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76"/>
  </p:notesMasterIdLst>
  <p:handoutMasterIdLst>
    <p:handoutMasterId r:id="rId77"/>
  </p:handoutMasterIdLst>
  <p:sldIdLst>
    <p:sldId id="455" r:id="rId2"/>
    <p:sldId id="281" r:id="rId3"/>
    <p:sldId id="403" r:id="rId4"/>
    <p:sldId id="404" r:id="rId5"/>
    <p:sldId id="401" r:id="rId6"/>
    <p:sldId id="457" r:id="rId7"/>
    <p:sldId id="402" r:id="rId8"/>
    <p:sldId id="370" r:id="rId9"/>
    <p:sldId id="372" r:id="rId10"/>
    <p:sldId id="283" r:id="rId11"/>
    <p:sldId id="284" r:id="rId12"/>
    <p:sldId id="285" r:id="rId13"/>
    <p:sldId id="286" r:id="rId14"/>
    <p:sldId id="288" r:id="rId15"/>
    <p:sldId id="351" r:id="rId16"/>
    <p:sldId id="399" r:id="rId17"/>
    <p:sldId id="344" r:id="rId18"/>
    <p:sldId id="345" r:id="rId19"/>
    <p:sldId id="293" r:id="rId20"/>
    <p:sldId id="296" r:id="rId21"/>
    <p:sldId id="294" r:id="rId22"/>
    <p:sldId id="295" r:id="rId23"/>
    <p:sldId id="459" r:id="rId24"/>
    <p:sldId id="352" r:id="rId25"/>
    <p:sldId id="422" r:id="rId26"/>
    <p:sldId id="423" r:id="rId27"/>
    <p:sldId id="424" r:id="rId28"/>
    <p:sldId id="426" r:id="rId29"/>
    <p:sldId id="304" r:id="rId30"/>
    <p:sldId id="357" r:id="rId31"/>
    <p:sldId id="305" r:id="rId32"/>
    <p:sldId id="363" r:id="rId33"/>
    <p:sldId id="364" r:id="rId34"/>
    <p:sldId id="358" r:id="rId35"/>
    <p:sldId id="308" r:id="rId36"/>
    <p:sldId id="395" r:id="rId37"/>
    <p:sldId id="461" r:id="rId38"/>
    <p:sldId id="447" r:id="rId39"/>
    <p:sldId id="456" r:id="rId40"/>
    <p:sldId id="407" r:id="rId41"/>
    <p:sldId id="449" r:id="rId42"/>
    <p:sldId id="450" r:id="rId43"/>
    <p:sldId id="451" r:id="rId44"/>
    <p:sldId id="452" r:id="rId45"/>
    <p:sldId id="410" r:id="rId46"/>
    <p:sldId id="411" r:id="rId47"/>
    <p:sldId id="412" r:id="rId48"/>
    <p:sldId id="413" r:id="rId49"/>
    <p:sldId id="414" r:id="rId50"/>
    <p:sldId id="415" r:id="rId51"/>
    <p:sldId id="416" r:id="rId52"/>
    <p:sldId id="417" r:id="rId53"/>
    <p:sldId id="418" r:id="rId54"/>
    <p:sldId id="453" r:id="rId55"/>
    <p:sldId id="420" r:id="rId56"/>
    <p:sldId id="427" r:id="rId57"/>
    <p:sldId id="448" r:id="rId58"/>
    <p:sldId id="430" r:id="rId59"/>
    <p:sldId id="431" r:id="rId60"/>
    <p:sldId id="432" r:id="rId61"/>
    <p:sldId id="460" r:id="rId62"/>
    <p:sldId id="433" r:id="rId63"/>
    <p:sldId id="434" r:id="rId64"/>
    <p:sldId id="435" r:id="rId65"/>
    <p:sldId id="436" r:id="rId66"/>
    <p:sldId id="437" r:id="rId67"/>
    <p:sldId id="438" r:id="rId68"/>
    <p:sldId id="439" r:id="rId69"/>
    <p:sldId id="440" r:id="rId70"/>
    <p:sldId id="441" r:id="rId71"/>
    <p:sldId id="442" r:id="rId72"/>
    <p:sldId id="443" r:id="rId73"/>
    <p:sldId id="444" r:id="rId74"/>
    <p:sldId id="367" r:id="rId75"/>
  </p:sldIdLst>
  <p:sldSz cx="9144000" cy="6858000" type="screen4x3"/>
  <p:notesSz cx="6858000" cy="99456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r" defTabSz="914400" rtl="1"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r" defTabSz="914400" rtl="1"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r" defTabSz="914400" rtl="1"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r" defTabSz="914400" rtl="1"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ED82E"/>
    <a:srgbClr val="FDF5BF"/>
    <a:srgbClr val="FF3300"/>
    <a:srgbClr val="69A202"/>
    <a:srgbClr val="FFFF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37" autoAdjust="0"/>
  </p:normalViewPr>
  <p:slideViewPr>
    <p:cSldViewPr>
      <p:cViewPr varScale="1">
        <p:scale>
          <a:sx n="67" d="100"/>
          <a:sy n="67" d="100"/>
        </p:scale>
        <p:origin x="1662"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pitchFamily="34" charset="0"/>
                <a:ea typeface="+mn-ea"/>
              </a:defRPr>
            </a:lvl1pPr>
          </a:lstStyle>
          <a:p>
            <a:pPr>
              <a:defRPr/>
            </a:pPr>
            <a:endParaRPr lang="en-US"/>
          </a:p>
        </p:txBody>
      </p:sp>
      <p:sp>
        <p:nvSpPr>
          <p:cNvPr id="38915"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pitchFamily="34" charset="0"/>
                <a:ea typeface="+mn-ea"/>
              </a:defRPr>
            </a:lvl1pPr>
          </a:lstStyle>
          <a:p>
            <a:pPr>
              <a:defRPr/>
            </a:pPr>
            <a:endParaRPr lang="en-US"/>
          </a:p>
        </p:txBody>
      </p:sp>
      <p:sp>
        <p:nvSpPr>
          <p:cNvPr id="38916" name="Rectangle 4"/>
          <p:cNvSpPr>
            <a:spLocks noGrp="1" noChangeArrowheads="1"/>
          </p:cNvSpPr>
          <p:nvPr>
            <p:ph type="ftr" sz="quarter" idx="2"/>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pitchFamily="34" charset="0"/>
                <a:ea typeface="+mn-ea"/>
              </a:defRPr>
            </a:lvl1pPr>
          </a:lstStyle>
          <a:p>
            <a:pPr>
              <a:defRPr/>
            </a:pPr>
            <a:endParaRPr lang="en-US"/>
          </a:p>
        </p:txBody>
      </p:sp>
      <p:sp>
        <p:nvSpPr>
          <p:cNvPr id="38917" name="Rectangle 5"/>
          <p:cNvSpPr>
            <a:spLocks noGrp="1" noChangeArrowheads="1"/>
          </p:cNvSpPr>
          <p:nvPr>
            <p:ph type="sldNum" sz="quarter" idx="3"/>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defRPr>
            </a:lvl1pPr>
          </a:lstStyle>
          <a:p>
            <a:pPr>
              <a:defRPr/>
            </a:pPr>
            <a:fld id="{1867F562-EB1D-499C-99D2-6400F429B3A7}" type="slidenum">
              <a:rPr lang="ar-SA"/>
              <a:pPr>
                <a:defRPr/>
              </a:pPr>
              <a:t>‹#›</a:t>
            </a:fld>
            <a:endParaRPr lang="en-US">
              <a:cs typeface="Arial" panose="020B0604020202020204" pitchFamily="34" charset="0"/>
            </a:endParaRPr>
          </a:p>
        </p:txBody>
      </p:sp>
    </p:spTree>
    <p:extLst>
      <p:ext uri="{BB962C8B-B14F-4D97-AF65-F5344CB8AC3E}">
        <p14:creationId xmlns:p14="http://schemas.microsoft.com/office/powerpoint/2010/main" val="2359603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pitchFamily="34" charset="0"/>
                <a:ea typeface="+mn-ea"/>
              </a:defRPr>
            </a:lvl1pPr>
          </a:lstStyle>
          <a:p>
            <a:pPr>
              <a:defRPr/>
            </a:pPr>
            <a:endParaRPr lang="en-US"/>
          </a:p>
        </p:txBody>
      </p:sp>
      <p:sp>
        <p:nvSpPr>
          <p:cNvPr id="44035" name="Rectangle 3"/>
          <p:cNvSpPr>
            <a:spLocks noGrp="1" noChangeArrowheads="1"/>
          </p:cNvSpPr>
          <p:nvPr>
            <p:ph type="dt" idx="1"/>
          </p:nvPr>
        </p:nvSpPr>
        <p:spPr bwMode="auto">
          <a:xfrm>
            <a:off x="1588"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pitchFamily="34" charset="0"/>
                <a:ea typeface="+mn-ea"/>
              </a:defRPr>
            </a:lvl1pPr>
          </a:lstStyle>
          <a:p>
            <a:pPr>
              <a:defRPr/>
            </a:pPr>
            <a:endParaRPr lang="en-US"/>
          </a:p>
        </p:txBody>
      </p:sp>
      <p:sp>
        <p:nvSpPr>
          <p:cNvPr id="13316" name="Rectangle 4"/>
          <p:cNvSpPr>
            <a:spLocks noRo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pitchFamily="34" charset="0"/>
                <a:ea typeface="+mn-ea"/>
              </a:defRPr>
            </a:lvl1pPr>
          </a:lstStyle>
          <a:p>
            <a:pPr>
              <a:defRPr/>
            </a:pPr>
            <a:endParaRPr lang="en-US"/>
          </a:p>
        </p:txBody>
      </p:sp>
      <p:sp>
        <p:nvSpPr>
          <p:cNvPr id="44039" name="Rectangle 7"/>
          <p:cNvSpPr>
            <a:spLocks noGrp="1" noChangeArrowheads="1"/>
          </p:cNvSpPr>
          <p:nvPr>
            <p:ph type="sldNum" sz="quarter" idx="5"/>
          </p:nvPr>
        </p:nvSpPr>
        <p:spPr bwMode="auto">
          <a:xfrm>
            <a:off x="1588"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defRPr>
            </a:lvl1pPr>
          </a:lstStyle>
          <a:p>
            <a:pPr>
              <a:defRPr/>
            </a:pPr>
            <a:fld id="{66BA78C9-1E97-4FF3-90AF-9985CB7700C1}" type="slidenum">
              <a:rPr lang="ar-SA"/>
              <a:pPr>
                <a:defRPr/>
              </a:pPr>
              <a:t>‹#›</a:t>
            </a:fld>
            <a:endParaRPr lang="en-US">
              <a:cs typeface="Arial" panose="020B0604020202020204" pitchFamily="34" charset="0"/>
            </a:endParaRPr>
          </a:p>
        </p:txBody>
      </p:sp>
    </p:spTree>
    <p:extLst>
      <p:ext uri="{BB962C8B-B14F-4D97-AF65-F5344CB8AC3E}">
        <p14:creationId xmlns:p14="http://schemas.microsoft.com/office/powerpoint/2010/main" val="17938654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ＭＳ Ｐゴシック" pitchFamily="-104" charset="-128"/>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Medicin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en.wikipedia.org/wiki/Human_leg" TargetMode="External"/><Relationship Id="rId5" Type="http://schemas.openxmlformats.org/officeDocument/2006/relationships/hyperlink" Target="http://en.wikipedia.org/wiki/Ankle" TargetMode="External"/><Relationship Id="rId4" Type="http://schemas.openxmlformats.org/officeDocument/2006/relationships/hyperlink" Target="http://en.wikipedia.org/wiki/Foo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B02B5AD-3DF7-4BDE-8C27-48676F83CCD7}" type="slidenum">
              <a:rPr lang="ar-SA"/>
              <a:pPr/>
              <a:t>1</a:t>
            </a:fld>
            <a:endParaRPr lang="en-US">
              <a:cs typeface="Arial" panose="020B0604020202020204" pitchFamily="34" charset="0"/>
            </a:endParaRPr>
          </a:p>
        </p:txBody>
      </p:sp>
      <p:sp>
        <p:nvSpPr>
          <p:cNvPr id="16387" name="Rectangle 6"/>
          <p:cNvSpPr txBox="1">
            <a:spLocks noGrp="1" noChangeArrowheads="1"/>
          </p:cNvSpPr>
          <p:nvPr/>
        </p:nvSpPr>
        <p:spPr bwMode="auto">
          <a:xfrm>
            <a:off x="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a:latin typeface="Times New Roman" panose="02020603050405020304" pitchFamily="18" charset="0"/>
              </a:rPr>
              <a:t>JES-2003</a:t>
            </a:r>
          </a:p>
        </p:txBody>
      </p:sp>
      <p:sp>
        <p:nvSpPr>
          <p:cNvPr id="16388" name="Rectangle 7"/>
          <p:cNvSpPr txBox="1">
            <a:spLocks noGrp="1" noChangeArrowheads="1"/>
          </p:cNvSpPr>
          <p:nvPr/>
        </p:nvSpPr>
        <p:spPr bwMode="auto">
          <a:xfrm>
            <a:off x="388620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57897837-FBD0-4791-B4C3-39134F67EC25}" type="slidenum">
              <a:rPr lang="ar-SA" sz="1200">
                <a:latin typeface="Times New Roman" panose="02020603050405020304" pitchFamily="18" charset="0"/>
                <a:cs typeface="Times New Roman" panose="02020603050405020304" pitchFamily="18" charset="0"/>
              </a:rPr>
              <a:pPr algn="r"/>
              <a:t>1</a:t>
            </a:fld>
            <a:endParaRPr lang="en-US" sz="1200">
              <a:latin typeface="Times New Roman" panose="02020603050405020304" pitchFamily="18" charset="0"/>
              <a:cs typeface="Times New Roman" panose="02020603050405020304" pitchFamily="18" charset="0"/>
            </a:endParaRPr>
          </a:p>
        </p:txBody>
      </p:sp>
      <p:sp>
        <p:nvSpPr>
          <p:cNvPr id="16389" name="Rectangle 2"/>
          <p:cNvSpPr>
            <a:spLocks noChangeArrowheads="1" noTextEdit="1"/>
          </p:cNvSpPr>
          <p:nvPr>
            <p:ph type="sldImg"/>
          </p:nvPr>
        </p:nvSpPr>
        <p:spPr>
          <a:xfrm>
            <a:off x="941388" y="746125"/>
            <a:ext cx="4975225" cy="3730625"/>
          </a:xfrm>
          <a:ln/>
        </p:spPr>
      </p:sp>
      <p:sp>
        <p:nvSpPr>
          <p:cNvPr id="16390"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10767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0374A1-8B76-459A-A1C0-7156C4A62C8F}" type="slidenum">
              <a:rPr lang="ar-SA"/>
              <a:pPr/>
              <a:t>18</a:t>
            </a:fld>
            <a:endParaRPr lang="en-US">
              <a:cs typeface="Arial" panose="020B0604020202020204" pitchFamily="34" charset="0"/>
            </a:endParaRPr>
          </a:p>
        </p:txBody>
      </p:sp>
      <p:sp>
        <p:nvSpPr>
          <p:cNvPr id="43011"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pPr eaLnBrk="1" hangingPunct="1">
              <a:buFontTx/>
              <a:buChar char="•"/>
              <a:defRPr/>
            </a:pPr>
            <a:r>
              <a:rPr lang="en-US" b="1" smtClean="0"/>
              <a:t>Psychological theories have not been confirmed</a:t>
            </a:r>
          </a:p>
          <a:p>
            <a:pPr lvl="1" eaLnBrk="1" hangingPunct="1">
              <a:buFont typeface="Wingdings" pitchFamily="2" charset="2"/>
              <a:buChar char="§"/>
              <a:defRPr/>
            </a:pPr>
            <a:r>
              <a:rPr lang="en-US" b="1" smtClean="0"/>
              <a:t>Not caused by “refrigerator mother” or bad parenting</a:t>
            </a:r>
          </a:p>
          <a:p>
            <a:pPr eaLnBrk="1" hangingPunct="1">
              <a:buFontTx/>
              <a:buChar char="•"/>
              <a:defRPr/>
            </a:pPr>
            <a:r>
              <a:rPr lang="en-US" b="1" smtClean="0"/>
              <a:t>“Common final pathway” </a:t>
            </a:r>
          </a:p>
          <a:p>
            <a:pPr eaLnBrk="1" hangingPunct="1">
              <a:buFontTx/>
              <a:buChar char="•"/>
              <a:defRPr/>
            </a:pPr>
            <a:endParaRPr lang="en-US" b="1" smtClean="0"/>
          </a:p>
          <a:p>
            <a:pPr eaLnBrk="1" hangingPunct="1">
              <a:buFontTx/>
              <a:buChar char="•"/>
              <a:defRPr/>
            </a:pPr>
            <a:r>
              <a:rPr lang="en-US" b="1" smtClean="0">
                <a:solidFill>
                  <a:schemeClr val="hlink"/>
                </a:solidFill>
                <a:effectLst>
                  <a:outerShdw blurRad="38100" dist="38100" dir="2700000" algn="tl">
                    <a:srgbClr val="C0C0C0"/>
                  </a:outerShdw>
                </a:effectLst>
              </a:rPr>
              <a:t>Heritability over 90%, 3% for narrowly defined autism and 10-20% for milder variants. Ref: Child Psychiatry, Goodman/Scott 2002, Blackwell publishing.</a:t>
            </a:r>
            <a:endParaRPr lang="en-US" b="1" smtClean="0"/>
          </a:p>
          <a:p>
            <a:pPr eaLnBrk="1" hangingPunct="1">
              <a:buFontTx/>
              <a:buChar char="•"/>
              <a:defRPr/>
            </a:pPr>
            <a:endParaRPr lang="en-US" b="1" smtClean="0"/>
          </a:p>
          <a:p>
            <a:pPr eaLnBrk="1" hangingPunct="1">
              <a:defRPr/>
            </a:pPr>
            <a:r>
              <a:rPr lang="en-US" b="1" smtClean="0">
                <a:solidFill>
                  <a:schemeClr val="hlink"/>
                </a:solidFill>
                <a:effectLst>
                  <a:outerShdw blurRad="38100" dist="38100" dir="2700000" algn="tl">
                    <a:srgbClr val="C0C0C0"/>
                  </a:outerShdw>
                </a:effectLst>
              </a:rPr>
              <a:t>Association with a variety of disorders:</a:t>
            </a:r>
          </a:p>
          <a:p>
            <a:pPr eaLnBrk="1" hangingPunct="1">
              <a:defRPr/>
            </a:pPr>
            <a:r>
              <a:rPr lang="en-US" b="1" smtClean="0">
                <a:solidFill>
                  <a:schemeClr val="hlink"/>
                </a:solidFill>
                <a:effectLst>
                  <a:outerShdw blurRad="38100" dist="38100" dir="2700000" algn="tl">
                    <a:srgbClr val="C0C0C0"/>
                  </a:outerShdw>
                </a:effectLst>
              </a:rPr>
              <a:t>  </a:t>
            </a:r>
          </a:p>
          <a:p>
            <a:pPr eaLnBrk="1" hangingPunct="1">
              <a:buFont typeface="Wingdings" pitchFamily="2" charset="2"/>
              <a:buChar char="ü"/>
              <a:defRPr/>
            </a:pPr>
            <a:r>
              <a:rPr lang="en-US" b="1" smtClean="0">
                <a:solidFill>
                  <a:schemeClr val="hlink"/>
                </a:solidFill>
                <a:effectLst>
                  <a:outerShdw blurRad="38100" dist="38100" dir="2700000" algn="tl">
                    <a:srgbClr val="C0C0C0"/>
                  </a:outerShdw>
                </a:effectLst>
              </a:rPr>
              <a:t>  Congenital rubella &amp; Postnatal infection</a:t>
            </a:r>
            <a:r>
              <a:rPr lang="en-US" smtClean="0"/>
              <a:t>  </a:t>
            </a:r>
            <a:r>
              <a:rPr lang="en-US" b="1" smtClean="0">
                <a:solidFill>
                  <a:schemeClr val="hlink"/>
                </a:solidFill>
                <a:effectLst>
                  <a:outerShdw blurRad="38100" dist="38100" dir="2700000" algn="tl">
                    <a:srgbClr val="C0C0C0"/>
                  </a:outerShdw>
                </a:effectLst>
              </a:rPr>
              <a:t>		</a:t>
            </a:r>
          </a:p>
          <a:p>
            <a:pPr eaLnBrk="1" hangingPunct="1">
              <a:buFont typeface="Wingdings" pitchFamily="2" charset="2"/>
              <a:buChar char="ü"/>
              <a:defRPr/>
            </a:pPr>
            <a:r>
              <a:rPr lang="en-US" b="1" smtClean="0">
                <a:solidFill>
                  <a:schemeClr val="hlink"/>
                </a:solidFill>
                <a:effectLst>
                  <a:outerShdw blurRad="38100" dist="38100" dir="2700000" algn="tl">
                    <a:srgbClr val="C0C0C0"/>
                  </a:outerShdw>
                </a:effectLst>
              </a:rPr>
              <a:t>  Genetic disorders, including Fragile X</a:t>
            </a:r>
          </a:p>
          <a:p>
            <a:pPr eaLnBrk="1" hangingPunct="1">
              <a:buFont typeface="Wingdings" pitchFamily="2" charset="2"/>
              <a:buChar char="ü"/>
              <a:defRPr/>
            </a:pPr>
            <a:r>
              <a:rPr lang="en-US" b="1" smtClean="0">
                <a:solidFill>
                  <a:schemeClr val="hlink"/>
                </a:solidFill>
                <a:effectLst>
                  <a:outerShdw blurRad="38100" dist="38100" dir="2700000" algn="tl">
                    <a:srgbClr val="C0C0C0"/>
                  </a:outerShdw>
                </a:effectLst>
              </a:rPr>
              <a:t>  Metabolic disorders</a:t>
            </a:r>
          </a:p>
          <a:p>
            <a:pPr eaLnBrk="1" hangingPunct="1">
              <a:buFont typeface="Wingdings" pitchFamily="2" charset="2"/>
              <a:buChar char="ü"/>
              <a:defRPr/>
            </a:pPr>
            <a:endParaRPr lang="en-US" b="1" smtClean="0">
              <a:solidFill>
                <a:schemeClr val="hlink"/>
              </a:solidFill>
              <a:effectLst>
                <a:outerShdw blurRad="38100" dist="38100" dir="2700000" algn="tl">
                  <a:srgbClr val="C0C0C0"/>
                </a:outerShdw>
              </a:effectLst>
            </a:endParaRPr>
          </a:p>
          <a:p>
            <a:pPr eaLnBrk="1" hangingPunct="1">
              <a:buFont typeface="Wingdings" pitchFamily="2" charset="2"/>
              <a:buNone/>
              <a:defRPr/>
            </a:pPr>
            <a:endParaRPr lang="en-US" smtClean="0"/>
          </a:p>
          <a:p>
            <a:pPr eaLnBrk="1" hangingPunct="1">
              <a:defRPr/>
            </a:pPr>
            <a:endParaRPr lang="en-US" smtClean="0"/>
          </a:p>
          <a:p>
            <a:pPr eaLnBrk="1" hangingPunct="1">
              <a:defRPr/>
            </a:pPr>
            <a:endParaRPr lang="en-US" smtClean="0"/>
          </a:p>
        </p:txBody>
      </p:sp>
    </p:spTree>
    <p:extLst>
      <p:ext uri="{BB962C8B-B14F-4D97-AF65-F5344CB8AC3E}">
        <p14:creationId xmlns:p14="http://schemas.microsoft.com/office/powerpoint/2010/main" val="3278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453497-1D1F-4476-A3C7-7AA7625DA1E8}" type="slidenum">
              <a:rPr lang="ar-SA"/>
              <a:pPr/>
              <a:t>19</a:t>
            </a:fld>
            <a:endParaRPr lang="en-US">
              <a:cs typeface="Arial" panose="020B0604020202020204" pitchFamily="34"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High Functioning Autism is differentiated from As</a:t>
            </a:r>
            <a:r>
              <a:rPr lang="en-US" b="1" smtClean="0">
                <a:cs typeface="Arial" panose="020B0604020202020204" pitchFamily="34" charset="0"/>
              </a:rPr>
              <a:t>perger’s disorder. It is usually diagnosed when IQ is higher than 70, language is developed before age 5 years and no comorbid medical problems.</a:t>
            </a:r>
          </a:p>
        </p:txBody>
      </p:sp>
    </p:spTree>
    <p:extLst>
      <p:ext uri="{BB962C8B-B14F-4D97-AF65-F5344CB8AC3E}">
        <p14:creationId xmlns:p14="http://schemas.microsoft.com/office/powerpoint/2010/main" val="106345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388ACF-4EC8-42D8-B033-89CA7F52918D}" type="slidenum">
              <a:rPr lang="ar-SA"/>
              <a:pPr/>
              <a:t>21</a:t>
            </a:fld>
            <a:endParaRPr lang="en-US">
              <a:cs typeface="Arial" panose="020B0604020202020204" pitchFamily="34"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Wingdings" panose="05000000000000000000" pitchFamily="2" charset="2"/>
              <a:buChar char="§"/>
            </a:pPr>
            <a:r>
              <a:rPr lang="en-US" b="1" smtClean="0"/>
              <a:t>Normal growth for the first few months</a:t>
            </a:r>
          </a:p>
          <a:p>
            <a:pPr eaLnBrk="1" hangingPunct="1">
              <a:buClr>
                <a:schemeClr val="tx1"/>
              </a:buClr>
              <a:buFont typeface="Wingdings" panose="05000000000000000000" pitchFamily="2" charset="2"/>
              <a:buChar char="§"/>
            </a:pPr>
            <a:r>
              <a:rPr lang="en-US" b="1" smtClean="0"/>
              <a:t>Deceleration of head growth between 4-8 months</a:t>
            </a:r>
          </a:p>
          <a:p>
            <a:pPr eaLnBrk="1" hangingPunct="1">
              <a:buClr>
                <a:schemeClr val="tx1"/>
              </a:buClr>
              <a:buFont typeface="Wingdings" panose="05000000000000000000" pitchFamily="2" charset="2"/>
              <a:buChar char="§"/>
            </a:pPr>
            <a:r>
              <a:rPr lang="en-US" b="1" smtClean="0"/>
              <a:t>Truncal incoordination</a:t>
            </a:r>
          </a:p>
          <a:p>
            <a:pPr eaLnBrk="1" hangingPunct="1">
              <a:buClr>
                <a:schemeClr val="tx1"/>
              </a:buClr>
              <a:buFont typeface="Wingdings" panose="05000000000000000000" pitchFamily="2" charset="2"/>
              <a:buChar char="§"/>
            </a:pPr>
            <a:r>
              <a:rPr lang="en-US" b="1" smtClean="0"/>
              <a:t>Lack of purposeful hand movements</a:t>
            </a:r>
          </a:p>
          <a:p>
            <a:pPr eaLnBrk="1" hangingPunct="1">
              <a:buClr>
                <a:schemeClr val="tx1"/>
              </a:buClr>
              <a:buFont typeface="Wingdings" panose="05000000000000000000" pitchFamily="2" charset="2"/>
              <a:buChar char="§"/>
            </a:pPr>
            <a:r>
              <a:rPr lang="en-US" b="1" smtClean="0"/>
              <a:t>Disorder of females</a:t>
            </a:r>
          </a:p>
          <a:p>
            <a:pPr eaLnBrk="1" hangingPunct="1">
              <a:buClr>
                <a:schemeClr val="tx1"/>
              </a:buClr>
              <a:buFont typeface="Wingdings" panose="05000000000000000000" pitchFamily="2" charset="2"/>
              <a:buChar char="§"/>
            </a:pPr>
            <a:r>
              <a:rPr lang="en-US" b="1" smtClean="0"/>
              <a:t>Similar criteria as PDD</a:t>
            </a:r>
          </a:p>
        </p:txBody>
      </p:sp>
    </p:spTree>
    <p:extLst>
      <p:ext uri="{BB962C8B-B14F-4D97-AF65-F5344CB8AC3E}">
        <p14:creationId xmlns:p14="http://schemas.microsoft.com/office/powerpoint/2010/main" val="145471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a:ln/>
        </p:spPr>
      </p:sp>
      <p:sp>
        <p:nvSpPr>
          <p:cNvPr id="50179"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smtClean="0"/>
          </a:p>
        </p:txBody>
      </p:sp>
      <p:sp>
        <p:nvSpPr>
          <p:cNvPr id="50180" name="عنصر نائب لرقم الشريحة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0FFBA8E-7342-468E-B233-71024D2A0BE0}" type="slidenum">
              <a:rPr lang="ar-SA"/>
              <a:pPr/>
              <a:t>22</a:t>
            </a:fld>
            <a:endParaRPr lang="en-US">
              <a:cs typeface="Arial" panose="020B0604020202020204" pitchFamily="34" charset="0"/>
            </a:endParaRPr>
          </a:p>
        </p:txBody>
      </p:sp>
    </p:spTree>
    <p:extLst>
      <p:ext uri="{BB962C8B-B14F-4D97-AF65-F5344CB8AC3E}">
        <p14:creationId xmlns:p14="http://schemas.microsoft.com/office/powerpoint/2010/main" val="160870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713C47-D84F-4852-B576-098335BBA47E}" type="slidenum">
              <a:rPr lang="ar-SA"/>
              <a:pPr/>
              <a:t>24</a:t>
            </a:fld>
            <a:endParaRPr lang="en-US">
              <a:cs typeface="Arial" panose="020B0604020202020204" pitchFamily="34"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800" b="1" smtClean="0">
                <a:solidFill>
                  <a:srgbClr val="FFFF00"/>
                </a:solidFill>
                <a:latin typeface="Times New Roman" panose="02020603050405020304" pitchFamily="18" charset="0"/>
                <a:cs typeface="Times New Roman" panose="02020603050405020304" pitchFamily="18" charset="0"/>
              </a:rPr>
              <a:t>Symptoms for at least six months to a degree that is maladaptive and </a:t>
            </a:r>
            <a:r>
              <a:rPr lang="en-US" sz="800" b="1" u="sng" smtClean="0">
                <a:solidFill>
                  <a:srgbClr val="FFFF00"/>
                </a:solidFill>
                <a:latin typeface="Times New Roman" panose="02020603050405020304" pitchFamily="18" charset="0"/>
                <a:cs typeface="Times New Roman" panose="02020603050405020304" pitchFamily="18" charset="0"/>
              </a:rPr>
              <a:t>INCONSISTENT</a:t>
            </a:r>
            <a:r>
              <a:rPr lang="en-US" sz="800" b="1" smtClean="0">
                <a:solidFill>
                  <a:srgbClr val="FFFF00"/>
                </a:solidFill>
                <a:latin typeface="Times New Roman" panose="02020603050405020304" pitchFamily="18" charset="0"/>
                <a:cs typeface="Times New Roman" panose="02020603050405020304" pitchFamily="18" charset="0"/>
              </a:rPr>
              <a:t> with developmental level</a:t>
            </a:r>
          </a:p>
          <a:p>
            <a:pPr eaLnBrk="1" hangingPunct="1">
              <a:lnSpc>
                <a:spcPct val="90000"/>
              </a:lnSpc>
            </a:pPr>
            <a:r>
              <a:rPr lang="en-US" sz="800" b="1" smtClean="0">
                <a:solidFill>
                  <a:srgbClr val="FFFF00"/>
                </a:solidFill>
                <a:latin typeface="Times New Roman" panose="02020603050405020304" pitchFamily="18" charset="0"/>
                <a:cs typeface="Times New Roman" panose="02020603050405020304" pitchFamily="18" charset="0"/>
              </a:rPr>
              <a:t>Some symptoms present prior to age 7 </a:t>
            </a:r>
          </a:p>
          <a:p>
            <a:pPr eaLnBrk="1" hangingPunct="1">
              <a:lnSpc>
                <a:spcPct val="90000"/>
              </a:lnSpc>
            </a:pPr>
            <a:r>
              <a:rPr lang="en-US" sz="800" b="1" smtClean="0">
                <a:solidFill>
                  <a:srgbClr val="FFFF00"/>
                </a:solidFill>
                <a:latin typeface="Times New Roman" panose="02020603050405020304" pitchFamily="18" charset="0"/>
                <a:cs typeface="Times New Roman" panose="02020603050405020304" pitchFamily="18" charset="0"/>
              </a:rPr>
              <a:t>Symptoms in two or more settings</a:t>
            </a:r>
          </a:p>
          <a:p>
            <a:pPr eaLnBrk="1" hangingPunct="1">
              <a:lnSpc>
                <a:spcPct val="90000"/>
              </a:lnSpc>
            </a:pPr>
            <a:r>
              <a:rPr lang="en-US" sz="800" b="1" smtClean="0">
                <a:solidFill>
                  <a:srgbClr val="FFFF00"/>
                </a:solidFill>
                <a:latin typeface="Times New Roman" panose="02020603050405020304" pitchFamily="18" charset="0"/>
                <a:cs typeface="Times New Roman" panose="02020603050405020304" pitchFamily="18" charset="0"/>
              </a:rPr>
              <a:t>DSM-IV-TR distinguishes Attention deficit disorder WITH and WITHOUT hyperactivity, and recognizes a predominantly hyperactive subtype </a:t>
            </a:r>
          </a:p>
          <a:p>
            <a:pPr eaLnBrk="1" hangingPunct="1">
              <a:lnSpc>
                <a:spcPct val="90000"/>
              </a:lnSpc>
            </a:pPr>
            <a:r>
              <a:rPr lang="en-US" sz="800" b="1" smtClean="0">
                <a:solidFill>
                  <a:srgbClr val="FFFF00"/>
                </a:solidFill>
                <a:latin typeface="Times New Roman" panose="02020603050405020304" pitchFamily="18" charset="0"/>
                <a:cs typeface="Times New Roman" panose="02020603050405020304" pitchFamily="18" charset="0"/>
              </a:rPr>
              <a:t>ADHD is more difficult to reliably diagnose in early childhood (age 4-6)</a:t>
            </a:r>
          </a:p>
          <a:p>
            <a:pPr eaLnBrk="1" hangingPunct="1"/>
            <a:r>
              <a:rPr lang="en-US" sz="800" b="1" smtClean="0">
                <a:solidFill>
                  <a:srgbClr val="FFFF00"/>
                </a:solidFill>
                <a:latin typeface="Times New Roman" panose="02020603050405020304" pitchFamily="18" charset="0"/>
                <a:cs typeface="Times New Roman" panose="02020603050405020304" pitchFamily="18" charset="0"/>
              </a:rPr>
              <a:t>Obtain developmental and medical history</a:t>
            </a:r>
          </a:p>
          <a:p>
            <a:pPr eaLnBrk="1" hangingPunct="1"/>
            <a:r>
              <a:rPr lang="en-US" sz="800" b="1" smtClean="0">
                <a:solidFill>
                  <a:srgbClr val="FFFF00"/>
                </a:solidFill>
                <a:latin typeface="Times New Roman" panose="02020603050405020304" pitchFamily="18" charset="0"/>
                <a:cs typeface="Times New Roman" panose="02020603050405020304" pitchFamily="18" charset="0"/>
              </a:rPr>
              <a:t>Get standardized questionnaires from parents and teachers</a:t>
            </a:r>
          </a:p>
          <a:p>
            <a:pPr eaLnBrk="1" hangingPunct="1"/>
            <a:r>
              <a:rPr lang="en-US" sz="800" b="1" smtClean="0">
                <a:solidFill>
                  <a:srgbClr val="FFFF00"/>
                </a:solidFill>
                <a:latin typeface="Times New Roman" panose="02020603050405020304" pitchFamily="18" charset="0"/>
                <a:cs typeface="Times New Roman" panose="02020603050405020304" pitchFamily="18" charset="0"/>
              </a:rPr>
              <a:t>Observation in clinic setting may or may not show symptoms described by parents</a:t>
            </a:r>
          </a:p>
          <a:p>
            <a:pPr eaLnBrk="1" hangingPunct="1"/>
            <a:r>
              <a:rPr lang="en-US" sz="800" b="1" smtClean="0">
                <a:solidFill>
                  <a:srgbClr val="FFFF00"/>
                </a:solidFill>
                <a:latin typeface="Times New Roman" panose="02020603050405020304" pitchFamily="18" charset="0"/>
                <a:cs typeface="Times New Roman" panose="02020603050405020304" pitchFamily="18" charset="0"/>
              </a:rPr>
              <a:t>Psycho-educational testing useful if LD suspected</a:t>
            </a:r>
          </a:p>
          <a:p>
            <a:pPr eaLnBrk="1" hangingPunct="1"/>
            <a:endParaRPr lang="en-US" smtClean="0"/>
          </a:p>
        </p:txBody>
      </p:sp>
    </p:spTree>
    <p:extLst>
      <p:ext uri="{BB962C8B-B14F-4D97-AF65-F5344CB8AC3E}">
        <p14:creationId xmlns:p14="http://schemas.microsoft.com/office/powerpoint/2010/main" val="46018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a:ln/>
        </p:spPr>
      </p:sp>
      <p:sp>
        <p:nvSpPr>
          <p:cNvPr id="6144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smtClean="0"/>
          </a:p>
        </p:txBody>
      </p:sp>
      <p:sp>
        <p:nvSpPr>
          <p:cNvPr id="61444" name="عنصر نائب لرقم الشريحة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EAF324C-7C2B-4135-8BAB-5FB19D522588}" type="slidenum">
              <a:rPr lang="ar-SA"/>
              <a:pPr/>
              <a:t>31</a:t>
            </a:fld>
            <a:endParaRPr lang="en-US">
              <a:cs typeface="Arial" panose="020B0604020202020204" pitchFamily="34" charset="0"/>
            </a:endParaRPr>
          </a:p>
        </p:txBody>
      </p:sp>
    </p:spTree>
    <p:extLst>
      <p:ext uri="{BB962C8B-B14F-4D97-AF65-F5344CB8AC3E}">
        <p14:creationId xmlns:p14="http://schemas.microsoft.com/office/powerpoint/2010/main" val="226683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CB31997-A944-45F7-BB39-E159DC2A0213}" type="slidenum">
              <a:rPr lang="ar-SA"/>
              <a:pPr/>
              <a:t>36</a:t>
            </a:fld>
            <a:endParaRPr lang="en-US">
              <a:cs typeface="Arial" panose="020B0604020202020204" pitchFamily="34" charset="0"/>
            </a:endParaRPr>
          </a:p>
        </p:txBody>
      </p:sp>
      <p:sp>
        <p:nvSpPr>
          <p:cNvPr id="67587" name="Rectangle 2"/>
          <p:cNvSpPr>
            <a:spLocks noRot="1" noChangeArrowheads="1" noTextEdit="1"/>
          </p:cNvSpPr>
          <p:nvPr>
            <p:ph type="sldImg"/>
          </p:nvPr>
        </p:nvSpPr>
        <p:spPr>
          <a:xfrm>
            <a:off x="942975" y="746125"/>
            <a:ext cx="4972050" cy="3730625"/>
          </a:xfrm>
          <a:ln/>
        </p:spPr>
      </p:sp>
      <p:sp>
        <p:nvSpPr>
          <p:cNvPr id="67588" name="Rectangle 3"/>
          <p:cNvSpPr>
            <a:spLocks noGrp="1" noChangeArrowheads="1"/>
          </p:cNvSpPr>
          <p:nvPr>
            <p:ph type="body" idx="1"/>
          </p:nvPr>
        </p:nvSpPr>
        <p:spPr>
          <a:xfrm>
            <a:off x="914400" y="4722813"/>
            <a:ext cx="5029200"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271069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0B3ED66-53BF-44A5-94E3-237B037E207C}" type="slidenum">
              <a:rPr lang="ar-SA"/>
              <a:pPr/>
              <a:t>37</a:t>
            </a:fld>
            <a:endParaRPr lang="en-US">
              <a:cs typeface="Arial" panose="020B0604020202020204" pitchFamily="34" charset="0"/>
            </a:endParaRPr>
          </a:p>
        </p:txBody>
      </p:sp>
      <p:sp>
        <p:nvSpPr>
          <p:cNvPr id="69635" name="Rectangle 6"/>
          <p:cNvSpPr txBox="1">
            <a:spLocks noGrp="1" noChangeArrowheads="1"/>
          </p:cNvSpPr>
          <p:nvPr/>
        </p:nvSpPr>
        <p:spPr bwMode="auto">
          <a:xfrm>
            <a:off x="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a:latin typeface="Times New Roman" panose="02020603050405020304" pitchFamily="18" charset="0"/>
              </a:rPr>
              <a:t>JES-2003</a:t>
            </a:r>
          </a:p>
        </p:txBody>
      </p:sp>
      <p:sp>
        <p:nvSpPr>
          <p:cNvPr id="69636" name="Rectangle 7"/>
          <p:cNvSpPr txBox="1">
            <a:spLocks noGrp="1" noChangeArrowheads="1"/>
          </p:cNvSpPr>
          <p:nvPr/>
        </p:nvSpPr>
        <p:spPr bwMode="auto">
          <a:xfrm>
            <a:off x="388620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BDFF5E8D-8B20-4E11-B9E4-C6A05E7FF217}" type="slidenum">
              <a:rPr lang="ar-SA" sz="1200">
                <a:latin typeface="Times New Roman" panose="02020603050405020304" pitchFamily="18" charset="0"/>
                <a:cs typeface="Times New Roman" panose="02020603050405020304" pitchFamily="18" charset="0"/>
              </a:rPr>
              <a:pPr algn="r"/>
              <a:t>37</a:t>
            </a:fld>
            <a:endParaRPr lang="en-US" sz="1200">
              <a:latin typeface="Times New Roman" panose="02020603050405020304" pitchFamily="18" charset="0"/>
              <a:cs typeface="Times New Roman" panose="02020603050405020304" pitchFamily="18" charset="0"/>
            </a:endParaRPr>
          </a:p>
        </p:txBody>
      </p:sp>
      <p:sp>
        <p:nvSpPr>
          <p:cNvPr id="69637" name="Rectangle 2"/>
          <p:cNvSpPr>
            <a:spLocks noChangeArrowheads="1" noTextEdit="1"/>
          </p:cNvSpPr>
          <p:nvPr>
            <p:ph type="sldImg"/>
          </p:nvPr>
        </p:nvSpPr>
        <p:spPr>
          <a:xfrm>
            <a:off x="941388" y="746125"/>
            <a:ext cx="4975225" cy="3730625"/>
          </a:xfrm>
          <a:ln/>
        </p:spPr>
      </p:sp>
      <p:sp>
        <p:nvSpPr>
          <p:cNvPr id="69638"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144227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eaLnBrk="1" hangingPunct="1">
              <a:buFontTx/>
              <a:buChar char="•"/>
            </a:pPr>
            <a:r>
              <a:rPr lang="en-US" sz="1800" smtClean="0">
                <a:solidFill>
                  <a:srgbClr val="FF0000"/>
                </a:solidFill>
                <a:latin typeface="Times New Roman" panose="02020603050405020304" pitchFamily="18" charset="0"/>
                <a:cs typeface="Times New Roman" panose="02020603050405020304" pitchFamily="18" charset="0"/>
              </a:rPr>
              <a:t>Examples of Pharmacotherapy:  </a:t>
            </a:r>
          </a:p>
          <a:p>
            <a:pPr lvl="1" eaLnBrk="1" hangingPunct="1">
              <a:buClr>
                <a:srgbClr val="000090"/>
              </a:buClr>
              <a:buFont typeface="Wingdings" panose="05000000000000000000" pitchFamily="2" charset="2"/>
              <a:buChar char="Ø"/>
            </a:pPr>
            <a:r>
              <a:rPr lang="en-US" sz="1800" smtClean="0">
                <a:solidFill>
                  <a:srgbClr val="000090"/>
                </a:solidFill>
                <a:latin typeface="Times New Roman" panose="02020603050405020304" pitchFamily="18" charset="0"/>
                <a:cs typeface="Times New Roman" panose="02020603050405020304" pitchFamily="18" charset="0"/>
              </a:rPr>
              <a:t> ADHD: Stimulants (e.g., Ritalin, Concerta) and Atomoxetine (Strattera)</a:t>
            </a:r>
          </a:p>
          <a:p>
            <a:pPr lvl="1" eaLnBrk="1" hangingPunct="1">
              <a:buClr>
                <a:srgbClr val="000090"/>
              </a:buClr>
              <a:buFont typeface="Wingdings" panose="05000000000000000000" pitchFamily="2" charset="2"/>
              <a:buChar char="Ø"/>
            </a:pPr>
            <a:r>
              <a:rPr lang="en-US" sz="1800" smtClean="0">
                <a:solidFill>
                  <a:srgbClr val="000090"/>
                </a:solidFill>
                <a:latin typeface="Times New Roman" panose="02020603050405020304" pitchFamily="18" charset="0"/>
                <a:cs typeface="Times New Roman" panose="02020603050405020304" pitchFamily="18" charset="0"/>
              </a:rPr>
              <a:t> MDD &amp; Anxiety: SSRI's (recent Black Box warnings)</a:t>
            </a:r>
          </a:p>
          <a:p>
            <a:pPr lvl="1" eaLnBrk="1" hangingPunct="1">
              <a:buClr>
                <a:srgbClr val="000090"/>
              </a:buClr>
              <a:buFont typeface="Wingdings" panose="05000000000000000000" pitchFamily="2" charset="2"/>
              <a:buChar char="Ø"/>
            </a:pPr>
            <a:r>
              <a:rPr lang="en-US" sz="1800" smtClean="0">
                <a:solidFill>
                  <a:srgbClr val="000090"/>
                </a:solidFill>
                <a:latin typeface="Times New Roman" panose="02020603050405020304" pitchFamily="18" charset="0"/>
                <a:cs typeface="Times New Roman" panose="02020603050405020304" pitchFamily="18" charset="0"/>
              </a:rPr>
              <a:t> Bipolar Disorders: Valproate, Lithium</a:t>
            </a:r>
          </a:p>
          <a:p>
            <a:pPr lvl="1" eaLnBrk="1" hangingPunct="1">
              <a:buClr>
                <a:srgbClr val="000090"/>
              </a:buClr>
              <a:buFont typeface="Wingdings" panose="05000000000000000000" pitchFamily="2" charset="2"/>
              <a:buChar char="Ø"/>
            </a:pPr>
            <a:r>
              <a:rPr lang="en-US" sz="1800" smtClean="0">
                <a:solidFill>
                  <a:srgbClr val="000090"/>
                </a:solidFill>
                <a:latin typeface="Times New Roman" panose="02020603050405020304" pitchFamily="18" charset="0"/>
                <a:cs typeface="Times New Roman" panose="02020603050405020304" pitchFamily="18" charset="0"/>
              </a:rPr>
              <a:t> Psychosis: Antipsychotics </a:t>
            </a:r>
          </a:p>
          <a:p>
            <a:pPr marL="457200" indent="-457200"/>
            <a:endParaRPr lang="ar-SA"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A01A469-35B0-4042-859F-8CD011538EFA}" type="slidenum">
              <a:rPr lang="ar-SA"/>
              <a:pPr/>
              <a:t>40</a:t>
            </a:fld>
            <a:endParaRPr lang="en-US">
              <a:cs typeface="Arial" panose="020B0604020202020204" pitchFamily="34" charset="0"/>
            </a:endParaRPr>
          </a:p>
        </p:txBody>
      </p:sp>
    </p:spTree>
    <p:extLst>
      <p:ext uri="{BB962C8B-B14F-4D97-AF65-F5344CB8AC3E}">
        <p14:creationId xmlns:p14="http://schemas.microsoft.com/office/powerpoint/2010/main" val="18858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E5660B8-256C-44E1-AFD0-2A5576E23E96}" type="slidenum">
              <a:rPr lang="ar-SA"/>
              <a:pPr/>
              <a:t>41</a:t>
            </a:fld>
            <a:endParaRPr lang="en-US">
              <a:cs typeface="Arial" panose="020B0604020202020204" pitchFamily="34" charset="0"/>
            </a:endParaRPr>
          </a:p>
        </p:txBody>
      </p:sp>
      <p:sp>
        <p:nvSpPr>
          <p:cNvPr id="75779" name="Rectangle 2"/>
          <p:cNvSpPr>
            <a:spLocks noRot="1" noChangeArrowheads="1" noTextEdit="1"/>
          </p:cNvSpPr>
          <p:nvPr>
            <p:ph type="sldImg"/>
          </p:nvPr>
        </p:nvSpPr>
        <p:spPr>
          <a:xfrm>
            <a:off x="942975" y="746125"/>
            <a:ext cx="4973638" cy="3730625"/>
          </a:xfrm>
          <a:ln/>
        </p:spPr>
      </p:sp>
      <p:sp>
        <p:nvSpPr>
          <p:cNvPr id="75780" name="Rectangle 3"/>
          <p:cNvSpPr>
            <a:spLocks noGrp="1" noChangeArrowheads="1"/>
          </p:cNvSpPr>
          <p:nvPr>
            <p:ph type="body" idx="1"/>
          </p:nvPr>
        </p:nvSpPr>
        <p:spPr>
          <a:xfrm>
            <a:off x="914400" y="4722813"/>
            <a:ext cx="5029200"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components of a multidisciplinary approach to treating ADHD include:</a:t>
            </a:r>
          </a:p>
          <a:p>
            <a:pPr>
              <a:buFont typeface="Wingdings" panose="05000000000000000000" pitchFamily="2" charset="2"/>
              <a:buChar char="v"/>
            </a:pPr>
            <a:r>
              <a:rPr lang="en-US" smtClean="0"/>
              <a:t>Education for both parents and child or teen about diagnosis and treatment</a:t>
            </a:r>
          </a:p>
          <a:p>
            <a:pPr>
              <a:buFont typeface="Wingdings" panose="05000000000000000000" pitchFamily="2" charset="2"/>
              <a:buChar char="v"/>
            </a:pPr>
            <a:r>
              <a:rPr lang="en-US" smtClean="0"/>
              <a:t>ADHD medication</a:t>
            </a:r>
          </a:p>
          <a:p>
            <a:pPr>
              <a:buFont typeface="Wingdings" panose="05000000000000000000" pitchFamily="2" charset="2"/>
              <a:buChar char="v"/>
            </a:pPr>
            <a:r>
              <a:rPr lang="en-US" smtClean="0"/>
              <a:t>Behavior management therapy</a:t>
            </a:r>
          </a:p>
          <a:p>
            <a:pPr>
              <a:buFont typeface="Wingdings" panose="05000000000000000000" pitchFamily="2" charset="2"/>
              <a:buChar char="v"/>
            </a:pPr>
            <a:r>
              <a:rPr lang="en-US" smtClean="0"/>
              <a:t>School teacher involvement</a:t>
            </a:r>
          </a:p>
          <a:p>
            <a:pPr>
              <a:buFont typeface="Wingdings" panose="05000000000000000000" pitchFamily="2" charset="2"/>
              <a:buChar char="v"/>
            </a:pPr>
            <a:r>
              <a:rPr lang="en-US" smtClean="0"/>
              <a:t>School counselor involvement</a:t>
            </a:r>
          </a:p>
          <a:p>
            <a:endParaRPr lang="en-US" smtClean="0"/>
          </a:p>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11014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DE8F973-A226-4009-BDB3-68CE839DE26A}" type="slidenum">
              <a:rPr lang="ar-SA"/>
              <a:pPr/>
              <a:t>2</a:t>
            </a:fld>
            <a:endParaRPr lang="en-US">
              <a:cs typeface="Arial" panose="020B0604020202020204" pitchFamily="34" charset="0"/>
            </a:endParaRPr>
          </a:p>
        </p:txBody>
      </p:sp>
      <p:sp>
        <p:nvSpPr>
          <p:cNvPr id="18435" name="Rectangle 6"/>
          <p:cNvSpPr txBox="1">
            <a:spLocks noGrp="1" noChangeArrowheads="1"/>
          </p:cNvSpPr>
          <p:nvPr/>
        </p:nvSpPr>
        <p:spPr bwMode="auto">
          <a:xfrm>
            <a:off x="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a:latin typeface="Times New Roman" panose="02020603050405020304" pitchFamily="18" charset="0"/>
              </a:rPr>
              <a:t>JES-2003</a:t>
            </a:r>
          </a:p>
        </p:txBody>
      </p:sp>
      <p:sp>
        <p:nvSpPr>
          <p:cNvPr id="18436" name="Rectangle 7"/>
          <p:cNvSpPr txBox="1">
            <a:spLocks noGrp="1" noChangeArrowheads="1"/>
          </p:cNvSpPr>
          <p:nvPr/>
        </p:nvSpPr>
        <p:spPr bwMode="auto">
          <a:xfrm>
            <a:off x="388620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DD0B5CD8-9F0B-4E9A-81CA-84558D48E9EF}" type="slidenum">
              <a:rPr lang="ar-SA" sz="1200">
                <a:latin typeface="Times New Roman" panose="02020603050405020304" pitchFamily="18" charset="0"/>
                <a:cs typeface="Times New Roman" panose="02020603050405020304" pitchFamily="18" charset="0"/>
              </a:rPr>
              <a:pPr algn="r"/>
              <a:t>2</a:t>
            </a:fld>
            <a:endParaRPr lang="en-US" sz="1200">
              <a:latin typeface="Times New Roman" panose="02020603050405020304" pitchFamily="18" charset="0"/>
              <a:cs typeface="Times New Roman" panose="02020603050405020304" pitchFamily="18" charset="0"/>
            </a:endParaRPr>
          </a:p>
        </p:txBody>
      </p:sp>
      <p:sp>
        <p:nvSpPr>
          <p:cNvPr id="18437" name="Rectangle 2"/>
          <p:cNvSpPr>
            <a:spLocks noChangeArrowheads="1" noTextEdit="1"/>
          </p:cNvSpPr>
          <p:nvPr>
            <p:ph type="sldImg"/>
          </p:nvPr>
        </p:nvSpPr>
        <p:spPr>
          <a:xfrm>
            <a:off x="941388" y="746125"/>
            <a:ext cx="4975225" cy="3730625"/>
          </a:xfrm>
          <a:ln/>
        </p:spPr>
      </p:sp>
      <p:sp>
        <p:nvSpPr>
          <p:cNvPr id="18438"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3691946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For most patients with ADHD, stimulants remain the first choice for medication management, as meta-analyses of existing research have shown that they are more efficacious than non-stimulant medications.</a:t>
            </a:r>
          </a:p>
          <a:p>
            <a:endParaRPr lang="en-US" b="1" smtClean="0"/>
          </a:p>
          <a:p>
            <a:r>
              <a:rPr lang="en-US" sz="300" b="1" smtClean="0">
                <a:solidFill>
                  <a:srgbClr val="0000FF"/>
                </a:solidFill>
              </a:rPr>
              <a:t>Faraone SV,: Comparing the efficacy of medications for ADHD using </a:t>
            </a:r>
            <a:r>
              <a:rPr lang="en-US" sz="400" b="1" smtClean="0">
                <a:solidFill>
                  <a:srgbClr val="0000FF"/>
                </a:solidFill>
              </a:rPr>
              <a:t>meta-analysis. </a:t>
            </a:r>
            <a:r>
              <a:rPr lang="en-US" sz="400" b="1" i="1" smtClean="0">
                <a:solidFill>
                  <a:srgbClr val="0000FF"/>
                </a:solidFill>
              </a:rPr>
              <a:t>MedGenMed</a:t>
            </a:r>
            <a:r>
              <a:rPr lang="en-US" sz="400" b="1" smtClean="0">
                <a:solidFill>
                  <a:srgbClr val="0000FF"/>
                </a:solidFill>
              </a:rPr>
              <a:t> 2006.</a:t>
            </a:r>
            <a:endParaRPr lang="en-US" sz="300" b="1" smtClean="0">
              <a:solidFill>
                <a:srgbClr val="0000FF"/>
              </a:solidFill>
            </a:endParaRPr>
          </a:p>
          <a:p>
            <a:endParaRPr lang="ar-SA"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FD853A-E6A1-495F-8B2B-C65CE6A936F7}" type="slidenum">
              <a:rPr lang="ar-SA"/>
              <a:pPr/>
              <a:t>42</a:t>
            </a:fld>
            <a:endParaRPr lang="en-US">
              <a:cs typeface="Arial" panose="020B0604020202020204" pitchFamily="34" charset="0"/>
            </a:endParaRPr>
          </a:p>
        </p:txBody>
      </p:sp>
    </p:spTree>
    <p:extLst>
      <p:ext uri="{BB962C8B-B14F-4D97-AF65-F5344CB8AC3E}">
        <p14:creationId xmlns:p14="http://schemas.microsoft.com/office/powerpoint/2010/main" val="3324259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F215D82-83DE-4D58-A538-A52F1C49FDA4}" type="slidenum">
              <a:rPr lang="ar-SA"/>
              <a:pPr/>
              <a:t>43</a:t>
            </a:fld>
            <a:endParaRPr lang="en-US">
              <a:cs typeface="Arial" panose="020B0604020202020204" pitchFamily="34" charset="0"/>
            </a:endParaRPr>
          </a:p>
        </p:txBody>
      </p:sp>
      <p:sp>
        <p:nvSpPr>
          <p:cNvPr id="79875" name="Rectangle 2"/>
          <p:cNvSpPr>
            <a:spLocks noRot="1" noChangeArrowheads="1" noTextEdit="1"/>
          </p:cNvSpPr>
          <p:nvPr>
            <p:ph type="sldImg"/>
          </p:nvPr>
        </p:nvSpPr>
        <p:spPr>
          <a:xfrm>
            <a:off x="942975" y="746125"/>
            <a:ext cx="4972050" cy="3730625"/>
          </a:xfrm>
          <a:ln/>
        </p:spPr>
      </p:sp>
      <p:sp>
        <p:nvSpPr>
          <p:cNvPr id="79876" name="Rectangle 3"/>
          <p:cNvSpPr>
            <a:spLocks noGrp="1" noChangeArrowheads="1"/>
          </p:cNvSpPr>
          <p:nvPr>
            <p:ph type="body" idx="1"/>
          </p:nvPr>
        </p:nvSpPr>
        <p:spPr>
          <a:xfrm>
            <a:off x="914400" y="4722813"/>
            <a:ext cx="5029200"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OROS</a:t>
            </a:r>
            <a:r>
              <a:rPr lang="en-GB" baseline="30000" smtClean="0"/>
              <a:t>®</a:t>
            </a:r>
            <a:r>
              <a:rPr lang="en-GB" smtClean="0"/>
              <a:t> methylphenidate HCl (CONCERTA</a:t>
            </a:r>
            <a:r>
              <a:rPr lang="en-GB" baseline="30000" smtClean="0"/>
              <a:t>®</a:t>
            </a:r>
            <a:r>
              <a:rPr lang="en-GB" smtClean="0"/>
              <a:t>) is a capsule-shaped tablet that contains drugs, excipients, osmotic agents and a cellulosic rate-controlling membrane with an orifice for drug release.</a:t>
            </a:r>
          </a:p>
          <a:p>
            <a:pPr eaLnBrk="1" hangingPunct="1"/>
            <a:r>
              <a:rPr lang="en-GB" smtClean="0"/>
              <a:t>The tablet is covered by an MPH overcoat (4 mg in an 18-mg dose, 8 mg in a 36-mg dose) that is released quickly upon introduction into the gastro-intestinal tract.</a:t>
            </a:r>
          </a:p>
          <a:p>
            <a:pPr eaLnBrk="1" hangingPunct="1"/>
            <a:r>
              <a:rPr lang="en-GB" smtClean="0"/>
              <a:t>The remaining drug is contained in the system core and is released by a membrane-controlled, osmotically-activated process over 12 hours.</a:t>
            </a:r>
          </a:p>
          <a:p>
            <a:pPr eaLnBrk="1" hangingPunct="1"/>
            <a:r>
              <a:rPr lang="en-GB" smtClean="0"/>
              <a:t>Once the MPH overcoat dissolves, water permeates the exposed semi-permeable tablet shell, expanding the push compartment and releasing MPH from the first MPH compartment through a laser-drilled hole at a controlled rate.</a:t>
            </a:r>
          </a:p>
          <a:p>
            <a:pPr eaLnBrk="1" hangingPunct="1"/>
            <a:r>
              <a:rPr lang="en-GB" smtClean="0"/>
              <a:t>As the push layer expands, MPH release continues through 10 hours after dosing, leaving minimal residual MPH, insoluble core components, and a tablet shell that are eliminated.</a:t>
            </a:r>
          </a:p>
          <a:p>
            <a:pPr eaLnBrk="1" hangingPunct="1"/>
            <a:r>
              <a:rPr lang="en-GB" smtClean="0"/>
              <a:t>Dosing:</a:t>
            </a:r>
          </a:p>
          <a:p>
            <a:pPr lvl="1" eaLnBrk="1" hangingPunct="1"/>
            <a:r>
              <a:rPr lang="en-GB" smtClean="0"/>
              <a:t>Available in 18 mg and 36 mg doses.</a:t>
            </a:r>
          </a:p>
          <a:p>
            <a:pPr lvl="1" eaLnBrk="1" hangingPunct="1"/>
            <a:r>
              <a:rPr lang="en-GB" smtClean="0"/>
              <a:t>Dose should be tailored according to the needs and responses of the patient.</a:t>
            </a:r>
          </a:p>
          <a:p>
            <a:pPr lvl="1" eaLnBrk="1" hangingPunct="1"/>
            <a:r>
              <a:rPr lang="en-GB" smtClean="0"/>
              <a:t>Dosage may be adjusted in 18 mg increments.</a:t>
            </a:r>
          </a:p>
        </p:txBody>
      </p:sp>
    </p:spTree>
    <p:extLst>
      <p:ext uri="{BB962C8B-B14F-4D97-AF65-F5344CB8AC3E}">
        <p14:creationId xmlns:p14="http://schemas.microsoft.com/office/powerpoint/2010/main" val="295383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(They may exacerbate already existing psychiatric conditions, like psychosis, depression (!), or anxiety).</a:t>
            </a:r>
          </a:p>
          <a:p>
            <a:r>
              <a:rPr lang="en-US" smtClean="0"/>
              <a:t>However, some studies suggest that treatment with stimulants can help to lessen the likelihood of other psychiatric comorbidities during adolescence, including cigarette use and substance abuse. </a:t>
            </a:r>
          </a:p>
          <a:p>
            <a:r>
              <a:rPr lang="en-US" sz="1000" b="1" smtClean="0">
                <a:solidFill>
                  <a:srgbClr val="0000FF"/>
                </a:solidFill>
              </a:rPr>
              <a:t>Minireview: Advances in understanding and treating ADHD. By: Kevin M Antshel, State University of New York, Upstate Medical University, Department of Psychiatry and Behavioral Sciences. </a:t>
            </a:r>
            <a:r>
              <a:rPr lang="en-US" sz="1000" b="1" i="1" smtClean="0">
                <a:solidFill>
                  <a:srgbClr val="0000FF"/>
                </a:solidFill>
              </a:rPr>
              <a:t>BMC Medicine</a:t>
            </a:r>
            <a:r>
              <a:rPr lang="en-US" sz="1000" b="1" smtClean="0">
                <a:solidFill>
                  <a:srgbClr val="0000FF"/>
                </a:solidFill>
              </a:rPr>
              <a:t> 2011</a:t>
            </a:r>
            <a:endParaRPr lang="en-US" smtClean="0"/>
          </a:p>
          <a:p>
            <a:endParaRPr lang="en-US" smtClean="0"/>
          </a:p>
          <a:p>
            <a:endParaRPr lang="en-US" smtClean="0"/>
          </a:p>
          <a:p>
            <a:endParaRPr lang="ar-SA"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F5B0E31-4E77-43B2-992A-F03C7A8B371B}" type="slidenum">
              <a:rPr lang="ar-SA"/>
              <a:pPr/>
              <a:t>47</a:t>
            </a:fld>
            <a:endParaRPr lang="en-US">
              <a:cs typeface="Arial" panose="020B0604020202020204" pitchFamily="34" charset="0"/>
            </a:endParaRPr>
          </a:p>
        </p:txBody>
      </p:sp>
    </p:spTree>
    <p:extLst>
      <p:ext uri="{BB962C8B-B14F-4D97-AF65-F5344CB8AC3E}">
        <p14:creationId xmlns:p14="http://schemas.microsoft.com/office/powerpoint/2010/main" val="156595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As with stimulant treatment, Atomoxetine rarely completely normalizes behavior, but symptom improvement is often reflected in gains in social and behavioral function.</a:t>
            </a:r>
          </a:p>
          <a:p>
            <a:endParaRPr lang="ar-SA"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0B2F82-15E1-415C-A442-C069D4ABE832}" type="slidenum">
              <a:rPr lang="ar-SA"/>
              <a:pPr/>
              <a:t>49</a:t>
            </a:fld>
            <a:endParaRPr lang="en-US">
              <a:cs typeface="Arial" panose="020B0604020202020204" pitchFamily="34" charset="0"/>
            </a:endParaRPr>
          </a:p>
        </p:txBody>
      </p:sp>
    </p:spTree>
    <p:extLst>
      <p:ext uri="{BB962C8B-B14F-4D97-AF65-F5344CB8AC3E}">
        <p14:creationId xmlns:p14="http://schemas.microsoft.com/office/powerpoint/2010/main" val="1000747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Course and Prognosis:</a:t>
            </a:r>
          </a:p>
          <a:p>
            <a:pPr>
              <a:buFontTx/>
              <a:buChar char="•"/>
            </a:pPr>
            <a:r>
              <a:rPr lang="en-US" smtClean="0"/>
              <a:t>Symptoms tend to persist, although adolescents usually become more goal-directed and less impulsive. </a:t>
            </a:r>
          </a:p>
          <a:p>
            <a:pPr>
              <a:buFontTx/>
              <a:buChar char="•"/>
            </a:pPr>
            <a:r>
              <a:rPr lang="en-US" smtClean="0"/>
              <a:t>Channelling activity into sport or work if the opportunity is available. </a:t>
            </a:r>
          </a:p>
          <a:p>
            <a:pPr>
              <a:buFontTx/>
              <a:buChar char="•"/>
            </a:pPr>
            <a:r>
              <a:rPr lang="en-US" smtClean="0"/>
              <a:t>The outcome is less favorable for those who have an associated conduct disorder. </a:t>
            </a:r>
          </a:p>
          <a:p>
            <a:pPr>
              <a:buFontTx/>
              <a:buChar char="•"/>
            </a:pPr>
            <a:r>
              <a:rPr lang="en-US" smtClean="0"/>
              <a:t>In these cases, there is a significantly increased risk of continuing to have mental health, personality and social adjustment problems. </a:t>
            </a:r>
          </a:p>
          <a:p>
            <a:endParaRPr lang="en-US" sz="900" b="1" smtClean="0">
              <a:solidFill>
                <a:srgbClr val="0000FF"/>
              </a:solidFill>
            </a:endParaRPr>
          </a:p>
          <a:p>
            <a:r>
              <a:rPr lang="en-US" sz="900" b="1" smtClean="0">
                <a:solidFill>
                  <a:srgbClr val="0000FF"/>
                </a:solidFill>
              </a:rPr>
              <a:t>National Health and Medical Research Council Working Party. Report on attention deficit hyperactivity disorder. Canberra: NHMRC, 1997. 	</a:t>
            </a:r>
          </a:p>
          <a:p>
            <a:endParaRPr lang="ar-SA"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DD1CC65-D360-43B3-BAF6-755C9B14CDA8}" type="slidenum">
              <a:rPr lang="ar-SA"/>
              <a:pPr/>
              <a:t>54</a:t>
            </a:fld>
            <a:endParaRPr lang="en-US">
              <a:cs typeface="Arial" panose="020B0604020202020204" pitchFamily="34" charset="0"/>
            </a:endParaRPr>
          </a:p>
        </p:txBody>
      </p:sp>
    </p:spTree>
    <p:extLst>
      <p:ext uri="{BB962C8B-B14F-4D97-AF65-F5344CB8AC3E}">
        <p14:creationId xmlns:p14="http://schemas.microsoft.com/office/powerpoint/2010/main" val="425728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7B69521-ED2D-4E38-90CE-56062B3F3F50}" type="slidenum">
              <a:rPr lang="ar-SA"/>
              <a:pPr/>
              <a:t>57</a:t>
            </a:fld>
            <a:endParaRPr lang="en-US">
              <a:cs typeface="Arial" panose="020B0604020202020204" pitchFamily="34" charset="0"/>
            </a:endParaRPr>
          </a:p>
        </p:txBody>
      </p:sp>
      <p:sp>
        <p:nvSpPr>
          <p:cNvPr id="98307"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pPr>
              <a:spcBef>
                <a:spcPct val="50000"/>
              </a:spcBef>
              <a:defRPr/>
            </a:pPr>
            <a:r>
              <a:rPr lang="en-US" b="1" dirty="0" smtClean="0">
                <a:solidFill>
                  <a:schemeClr val="hlink"/>
                </a:solidFill>
                <a:effectLst>
                  <a:outerShdw blurRad="38100" dist="38100" dir="2700000" algn="tl">
                    <a:srgbClr val="C0C0C0"/>
                  </a:outerShdw>
                </a:effectLst>
              </a:rPr>
              <a:t>CARD – Centers for Autism http://card.ufl.edu 	</a:t>
            </a:r>
          </a:p>
          <a:p>
            <a:pPr>
              <a:spcBef>
                <a:spcPct val="50000"/>
              </a:spcBef>
              <a:defRPr/>
            </a:pPr>
            <a:endParaRPr lang="en-US" b="1" dirty="0" smtClean="0">
              <a:solidFill>
                <a:schemeClr val="hlink"/>
              </a:solidFill>
              <a:effectLst>
                <a:outerShdw blurRad="38100" dist="38100" dir="2700000" algn="tl">
                  <a:srgbClr val="C0C0C0"/>
                </a:outerShdw>
              </a:effectLst>
            </a:endParaRPr>
          </a:p>
          <a:p>
            <a:pPr fontAlgn="auto">
              <a:spcAft>
                <a:spcPts val="0"/>
              </a:spcAft>
              <a:buFont typeface="Arial" pitchFamily="34" charset="0"/>
              <a:buChar char="•"/>
              <a:defRPr/>
            </a:pPr>
            <a:r>
              <a:rPr lang="en-US" dirty="0" smtClean="0"/>
              <a:t>There is no curative treatment for autism, and psychotropic drugs have only a minimal role to play in its management.</a:t>
            </a:r>
          </a:p>
          <a:p>
            <a:pPr fontAlgn="auto">
              <a:spcAft>
                <a:spcPts val="0"/>
              </a:spcAft>
              <a:buFont typeface="Arial" pitchFamily="34" charset="0"/>
              <a:buChar char="•"/>
              <a:defRPr/>
            </a:pPr>
            <a:r>
              <a:rPr lang="en-US" dirty="0" smtClean="0"/>
              <a:t>As a rule, drugs should be used sparingly and only when other strategies to reduce maladaptive behaviors have been properly tried and have failed to bring about the desired changes.</a:t>
            </a:r>
          </a:p>
          <a:p>
            <a:pPr fontAlgn="auto">
              <a:spcAft>
                <a:spcPts val="0"/>
              </a:spcAft>
              <a:buFont typeface="Arial" pitchFamily="34" charset="0"/>
              <a:buChar char="•"/>
              <a:defRPr/>
            </a:pPr>
            <a:r>
              <a:rPr lang="en-US" dirty="0" smtClean="0"/>
              <a:t>Use of unnecessary drugs in autism might lower the seizure threshold, and increase incidence of epilepsy.</a:t>
            </a:r>
          </a:p>
          <a:p>
            <a:pPr>
              <a:spcBef>
                <a:spcPct val="50000"/>
              </a:spcBef>
              <a:defRPr/>
            </a:pPr>
            <a:endParaRPr lang="en-US" b="1" dirty="0" smtClean="0">
              <a:solidFill>
                <a:schemeClr val="hlink"/>
              </a:solidFill>
              <a:effectLst>
                <a:outerShdw blurRad="38100" dist="38100" dir="2700000" algn="tl">
                  <a:srgbClr val="C0C0C0"/>
                </a:outerShdw>
              </a:effectLst>
            </a:endParaRPr>
          </a:p>
          <a:p>
            <a:pPr eaLnBrk="1" hangingPunct="1">
              <a:defRPr/>
            </a:pPr>
            <a:endParaRPr lang="en-US" b="1" dirty="0" smtClean="0"/>
          </a:p>
        </p:txBody>
      </p:sp>
    </p:spTree>
    <p:extLst>
      <p:ext uri="{BB962C8B-B14F-4D97-AF65-F5344CB8AC3E}">
        <p14:creationId xmlns:p14="http://schemas.microsoft.com/office/powerpoint/2010/main" val="419595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ar-SA"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54965E8-3B1A-4199-BFF8-21A792BB2D4B}" type="slidenum">
              <a:rPr lang="ar-SA"/>
              <a:pPr/>
              <a:t>60</a:t>
            </a:fld>
            <a:endParaRPr lang="en-US">
              <a:cs typeface="Arial" panose="020B0604020202020204" pitchFamily="34" charset="0"/>
            </a:endParaRPr>
          </a:p>
        </p:txBody>
      </p:sp>
    </p:spTree>
    <p:extLst>
      <p:ext uri="{BB962C8B-B14F-4D97-AF65-F5344CB8AC3E}">
        <p14:creationId xmlns:p14="http://schemas.microsoft.com/office/powerpoint/2010/main" val="3863053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ar-SA" b="1"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3B8776A-C90A-4204-9010-9302150DFD25}" type="slidenum">
              <a:rPr lang="ar-SA"/>
              <a:pPr/>
              <a:t>61</a:t>
            </a:fld>
            <a:endParaRPr lang="en-US">
              <a:cs typeface="Arial" panose="020B0604020202020204" pitchFamily="34" charset="0"/>
            </a:endParaRPr>
          </a:p>
        </p:txBody>
      </p:sp>
    </p:spTree>
    <p:extLst>
      <p:ext uri="{BB962C8B-B14F-4D97-AF65-F5344CB8AC3E}">
        <p14:creationId xmlns:p14="http://schemas.microsoft.com/office/powerpoint/2010/main" val="1362279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Podiatry</a:t>
            </a:r>
            <a:r>
              <a:rPr lang="en-US" smtClean="0"/>
              <a:t> or </a:t>
            </a:r>
            <a:r>
              <a:rPr lang="en-US" b="1" smtClean="0"/>
              <a:t>podiatric medicine</a:t>
            </a:r>
            <a:r>
              <a:rPr lang="en-US" smtClean="0"/>
              <a:t> is a branch of </a:t>
            </a:r>
            <a:r>
              <a:rPr lang="en-US" smtClean="0">
                <a:hlinkClick r:id="rId3" tooltip="Medicine"/>
              </a:rPr>
              <a:t>medicine</a:t>
            </a:r>
            <a:r>
              <a:rPr lang="en-US" smtClean="0"/>
              <a:t> devoted to the study of, diagnosis, and medical treatment of disorders of the </a:t>
            </a:r>
            <a:r>
              <a:rPr lang="en-US" smtClean="0">
                <a:hlinkClick r:id="rId4" tooltip="Foot"/>
              </a:rPr>
              <a:t>foot</a:t>
            </a:r>
            <a:r>
              <a:rPr lang="en-US" smtClean="0"/>
              <a:t>, </a:t>
            </a:r>
            <a:r>
              <a:rPr lang="en-US" smtClean="0">
                <a:hlinkClick r:id="rId5" tooltip="Ankle"/>
              </a:rPr>
              <a:t>ankle</a:t>
            </a:r>
            <a:r>
              <a:rPr lang="en-US" smtClean="0"/>
              <a:t>, </a:t>
            </a:r>
            <a:r>
              <a:rPr lang="en-US" smtClean="0">
                <a:hlinkClick r:id="rId6" tooltip="Human leg"/>
              </a:rPr>
              <a:t>and lower extremity</a:t>
            </a:r>
            <a:r>
              <a:rPr lang="en-US" smtClean="0"/>
              <a:t>.</a:t>
            </a:r>
            <a:endParaRPr lang="ar-SA"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FC473A-11F8-4C8B-A98F-FF1199DE27DC}" type="slidenum">
              <a:rPr lang="ar-SA"/>
              <a:pPr/>
              <a:t>62</a:t>
            </a:fld>
            <a:endParaRPr lang="en-US">
              <a:cs typeface="Arial" panose="020B0604020202020204" pitchFamily="34" charset="0"/>
            </a:endParaRPr>
          </a:p>
        </p:txBody>
      </p:sp>
    </p:spTree>
    <p:extLst>
      <p:ext uri="{BB962C8B-B14F-4D97-AF65-F5344CB8AC3E}">
        <p14:creationId xmlns:p14="http://schemas.microsoft.com/office/powerpoint/2010/main" val="1031052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ar-SA"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EAB8E6F-AAB4-429B-9FED-7A6773A70E49}" type="slidenum">
              <a:rPr lang="ar-SA"/>
              <a:pPr/>
              <a:t>63</a:t>
            </a:fld>
            <a:endParaRPr lang="en-US">
              <a:cs typeface="Arial" panose="020B0604020202020204" pitchFamily="34" charset="0"/>
            </a:endParaRPr>
          </a:p>
        </p:txBody>
      </p:sp>
    </p:spTree>
    <p:extLst>
      <p:ext uri="{BB962C8B-B14F-4D97-AF65-F5344CB8AC3E}">
        <p14:creationId xmlns:p14="http://schemas.microsoft.com/office/powerpoint/2010/main" val="87056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58CB17F-842B-49C0-9773-A845393A8CA5}" type="slidenum">
              <a:rPr lang="ar-SA"/>
              <a:pPr/>
              <a:t>6</a:t>
            </a:fld>
            <a:endParaRPr lang="en-US">
              <a:cs typeface="Arial" panose="020B0604020202020204" pitchFamily="34" charset="0"/>
            </a:endParaRPr>
          </a:p>
        </p:txBody>
      </p:sp>
      <p:sp>
        <p:nvSpPr>
          <p:cNvPr id="23555" name="Rectangle 6"/>
          <p:cNvSpPr txBox="1">
            <a:spLocks noGrp="1" noChangeArrowheads="1"/>
          </p:cNvSpPr>
          <p:nvPr/>
        </p:nvSpPr>
        <p:spPr bwMode="auto">
          <a:xfrm>
            <a:off x="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1200">
                <a:latin typeface="Times New Roman" panose="02020603050405020304" pitchFamily="18" charset="0"/>
              </a:rPr>
              <a:t>JES-2003</a:t>
            </a:r>
          </a:p>
        </p:txBody>
      </p:sp>
      <p:sp>
        <p:nvSpPr>
          <p:cNvPr id="23556" name="Rectangle 7"/>
          <p:cNvSpPr txBox="1">
            <a:spLocks noGrp="1" noChangeArrowheads="1"/>
          </p:cNvSpPr>
          <p:nvPr/>
        </p:nvSpPr>
        <p:spPr bwMode="auto">
          <a:xfrm>
            <a:off x="388620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nchor="b"/>
          <a:lstStyle>
            <a:lvl1pPr defTabSz="930275">
              <a:defRPr>
                <a:solidFill>
                  <a:schemeClr val="tx1"/>
                </a:solidFill>
                <a:latin typeface="Arial" panose="020B0604020202020204" pitchFamily="34" charset="0"/>
                <a:ea typeface="MS PGothic" panose="020B0600070205080204" pitchFamily="34" charset="-128"/>
              </a:defRPr>
            </a:lvl1pPr>
            <a:lvl2pPr marL="742950" indent="-285750" defTabSz="930275">
              <a:defRPr>
                <a:solidFill>
                  <a:schemeClr val="tx1"/>
                </a:solidFill>
                <a:latin typeface="Arial" panose="020B0604020202020204" pitchFamily="34" charset="0"/>
                <a:ea typeface="MS PGothic" panose="020B0600070205080204" pitchFamily="34" charset="-128"/>
              </a:defRPr>
            </a:lvl2pPr>
            <a:lvl3pPr marL="1143000" indent="-228600" defTabSz="930275">
              <a:defRPr>
                <a:solidFill>
                  <a:schemeClr val="tx1"/>
                </a:solidFill>
                <a:latin typeface="Arial" panose="020B0604020202020204" pitchFamily="34" charset="0"/>
                <a:ea typeface="MS PGothic" panose="020B0600070205080204" pitchFamily="34" charset="-128"/>
              </a:defRPr>
            </a:lvl3pPr>
            <a:lvl4pPr marL="1600200" indent="-228600" defTabSz="930275">
              <a:defRPr>
                <a:solidFill>
                  <a:schemeClr val="tx1"/>
                </a:solidFill>
                <a:latin typeface="Arial" panose="020B0604020202020204" pitchFamily="34" charset="0"/>
                <a:ea typeface="MS PGothic" panose="020B0600070205080204" pitchFamily="34" charset="-128"/>
              </a:defRPr>
            </a:lvl4pPr>
            <a:lvl5pPr marL="2057400" indent="-228600" defTabSz="930275">
              <a:defRPr>
                <a:solidFill>
                  <a:schemeClr val="tx1"/>
                </a:solidFill>
                <a:latin typeface="Arial" panose="020B0604020202020204" pitchFamily="34" charset="0"/>
                <a:ea typeface="MS PGothic" panose="020B0600070205080204" pitchFamily="34" charset="-128"/>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fld id="{9F4E2773-DA26-41C9-B92A-8DF0C3D43C4E}" type="slidenum">
              <a:rPr lang="ar-SA" sz="1200">
                <a:latin typeface="Times New Roman" panose="02020603050405020304" pitchFamily="18" charset="0"/>
                <a:cs typeface="Times New Roman" panose="02020603050405020304" pitchFamily="18" charset="0"/>
              </a:rPr>
              <a:pPr algn="r"/>
              <a:t>6</a:t>
            </a:fld>
            <a:endParaRPr lang="en-US" sz="1200">
              <a:latin typeface="Times New Roman" panose="02020603050405020304" pitchFamily="18" charset="0"/>
              <a:cs typeface="Times New Roman" panose="02020603050405020304" pitchFamily="18" charset="0"/>
            </a:endParaRPr>
          </a:p>
        </p:txBody>
      </p:sp>
      <p:sp>
        <p:nvSpPr>
          <p:cNvPr id="23557" name="Rectangle 2"/>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09" tIns="45394" rIns="92409" bIns="45394"/>
          <a:lstStyle/>
          <a:p>
            <a:pPr eaLnBrk="1" hangingPunct="1"/>
            <a:endParaRPr lang="ar-SA" smtClean="0">
              <a:cs typeface="Arial" panose="020B0604020202020204" pitchFamily="34" charset="0"/>
            </a:endParaRPr>
          </a:p>
        </p:txBody>
      </p:sp>
      <p:sp>
        <p:nvSpPr>
          <p:cNvPr id="23558" name="Rectangle 3"/>
          <p:cNvSpPr>
            <a:spLocks noChangeArrowheads="1" noTextEdit="1"/>
          </p:cNvSpPr>
          <p:nvPr>
            <p:ph type="sldImg"/>
          </p:nvPr>
        </p:nvSpPr>
        <p:spPr>
          <a:xfrm>
            <a:off x="954088" y="754063"/>
            <a:ext cx="4953000" cy="3714750"/>
          </a:xfrm>
          <a:ln w="12700" cap="flat">
            <a:solidFill>
              <a:schemeClr val="tx1"/>
            </a:solidFill>
          </a:ln>
        </p:spPr>
      </p:sp>
    </p:spTree>
    <p:extLst>
      <p:ext uri="{BB962C8B-B14F-4D97-AF65-F5344CB8AC3E}">
        <p14:creationId xmlns:p14="http://schemas.microsoft.com/office/powerpoint/2010/main" val="411960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anose="05000000000000000000" pitchFamily="2" charset="2"/>
              <a:buChar char="§"/>
            </a:pPr>
            <a:r>
              <a:rPr lang="en-US" smtClean="0"/>
              <a:t>M/A: </a:t>
            </a:r>
          </a:p>
          <a:p>
            <a:r>
              <a:rPr lang="en-US" smtClean="0"/>
              <a:t>By antagonizing dopamine receptors.  This has correlated with the efficacy of these drugs and imparts their antipsychotic properties. </a:t>
            </a:r>
          </a:p>
          <a:p>
            <a:pPr>
              <a:buFont typeface="Wingdings" panose="05000000000000000000" pitchFamily="2" charset="2"/>
              <a:buChar char="§"/>
            </a:pPr>
            <a:endParaRPr lang="en-US" smtClean="0"/>
          </a:p>
          <a:p>
            <a:pPr>
              <a:buFont typeface="Wingdings" panose="05000000000000000000" pitchFamily="2" charset="2"/>
              <a:buChar char="§"/>
            </a:pPr>
            <a:r>
              <a:rPr lang="en-US" smtClean="0"/>
              <a:t>Likewise, antidopaminergic activity evokes extrapyramidal symptoms. Rarely, neuroleptic malignant syndrome may occur. </a:t>
            </a:r>
          </a:p>
          <a:p>
            <a:endParaRPr lang="en-US" smtClean="0"/>
          </a:p>
          <a:p>
            <a:endParaRPr lang="ar-SA"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93EDDA-1F0E-44F6-AB3E-B7E9DF81151D}" type="slidenum">
              <a:rPr lang="ar-SA"/>
              <a:pPr/>
              <a:t>65</a:t>
            </a:fld>
            <a:endParaRPr lang="en-US">
              <a:cs typeface="Arial" panose="020B0604020202020204" pitchFamily="34" charset="0"/>
            </a:endParaRPr>
          </a:p>
        </p:txBody>
      </p:sp>
    </p:spTree>
    <p:extLst>
      <p:ext uri="{BB962C8B-B14F-4D97-AF65-F5344CB8AC3E}">
        <p14:creationId xmlns:p14="http://schemas.microsoft.com/office/powerpoint/2010/main" val="117436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20B8675-E7EC-431A-9DFE-17635A3D3F97}" type="slidenum">
              <a:rPr lang="ar-SA"/>
              <a:pPr/>
              <a:t>8</a:t>
            </a:fld>
            <a:endParaRPr lang="en-US">
              <a:cs typeface="Arial" panose="020B0604020202020204" pitchFamily="34" charset="0"/>
            </a:endParaRPr>
          </a:p>
        </p:txBody>
      </p:sp>
      <p:sp>
        <p:nvSpPr>
          <p:cNvPr id="26627" name="Rectangle 7"/>
          <p:cNvSpPr txBox="1">
            <a:spLocks noGrp="1" noChangeArrowheads="1"/>
          </p:cNvSpPr>
          <p:nvPr/>
        </p:nvSpPr>
        <p:spPr bwMode="auto">
          <a:xfrm>
            <a:off x="3886200" y="9448800"/>
            <a:ext cx="2971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95809BB0-CAD2-49AC-B934-F2EA625D3744}" type="slidenum">
              <a:rPr lang="ar-SA" sz="1200">
                <a:latin typeface="Times New Roman" panose="02020603050405020304" pitchFamily="18" charset="0"/>
                <a:cs typeface="Times New Roman" panose="02020603050405020304" pitchFamily="18" charset="0"/>
              </a:rPr>
              <a:pPr algn="r" eaLnBrk="1" hangingPunct="1"/>
              <a:t>8</a:t>
            </a:fld>
            <a:endParaRPr lang="en-US" sz="1200">
              <a:latin typeface="Times New Roman" panose="02020603050405020304" pitchFamily="18" charset="0"/>
              <a:cs typeface="Times New Roman" panose="02020603050405020304" pitchFamily="18" charset="0"/>
            </a:endParaRPr>
          </a:p>
        </p:txBody>
      </p:sp>
      <p:sp>
        <p:nvSpPr>
          <p:cNvPr id="26628" name="Rectangle 2"/>
          <p:cNvSpPr>
            <a:spLocks noChangeArrowheads="1" noTextEdit="1"/>
          </p:cNvSpPr>
          <p:nvPr>
            <p:ph type="sldImg"/>
          </p:nvPr>
        </p:nvSpPr>
        <p:spPr>
          <a:ln/>
        </p:spPr>
      </p:sp>
      <p:sp>
        <p:nvSpPr>
          <p:cNvPr id="26629"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 Remember: Children are not miniature adults…..</a:t>
            </a:r>
            <a:r>
              <a:rPr lang="en-US" i="1" u="sng" smtClean="0">
                <a:solidFill>
                  <a:srgbClr val="800000"/>
                </a:solidFill>
              </a:rPr>
              <a:t>even though they act sometimes like adults </a:t>
            </a:r>
          </a:p>
        </p:txBody>
      </p:sp>
    </p:spTree>
    <p:extLst>
      <p:ext uri="{BB962C8B-B14F-4D97-AF65-F5344CB8AC3E}">
        <p14:creationId xmlns:p14="http://schemas.microsoft.com/office/powerpoint/2010/main" val="257164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54B4F9A-1D0B-4EA4-ABE5-6E1934AAD394}" type="slidenum">
              <a:rPr lang="ar-SA"/>
              <a:pPr/>
              <a:t>12</a:t>
            </a:fld>
            <a:endParaRPr lang="en-US">
              <a:cs typeface="Arial" panose="020B0604020202020204" pitchFamily="34" charset="0"/>
            </a:endParaRPr>
          </a:p>
        </p:txBody>
      </p:sp>
      <p:sp>
        <p:nvSpPr>
          <p:cNvPr id="31747" name="Rectangle 2"/>
          <p:cNvSpPr>
            <a:spLocks noChangeArrowheads="1" noTextEdit="1"/>
          </p:cNvSpPr>
          <p:nvPr>
            <p:ph type="sldImg"/>
          </p:nvPr>
        </p:nvSpPr>
        <p:spPr>
          <a:xfrm>
            <a:off x="941388" y="746125"/>
            <a:ext cx="4975225" cy="3730625"/>
          </a:xfrm>
          <a:ln/>
        </p:spPr>
      </p:sp>
      <p:sp>
        <p:nvSpPr>
          <p:cNvPr id="31748"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756412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9AA113E-4EBB-421B-AB00-7008A9E6445C}" type="slidenum">
              <a:rPr lang="ar-SA"/>
              <a:pPr/>
              <a:t>13</a:t>
            </a:fld>
            <a:endParaRPr lang="en-US">
              <a:cs typeface="Arial" panose="020B0604020202020204" pitchFamily="34" charset="0"/>
            </a:endParaRPr>
          </a:p>
        </p:txBody>
      </p:sp>
      <p:sp>
        <p:nvSpPr>
          <p:cNvPr id="33795" name="Rectangle 2"/>
          <p:cNvSpPr>
            <a:spLocks noChangeArrowheads="1" noTextEdit="1"/>
          </p:cNvSpPr>
          <p:nvPr>
            <p:ph type="sldImg"/>
          </p:nvPr>
        </p:nvSpPr>
        <p:spPr>
          <a:xfrm>
            <a:off x="941388" y="746125"/>
            <a:ext cx="4975225" cy="3730625"/>
          </a:xfrm>
          <a:ln/>
        </p:spPr>
      </p:sp>
      <p:sp>
        <p:nvSpPr>
          <p:cNvPr id="33796" name="Rectangle 3"/>
          <p:cNvSpPr>
            <a:spLocks noGrp="1" noChangeArrowheads="1"/>
          </p:cNvSpPr>
          <p:nvPr>
            <p:ph type="body" idx="1"/>
          </p:nvPr>
        </p:nvSpPr>
        <p:spPr>
          <a:xfrm>
            <a:off x="914400" y="4724400"/>
            <a:ext cx="50292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31" tIns="46516" rIns="93031" bIns="46516"/>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373841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63AC08F-1659-4FE9-9F82-0E6364E6424C}" type="slidenum">
              <a:rPr lang="ar-SA"/>
              <a:pPr/>
              <a:t>14</a:t>
            </a:fld>
            <a:endParaRPr lang="en-US">
              <a:cs typeface="Arial" panose="020B0604020202020204" pitchFamily="34"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900" b="1" smtClean="0"/>
              <a:t>Language Disorders: Autism and Other Pervasive Developmental Disorders</a:t>
            </a:r>
          </a:p>
          <a:p>
            <a:pPr eaLnBrk="1" hangingPunct="1">
              <a:lnSpc>
                <a:spcPct val="90000"/>
              </a:lnSpc>
            </a:pPr>
            <a:r>
              <a:rPr lang="en-US" sz="900" smtClean="0"/>
              <a:t>Helen Tager-Flusberg, PhD,*</a:t>
            </a:r>
          </a:p>
          <a:p>
            <a:pPr eaLnBrk="1" hangingPunct="1">
              <a:lnSpc>
                <a:spcPct val="90000"/>
              </a:lnSpc>
            </a:pPr>
            <a:r>
              <a:rPr lang="en-US" sz="900" smtClean="0"/>
              <a:t>Department of Anatomy and Neurobiology, Boston University School of Medicine,</a:t>
            </a:r>
          </a:p>
          <a:p>
            <a:pPr eaLnBrk="1" hangingPunct="1">
              <a:lnSpc>
                <a:spcPct val="90000"/>
              </a:lnSpc>
            </a:pPr>
            <a:r>
              <a:rPr lang="en-US" sz="900" smtClean="0"/>
              <a:t>715 Albany Street, L-814, Boston, MA 02118, USA</a:t>
            </a:r>
          </a:p>
          <a:p>
            <a:pPr eaLnBrk="1" hangingPunct="1">
              <a:lnSpc>
                <a:spcPct val="90000"/>
              </a:lnSpc>
            </a:pPr>
            <a:r>
              <a:rPr lang="en-US" sz="900" smtClean="0"/>
              <a:t>D Elizabeth Caronna, MD, Division of Developmental and Behavioral Pediatrics, Boston Medical Center,</a:t>
            </a:r>
          </a:p>
          <a:p>
            <a:pPr eaLnBrk="1" hangingPunct="1">
              <a:lnSpc>
                <a:spcPct val="90000"/>
              </a:lnSpc>
            </a:pPr>
            <a:r>
              <a:rPr lang="en-US" sz="900" smtClean="0"/>
              <a:t>91 East Concord St., Maternity 5, Boston, MA 02118, USA</a:t>
            </a:r>
          </a:p>
          <a:p>
            <a:pPr eaLnBrk="1" hangingPunct="1">
              <a:lnSpc>
                <a:spcPct val="90000"/>
              </a:lnSpc>
            </a:pPr>
            <a:endParaRPr lang="en-US" sz="900" smtClean="0"/>
          </a:p>
          <a:p>
            <a:pPr eaLnBrk="1" hangingPunct="1">
              <a:lnSpc>
                <a:spcPct val="90000"/>
              </a:lnSpc>
            </a:pPr>
            <a:r>
              <a:rPr lang="en-US" sz="900" b="1" smtClean="0"/>
              <a:t>Autism spectrum disorders (ASD) are increasingly common neurodevelopmental disorders that encompass a range of clinical presentations characterized by functional impairments in a triad of symptoms: (1) limited reciprocal social interactions, (2) disordered verbal and nonverbal communication, and (3) restricted, repetitive behaviors or circumscribed interests [1]. Included under the umbrella of the autism spectrum are the disorders defined in the Diagnostic and Statistical Manual of Mental Disorders, fourth edition, text revised (DSM-IV TR) as pervasive developmental disorders (PDD): autistic disorder, Asperger’s disorder, and pervasive developmental disorder, not otherwise specified (PDD-NOS). Rett’s disorder and childhood disintegrative disorder also appear in the DSM classification under the rubric of PDD, but they usually are considered to be distinct from the autism spectrum. The terminology used for ASD can be confusing, because clinicians and families may use different terms to describe the same clinical entities, often using the terms ‘‘autism,’’ ‘‘autism spectrum disorder,’’ and ‘‘PDD’’ interchangeably. In this article, the term ‘‘ASD’’ is used to include autistic disorder, Asperger’s disorder, and PDD-NOS. Young children who have autistic disorder generally exhibit marked impairments in all three domains of the triad before the age of 3 years. Often these children are referred for evaluation around the age of 2 years because of language delay, lack of interest in social contact with children or adults, and atypical, perseverative play (e.g., focusing on spinning wheels, flashing lights, or non-toy objects such as pieces of thread), although there is</a:t>
            </a:r>
            <a:r>
              <a:rPr lang="en-US" sz="900" smtClean="0"/>
              <a:t> </a:t>
            </a:r>
          </a:p>
          <a:p>
            <a:pPr eaLnBrk="1" hangingPunct="1">
              <a:lnSpc>
                <a:spcPct val="90000"/>
              </a:lnSpc>
              <a:buFontTx/>
              <a:buChar char="•"/>
            </a:pPr>
            <a:r>
              <a:rPr lang="en-US" sz="900" smtClean="0"/>
              <a:t>Corresponding author-mail address: htagerf@bu.edu (H. Tager-Flusberg). </a:t>
            </a:r>
          </a:p>
          <a:p>
            <a:pPr eaLnBrk="1" hangingPunct="1">
              <a:lnSpc>
                <a:spcPct val="90000"/>
              </a:lnSpc>
              <a:buFontTx/>
              <a:buChar char="•"/>
            </a:pPr>
            <a:r>
              <a:rPr lang="en-US" sz="900" smtClean="0"/>
              <a:t>0031-3955/07/$ - see front matter  2007 Elsevier Inc. All rights reserved.</a:t>
            </a:r>
          </a:p>
          <a:p>
            <a:pPr eaLnBrk="1" hangingPunct="1">
              <a:lnSpc>
                <a:spcPct val="90000"/>
              </a:lnSpc>
            </a:pPr>
            <a:r>
              <a:rPr lang="en-US" sz="900" smtClean="0"/>
              <a:t>doi:10.1016/j.pcl.2007.02.011 pediatric.theclinics.com</a:t>
            </a:r>
          </a:p>
          <a:p>
            <a:pPr eaLnBrk="1" hangingPunct="1">
              <a:lnSpc>
                <a:spcPct val="90000"/>
              </a:lnSpc>
            </a:pPr>
            <a:r>
              <a:rPr lang="en-US" sz="900" b="1" smtClean="0"/>
              <a:t>Pediatr Clin N Am 54 (2007) 469–481</a:t>
            </a:r>
          </a:p>
        </p:txBody>
      </p:sp>
    </p:spTree>
    <p:extLst>
      <p:ext uri="{BB962C8B-B14F-4D97-AF65-F5344CB8AC3E}">
        <p14:creationId xmlns:p14="http://schemas.microsoft.com/office/powerpoint/2010/main" val="301466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2377DF4-65CB-408F-BB84-E9EE04D5A357}" type="slidenum">
              <a:rPr lang="ar-SA"/>
              <a:pPr/>
              <a:t>15</a:t>
            </a:fld>
            <a:endParaRPr lang="en-US">
              <a:cs typeface="Arial" panose="020B0604020202020204" pitchFamily="34" charset="0"/>
            </a:endParaRPr>
          </a:p>
        </p:txBody>
      </p:sp>
      <p:sp>
        <p:nvSpPr>
          <p:cNvPr id="37891" name="Rectangle 7"/>
          <p:cNvSpPr txBox="1">
            <a:spLocks noGrp="1" noChangeArrowheads="1"/>
          </p:cNvSpPr>
          <p:nvPr/>
        </p:nvSpPr>
        <p:spPr bwMode="auto">
          <a:xfrm>
            <a:off x="3884613" y="9447213"/>
            <a:ext cx="29718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07311D5C-00E5-45E8-A438-64B9680F42A8}" type="slidenum">
              <a:rPr lang="ar-SA" sz="1200"/>
              <a:pPr algn="r" eaLnBrk="1" hangingPunct="1"/>
              <a:t>15</a:t>
            </a:fld>
            <a:endParaRPr lang="en-US" sz="1200">
              <a:cs typeface="Arial" panose="020B0604020202020204" pitchFamily="34" charset="0"/>
            </a:endParaRPr>
          </a:p>
        </p:txBody>
      </p:sp>
      <p:sp>
        <p:nvSpPr>
          <p:cNvPr id="37892"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p:txBody>
          <a:bodyPr/>
          <a:lstStyle/>
          <a:p>
            <a:pPr marL="228600" indent="-228600" eaLnBrk="1" hangingPunct="1">
              <a:lnSpc>
                <a:spcPct val="80000"/>
              </a:lnSpc>
              <a:buFontTx/>
              <a:buAutoNum type="arabicPeriod"/>
              <a:defRPr/>
            </a:pPr>
            <a:r>
              <a:rPr lang="en-US" sz="900" b="1" smtClean="0"/>
              <a:t>Autism is an enigmatic, disabling neurodevelopmental disorder</a:t>
            </a:r>
            <a:r>
              <a:rPr lang="en-US" sz="1000" b="1" smtClean="0"/>
              <a:t> </a:t>
            </a:r>
            <a:r>
              <a:rPr lang="en-US" sz="500" b="1" i="1" smtClean="0"/>
              <a:t>(J. Aust. Coll. Nutr. &amp; Env. Med. </a:t>
            </a:r>
            <a:r>
              <a:rPr lang="en-US" sz="500" b="1" smtClean="0"/>
              <a:t>Vol. 26 No.2 (August 2007) pages 3-7) </a:t>
            </a:r>
          </a:p>
          <a:p>
            <a:pPr marL="228600" indent="-228600" eaLnBrk="1" hangingPunct="1">
              <a:lnSpc>
                <a:spcPct val="80000"/>
              </a:lnSpc>
              <a:buFontTx/>
              <a:buAutoNum type="arabicPeriod"/>
              <a:defRPr/>
            </a:pPr>
            <a:r>
              <a:rPr lang="en-US" sz="800" b="1" smtClean="0"/>
              <a:t>At least half of all children who have autism have mental retardation; those who do not have nonverbal cognitive delays are considered to be high functioning even though they may have significant impairments in adaptive functioning and language or communication </a:t>
            </a:r>
            <a:r>
              <a:rPr lang="en-US" sz="500" b="1" smtClean="0"/>
              <a:t>(Pediatr Clin N Am 54 (2007) 469–481)</a:t>
            </a:r>
          </a:p>
          <a:p>
            <a:pPr marL="228600" indent="-228600" eaLnBrk="1" hangingPunct="1">
              <a:lnSpc>
                <a:spcPct val="80000"/>
              </a:lnSpc>
              <a:defRPr/>
            </a:pPr>
            <a:endParaRPr lang="en-US" sz="500" b="1" smtClean="0"/>
          </a:p>
          <a:p>
            <a:pPr marL="228600" indent="-228600" eaLnBrk="1" hangingPunct="1">
              <a:lnSpc>
                <a:spcPct val="80000"/>
              </a:lnSpc>
              <a:buFontTx/>
              <a:buAutoNum type="arabicPeriod" startAt="3"/>
              <a:defRPr/>
            </a:pPr>
            <a:r>
              <a:rPr lang="en-US" sz="800" b="1" smtClean="0"/>
              <a:t>The epidemiology of autistic spectrum disorders: is the prevalence rising?</a:t>
            </a:r>
          </a:p>
          <a:p>
            <a:pPr marL="228600" indent="-228600" eaLnBrk="1" hangingPunct="1">
              <a:lnSpc>
                <a:spcPct val="80000"/>
              </a:lnSpc>
              <a:defRPr/>
            </a:pPr>
            <a:r>
              <a:rPr lang="en-US" sz="800" b="1" smtClean="0"/>
              <a:t>Lorna Wing 1 *, email: Lorna Wing (elliot.house@nas.org.uk)</a:t>
            </a:r>
          </a:p>
          <a:p>
            <a:pPr marL="228600" indent="-228600" eaLnBrk="1" hangingPunct="1">
              <a:lnSpc>
                <a:spcPct val="80000"/>
              </a:lnSpc>
              <a:defRPr/>
            </a:pPr>
            <a:r>
              <a:rPr lang="en-US" sz="800" b="1" smtClean="0"/>
              <a:t>Keywords: autism • autistic spectrum disorder • Asperger's syndrome • prevalence • diagnostic criteria • MMR vaccination</a:t>
            </a:r>
          </a:p>
          <a:p>
            <a:pPr marL="228600" indent="-228600" eaLnBrk="1" hangingPunct="1">
              <a:lnSpc>
                <a:spcPct val="80000"/>
              </a:lnSpc>
              <a:defRPr/>
            </a:pPr>
            <a:r>
              <a:rPr lang="en-US" sz="800" b="1" smtClean="0"/>
              <a:t>Abstract:</a:t>
            </a:r>
          </a:p>
          <a:p>
            <a:pPr marL="228600" indent="-228600" eaLnBrk="1" hangingPunct="1">
              <a:lnSpc>
                <a:spcPct val="80000"/>
              </a:lnSpc>
              <a:defRPr/>
            </a:pPr>
            <a:r>
              <a:rPr lang="en-US" sz="800" b="1" smtClean="0"/>
              <a:t>For decades after Konner's original paper on the subject was published in 1943, autism was generally considered to be a rare condition with a prevalence of around 2-4 per 10,000 children. Then, studies carried out in the late 1990s and the present century reported annual rises in incidence of autism in pre-school children, based on age of diagnosis, and increases in the age-specific prevalence rates in children. </a:t>
            </a:r>
            <a:r>
              <a:rPr lang="en-US" sz="800" b="1" u="sng" smtClean="0"/>
              <a:t>Prevalence rates of up to 60 per 10,000 for autism and even more for the whole autistic spectrum were reported</a:t>
            </a:r>
            <a:r>
              <a:rPr lang="en-US" sz="800" b="1" smtClean="0"/>
              <a:t>. Reasons for these increases are discussed. They include changes in diagnostic criteria, development of the concept of the wide autistic spectrum, different methods used in studies, growing awareness and knowledge among parents and professional workers and the development of specialist services, as well as the possibility of a true increase in numbers. Various environmental causes for a genuine rise in incidence have been suggested, including the triple vaccine for measles, mumps and rubella (MMR]. Not one of the possible environmental causes, including MMR, has been confirmed by independent scientific investigation, whereas there is strong evidence that complex genetic factors play a major role in etiology. The evidence suggests that the majority, if not all, of the reported rise in incidence and prevalence is due to changes in diagnostic criteria and increasing awareness and recognition of autistic spectrum disorders. Whether there is also a genuine rise in incidence remains an open question.</a:t>
            </a:r>
          </a:p>
          <a:p>
            <a:pPr marL="228600" indent="-228600" eaLnBrk="1" hangingPunct="1">
              <a:lnSpc>
                <a:spcPct val="80000"/>
              </a:lnSpc>
              <a:defRPr/>
            </a:pPr>
            <a:endParaRPr lang="en-US" sz="800" b="1" smtClean="0"/>
          </a:p>
          <a:p>
            <a:pPr marL="228600" indent="-228600" eaLnBrk="1" hangingPunct="1">
              <a:lnSpc>
                <a:spcPct val="80000"/>
              </a:lnSpc>
              <a:defRPr/>
            </a:pPr>
            <a:r>
              <a:rPr lang="en-US" sz="800" b="1" smtClean="0"/>
              <a:t>MRDD Research Reviews 2002;8:151-161. © 2002 Wiley-Liss, Inc.Received: 21 May 2002; Accepted: 23 May 2002</a:t>
            </a:r>
            <a:r>
              <a:rPr lang="en-US" sz="800" smtClean="0"/>
              <a:t> </a:t>
            </a:r>
          </a:p>
          <a:p>
            <a:pPr marL="228600" indent="-228600" eaLnBrk="1" hangingPunct="1">
              <a:lnSpc>
                <a:spcPct val="80000"/>
              </a:lnSpc>
              <a:buFontTx/>
              <a:buAutoNum type="arabicPeriod"/>
              <a:defRPr/>
            </a:pPr>
            <a:endParaRPr lang="en-US" sz="500" b="1" smtClean="0"/>
          </a:p>
          <a:p>
            <a:pPr marL="228600" indent="-228600" eaLnBrk="1" hangingPunct="1">
              <a:lnSpc>
                <a:spcPct val="80000"/>
              </a:lnSpc>
              <a:defRPr/>
            </a:pPr>
            <a:r>
              <a:rPr lang="en-US" sz="500" b="1" smtClean="0"/>
              <a:t>DSM criteria of ASD:</a:t>
            </a:r>
          </a:p>
          <a:p>
            <a:pPr marL="228600" indent="-228600">
              <a:spcBef>
                <a:spcPct val="50000"/>
              </a:spcBef>
              <a:defRPr/>
            </a:pPr>
            <a:r>
              <a:rPr lang="en-US" sz="800" b="1" smtClean="0">
                <a:solidFill>
                  <a:schemeClr val="hlink"/>
                </a:solidFill>
                <a:effectLst>
                  <a:outerShdw blurRad="38100" dist="38100" dir="2700000" algn="tl">
                    <a:srgbClr val="C0C0C0"/>
                  </a:outerShdw>
                </a:effectLst>
              </a:rPr>
              <a:t>A.</a:t>
            </a:r>
            <a:r>
              <a:rPr lang="en-US" sz="800" b="1" smtClean="0">
                <a:effectLst>
                  <a:outerShdw blurRad="38100" dist="38100" dir="2700000" algn="tl">
                    <a:srgbClr val="C0C0C0"/>
                  </a:outerShdw>
                </a:effectLst>
              </a:rPr>
              <a:t>  </a:t>
            </a:r>
            <a:r>
              <a:rPr lang="en-US" sz="800" b="1" smtClean="0">
                <a:solidFill>
                  <a:schemeClr val="hlink"/>
                </a:solidFill>
                <a:effectLst>
                  <a:outerShdw blurRad="38100" dist="38100" dir="2700000" algn="tl">
                    <a:srgbClr val="C0C0C0"/>
                  </a:outerShdw>
                </a:effectLst>
              </a:rPr>
              <a:t>Qualitative Impairment in Reciprocal Social Interaction</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Marked lack of awareness of others’ feelings</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No or abnormal comfort-seeking</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No or impaired imitation</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No or abnormal social play</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Gross deficits in making friendships</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Impaired non-verbal behavior (e.g. eye contact, body postures)</a:t>
            </a:r>
          </a:p>
          <a:p>
            <a:pPr marL="228600" indent="-228600" eaLnBrk="1" hangingPunct="1">
              <a:lnSpc>
                <a:spcPct val="80000"/>
              </a:lnSpc>
              <a:defRPr/>
            </a:pPr>
            <a:endParaRPr lang="en-US" sz="800" b="1" smtClean="0">
              <a:solidFill>
                <a:schemeClr val="hlink"/>
              </a:solidFill>
              <a:effectLst>
                <a:outerShdw blurRad="38100" dist="38100" dir="2700000" algn="tl">
                  <a:srgbClr val="C0C0C0"/>
                </a:outerShdw>
              </a:effectLst>
            </a:endParaRPr>
          </a:p>
          <a:p>
            <a:pPr marL="228600" indent="-228600" eaLnBrk="1" hangingPunct="1">
              <a:lnSpc>
                <a:spcPct val="80000"/>
              </a:lnSpc>
              <a:defRPr/>
            </a:pPr>
            <a:r>
              <a:rPr lang="en-US" sz="800" b="1" smtClean="0">
                <a:solidFill>
                  <a:schemeClr val="hlink"/>
                </a:solidFill>
                <a:effectLst>
                  <a:outerShdw blurRad="38100" dist="38100" dir="2700000" algn="tl">
                    <a:srgbClr val="C0C0C0"/>
                  </a:outerShdw>
                </a:effectLst>
              </a:rPr>
              <a:t>B.  Impaired Verbal and Nonverbal Communication</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Delay or lack of spoken language</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Impaired ability to initiate or maintain conversation</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Stereotypic, repetitive or idiosyncratic use of language</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Impaired ability to converse with others</a:t>
            </a:r>
          </a:p>
          <a:p>
            <a:pPr marL="228600" indent="-228600" eaLnBrk="1" hangingPunct="1">
              <a:lnSpc>
                <a:spcPct val="80000"/>
              </a:lnSpc>
              <a:buFontTx/>
              <a:buChar char="•"/>
              <a:defRPr/>
            </a:pPr>
            <a:endParaRPr lang="en-US" sz="800" b="1" smtClean="0">
              <a:solidFill>
                <a:schemeClr val="hlink"/>
              </a:solidFill>
              <a:effectLst>
                <a:outerShdw blurRad="38100" dist="38100" dir="2700000" algn="tl">
                  <a:srgbClr val="C0C0C0"/>
                </a:outerShdw>
              </a:effectLst>
            </a:endParaRPr>
          </a:p>
          <a:p>
            <a:pPr marL="228600" indent="-228600" eaLnBrk="1" hangingPunct="1">
              <a:lnSpc>
                <a:spcPct val="80000"/>
              </a:lnSpc>
              <a:defRPr/>
            </a:pPr>
            <a:r>
              <a:rPr lang="en-US" sz="800" b="1" smtClean="0">
                <a:solidFill>
                  <a:schemeClr val="hlink"/>
                </a:solidFill>
                <a:effectLst>
                  <a:outerShdw blurRad="38100" dist="38100" dir="2700000" algn="tl">
                    <a:srgbClr val="C0C0C0"/>
                  </a:outerShdw>
                </a:effectLst>
              </a:rPr>
              <a:t> C.  Restricted Repertoire of Activities</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Stereotyped or repetitive body movements (e.g. hand flapping)</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Inability to tolerate change, with insistence on routines</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Narrow interests</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Unusual attachments to objects</a:t>
            </a:r>
          </a:p>
          <a:p>
            <a:pPr marL="228600" indent="-228600" eaLnBrk="1" hangingPunct="1">
              <a:lnSpc>
                <a:spcPct val="80000"/>
              </a:lnSpc>
              <a:buFontTx/>
              <a:buChar char="•"/>
              <a:defRPr/>
            </a:pPr>
            <a:r>
              <a:rPr lang="en-US" sz="800" b="1" smtClean="0">
                <a:solidFill>
                  <a:schemeClr val="hlink"/>
                </a:solidFill>
                <a:effectLst>
                  <a:outerShdw blurRad="38100" dist="38100" dir="2700000" algn="tl">
                    <a:srgbClr val="C0C0C0"/>
                  </a:outerShdw>
                </a:effectLst>
              </a:rPr>
              <a:t>Preoccupation with object parts</a:t>
            </a:r>
          </a:p>
          <a:p>
            <a:pPr marL="228600" indent="-228600" eaLnBrk="1" hangingPunct="1">
              <a:lnSpc>
                <a:spcPct val="80000"/>
              </a:lnSpc>
              <a:defRPr/>
            </a:pPr>
            <a:endParaRPr lang="en-US" sz="800" b="1"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345996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383B132-BDC1-437E-932B-70A13BF6416B}" type="slidenum">
              <a:rPr lang="ar-SA"/>
              <a:pPr/>
              <a:t>17</a:t>
            </a:fld>
            <a:endParaRPr lang="en-US">
              <a:cs typeface="Arial" panose="020B0604020202020204" pitchFamily="34"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SA" smtClean="0">
              <a:cs typeface="Arial" panose="020B0604020202020204" pitchFamily="34" charset="0"/>
            </a:endParaRPr>
          </a:p>
        </p:txBody>
      </p:sp>
    </p:spTree>
    <p:extLst>
      <p:ext uri="{BB962C8B-B14F-4D97-AF65-F5344CB8AC3E}">
        <p14:creationId xmlns:p14="http://schemas.microsoft.com/office/powerpoint/2010/main" val="247954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CH"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CH" smtClean="0"/>
              <a:t>Click to edit Master title style</a:t>
            </a:r>
            <a:endParaRPr lang="en-US"/>
          </a:p>
        </p:txBody>
      </p:sp>
      <p:sp>
        <p:nvSpPr>
          <p:cNvPr id="15" name="Date Placeholder 27"/>
          <p:cNvSpPr>
            <a:spLocks noGrp="1"/>
          </p:cNvSpPr>
          <p:nvPr>
            <p:ph type="dt" sz="half" idx="10"/>
          </p:nvPr>
        </p:nvSpPr>
        <p:spPr/>
        <p:txBody>
          <a:bodyPr/>
          <a:lstStyle>
            <a:lvl1pPr>
              <a:defRPr>
                <a:effectLst>
                  <a:outerShdw blurRad="38100" dist="38100" dir="2700000" algn="tl">
                    <a:srgbClr val="000000"/>
                  </a:outerShdw>
                </a:effectLst>
              </a:defRPr>
            </a:lvl1pPr>
          </a:lstStyle>
          <a:p>
            <a:pPr>
              <a:defRPr/>
            </a:pPr>
            <a:fld id="{C8049567-9473-4ECB-9FBD-CF08FF5B799E}" type="datetime1">
              <a:rPr lang="en-US"/>
              <a:pPr>
                <a:defRPr/>
              </a:pPr>
              <a:t>10/3/2016</a:t>
            </a:fld>
            <a:endParaRPr lang="en-US"/>
          </a:p>
        </p:txBody>
      </p:sp>
      <p:sp>
        <p:nvSpPr>
          <p:cNvPr id="16" name="Footer Placeholder 16"/>
          <p:cNvSpPr>
            <a:spLocks noGrp="1"/>
          </p:cNvSpPr>
          <p:nvPr>
            <p:ph type="ftr" sz="quarter" idx="11"/>
          </p:nvPr>
        </p:nvSpPr>
        <p:spPr/>
        <p:txBody>
          <a:bodyPr/>
          <a:lstStyle>
            <a:lvl1pPr>
              <a:defRPr>
                <a:effectLst>
                  <a:outerShdw blurRad="38100" dist="38100" dir="2700000" algn="tl">
                    <a:srgbClr val="000000"/>
                  </a:outerShdw>
                </a:effectLst>
              </a:defRPr>
            </a:lvl1pPr>
          </a:lstStyle>
          <a:p>
            <a:pPr>
              <a:defRPr/>
            </a:pPr>
            <a:r>
              <a:rPr lang="en-US"/>
              <a:t>Dr. Khalid Bazaid</a:t>
            </a:r>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effectLst>
                  <a:outerShdw blurRad="38100" dist="38100" dir="2700000" algn="tl">
                    <a:srgbClr val="000000"/>
                  </a:outerShdw>
                </a:effectLst>
              </a:defRPr>
            </a:lvl1pPr>
          </a:lstStyle>
          <a:p>
            <a:pPr>
              <a:defRPr/>
            </a:pPr>
            <a:fld id="{A22CC786-0B47-490A-90FD-6CDD7B9561D3}" type="slidenum">
              <a:rPr lang="ar-SA"/>
              <a:pPr>
                <a:defRPr/>
              </a:pPr>
              <a:t>‹#›</a:t>
            </a:fld>
            <a:endParaRPr lang="en-US"/>
          </a:p>
        </p:txBody>
      </p:sp>
    </p:spTree>
    <p:extLst>
      <p:ext uri="{BB962C8B-B14F-4D97-AF65-F5344CB8AC3E}">
        <p14:creationId xmlns:p14="http://schemas.microsoft.com/office/powerpoint/2010/main" val="23903961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outerShdw>
                </a:effectLst>
              </a:defRPr>
            </a:lvl1pPr>
          </a:lstStyle>
          <a:p>
            <a:pPr>
              <a:defRPr/>
            </a:pPr>
            <a:fld id="{57D487D5-6FD6-4A3B-B20B-9F6B05BF87FF}" type="datetime1">
              <a:rPr lang="en-US"/>
              <a:pPr>
                <a:defRPr/>
              </a:pPr>
              <a:t>10/3/2016</a:t>
            </a:fld>
            <a:endParaRPr 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outerShdw>
                </a:effectLst>
              </a:defRPr>
            </a:lvl1pPr>
          </a:lstStyle>
          <a:p>
            <a:pPr>
              <a:defRPr/>
            </a:pPr>
            <a:r>
              <a:rPr lang="en-US"/>
              <a:t>Dr. Khalid Bazaid</a:t>
            </a:r>
          </a:p>
        </p:txBody>
      </p:sp>
      <p:sp>
        <p:nvSpPr>
          <p:cNvPr id="6" name="Slide Number Placeholder 5"/>
          <p:cNvSpPr>
            <a:spLocks noGrp="1"/>
          </p:cNvSpPr>
          <p:nvPr>
            <p:ph type="sldNum" sz="quarter" idx="12"/>
          </p:nvPr>
        </p:nvSpPr>
        <p:spPr/>
        <p:txBody>
          <a:bodyPr/>
          <a:lstStyle>
            <a:lvl1pPr>
              <a:defRPr smtClean="0">
                <a:effectLst>
                  <a:outerShdw blurRad="38100" dist="38100" dir="2700000" algn="tl">
                    <a:srgbClr val="000000"/>
                  </a:outerShdw>
                </a:effectLst>
              </a:defRPr>
            </a:lvl1pPr>
          </a:lstStyle>
          <a:p>
            <a:pPr>
              <a:defRPr/>
            </a:pPr>
            <a:fld id="{64FF2CC1-C1E2-4E6E-9087-F228429E1D4C}" type="slidenum">
              <a:rPr lang="ar-SA"/>
              <a:pPr>
                <a:defRPr/>
              </a:pPr>
              <a:t>‹#›</a:t>
            </a:fld>
            <a:endParaRPr lang="en-US"/>
          </a:p>
        </p:txBody>
      </p:sp>
    </p:spTree>
    <p:extLst>
      <p:ext uri="{BB962C8B-B14F-4D97-AF65-F5344CB8AC3E}">
        <p14:creationId xmlns:p14="http://schemas.microsoft.com/office/powerpoint/2010/main" val="139861788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fr-CH"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effectLst>
                  <a:outerShdw blurRad="38100" dist="38100" dir="2700000" algn="tl">
                    <a:srgbClr val="000000"/>
                  </a:outerShdw>
                </a:effectLst>
              </a:defRPr>
            </a:lvl1pPr>
          </a:lstStyle>
          <a:p>
            <a:pPr>
              <a:defRPr/>
            </a:pPr>
            <a:fld id="{24048925-27DE-476A-8A5F-956B8A9F8894}" type="slidenum">
              <a:rPr lang="ar-SA"/>
              <a:pPr>
                <a:defRPr/>
              </a:pPr>
              <a:t>‹#›</a:t>
            </a:fld>
            <a:endParaRPr lang="en-US"/>
          </a:p>
        </p:txBody>
      </p:sp>
      <p:sp>
        <p:nvSpPr>
          <p:cNvPr id="14" name="Date Placeholder 3"/>
          <p:cNvSpPr>
            <a:spLocks noGrp="1"/>
          </p:cNvSpPr>
          <p:nvPr>
            <p:ph type="dt" sz="half" idx="11"/>
          </p:nvPr>
        </p:nvSpPr>
        <p:spPr/>
        <p:txBody>
          <a:bodyPr/>
          <a:lstStyle>
            <a:lvl1pPr>
              <a:defRPr>
                <a:effectLst>
                  <a:outerShdw blurRad="38100" dist="38100" dir="2700000" algn="tl">
                    <a:srgbClr val="000000"/>
                  </a:outerShdw>
                </a:effectLst>
              </a:defRPr>
            </a:lvl1pPr>
          </a:lstStyle>
          <a:p>
            <a:pPr>
              <a:defRPr/>
            </a:pPr>
            <a:fld id="{F3B005CA-5D91-4E70-A9AA-F55B1682EC87}" type="datetime1">
              <a:rPr lang="en-US"/>
              <a:pPr>
                <a:defRPr/>
              </a:pPr>
              <a:t>10/3/2016</a:t>
            </a:fld>
            <a:endParaRPr lang="en-US"/>
          </a:p>
        </p:txBody>
      </p:sp>
      <p:sp>
        <p:nvSpPr>
          <p:cNvPr id="15" name="Footer Placeholder 4"/>
          <p:cNvSpPr>
            <a:spLocks noGrp="1"/>
          </p:cNvSpPr>
          <p:nvPr>
            <p:ph type="ftr" sz="quarter" idx="12"/>
          </p:nvPr>
        </p:nvSpPr>
        <p:spPr/>
        <p:txBody>
          <a:bodyPr/>
          <a:lstStyle>
            <a:lvl1pPr>
              <a:defRPr>
                <a:effectLst>
                  <a:outerShdw blurRad="38100" dist="38100" dir="2700000" algn="tl">
                    <a:srgbClr val="000000"/>
                  </a:outerShdw>
                </a:effectLst>
              </a:defRPr>
            </a:lvl1pPr>
          </a:lstStyle>
          <a:p>
            <a:pPr>
              <a:defRPr/>
            </a:pPr>
            <a:r>
              <a:rPr lang="en-US"/>
              <a:t>Dr. Khalid Bazaid</a:t>
            </a:r>
          </a:p>
        </p:txBody>
      </p:sp>
    </p:spTree>
    <p:extLst>
      <p:ext uri="{BB962C8B-B14F-4D97-AF65-F5344CB8AC3E}">
        <p14:creationId xmlns:p14="http://schemas.microsoft.com/office/powerpoint/2010/main" val="177806403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x-none"/>
          </a:p>
        </p:txBody>
      </p:sp>
      <p:sp>
        <p:nvSpPr>
          <p:cNvPr id="3" name="SmartArt Placeholder 2"/>
          <p:cNvSpPr>
            <a:spLocks noGrp="1"/>
          </p:cNvSpPr>
          <p:nvPr>
            <p:ph type="dgm" idx="1"/>
          </p:nvPr>
        </p:nvSpPr>
        <p:spPr>
          <a:xfrm>
            <a:off x="301625" y="1676400"/>
            <a:ext cx="8540750" cy="4422775"/>
          </a:xfrm>
        </p:spPr>
        <p:txBody>
          <a:bodyPr>
            <a:normAutofit/>
          </a:bodyPr>
          <a:lstStyle/>
          <a:p>
            <a:pPr lvl="0"/>
            <a:endParaRPr lang="x-none" noProof="0" smtClean="0"/>
          </a:p>
        </p:txBody>
      </p:sp>
      <p:sp>
        <p:nvSpPr>
          <p:cNvPr id="4" name="Date Placeholder 13"/>
          <p:cNvSpPr>
            <a:spLocks noGrp="1"/>
          </p:cNvSpPr>
          <p:nvPr>
            <p:ph type="dt" sz="half" idx="10"/>
          </p:nvPr>
        </p:nvSpPr>
        <p:spPr/>
        <p:txBody>
          <a:bodyPr/>
          <a:lstStyle>
            <a:lvl1pPr>
              <a:defRPr/>
            </a:lvl1pPr>
          </a:lstStyle>
          <a:p>
            <a:pPr>
              <a:defRPr/>
            </a:pPr>
            <a:fld id="{6A876498-AA68-4C2B-A69E-D2E2BEE9A068}" type="datetime1">
              <a:rPr lang="en-US"/>
              <a:pPr>
                <a:defRPr/>
              </a:pPr>
              <a:t>10/3/2016</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Dr. Khalid Bazaid</a:t>
            </a:r>
          </a:p>
        </p:txBody>
      </p:sp>
      <p:sp>
        <p:nvSpPr>
          <p:cNvPr id="6" name="Slide Number Placeholder 22"/>
          <p:cNvSpPr>
            <a:spLocks noGrp="1"/>
          </p:cNvSpPr>
          <p:nvPr>
            <p:ph type="sldNum" sz="quarter" idx="12"/>
          </p:nvPr>
        </p:nvSpPr>
        <p:spPr/>
        <p:txBody>
          <a:bodyPr/>
          <a:lstStyle>
            <a:lvl1pPr>
              <a:defRPr/>
            </a:lvl1pPr>
          </a:lstStyle>
          <a:p>
            <a:pPr>
              <a:defRPr/>
            </a:pPr>
            <a:fld id="{F29E2668-2686-4EAC-A62C-2E9BEF0AE956}" type="slidenum">
              <a:rPr lang="ar-SA"/>
              <a:pPr>
                <a:defRPr/>
              </a:pPr>
              <a:t>‹#›</a:t>
            </a:fld>
            <a:endParaRPr lang="en-US"/>
          </a:p>
        </p:txBody>
      </p:sp>
    </p:spTree>
    <p:extLst>
      <p:ext uri="{BB962C8B-B14F-4D97-AF65-F5344CB8AC3E}">
        <p14:creationId xmlns:p14="http://schemas.microsoft.com/office/powerpoint/2010/main" val="2016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3" name="Date Placeholder 13"/>
          <p:cNvSpPr>
            <a:spLocks noGrp="1"/>
          </p:cNvSpPr>
          <p:nvPr>
            <p:ph type="dt" sz="half" idx="10"/>
          </p:nvPr>
        </p:nvSpPr>
        <p:spPr/>
        <p:txBody>
          <a:bodyPr/>
          <a:lstStyle>
            <a:lvl1pPr>
              <a:defRPr/>
            </a:lvl1pPr>
          </a:lstStyle>
          <a:p>
            <a:pPr>
              <a:defRPr/>
            </a:pPr>
            <a:fld id="{D1B7CCD7-C42E-4551-AD70-94126FCF67CD}" type="datetime1">
              <a:rPr lang="en-US"/>
              <a:pPr>
                <a:defRPr/>
              </a:pPr>
              <a:t>10/3/2016</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Dr. Khalid Bazaid</a:t>
            </a:r>
          </a:p>
        </p:txBody>
      </p:sp>
      <p:sp>
        <p:nvSpPr>
          <p:cNvPr id="5" name="Slide Number Placeholder 22"/>
          <p:cNvSpPr>
            <a:spLocks noGrp="1"/>
          </p:cNvSpPr>
          <p:nvPr>
            <p:ph type="sldNum" sz="quarter" idx="12"/>
          </p:nvPr>
        </p:nvSpPr>
        <p:spPr/>
        <p:txBody>
          <a:bodyPr/>
          <a:lstStyle>
            <a:lvl1pPr>
              <a:defRPr/>
            </a:lvl1pPr>
          </a:lstStyle>
          <a:p>
            <a:pPr>
              <a:defRPr/>
            </a:pPr>
            <a:fld id="{3E0B6DB7-FCD4-45C1-83A8-CC6D17BB09F6}" type="slidenum">
              <a:rPr lang="ar-SA"/>
              <a:pPr>
                <a:defRPr/>
              </a:pPr>
              <a:t>‹#›</a:t>
            </a:fld>
            <a:endParaRPr lang="en-US"/>
          </a:p>
        </p:txBody>
      </p:sp>
    </p:spTree>
    <p:extLst>
      <p:ext uri="{BB962C8B-B14F-4D97-AF65-F5344CB8AC3E}">
        <p14:creationId xmlns:p14="http://schemas.microsoft.com/office/powerpoint/2010/main" val="204989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fr-CH"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outerShdw>
                </a:effectLst>
              </a:defRPr>
            </a:lvl1pPr>
          </a:lstStyle>
          <a:p>
            <a:pPr>
              <a:defRPr/>
            </a:pPr>
            <a:fld id="{2C87CC93-C994-4187-B972-A84B9697BE5D}" type="datetime1">
              <a:rPr lang="en-US"/>
              <a:pPr>
                <a:defRPr/>
              </a:pPr>
              <a:t>10/3/2016</a:t>
            </a:fld>
            <a:endParaRPr lang="en-US"/>
          </a:p>
        </p:txBody>
      </p:sp>
      <p:sp>
        <p:nvSpPr>
          <p:cNvPr id="5" name="Footer Placeholder 4"/>
          <p:cNvSpPr>
            <a:spLocks noGrp="1"/>
          </p:cNvSpPr>
          <p:nvPr>
            <p:ph type="ftr" sz="quarter" idx="11"/>
          </p:nvPr>
        </p:nvSpPr>
        <p:spPr/>
        <p:txBody>
          <a:bodyPr/>
          <a:lstStyle>
            <a:lvl1pPr>
              <a:defRPr>
                <a:effectLst>
                  <a:outerShdw blurRad="38100" dist="38100" dir="2700000" algn="tl">
                    <a:srgbClr val="000000"/>
                  </a:outerShdw>
                </a:effectLst>
              </a:defRPr>
            </a:lvl1pPr>
          </a:lstStyle>
          <a:p>
            <a:pPr>
              <a:defRPr/>
            </a:pPr>
            <a:r>
              <a:rPr lang="en-US"/>
              <a:t>Dr. Khalid Bazaid</a:t>
            </a:r>
          </a:p>
        </p:txBody>
      </p:sp>
      <p:sp>
        <p:nvSpPr>
          <p:cNvPr id="6" name="Slide Number Placeholder 5"/>
          <p:cNvSpPr>
            <a:spLocks noGrp="1"/>
          </p:cNvSpPr>
          <p:nvPr>
            <p:ph type="sldNum" sz="quarter" idx="12"/>
          </p:nvPr>
        </p:nvSpPr>
        <p:spPr>
          <a:xfrm>
            <a:off x="4362450" y="1027113"/>
            <a:ext cx="457200" cy="441325"/>
          </a:xfrm>
        </p:spPr>
        <p:txBody>
          <a:bodyPr/>
          <a:lstStyle>
            <a:lvl1pPr>
              <a:defRPr smtClean="0">
                <a:effectLst>
                  <a:outerShdw blurRad="38100" dist="38100" dir="2700000" algn="tl">
                    <a:srgbClr val="000000"/>
                  </a:outerShdw>
                </a:effectLst>
              </a:defRPr>
            </a:lvl1pPr>
          </a:lstStyle>
          <a:p>
            <a:pPr>
              <a:defRPr/>
            </a:pPr>
            <a:fld id="{BD3FBB21-1B8B-4F8E-BD03-8CD1F19FD43A}" type="slidenum">
              <a:rPr lang="ar-SA"/>
              <a:pPr>
                <a:defRPr/>
              </a:pPr>
              <a:t>‹#›</a:t>
            </a:fld>
            <a:endParaRPr lang="en-US"/>
          </a:p>
        </p:txBody>
      </p:sp>
    </p:spTree>
    <p:extLst>
      <p:ext uri="{BB962C8B-B14F-4D97-AF65-F5344CB8AC3E}">
        <p14:creationId xmlns:p14="http://schemas.microsoft.com/office/powerpoint/2010/main" val="387191312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CH"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CH"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a:t>Dr. Khalid Bazaid</a:t>
            </a:r>
          </a:p>
        </p:txBody>
      </p:sp>
      <p:sp>
        <p:nvSpPr>
          <p:cNvPr id="16" name="Date Placeholder 3"/>
          <p:cNvSpPr>
            <a:spLocks noGrp="1"/>
          </p:cNvSpPr>
          <p:nvPr>
            <p:ph type="dt" sz="half" idx="11"/>
          </p:nvPr>
        </p:nvSpPr>
        <p:spPr/>
        <p:txBody>
          <a:bodyPr/>
          <a:lstStyle>
            <a:lvl1pPr>
              <a:defRPr/>
            </a:lvl1pPr>
          </a:lstStyle>
          <a:p>
            <a:pPr>
              <a:defRPr/>
            </a:pPr>
            <a:fld id="{7C929FFF-9F51-4364-A890-D00E9A463AA2}" type="datetime1">
              <a:rPr lang="en-US"/>
              <a:pPr>
                <a:defRPr/>
              </a:pPr>
              <a:t>10/3/2016</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vl1pPr>
          </a:lstStyle>
          <a:p>
            <a:pPr>
              <a:defRPr/>
            </a:pPr>
            <a:fld id="{AACE7146-F4CB-43DB-8FC3-FB2639260D0C}" type="slidenum">
              <a:rPr lang="ar-SA"/>
              <a:pPr>
                <a:defRPr/>
              </a:pPr>
              <a:t>‹#›</a:t>
            </a:fld>
            <a:endParaRPr lang="en-US"/>
          </a:p>
        </p:txBody>
      </p:sp>
    </p:spTree>
    <p:extLst>
      <p:ext uri="{BB962C8B-B14F-4D97-AF65-F5344CB8AC3E}">
        <p14:creationId xmlns:p14="http://schemas.microsoft.com/office/powerpoint/2010/main" val="1424687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2" name="Title 1"/>
          <p:cNvSpPr>
            <a:spLocks noGrp="1"/>
          </p:cNvSpPr>
          <p:nvPr>
            <p:ph type="title"/>
          </p:nvPr>
        </p:nvSpPr>
        <p:spPr>
          <a:xfrm>
            <a:off x="301752" y="228600"/>
            <a:ext cx="8534400" cy="758952"/>
          </a:xfrm>
        </p:spPr>
        <p:txBody>
          <a:bodyPr/>
          <a:lstStyle/>
          <a:p>
            <a:r>
              <a:rPr lang="fr-CH"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effectLst>
                  <a:outerShdw blurRad="38100" dist="38100" dir="2700000" algn="tl">
                    <a:srgbClr val="000000"/>
                  </a:outerShdw>
                </a:effectLst>
              </a:defRPr>
            </a:lvl1pPr>
          </a:lstStyle>
          <a:p>
            <a:pPr>
              <a:defRPr/>
            </a:pPr>
            <a:fld id="{58745D0B-CE55-455A-BC42-07CF0B457FCE}" type="datetime1">
              <a:rPr lang="en-US"/>
              <a:pPr>
                <a:defRPr/>
              </a:pPr>
              <a:t>10/3/2016</a:t>
            </a:fld>
            <a:endParaRPr lang="en-US"/>
          </a:p>
        </p:txBody>
      </p:sp>
      <p:sp>
        <p:nvSpPr>
          <p:cNvPr id="7" name="Footer Placeholder 5"/>
          <p:cNvSpPr>
            <a:spLocks noGrp="1"/>
          </p:cNvSpPr>
          <p:nvPr>
            <p:ph type="ftr" sz="quarter" idx="11"/>
          </p:nvPr>
        </p:nvSpPr>
        <p:spPr/>
        <p:txBody>
          <a:bodyPr/>
          <a:lstStyle>
            <a:lvl1pPr>
              <a:defRPr>
                <a:effectLst>
                  <a:outerShdw blurRad="38100" dist="38100" dir="2700000" algn="tl">
                    <a:srgbClr val="000000"/>
                  </a:outerShdw>
                </a:effectLst>
              </a:defRPr>
            </a:lvl1pPr>
          </a:lstStyle>
          <a:p>
            <a:pPr>
              <a:defRPr/>
            </a:pPr>
            <a:r>
              <a:rPr lang="en-US"/>
              <a:t>Dr. Khalid Bazaid</a:t>
            </a:r>
          </a:p>
        </p:txBody>
      </p:sp>
      <p:sp>
        <p:nvSpPr>
          <p:cNvPr id="8" name="Slide Number Placeholder 6"/>
          <p:cNvSpPr>
            <a:spLocks noGrp="1"/>
          </p:cNvSpPr>
          <p:nvPr>
            <p:ph type="sldNum" sz="quarter" idx="12"/>
          </p:nvPr>
        </p:nvSpPr>
        <p:spPr/>
        <p:txBody>
          <a:bodyPr/>
          <a:lstStyle>
            <a:lvl1pPr>
              <a:defRPr smtClean="0">
                <a:effectLst>
                  <a:outerShdw blurRad="38100" dist="38100" dir="2700000" algn="tl">
                    <a:srgbClr val="000000"/>
                  </a:outerShdw>
                </a:effectLst>
              </a:defRPr>
            </a:lvl1pPr>
          </a:lstStyle>
          <a:p>
            <a:pPr>
              <a:defRPr/>
            </a:pPr>
            <a:fld id="{1DBD33DB-2C44-4D60-8477-EF88515AEFBC}" type="slidenum">
              <a:rPr lang="ar-SA"/>
              <a:pPr>
                <a:defRPr/>
              </a:pPr>
              <a:t>‹#›</a:t>
            </a:fld>
            <a:endParaRPr lang="en-US"/>
          </a:p>
        </p:txBody>
      </p:sp>
    </p:spTree>
    <p:extLst>
      <p:ext uri="{BB962C8B-B14F-4D97-AF65-F5344CB8AC3E}">
        <p14:creationId xmlns:p14="http://schemas.microsoft.com/office/powerpoint/2010/main" val="33518309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CH"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CH"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23" name="Title 22"/>
          <p:cNvSpPr>
            <a:spLocks noGrp="1"/>
          </p:cNvSpPr>
          <p:nvPr>
            <p:ph type="title"/>
          </p:nvPr>
        </p:nvSpPr>
        <p:spPr/>
        <p:txBody>
          <a:bodyPr rtlCol="0"/>
          <a:lstStyle/>
          <a:p>
            <a:r>
              <a:rPr lang="fr-CH" smtClean="0"/>
              <a:t>Click to edit Master title style</a:t>
            </a:r>
            <a:endParaRPr lang="en-US"/>
          </a:p>
        </p:txBody>
      </p:sp>
      <p:sp>
        <p:nvSpPr>
          <p:cNvPr id="18" name="Date Placeholder 6"/>
          <p:cNvSpPr>
            <a:spLocks noGrp="1"/>
          </p:cNvSpPr>
          <p:nvPr>
            <p:ph type="dt" sz="half" idx="10"/>
          </p:nvPr>
        </p:nvSpPr>
        <p:spPr/>
        <p:txBody>
          <a:bodyPr/>
          <a:lstStyle>
            <a:lvl1pPr>
              <a:defRPr>
                <a:effectLst>
                  <a:outerShdw blurRad="38100" dist="38100" dir="2700000" algn="tl">
                    <a:srgbClr val="000000"/>
                  </a:outerShdw>
                </a:effectLst>
              </a:defRPr>
            </a:lvl1pPr>
          </a:lstStyle>
          <a:p>
            <a:pPr>
              <a:defRPr/>
            </a:pPr>
            <a:fld id="{9E4C2E59-F13E-4CF1-ADD9-E007DA48ED47}" type="datetime1">
              <a:rPr lang="en-US"/>
              <a:pPr>
                <a:defRPr/>
              </a:pPr>
              <a:t>10/3/2016</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effectLst>
                  <a:outerShdw blurRad="38100" dist="38100" dir="2700000" algn="tl">
                    <a:srgbClr val="000000"/>
                  </a:outerShdw>
                </a:effectLst>
              </a:defRPr>
            </a:lvl1pPr>
          </a:lstStyle>
          <a:p>
            <a:pPr>
              <a:defRPr/>
            </a:pPr>
            <a:r>
              <a:rPr lang="en-US"/>
              <a:t>Dr. Khalid Bazaid</a:t>
            </a:r>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effectLst>
                  <a:outerShdw blurRad="38100" dist="38100" dir="2700000" algn="tl">
                    <a:srgbClr val="000000"/>
                  </a:outerShdw>
                </a:effectLst>
              </a:defRPr>
            </a:lvl1pPr>
          </a:lstStyle>
          <a:p>
            <a:pPr>
              <a:defRPr/>
            </a:pPr>
            <a:fld id="{515C4B78-D1F0-4673-A9CD-28E9B1C6DF86}" type="slidenum">
              <a:rPr lang="ar-SA"/>
              <a:pPr>
                <a:defRPr/>
              </a:pPr>
              <a:t>‹#›</a:t>
            </a:fld>
            <a:endParaRPr lang="en-US"/>
          </a:p>
        </p:txBody>
      </p:sp>
    </p:spTree>
    <p:extLst>
      <p:ext uri="{BB962C8B-B14F-4D97-AF65-F5344CB8AC3E}">
        <p14:creationId xmlns:p14="http://schemas.microsoft.com/office/powerpoint/2010/main" val="34703246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1BD8494-F442-4D5E-8FEE-15FEAD815DB4}" type="datetime1">
              <a:rPr lang="en-US"/>
              <a:pPr>
                <a:defRPr/>
              </a:pPr>
              <a:t>10/3/2016</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Dr. Khalid Bazaid</a:t>
            </a:r>
          </a:p>
        </p:txBody>
      </p:sp>
      <p:sp>
        <p:nvSpPr>
          <p:cNvPr id="5" name="Slide Number Placeholder 4"/>
          <p:cNvSpPr>
            <a:spLocks noGrp="1"/>
          </p:cNvSpPr>
          <p:nvPr>
            <p:ph type="sldNum" sz="quarter" idx="12"/>
          </p:nvPr>
        </p:nvSpPr>
        <p:spPr>
          <a:xfrm>
            <a:off x="4343400" y="1036638"/>
            <a:ext cx="457200" cy="441325"/>
          </a:xfrm>
        </p:spPr>
        <p:txBody>
          <a:bodyPr/>
          <a:lstStyle>
            <a:lvl1pPr>
              <a:defRPr smtClean="0"/>
            </a:lvl1pPr>
          </a:lstStyle>
          <a:p>
            <a:pPr>
              <a:defRPr/>
            </a:pPr>
            <a:fld id="{3C46B18A-9948-460A-AC0D-BD574ECC4A16}" type="slidenum">
              <a:rPr lang="ar-SA"/>
              <a:pPr>
                <a:defRPr/>
              </a:pPr>
              <a:t>‹#›</a:t>
            </a:fld>
            <a:endParaRPr lang="en-US"/>
          </a:p>
        </p:txBody>
      </p:sp>
    </p:spTree>
    <p:extLst>
      <p:ext uri="{BB962C8B-B14F-4D97-AF65-F5344CB8AC3E}">
        <p14:creationId xmlns:p14="http://schemas.microsoft.com/office/powerpoint/2010/main" val="250746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8" name="Date Placeholder 1"/>
          <p:cNvSpPr>
            <a:spLocks noGrp="1"/>
          </p:cNvSpPr>
          <p:nvPr>
            <p:ph type="dt" sz="half" idx="10"/>
          </p:nvPr>
        </p:nvSpPr>
        <p:spPr/>
        <p:txBody>
          <a:bodyPr/>
          <a:lstStyle>
            <a:lvl1pPr>
              <a:defRPr/>
            </a:lvl1pPr>
          </a:lstStyle>
          <a:p>
            <a:pPr>
              <a:defRPr/>
            </a:pPr>
            <a:fld id="{FC3EA3C3-565D-486E-8287-D887866900BA}" type="datetime1">
              <a:rPr lang="en-US"/>
              <a:pPr>
                <a:defRPr/>
              </a:pPr>
              <a:t>10/3/2016</a:t>
            </a:fld>
            <a:endParaRPr lang="en-US"/>
          </a:p>
        </p:txBody>
      </p:sp>
      <p:sp>
        <p:nvSpPr>
          <p:cNvPr id="9" name="Footer Placeholder 2"/>
          <p:cNvSpPr>
            <a:spLocks noGrp="1"/>
          </p:cNvSpPr>
          <p:nvPr>
            <p:ph type="ftr" sz="quarter" idx="11"/>
          </p:nvPr>
        </p:nvSpPr>
        <p:spPr/>
        <p:txBody>
          <a:bodyPr/>
          <a:lstStyle>
            <a:lvl1pPr>
              <a:defRPr/>
            </a:lvl1pPr>
          </a:lstStyle>
          <a:p>
            <a:pPr>
              <a:defRPr/>
            </a:pPr>
            <a:r>
              <a:rPr lang="en-US"/>
              <a:t>Dr. Khalid Bazaid</a:t>
            </a:r>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E0C45B49-9EAA-41C0-A6FB-D9A66FCBE824}" type="slidenum">
              <a:rPr lang="ar-SA"/>
              <a:pPr>
                <a:defRPr/>
              </a:pPr>
              <a:t>‹#›</a:t>
            </a:fld>
            <a:endParaRPr lang="en-US"/>
          </a:p>
        </p:txBody>
      </p:sp>
    </p:spTree>
    <p:extLst>
      <p:ext uri="{BB962C8B-B14F-4D97-AF65-F5344CB8AC3E}">
        <p14:creationId xmlns:p14="http://schemas.microsoft.com/office/powerpoint/2010/main" val="308047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CH"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CH"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22B2F9D4-75FF-48DC-9792-B7891FCFAA6E}" type="slidenum">
              <a:rPr lang="ar-SA"/>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92593953-4602-47A1-B4A1-F823278E1519}" type="datetime1">
              <a:rPr lang="en-US"/>
              <a:pPr>
                <a:defRPr/>
              </a:pPr>
              <a:t>10/3/2016</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en-US"/>
              <a:t>Dr. Khalid Bazaid</a:t>
            </a:r>
          </a:p>
        </p:txBody>
      </p:sp>
    </p:spTree>
    <p:extLst>
      <p:ext uri="{BB962C8B-B14F-4D97-AF65-F5344CB8AC3E}">
        <p14:creationId xmlns:p14="http://schemas.microsoft.com/office/powerpoint/2010/main" val="3113983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CH"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CH"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CH"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E4470807-4844-4B3E-92DD-64B575D1223A}" type="slidenum">
              <a:rPr lang="ar-SA"/>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948756B4-7FBA-40E4-9318-B970D9715FEF}" type="datetime1">
              <a:rPr lang="en-US"/>
              <a:pPr>
                <a:defRPr/>
              </a:pPr>
              <a:t>10/3/2016</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en-US"/>
              <a:t>Dr. Khalid Bazaid</a:t>
            </a:r>
          </a:p>
        </p:txBody>
      </p:sp>
    </p:spTree>
    <p:extLst>
      <p:ext uri="{BB962C8B-B14F-4D97-AF65-F5344CB8AC3E}">
        <p14:creationId xmlns:p14="http://schemas.microsoft.com/office/powerpoint/2010/main" val="323590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C0C0C0"/>
                  </a:outerShdw>
                </a:effectLst>
                <a:latin typeface="Arial" pitchFamily="34" charset="0"/>
              </a:defRPr>
            </a:lvl1pPr>
          </a:lstStyle>
          <a:p>
            <a:pPr>
              <a:defRPr/>
            </a:pPr>
            <a:fld id="{3B46DDC4-1B82-4F6F-A918-1A4C388AF689}" type="datetime1">
              <a:rPr lang="en-US"/>
              <a:pPr>
                <a:defRPr/>
              </a:pPr>
              <a:t>10/3/2016</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FFFFFF"/>
                </a:solidFill>
                <a:effectLst>
                  <a:outerShdw blurRad="38100" dist="38100" dir="2700000" algn="tl">
                    <a:srgbClr val="C0C0C0"/>
                  </a:outerShdw>
                </a:effectLst>
                <a:latin typeface="Arial" pitchFamily="34" charset="0"/>
              </a:defRPr>
            </a:lvl1pPr>
          </a:lstStyle>
          <a:p>
            <a:pPr>
              <a:defRPr/>
            </a:pPr>
            <a:r>
              <a:rPr lang="en-US"/>
              <a:t>Dr. Khalid Bazaid</a:t>
            </a: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effectLst>
                  <a:outerShdw blurRad="38100" dist="38100" dir="2700000" algn="tl">
                    <a:srgbClr val="C0C0C0"/>
                  </a:outerShdw>
                </a:effectLst>
              </a:defRPr>
            </a:lvl1pPr>
          </a:lstStyle>
          <a:p>
            <a:pPr>
              <a:defRPr/>
            </a:pPr>
            <a:fld id="{65FBF3CC-65AC-48C3-A032-EA9900438BC4}" type="slidenum">
              <a:rPr lang="ar-SA"/>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en-US" smtClean="0"/>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48" r:id="rId12"/>
    <p:sldLayoutId id="2147483949" r:id="rId13"/>
  </p:sldLayoutIdLst>
  <p:hf hdr="0"/>
  <p:txStyles>
    <p:titleStyle>
      <a:lvl1pPr algn="ctr" rtl="0" eaLnBrk="0" fontAlgn="base" hangingPunct="0">
        <a:spcBef>
          <a:spcPct val="0"/>
        </a:spcBef>
        <a:spcAft>
          <a:spcPct val="0"/>
        </a:spcAft>
        <a:defRPr sz="3300" kern="1200">
          <a:solidFill>
            <a:srgbClr val="7B9899"/>
          </a:solidFill>
          <a:latin typeface="+mj-lt"/>
          <a:ea typeface="MS PGothic" pitchFamily="34" charset="-128"/>
          <a:cs typeface="+mj-cs"/>
        </a:defRPr>
      </a:lvl1pPr>
      <a:lvl2pPr algn="ctr" rtl="0" eaLnBrk="0" fontAlgn="base" hangingPunct="0">
        <a:spcBef>
          <a:spcPct val="0"/>
        </a:spcBef>
        <a:spcAft>
          <a:spcPct val="0"/>
        </a:spcAft>
        <a:defRPr sz="3300">
          <a:solidFill>
            <a:srgbClr val="7B9899"/>
          </a:solidFill>
          <a:latin typeface="Georgia" pitchFamily="18" charset="0"/>
          <a:ea typeface="MS PGothic" pitchFamily="34" charset="-128"/>
        </a:defRPr>
      </a:lvl2pPr>
      <a:lvl3pPr algn="ctr" rtl="0" eaLnBrk="0" fontAlgn="base" hangingPunct="0">
        <a:spcBef>
          <a:spcPct val="0"/>
        </a:spcBef>
        <a:spcAft>
          <a:spcPct val="0"/>
        </a:spcAft>
        <a:defRPr sz="3300">
          <a:solidFill>
            <a:srgbClr val="7B9899"/>
          </a:solidFill>
          <a:latin typeface="Georgia" pitchFamily="18" charset="0"/>
          <a:ea typeface="MS PGothic" pitchFamily="34" charset="-128"/>
        </a:defRPr>
      </a:lvl3pPr>
      <a:lvl4pPr algn="ctr" rtl="0" eaLnBrk="0" fontAlgn="base" hangingPunct="0">
        <a:spcBef>
          <a:spcPct val="0"/>
        </a:spcBef>
        <a:spcAft>
          <a:spcPct val="0"/>
        </a:spcAft>
        <a:defRPr sz="3300">
          <a:solidFill>
            <a:srgbClr val="7B9899"/>
          </a:solidFill>
          <a:latin typeface="Georgia" pitchFamily="18" charset="0"/>
          <a:ea typeface="MS PGothic" pitchFamily="34" charset="-128"/>
        </a:defRPr>
      </a:lvl4pPr>
      <a:lvl5pPr algn="ctr" rtl="0" eaLnBrk="0" fontAlgn="base" hangingPunct="0">
        <a:spcBef>
          <a:spcPct val="0"/>
        </a:spcBef>
        <a:spcAft>
          <a:spcPct val="0"/>
        </a:spcAft>
        <a:defRPr sz="3300">
          <a:solidFill>
            <a:srgbClr val="7B9899"/>
          </a:solidFill>
          <a:latin typeface="Georgia" pitchFamily="18" charset="0"/>
          <a:ea typeface="MS PGothic" pitchFamily="34" charset="-128"/>
        </a:defRPr>
      </a:lvl5pPr>
      <a:lvl6pPr marL="457200" algn="ctr" rtl="0" fontAlgn="base">
        <a:spcBef>
          <a:spcPct val="0"/>
        </a:spcBef>
        <a:spcAft>
          <a:spcPct val="0"/>
        </a:spcAft>
        <a:defRPr sz="3300">
          <a:solidFill>
            <a:srgbClr val="7B9899"/>
          </a:solidFill>
          <a:latin typeface="Georgia" pitchFamily="18" charset="0"/>
          <a:ea typeface="MS PGothic" pitchFamily="34" charset="-128"/>
        </a:defRPr>
      </a:lvl6pPr>
      <a:lvl7pPr marL="914400" algn="ctr" rtl="0" fontAlgn="base">
        <a:spcBef>
          <a:spcPct val="0"/>
        </a:spcBef>
        <a:spcAft>
          <a:spcPct val="0"/>
        </a:spcAft>
        <a:defRPr sz="3300">
          <a:solidFill>
            <a:srgbClr val="7B9899"/>
          </a:solidFill>
          <a:latin typeface="Georgia" pitchFamily="18" charset="0"/>
          <a:ea typeface="MS PGothic" pitchFamily="34" charset="-128"/>
        </a:defRPr>
      </a:lvl7pPr>
      <a:lvl8pPr marL="1371600" algn="ctr" rtl="0" fontAlgn="base">
        <a:spcBef>
          <a:spcPct val="0"/>
        </a:spcBef>
        <a:spcAft>
          <a:spcPct val="0"/>
        </a:spcAft>
        <a:defRPr sz="3300">
          <a:solidFill>
            <a:srgbClr val="7B9899"/>
          </a:solidFill>
          <a:latin typeface="Georgia" pitchFamily="18" charset="0"/>
          <a:ea typeface="MS PGothic" pitchFamily="34" charset="-128"/>
        </a:defRPr>
      </a:lvl8pPr>
      <a:lvl9pPr marL="1828800" algn="ctr" rtl="0" fontAlgn="base">
        <a:spcBef>
          <a:spcPct val="0"/>
        </a:spcBef>
        <a:spcAft>
          <a:spcPct val="0"/>
        </a:spcAft>
        <a:defRPr sz="3300">
          <a:solidFill>
            <a:srgbClr val="7B9899"/>
          </a:solidFill>
          <a:latin typeface="Georgia" pitchFamily="18" charset="0"/>
          <a:ea typeface="MS PGothic" pitchFamily="34" charset="-128"/>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S PGothic" pitchFamily="34" charset="-128"/>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S PGothic" pitchFamily="34" charset="-128"/>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S PGothic" pitchFamily="34" charset="-128"/>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S PGothic" pitchFamily="34"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lbXjW-cX9kQ"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fld id="{F25F31AE-8087-4150-AF08-C7F796B1160B}" type="datetime1">
              <a:rPr lang="en-US"/>
              <a:pPr>
                <a:defRPr/>
              </a:pPr>
              <a:t>10/3/2016</a:t>
            </a:fld>
            <a:endParaRPr lang="en-US"/>
          </a:p>
        </p:txBody>
      </p:sp>
      <p:sp>
        <p:nvSpPr>
          <p:cNvPr id="9"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C1A32528-20E3-41FB-A05C-6D021C65C7A6}" type="slidenum">
              <a:rPr lang="ar-SA" smtClean="0">
                <a:solidFill>
                  <a:srgbClr val="FFFFFF"/>
                </a:solidFill>
              </a:rPr>
              <a:pPr>
                <a:defRPr/>
              </a:pPr>
              <a:t>1</a:t>
            </a:fld>
            <a:endParaRPr lang="en-US" smtClean="0">
              <a:solidFill>
                <a:srgbClr val="FFFFFF"/>
              </a:solidFill>
            </a:endParaRPr>
          </a:p>
        </p:txBody>
      </p:sp>
      <p:sp>
        <p:nvSpPr>
          <p:cNvPr id="15364" name="Rectangle 2"/>
          <p:cNvSpPr>
            <a:spLocks noGrp="1" noChangeArrowheads="1"/>
          </p:cNvSpPr>
          <p:nvPr>
            <p:ph type="ctrTitle" idx="4294967295"/>
          </p:nvPr>
        </p:nvSpPr>
        <p:spPr>
          <a:xfrm>
            <a:off x="152400" y="304800"/>
            <a:ext cx="8785225" cy="1752600"/>
          </a:xfrm>
          <a:solidFill>
            <a:schemeClr val="hlink"/>
          </a:solidFill>
        </p:spPr>
        <p:txBody>
          <a:bodyPr/>
          <a:lstStyle/>
          <a:p>
            <a:pPr eaLnBrk="1" hangingPunct="1"/>
            <a:r>
              <a:rPr lang="en-US" sz="5400" b="1" smtClean="0">
                <a:solidFill>
                  <a:srgbClr val="FF0000"/>
                </a:solidFill>
              </a:rPr>
              <a:t/>
            </a:r>
            <a:br>
              <a:rPr lang="en-US" sz="5400" b="1" smtClean="0">
                <a:solidFill>
                  <a:srgbClr val="FF0000"/>
                </a:solidFill>
              </a:rPr>
            </a:br>
            <a:r>
              <a:rPr lang="en-US" sz="5400" b="1" smtClean="0">
                <a:solidFill>
                  <a:srgbClr val="FF0000"/>
                </a:solidFill>
              </a:rPr>
              <a:t/>
            </a:r>
            <a:br>
              <a:rPr lang="en-US" sz="5400" b="1" smtClean="0">
                <a:solidFill>
                  <a:srgbClr val="FF0000"/>
                </a:solidFill>
              </a:rPr>
            </a:br>
            <a:r>
              <a:rPr lang="en-US" sz="5400" b="1" smtClean="0"/>
              <a:t/>
            </a:r>
            <a:br>
              <a:rPr lang="en-US" sz="5400" b="1" smtClean="0"/>
            </a:br>
            <a:endParaRPr lang="en-US" sz="5400" b="1" smtClean="0"/>
          </a:p>
        </p:txBody>
      </p:sp>
      <p:sp>
        <p:nvSpPr>
          <p:cNvPr id="15365" name="Rectangle 3"/>
          <p:cNvSpPr>
            <a:spLocks noGrp="1" noChangeArrowheads="1"/>
          </p:cNvSpPr>
          <p:nvPr>
            <p:ph type="subTitle" idx="4294967295"/>
          </p:nvPr>
        </p:nvSpPr>
        <p:spPr>
          <a:xfrm>
            <a:off x="673100" y="2071688"/>
            <a:ext cx="7632700" cy="2928937"/>
          </a:xfrm>
        </p:spPr>
        <p:txBody>
          <a:bodyPr anchor="ctr"/>
          <a:lstStyle/>
          <a:p>
            <a:pPr marL="0" indent="0" algn="ctr" eaLnBrk="1" hangingPunct="1">
              <a:lnSpc>
                <a:spcPct val="80000"/>
              </a:lnSpc>
              <a:buFont typeface="Wingdings" panose="05000000000000000000" pitchFamily="2" charset="2"/>
              <a:buNone/>
            </a:pPr>
            <a:r>
              <a:rPr lang="en-US" sz="2800" b="1" smtClean="0">
                <a:solidFill>
                  <a:schemeClr val="hlink"/>
                </a:solidFill>
              </a:rPr>
              <a:t>Turki ALBatti, MD</a:t>
            </a:r>
          </a:p>
          <a:p>
            <a:pPr marL="0" indent="0" algn="ctr" eaLnBrk="1" hangingPunct="1">
              <a:lnSpc>
                <a:spcPct val="80000"/>
              </a:lnSpc>
              <a:buFont typeface="Wingdings" panose="05000000000000000000" pitchFamily="2" charset="2"/>
              <a:buNone/>
            </a:pPr>
            <a:r>
              <a:rPr lang="en-US" sz="2000" b="1" smtClean="0">
                <a:solidFill>
                  <a:schemeClr val="hlink"/>
                </a:solidFill>
              </a:rPr>
              <a:t>Assistant Professor</a:t>
            </a:r>
          </a:p>
          <a:p>
            <a:pPr marL="0" indent="0" algn="ctr" eaLnBrk="1" hangingPunct="1">
              <a:lnSpc>
                <a:spcPct val="80000"/>
              </a:lnSpc>
              <a:buFont typeface="Wingdings" panose="05000000000000000000" pitchFamily="2" charset="2"/>
              <a:buNone/>
            </a:pPr>
            <a:r>
              <a:rPr lang="en-US" sz="2000" b="1" smtClean="0">
                <a:solidFill>
                  <a:schemeClr val="hlink"/>
                </a:solidFill>
              </a:rPr>
              <a:t>Child &amp; Adolescent Psychiatrist</a:t>
            </a:r>
          </a:p>
          <a:p>
            <a:pPr marL="0" indent="0" algn="ctr" eaLnBrk="1" hangingPunct="1">
              <a:lnSpc>
                <a:spcPct val="80000"/>
              </a:lnSpc>
              <a:buFont typeface="Wingdings" panose="05000000000000000000" pitchFamily="2" charset="2"/>
              <a:buNone/>
            </a:pPr>
            <a:r>
              <a:rPr lang="en-US" sz="2000" b="1" smtClean="0">
                <a:solidFill>
                  <a:schemeClr val="hlink"/>
                </a:solidFill>
              </a:rPr>
              <a:t>Department of Psychiatry</a:t>
            </a:r>
          </a:p>
          <a:p>
            <a:pPr marL="0" indent="0" algn="ctr" eaLnBrk="1" hangingPunct="1">
              <a:lnSpc>
                <a:spcPct val="80000"/>
              </a:lnSpc>
              <a:buFont typeface="Wingdings" panose="05000000000000000000" pitchFamily="2" charset="2"/>
              <a:buNone/>
            </a:pPr>
            <a:r>
              <a:rPr lang="en-US" sz="2000" b="1" smtClean="0">
                <a:solidFill>
                  <a:schemeClr val="hlink"/>
                </a:solidFill>
              </a:rPr>
              <a:t>College of Medicine</a:t>
            </a:r>
          </a:p>
          <a:p>
            <a:pPr marL="0" indent="0" algn="ctr" eaLnBrk="1" hangingPunct="1">
              <a:lnSpc>
                <a:spcPct val="80000"/>
              </a:lnSpc>
              <a:buFont typeface="Wingdings" panose="05000000000000000000" pitchFamily="2" charset="2"/>
              <a:buNone/>
            </a:pPr>
            <a:r>
              <a:rPr lang="en-US" sz="2000" b="1" smtClean="0">
                <a:solidFill>
                  <a:schemeClr val="hlink"/>
                </a:solidFill>
              </a:rPr>
              <a:t>King Saud University</a:t>
            </a:r>
          </a:p>
          <a:p>
            <a:pPr marL="0" indent="0" algn="ctr" eaLnBrk="1" hangingPunct="1">
              <a:lnSpc>
                <a:spcPct val="80000"/>
              </a:lnSpc>
              <a:buFont typeface="Wingdings" panose="05000000000000000000" pitchFamily="2" charset="2"/>
              <a:buNone/>
            </a:pPr>
            <a:endParaRPr lang="en-US" sz="2000" b="1" smtClean="0">
              <a:solidFill>
                <a:schemeClr val="hlink"/>
              </a:solidFill>
            </a:endParaRPr>
          </a:p>
          <a:p>
            <a:pPr marL="0" indent="0" algn="ctr" eaLnBrk="1" hangingPunct="1">
              <a:lnSpc>
                <a:spcPct val="80000"/>
              </a:lnSpc>
              <a:buFont typeface="Wingdings" panose="05000000000000000000" pitchFamily="2" charset="2"/>
              <a:buNone/>
            </a:pPr>
            <a:r>
              <a:rPr lang="en-US" sz="2000" b="1" smtClean="0">
                <a:solidFill>
                  <a:srgbClr val="FF0000"/>
                </a:solidFill>
              </a:rPr>
              <a:t>1434H/2013G</a:t>
            </a:r>
          </a:p>
        </p:txBody>
      </p:sp>
      <p:sp>
        <p:nvSpPr>
          <p:cNvPr id="15366" name="Rectangle 22"/>
          <p:cNvSpPr txBox="1">
            <a:spLocks noGrp="1" noChangeArrowheads="1"/>
          </p:cNvSpPr>
          <p:nvPr/>
        </p:nvSpPr>
        <p:spPr bwMode="auto">
          <a:xfrm>
            <a:off x="1908175" y="6248400"/>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15367" name="Rectangle 24"/>
          <p:cNvSpPr txBox="1">
            <a:spLocks noGrp="1" noChangeArrowheads="1"/>
          </p:cNvSpPr>
          <p:nvPr/>
        </p:nvSpPr>
        <p:spPr bwMode="auto">
          <a:xfrm>
            <a:off x="65532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a:spcBef>
                <a:spcPct val="0"/>
              </a:spcBef>
              <a:buClrTx/>
              <a:buSzTx/>
              <a:buFontTx/>
              <a:buNone/>
            </a:pPr>
            <a:endParaRPr lang="ar-SA" sz="1400">
              <a:solidFill>
                <a:schemeClr val="tx2"/>
              </a:solidFill>
              <a:latin typeface="Times New Roman" panose="02020603050405020304" pitchFamily="18" charset="0"/>
            </a:endParaRPr>
          </a:p>
        </p:txBody>
      </p:sp>
      <p:pic>
        <p:nvPicPr>
          <p:cNvPr id="200710"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4714875"/>
            <a:ext cx="8107362"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9"/>
          <p:cNvSpPr txBox="1">
            <a:spLocks noChangeArrowheads="1"/>
          </p:cNvSpPr>
          <p:nvPr/>
        </p:nvSpPr>
        <p:spPr bwMode="auto">
          <a:xfrm>
            <a:off x="304800" y="5334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4000" b="1">
                <a:latin typeface="Times New Roman" panose="02020603050405020304" pitchFamily="18" charset="0"/>
                <a:cs typeface="Times New Roman" panose="02020603050405020304" pitchFamily="18" charset="0"/>
              </a:rPr>
              <a:t>Child Psychiatry for Medical Students</a:t>
            </a:r>
          </a:p>
          <a:p>
            <a:pPr algn="ctr">
              <a:spcBef>
                <a:spcPct val="0"/>
              </a:spcBef>
              <a:buClrTx/>
              <a:buSzTx/>
              <a:buFontTx/>
              <a:buNone/>
            </a:pPr>
            <a:r>
              <a:rPr lang="en-US" sz="4000" b="1">
                <a:latin typeface="Times New Roman" panose="02020603050405020304" pitchFamily="18" charset="0"/>
                <a:cs typeface="Times New Roman" panose="02020603050405020304" pitchFamily="18" charset="0"/>
              </a:rPr>
              <a:t>Psychiatry Course 462 – Part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0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dirty="0"/>
          </a:p>
        </p:txBody>
      </p:sp>
      <p:sp>
        <p:nvSpPr>
          <p:cNvPr id="7"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B4EB7743-F0B5-486B-9FB9-3F6C143CF139}" type="slidenum">
              <a:rPr lang="ar-SA" smtClean="0">
                <a:solidFill>
                  <a:srgbClr val="FFFFFF"/>
                </a:solidFill>
              </a:rPr>
              <a:pPr>
                <a:defRPr/>
              </a:pPr>
              <a:t>10</a:t>
            </a:fld>
            <a:endParaRPr lang="en-US" smtClean="0">
              <a:solidFill>
                <a:srgbClr val="FFFFFF"/>
              </a:solidFill>
            </a:endParaRPr>
          </a:p>
        </p:txBody>
      </p:sp>
      <p:sp>
        <p:nvSpPr>
          <p:cNvPr id="28676" name="Rectangle 2050"/>
          <p:cNvSpPr>
            <a:spLocks noGrp="1" noChangeArrowheads="1"/>
          </p:cNvSpPr>
          <p:nvPr>
            <p:ph type="title" idx="4294967295"/>
          </p:nvPr>
        </p:nvSpPr>
        <p:spPr>
          <a:xfrm>
            <a:off x="328613" y="228600"/>
            <a:ext cx="8510587" cy="1325563"/>
          </a:xfrm>
          <a:solidFill>
            <a:schemeClr val="hlink"/>
          </a:solidFill>
        </p:spPr>
        <p:txBody>
          <a:bodyPr/>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Mental Retardation</a:t>
            </a:r>
          </a:p>
        </p:txBody>
      </p:sp>
      <p:sp>
        <p:nvSpPr>
          <p:cNvPr id="259075" name="Rectangle 2051"/>
          <p:cNvSpPr>
            <a:spLocks noGrp="1" noChangeArrowheads="1"/>
          </p:cNvSpPr>
          <p:nvPr>
            <p:ph type="body" sz="half" idx="4294967295"/>
          </p:nvPr>
        </p:nvSpPr>
        <p:spPr>
          <a:xfrm>
            <a:off x="228600" y="1676400"/>
            <a:ext cx="5334000" cy="4921250"/>
          </a:xfrm>
        </p:spPr>
        <p:txBody>
          <a:bodyPr/>
          <a:lstStyle/>
          <a:p>
            <a:pPr marL="457200" indent="-457200" eaLnBrk="1" hangingPunct="1">
              <a:lnSpc>
                <a:spcPct val="80000"/>
              </a:lnSpc>
              <a:buFontTx/>
              <a:buChar char="•"/>
            </a:pPr>
            <a:endParaRPr lang="en-US" sz="1400" b="1" smtClean="0"/>
          </a:p>
          <a:p>
            <a:pPr marL="457200" indent="-457200" eaLnBrk="1" hangingPunct="1">
              <a:lnSpc>
                <a:spcPct val="80000"/>
              </a:lnSpc>
              <a:buClr>
                <a:schemeClr val="tx1"/>
              </a:buClr>
              <a:buFontTx/>
              <a:buChar char="•"/>
            </a:pPr>
            <a:r>
              <a:rPr lang="en-US" sz="1800" smtClean="0">
                <a:latin typeface="Times New Roman" panose="02020603050405020304" pitchFamily="18" charset="0"/>
                <a:cs typeface="Times New Roman" panose="02020603050405020304" pitchFamily="18" charset="0"/>
              </a:rPr>
              <a:t>Epidemiology: 1-3% in US</a:t>
            </a:r>
          </a:p>
          <a:p>
            <a:pPr marL="457200" indent="-457200" eaLnBrk="1" hangingPunct="1">
              <a:lnSpc>
                <a:spcPct val="80000"/>
              </a:lnSpc>
              <a:buClr>
                <a:schemeClr val="tx1"/>
              </a:buClr>
              <a:buFontTx/>
              <a:buChar char="•"/>
            </a:pPr>
            <a:r>
              <a:rPr lang="en-US" sz="1800" smtClean="0">
                <a:latin typeface="Times New Roman" panose="02020603050405020304" pitchFamily="18" charset="0"/>
                <a:cs typeface="Times New Roman" panose="02020603050405020304" pitchFamily="18" charset="0"/>
              </a:rPr>
              <a:t>IQ 70 or less on an individually administered IQ test</a:t>
            </a:r>
          </a:p>
          <a:p>
            <a:pPr marL="457200" indent="-457200" eaLnBrk="1" hangingPunct="1">
              <a:lnSpc>
                <a:spcPct val="80000"/>
              </a:lnSpc>
              <a:buClr>
                <a:schemeClr val="tx1"/>
              </a:buClr>
              <a:buFontTx/>
              <a:buChar char="•"/>
            </a:pPr>
            <a:r>
              <a:rPr lang="en-US" sz="1800" smtClean="0">
                <a:latin typeface="Times New Roman" panose="02020603050405020304" pitchFamily="18" charset="0"/>
                <a:cs typeface="Times New Roman" panose="02020603050405020304" pitchFamily="18" charset="0"/>
              </a:rPr>
              <a:t>Onset before age 18</a:t>
            </a:r>
          </a:p>
          <a:p>
            <a:pPr marL="457200" indent="-457200" eaLnBrk="1" hangingPunct="1">
              <a:lnSpc>
                <a:spcPct val="80000"/>
              </a:lnSpc>
              <a:buClr>
                <a:schemeClr val="tx1"/>
              </a:buClr>
              <a:buFontTx/>
              <a:buChar char="•"/>
            </a:pPr>
            <a:r>
              <a:rPr lang="en-US" sz="1800" smtClean="0">
                <a:latin typeface="Times New Roman" panose="02020603050405020304" pitchFamily="18" charset="0"/>
                <a:cs typeface="Times New Roman" panose="02020603050405020304" pitchFamily="18" charset="0"/>
              </a:rPr>
              <a:t>Delays in two or more adaptive areas, e.g., self care; communication; work; leisure; health; or safety</a:t>
            </a:r>
          </a:p>
          <a:p>
            <a:pPr marL="457200" indent="-457200" eaLnBrk="1" hangingPunct="1">
              <a:lnSpc>
                <a:spcPct val="80000"/>
              </a:lnSpc>
              <a:buClr>
                <a:schemeClr val="tx1"/>
              </a:buClr>
              <a:buFontTx/>
              <a:buChar char="•"/>
            </a:pPr>
            <a:r>
              <a:rPr lang="en-US" sz="1800" smtClean="0">
                <a:latin typeface="Times New Roman" panose="02020603050405020304" pitchFamily="18" charset="0"/>
                <a:cs typeface="Times New Roman" panose="02020603050405020304" pitchFamily="18" charset="0"/>
              </a:rPr>
              <a:t>Testing:</a:t>
            </a:r>
          </a:p>
          <a:p>
            <a:pPr marL="457200" indent="-457200" eaLnBrk="1" hangingPunct="1">
              <a:lnSpc>
                <a:spcPct val="80000"/>
              </a:lnSpc>
              <a:buClr>
                <a:schemeClr val="tx1"/>
              </a:buClr>
              <a:buFont typeface="Wingdings 2" panose="05020102010507070707" pitchFamily="18" charset="2"/>
              <a:buNone/>
            </a:pPr>
            <a:endParaRPr lang="en-US" sz="1800" smtClean="0">
              <a:latin typeface="Times New Roman" panose="02020603050405020304" pitchFamily="18" charset="0"/>
              <a:cs typeface="Times New Roman" panose="02020603050405020304" pitchFamily="18" charset="0"/>
            </a:endParaRPr>
          </a:p>
          <a:p>
            <a:pPr marL="1027113" lvl="1" indent="-455613" eaLnBrk="1" hangingPunct="1">
              <a:lnSpc>
                <a:spcPct val="80000"/>
              </a:lnSpc>
              <a:buClr>
                <a:srgbClr val="000090"/>
              </a:buClr>
              <a:buFontTx/>
              <a:buChar char="•"/>
            </a:pPr>
            <a:r>
              <a:rPr lang="en-US" sz="1800" smtClean="0">
                <a:solidFill>
                  <a:srgbClr val="000090"/>
                </a:solidFill>
                <a:latin typeface="Times New Roman" panose="02020603050405020304" pitchFamily="18" charset="0"/>
                <a:cs typeface="Times New Roman" panose="02020603050405020304" pitchFamily="18" charset="0"/>
              </a:rPr>
              <a:t>Intelligence testing - compares individual test performance to normative of age group </a:t>
            </a:r>
          </a:p>
          <a:p>
            <a:pPr marL="1370013" lvl="2" eaLnBrk="1" hangingPunct="1">
              <a:lnSpc>
                <a:spcPct val="80000"/>
              </a:lnSpc>
              <a:buClr>
                <a:srgbClr val="FF6600"/>
              </a:buClr>
              <a:buFontTx/>
              <a:buChar char="•"/>
            </a:pPr>
            <a:r>
              <a:rPr lang="en-US" sz="1800" smtClean="0">
                <a:solidFill>
                  <a:srgbClr val="FF6600"/>
                </a:solidFill>
                <a:latin typeface="Times New Roman" panose="02020603050405020304" pitchFamily="18" charset="0"/>
                <a:cs typeface="Times New Roman" panose="02020603050405020304" pitchFamily="18" charset="0"/>
              </a:rPr>
              <a:t>E.g., WISC-IV (6 to17y) or Stanford-Binet V5 (2 to 85+y)</a:t>
            </a:r>
          </a:p>
          <a:p>
            <a:pPr marL="1027113" lvl="1" indent="-455613" eaLnBrk="1" hangingPunct="1">
              <a:lnSpc>
                <a:spcPct val="80000"/>
              </a:lnSpc>
              <a:buClr>
                <a:srgbClr val="000090"/>
              </a:buClr>
              <a:buFontTx/>
              <a:buChar char="•"/>
            </a:pPr>
            <a:r>
              <a:rPr lang="en-US" sz="1800" smtClean="0">
                <a:solidFill>
                  <a:srgbClr val="000090"/>
                </a:solidFill>
                <a:latin typeface="Times New Roman" panose="02020603050405020304" pitchFamily="18" charset="0"/>
                <a:cs typeface="Times New Roman" panose="02020603050405020304" pitchFamily="18" charset="0"/>
              </a:rPr>
              <a:t>Vineland Adaptive Behavior Scales -measure of personal and social skills</a:t>
            </a:r>
          </a:p>
        </p:txBody>
      </p:sp>
      <p:pic>
        <p:nvPicPr>
          <p:cNvPr id="36870" name="Picture 2053" descr="0076"/>
          <p:cNvPicPr>
            <a:picLocks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562600" y="2057400"/>
            <a:ext cx="3384550" cy="3840163"/>
          </a:xfrm>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wheel(4)">
                                      <p:cBhvr>
                                        <p:cTn id="7" dur="2000"/>
                                        <p:tgtEl>
                                          <p:spTgt spid="36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fade">
                                      <p:cBhvr>
                                        <p:cTn id="12" dur="1000"/>
                                        <p:tgtEl>
                                          <p:spTgt spid="259075">
                                            <p:txEl>
                                              <p:pRg st="1" end="1"/>
                                            </p:txEl>
                                          </p:spTgt>
                                        </p:tgtEl>
                                      </p:cBhvr>
                                    </p:animEffect>
                                    <p:anim calcmode="lin" valueType="num">
                                      <p:cBhvr>
                                        <p:cTn id="13" dur="1000" fill="hold"/>
                                        <p:tgtEl>
                                          <p:spTgt spid="259075">
                                            <p:txEl>
                                              <p:pRg st="1" end="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59075">
                                            <p:txEl>
                                              <p:pRg st="1" end="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5907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59075">
                                            <p:txEl>
                                              <p:pRg st="2" end="2"/>
                                            </p:txEl>
                                          </p:spTgt>
                                        </p:tgtEl>
                                        <p:attrNameLst>
                                          <p:attrName>style.visibility</p:attrName>
                                        </p:attrNameLst>
                                      </p:cBhvr>
                                      <p:to>
                                        <p:strVal val="visible"/>
                                      </p:to>
                                    </p:set>
                                    <p:animEffect transition="in" filter="fade">
                                      <p:cBhvr>
                                        <p:cTn id="20" dur="1000"/>
                                        <p:tgtEl>
                                          <p:spTgt spid="259075">
                                            <p:txEl>
                                              <p:pRg st="2" end="2"/>
                                            </p:txEl>
                                          </p:spTgt>
                                        </p:tgtEl>
                                      </p:cBhvr>
                                    </p:animEffect>
                                    <p:anim calcmode="lin" valueType="num">
                                      <p:cBhvr>
                                        <p:cTn id="21" dur="1000" fill="hold"/>
                                        <p:tgtEl>
                                          <p:spTgt spid="259075">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59075">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590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59075">
                                            <p:txEl>
                                              <p:pRg st="3" end="3"/>
                                            </p:txEl>
                                          </p:spTgt>
                                        </p:tgtEl>
                                        <p:attrNameLst>
                                          <p:attrName>style.visibility</p:attrName>
                                        </p:attrNameLst>
                                      </p:cBhvr>
                                      <p:to>
                                        <p:strVal val="visible"/>
                                      </p:to>
                                    </p:set>
                                    <p:animEffect transition="in" filter="fade">
                                      <p:cBhvr>
                                        <p:cTn id="28" dur="1000"/>
                                        <p:tgtEl>
                                          <p:spTgt spid="259075">
                                            <p:txEl>
                                              <p:pRg st="3" end="3"/>
                                            </p:txEl>
                                          </p:spTgt>
                                        </p:tgtEl>
                                      </p:cBhvr>
                                    </p:animEffect>
                                    <p:anim calcmode="lin" valueType="num">
                                      <p:cBhvr>
                                        <p:cTn id="29" dur="1000" fill="hold"/>
                                        <p:tgtEl>
                                          <p:spTgt spid="259075">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59075">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5907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259075">
                                            <p:txEl>
                                              <p:pRg st="4" end="4"/>
                                            </p:txEl>
                                          </p:spTgt>
                                        </p:tgtEl>
                                        <p:attrNameLst>
                                          <p:attrName>style.visibility</p:attrName>
                                        </p:attrNameLst>
                                      </p:cBhvr>
                                      <p:to>
                                        <p:strVal val="visible"/>
                                      </p:to>
                                    </p:set>
                                    <p:animEffect transition="in" filter="fade">
                                      <p:cBhvr>
                                        <p:cTn id="36" dur="1000"/>
                                        <p:tgtEl>
                                          <p:spTgt spid="259075">
                                            <p:txEl>
                                              <p:pRg st="4" end="4"/>
                                            </p:txEl>
                                          </p:spTgt>
                                        </p:tgtEl>
                                      </p:cBhvr>
                                    </p:animEffect>
                                    <p:anim calcmode="lin" valueType="num">
                                      <p:cBhvr>
                                        <p:cTn id="37" dur="1000" fill="hold"/>
                                        <p:tgtEl>
                                          <p:spTgt spid="259075">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259075">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5907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59075">
                                            <p:txEl>
                                              <p:pRg st="5" end="5"/>
                                            </p:txEl>
                                          </p:spTgt>
                                        </p:tgtEl>
                                        <p:attrNameLst>
                                          <p:attrName>style.visibility</p:attrName>
                                        </p:attrNameLst>
                                      </p:cBhvr>
                                      <p:to>
                                        <p:strVal val="visible"/>
                                      </p:to>
                                    </p:set>
                                    <p:animEffect transition="in" filter="fade">
                                      <p:cBhvr>
                                        <p:cTn id="44" dur="1000"/>
                                        <p:tgtEl>
                                          <p:spTgt spid="259075">
                                            <p:txEl>
                                              <p:pRg st="5" end="5"/>
                                            </p:txEl>
                                          </p:spTgt>
                                        </p:tgtEl>
                                      </p:cBhvr>
                                    </p:animEffect>
                                    <p:anim calcmode="lin" valueType="num">
                                      <p:cBhvr>
                                        <p:cTn id="45" dur="1000" fill="hold"/>
                                        <p:tgtEl>
                                          <p:spTgt spid="259075">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259075">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59075">
                                            <p:txEl>
                                              <p:pRg st="5" end="5"/>
                                            </p:tx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259075">
                                            <p:txEl>
                                              <p:pRg st="7" end="7"/>
                                            </p:txEl>
                                          </p:spTgt>
                                        </p:tgtEl>
                                        <p:attrNameLst>
                                          <p:attrName>style.visibility</p:attrName>
                                        </p:attrNameLst>
                                      </p:cBhvr>
                                      <p:to>
                                        <p:strVal val="visible"/>
                                      </p:to>
                                    </p:set>
                                    <p:animEffect transition="in" filter="fade">
                                      <p:cBhvr>
                                        <p:cTn id="50" dur="1000"/>
                                        <p:tgtEl>
                                          <p:spTgt spid="259075">
                                            <p:txEl>
                                              <p:pRg st="7" end="7"/>
                                            </p:txEl>
                                          </p:spTgt>
                                        </p:tgtEl>
                                      </p:cBhvr>
                                    </p:animEffect>
                                    <p:anim calcmode="lin" valueType="num">
                                      <p:cBhvr>
                                        <p:cTn id="51" dur="1000" fill="hold"/>
                                        <p:tgtEl>
                                          <p:spTgt spid="259075">
                                            <p:txEl>
                                              <p:pRg st="7" end="7"/>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259075">
                                            <p:txEl>
                                              <p:pRg st="7" end="7"/>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59075">
                                            <p:txEl>
                                              <p:pRg st="7" end="7"/>
                                            </p:tx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59075">
                                            <p:txEl>
                                              <p:pRg st="8" end="8"/>
                                            </p:txEl>
                                          </p:spTgt>
                                        </p:tgtEl>
                                        <p:attrNameLst>
                                          <p:attrName>style.visibility</p:attrName>
                                        </p:attrNameLst>
                                      </p:cBhvr>
                                      <p:to>
                                        <p:strVal val="visible"/>
                                      </p:to>
                                    </p:set>
                                    <p:animEffect transition="in" filter="fade">
                                      <p:cBhvr>
                                        <p:cTn id="56" dur="1000"/>
                                        <p:tgtEl>
                                          <p:spTgt spid="259075">
                                            <p:txEl>
                                              <p:pRg st="8" end="8"/>
                                            </p:txEl>
                                          </p:spTgt>
                                        </p:tgtEl>
                                      </p:cBhvr>
                                    </p:animEffect>
                                    <p:anim calcmode="lin" valueType="num">
                                      <p:cBhvr>
                                        <p:cTn id="57" dur="1000" fill="hold"/>
                                        <p:tgtEl>
                                          <p:spTgt spid="259075">
                                            <p:txEl>
                                              <p:pRg st="8" end="8"/>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259075">
                                            <p:txEl>
                                              <p:pRg st="8" end="8"/>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59075">
                                            <p:txEl>
                                              <p:pRg st="8" end="8"/>
                                            </p:tx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59075">
                                            <p:txEl>
                                              <p:pRg st="9" end="9"/>
                                            </p:txEl>
                                          </p:spTgt>
                                        </p:tgtEl>
                                        <p:attrNameLst>
                                          <p:attrName>style.visibility</p:attrName>
                                        </p:attrNameLst>
                                      </p:cBhvr>
                                      <p:to>
                                        <p:strVal val="visible"/>
                                      </p:to>
                                    </p:set>
                                    <p:animEffect transition="in" filter="fade">
                                      <p:cBhvr>
                                        <p:cTn id="62" dur="1000"/>
                                        <p:tgtEl>
                                          <p:spTgt spid="259075">
                                            <p:txEl>
                                              <p:pRg st="9" end="9"/>
                                            </p:txEl>
                                          </p:spTgt>
                                        </p:tgtEl>
                                      </p:cBhvr>
                                    </p:animEffect>
                                    <p:anim calcmode="lin" valueType="num">
                                      <p:cBhvr>
                                        <p:cTn id="63" dur="1000" fill="hold"/>
                                        <p:tgtEl>
                                          <p:spTgt spid="259075">
                                            <p:txEl>
                                              <p:pRg st="9" end="9"/>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259075">
                                            <p:txEl>
                                              <p:pRg st="9" end="9"/>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59075">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endParaRPr lang="en-US" dirty="0"/>
          </a:p>
        </p:txBody>
      </p:sp>
      <p:sp>
        <p:nvSpPr>
          <p:cNvPr id="5"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C71020AE-E78B-493A-B89D-17E3BE783BF2}" type="slidenum">
              <a:rPr lang="ar-SA" smtClean="0">
                <a:solidFill>
                  <a:srgbClr val="FFFFFF"/>
                </a:solidFill>
              </a:rPr>
              <a:pPr>
                <a:defRPr/>
              </a:pPr>
              <a:t>11</a:t>
            </a:fld>
            <a:endParaRPr lang="en-US" smtClean="0">
              <a:solidFill>
                <a:srgbClr val="FFFFFF"/>
              </a:solidFill>
            </a:endParaRPr>
          </a:p>
        </p:txBody>
      </p:sp>
      <p:pic>
        <p:nvPicPr>
          <p:cNvPr id="29700" name="Picture 5" descr="mrexam1"/>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85750" y="228600"/>
            <a:ext cx="8629650" cy="6022975"/>
          </a:xfrm>
          <a:solidFill>
            <a:srgbClr val="FDF5BF"/>
          </a:solidFill>
          <a:ln>
            <a:solidFill>
              <a:schemeClr val="tx1"/>
            </a:solidFill>
            <a:miter lim="800000"/>
            <a:headEnd/>
            <a:tailEnd/>
          </a:ln>
        </p:spPr>
      </p:pic>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74236CC3-18F7-4E2A-87A2-D4AC955FCB42}" type="slidenum">
              <a:rPr lang="ar-SA" smtClean="0">
                <a:solidFill>
                  <a:srgbClr val="FFFFFF"/>
                </a:solidFill>
              </a:rPr>
              <a:pPr>
                <a:defRPr/>
              </a:pPr>
              <a:t>12</a:t>
            </a:fld>
            <a:endParaRPr lang="en-US" smtClean="0">
              <a:solidFill>
                <a:srgbClr val="FFFFFF"/>
              </a:solidFill>
            </a:endParaRPr>
          </a:p>
        </p:txBody>
      </p:sp>
      <p:sp>
        <p:nvSpPr>
          <p:cNvPr id="54275" name="Rectangle 3"/>
          <p:cNvSpPr>
            <a:spLocks noGrp="1" noChangeArrowheads="1"/>
          </p:cNvSpPr>
          <p:nvPr>
            <p:ph type="body" idx="4294967295"/>
          </p:nvPr>
        </p:nvSpPr>
        <p:spPr>
          <a:xfrm>
            <a:off x="762000" y="1752600"/>
            <a:ext cx="8382000" cy="1752600"/>
          </a:xfrm>
        </p:spPr>
        <p:txBody>
          <a:bodyPr/>
          <a:lstStyle/>
          <a:p>
            <a:pPr marL="457200" indent="-457200" eaLnBrk="1" hangingPunct="1">
              <a:spcBef>
                <a:spcPct val="35000"/>
              </a:spcBef>
              <a:buClr>
                <a:srgbClr val="000090"/>
              </a:buClr>
              <a:buFont typeface="Wingdings" panose="05000000000000000000" pitchFamily="2" charset="2"/>
              <a:buChar char="v"/>
            </a:pPr>
            <a:r>
              <a:rPr lang="en-US" sz="1800" smtClean="0">
                <a:solidFill>
                  <a:srgbClr val="000090"/>
                </a:solidFill>
                <a:latin typeface="Times New Roman" panose="02020603050405020304" pitchFamily="18" charset="0"/>
                <a:cs typeface="Times New Roman" panose="02020603050405020304" pitchFamily="18" charset="0"/>
              </a:rPr>
              <a:t>School: may acquire skills up to 6th grade level.</a:t>
            </a:r>
          </a:p>
          <a:p>
            <a:pPr marL="457200" indent="-457200" eaLnBrk="1" hangingPunct="1">
              <a:spcBef>
                <a:spcPct val="35000"/>
              </a:spcBef>
              <a:buClr>
                <a:srgbClr val="000090"/>
              </a:buClr>
              <a:buFont typeface="Wingdings" panose="05000000000000000000" pitchFamily="2" charset="2"/>
              <a:buChar char="v"/>
            </a:pPr>
            <a:r>
              <a:rPr lang="en-US" sz="1800" smtClean="0">
                <a:solidFill>
                  <a:srgbClr val="000090"/>
                </a:solidFill>
                <a:latin typeface="Times New Roman" panose="02020603050405020304" pitchFamily="18" charset="0"/>
                <a:cs typeface="Times New Roman" panose="02020603050405020304" pitchFamily="18" charset="0"/>
              </a:rPr>
              <a:t>Social and Communication Skills: develop spontaneously.</a:t>
            </a:r>
          </a:p>
          <a:p>
            <a:pPr marL="457200" indent="-457200" eaLnBrk="1" hangingPunct="1">
              <a:spcBef>
                <a:spcPct val="35000"/>
              </a:spcBef>
              <a:buClr>
                <a:srgbClr val="000090"/>
              </a:buClr>
              <a:buFont typeface="Wingdings" panose="05000000000000000000" pitchFamily="2" charset="2"/>
              <a:buChar char="v"/>
            </a:pPr>
            <a:r>
              <a:rPr lang="en-US" sz="1800" smtClean="0">
                <a:solidFill>
                  <a:srgbClr val="000090"/>
                </a:solidFill>
                <a:latin typeface="Times New Roman" panose="02020603050405020304" pitchFamily="18" charset="0"/>
                <a:cs typeface="Times New Roman" panose="02020603050405020304" pitchFamily="18" charset="0"/>
              </a:rPr>
              <a:t>May first be detected in school.</a:t>
            </a:r>
          </a:p>
          <a:p>
            <a:pPr marL="457200" indent="-457200" eaLnBrk="1" hangingPunct="1">
              <a:spcBef>
                <a:spcPct val="35000"/>
              </a:spcBef>
              <a:buClr>
                <a:srgbClr val="000090"/>
              </a:buClr>
              <a:buFont typeface="Wingdings" panose="05000000000000000000" pitchFamily="2" charset="2"/>
              <a:buChar char="v"/>
            </a:pPr>
            <a:r>
              <a:rPr lang="en-US" sz="1800" smtClean="0">
                <a:solidFill>
                  <a:srgbClr val="000090"/>
                </a:solidFill>
                <a:latin typeface="Times New Roman" panose="02020603050405020304" pitchFamily="18" charset="0"/>
                <a:cs typeface="Times New Roman" panose="02020603050405020304" pitchFamily="18" charset="0"/>
              </a:rPr>
              <a:t>May acquire vocational skills and be self-supportive.</a:t>
            </a:r>
          </a:p>
        </p:txBody>
      </p:sp>
      <p:sp>
        <p:nvSpPr>
          <p:cNvPr id="30724" name="Text Box 4"/>
          <p:cNvSpPr txBox="1">
            <a:spLocks noChangeArrowheads="1"/>
          </p:cNvSpPr>
          <p:nvPr/>
        </p:nvSpPr>
        <p:spPr bwMode="auto">
          <a:xfrm>
            <a:off x="714375" y="4714875"/>
            <a:ext cx="8167688" cy="1384300"/>
          </a:xfrm>
          <a:prstGeom prst="rect">
            <a:avLst/>
          </a:prstGeom>
          <a:noFill/>
          <a:ln w="12700">
            <a:noFill/>
            <a:miter lim="800000"/>
            <a:headEnd/>
            <a:tailEnd/>
          </a:ln>
          <a:effectLst>
            <a:prstShdw prst="shdw17" dist="17961" dir="2700000">
              <a:srgbClr val="985D02"/>
            </a:prstShdw>
          </a:effectLst>
        </p:spPr>
        <p:txBody>
          <a:bodyPr>
            <a:spAutoFit/>
          </a:bodyPr>
          <a:lstStyle/>
          <a:p>
            <a:pPr>
              <a:lnSpc>
                <a:spcPct val="90000"/>
              </a:lnSpc>
              <a:spcBef>
                <a:spcPct val="35000"/>
              </a:spcBef>
              <a:buSzPct val="100000"/>
              <a:buFont typeface="Arial"/>
              <a:buChar char="•"/>
              <a:defRPr/>
            </a:pPr>
            <a:r>
              <a:rPr lang="en-US" dirty="0">
                <a:solidFill>
                  <a:srgbClr val="008000"/>
                </a:solidFill>
                <a:latin typeface="Times New Roman" pitchFamily="18" charset="0"/>
                <a:ea typeface="+mn-ea"/>
              </a:rPr>
              <a:t>      Social and Communication Skills: develop, but impaired.</a:t>
            </a:r>
          </a:p>
          <a:p>
            <a:pPr>
              <a:lnSpc>
                <a:spcPct val="90000"/>
              </a:lnSpc>
              <a:spcBef>
                <a:spcPct val="35000"/>
              </a:spcBef>
              <a:buSzPct val="100000"/>
              <a:buFont typeface="Arial"/>
              <a:buChar char="•"/>
              <a:defRPr/>
            </a:pPr>
            <a:r>
              <a:rPr lang="en-US" dirty="0">
                <a:solidFill>
                  <a:srgbClr val="008000"/>
                </a:solidFill>
                <a:latin typeface="Times New Roman" pitchFamily="18" charset="0"/>
                <a:ea typeface="+mn-ea"/>
              </a:rPr>
              <a:t>      Early detection (i.e., before entering school).</a:t>
            </a:r>
          </a:p>
          <a:p>
            <a:pPr>
              <a:lnSpc>
                <a:spcPct val="90000"/>
              </a:lnSpc>
              <a:spcBef>
                <a:spcPct val="35000"/>
              </a:spcBef>
              <a:buSzPct val="100000"/>
              <a:buFont typeface="Arial"/>
              <a:buChar char="•"/>
              <a:defRPr/>
            </a:pPr>
            <a:r>
              <a:rPr lang="en-US" dirty="0">
                <a:solidFill>
                  <a:srgbClr val="008000"/>
                </a:solidFill>
                <a:latin typeface="Times New Roman" pitchFamily="18" charset="0"/>
                <a:ea typeface="+mn-ea"/>
              </a:rPr>
              <a:t>      School: unlikely to progress past 2nd grade level.</a:t>
            </a:r>
          </a:p>
          <a:p>
            <a:pPr>
              <a:lnSpc>
                <a:spcPct val="90000"/>
              </a:lnSpc>
              <a:spcBef>
                <a:spcPct val="35000"/>
              </a:spcBef>
              <a:buSzPct val="100000"/>
              <a:buFont typeface="Arial"/>
              <a:buChar char="•"/>
              <a:defRPr/>
            </a:pPr>
            <a:r>
              <a:rPr lang="en-US" dirty="0">
                <a:solidFill>
                  <a:srgbClr val="008000"/>
                </a:solidFill>
                <a:latin typeface="Times New Roman" pitchFamily="18" charset="0"/>
                <a:ea typeface="+mn-ea"/>
              </a:rPr>
              <a:t>      May work under close supervision (sheltered workshop)</a:t>
            </a:r>
            <a:r>
              <a:rPr lang="en-US" b="1" dirty="0">
                <a:solidFill>
                  <a:srgbClr val="008000"/>
                </a:solidFill>
                <a:latin typeface="Times New Roman" pitchFamily="18" charset="0"/>
                <a:ea typeface="+mn-ea"/>
              </a:rPr>
              <a:t>.</a:t>
            </a:r>
          </a:p>
        </p:txBody>
      </p:sp>
      <p:sp>
        <p:nvSpPr>
          <p:cNvPr id="30725" name="Rectangle 5"/>
          <p:cNvSpPr>
            <a:spLocks noChangeArrowheads="1"/>
          </p:cNvSpPr>
          <p:nvPr/>
        </p:nvSpPr>
        <p:spPr bwMode="auto">
          <a:xfrm>
            <a:off x="684213" y="3500438"/>
            <a:ext cx="7697787" cy="995362"/>
          </a:xfrm>
          <a:prstGeom prst="rect">
            <a:avLst/>
          </a:prstGeom>
          <a:solidFill>
            <a:srgbClr val="EAE1C4"/>
          </a:solidFill>
          <a:ln w="9525">
            <a:solidFill>
              <a:schemeClr val="accent2"/>
            </a:solidFill>
            <a:miter lim="800000"/>
            <a:headEnd/>
            <a:tailEnd/>
          </a:ln>
          <a:effectLst>
            <a:outerShdw dist="12700" dir="8100000" sy="-23000" kx="800382" algn="br" rotWithShape="0">
              <a:srgbClr val="808080">
                <a:alpha val="14998"/>
              </a:srgbClr>
            </a:outerShdw>
          </a:effectLst>
        </p:spPr>
        <p:txBody>
          <a:bodyPr lIns="90488" tIns="44450" rIns="90488" bIns="4445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90000"/>
              </a:lnSpc>
            </a:pPr>
            <a:r>
              <a:rPr lang="en-US" sz="3600">
                <a:solidFill>
                  <a:srgbClr val="008000"/>
                </a:solidFill>
                <a:latin typeface="Times New Roman" panose="02020603050405020304" pitchFamily="18" charset="0"/>
                <a:cs typeface="Times New Roman" panose="02020603050405020304" pitchFamily="18" charset="0"/>
              </a:rPr>
              <a:t>Moderate MR: </a:t>
            </a:r>
            <a:br>
              <a:rPr lang="en-US" sz="3600">
                <a:solidFill>
                  <a:srgbClr val="008000"/>
                </a:solidFill>
                <a:latin typeface="Times New Roman" panose="02020603050405020304" pitchFamily="18" charset="0"/>
                <a:cs typeface="Times New Roman" panose="02020603050405020304" pitchFamily="18" charset="0"/>
              </a:rPr>
            </a:br>
            <a:r>
              <a:rPr lang="en-US" sz="3600">
                <a:solidFill>
                  <a:srgbClr val="008000"/>
                </a:solidFill>
                <a:latin typeface="Times New Roman" panose="02020603050405020304" pitchFamily="18" charset="0"/>
                <a:cs typeface="Times New Roman" panose="02020603050405020304" pitchFamily="18" charset="0"/>
              </a:rPr>
              <a:t>IQ 35/40 to 50/55 (~ 10%)</a:t>
            </a:r>
          </a:p>
        </p:txBody>
      </p:sp>
      <p:sp>
        <p:nvSpPr>
          <p:cNvPr id="30727" name="Rectangle 2"/>
          <p:cNvSpPr txBox="1">
            <a:spLocks noRot="1" noChangeArrowheads="1"/>
          </p:cNvSpPr>
          <p:nvPr/>
        </p:nvSpPr>
        <p:spPr bwMode="auto">
          <a:xfrm>
            <a:off x="381000" y="274638"/>
            <a:ext cx="8382000" cy="155416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ClrTx/>
              <a:buSzTx/>
              <a:buFontTx/>
              <a:buNone/>
            </a:pPr>
            <a:r>
              <a:rPr lang="en-US" sz="4000">
                <a:latin typeface="Times New Roman" panose="02020603050405020304" pitchFamily="18" charset="0"/>
                <a:cs typeface="Times New Roman" panose="02020603050405020304" pitchFamily="18" charset="0"/>
              </a:rPr>
              <a:t>Mild MR: IQ 50/55 to 70 (</a:t>
            </a:r>
            <a:r>
              <a:rPr lang="en-US" sz="4000">
                <a:solidFill>
                  <a:srgbClr val="000000"/>
                </a:solidFill>
                <a:latin typeface="Times New Roman" panose="02020603050405020304" pitchFamily="18" charset="0"/>
                <a:cs typeface="Times New Roman" panose="02020603050405020304" pitchFamily="18" charset="0"/>
              </a:rPr>
              <a:t>~ 85%)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20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2000"/>
                                        <p:tgtEl>
                                          <p:spTgt spid="54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2000"/>
                                        <p:tgtEl>
                                          <p:spTgt spid="542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accel="50000" decel="50000" fill="hold" grpId="0" nodeType="clickEffect">
                                  <p:stCondLst>
                                    <p:cond delay="0"/>
                                  </p:stCondLst>
                                  <p:childTnLst>
                                    <p:set>
                                      <p:cBhvr>
                                        <p:cTn id="26" dur="1" fill="hold">
                                          <p:stCondLst>
                                            <p:cond delay="0"/>
                                          </p:stCondLst>
                                        </p:cTn>
                                        <p:tgtEl>
                                          <p:spTgt spid="30725"/>
                                        </p:tgtEl>
                                        <p:attrNameLst>
                                          <p:attrName>style.visibility</p:attrName>
                                        </p:attrNameLst>
                                      </p:cBhvr>
                                      <p:to>
                                        <p:strVal val="visible"/>
                                      </p:to>
                                    </p:set>
                                    <p:anim calcmode="lin" valueType="num">
                                      <p:cBhvr additive="base">
                                        <p:cTn id="27" dur="500" fill="hold"/>
                                        <p:tgtEl>
                                          <p:spTgt spid="30725"/>
                                        </p:tgtEl>
                                        <p:attrNameLst>
                                          <p:attrName>ppt_x</p:attrName>
                                        </p:attrNameLst>
                                      </p:cBhvr>
                                      <p:tavLst>
                                        <p:tav tm="0">
                                          <p:val>
                                            <p:strVal val="0-#ppt_w/2"/>
                                          </p:val>
                                        </p:tav>
                                        <p:tav tm="100000">
                                          <p:val>
                                            <p:strVal val="#ppt_x"/>
                                          </p:val>
                                        </p:tav>
                                      </p:tavLst>
                                    </p:anim>
                                    <p:anim calcmode="lin" valueType="num">
                                      <p:cBhvr additive="base">
                                        <p:cTn id="28"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0724"/>
                                        </p:tgtEl>
                                        <p:attrNameLst>
                                          <p:attrName>style.visibility</p:attrName>
                                        </p:attrNameLst>
                                      </p:cBhvr>
                                      <p:to>
                                        <p:strVal val="visible"/>
                                      </p:to>
                                    </p:set>
                                    <p:animEffect transition="in" filter="slide(fromBottom)">
                                      <p:cBhvr>
                                        <p:cTn id="33"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30724" grpId="0"/>
      <p:bldP spid="307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6C573131-AE03-4F19-84CF-42F5921D4079}" type="slidenum">
              <a:rPr lang="ar-SA" smtClean="0">
                <a:solidFill>
                  <a:srgbClr val="FFFFFF"/>
                </a:solidFill>
              </a:rPr>
              <a:pPr>
                <a:defRPr/>
              </a:pPr>
              <a:t>13</a:t>
            </a:fld>
            <a:endParaRPr lang="en-US" smtClean="0">
              <a:solidFill>
                <a:srgbClr val="FFFFFF"/>
              </a:solidFill>
            </a:endParaRPr>
          </a:p>
        </p:txBody>
      </p:sp>
      <p:sp>
        <p:nvSpPr>
          <p:cNvPr id="56323" name="Rectangle 3"/>
          <p:cNvSpPr>
            <a:spLocks noGrp="1" noChangeArrowheads="1"/>
          </p:cNvSpPr>
          <p:nvPr>
            <p:ph type="body" idx="4294967295"/>
          </p:nvPr>
        </p:nvSpPr>
        <p:spPr>
          <a:xfrm>
            <a:off x="188913" y="1943100"/>
            <a:ext cx="8574087" cy="2400300"/>
          </a:xfrm>
        </p:spPr>
        <p:txBody>
          <a:bodyPr/>
          <a:lstStyle/>
          <a:p>
            <a:pPr marL="457200" indent="-457200" eaLnBrk="1" hangingPunct="1">
              <a:lnSpc>
                <a:spcPct val="80000"/>
              </a:lnSpc>
              <a:spcBef>
                <a:spcPct val="40000"/>
              </a:spcBef>
              <a:buClr>
                <a:schemeClr val="tx1"/>
              </a:buClr>
              <a:buFont typeface="Wingdings" panose="05000000000000000000" pitchFamily="2" charset="2"/>
              <a:buChar char="ü"/>
            </a:pPr>
            <a:r>
              <a:rPr lang="en-US" sz="1800" smtClean="0">
                <a:solidFill>
                  <a:srgbClr val="000000"/>
                </a:solidFill>
                <a:latin typeface="Times New Roman" panose="02020603050405020304" pitchFamily="18" charset="0"/>
                <a:cs typeface="Times New Roman" panose="02020603050405020304" pitchFamily="18" charset="0"/>
              </a:rPr>
              <a:t>School: May learn to sight-read (survival words)</a:t>
            </a:r>
          </a:p>
          <a:p>
            <a:pPr marL="457200" indent="-457200" eaLnBrk="1" hangingPunct="1">
              <a:lnSpc>
                <a:spcPct val="80000"/>
              </a:lnSpc>
              <a:spcBef>
                <a:spcPct val="40000"/>
              </a:spcBef>
              <a:buClr>
                <a:schemeClr val="tx1"/>
              </a:buClr>
              <a:buFont typeface="Wingdings" panose="05000000000000000000" pitchFamily="2" charset="2"/>
              <a:buChar char="ü"/>
            </a:pPr>
            <a:r>
              <a:rPr lang="en-US" sz="1800" smtClean="0">
                <a:solidFill>
                  <a:srgbClr val="000000"/>
                </a:solidFill>
                <a:latin typeface="Times New Roman" panose="02020603050405020304" pitchFamily="18" charset="0"/>
                <a:cs typeface="Times New Roman" panose="02020603050405020304" pitchFamily="18" charset="0"/>
              </a:rPr>
              <a:t>Social/Communication Skills: little or no communicative speech. Often display poor motor development.</a:t>
            </a:r>
          </a:p>
          <a:p>
            <a:pPr marL="457200" indent="-457200" eaLnBrk="1" hangingPunct="1">
              <a:lnSpc>
                <a:spcPct val="80000"/>
              </a:lnSpc>
              <a:spcBef>
                <a:spcPct val="40000"/>
              </a:spcBef>
              <a:buClr>
                <a:schemeClr val="tx1"/>
              </a:buClr>
              <a:buFont typeface="Wingdings" panose="05000000000000000000" pitchFamily="2" charset="2"/>
              <a:buChar char="ü"/>
            </a:pPr>
            <a:r>
              <a:rPr lang="en-US" sz="1800" smtClean="0">
                <a:solidFill>
                  <a:srgbClr val="000000"/>
                </a:solidFill>
                <a:latin typeface="Times New Roman" panose="02020603050405020304" pitchFamily="18" charset="0"/>
                <a:cs typeface="Times New Roman" panose="02020603050405020304" pitchFamily="18" charset="0"/>
              </a:rPr>
              <a:t>May acquire elementary hygiene skills and perform simple tasks; unable to benefit from vocational training</a:t>
            </a:r>
          </a:p>
        </p:txBody>
      </p:sp>
      <p:sp>
        <p:nvSpPr>
          <p:cNvPr id="31748" name="Text Box 4"/>
          <p:cNvSpPr txBox="1">
            <a:spLocks noChangeArrowheads="1"/>
          </p:cNvSpPr>
          <p:nvPr/>
        </p:nvSpPr>
        <p:spPr bwMode="auto">
          <a:xfrm>
            <a:off x="684213" y="4800600"/>
            <a:ext cx="7848600" cy="955675"/>
          </a:xfrm>
          <a:prstGeom prst="rect">
            <a:avLst/>
          </a:prstGeom>
          <a:noFill/>
          <a:ln w="12700">
            <a:noFill/>
            <a:miter lim="800000"/>
            <a:headEnd/>
            <a:tailEnd/>
          </a:ln>
          <a:effectLst>
            <a:prstShdw prst="shdw17" dist="17961" dir="2700000">
              <a:srgbClr val="985D02"/>
            </a:prstShdw>
          </a:effectLst>
        </p:spPr>
        <p:txBody>
          <a:bodyPr>
            <a:spAutoFit/>
          </a:bodyPr>
          <a:lstStyle/>
          <a:p>
            <a:pPr>
              <a:lnSpc>
                <a:spcPct val="90000"/>
              </a:lnSpc>
              <a:spcBef>
                <a:spcPct val="40000"/>
              </a:spcBef>
              <a:buClr>
                <a:schemeClr val="accent5">
                  <a:lumMod val="50000"/>
                </a:schemeClr>
              </a:buClr>
              <a:buSzPct val="100000"/>
              <a:buFont typeface="Wingdings" charset="2"/>
              <a:buChar char="²"/>
              <a:defRPr/>
            </a:pPr>
            <a:r>
              <a:rPr lang="en-US" dirty="0">
                <a:solidFill>
                  <a:schemeClr val="accent5">
                    <a:lumMod val="50000"/>
                  </a:schemeClr>
                </a:solidFill>
                <a:latin typeface="Times New Roman"/>
                <a:ea typeface="+mn-ea"/>
                <a:cs typeface="Times New Roman"/>
              </a:rPr>
              <a:t>      Social and Communication Skills: rarely have communicative    speech efforts;  minimal </a:t>
            </a:r>
            <a:r>
              <a:rPr lang="en-US" dirty="0" err="1">
                <a:solidFill>
                  <a:schemeClr val="accent5">
                    <a:lumMod val="50000"/>
                  </a:schemeClr>
                </a:solidFill>
                <a:latin typeface="Times New Roman"/>
                <a:ea typeface="+mn-ea"/>
                <a:cs typeface="Times New Roman"/>
              </a:rPr>
              <a:t>sensorimotor</a:t>
            </a:r>
            <a:r>
              <a:rPr lang="en-US" dirty="0">
                <a:solidFill>
                  <a:schemeClr val="accent5">
                    <a:lumMod val="50000"/>
                  </a:schemeClr>
                </a:solidFill>
                <a:latin typeface="Times New Roman"/>
                <a:ea typeface="+mn-ea"/>
                <a:cs typeface="Times New Roman"/>
              </a:rPr>
              <a:t> abilities.</a:t>
            </a:r>
          </a:p>
          <a:p>
            <a:pPr>
              <a:lnSpc>
                <a:spcPct val="90000"/>
              </a:lnSpc>
              <a:spcBef>
                <a:spcPct val="40000"/>
              </a:spcBef>
              <a:buClr>
                <a:schemeClr val="accent5">
                  <a:lumMod val="50000"/>
                </a:schemeClr>
              </a:buClr>
              <a:buSzPct val="100000"/>
              <a:buFont typeface="Wingdings" charset="2"/>
              <a:buChar char="²"/>
              <a:defRPr/>
            </a:pPr>
            <a:r>
              <a:rPr lang="en-US" dirty="0">
                <a:solidFill>
                  <a:schemeClr val="accent5">
                    <a:lumMod val="50000"/>
                  </a:schemeClr>
                </a:solidFill>
                <a:latin typeface="Times New Roman"/>
                <a:ea typeface="+mn-ea"/>
                <a:cs typeface="Times New Roman"/>
              </a:rPr>
              <a:t>     Require constant aid and supervision; nursing care.</a:t>
            </a:r>
          </a:p>
        </p:txBody>
      </p:sp>
      <p:sp>
        <p:nvSpPr>
          <p:cNvPr id="56325" name="Rectangle 6"/>
          <p:cNvSpPr>
            <a:spLocks noChangeArrowheads="1"/>
          </p:cNvSpPr>
          <p:nvPr/>
        </p:nvSpPr>
        <p:spPr bwMode="auto">
          <a:xfrm>
            <a:off x="971550" y="3581400"/>
            <a:ext cx="7029450" cy="990600"/>
          </a:xfrm>
          <a:prstGeom prst="rect">
            <a:avLst/>
          </a:prstGeom>
          <a:solidFill>
            <a:srgbClr val="8FB08C"/>
          </a:solidFill>
          <a:ln w="20000">
            <a:solidFill>
              <a:schemeClr val="bg1"/>
            </a:solidFill>
            <a:miter lim="800000"/>
            <a:headEnd/>
            <a:tailEnd/>
          </a:ln>
          <a:effectLst>
            <a:outerShdw dist="25400" dir="5400000" rotWithShape="0">
              <a:srgbClr val="808080">
                <a:alpha val="34998"/>
              </a:srgbClr>
            </a:outerShdw>
          </a:effectLst>
        </p:spPr>
        <p:txBody>
          <a:bodyPr lIns="90488" tIns="44450" rIns="90488" bIns="44450"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ct val="90000"/>
              </a:lnSpc>
            </a:pPr>
            <a:r>
              <a:rPr lang="en-US" sz="3200">
                <a:solidFill>
                  <a:srgbClr val="008000"/>
                </a:solidFill>
                <a:latin typeface="Times New Roman" panose="02020603050405020304" pitchFamily="18" charset="0"/>
                <a:cs typeface="Times New Roman" panose="02020603050405020304" pitchFamily="18" charset="0"/>
              </a:rPr>
              <a:t>Profound MR:</a:t>
            </a:r>
            <a:br>
              <a:rPr lang="en-US" sz="3200">
                <a:solidFill>
                  <a:srgbClr val="008000"/>
                </a:solidFill>
                <a:latin typeface="Times New Roman" panose="02020603050405020304" pitchFamily="18" charset="0"/>
                <a:cs typeface="Times New Roman" panose="02020603050405020304" pitchFamily="18" charset="0"/>
              </a:rPr>
            </a:br>
            <a:r>
              <a:rPr lang="en-US" sz="3200">
                <a:solidFill>
                  <a:srgbClr val="008000"/>
                </a:solidFill>
                <a:latin typeface="Times New Roman" panose="02020603050405020304" pitchFamily="18" charset="0"/>
                <a:cs typeface="Times New Roman" panose="02020603050405020304" pitchFamily="18" charset="0"/>
              </a:rPr>
              <a:t> IQ Below 20/25 (~ 1-2%)</a:t>
            </a:r>
          </a:p>
        </p:txBody>
      </p:sp>
      <p:sp>
        <p:nvSpPr>
          <p:cNvPr id="9" name="Footer Placeholder 8"/>
          <p:cNvSpPr>
            <a:spLocks noGrp="1"/>
          </p:cNvSpPr>
          <p:nvPr>
            <p:ph type="ftr" sz="quarter" idx="11"/>
          </p:nvPr>
        </p:nvSpPr>
        <p:spPr/>
        <p:txBody>
          <a:bodyPr/>
          <a:lstStyle/>
          <a:p>
            <a:pPr>
              <a:defRPr/>
            </a:pPr>
            <a:endParaRPr lang="en-US" dirty="0"/>
          </a:p>
        </p:txBody>
      </p:sp>
      <p:sp>
        <p:nvSpPr>
          <p:cNvPr id="32776" name="Rectangle 2"/>
          <p:cNvSpPr txBox="1">
            <a:spLocks noRot="1" noChangeArrowheads="1"/>
          </p:cNvSpPr>
          <p:nvPr/>
        </p:nvSpPr>
        <p:spPr bwMode="auto">
          <a:xfrm>
            <a:off x="381000" y="274638"/>
            <a:ext cx="8382000" cy="1554162"/>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ClrTx/>
              <a:buSzTx/>
              <a:buFontTx/>
              <a:buNone/>
            </a:pPr>
            <a:r>
              <a:rPr lang="en-US" sz="4000">
                <a:latin typeface="Times New Roman" panose="02020603050405020304" pitchFamily="18" charset="0"/>
                <a:cs typeface="Times New Roman" panose="02020603050405020304" pitchFamily="18" charset="0"/>
              </a:rPr>
              <a:t>Servere MR:</a:t>
            </a:r>
          </a:p>
          <a:p>
            <a:pPr algn="ctr" eaLnBrk="1" hangingPunct="1">
              <a:spcBef>
                <a:spcPct val="0"/>
              </a:spcBef>
              <a:buClrTx/>
              <a:buSzTx/>
              <a:buFontTx/>
              <a:buNone/>
            </a:pPr>
            <a:r>
              <a:rPr lang="en-US" sz="4000">
                <a:latin typeface="Times New Roman" panose="02020603050405020304" pitchFamily="18" charset="0"/>
                <a:cs typeface="Times New Roman" panose="02020603050405020304" pitchFamily="18" charset="0"/>
              </a:rPr>
              <a:t>IQ20/25 to 35/40 (~ 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1000"/>
                                        <p:tgtEl>
                                          <p:spTgt spid="56323">
                                            <p:txEl>
                                              <p:pRg st="0" end="0"/>
                                            </p:txEl>
                                          </p:spTgt>
                                        </p:tgtEl>
                                      </p:cBhvr>
                                    </p:animEffect>
                                    <p:anim calcmode="lin" valueType="num">
                                      <p:cBhvr>
                                        <p:cTn id="8"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63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3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fade">
                                      <p:cBhvr>
                                        <p:cTn id="15" dur="1000"/>
                                        <p:tgtEl>
                                          <p:spTgt spid="56323">
                                            <p:txEl>
                                              <p:pRg st="1" end="1"/>
                                            </p:txEl>
                                          </p:spTgt>
                                        </p:tgtEl>
                                      </p:cBhvr>
                                    </p:animEffect>
                                    <p:anim calcmode="lin" valueType="num">
                                      <p:cBhvr>
                                        <p:cTn id="16" dur="1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63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63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6323">
                                            <p:txEl>
                                              <p:pRg st="2" end="2"/>
                                            </p:txEl>
                                          </p:spTgt>
                                        </p:tgtEl>
                                        <p:attrNameLst>
                                          <p:attrName>style.visibility</p:attrName>
                                        </p:attrNameLst>
                                      </p:cBhvr>
                                      <p:to>
                                        <p:strVal val="visible"/>
                                      </p:to>
                                    </p:set>
                                    <p:animEffect transition="in" filter="fade">
                                      <p:cBhvr>
                                        <p:cTn id="23" dur="1000"/>
                                        <p:tgtEl>
                                          <p:spTgt spid="56323">
                                            <p:txEl>
                                              <p:pRg st="2" end="2"/>
                                            </p:txEl>
                                          </p:spTgt>
                                        </p:tgtEl>
                                      </p:cBhvr>
                                    </p:animEffect>
                                    <p:anim calcmode="lin" valueType="num">
                                      <p:cBhvr>
                                        <p:cTn id="24"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63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63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56325"/>
                                        </p:tgtEl>
                                        <p:attrNameLst>
                                          <p:attrName>style.visibility</p:attrName>
                                        </p:attrNameLst>
                                      </p:cBhvr>
                                      <p:to>
                                        <p:strVal val="visible"/>
                                      </p:to>
                                    </p:set>
                                    <p:animEffect transition="in" filter="fade">
                                      <p:cBhvr>
                                        <p:cTn id="31" dur="2000"/>
                                        <p:tgtEl>
                                          <p:spTgt spid="56325"/>
                                        </p:tgtEl>
                                      </p:cBhvr>
                                    </p:animEffect>
                                    <p:anim calcmode="lin" valueType="num">
                                      <p:cBhvr>
                                        <p:cTn id="32" dur="2000" fill="hold"/>
                                        <p:tgtEl>
                                          <p:spTgt spid="56325"/>
                                        </p:tgtEl>
                                        <p:attrNameLst>
                                          <p:attrName>style.rotation</p:attrName>
                                        </p:attrNameLst>
                                      </p:cBhvr>
                                      <p:tavLst>
                                        <p:tav tm="0">
                                          <p:val>
                                            <p:fltVal val="720"/>
                                          </p:val>
                                        </p:tav>
                                        <p:tav tm="100000">
                                          <p:val>
                                            <p:fltVal val="0"/>
                                          </p:val>
                                        </p:tav>
                                      </p:tavLst>
                                    </p:anim>
                                    <p:anim calcmode="lin" valueType="num">
                                      <p:cBhvr>
                                        <p:cTn id="33" dur="2000" fill="hold"/>
                                        <p:tgtEl>
                                          <p:spTgt spid="56325"/>
                                        </p:tgtEl>
                                        <p:attrNameLst>
                                          <p:attrName>ppt_h</p:attrName>
                                        </p:attrNameLst>
                                      </p:cBhvr>
                                      <p:tavLst>
                                        <p:tav tm="0">
                                          <p:val>
                                            <p:fltVal val="0"/>
                                          </p:val>
                                        </p:tav>
                                        <p:tav tm="100000">
                                          <p:val>
                                            <p:strVal val="#ppt_h"/>
                                          </p:val>
                                        </p:tav>
                                      </p:tavLst>
                                    </p:anim>
                                    <p:anim calcmode="lin" valueType="num">
                                      <p:cBhvr>
                                        <p:cTn id="34" dur="2000" fill="hold"/>
                                        <p:tgtEl>
                                          <p:spTgt spid="56325"/>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748"/>
                                        </p:tgtEl>
                                        <p:attrNameLst>
                                          <p:attrName>style.visibility</p:attrName>
                                        </p:attrNameLst>
                                      </p:cBhvr>
                                      <p:to>
                                        <p:strVal val="visible"/>
                                      </p:to>
                                    </p:set>
                                    <p:animEffect transition="in" filter="fade">
                                      <p:cBhvr>
                                        <p:cTn id="39"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31748" grpId="0"/>
      <p:bldP spid="563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dirty="0"/>
          </a:p>
        </p:txBody>
      </p:sp>
      <p:sp>
        <p:nvSpPr>
          <p:cNvPr id="7"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A743FF45-432F-404D-8C19-3A061F162E79}" type="slidenum">
              <a:rPr lang="ar-SA" smtClean="0">
                <a:solidFill>
                  <a:srgbClr val="FFFFFF"/>
                </a:solidFill>
              </a:rPr>
              <a:pPr>
                <a:defRPr/>
              </a:pPr>
              <a:t>14</a:t>
            </a:fld>
            <a:endParaRPr lang="en-US" smtClean="0">
              <a:solidFill>
                <a:srgbClr val="FFFFFF"/>
              </a:solidFill>
            </a:endParaRPr>
          </a:p>
        </p:txBody>
      </p:sp>
      <p:sp>
        <p:nvSpPr>
          <p:cNvPr id="34820" name="Rectangle 2"/>
          <p:cNvSpPr>
            <a:spLocks noGrp="1" noChangeArrowheads="1"/>
          </p:cNvSpPr>
          <p:nvPr>
            <p:ph type="title" idx="4294967295"/>
          </p:nvPr>
        </p:nvSpPr>
        <p:spPr>
          <a:xfrm>
            <a:off x="304800" y="228600"/>
            <a:ext cx="8556625" cy="1295400"/>
          </a:xfrm>
          <a:solidFill>
            <a:schemeClr val="hlink"/>
          </a:solidFill>
        </p:spPr>
        <p:txBody>
          <a:bodyPr/>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Pervasive Developmental Disorders</a:t>
            </a:r>
          </a:p>
        </p:txBody>
      </p:sp>
      <p:sp>
        <p:nvSpPr>
          <p:cNvPr id="8" name="Content Placeholder 7"/>
          <p:cNvSpPr>
            <a:spLocks noGrp="1"/>
          </p:cNvSpPr>
          <p:nvPr>
            <p:ph idx="4294967295"/>
          </p:nvPr>
        </p:nvSpPr>
        <p:spPr>
          <a:xfrm>
            <a:off x="179388" y="2093913"/>
            <a:ext cx="8964612" cy="3621087"/>
          </a:xfrm>
        </p:spPr>
        <p:txBody>
          <a:bodyPr/>
          <a:lstStyle/>
          <a:p>
            <a:pPr marL="476250" indent="-457200" eaLnBrk="1" hangingPunct="1">
              <a:lnSpc>
                <a:spcPct val="80000"/>
              </a:lnSpc>
              <a:buFont typeface="Wingdings" panose="05000000000000000000" pitchFamily="2" charset="2"/>
              <a:buNone/>
            </a:pPr>
            <a:r>
              <a:rPr lang="en-US" sz="1800" smtClean="0">
                <a:solidFill>
                  <a:srgbClr val="FF0000"/>
                </a:solidFill>
                <a:latin typeface="Times New Roman" panose="02020603050405020304" pitchFamily="18" charset="0"/>
                <a:cs typeface="Times New Roman" panose="02020603050405020304" pitchFamily="18" charset="0"/>
              </a:rPr>
              <a:t>Disorders with severe and pervasive impairment in essential developmental areas:</a:t>
            </a:r>
          </a:p>
          <a:p>
            <a:pPr marL="476250" indent="-457200" eaLnBrk="1" hangingPunct="1">
              <a:lnSpc>
                <a:spcPct val="80000"/>
              </a:lnSpc>
              <a:buClr>
                <a:srgbClr val="000090"/>
              </a:buClr>
            </a:pPr>
            <a:r>
              <a:rPr lang="en-US" sz="1800" smtClean="0">
                <a:solidFill>
                  <a:srgbClr val="000090"/>
                </a:solidFill>
                <a:latin typeface="Times New Roman" panose="02020603050405020304" pitchFamily="18" charset="0"/>
                <a:cs typeface="Times New Roman" panose="02020603050405020304" pitchFamily="18" charset="0"/>
              </a:rPr>
              <a:t>Reciprocal social skills</a:t>
            </a:r>
          </a:p>
          <a:p>
            <a:pPr marL="476250" indent="-457200" eaLnBrk="1" hangingPunct="1">
              <a:lnSpc>
                <a:spcPct val="80000"/>
              </a:lnSpc>
              <a:buClr>
                <a:srgbClr val="000090"/>
              </a:buClr>
            </a:pPr>
            <a:r>
              <a:rPr lang="en-US" sz="1800" smtClean="0">
                <a:solidFill>
                  <a:srgbClr val="000090"/>
                </a:solidFill>
                <a:latin typeface="Times New Roman" panose="02020603050405020304" pitchFamily="18" charset="0"/>
                <a:cs typeface="Times New Roman" panose="02020603050405020304" pitchFamily="18" charset="0"/>
              </a:rPr>
              <a:t>Language development</a:t>
            </a:r>
          </a:p>
          <a:p>
            <a:pPr marL="476250" indent="-457200" eaLnBrk="1" hangingPunct="1">
              <a:lnSpc>
                <a:spcPct val="80000"/>
              </a:lnSpc>
              <a:buClr>
                <a:srgbClr val="000090"/>
              </a:buClr>
            </a:pPr>
            <a:r>
              <a:rPr lang="en-US" sz="1800" smtClean="0">
                <a:solidFill>
                  <a:srgbClr val="000090"/>
                </a:solidFill>
                <a:latin typeface="Times New Roman" panose="02020603050405020304" pitchFamily="18" charset="0"/>
                <a:cs typeface="Times New Roman" panose="02020603050405020304" pitchFamily="18" charset="0"/>
              </a:rPr>
              <a:t>Range of behavioral repertoire </a:t>
            </a:r>
          </a:p>
          <a:p>
            <a:pPr marL="476250" indent="-457200" eaLnBrk="1" hangingPunct="1">
              <a:lnSpc>
                <a:spcPct val="80000"/>
              </a:lnSpc>
              <a:buFont typeface="Wingdings" panose="05000000000000000000" pitchFamily="2" charset="2"/>
              <a:buNone/>
            </a:pPr>
            <a:endParaRPr lang="en-US" sz="2400" b="1" smtClean="0">
              <a:solidFill>
                <a:schemeClr val="hlink"/>
              </a:solidFill>
              <a:latin typeface="Times New Roman" panose="02020603050405020304" pitchFamily="18" charset="0"/>
              <a:cs typeface="Times New Roman" panose="02020603050405020304" pitchFamily="18" charset="0"/>
            </a:endParaRPr>
          </a:p>
          <a:p>
            <a:pPr marL="476250" indent="-457200" eaLnBrk="1" hangingPunct="1">
              <a:lnSpc>
                <a:spcPct val="80000"/>
              </a:lnSpc>
              <a:buFont typeface="Wingdings" panose="05000000000000000000" pitchFamily="2" charset="2"/>
              <a:buNone/>
            </a:pPr>
            <a:r>
              <a:rPr lang="en-US" sz="1800" smtClean="0">
                <a:solidFill>
                  <a:srgbClr val="FF0000"/>
                </a:solidFill>
                <a:latin typeface="Times New Roman" panose="02020603050405020304" pitchFamily="18" charset="0"/>
                <a:cs typeface="Times New Roman" panose="02020603050405020304" pitchFamily="18" charset="0"/>
              </a:rPr>
              <a:t>DSM-IV includes the following under PDD:</a:t>
            </a:r>
          </a:p>
          <a:p>
            <a:pPr marL="1420813" lvl="1" indent="-342900" eaLnBrk="1" hangingPunct="1">
              <a:lnSpc>
                <a:spcPct val="80000"/>
              </a:lnSpc>
              <a:buClr>
                <a:srgbClr val="008000"/>
              </a:buClr>
              <a:buFontTx/>
              <a:buAutoNum type="arabicPeriod"/>
            </a:pPr>
            <a:r>
              <a:rPr lang="en-US" sz="1800" smtClean="0">
                <a:solidFill>
                  <a:srgbClr val="008000"/>
                </a:solidFill>
                <a:latin typeface="Times New Roman" panose="02020603050405020304" pitchFamily="18" charset="0"/>
                <a:cs typeface="Times New Roman" panose="02020603050405020304" pitchFamily="18" charset="0"/>
              </a:rPr>
              <a:t>Autism</a:t>
            </a:r>
          </a:p>
          <a:p>
            <a:pPr marL="1420813" lvl="1" indent="-342900" eaLnBrk="1" hangingPunct="1">
              <a:lnSpc>
                <a:spcPct val="80000"/>
              </a:lnSpc>
              <a:buClr>
                <a:srgbClr val="008000"/>
              </a:buClr>
              <a:buFontTx/>
              <a:buAutoNum type="arabicPeriod"/>
            </a:pPr>
            <a:r>
              <a:rPr lang="en-US" sz="1800" smtClean="0">
                <a:solidFill>
                  <a:srgbClr val="71481C"/>
                </a:solidFill>
                <a:latin typeface="Times New Roman" panose="02020603050405020304" pitchFamily="18" charset="0"/>
                <a:cs typeface="Times New Roman" panose="02020603050405020304" pitchFamily="18" charset="0"/>
              </a:rPr>
              <a:t>Rett’s Disorder</a:t>
            </a:r>
          </a:p>
          <a:p>
            <a:pPr marL="1420813" lvl="1" indent="-342900" eaLnBrk="1" hangingPunct="1">
              <a:lnSpc>
                <a:spcPct val="80000"/>
              </a:lnSpc>
              <a:buClr>
                <a:srgbClr val="008000"/>
              </a:buClr>
              <a:buFontTx/>
              <a:buAutoNum type="arabicPeriod"/>
            </a:pPr>
            <a:r>
              <a:rPr lang="en-US" sz="1800" smtClean="0">
                <a:solidFill>
                  <a:srgbClr val="71481C"/>
                </a:solidFill>
                <a:latin typeface="Times New Roman" panose="02020603050405020304" pitchFamily="18" charset="0"/>
                <a:cs typeface="Times New Roman" panose="02020603050405020304" pitchFamily="18" charset="0"/>
              </a:rPr>
              <a:t>Childhood Disintegrative Disorder</a:t>
            </a:r>
          </a:p>
          <a:p>
            <a:pPr marL="1420813" lvl="1" indent="-342900" eaLnBrk="1" hangingPunct="1">
              <a:lnSpc>
                <a:spcPct val="80000"/>
              </a:lnSpc>
              <a:buClr>
                <a:srgbClr val="008000"/>
              </a:buClr>
              <a:buFontTx/>
              <a:buAutoNum type="arabicPeriod"/>
            </a:pPr>
            <a:r>
              <a:rPr lang="en-US" sz="1800" smtClean="0">
                <a:solidFill>
                  <a:srgbClr val="008000"/>
                </a:solidFill>
                <a:latin typeface="Times New Roman" panose="02020603050405020304" pitchFamily="18" charset="0"/>
                <a:cs typeface="Times New Roman" panose="02020603050405020304" pitchFamily="18" charset="0"/>
              </a:rPr>
              <a:t>Asperger’s Disorder</a:t>
            </a:r>
          </a:p>
          <a:p>
            <a:pPr marL="1420813" lvl="1" indent="-342900" eaLnBrk="1" hangingPunct="1">
              <a:lnSpc>
                <a:spcPct val="80000"/>
              </a:lnSpc>
              <a:buClr>
                <a:srgbClr val="008000"/>
              </a:buClr>
              <a:buFontTx/>
              <a:buAutoNum type="arabicPeriod"/>
            </a:pPr>
            <a:r>
              <a:rPr lang="en-US" sz="1800" smtClean="0">
                <a:solidFill>
                  <a:srgbClr val="008000"/>
                </a:solidFill>
                <a:latin typeface="Times New Roman" panose="02020603050405020304" pitchFamily="18" charset="0"/>
                <a:cs typeface="Times New Roman" panose="02020603050405020304" pitchFamily="18" charset="0"/>
              </a:rPr>
              <a:t>PDD, not otherwise specified</a:t>
            </a:r>
          </a:p>
          <a:p>
            <a:pPr marL="1420813" lvl="1" indent="-342900" eaLnBrk="1" hangingPunct="1">
              <a:lnSpc>
                <a:spcPct val="80000"/>
              </a:lnSpc>
              <a:buFontTx/>
              <a:buAutoNum type="arabicPeriod"/>
            </a:pPr>
            <a:endParaRPr lang="en-US" sz="2400" b="1" smtClean="0">
              <a:solidFill>
                <a:schemeClr val="hlink"/>
              </a:solidFill>
              <a:latin typeface="Times New Roman" panose="02020603050405020304" pitchFamily="18" charset="0"/>
              <a:cs typeface="Times New Roman" panose="02020603050405020304" pitchFamily="18" charset="0"/>
            </a:endParaRPr>
          </a:p>
        </p:txBody>
      </p:sp>
      <p:sp>
        <p:nvSpPr>
          <p:cNvPr id="34822" name="Date Placeholder 3"/>
          <p:cNvSpPr txBox="1">
            <a:spLocks noGrp="1"/>
          </p:cNvSpPr>
          <p:nvPr/>
        </p:nvSpPr>
        <p:spPr bwMode="auto">
          <a:xfrm>
            <a:off x="1066800" y="6597650"/>
            <a:ext cx="1905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endParaRPr lang="en-US" dirty="0"/>
          </a:p>
        </p:txBody>
      </p:sp>
      <p:sp>
        <p:nvSpPr>
          <p:cNvPr id="10" name="TextBox 9"/>
          <p:cNvSpPr txBox="1">
            <a:spLocks noChangeArrowheads="1"/>
          </p:cNvSpPr>
          <p:nvPr/>
        </p:nvSpPr>
        <p:spPr bwMode="auto">
          <a:xfrm>
            <a:off x="0" y="5500688"/>
            <a:ext cx="8686800" cy="923925"/>
          </a:xfrm>
          <a:prstGeom prst="rect">
            <a:avLst/>
          </a:prstGeom>
          <a:solidFill>
            <a:srgbClr val="EAE1C4"/>
          </a:solidFill>
          <a:ln w="9525">
            <a:solidFill>
              <a:schemeClr val="accent2"/>
            </a:solidFill>
            <a:miter lim="800000"/>
            <a:headEnd/>
            <a:tailEnd/>
          </a:ln>
          <a:effectLst>
            <a:outerShdw dist="25400" dir="5400000" rotWithShape="0">
              <a:srgbClr val="808080">
                <a:alpha val="34999"/>
              </a:srgbClr>
            </a:outerShdw>
          </a:effectLst>
        </p:spPr>
        <p:txBody>
          <a:bodyPr>
            <a:spAutoFit/>
          </a:bodyPr>
          <a:lstStyle/>
          <a:p>
            <a:pPr algn="ctr">
              <a:defRPr/>
            </a:pPr>
            <a:r>
              <a:rPr lang="en-US">
                <a:solidFill>
                  <a:srgbClr val="000000"/>
                </a:solidFill>
                <a:latin typeface="Times New Roman" pitchFamily="18" charset="0"/>
                <a:cs typeface="Times New Roman" pitchFamily="18" charset="0"/>
              </a:rPr>
              <a:t>Language Disorders: Autism and Other Pervasive Developmental Disorders, Pediatr Clin N Am 54 (2007) 469–481</a:t>
            </a:r>
            <a:endParaRPr lang="en-US">
              <a:solidFill>
                <a:schemeClr val="hlink"/>
              </a:solidFill>
              <a:effectLst>
                <a:outerShdw blurRad="38100" dist="38100" dir="2700000" algn="tl">
                  <a:srgbClr val="000000"/>
                </a:outerShdw>
              </a:effectLst>
              <a:latin typeface="Times New Roman" pitchFamily="18" charset="0"/>
              <a:cs typeface="Times New Roman" pitchFamily="18" charset="0"/>
            </a:endParaRPr>
          </a:p>
          <a:p>
            <a:pPr>
              <a:defRPr/>
            </a:pPr>
            <a:endParaRPr lang="en-US">
              <a:solidFill>
                <a:srgbClr val="000000"/>
              </a:solidFill>
              <a:effectLst>
                <a:outerShdw blurRad="38100" dist="38100" dir="2700000" algn="tl">
                  <a:srgbClr val="FFFFFF"/>
                </a:outerShdw>
              </a:effectLst>
              <a:latin typeface="Georgia" pitchFamily="18" charset="0"/>
              <a:cs typeface="Times New Roman" pitchFamily="18" charset="0"/>
            </a:endParaRPr>
          </a:p>
        </p:txBody>
      </p:sp>
      <p:pic>
        <p:nvPicPr>
          <p:cNvPr id="11" name="Picture 10" descr="Snapshot 2012-09-06 14-26-30.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500313"/>
            <a:ext cx="292893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accel="50000" decel="50000" fill="hold" grpId="0"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accel="50000" decel="50000" fill="hold" grpId="0"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accel="50000" decel="50000" fill="hold" grpId="0"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 calcmode="lin" valueType="num">
                                      <p:cBhvr additive="base">
                                        <p:cTn id="47" dur="500" fill="hold"/>
                                        <p:tgtEl>
                                          <p:spTgt spid="8">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8">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accel="50000" decel="50000" fill="hold" grpId="0" nodeType="withEffect">
                                  <p:stCondLst>
                                    <p:cond delay="0"/>
                                  </p:stCondLst>
                                  <p:childTnLst>
                                    <p:set>
                                      <p:cBhvr>
                                        <p:cTn id="50" dur="1" fill="hold">
                                          <p:stCondLst>
                                            <p:cond delay="0"/>
                                          </p:stCondLst>
                                        </p:cTn>
                                        <p:tgtEl>
                                          <p:spTgt spid="8">
                                            <p:txEl>
                                              <p:pRg st="10" end="10"/>
                                            </p:txEl>
                                          </p:spTgt>
                                        </p:tgtEl>
                                        <p:attrNameLst>
                                          <p:attrName>style.visibility</p:attrName>
                                        </p:attrNameLst>
                                      </p:cBhvr>
                                      <p:to>
                                        <p:strVal val="visible"/>
                                      </p:to>
                                    </p:set>
                                    <p:anim calcmode="lin" valueType="num">
                                      <p:cBhvr additive="base">
                                        <p:cTn id="51"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strVal val="#ppt_w*0.70"/>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Effect transition="in" filter="fade">
                                      <p:cBhvr>
                                        <p:cTn id="59" dur="1000"/>
                                        <p:tgtEl>
                                          <p:spTgt spid="10"/>
                                        </p:tgtEl>
                                      </p:cBhvr>
                                    </p:animEffect>
                                  </p:childTnLst>
                                </p:cTn>
                              </p:par>
                            </p:childTnLst>
                          </p:cTn>
                        </p:par>
                        <p:par>
                          <p:cTn id="60" fill="hold" nodeType="afterGroup">
                            <p:stCondLst>
                              <p:cond delay="1000"/>
                            </p:stCondLst>
                            <p:childTnLst>
                              <p:par>
                                <p:cTn id="61" presetID="10" presetClass="entr" presetSubtype="0"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4132D26C-38E4-4131-99A0-8C0D55908A56}" type="slidenum">
              <a:rPr lang="ar-SA" smtClean="0">
                <a:solidFill>
                  <a:srgbClr val="FFFFFF"/>
                </a:solidFill>
              </a:rPr>
              <a:pPr>
                <a:defRPr/>
              </a:pPr>
              <a:t>15</a:t>
            </a:fld>
            <a:endParaRPr lang="en-US" smtClean="0">
              <a:solidFill>
                <a:srgbClr val="FFFFFF"/>
              </a:solidFill>
            </a:endParaRPr>
          </a:p>
        </p:txBody>
      </p:sp>
      <p:sp>
        <p:nvSpPr>
          <p:cNvPr id="36868" name="Rectangle 2"/>
          <p:cNvSpPr>
            <a:spLocks noGrp="1" noChangeArrowheads="1"/>
          </p:cNvSpPr>
          <p:nvPr>
            <p:ph type="title" idx="4294967295"/>
          </p:nvPr>
        </p:nvSpPr>
        <p:spPr>
          <a:xfrm>
            <a:off x="328613" y="228600"/>
            <a:ext cx="8510587" cy="1325563"/>
          </a:xfrm>
          <a:solidFill>
            <a:schemeClr val="hlink"/>
          </a:solidFill>
        </p:spPr>
        <p:txBody>
          <a:bodyPr/>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Autism Spectrum Disorders (ASD)</a:t>
            </a:r>
          </a:p>
        </p:txBody>
      </p:sp>
      <p:sp>
        <p:nvSpPr>
          <p:cNvPr id="168963" name="Rectangle 3"/>
          <p:cNvSpPr>
            <a:spLocks noGrp="1" noChangeArrowheads="1"/>
          </p:cNvSpPr>
          <p:nvPr>
            <p:ph type="body" idx="4294967295"/>
          </p:nvPr>
        </p:nvSpPr>
        <p:spPr>
          <a:xfrm>
            <a:off x="654050" y="1916113"/>
            <a:ext cx="7499350" cy="4321175"/>
          </a:xfrm>
        </p:spPr>
        <p:txBody>
          <a:bodyPr/>
          <a:lstStyle/>
          <a:p>
            <a:pPr eaLnBrk="1" hangingPunct="1">
              <a:lnSpc>
                <a:spcPct val="70000"/>
              </a:lnSpc>
              <a:buClrTx/>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ASD are increasingly common neurodevelopment disorder</a:t>
            </a:r>
          </a:p>
          <a:p>
            <a:pPr eaLnBrk="1" hangingPunct="1">
              <a:lnSpc>
                <a:spcPct val="70000"/>
              </a:lnSpc>
              <a:buClrTx/>
              <a:buFont typeface="Wingdings" panose="05000000000000000000" pitchFamily="2" charset="2"/>
              <a:buChar char="Ø"/>
            </a:pPr>
            <a:endParaRPr lang="en-US" sz="1800" smtClean="0">
              <a:solidFill>
                <a:srgbClr val="000000"/>
              </a:solidFill>
              <a:latin typeface="Times New Roman" panose="02020603050405020304" pitchFamily="18" charset="0"/>
              <a:cs typeface="Times New Roman" panose="02020603050405020304" pitchFamily="18" charset="0"/>
            </a:endParaRPr>
          </a:p>
          <a:p>
            <a:pPr eaLnBrk="1" hangingPunct="1">
              <a:lnSpc>
                <a:spcPct val="70000"/>
              </a:lnSpc>
              <a:buClrTx/>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Characterized by functional impairments in a triad of symptoms: </a:t>
            </a:r>
          </a:p>
          <a:p>
            <a:pPr eaLnBrk="1" hangingPunct="1">
              <a:lnSpc>
                <a:spcPct val="70000"/>
              </a:lnSpc>
              <a:buFont typeface="Wingdings" panose="05000000000000000000" pitchFamily="2" charset="2"/>
              <a:buNone/>
            </a:pPr>
            <a:r>
              <a:rPr lang="en-US" sz="1600" smtClean="0">
                <a:solidFill>
                  <a:srgbClr val="0000FF"/>
                </a:solidFill>
                <a:latin typeface="Times New Roman" panose="02020603050405020304" pitchFamily="18" charset="0"/>
                <a:cs typeface="Times New Roman" panose="02020603050405020304" pitchFamily="18" charset="0"/>
              </a:rPr>
              <a:t>       (1) limited reciprocal social interactions</a:t>
            </a:r>
          </a:p>
          <a:p>
            <a:pPr eaLnBrk="1" hangingPunct="1">
              <a:lnSpc>
                <a:spcPct val="70000"/>
              </a:lnSpc>
              <a:buFont typeface="Wingdings" panose="05000000000000000000" pitchFamily="2" charset="2"/>
              <a:buNone/>
            </a:pPr>
            <a:r>
              <a:rPr lang="en-US" sz="1600" smtClean="0">
                <a:solidFill>
                  <a:srgbClr val="0000FF"/>
                </a:solidFill>
                <a:latin typeface="Times New Roman" panose="02020603050405020304" pitchFamily="18" charset="0"/>
                <a:cs typeface="Times New Roman" panose="02020603050405020304" pitchFamily="18" charset="0"/>
              </a:rPr>
              <a:t>       (2) disordered verbal and nonverbal communication</a:t>
            </a:r>
          </a:p>
          <a:p>
            <a:pPr eaLnBrk="1" hangingPunct="1">
              <a:lnSpc>
                <a:spcPct val="70000"/>
              </a:lnSpc>
              <a:buFont typeface="Wingdings" panose="05000000000000000000" pitchFamily="2" charset="2"/>
              <a:buNone/>
            </a:pPr>
            <a:r>
              <a:rPr lang="en-US" sz="1600" smtClean="0">
                <a:solidFill>
                  <a:srgbClr val="0000FF"/>
                </a:solidFill>
                <a:latin typeface="Times New Roman" panose="02020603050405020304" pitchFamily="18" charset="0"/>
                <a:cs typeface="Times New Roman" panose="02020603050405020304" pitchFamily="18" charset="0"/>
              </a:rPr>
              <a:t>       (3) restricted, repetitive behaviors or circumscribed interests</a:t>
            </a:r>
          </a:p>
          <a:p>
            <a:pPr eaLnBrk="1" hangingPunct="1">
              <a:lnSpc>
                <a:spcPct val="70000"/>
              </a:lnSpc>
              <a:buClrTx/>
              <a:buFont typeface="Arial" panose="020B0604020202020204" pitchFamily="34" charset="0"/>
              <a:buChar char="•"/>
            </a:pPr>
            <a:endParaRPr lang="en-US" sz="1600" b="1" smtClean="0">
              <a:solidFill>
                <a:srgbClr val="F72111"/>
              </a:solidFill>
              <a:latin typeface="Times New Roman" panose="02020603050405020304" pitchFamily="18" charset="0"/>
              <a:cs typeface="Times New Roman" panose="02020603050405020304" pitchFamily="18" charset="0"/>
            </a:endParaRPr>
          </a:p>
          <a:p>
            <a:pPr eaLnBrk="1" hangingPunct="1">
              <a:lnSpc>
                <a:spcPct val="70000"/>
              </a:lnSpc>
              <a:buClrTx/>
              <a:buFont typeface="Wingdings" panose="05000000000000000000" pitchFamily="2" charset="2"/>
              <a:buChar char="Ø"/>
            </a:pPr>
            <a:r>
              <a:rPr lang="en-US" sz="1800" smtClean="0">
                <a:latin typeface="Times New Roman" panose="02020603050405020304" pitchFamily="18" charset="0"/>
                <a:cs typeface="Times New Roman" panose="02020603050405020304" pitchFamily="18" charset="0"/>
              </a:rPr>
              <a:t>These behaviors can vary in severity from mild to disabling</a:t>
            </a:r>
          </a:p>
          <a:p>
            <a:pPr eaLnBrk="1" hangingPunct="1">
              <a:lnSpc>
                <a:spcPct val="70000"/>
              </a:lnSpc>
              <a:buClrTx/>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IQ: At least half of all children who have autism </a:t>
            </a:r>
            <a:r>
              <a:rPr lang="en-US" sz="1800" smtClean="0">
                <a:solidFill>
                  <a:srgbClr val="FF0000"/>
                </a:solidFill>
                <a:latin typeface="Times New Roman" panose="02020603050405020304" pitchFamily="18" charset="0"/>
                <a:cs typeface="Times New Roman" panose="02020603050405020304" pitchFamily="18" charset="0"/>
              </a:rPr>
              <a:t>have mental</a:t>
            </a:r>
          </a:p>
          <a:p>
            <a:pPr eaLnBrk="1" hangingPunct="1">
              <a:lnSpc>
                <a:spcPct val="70000"/>
              </a:lnSpc>
              <a:buClrTx/>
              <a:buFont typeface="Wingdings 2" panose="05020102010507070707" pitchFamily="18" charset="2"/>
              <a:buNone/>
            </a:pPr>
            <a:r>
              <a:rPr lang="en-US" sz="1800" smtClean="0">
                <a:solidFill>
                  <a:srgbClr val="FF0000"/>
                </a:solidFill>
                <a:latin typeface="Times New Roman" panose="02020603050405020304" pitchFamily="18" charset="0"/>
                <a:cs typeface="Times New Roman" panose="02020603050405020304" pitchFamily="18" charset="0"/>
              </a:rPr>
              <a:t>     retardation </a:t>
            </a:r>
          </a:p>
          <a:p>
            <a:pPr eaLnBrk="1" hangingPunct="1">
              <a:lnSpc>
                <a:spcPct val="70000"/>
              </a:lnSpc>
              <a:buClrTx/>
              <a:buFont typeface="Wingdings" panose="05000000000000000000" pitchFamily="2" charset="2"/>
              <a:buChar char="Ø"/>
            </a:pPr>
            <a:r>
              <a:rPr lang="en-US" sz="1800" smtClean="0">
                <a:latin typeface="Times New Roman" panose="02020603050405020304" pitchFamily="18" charset="0"/>
                <a:cs typeface="Times New Roman" panose="02020603050405020304" pitchFamily="18" charset="0"/>
              </a:rPr>
              <a:t>Autism appears in early childhood, often as young as age 2 or 3</a:t>
            </a:r>
          </a:p>
          <a:p>
            <a:pPr eaLnBrk="1" hangingPunct="1">
              <a:lnSpc>
                <a:spcPct val="70000"/>
              </a:lnSpc>
              <a:buClrTx/>
              <a:buFont typeface="Wingdings" panose="05000000000000000000" pitchFamily="2" charset="2"/>
              <a:buChar char="Ø"/>
            </a:pPr>
            <a:r>
              <a:rPr lang="en-US" sz="1800" smtClean="0">
                <a:latin typeface="Times New Roman" panose="02020603050405020304" pitchFamily="18" charset="0"/>
                <a:cs typeface="Times New Roman" panose="02020603050405020304" pitchFamily="18" charset="0"/>
              </a:rPr>
              <a:t>Prevalence rate for all ASD </a:t>
            </a:r>
            <a:r>
              <a:rPr lang="en-US" sz="1800" b="1" smtClean="0">
                <a:solidFill>
                  <a:srgbClr val="F72111"/>
                </a:solidFill>
                <a:latin typeface="Times New Roman" panose="02020603050405020304" pitchFamily="18" charset="0"/>
                <a:cs typeface="Times New Roman" panose="02020603050405020304" pitchFamily="18" charset="0"/>
              </a:rPr>
              <a:t>0.6%</a:t>
            </a:r>
            <a:r>
              <a:rPr lang="en-US" sz="1800" b="1" smtClean="0">
                <a:latin typeface="Times New Roman" panose="02020603050405020304" pitchFamily="18" charset="0"/>
                <a:cs typeface="Times New Roman" panose="02020603050405020304" pitchFamily="18" charset="0"/>
              </a:rPr>
              <a:t> </a:t>
            </a:r>
            <a:r>
              <a:rPr lang="en-US" sz="1800" b="1" smtClean="0">
                <a:solidFill>
                  <a:schemeClr val="folHlink"/>
                </a:solidFill>
                <a:latin typeface="Times New Roman" panose="02020603050405020304" pitchFamily="18" charset="0"/>
                <a:cs typeface="Times New Roman" panose="02020603050405020304" pitchFamily="18" charset="0"/>
              </a:rPr>
              <a:t>(Am J Psychiatry 2005; 162(6): 1133-41)</a:t>
            </a:r>
          </a:p>
          <a:p>
            <a:pPr eaLnBrk="1" hangingPunct="1">
              <a:lnSpc>
                <a:spcPct val="70000"/>
              </a:lnSpc>
              <a:buClrTx/>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Up to 25% have grand-mal seizures and about 50% non-specific EEG abnormalities</a:t>
            </a:r>
          </a:p>
          <a:p>
            <a:pPr eaLnBrk="1" hangingPunct="1">
              <a:lnSpc>
                <a:spcPct val="70000"/>
              </a:lnSpc>
              <a:buClrTx/>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boys to girls 4:1</a:t>
            </a:r>
          </a:p>
          <a:p>
            <a:pPr eaLnBrk="1" hangingPunct="1">
              <a:lnSpc>
                <a:spcPct val="70000"/>
              </a:lnSpc>
              <a:buClrTx/>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Asperger’s disorder 10:1 as many boys to girls </a:t>
            </a:r>
          </a:p>
          <a:p>
            <a:pPr eaLnBrk="1" hangingPunct="1">
              <a:lnSpc>
                <a:spcPct val="70000"/>
              </a:lnSpc>
              <a:buClr>
                <a:schemeClr val="tx1"/>
              </a:buClr>
              <a:buFont typeface="Wingdings" panose="05000000000000000000" pitchFamily="2" charset="2"/>
              <a:buChar char="Ø"/>
            </a:pPr>
            <a:r>
              <a:rPr lang="en-US" sz="1800" smtClean="0">
                <a:solidFill>
                  <a:srgbClr val="000000"/>
                </a:solidFill>
                <a:latin typeface="Times New Roman" panose="02020603050405020304" pitchFamily="18" charset="0"/>
                <a:cs typeface="Times New Roman" panose="02020603050405020304" pitchFamily="18" charset="0"/>
              </a:rPr>
              <a:t>Genetic / environment </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2" end="2"/>
                                            </p:txEl>
                                          </p:spTgt>
                                        </p:tgtEl>
                                        <p:attrNameLst>
                                          <p:attrName>style.visibility</p:attrName>
                                        </p:attrNameLst>
                                      </p:cBhvr>
                                      <p:to>
                                        <p:strVal val="visible"/>
                                      </p:to>
                                    </p:set>
                                    <p:animEffect transition="in" filter="fade">
                                      <p:cBhvr>
                                        <p:cTn id="12" dur="2000"/>
                                        <p:tgtEl>
                                          <p:spTgt spid="168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3" end="3"/>
                                            </p:txEl>
                                          </p:spTgt>
                                        </p:tgtEl>
                                        <p:attrNameLst>
                                          <p:attrName>style.visibility</p:attrName>
                                        </p:attrNameLst>
                                      </p:cBhvr>
                                      <p:to>
                                        <p:strVal val="visible"/>
                                      </p:to>
                                    </p:set>
                                    <p:animEffect transition="in" filter="fade">
                                      <p:cBhvr>
                                        <p:cTn id="17" dur="2000"/>
                                        <p:tgtEl>
                                          <p:spTgt spid="1689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963">
                                            <p:txEl>
                                              <p:pRg st="4" end="4"/>
                                            </p:txEl>
                                          </p:spTgt>
                                        </p:tgtEl>
                                        <p:attrNameLst>
                                          <p:attrName>style.visibility</p:attrName>
                                        </p:attrNameLst>
                                      </p:cBhvr>
                                      <p:to>
                                        <p:strVal val="visible"/>
                                      </p:to>
                                    </p:set>
                                    <p:animEffect transition="in" filter="fade">
                                      <p:cBhvr>
                                        <p:cTn id="22" dur="2000"/>
                                        <p:tgtEl>
                                          <p:spTgt spid="1689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8963">
                                            <p:txEl>
                                              <p:pRg st="5" end="5"/>
                                            </p:txEl>
                                          </p:spTgt>
                                        </p:tgtEl>
                                        <p:attrNameLst>
                                          <p:attrName>style.visibility</p:attrName>
                                        </p:attrNameLst>
                                      </p:cBhvr>
                                      <p:to>
                                        <p:strVal val="visible"/>
                                      </p:to>
                                    </p:set>
                                    <p:animEffect transition="in" filter="fade">
                                      <p:cBhvr>
                                        <p:cTn id="27" dur="2000"/>
                                        <p:tgtEl>
                                          <p:spTgt spid="1689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8963">
                                            <p:txEl>
                                              <p:pRg st="7" end="7"/>
                                            </p:txEl>
                                          </p:spTgt>
                                        </p:tgtEl>
                                        <p:attrNameLst>
                                          <p:attrName>style.visibility</p:attrName>
                                        </p:attrNameLst>
                                      </p:cBhvr>
                                      <p:to>
                                        <p:strVal val="visible"/>
                                      </p:to>
                                    </p:set>
                                    <p:animEffect transition="in" filter="fade">
                                      <p:cBhvr>
                                        <p:cTn id="32" dur="2000"/>
                                        <p:tgtEl>
                                          <p:spTgt spid="16896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8963">
                                            <p:txEl>
                                              <p:pRg st="8" end="8"/>
                                            </p:txEl>
                                          </p:spTgt>
                                        </p:tgtEl>
                                        <p:attrNameLst>
                                          <p:attrName>style.visibility</p:attrName>
                                        </p:attrNameLst>
                                      </p:cBhvr>
                                      <p:to>
                                        <p:strVal val="visible"/>
                                      </p:to>
                                    </p:set>
                                    <p:animEffect transition="in" filter="fade">
                                      <p:cBhvr>
                                        <p:cTn id="37" dur="2000"/>
                                        <p:tgtEl>
                                          <p:spTgt spid="16896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8963">
                                            <p:txEl>
                                              <p:pRg st="9" end="9"/>
                                            </p:txEl>
                                          </p:spTgt>
                                        </p:tgtEl>
                                        <p:attrNameLst>
                                          <p:attrName>style.visibility</p:attrName>
                                        </p:attrNameLst>
                                      </p:cBhvr>
                                      <p:to>
                                        <p:strVal val="visible"/>
                                      </p:to>
                                    </p:set>
                                    <p:animEffect transition="in" filter="fade">
                                      <p:cBhvr>
                                        <p:cTn id="42" dur="2000"/>
                                        <p:tgtEl>
                                          <p:spTgt spid="16896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8963">
                                            <p:txEl>
                                              <p:pRg st="10" end="10"/>
                                            </p:txEl>
                                          </p:spTgt>
                                        </p:tgtEl>
                                        <p:attrNameLst>
                                          <p:attrName>style.visibility</p:attrName>
                                        </p:attrNameLst>
                                      </p:cBhvr>
                                      <p:to>
                                        <p:strVal val="visible"/>
                                      </p:to>
                                    </p:set>
                                    <p:animEffect transition="in" filter="fade">
                                      <p:cBhvr>
                                        <p:cTn id="47" dur="2000"/>
                                        <p:tgtEl>
                                          <p:spTgt spid="168963">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8963">
                                            <p:txEl>
                                              <p:pRg st="11" end="11"/>
                                            </p:txEl>
                                          </p:spTgt>
                                        </p:tgtEl>
                                        <p:attrNameLst>
                                          <p:attrName>style.visibility</p:attrName>
                                        </p:attrNameLst>
                                      </p:cBhvr>
                                      <p:to>
                                        <p:strVal val="visible"/>
                                      </p:to>
                                    </p:set>
                                    <p:animEffect transition="in" filter="fade">
                                      <p:cBhvr>
                                        <p:cTn id="52" dur="2000"/>
                                        <p:tgtEl>
                                          <p:spTgt spid="168963">
                                            <p:txEl>
                                              <p:pRg st="11" end="1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8963">
                                            <p:txEl>
                                              <p:pRg st="12" end="12"/>
                                            </p:txEl>
                                          </p:spTgt>
                                        </p:tgtEl>
                                        <p:attrNameLst>
                                          <p:attrName>style.visibility</p:attrName>
                                        </p:attrNameLst>
                                      </p:cBhvr>
                                      <p:to>
                                        <p:strVal val="visible"/>
                                      </p:to>
                                    </p:set>
                                    <p:animEffect transition="in" filter="fade">
                                      <p:cBhvr>
                                        <p:cTn id="57" dur="2000"/>
                                        <p:tgtEl>
                                          <p:spTgt spid="168963">
                                            <p:txEl>
                                              <p:pRg st="12" end="12"/>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8963">
                                            <p:txEl>
                                              <p:pRg st="13" end="13"/>
                                            </p:txEl>
                                          </p:spTgt>
                                        </p:tgtEl>
                                        <p:attrNameLst>
                                          <p:attrName>style.visibility</p:attrName>
                                        </p:attrNameLst>
                                      </p:cBhvr>
                                      <p:to>
                                        <p:strVal val="visible"/>
                                      </p:to>
                                    </p:set>
                                    <p:animEffect transition="in" filter="fade">
                                      <p:cBhvr>
                                        <p:cTn id="62" dur="2000"/>
                                        <p:tgtEl>
                                          <p:spTgt spid="168963">
                                            <p:txEl>
                                              <p:pRg st="13" end="1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8963">
                                            <p:txEl>
                                              <p:pRg st="14" end="14"/>
                                            </p:txEl>
                                          </p:spTgt>
                                        </p:tgtEl>
                                        <p:attrNameLst>
                                          <p:attrName>style.visibility</p:attrName>
                                        </p:attrNameLst>
                                      </p:cBhvr>
                                      <p:to>
                                        <p:strVal val="visible"/>
                                      </p:to>
                                    </p:set>
                                    <p:animEffect transition="in" filter="fade">
                                      <p:cBhvr>
                                        <p:cTn id="67" dur="2000"/>
                                        <p:tgtEl>
                                          <p:spTgt spid="168963">
                                            <p:txEl>
                                              <p:pRg st="14" end="1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8963">
                                            <p:txEl>
                                              <p:pRg st="15" end="15"/>
                                            </p:txEl>
                                          </p:spTgt>
                                        </p:tgtEl>
                                        <p:attrNameLst>
                                          <p:attrName>style.visibility</p:attrName>
                                        </p:attrNameLst>
                                      </p:cBhvr>
                                      <p:to>
                                        <p:strVal val="visible"/>
                                      </p:to>
                                    </p:set>
                                    <p:animEffect transition="in" filter="fade">
                                      <p:cBhvr>
                                        <p:cTn id="72" dur="2000"/>
                                        <p:tgtEl>
                                          <p:spTgt spid="16896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E48E4C15-8519-41B8-92FD-CCAC13E522F2}" type="slidenum">
              <a:rPr lang="ar-SA" smtClean="0">
                <a:solidFill>
                  <a:srgbClr val="FFFFFF"/>
                </a:solidFill>
              </a:rPr>
              <a:pPr>
                <a:defRPr/>
              </a:pPr>
              <a:t>16</a:t>
            </a:fld>
            <a:endParaRPr lang="en-US" smtClean="0">
              <a:solidFill>
                <a:srgbClr val="FFFFFF"/>
              </a:solidFill>
            </a:endParaRPr>
          </a:p>
        </p:txBody>
      </p:sp>
      <p:pic>
        <p:nvPicPr>
          <p:cNvPr id="5" name="Picture 4" descr="aut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554038"/>
            <a:ext cx="7794625" cy="58467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304800" y="152400"/>
            <a:ext cx="8510588" cy="1325563"/>
          </a:xfrm>
          <a:prstGeom prst="rect">
            <a:avLst/>
          </a:prstGeom>
          <a:solidFill>
            <a:schemeClr val="hlink"/>
          </a:solidFill>
        </p:spPr>
        <p:txBody>
          <a:bodyPr anchor="b">
            <a:normAutofit/>
          </a:bodyPr>
          <a:lstStyle/>
          <a:p>
            <a:pPr algn="ctr" eaLnBrk="1" fontAlgn="auto" hangingPunct="1">
              <a:spcAft>
                <a:spcPts val="0"/>
              </a:spcAft>
              <a:defRPr/>
            </a:pPr>
            <a:r>
              <a:rPr lang="en-US" sz="4000" dirty="0">
                <a:latin typeface="Times New Roman"/>
                <a:ea typeface="+mj-ea"/>
                <a:cs typeface="Times New Roman"/>
              </a:rPr>
              <a:t>AUTISM</a:t>
            </a:r>
          </a:p>
        </p:txBody>
      </p:sp>
      <p:sp>
        <p:nvSpPr>
          <p:cNvPr id="7" name="TextBox 6"/>
          <p:cNvSpPr txBox="1"/>
          <p:nvPr/>
        </p:nvSpPr>
        <p:spPr>
          <a:xfrm>
            <a:off x="381000" y="1981200"/>
            <a:ext cx="8305800" cy="369888"/>
          </a:xfrm>
          <a:prstGeom prst="rect">
            <a:avLst/>
          </a:prstGeom>
          <a:noFill/>
        </p:spPr>
        <p:txBody>
          <a:bodyPr>
            <a:spAutoFit/>
          </a:bodyPr>
          <a:lstStyle/>
          <a:p>
            <a:pPr>
              <a:defRPr/>
            </a:pPr>
            <a:endParaRPr lang="en-US" dirty="0">
              <a:effectLst>
                <a:outerShdw blurRad="38100" dist="38100" dir="2700000" algn="tl">
                  <a:srgbClr val="000000">
                    <a:alpha val="43137"/>
                  </a:srgbClr>
                </a:outerShdw>
              </a:effectLst>
              <a:latin typeface="Arial" pitchFamily="-104" charset="0"/>
              <a:ea typeface="+mn-ea"/>
            </a:endParaRPr>
          </a:p>
        </p:txBody>
      </p:sp>
      <p:sp>
        <p:nvSpPr>
          <p:cNvPr id="8" name="TextBox 7"/>
          <p:cNvSpPr txBox="1">
            <a:spLocks noChangeArrowheads="1"/>
          </p:cNvSpPr>
          <p:nvPr/>
        </p:nvSpPr>
        <p:spPr bwMode="auto">
          <a:xfrm>
            <a:off x="304800" y="1524000"/>
            <a:ext cx="8382000" cy="646113"/>
          </a:xfrm>
          <a:prstGeom prst="rect">
            <a:avLst/>
          </a:prstGeom>
          <a:solidFill>
            <a:srgbClr val="ECCCC8"/>
          </a:solidFill>
          <a:ln w="9525">
            <a:solidFill>
              <a:schemeClr val="accent1"/>
            </a:solidFill>
            <a:miter lim="800000"/>
            <a:headEnd/>
            <a:tailEnd/>
          </a:ln>
          <a:effectLst>
            <a:outerShdw dist="25400" dir="5400000" rotWithShape="0">
              <a:srgbClr val="808080">
                <a:alpha val="34999"/>
              </a:srgbClr>
            </a:outerShdw>
          </a:effectLst>
        </p:spPr>
        <p:txBody>
          <a:bodyPr>
            <a:spAutoFit/>
          </a:bodyPr>
          <a:lstStyle/>
          <a:p>
            <a:pPr>
              <a:buFont typeface="Courier New"/>
              <a:buChar char="o"/>
              <a:defRPr/>
            </a:pPr>
            <a:r>
              <a:rPr lang="en-US" dirty="0">
                <a:solidFill>
                  <a:schemeClr val="dk1"/>
                </a:solidFill>
                <a:latin typeface="Times New Roman"/>
                <a:ea typeface="+mn-ea"/>
                <a:cs typeface="Times New Roman"/>
              </a:rPr>
              <a:t> Autism is a developmental disorder that appears in the first 3 years of life, and affects the brain's normal development of social and communication skills.</a:t>
            </a:r>
          </a:p>
        </p:txBody>
      </p:sp>
      <p:sp>
        <p:nvSpPr>
          <p:cNvPr id="9" name="TextBox 8"/>
          <p:cNvSpPr txBox="1">
            <a:spLocks noChangeArrowheads="1"/>
          </p:cNvSpPr>
          <p:nvPr/>
        </p:nvSpPr>
        <p:spPr bwMode="auto">
          <a:xfrm>
            <a:off x="304800" y="5334000"/>
            <a:ext cx="8382000" cy="1108075"/>
          </a:xfrm>
          <a:prstGeom prst="rect">
            <a:avLst/>
          </a:prstGeom>
          <a:solidFill>
            <a:srgbClr val="ECCCC8"/>
          </a:solidFill>
          <a:ln w="9525">
            <a:solidFill>
              <a:schemeClr val="accent1"/>
            </a:solidFill>
            <a:miter lim="800000"/>
            <a:headEnd/>
            <a:tailEnd/>
          </a:ln>
          <a:effectLst>
            <a:outerShdw dist="25400" dir="5400000" rotWithShape="0">
              <a:srgbClr val="808080">
                <a:alpha val="34999"/>
              </a:srgbClr>
            </a:outerShdw>
          </a:effectLst>
        </p:spPr>
        <p:txBody>
          <a:bodyPr>
            <a:spAutoFit/>
          </a:bodyPr>
          <a:lstStyle/>
          <a:p>
            <a:pPr>
              <a:buFont typeface="Courier New"/>
              <a:buChar char="o"/>
              <a:defRPr/>
            </a:pPr>
            <a:r>
              <a:rPr lang="en-US" dirty="0">
                <a:solidFill>
                  <a:srgbClr val="FF0000"/>
                </a:solidFill>
                <a:latin typeface="Times New Roman"/>
                <a:ea typeface="+mn-ea"/>
                <a:cs typeface="Times New Roman"/>
              </a:rPr>
              <a:t> Causes, incidence, and risk factors: </a:t>
            </a:r>
          </a:p>
          <a:p>
            <a:pPr lvl="1">
              <a:defRPr/>
            </a:pPr>
            <a:r>
              <a:rPr lang="en-US" sz="1600" dirty="0">
                <a:solidFill>
                  <a:schemeClr val="dk1"/>
                </a:solidFill>
                <a:latin typeface="Times New Roman"/>
                <a:ea typeface="+mn-ea"/>
                <a:cs typeface="Times New Roman"/>
              </a:rPr>
              <a:t>Autism is a physical condition linked to abnormal biology and chemistry in the brain. The exact causes of these abnormalities remain unknown, but this is a very active area of research. There are probably a combination of factors that lead to autism.</a:t>
            </a:r>
          </a:p>
        </p:txBody>
      </p:sp>
      <p:pic>
        <p:nvPicPr>
          <p:cNvPr id="10" name="Picture 9" descr="Snapshot 2012-09-06 13-37-40.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30425"/>
            <a:ext cx="4116388"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0"/>
                                        </p:tgtEl>
                                      </p:cBhvr>
                                    </p:animEffect>
                                    <p:set>
                                      <p:cBhvr>
                                        <p:cTn id="29" dur="1" fill="hold">
                                          <p:stCondLst>
                                            <p:cond delay="1999"/>
                                          </p:stCondLst>
                                        </p:cTn>
                                        <p:tgtEl>
                                          <p:spTgt spid="1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endParaRPr lang="en-US" dirty="0"/>
          </a:p>
        </p:txBody>
      </p:sp>
      <p:sp>
        <p:nvSpPr>
          <p:cNvPr id="9"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31BAF35A-BCB2-4DC6-9A4C-2773BEE3428E}" type="slidenum">
              <a:rPr lang="ar-SA" smtClean="0">
                <a:solidFill>
                  <a:srgbClr val="FFFFFF"/>
                </a:solidFill>
              </a:rPr>
              <a:pPr>
                <a:defRPr/>
              </a:pPr>
              <a:t>17</a:t>
            </a:fld>
            <a:endParaRPr lang="en-US" smtClean="0">
              <a:solidFill>
                <a:srgbClr val="FFFFFF"/>
              </a:solidFill>
            </a:endParaRPr>
          </a:p>
        </p:txBody>
      </p:sp>
      <p:sp>
        <p:nvSpPr>
          <p:cNvPr id="39940" name="Rectangle 2"/>
          <p:cNvSpPr>
            <a:spLocks noGrp="1" noChangeArrowheads="1"/>
          </p:cNvSpPr>
          <p:nvPr>
            <p:ph type="title" idx="4294967295"/>
          </p:nvPr>
        </p:nvSpPr>
        <p:spPr>
          <a:xfrm>
            <a:off x="381000" y="188913"/>
            <a:ext cx="8382000" cy="1563687"/>
          </a:xfrm>
          <a:solidFill>
            <a:schemeClr val="hlink"/>
          </a:solidFill>
        </p:spPr>
        <p:txBody>
          <a:bodyPr lIns="90488" tIns="44450" rIns="90488" bIns="44450"/>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Epidemiology of Autism</a:t>
            </a:r>
          </a:p>
        </p:txBody>
      </p:sp>
      <p:sp>
        <p:nvSpPr>
          <p:cNvPr id="39941" name="Rectangle 5"/>
          <p:cNvSpPr>
            <a:spLocks noChangeArrowheads="1"/>
          </p:cNvSpPr>
          <p:nvPr/>
        </p:nvSpPr>
        <p:spPr bwMode="auto">
          <a:xfrm>
            <a:off x="1144588" y="2438400"/>
            <a:ext cx="73120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85000"/>
              <a:buFont typeface="Wingdings 2" panose="05020102010507070707" pitchFamily="18" charset="2"/>
              <a:buChar char=""/>
              <a:tabLst>
                <a:tab pos="465138" algn="l"/>
              </a:tabLst>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tabLst>
                <a:tab pos="465138" algn="l"/>
              </a:tabLst>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tabLst>
                <a:tab pos="465138" algn="l"/>
              </a:tabLst>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tabLst>
                <a:tab pos="465138" algn="l"/>
              </a:tabLst>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9pPr>
          </a:lstStyle>
          <a:p>
            <a:pPr>
              <a:spcBef>
                <a:spcPct val="50000"/>
              </a:spcBef>
              <a:buClrTx/>
              <a:buSzTx/>
              <a:buFontTx/>
              <a:buChar char=" "/>
            </a:pPr>
            <a:endParaRPr lang="ar-SA" sz="2000">
              <a:latin typeface="Times New Roman" panose="02020603050405020304" pitchFamily="18" charset="0"/>
            </a:endParaRPr>
          </a:p>
        </p:txBody>
      </p:sp>
      <p:sp>
        <p:nvSpPr>
          <p:cNvPr id="293894" name="Rectangle 6"/>
          <p:cNvSpPr>
            <a:spLocks noChangeArrowheads="1"/>
          </p:cNvSpPr>
          <p:nvPr/>
        </p:nvSpPr>
        <p:spPr bwMode="auto">
          <a:xfrm>
            <a:off x="687388" y="2227263"/>
            <a:ext cx="7921625" cy="3182937"/>
          </a:xfrm>
          <a:prstGeom prst="rect">
            <a:avLst/>
          </a:prstGeom>
          <a:noFill/>
          <a:ln w="12700">
            <a:noFill/>
            <a:miter lim="800000"/>
            <a:headEnd/>
            <a:tailEnd/>
          </a:ln>
          <a:effectLst/>
        </p:spPr>
        <p:txBody>
          <a:bodyPr lIns="90488" tIns="44450" rIns="90488" bIns="44450">
            <a:spAutoFit/>
          </a:bodyPr>
          <a:lstStyle/>
          <a:p>
            <a:pPr>
              <a:spcBef>
                <a:spcPct val="50000"/>
              </a:spcBef>
              <a:buFontTx/>
              <a:buChar char="•"/>
              <a:defRPr/>
            </a:pPr>
            <a:r>
              <a:rPr lang="en-US">
                <a:solidFill>
                  <a:srgbClr val="000090"/>
                </a:solidFill>
                <a:latin typeface="Times New Roman" pitchFamily="18" charset="0"/>
              </a:rPr>
              <a:t>  Prevalence rate of Autism Spectrum Disorders is about 1%</a:t>
            </a:r>
          </a:p>
          <a:p>
            <a:pPr>
              <a:spcBef>
                <a:spcPct val="50000"/>
              </a:spcBef>
              <a:buFontTx/>
              <a:buChar char="•"/>
              <a:defRPr/>
            </a:pPr>
            <a:r>
              <a:rPr lang="en-US">
                <a:solidFill>
                  <a:srgbClr val="000090"/>
                </a:solidFill>
                <a:latin typeface="Times New Roman" pitchFamily="18" charset="0"/>
              </a:rPr>
              <a:t>  Up to 25% have grand-mal seizures and about 50% non-specific EEG abnormalities</a:t>
            </a:r>
          </a:p>
          <a:p>
            <a:pPr>
              <a:spcBef>
                <a:spcPct val="50000"/>
              </a:spcBef>
              <a:buFontTx/>
              <a:buChar char="•"/>
              <a:defRPr/>
            </a:pPr>
            <a:r>
              <a:rPr lang="en-US">
                <a:solidFill>
                  <a:srgbClr val="000090"/>
                </a:solidFill>
                <a:latin typeface="Times New Roman" pitchFamily="18" charset="0"/>
              </a:rPr>
              <a:t>  50 to 70% have some degree of MR</a:t>
            </a:r>
          </a:p>
          <a:p>
            <a:pPr>
              <a:spcBef>
                <a:spcPct val="50000"/>
              </a:spcBef>
              <a:buFontTx/>
              <a:buChar char="•"/>
              <a:defRPr/>
            </a:pPr>
            <a:r>
              <a:rPr lang="en-US">
                <a:solidFill>
                  <a:srgbClr val="000090"/>
                </a:solidFill>
                <a:latin typeface="Times New Roman" pitchFamily="18" charset="0"/>
              </a:rPr>
              <a:t>  Boys are effected 3 to 5 times more often than girls</a:t>
            </a:r>
          </a:p>
          <a:p>
            <a:pPr>
              <a:spcBef>
                <a:spcPct val="50000"/>
              </a:spcBef>
              <a:defRPr/>
            </a:pPr>
            <a:endParaRPr lang="en-US" sz="2800">
              <a:solidFill>
                <a:schemeClr val="hlink"/>
              </a:solidFill>
              <a:effectLst>
                <a:outerShdw blurRad="38100" dist="38100" dir="2700000" algn="tl">
                  <a:srgbClr val="C0C0C0"/>
                </a:outerShdw>
              </a:effectLst>
              <a:latin typeface="Times New Roman" pitchFamily="18" charset="0"/>
            </a:endParaRPr>
          </a:p>
          <a:p>
            <a:pPr>
              <a:spcBef>
                <a:spcPct val="50000"/>
              </a:spcBef>
              <a:buFontTx/>
              <a:buChar char="•"/>
              <a:defRPr/>
            </a:pPr>
            <a:endParaRPr lang="en-US" sz="2800">
              <a:solidFill>
                <a:schemeClr val="hlink"/>
              </a:solidFill>
              <a:effectLst>
                <a:outerShdw blurRad="38100" dist="38100" dir="2700000" algn="tl">
                  <a:srgbClr val="C0C0C0"/>
                </a:outerShdw>
              </a:effectLst>
              <a:latin typeface="Times New Roman" pitchFamily="18" charset="0"/>
            </a:endParaRPr>
          </a:p>
        </p:txBody>
      </p:sp>
      <p:sp>
        <p:nvSpPr>
          <p:cNvPr id="10" name="Footer Placeholder 9"/>
          <p:cNvSpPr>
            <a:spLocks noGrp="1"/>
          </p:cNvSpPr>
          <p:nvPr>
            <p:ph type="ftr" sz="quarter" idx="11"/>
          </p:nvPr>
        </p:nvSpPr>
        <p:spPr/>
        <p:txBody>
          <a:bodyPr/>
          <a:lstStyle/>
          <a:p>
            <a:pPr>
              <a:defRPr/>
            </a:pPr>
            <a:endParaRPr lang="en-US" dirty="0"/>
          </a:p>
        </p:txBody>
      </p:sp>
      <p:pic>
        <p:nvPicPr>
          <p:cNvPr id="39944" name="Picture 10" descr="Snapshot 2012-09-06 14-17-58.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636963"/>
            <a:ext cx="2540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D05BA71F-4FE8-4250-882A-BAB2EABC0EDE}" type="slidenum">
              <a:rPr lang="ar-SA" smtClean="0">
                <a:solidFill>
                  <a:srgbClr val="FFFFFF"/>
                </a:solidFill>
              </a:rPr>
              <a:pPr>
                <a:defRPr/>
              </a:pPr>
              <a:t>18</a:t>
            </a:fld>
            <a:endParaRPr lang="en-US" smtClean="0">
              <a:solidFill>
                <a:srgbClr val="FFFFFF"/>
              </a:solidFill>
            </a:endParaRPr>
          </a:p>
        </p:txBody>
      </p:sp>
      <p:sp>
        <p:nvSpPr>
          <p:cNvPr id="41988" name="Rectangle 2"/>
          <p:cNvSpPr>
            <a:spLocks noGrp="1" noChangeArrowheads="1"/>
          </p:cNvSpPr>
          <p:nvPr>
            <p:ph type="title" idx="4294967295"/>
          </p:nvPr>
        </p:nvSpPr>
        <p:spPr>
          <a:xfrm>
            <a:off x="304800" y="188913"/>
            <a:ext cx="8534400" cy="1487487"/>
          </a:xfrm>
          <a:solidFill>
            <a:schemeClr val="hlink"/>
          </a:solidFill>
        </p:spPr>
        <p:txBody>
          <a:bodyPr lIns="90488" tIns="44450" rIns="90488" bIns="44450"/>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Etiology of Autism</a:t>
            </a:r>
          </a:p>
        </p:txBody>
      </p:sp>
      <p:sp>
        <p:nvSpPr>
          <p:cNvPr id="41989"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41990" name="Rectangle 5"/>
          <p:cNvSpPr>
            <a:spLocks noChangeArrowheads="1"/>
          </p:cNvSpPr>
          <p:nvPr/>
        </p:nvSpPr>
        <p:spPr bwMode="auto">
          <a:xfrm>
            <a:off x="1144588" y="2438400"/>
            <a:ext cx="73120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85000"/>
              <a:buFont typeface="Wingdings 2" panose="05020102010507070707" pitchFamily="18" charset="2"/>
              <a:buChar char=""/>
              <a:tabLst>
                <a:tab pos="465138" algn="l"/>
              </a:tabLst>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tabLst>
                <a:tab pos="465138" algn="l"/>
              </a:tabLst>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tabLst>
                <a:tab pos="465138" algn="l"/>
              </a:tabLst>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tabLst>
                <a:tab pos="465138" algn="l"/>
              </a:tabLst>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tabLst>
                <a:tab pos="465138" algn="l"/>
              </a:tabLst>
              <a:defRPr sz="2000">
                <a:solidFill>
                  <a:schemeClr val="tx1"/>
                </a:solidFill>
                <a:latin typeface="Georgia" panose="02040502050405020303" pitchFamily="18" charset="0"/>
                <a:ea typeface="MS PGothic" panose="020B0600070205080204" pitchFamily="34" charset="-128"/>
              </a:defRPr>
            </a:lvl9pPr>
          </a:lstStyle>
          <a:p>
            <a:pPr>
              <a:spcBef>
                <a:spcPct val="50000"/>
              </a:spcBef>
              <a:buClrTx/>
              <a:buSzTx/>
              <a:buFontTx/>
              <a:buChar char=" "/>
            </a:pPr>
            <a:endParaRPr lang="ar-SA" sz="2000">
              <a:latin typeface="Times New Roman" panose="02020603050405020304" pitchFamily="18" charset="0"/>
            </a:endParaRPr>
          </a:p>
        </p:txBody>
      </p:sp>
      <p:sp>
        <p:nvSpPr>
          <p:cNvPr id="293894" name="Rectangle 6"/>
          <p:cNvSpPr>
            <a:spLocks noChangeArrowheads="1"/>
          </p:cNvSpPr>
          <p:nvPr/>
        </p:nvSpPr>
        <p:spPr bwMode="auto">
          <a:xfrm>
            <a:off x="468313" y="1844675"/>
            <a:ext cx="8351837" cy="3167063"/>
          </a:xfrm>
          <a:prstGeom prst="rect">
            <a:avLst/>
          </a:prstGeom>
          <a:noFill/>
          <a:ln w="12700">
            <a:noFill/>
            <a:miter lim="800000"/>
            <a:headEnd/>
            <a:tailEnd/>
          </a:ln>
          <a:effectLst/>
        </p:spPr>
        <p:txBody>
          <a:bodyPr lIns="90488" tIns="44450" rIns="90488" bIns="44450">
            <a:spAutoFit/>
          </a:bodyPr>
          <a:lstStyle/>
          <a:p>
            <a:pPr>
              <a:buFontTx/>
              <a:buChar char="•"/>
              <a:defRPr/>
            </a:pPr>
            <a:r>
              <a:rPr lang="en-US"/>
              <a:t>  </a:t>
            </a:r>
            <a:r>
              <a:rPr lang="en-US">
                <a:latin typeface="Times New Roman" pitchFamily="18" charset="0"/>
                <a:cs typeface="Times New Roman" pitchFamily="18" charset="0"/>
              </a:rPr>
              <a:t>Psychological theories have not been confirmed:</a:t>
            </a:r>
          </a:p>
          <a:p>
            <a:pPr lvl="1">
              <a:defRPr/>
            </a:pPr>
            <a:r>
              <a:rPr lang="en-US" sz="1600">
                <a:solidFill>
                  <a:srgbClr val="FF0000"/>
                </a:solidFill>
                <a:latin typeface="Times New Roman" pitchFamily="18" charset="0"/>
                <a:cs typeface="Times New Roman" pitchFamily="18" charset="0"/>
              </a:rPr>
              <a:t>   </a:t>
            </a:r>
            <a:r>
              <a:rPr lang="en-US" sz="1600">
                <a:solidFill>
                  <a:srgbClr val="FF0000"/>
                </a:solidFill>
                <a:cs typeface="Times New Roman" pitchFamily="18" charset="0"/>
              </a:rPr>
              <a:t>Not caused by “refrigerator mother” or bad parenting</a:t>
            </a:r>
          </a:p>
          <a:p>
            <a:pPr>
              <a:defRPr/>
            </a:pPr>
            <a:endParaRPr lang="en-US" sz="2800" b="1">
              <a:solidFill>
                <a:schemeClr val="hlink"/>
              </a:solidFill>
              <a:effectLst>
                <a:outerShdw blurRad="38100" dist="38100" dir="2700000" algn="tl">
                  <a:srgbClr val="C0C0C0"/>
                </a:outerShdw>
              </a:effectLst>
              <a:latin typeface="Times New Roman" pitchFamily="18" charset="0"/>
              <a:cs typeface="Times New Roman" pitchFamily="18" charset="0"/>
            </a:endParaRPr>
          </a:p>
          <a:p>
            <a:pPr>
              <a:buFontTx/>
              <a:buChar char="•"/>
              <a:defRPr/>
            </a:pPr>
            <a:r>
              <a:rPr lang="en-US">
                <a:latin typeface="Times New Roman" pitchFamily="18" charset="0"/>
                <a:cs typeface="Times New Roman" pitchFamily="18" charset="0"/>
              </a:rPr>
              <a:t>  Heritability over 90%</a:t>
            </a:r>
          </a:p>
          <a:p>
            <a:pPr>
              <a:buFontTx/>
              <a:buChar char="•"/>
              <a:defRPr/>
            </a:pPr>
            <a:endParaRPr lang="en-US">
              <a:latin typeface="Times New Roman" pitchFamily="18" charset="0"/>
              <a:cs typeface="Times New Roman" pitchFamily="18" charset="0"/>
            </a:endParaRPr>
          </a:p>
          <a:p>
            <a:pPr>
              <a:buFontTx/>
              <a:buChar char="•"/>
              <a:defRPr/>
            </a:pPr>
            <a:r>
              <a:rPr lang="en-US">
                <a:latin typeface="Times New Roman" pitchFamily="18" charset="0"/>
                <a:cs typeface="Times New Roman" pitchFamily="18" charset="0"/>
              </a:rPr>
              <a:t>  Association with a variety of disorders:  </a:t>
            </a:r>
          </a:p>
          <a:p>
            <a:pPr lvl="1">
              <a:buFont typeface="Wingdings" pitchFamily="2" charset="2"/>
              <a:buChar char="ü"/>
              <a:defRPr/>
            </a:pPr>
            <a:r>
              <a:rPr lang="en-US" sz="2000" b="1">
                <a:solidFill>
                  <a:schemeClr val="hlink"/>
                </a:solidFill>
                <a:effectLst>
                  <a:outerShdw blurRad="38100" dist="38100" dir="2700000" algn="tl">
                    <a:srgbClr val="C0C0C0"/>
                  </a:outerShdw>
                </a:effectLst>
                <a:latin typeface="Times New Roman" pitchFamily="18" charset="0"/>
                <a:cs typeface="Times New Roman" pitchFamily="18" charset="0"/>
              </a:rPr>
              <a:t> </a:t>
            </a:r>
            <a:r>
              <a:rPr lang="en-US" sz="1600">
                <a:solidFill>
                  <a:schemeClr val="hlink"/>
                </a:solidFill>
                <a:effectLst>
                  <a:outerShdw blurRad="38100" dist="38100" dir="2700000" algn="tl">
                    <a:srgbClr val="C0C0C0"/>
                  </a:outerShdw>
                </a:effectLst>
                <a:latin typeface="Times New Roman" pitchFamily="18" charset="0"/>
                <a:cs typeface="Times New Roman" pitchFamily="18" charset="0"/>
              </a:rPr>
              <a:t>Congenital rubella &amp; Postnatal infection	</a:t>
            </a:r>
          </a:p>
          <a:p>
            <a:pPr lvl="1">
              <a:buFont typeface="Wingdings" pitchFamily="2" charset="2"/>
              <a:buChar char="ü"/>
              <a:defRPr/>
            </a:pPr>
            <a:r>
              <a:rPr lang="en-US" sz="1600">
                <a:solidFill>
                  <a:schemeClr val="hlink"/>
                </a:solidFill>
                <a:effectLst>
                  <a:outerShdw blurRad="38100" dist="38100" dir="2700000" algn="tl">
                    <a:srgbClr val="C0C0C0"/>
                  </a:outerShdw>
                </a:effectLst>
                <a:latin typeface="Times New Roman" pitchFamily="18" charset="0"/>
                <a:cs typeface="Times New Roman" pitchFamily="18" charset="0"/>
              </a:rPr>
              <a:t>  Genetic disorders, including Fragile X</a:t>
            </a:r>
          </a:p>
          <a:p>
            <a:pPr lvl="1">
              <a:buFont typeface="Wingdings" pitchFamily="2" charset="2"/>
              <a:buChar char="ü"/>
              <a:defRPr/>
            </a:pPr>
            <a:r>
              <a:rPr lang="en-US" sz="1600">
                <a:solidFill>
                  <a:schemeClr val="hlink"/>
                </a:solidFill>
                <a:effectLst>
                  <a:outerShdw blurRad="38100" dist="38100" dir="2700000" algn="tl">
                    <a:srgbClr val="C0C0C0"/>
                  </a:outerShdw>
                </a:effectLst>
                <a:latin typeface="Times New Roman" pitchFamily="18" charset="0"/>
                <a:cs typeface="Times New Roman" pitchFamily="18" charset="0"/>
              </a:rPr>
              <a:t>  Metabolic disorders</a:t>
            </a:r>
          </a:p>
          <a:p>
            <a:pPr lvl="1">
              <a:buFont typeface="Wingdings" pitchFamily="2" charset="2"/>
              <a:buChar char="ü"/>
              <a:defRPr/>
            </a:pPr>
            <a:r>
              <a:rPr lang="en-US" sz="1600">
                <a:solidFill>
                  <a:schemeClr val="hlink"/>
                </a:solidFill>
                <a:effectLst>
                  <a:outerShdw blurRad="38100" dist="38100" dir="2700000" algn="tl">
                    <a:srgbClr val="C0C0C0"/>
                  </a:outerShdw>
                </a:effectLst>
                <a:latin typeface="Times New Roman" pitchFamily="18" charset="0"/>
                <a:cs typeface="Times New Roman" pitchFamily="18" charset="0"/>
              </a:rPr>
              <a:t>  Tic disorders</a:t>
            </a:r>
          </a:p>
          <a:p>
            <a:pPr lvl="1">
              <a:buFont typeface="Wingdings" pitchFamily="2" charset="2"/>
              <a:buChar char="ü"/>
              <a:defRPr/>
            </a:pPr>
            <a:r>
              <a:rPr lang="en-US" sz="1600">
                <a:solidFill>
                  <a:schemeClr val="hlink"/>
                </a:solidFill>
                <a:effectLst>
                  <a:outerShdw blurRad="38100" dist="38100" dir="2700000" algn="tl">
                    <a:srgbClr val="C0C0C0"/>
                  </a:outerShdw>
                </a:effectLst>
                <a:latin typeface="Times New Roman" pitchFamily="18" charset="0"/>
                <a:cs typeface="Times New Roman" pitchFamily="18" charset="0"/>
              </a:rPr>
              <a:t>  OCD</a:t>
            </a:r>
          </a:p>
        </p:txBody>
      </p:sp>
      <p:sp>
        <p:nvSpPr>
          <p:cNvPr id="9" name="Footer Placeholder 8"/>
          <p:cNvSpPr>
            <a:spLocks noGrp="1"/>
          </p:cNvSpPr>
          <p:nvPr>
            <p:ph type="ftr" sz="quarter" idx="11"/>
          </p:nvPr>
        </p:nvSpPr>
        <p:spPr/>
        <p:txBody>
          <a:bodyPr/>
          <a:lstStyle/>
          <a:p>
            <a:pPr>
              <a:defRPr/>
            </a:pPr>
            <a:endParaRPr lang="en-US" dirty="0"/>
          </a:p>
        </p:txBody>
      </p:sp>
      <p:pic>
        <p:nvPicPr>
          <p:cNvPr id="10" name="Picture 9" descr="Snapshot 2012-09-06 14-12-0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napshot 2012-09-06 14-16-04.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38400"/>
            <a:ext cx="38608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3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900" decel="100000" fill="hold"/>
                                        <p:tgtEl>
                                          <p:spTgt spid="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quarter" idx="10"/>
          </p:nvPr>
        </p:nvSpPr>
        <p:spPr/>
        <p:txBody>
          <a:bodyPr/>
          <a:lstStyle/>
          <a:p>
            <a:pPr>
              <a:defRPr/>
            </a:pPr>
            <a:endParaRPr lang="en-US" dirty="0"/>
          </a:p>
        </p:txBody>
      </p:sp>
      <p:sp>
        <p:nvSpPr>
          <p:cNvPr id="14"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B6B89A1F-792B-49C4-83B8-C169E49C9560}" type="slidenum">
              <a:rPr lang="ar-SA" smtClean="0">
                <a:solidFill>
                  <a:srgbClr val="FFFFFF"/>
                </a:solidFill>
              </a:rPr>
              <a:pPr>
                <a:defRPr/>
              </a:pPr>
              <a:t>19</a:t>
            </a:fld>
            <a:endParaRPr lang="en-US" smtClean="0">
              <a:solidFill>
                <a:srgbClr val="FFFFFF"/>
              </a:solidFill>
            </a:endParaRPr>
          </a:p>
        </p:txBody>
      </p:sp>
      <p:sp>
        <p:nvSpPr>
          <p:cNvPr id="44036" name="Rectangle 2"/>
          <p:cNvSpPr>
            <a:spLocks noGrp="1" noChangeArrowheads="1"/>
          </p:cNvSpPr>
          <p:nvPr>
            <p:ph type="title" idx="4294967295"/>
          </p:nvPr>
        </p:nvSpPr>
        <p:spPr>
          <a:xfrm>
            <a:off x="328613" y="228600"/>
            <a:ext cx="8510587" cy="1325563"/>
          </a:xfrm>
          <a:solidFill>
            <a:schemeClr val="hlink"/>
          </a:solidFill>
        </p:spPr>
        <p:txBody>
          <a:bodyPr lIns="90488" tIns="44450" rIns="90488" bIns="44450"/>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Asperger’s Disorder</a:t>
            </a:r>
          </a:p>
        </p:txBody>
      </p:sp>
      <p:sp>
        <p:nvSpPr>
          <p:cNvPr id="64517" name="Rectangle 3"/>
          <p:cNvSpPr>
            <a:spLocks noGrp="1" noChangeArrowheads="1"/>
          </p:cNvSpPr>
          <p:nvPr>
            <p:ph type="body" idx="4294967295"/>
          </p:nvPr>
        </p:nvSpPr>
        <p:spPr>
          <a:xfrm>
            <a:off x="304800" y="3352800"/>
            <a:ext cx="4572000" cy="2971800"/>
          </a:xfrm>
        </p:spPr>
        <p:txBody>
          <a:bodyPr/>
          <a:lstStyle/>
          <a:p>
            <a:pPr marL="457200" indent="-457200" eaLnBrk="1" hangingPunct="1">
              <a:buClrTx/>
              <a:buFont typeface="Wingdings" panose="05000000000000000000" pitchFamily="2" charset="2"/>
              <a:buChar char="u"/>
            </a:pPr>
            <a:r>
              <a:rPr lang="en-US" sz="1800" smtClean="0">
                <a:solidFill>
                  <a:srgbClr val="008000"/>
                </a:solidFill>
                <a:latin typeface="Times New Roman" panose="02020603050405020304" pitchFamily="18" charset="0"/>
                <a:cs typeface="Times New Roman" panose="02020603050405020304" pitchFamily="18" charset="0"/>
              </a:rPr>
              <a:t>“High functioning autism”</a:t>
            </a:r>
          </a:p>
          <a:p>
            <a:pPr marL="457200" indent="-457200" eaLnBrk="1" hangingPunct="1">
              <a:buClrTx/>
              <a:buFont typeface="Wingdings" panose="05000000000000000000" pitchFamily="2" charset="2"/>
              <a:buChar char="u"/>
            </a:pPr>
            <a:r>
              <a:rPr lang="en-US" sz="1800" smtClean="0">
                <a:solidFill>
                  <a:srgbClr val="008000"/>
                </a:solidFill>
                <a:latin typeface="Times New Roman" panose="02020603050405020304" pitchFamily="18" charset="0"/>
                <a:cs typeface="Times New Roman" panose="02020603050405020304" pitchFamily="18" charset="0"/>
              </a:rPr>
              <a:t>No delays in language and cognitive development</a:t>
            </a:r>
          </a:p>
          <a:p>
            <a:pPr marL="457200" indent="-457200" eaLnBrk="1" hangingPunct="1">
              <a:buClrTx/>
              <a:buFont typeface="Wingdings" panose="05000000000000000000" pitchFamily="2" charset="2"/>
              <a:buChar char="u"/>
            </a:pPr>
            <a:r>
              <a:rPr lang="en-US" sz="1800" smtClean="0">
                <a:solidFill>
                  <a:srgbClr val="008000"/>
                </a:solidFill>
                <a:latin typeface="Times New Roman" panose="02020603050405020304" pitchFamily="18" charset="0"/>
                <a:cs typeface="Times New Roman" panose="02020603050405020304" pitchFamily="18" charset="0"/>
              </a:rPr>
              <a:t>Stereotypic, repetitive mannerisms</a:t>
            </a:r>
          </a:p>
          <a:p>
            <a:pPr marL="457200" indent="-457200" eaLnBrk="1" hangingPunct="1">
              <a:buClrTx/>
              <a:buFont typeface="Wingdings" panose="05000000000000000000" pitchFamily="2" charset="2"/>
              <a:buChar char="u"/>
            </a:pPr>
            <a:r>
              <a:rPr lang="en-US" sz="1800" smtClean="0">
                <a:solidFill>
                  <a:srgbClr val="008000"/>
                </a:solidFill>
                <a:latin typeface="Times New Roman" panose="02020603050405020304" pitchFamily="18" charset="0"/>
                <a:cs typeface="Times New Roman" panose="02020603050405020304" pitchFamily="18" charset="0"/>
              </a:rPr>
              <a:t>Lack of interactive play/communication</a:t>
            </a:r>
          </a:p>
          <a:p>
            <a:pPr marL="457200" indent="-457200" eaLnBrk="1" hangingPunct="1">
              <a:buClrTx/>
              <a:buFont typeface="Wingdings" panose="05000000000000000000" pitchFamily="2" charset="2"/>
              <a:buChar char="u"/>
            </a:pPr>
            <a:r>
              <a:rPr lang="en-US" sz="1800" smtClean="0">
                <a:solidFill>
                  <a:srgbClr val="008000"/>
                </a:solidFill>
                <a:latin typeface="Times New Roman" panose="02020603050405020304" pitchFamily="18" charset="0"/>
                <a:cs typeface="Times New Roman" panose="02020603050405020304" pitchFamily="18" charset="0"/>
              </a:rPr>
              <a:t>Impaired communication skills</a:t>
            </a:r>
          </a:p>
        </p:txBody>
      </p:sp>
      <p:sp>
        <p:nvSpPr>
          <p:cNvPr id="44038"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grpSp>
        <p:nvGrpSpPr>
          <p:cNvPr id="44039" name="Group 7"/>
          <p:cNvGrpSpPr>
            <a:grpSpLocks/>
          </p:cNvGrpSpPr>
          <p:nvPr/>
        </p:nvGrpSpPr>
        <p:grpSpPr bwMode="auto">
          <a:xfrm>
            <a:off x="2478088" y="2378075"/>
            <a:ext cx="4187825" cy="2057400"/>
            <a:chOff x="0" y="0"/>
            <a:chExt cx="2638" cy="1296"/>
          </a:xfrm>
        </p:grpSpPr>
        <p:sp>
          <p:nvSpPr>
            <p:cNvPr id="44042" name="Rectangle 4"/>
            <p:cNvSpPr>
              <a:spLocks noChangeArrowheads="1"/>
            </p:cNvSpPr>
            <p:nvPr/>
          </p:nvSpPr>
          <p:spPr bwMode="auto">
            <a:xfrm>
              <a:off x="0" y="0"/>
              <a:ext cx="26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800">
                <a:latin typeface="Times New Roman" panose="02020603050405020304" pitchFamily="18" charset="0"/>
              </a:endParaRPr>
            </a:p>
          </p:txBody>
        </p:sp>
        <p:sp>
          <p:nvSpPr>
            <p:cNvPr id="44043" name="Rectangle 5"/>
            <p:cNvSpPr>
              <a:spLocks noChangeArrowheads="1"/>
            </p:cNvSpPr>
            <p:nvPr/>
          </p:nvSpPr>
          <p:spPr bwMode="auto">
            <a:xfrm>
              <a:off x="0" y="0"/>
              <a:ext cx="263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r>
                <a:rPr lang="en-US" sz="2400">
                  <a:latin typeface="Times New Roman" panose="02020603050405020304" pitchFamily="18" charset="0"/>
                </a:rPr>
                <a:t>  </a:t>
              </a:r>
              <a:r>
                <a:rPr lang="en-US" sz="12900">
                  <a:latin typeface="Times New Roman" panose="02020603050405020304" pitchFamily="18" charset="0"/>
                </a:rPr>
                <a:t> </a:t>
              </a:r>
              <a:r>
                <a:rPr lang="en-US" sz="2400">
                  <a:latin typeface="Times New Roman" panose="02020603050405020304" pitchFamily="18" charset="0"/>
                </a:rPr>
                <a:t>                                    </a:t>
              </a:r>
            </a:p>
          </p:txBody>
        </p:sp>
      </p:grpSp>
      <p:sp>
        <p:nvSpPr>
          <p:cNvPr id="15" name="Footer Placeholder 14"/>
          <p:cNvSpPr>
            <a:spLocks noGrp="1"/>
          </p:cNvSpPr>
          <p:nvPr>
            <p:ph type="ftr" sz="quarter" idx="11"/>
          </p:nvPr>
        </p:nvSpPr>
        <p:spPr/>
        <p:txBody>
          <a:bodyPr/>
          <a:lstStyle/>
          <a:p>
            <a:pPr>
              <a:defRPr/>
            </a:pPr>
            <a:endParaRPr lang="en-US" dirty="0"/>
          </a:p>
        </p:txBody>
      </p:sp>
      <p:sp>
        <p:nvSpPr>
          <p:cNvPr id="16" name="TextBox 15"/>
          <p:cNvSpPr txBox="1">
            <a:spLocks noChangeArrowheads="1"/>
          </p:cNvSpPr>
          <p:nvPr/>
        </p:nvSpPr>
        <p:spPr bwMode="auto">
          <a:xfrm>
            <a:off x="304800" y="1752600"/>
            <a:ext cx="8534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 typeface="Wingdings" panose="05000000000000000000" pitchFamily="2" charset="2"/>
              <a:buChar char="u"/>
            </a:pPr>
            <a:r>
              <a:rPr lang="en-US" sz="1800">
                <a:latin typeface="Times New Roman" panose="02020603050405020304" pitchFamily="18" charset="0"/>
                <a:cs typeface="Times New Roman" panose="02020603050405020304" pitchFamily="18" charset="0"/>
              </a:rPr>
              <a:t>  Asperger’s syndrome is one disorder falling under the umbrella of the autism spectrum, in which the affected individual may show obsessive attention to detail, social awkwardness, and difficulty relating to others. Repetitive behaviors and highly focused, restricted interests (ex. obsession with trains, horses, etc) are also present. Unlike other autism spectrum disorders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4517">
                                            <p:txEl>
                                              <p:pRg st="0" end="0"/>
                                            </p:txEl>
                                          </p:spTgt>
                                        </p:tgtEl>
                                        <p:attrNameLst>
                                          <p:attrName>style.visibility</p:attrName>
                                        </p:attrNameLst>
                                      </p:cBhvr>
                                      <p:to>
                                        <p:strVal val="visible"/>
                                      </p:to>
                                    </p:set>
                                    <p:animEffect transition="in" filter="fade">
                                      <p:cBhvr>
                                        <p:cTn id="15" dur="1000"/>
                                        <p:tgtEl>
                                          <p:spTgt spid="64517">
                                            <p:txEl>
                                              <p:pRg st="0" end="0"/>
                                            </p:txEl>
                                          </p:spTgt>
                                        </p:tgtEl>
                                      </p:cBhvr>
                                    </p:animEffect>
                                    <p:anim calcmode="lin" valueType="num">
                                      <p:cBhvr>
                                        <p:cTn id="16" dur="1000" fill="hold"/>
                                        <p:tgtEl>
                                          <p:spTgt spid="6451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451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451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4517">
                                            <p:txEl>
                                              <p:pRg st="1" end="1"/>
                                            </p:txEl>
                                          </p:spTgt>
                                        </p:tgtEl>
                                        <p:attrNameLst>
                                          <p:attrName>style.visibility</p:attrName>
                                        </p:attrNameLst>
                                      </p:cBhvr>
                                      <p:to>
                                        <p:strVal val="visible"/>
                                      </p:to>
                                    </p:set>
                                    <p:animEffect transition="in" filter="fade">
                                      <p:cBhvr>
                                        <p:cTn id="23" dur="1000"/>
                                        <p:tgtEl>
                                          <p:spTgt spid="64517">
                                            <p:txEl>
                                              <p:pRg st="1" end="1"/>
                                            </p:txEl>
                                          </p:spTgt>
                                        </p:tgtEl>
                                      </p:cBhvr>
                                    </p:animEffect>
                                    <p:anim calcmode="lin" valueType="num">
                                      <p:cBhvr>
                                        <p:cTn id="24" dur="1000" fill="hold"/>
                                        <p:tgtEl>
                                          <p:spTgt spid="64517">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451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451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4517">
                                            <p:txEl>
                                              <p:pRg st="2" end="2"/>
                                            </p:txEl>
                                          </p:spTgt>
                                        </p:tgtEl>
                                        <p:attrNameLst>
                                          <p:attrName>style.visibility</p:attrName>
                                        </p:attrNameLst>
                                      </p:cBhvr>
                                      <p:to>
                                        <p:strVal val="visible"/>
                                      </p:to>
                                    </p:set>
                                    <p:animEffect transition="in" filter="fade">
                                      <p:cBhvr>
                                        <p:cTn id="31" dur="1000"/>
                                        <p:tgtEl>
                                          <p:spTgt spid="64517">
                                            <p:txEl>
                                              <p:pRg st="2" end="2"/>
                                            </p:txEl>
                                          </p:spTgt>
                                        </p:tgtEl>
                                      </p:cBhvr>
                                    </p:animEffect>
                                    <p:anim calcmode="lin" valueType="num">
                                      <p:cBhvr>
                                        <p:cTn id="32" dur="1000" fill="hold"/>
                                        <p:tgtEl>
                                          <p:spTgt spid="6451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451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51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4517">
                                            <p:txEl>
                                              <p:pRg st="3" end="3"/>
                                            </p:txEl>
                                          </p:spTgt>
                                        </p:tgtEl>
                                        <p:attrNameLst>
                                          <p:attrName>style.visibility</p:attrName>
                                        </p:attrNameLst>
                                      </p:cBhvr>
                                      <p:to>
                                        <p:strVal val="visible"/>
                                      </p:to>
                                    </p:set>
                                    <p:animEffect transition="in" filter="fade">
                                      <p:cBhvr>
                                        <p:cTn id="39" dur="1000"/>
                                        <p:tgtEl>
                                          <p:spTgt spid="64517">
                                            <p:txEl>
                                              <p:pRg st="3" end="3"/>
                                            </p:txEl>
                                          </p:spTgt>
                                        </p:tgtEl>
                                      </p:cBhvr>
                                    </p:animEffect>
                                    <p:anim calcmode="lin" valueType="num">
                                      <p:cBhvr>
                                        <p:cTn id="40" dur="1000" fill="hold"/>
                                        <p:tgtEl>
                                          <p:spTgt spid="64517">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4517">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451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4517">
                                            <p:txEl>
                                              <p:pRg st="4" end="4"/>
                                            </p:txEl>
                                          </p:spTgt>
                                        </p:tgtEl>
                                        <p:attrNameLst>
                                          <p:attrName>style.visibility</p:attrName>
                                        </p:attrNameLst>
                                      </p:cBhvr>
                                      <p:to>
                                        <p:strVal val="visible"/>
                                      </p:to>
                                    </p:set>
                                    <p:animEffect transition="in" filter="fade">
                                      <p:cBhvr>
                                        <p:cTn id="47" dur="1000"/>
                                        <p:tgtEl>
                                          <p:spTgt spid="64517">
                                            <p:txEl>
                                              <p:pRg st="4" end="4"/>
                                            </p:txEl>
                                          </p:spTgt>
                                        </p:tgtEl>
                                      </p:cBhvr>
                                    </p:animEffect>
                                    <p:anim calcmode="lin" valueType="num">
                                      <p:cBhvr>
                                        <p:cTn id="48" dur="1000" fill="hold"/>
                                        <p:tgtEl>
                                          <p:spTgt spid="64517">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4517">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451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D878960E-A4BC-4D6F-8606-407F42A93391}" type="slidenum">
              <a:rPr lang="ar-SA" smtClean="0">
                <a:solidFill>
                  <a:srgbClr val="FFFFFF"/>
                </a:solidFill>
              </a:rPr>
              <a:pPr>
                <a:defRPr/>
              </a:pPr>
              <a:t>2</a:t>
            </a:fld>
            <a:endParaRPr lang="en-US" smtClean="0">
              <a:solidFill>
                <a:srgbClr val="FFFFFF"/>
              </a:solidFill>
            </a:endParaRPr>
          </a:p>
        </p:txBody>
      </p:sp>
      <p:sp>
        <p:nvSpPr>
          <p:cNvPr id="17412" name="Rectangle 2"/>
          <p:cNvSpPr>
            <a:spLocks noGrp="1" noChangeArrowheads="1"/>
          </p:cNvSpPr>
          <p:nvPr>
            <p:ph type="title" idx="4294967295"/>
          </p:nvPr>
        </p:nvSpPr>
        <p:spPr>
          <a:xfrm>
            <a:off x="304800" y="228600"/>
            <a:ext cx="8510588" cy="1325563"/>
          </a:xfrm>
          <a:solidFill>
            <a:schemeClr val="hlink"/>
          </a:solidFill>
        </p:spPr>
        <p:txBody>
          <a:bodyPr/>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Outlines</a:t>
            </a:r>
          </a:p>
        </p:txBody>
      </p:sp>
      <p:sp>
        <p:nvSpPr>
          <p:cNvPr id="17413" name="Rectangle 3"/>
          <p:cNvSpPr>
            <a:spLocks noGrp="1" noChangeArrowheads="1"/>
          </p:cNvSpPr>
          <p:nvPr>
            <p:ph type="body" idx="4294967295"/>
          </p:nvPr>
        </p:nvSpPr>
        <p:spPr>
          <a:xfrm>
            <a:off x="395288" y="1995488"/>
            <a:ext cx="8443912" cy="4176712"/>
          </a:xfrm>
        </p:spPr>
        <p:txBody>
          <a:bodyPr/>
          <a:lstStyle/>
          <a:p>
            <a:pPr marL="457200" indent="-457200" eaLnBrk="1" hangingPunct="1">
              <a:lnSpc>
                <a:spcPct val="80000"/>
              </a:lnSpc>
              <a:buFont typeface="Symbol" panose="05050102010706020507" pitchFamily="18" charset="2"/>
              <a:buChar char="·"/>
            </a:pPr>
            <a:r>
              <a:rPr lang="en-US" sz="2000" smtClean="0"/>
              <a:t>Introduction to Child &amp; Adolescent psychiatry</a:t>
            </a:r>
          </a:p>
          <a:p>
            <a:pPr marL="457200" indent="-457200" eaLnBrk="1" hangingPunct="1">
              <a:lnSpc>
                <a:spcPct val="80000"/>
              </a:lnSpc>
              <a:buFont typeface="Symbol" panose="05050102010706020507" pitchFamily="18" charset="2"/>
              <a:buChar char="·"/>
            </a:pPr>
            <a:endParaRPr lang="en-US" sz="2000" smtClean="0"/>
          </a:p>
          <a:p>
            <a:pPr marL="457200" indent="-457200" eaLnBrk="1" hangingPunct="1">
              <a:lnSpc>
                <a:spcPct val="80000"/>
              </a:lnSpc>
              <a:buFont typeface="Symbol" panose="05050102010706020507" pitchFamily="18" charset="2"/>
              <a:buChar char="·"/>
            </a:pPr>
            <a:r>
              <a:rPr lang="en-US" sz="2000" smtClean="0"/>
              <a:t>Review disorders first usually diagnosed in Infancy, Childhood and Adolescence</a:t>
            </a:r>
          </a:p>
          <a:p>
            <a:pPr marL="1027113" lvl="1" indent="-455613" eaLnBrk="1" hangingPunct="1">
              <a:lnSpc>
                <a:spcPct val="80000"/>
              </a:lnSpc>
            </a:pPr>
            <a:r>
              <a:rPr lang="en-US" sz="2000" b="1" smtClean="0">
                <a:solidFill>
                  <a:srgbClr val="FF0000"/>
                </a:solidFill>
              </a:rPr>
              <a:t>MR; PDD</a:t>
            </a:r>
          </a:p>
          <a:p>
            <a:pPr marL="1027113" lvl="1" indent="-455613" eaLnBrk="1" hangingPunct="1">
              <a:lnSpc>
                <a:spcPct val="80000"/>
              </a:lnSpc>
            </a:pPr>
            <a:r>
              <a:rPr lang="en-US" sz="2000" b="1" smtClean="0"/>
              <a:t>LD; Motor Skills; S/L; TS</a:t>
            </a:r>
          </a:p>
          <a:p>
            <a:pPr marL="1027113" lvl="1" indent="-455613" eaLnBrk="1" hangingPunct="1">
              <a:lnSpc>
                <a:spcPct val="80000"/>
              </a:lnSpc>
            </a:pPr>
            <a:r>
              <a:rPr lang="en-US" sz="2000" b="1" smtClean="0">
                <a:solidFill>
                  <a:srgbClr val="FF0000"/>
                </a:solidFill>
              </a:rPr>
              <a:t>ADHD</a:t>
            </a:r>
            <a:r>
              <a:rPr lang="en-US" sz="2000" b="1" smtClean="0"/>
              <a:t>; Disruptive Disorders</a:t>
            </a:r>
          </a:p>
          <a:p>
            <a:pPr marL="1027113" lvl="1" indent="-455613" eaLnBrk="1" hangingPunct="1">
              <a:lnSpc>
                <a:spcPct val="80000"/>
              </a:lnSpc>
              <a:buFontTx/>
              <a:buNone/>
            </a:pPr>
            <a:endParaRPr lang="en-US" sz="2000" b="1" smtClean="0"/>
          </a:p>
          <a:p>
            <a:pPr marL="457200" indent="-457200" eaLnBrk="1" hangingPunct="1">
              <a:lnSpc>
                <a:spcPct val="80000"/>
              </a:lnSpc>
              <a:buFont typeface="Symbol" panose="05050102010706020507" pitchFamily="18" charset="2"/>
              <a:buChar char="·"/>
            </a:pPr>
            <a:r>
              <a:rPr lang="en-US" sz="2000" smtClean="0"/>
              <a:t>Review childhood presentation of general psychiatric disorders</a:t>
            </a:r>
          </a:p>
          <a:p>
            <a:pPr marL="1027113" lvl="1" indent="-455613" eaLnBrk="1" hangingPunct="1">
              <a:lnSpc>
                <a:spcPct val="80000"/>
              </a:lnSpc>
            </a:pPr>
            <a:r>
              <a:rPr lang="en-US" sz="2000" b="1" smtClean="0"/>
              <a:t>Elimination disorders</a:t>
            </a:r>
          </a:p>
          <a:p>
            <a:pPr marL="1027113" lvl="1" indent="-455613" eaLnBrk="1" hangingPunct="1">
              <a:lnSpc>
                <a:spcPct val="80000"/>
              </a:lnSpc>
            </a:pPr>
            <a:r>
              <a:rPr lang="en-US" sz="2000" b="1" smtClean="0"/>
              <a:t>Mood</a:t>
            </a:r>
          </a:p>
          <a:p>
            <a:pPr marL="1027113" lvl="1" indent="-455613" eaLnBrk="1" hangingPunct="1">
              <a:lnSpc>
                <a:spcPct val="80000"/>
              </a:lnSpc>
            </a:pPr>
            <a:r>
              <a:rPr lang="en-US" sz="2000" b="1" smtClean="0"/>
              <a:t>Anxiety</a:t>
            </a:r>
          </a:p>
          <a:p>
            <a:pPr marL="1027113" lvl="1" indent="-455613" eaLnBrk="1" hangingPunct="1">
              <a:lnSpc>
                <a:spcPct val="80000"/>
              </a:lnSpc>
            </a:pPr>
            <a:r>
              <a:rPr lang="en-US" sz="2000" b="1" smtClean="0"/>
              <a:t>Psychosis</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30750C64-3A55-4BF9-8B7B-4C0F5240CDA4}" type="slidenum">
              <a:rPr lang="ar-SA" smtClean="0">
                <a:solidFill>
                  <a:srgbClr val="FFFFFF"/>
                </a:solidFill>
              </a:rPr>
              <a:pPr>
                <a:defRPr/>
              </a:pPr>
              <a:t>20</a:t>
            </a:fld>
            <a:endParaRPr lang="en-US" smtClean="0">
              <a:solidFill>
                <a:srgbClr val="FFFFFF"/>
              </a:solidFill>
            </a:endParaRPr>
          </a:p>
        </p:txBody>
      </p:sp>
      <p:sp>
        <p:nvSpPr>
          <p:cNvPr id="46084" name="Rectangle 2"/>
          <p:cNvSpPr>
            <a:spLocks noGrp="1" noChangeArrowheads="1"/>
          </p:cNvSpPr>
          <p:nvPr>
            <p:ph type="title" idx="4294967295"/>
          </p:nvPr>
        </p:nvSpPr>
        <p:spPr>
          <a:xfrm>
            <a:off x="328613" y="228600"/>
            <a:ext cx="8510587" cy="1325563"/>
          </a:xfrm>
          <a:solidFill>
            <a:schemeClr val="hlink"/>
          </a:solidFill>
        </p:spPr>
        <p:txBody>
          <a:bodyPr lIns="90488" tIns="44450" rIns="90488" bIns="44450"/>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PDD NOS</a:t>
            </a:r>
          </a:p>
        </p:txBody>
      </p:sp>
      <p:sp>
        <p:nvSpPr>
          <p:cNvPr id="67589" name="Rectangle 3"/>
          <p:cNvSpPr>
            <a:spLocks noGrp="1" noChangeArrowheads="1"/>
          </p:cNvSpPr>
          <p:nvPr>
            <p:ph type="body" idx="4294967295"/>
          </p:nvPr>
        </p:nvSpPr>
        <p:spPr>
          <a:xfrm>
            <a:off x="76200" y="1752600"/>
            <a:ext cx="8839200" cy="1828800"/>
          </a:xfrm>
        </p:spPr>
        <p:txBody>
          <a:bodyPr/>
          <a:lstStyle/>
          <a:p>
            <a:pPr marL="457200" indent="-114300" eaLnBrk="1" hangingPunct="1">
              <a:buClr>
                <a:schemeClr val="tx1"/>
              </a:buClr>
              <a:buFont typeface="Wingdings" panose="05000000000000000000" pitchFamily="2" charset="2"/>
              <a:buChar char="Ø"/>
            </a:pPr>
            <a:r>
              <a:rPr lang="en-US" sz="1800" b="1" smtClean="0">
                <a:solidFill>
                  <a:schemeClr val="hlink"/>
                </a:solidFill>
                <a:latin typeface="Times New Roman" panose="02020603050405020304" pitchFamily="18" charset="0"/>
                <a:cs typeface="Times New Roman" panose="02020603050405020304" pitchFamily="18" charset="0"/>
              </a:rPr>
              <a:t> </a:t>
            </a:r>
            <a:r>
              <a:rPr lang="en-US" sz="1800" smtClean="0">
                <a:latin typeface="Times New Roman" panose="02020603050405020304" pitchFamily="18" charset="0"/>
                <a:cs typeface="Times New Roman" panose="02020603050405020304" pitchFamily="18" charset="0"/>
              </a:rPr>
              <a:t>When there is no severe and pervasive impairment in the development of reciprocal 	social interaction, or communication skills, or when stereotyped behaviors and 	activities are present, but the criteria are not met for a specific pervasive 	developmental disorder.</a:t>
            </a:r>
          </a:p>
        </p:txBody>
      </p:sp>
      <p:sp>
        <p:nvSpPr>
          <p:cNvPr id="46086"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endParaRPr lang="en-US" dirty="0"/>
          </a:p>
        </p:txBody>
      </p:sp>
      <p:sp>
        <p:nvSpPr>
          <p:cNvPr id="10" name="TextBox 9"/>
          <p:cNvSpPr txBox="1">
            <a:spLocks noChangeArrowheads="1"/>
          </p:cNvSpPr>
          <p:nvPr/>
        </p:nvSpPr>
        <p:spPr bwMode="auto">
          <a:xfrm>
            <a:off x="381000" y="2941638"/>
            <a:ext cx="8686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Symptoms of PDD may include communication problems such as:Difficulty using and 	understanding languageDifficulty relating to people, objects, and events; for 	example, lack of eye contact, pointing behavior, and lack of facial 	responsesUnusual play with toys and other objectsDifficulty with changes in 	routine or familiar surroundings</a:t>
            </a:r>
          </a:p>
          <a:p>
            <a:pPr>
              <a:spcBef>
                <a:spcPct val="0"/>
              </a:spcBef>
              <a:buClrTx/>
              <a:buSzTx/>
              <a:buFontTx/>
              <a:buNone/>
            </a:pPr>
            <a:endParaRPr lang="en-US" sz="1800">
              <a:latin typeface="Times New Roman" panose="02020603050405020304" pitchFamily="18" charset="0"/>
              <a:cs typeface="Times New Roman" panose="02020603050405020304" pitchFamily="18" charset="0"/>
            </a:endParaRPr>
          </a:p>
        </p:txBody>
      </p:sp>
      <p:pic>
        <p:nvPicPr>
          <p:cNvPr id="11" name="Picture 10" descr="Snapshot 2012-09-06 14-39-05.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78338"/>
            <a:ext cx="22510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napshot 2012-09-06 14-38-45.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10075"/>
            <a:ext cx="30051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fade">
                                      <p:cBhvr>
                                        <p:cTn id="7" dur="1000"/>
                                        <p:tgtEl>
                                          <p:spTgt spid="67589">
                                            <p:txEl>
                                              <p:pRg st="0" end="0"/>
                                            </p:txEl>
                                          </p:spTgt>
                                        </p:tgtEl>
                                      </p:cBhvr>
                                    </p:animEffect>
                                    <p:anim calcmode="lin" valueType="num">
                                      <p:cBhvr>
                                        <p:cTn id="8" dur="1000" fill="hold"/>
                                        <p:tgtEl>
                                          <p:spTgt spid="6758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758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900" decel="100000" fill="hold"/>
                                        <p:tgtEl>
                                          <p:spTgt spid="1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ED3D71A2-C4CA-497D-ABE4-5FB00DA0F2C6}" type="datetime1">
              <a:rPr lang="en-US"/>
              <a:pPr>
                <a:defRPr/>
              </a:pPr>
              <a:t>10/3/2016</a:t>
            </a:fld>
            <a:endParaRPr lang="en-US"/>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7DE89BC6-E175-4291-99F6-E9A2EFEAAE48}" type="slidenum">
              <a:rPr lang="ar-SA" smtClean="0">
                <a:solidFill>
                  <a:srgbClr val="FFFFFF"/>
                </a:solidFill>
              </a:rPr>
              <a:pPr>
                <a:defRPr/>
              </a:pPr>
              <a:t>21</a:t>
            </a:fld>
            <a:endParaRPr lang="en-US" smtClean="0">
              <a:solidFill>
                <a:srgbClr val="FFFFFF"/>
              </a:solidFill>
            </a:endParaRPr>
          </a:p>
        </p:txBody>
      </p:sp>
      <p:sp>
        <p:nvSpPr>
          <p:cNvPr id="47108" name="Rectangle 2"/>
          <p:cNvSpPr>
            <a:spLocks noGrp="1" noChangeArrowheads="1"/>
          </p:cNvSpPr>
          <p:nvPr>
            <p:ph type="title" idx="4294967295"/>
          </p:nvPr>
        </p:nvSpPr>
        <p:spPr>
          <a:xfrm>
            <a:off x="328613" y="228600"/>
            <a:ext cx="8510587" cy="1524000"/>
          </a:xfrm>
          <a:solidFill>
            <a:schemeClr val="hlink"/>
          </a:solidFill>
        </p:spPr>
        <p:txBody>
          <a:bodyPr lIns="90488" tIns="44450" rIns="90488" bIns="44450"/>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Rett’s Disorder</a:t>
            </a:r>
          </a:p>
        </p:txBody>
      </p:sp>
      <p:sp>
        <p:nvSpPr>
          <p:cNvPr id="47109" name="Rectangle 3"/>
          <p:cNvSpPr>
            <a:spLocks noGrp="1" noChangeArrowheads="1"/>
          </p:cNvSpPr>
          <p:nvPr>
            <p:ph type="body" idx="4294967295"/>
          </p:nvPr>
        </p:nvSpPr>
        <p:spPr>
          <a:xfrm>
            <a:off x="228600" y="2205038"/>
            <a:ext cx="4953000" cy="4195762"/>
          </a:xfrm>
        </p:spPr>
        <p:txBody>
          <a:bodyPr/>
          <a:lstStyle/>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One in every 10,000 to 15,000 live female births</a:t>
            </a:r>
          </a:p>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Normal growth for the first few months of life</a:t>
            </a:r>
          </a:p>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Deceleration of head growth between 4-8 months</a:t>
            </a:r>
          </a:p>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“Hand washing” stereotypies, Loss of purposeful hand movements</a:t>
            </a:r>
          </a:p>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Truncal incoordination; gait problems; Seizures</a:t>
            </a:r>
          </a:p>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Most are in wheelchair by their late teens and die before 30.</a:t>
            </a:r>
          </a:p>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Disorder of females; in up to 80% due to mutation of MECP2 gene on X chromosome</a:t>
            </a:r>
            <a:r>
              <a:rPr lang="en-US" sz="2800" smtClean="0"/>
              <a:t>		</a:t>
            </a:r>
          </a:p>
        </p:txBody>
      </p:sp>
      <p:sp>
        <p:nvSpPr>
          <p:cNvPr id="47110"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47111" name="Slide Number Placeholder 5"/>
          <p:cNvSpPr txBox="1">
            <a:spLocks noGrp="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r>
              <a:rPr lang="en-US"/>
              <a:t>Dr. Khalid Bazaid</a:t>
            </a:r>
          </a:p>
        </p:txBody>
      </p:sp>
      <p:pic>
        <p:nvPicPr>
          <p:cNvPr id="47113" name="Picture 9" descr="Snapshot 2012-09-06 15-01-28.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6588" y="1752600"/>
            <a:ext cx="1928812"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descr="Snapshot 2012-09-06 15-02-45.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8413" y="4083050"/>
            <a:ext cx="197167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751049C1-A04A-402E-A2BD-BCE10E6D683D}" type="slidenum">
              <a:rPr lang="ar-SA" smtClean="0">
                <a:solidFill>
                  <a:srgbClr val="FFFFFF"/>
                </a:solidFill>
              </a:rPr>
              <a:pPr>
                <a:defRPr/>
              </a:pPr>
              <a:t>22</a:t>
            </a:fld>
            <a:endParaRPr lang="en-US" smtClean="0">
              <a:solidFill>
                <a:srgbClr val="FFFFFF"/>
              </a:solidFill>
            </a:endParaRPr>
          </a:p>
        </p:txBody>
      </p:sp>
      <p:sp>
        <p:nvSpPr>
          <p:cNvPr id="49156" name="Rectangle 2"/>
          <p:cNvSpPr>
            <a:spLocks noGrp="1" noChangeArrowheads="1"/>
          </p:cNvSpPr>
          <p:nvPr>
            <p:ph type="title" idx="4294967295"/>
          </p:nvPr>
        </p:nvSpPr>
        <p:spPr>
          <a:xfrm>
            <a:off x="328613" y="228600"/>
            <a:ext cx="8510587" cy="1400175"/>
          </a:xfrm>
          <a:solidFill>
            <a:schemeClr val="hlink"/>
          </a:solidFill>
        </p:spPr>
        <p:txBody>
          <a:bodyPr lIns="90488" tIns="44450" rIns="90488" bIns="44450"/>
          <a:lstStyle/>
          <a:p>
            <a:pPr eaLnBrk="1" hangingPunct="1"/>
            <a:r>
              <a:rPr lang="en-US" sz="4000" smtClean="0">
                <a:solidFill>
                  <a:srgbClr val="000000"/>
                </a:solidFill>
                <a:latin typeface="Times New Roman" panose="02020603050405020304" pitchFamily="18" charset="0"/>
                <a:cs typeface="Times New Roman" panose="02020603050405020304" pitchFamily="18" charset="0"/>
              </a:rPr>
              <a:t>Childhood Disintegrative Disorder</a:t>
            </a:r>
          </a:p>
        </p:txBody>
      </p:sp>
      <p:sp>
        <p:nvSpPr>
          <p:cNvPr id="66565" name="Rectangle 3"/>
          <p:cNvSpPr>
            <a:spLocks noGrp="1" noChangeArrowheads="1"/>
          </p:cNvSpPr>
          <p:nvPr>
            <p:ph type="body" idx="4294967295"/>
          </p:nvPr>
        </p:nvSpPr>
        <p:spPr>
          <a:xfrm>
            <a:off x="228600" y="2057400"/>
            <a:ext cx="4876800" cy="4876800"/>
          </a:xfrm>
        </p:spPr>
        <p:txBody>
          <a:bodyPr/>
          <a:lstStyle/>
          <a:p>
            <a:pPr marL="457200" indent="-457200" eaLnBrk="1" hangingPunct="1">
              <a:lnSpc>
                <a:spcPct val="90000"/>
              </a:lnSpc>
              <a:buClr>
                <a:schemeClr val="tx1"/>
              </a:buClr>
              <a:buFontTx/>
              <a:buChar char="•"/>
            </a:pPr>
            <a:r>
              <a:rPr lang="en-US" sz="1800" smtClean="0">
                <a:latin typeface="Times New Roman" panose="02020603050405020304" pitchFamily="18" charset="0"/>
                <a:cs typeface="Times New Roman" panose="02020603050405020304" pitchFamily="18" charset="0"/>
              </a:rPr>
              <a:t>Normal development for at least the first two years of life</a:t>
            </a:r>
          </a:p>
          <a:p>
            <a:pPr marL="457200" indent="-457200" eaLnBrk="1" hangingPunct="1">
              <a:lnSpc>
                <a:spcPct val="90000"/>
              </a:lnSpc>
              <a:buClr>
                <a:schemeClr val="tx1"/>
              </a:buClr>
              <a:buFontTx/>
              <a:buChar char="•"/>
            </a:pPr>
            <a:r>
              <a:rPr lang="en-US" sz="1800" smtClean="0">
                <a:latin typeface="Times New Roman" panose="02020603050405020304" pitchFamily="18" charset="0"/>
                <a:cs typeface="Times New Roman" panose="02020603050405020304" pitchFamily="18" charset="0"/>
              </a:rPr>
              <a:t>Clinically significant loss of previously acquired skills (before age 10 years) in 2 or more of the following areas:</a:t>
            </a:r>
          </a:p>
          <a:p>
            <a:pPr marL="1027113" lvl="1" indent="-455613" eaLnBrk="1" hangingPunct="1">
              <a:lnSpc>
                <a:spcPct val="90000"/>
              </a:lnSpc>
              <a:buClrTx/>
              <a:buFont typeface="Wingdings" panose="05000000000000000000" pitchFamily="2" charset="2"/>
              <a:buChar char="§"/>
            </a:pPr>
            <a:r>
              <a:rPr lang="en-US" sz="1600" smtClean="0">
                <a:solidFill>
                  <a:schemeClr val="hlink"/>
                </a:solidFill>
                <a:latin typeface="Times New Roman" panose="02020603050405020304" pitchFamily="18" charset="0"/>
                <a:cs typeface="Times New Roman" panose="02020603050405020304" pitchFamily="18" charset="0"/>
              </a:rPr>
              <a:t>Language</a:t>
            </a:r>
          </a:p>
          <a:p>
            <a:pPr marL="1027113" lvl="1" indent="-455613" eaLnBrk="1" hangingPunct="1">
              <a:lnSpc>
                <a:spcPct val="90000"/>
              </a:lnSpc>
              <a:buClrTx/>
              <a:buFont typeface="Wingdings" panose="05000000000000000000" pitchFamily="2" charset="2"/>
              <a:buChar char="§"/>
            </a:pPr>
            <a:r>
              <a:rPr lang="en-US" sz="1600" smtClean="0">
                <a:solidFill>
                  <a:schemeClr val="hlink"/>
                </a:solidFill>
                <a:latin typeface="Times New Roman" panose="02020603050405020304" pitchFamily="18" charset="0"/>
                <a:cs typeface="Times New Roman" panose="02020603050405020304" pitchFamily="18" charset="0"/>
              </a:rPr>
              <a:t>Social skills or adoptive behavior</a:t>
            </a:r>
          </a:p>
          <a:p>
            <a:pPr marL="1027113" lvl="1" indent="-455613" eaLnBrk="1" hangingPunct="1">
              <a:lnSpc>
                <a:spcPct val="90000"/>
              </a:lnSpc>
              <a:buClrTx/>
              <a:buFont typeface="Wingdings" panose="05000000000000000000" pitchFamily="2" charset="2"/>
              <a:buChar char="§"/>
            </a:pPr>
            <a:r>
              <a:rPr lang="en-US" sz="1600" smtClean="0">
                <a:solidFill>
                  <a:schemeClr val="hlink"/>
                </a:solidFill>
                <a:latin typeface="Times New Roman" panose="02020603050405020304" pitchFamily="18" charset="0"/>
                <a:cs typeface="Times New Roman" panose="02020603050405020304" pitchFamily="18" charset="0"/>
              </a:rPr>
              <a:t>Motor skills</a:t>
            </a:r>
          </a:p>
          <a:p>
            <a:pPr marL="1027113" lvl="1" indent="-455613" eaLnBrk="1" hangingPunct="1">
              <a:lnSpc>
                <a:spcPct val="90000"/>
              </a:lnSpc>
              <a:buClrTx/>
              <a:buFont typeface="Wingdings" panose="05000000000000000000" pitchFamily="2" charset="2"/>
              <a:buChar char="§"/>
            </a:pPr>
            <a:r>
              <a:rPr lang="en-US" sz="1600" smtClean="0">
                <a:solidFill>
                  <a:schemeClr val="hlink"/>
                </a:solidFill>
                <a:latin typeface="Times New Roman" panose="02020603050405020304" pitchFamily="18" charset="0"/>
                <a:cs typeface="Times New Roman" panose="02020603050405020304" pitchFamily="18" charset="0"/>
              </a:rPr>
              <a:t>Play </a:t>
            </a:r>
          </a:p>
          <a:p>
            <a:pPr marL="1027113" lvl="1" indent="-455613" eaLnBrk="1" hangingPunct="1">
              <a:lnSpc>
                <a:spcPct val="90000"/>
              </a:lnSpc>
              <a:buClrTx/>
              <a:buFont typeface="Wingdings" panose="05000000000000000000" pitchFamily="2" charset="2"/>
              <a:buChar char="§"/>
            </a:pPr>
            <a:r>
              <a:rPr lang="en-US" sz="1600" smtClean="0">
                <a:solidFill>
                  <a:schemeClr val="hlink"/>
                </a:solidFill>
                <a:latin typeface="Times New Roman" panose="02020603050405020304" pitchFamily="18" charset="0"/>
                <a:cs typeface="Times New Roman" panose="02020603050405020304" pitchFamily="18" charset="0"/>
              </a:rPr>
              <a:t>Bowel or bladder control</a:t>
            </a:r>
          </a:p>
        </p:txBody>
      </p:sp>
      <p:sp>
        <p:nvSpPr>
          <p:cNvPr id="49158"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endParaRPr lang="en-US" dirty="0"/>
          </a:p>
        </p:txBody>
      </p:sp>
      <p:pic>
        <p:nvPicPr>
          <p:cNvPr id="10" name="Picture 9" descr="Snapshot 2012-09-06 15-13-2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092450"/>
            <a:ext cx="3492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napshot 2012-09-06 15-13-53.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9025" y="1739900"/>
            <a:ext cx="2209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66565">
                                            <p:txEl>
                                              <p:pRg st="0" end="0"/>
                                            </p:txEl>
                                          </p:spTgt>
                                        </p:tgtEl>
                                        <p:attrNameLst>
                                          <p:attrName>style.visibility</p:attrName>
                                        </p:attrNameLst>
                                      </p:cBhvr>
                                      <p:to>
                                        <p:strVal val="visible"/>
                                      </p:to>
                                    </p:set>
                                    <p:animEffect transition="in" filter="fade">
                                      <p:cBhvr>
                                        <p:cTn id="20" dur="1000"/>
                                        <p:tgtEl>
                                          <p:spTgt spid="66565">
                                            <p:txEl>
                                              <p:pRg st="0" end="0"/>
                                            </p:txEl>
                                          </p:spTgt>
                                        </p:tgtEl>
                                      </p:cBhvr>
                                    </p:animEffect>
                                    <p:anim calcmode="lin" valueType="num">
                                      <p:cBhvr>
                                        <p:cTn id="21" dur="1000" fill="hold"/>
                                        <p:tgtEl>
                                          <p:spTgt spid="66565">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6565">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656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6565">
                                            <p:txEl>
                                              <p:pRg st="1" end="1"/>
                                            </p:txEl>
                                          </p:spTgt>
                                        </p:tgtEl>
                                        <p:attrNameLst>
                                          <p:attrName>style.visibility</p:attrName>
                                        </p:attrNameLst>
                                      </p:cBhvr>
                                      <p:to>
                                        <p:strVal val="visible"/>
                                      </p:to>
                                    </p:set>
                                    <p:animEffect transition="in" filter="fade">
                                      <p:cBhvr>
                                        <p:cTn id="28" dur="1000"/>
                                        <p:tgtEl>
                                          <p:spTgt spid="66565">
                                            <p:txEl>
                                              <p:pRg st="1" end="1"/>
                                            </p:txEl>
                                          </p:spTgt>
                                        </p:tgtEl>
                                      </p:cBhvr>
                                    </p:animEffect>
                                    <p:anim calcmode="lin" valueType="num">
                                      <p:cBhvr>
                                        <p:cTn id="29" dur="1000" fill="hold"/>
                                        <p:tgtEl>
                                          <p:spTgt spid="66565">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6565">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6565">
                                            <p:txEl>
                                              <p:pRg st="1" end="1"/>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6565">
                                            <p:txEl>
                                              <p:pRg st="2" end="2"/>
                                            </p:txEl>
                                          </p:spTgt>
                                        </p:tgtEl>
                                        <p:attrNameLst>
                                          <p:attrName>style.visibility</p:attrName>
                                        </p:attrNameLst>
                                      </p:cBhvr>
                                      <p:to>
                                        <p:strVal val="visible"/>
                                      </p:to>
                                    </p:set>
                                    <p:animEffect transition="in" filter="fade">
                                      <p:cBhvr>
                                        <p:cTn id="34" dur="1000"/>
                                        <p:tgtEl>
                                          <p:spTgt spid="66565">
                                            <p:txEl>
                                              <p:pRg st="2" end="2"/>
                                            </p:txEl>
                                          </p:spTgt>
                                        </p:tgtEl>
                                      </p:cBhvr>
                                    </p:animEffect>
                                    <p:anim calcmode="lin" valueType="num">
                                      <p:cBhvr>
                                        <p:cTn id="35" dur="1000" fill="hold"/>
                                        <p:tgtEl>
                                          <p:spTgt spid="66565">
                                            <p:txEl>
                                              <p:pRg st="2" end="2"/>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66565">
                                            <p:txEl>
                                              <p:pRg st="2" end="2"/>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6565">
                                            <p:txEl>
                                              <p:pRg st="2" end="2"/>
                                            </p:tx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6565">
                                            <p:txEl>
                                              <p:pRg st="3" end="3"/>
                                            </p:txEl>
                                          </p:spTgt>
                                        </p:tgtEl>
                                        <p:attrNameLst>
                                          <p:attrName>style.visibility</p:attrName>
                                        </p:attrNameLst>
                                      </p:cBhvr>
                                      <p:to>
                                        <p:strVal val="visible"/>
                                      </p:to>
                                    </p:set>
                                    <p:animEffect transition="in" filter="fade">
                                      <p:cBhvr>
                                        <p:cTn id="40" dur="1000"/>
                                        <p:tgtEl>
                                          <p:spTgt spid="66565">
                                            <p:txEl>
                                              <p:pRg st="3" end="3"/>
                                            </p:txEl>
                                          </p:spTgt>
                                        </p:tgtEl>
                                      </p:cBhvr>
                                    </p:animEffect>
                                    <p:anim calcmode="lin" valueType="num">
                                      <p:cBhvr>
                                        <p:cTn id="41" dur="1000" fill="hold"/>
                                        <p:tgtEl>
                                          <p:spTgt spid="66565">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66565">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6565">
                                            <p:txEl>
                                              <p:pRg st="3" end="3"/>
                                            </p:tx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66565">
                                            <p:txEl>
                                              <p:pRg st="4" end="4"/>
                                            </p:txEl>
                                          </p:spTgt>
                                        </p:tgtEl>
                                        <p:attrNameLst>
                                          <p:attrName>style.visibility</p:attrName>
                                        </p:attrNameLst>
                                      </p:cBhvr>
                                      <p:to>
                                        <p:strVal val="visible"/>
                                      </p:to>
                                    </p:set>
                                    <p:animEffect transition="in" filter="fade">
                                      <p:cBhvr>
                                        <p:cTn id="46" dur="1000"/>
                                        <p:tgtEl>
                                          <p:spTgt spid="66565">
                                            <p:txEl>
                                              <p:pRg st="4" end="4"/>
                                            </p:txEl>
                                          </p:spTgt>
                                        </p:tgtEl>
                                      </p:cBhvr>
                                    </p:animEffect>
                                    <p:anim calcmode="lin" valueType="num">
                                      <p:cBhvr>
                                        <p:cTn id="47" dur="1000" fill="hold"/>
                                        <p:tgtEl>
                                          <p:spTgt spid="66565">
                                            <p:txEl>
                                              <p:pRg st="4" end="4"/>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66565">
                                            <p:txEl>
                                              <p:pRg st="4" end="4"/>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6565">
                                            <p:txEl>
                                              <p:pRg st="4" end="4"/>
                                            </p:tx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66565">
                                            <p:txEl>
                                              <p:pRg st="5" end="5"/>
                                            </p:txEl>
                                          </p:spTgt>
                                        </p:tgtEl>
                                        <p:attrNameLst>
                                          <p:attrName>style.visibility</p:attrName>
                                        </p:attrNameLst>
                                      </p:cBhvr>
                                      <p:to>
                                        <p:strVal val="visible"/>
                                      </p:to>
                                    </p:set>
                                    <p:animEffect transition="in" filter="fade">
                                      <p:cBhvr>
                                        <p:cTn id="52" dur="1000"/>
                                        <p:tgtEl>
                                          <p:spTgt spid="66565">
                                            <p:txEl>
                                              <p:pRg st="5" end="5"/>
                                            </p:txEl>
                                          </p:spTgt>
                                        </p:tgtEl>
                                      </p:cBhvr>
                                    </p:animEffect>
                                    <p:anim calcmode="lin" valueType="num">
                                      <p:cBhvr>
                                        <p:cTn id="53" dur="1000" fill="hold"/>
                                        <p:tgtEl>
                                          <p:spTgt spid="66565">
                                            <p:txEl>
                                              <p:pRg st="5" end="5"/>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66565">
                                            <p:txEl>
                                              <p:pRg st="5" end="5"/>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6565">
                                            <p:txEl>
                                              <p:pRg st="5" end="5"/>
                                            </p:txEl>
                                          </p:spTgt>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66565">
                                            <p:txEl>
                                              <p:pRg st="6" end="6"/>
                                            </p:txEl>
                                          </p:spTgt>
                                        </p:tgtEl>
                                        <p:attrNameLst>
                                          <p:attrName>style.visibility</p:attrName>
                                        </p:attrNameLst>
                                      </p:cBhvr>
                                      <p:to>
                                        <p:strVal val="visible"/>
                                      </p:to>
                                    </p:set>
                                    <p:animEffect transition="in" filter="fade">
                                      <p:cBhvr>
                                        <p:cTn id="58" dur="1000"/>
                                        <p:tgtEl>
                                          <p:spTgt spid="66565">
                                            <p:txEl>
                                              <p:pRg st="6" end="6"/>
                                            </p:txEl>
                                          </p:spTgt>
                                        </p:tgtEl>
                                      </p:cBhvr>
                                    </p:animEffect>
                                    <p:anim calcmode="lin" valueType="num">
                                      <p:cBhvr>
                                        <p:cTn id="59" dur="1000" fill="hold"/>
                                        <p:tgtEl>
                                          <p:spTgt spid="66565">
                                            <p:txEl>
                                              <p:pRg st="6" end="6"/>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66565">
                                            <p:txEl>
                                              <p:pRg st="6" end="6"/>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6656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160FD518-1846-458F-B959-BB5C71B97FF4}" type="slidenum">
              <a:rPr lang="ar-SA" smtClean="0">
                <a:solidFill>
                  <a:srgbClr val="FFFFFF"/>
                </a:solidFill>
              </a:rPr>
              <a:pPr>
                <a:defRPr/>
              </a:pPr>
              <a:t>23</a:t>
            </a:fld>
            <a:endParaRPr lang="en-US" smtClean="0">
              <a:solidFill>
                <a:srgbClr val="FFFFFF"/>
              </a:solidFill>
            </a:endParaRPr>
          </a:p>
        </p:txBody>
      </p:sp>
      <p:sp>
        <p:nvSpPr>
          <p:cNvPr id="140289" name="Rectangle 1"/>
          <p:cNvSpPr>
            <a:spLocks noChangeArrowheads="1"/>
          </p:cNvSpPr>
          <p:nvPr/>
        </p:nvSpPr>
        <p:spPr bwMode="auto">
          <a:xfrm>
            <a:off x="0" y="1255713"/>
            <a:ext cx="9144000" cy="206216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a:defRPr/>
            </a:pPr>
            <a:r>
              <a:rPr lang="en-US" sz="3200" b="1" u="sng" dirty="0">
                <a:solidFill>
                  <a:srgbClr val="FF0000"/>
                </a:solidFill>
                <a:cs typeface="Arial" pitchFamily="34" charset="0"/>
                <a:hlinkClick r:id="rId2"/>
              </a:rPr>
              <a:t>Important Educational Link ASD</a:t>
            </a:r>
          </a:p>
          <a:p>
            <a:pPr algn="ctr">
              <a:defRPr/>
            </a:pPr>
            <a:endParaRPr lang="en-US" sz="3200" b="1" dirty="0">
              <a:cs typeface="Arial" pitchFamily="34" charset="0"/>
              <a:hlinkClick r:id="rId2"/>
            </a:endParaRPr>
          </a:p>
          <a:p>
            <a:pPr algn="ctr">
              <a:defRPr/>
            </a:pPr>
            <a:r>
              <a:rPr lang="en-US" sz="3200" b="1" dirty="0">
                <a:cs typeface="Arial" pitchFamily="34" charset="0"/>
                <a:hlinkClick r:id="rId2"/>
              </a:rPr>
              <a:t>http://www.youtube.com/watch?v=lbXjW-cX9kQ</a:t>
            </a:r>
            <a:r>
              <a:rPr lang="en-US" sz="3200" b="1"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9B8357AB-2469-4740-B5F1-1AF1E2993525}" type="slidenum">
              <a:rPr lang="ar-SA" smtClean="0">
                <a:solidFill>
                  <a:srgbClr val="FFFFFF"/>
                </a:solidFill>
              </a:rPr>
              <a:pPr>
                <a:defRPr/>
              </a:pPr>
              <a:t>24</a:t>
            </a:fld>
            <a:endParaRPr lang="en-US" smtClean="0">
              <a:solidFill>
                <a:srgbClr val="FFFFFF"/>
              </a:solidFill>
            </a:endParaRPr>
          </a:p>
        </p:txBody>
      </p:sp>
      <p:sp>
        <p:nvSpPr>
          <p:cNvPr id="52228" name="Rectangle 2"/>
          <p:cNvSpPr>
            <a:spLocks noGrp="1" noChangeArrowheads="1"/>
          </p:cNvSpPr>
          <p:nvPr>
            <p:ph type="title" idx="4294967295"/>
          </p:nvPr>
        </p:nvSpPr>
        <p:spPr>
          <a:xfrm>
            <a:off x="228600" y="260350"/>
            <a:ext cx="8610600" cy="1339850"/>
          </a:xfrm>
          <a:solidFill>
            <a:schemeClr val="hlink"/>
          </a:solidFill>
        </p:spPr>
        <p:txBody>
          <a:bodyPr/>
          <a:lstStyle/>
          <a:p>
            <a:pPr rtl="1" eaLnBrk="1" hangingPunct="1"/>
            <a:r>
              <a:rPr lang="en-US" sz="4000" smtClean="0">
                <a:solidFill>
                  <a:schemeClr val="tx1"/>
                </a:solidFill>
                <a:latin typeface="Times New Roman" panose="02020603050405020304" pitchFamily="18" charset="0"/>
                <a:cs typeface="Times New Roman" panose="02020603050405020304" pitchFamily="18" charset="0"/>
              </a:rPr>
              <a:t>Attention Deficit/Hyperactivity Disorder (ADHD)</a:t>
            </a:r>
            <a:endParaRPr kumimoji="1" lang="en-US" sz="4000" smtClean="0">
              <a:solidFill>
                <a:schemeClr val="tx1"/>
              </a:solidFill>
              <a:latin typeface="Times New Roman" panose="02020603050405020304" pitchFamily="18" charset="0"/>
              <a:cs typeface="Times New Roman" panose="02020603050405020304" pitchFamily="18" charset="0"/>
            </a:endParaRPr>
          </a:p>
        </p:txBody>
      </p:sp>
      <p:sp>
        <p:nvSpPr>
          <p:cNvPr id="171013" name="Rectangle 5"/>
          <p:cNvSpPr>
            <a:spLocks noChangeArrowheads="1"/>
          </p:cNvSpPr>
          <p:nvPr/>
        </p:nvSpPr>
        <p:spPr bwMode="auto">
          <a:xfrm>
            <a:off x="323850" y="1752600"/>
            <a:ext cx="4248150" cy="4246563"/>
          </a:xfrm>
          <a:prstGeom prst="rect">
            <a:avLst/>
          </a:prstGeom>
          <a:noFill/>
          <a:ln w="9525">
            <a:noFill/>
            <a:miter lim="800000"/>
            <a:headEnd/>
            <a:tailEnd/>
          </a:ln>
          <a:effectLst/>
        </p:spPr>
        <p:txBody>
          <a:bodyPr>
            <a:spAutoFit/>
          </a:bodyPr>
          <a:lstStyle/>
          <a:p>
            <a:pPr>
              <a:buFont typeface="Wingdings" charset="2"/>
              <a:buChar char="ü"/>
              <a:defRPr/>
            </a:pPr>
            <a:r>
              <a:rPr kumimoji="1" lang="en-US" dirty="0">
                <a:latin typeface="Times New Roman" pitchFamily="-104" charset="0"/>
                <a:ea typeface="Times New Roman" pitchFamily="-104" charset="0"/>
                <a:cs typeface="Times New Roman" pitchFamily="-104" charset="0"/>
              </a:rPr>
              <a:t> Present before age 7</a:t>
            </a:r>
          </a:p>
          <a:p>
            <a:pPr>
              <a:buFont typeface="Wingdings" charset="2"/>
              <a:buChar char="ü"/>
              <a:defRPr/>
            </a:pPr>
            <a:r>
              <a:rPr kumimoji="1" lang="en-US" dirty="0">
                <a:latin typeface="Times New Roman" pitchFamily="-104" charset="0"/>
                <a:ea typeface="Times New Roman" pitchFamily="-104" charset="0"/>
                <a:cs typeface="Times New Roman" pitchFamily="-104" charset="0"/>
              </a:rPr>
              <a:t> Persist for at least 6 months and be more frequent and severe than is typical for children at comparable developmental stages</a:t>
            </a:r>
          </a:p>
          <a:p>
            <a:pPr>
              <a:buFont typeface="Wingdings" charset="2"/>
              <a:buChar char="ü"/>
              <a:defRPr/>
            </a:pPr>
            <a:r>
              <a:rPr lang="en-US" dirty="0">
                <a:latin typeface="Times New Roman" pitchFamily="-104" charset="0"/>
                <a:ea typeface="Times New Roman" pitchFamily="-104" charset="0"/>
                <a:cs typeface="Times New Roman" pitchFamily="-104" charset="0"/>
              </a:rPr>
              <a:t> Symptoms in two or more settings</a:t>
            </a:r>
          </a:p>
          <a:p>
            <a:pPr>
              <a:buFont typeface="Wingdings" charset="2"/>
              <a:buChar char="ü"/>
              <a:defRPr/>
            </a:pPr>
            <a:r>
              <a:rPr lang="en-US" dirty="0">
                <a:latin typeface="Times New Roman" pitchFamily="-104" charset="0"/>
                <a:ea typeface="Times New Roman" pitchFamily="-104" charset="0"/>
                <a:cs typeface="Times New Roman" pitchFamily="-104" charset="0"/>
              </a:rPr>
              <a:t>  Boys to girls 3 : 1</a:t>
            </a:r>
          </a:p>
          <a:p>
            <a:pPr>
              <a:buFont typeface="Wingdings" charset="2"/>
              <a:buChar char="ü"/>
              <a:defRPr/>
            </a:pPr>
            <a:r>
              <a:rPr lang="en-US" dirty="0">
                <a:latin typeface="Times New Roman" pitchFamily="-104" charset="0"/>
                <a:ea typeface="Times New Roman" pitchFamily="-104" charset="0"/>
                <a:cs typeface="Times New Roman" pitchFamily="-104" charset="0"/>
              </a:rPr>
              <a:t> </a:t>
            </a:r>
          </a:p>
          <a:p>
            <a:pPr>
              <a:buFont typeface="Wingdings" charset="2"/>
              <a:buChar char="ü"/>
              <a:defRPr/>
            </a:pPr>
            <a:r>
              <a:rPr lang="en-US" dirty="0">
                <a:latin typeface="Times New Roman" pitchFamily="-104" charset="0"/>
                <a:ea typeface="Times New Roman" pitchFamily="-104" charset="0"/>
                <a:cs typeface="Times New Roman" pitchFamily="-104" charset="0"/>
              </a:rPr>
              <a:t> DSM-IV-TR distinguishes ADD WITH &amp; WITHOUT hyperactivity, and recognizes a predominantly hyperactive subtype </a:t>
            </a:r>
          </a:p>
          <a:p>
            <a:pPr>
              <a:buFont typeface="Wingdings" charset="2"/>
              <a:buChar char="ü"/>
              <a:defRPr/>
            </a:pPr>
            <a:r>
              <a:rPr lang="en-US" dirty="0">
                <a:latin typeface="Times New Roman" pitchFamily="-104" charset="0"/>
                <a:ea typeface="Times New Roman" pitchFamily="-104" charset="0"/>
                <a:cs typeface="Times New Roman" pitchFamily="-104" charset="0"/>
              </a:rPr>
              <a:t> Persists in some patients into adolescence and Adulthood</a:t>
            </a:r>
          </a:p>
          <a:p>
            <a:pPr>
              <a:buFont typeface="Wingdings" charset="2"/>
              <a:buChar char="ü"/>
              <a:defRPr/>
            </a:pPr>
            <a:endParaRPr lang="en-US" dirty="0">
              <a:effectLst>
                <a:outerShdw blurRad="38100" dist="38100" dir="2700000" algn="tl">
                  <a:srgbClr val="000000"/>
                </a:outerShdw>
              </a:effectLst>
              <a:latin typeface="Times New Roman" pitchFamily="-104" charset="0"/>
              <a:ea typeface="Times New Roman" pitchFamily="-104" charset="0"/>
              <a:cs typeface="Times New Roman" pitchFamily="-104" charset="0"/>
            </a:endParaRPr>
          </a:p>
          <a:p>
            <a:pPr>
              <a:buFont typeface="Wingdings" charset="2"/>
              <a:buChar char="ü"/>
              <a:defRPr/>
            </a:pPr>
            <a:r>
              <a:rPr lang="en-US" dirty="0">
                <a:latin typeface="Times New Roman" pitchFamily="-104" charset="0"/>
                <a:ea typeface="Times New Roman" pitchFamily="-104" charset="0"/>
                <a:cs typeface="Times New Roman" pitchFamily="-104" charset="0"/>
              </a:rPr>
              <a:t> Normal IQ</a:t>
            </a:r>
          </a:p>
        </p:txBody>
      </p:sp>
      <p:sp>
        <p:nvSpPr>
          <p:cNvPr id="7" name="Footer Placeholder 6"/>
          <p:cNvSpPr>
            <a:spLocks noGrp="1"/>
          </p:cNvSpPr>
          <p:nvPr>
            <p:ph type="ftr" sz="quarter" idx="11"/>
          </p:nvPr>
        </p:nvSpPr>
        <p:spPr/>
        <p:txBody>
          <a:bodyPr/>
          <a:lstStyle/>
          <a:p>
            <a:pPr>
              <a:defRPr/>
            </a:pPr>
            <a:endParaRPr lang="en-US" dirty="0"/>
          </a:p>
        </p:txBody>
      </p:sp>
      <p:pic>
        <p:nvPicPr>
          <p:cNvPr id="8" name="Picture 7" descr="Snapshot 2012-09-06 15-33-2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6350"/>
            <a:ext cx="4049713"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napshot 2012-09-06 15-34-10.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02288" y="1524000"/>
            <a:ext cx="277971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napshot 2012-09-06 15-34-56.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4140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napshot 2012-09-06 15-35-53.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267200"/>
            <a:ext cx="208597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8" fill="hold" nodeType="clickEffect">
                                  <p:stCondLst>
                                    <p:cond delay="0"/>
                                  </p:stCondLst>
                                  <p:childTnLst>
                                    <p:anim calcmode="lin" valueType="num">
                                      <p:cBhvr additive="base">
                                        <p:cTn id="16" dur="500"/>
                                        <p:tgtEl>
                                          <p:spTgt spid="10"/>
                                        </p:tgtEl>
                                        <p:attrNameLst>
                                          <p:attrName>ppt_x</p:attrName>
                                        </p:attrNameLst>
                                      </p:cBhvr>
                                      <p:tavLst>
                                        <p:tav tm="0">
                                          <p:val>
                                            <p:strVal val="ppt_x"/>
                                          </p:val>
                                        </p:tav>
                                        <p:tav tm="100000">
                                          <p:val>
                                            <p:strVal val="0-ppt_w/2"/>
                                          </p:val>
                                        </p:tav>
                                      </p:tavLst>
                                    </p:anim>
                                    <p:anim calcmode="lin" valueType="num">
                                      <p:cBhvr additive="base">
                                        <p:cTn id="17" dur="500"/>
                                        <p:tgtEl>
                                          <p:spTgt spid="10"/>
                                        </p:tgtEl>
                                        <p:attrNameLst>
                                          <p:attrName>ppt_y</p:attrName>
                                        </p:attrNameLst>
                                      </p:cBhvr>
                                      <p:tavLst>
                                        <p:tav tm="0">
                                          <p:val>
                                            <p:strVal val="ppt_y"/>
                                          </p:val>
                                        </p:tav>
                                        <p:tav tm="100000">
                                          <p:val>
                                            <p:strVal val="ppt_y"/>
                                          </p:val>
                                        </p:tav>
                                      </p:tavLst>
                                    </p:anim>
                                    <p:set>
                                      <p:cBhvr>
                                        <p:cTn id="18" dur="1" fill="hold">
                                          <p:stCondLst>
                                            <p:cond delay="499"/>
                                          </p:stCondLst>
                                        </p:cTn>
                                        <p:tgtEl>
                                          <p:spTgt spid="10"/>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0-ppt_w/2"/>
                                          </p:val>
                                        </p:tav>
                                      </p:tavLst>
                                    </p:anim>
                                    <p:anim calcmode="lin" valueType="num">
                                      <p:cBhvr additive="base">
                                        <p:cTn id="21" dur="500"/>
                                        <p:tgtEl>
                                          <p:spTgt spid="11"/>
                                        </p:tgtEl>
                                        <p:attrNameLst>
                                          <p:attrName>ppt_y</p:attrName>
                                        </p:attrNameLst>
                                      </p:cBhvr>
                                      <p:tavLst>
                                        <p:tav tm="0">
                                          <p:val>
                                            <p:strVal val="ppt_y"/>
                                          </p:val>
                                        </p:tav>
                                        <p:tav tm="100000">
                                          <p:val>
                                            <p:strVal val="ppt_y"/>
                                          </p:val>
                                        </p:tav>
                                      </p:tavLst>
                                    </p:anim>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71013"/>
                                        </p:tgtEl>
                                        <p:attrNameLst>
                                          <p:attrName>style.visibility</p:attrName>
                                        </p:attrNameLst>
                                      </p:cBhvr>
                                      <p:to>
                                        <p:strVal val="visible"/>
                                      </p:to>
                                    </p:set>
                                    <p:animEffect transition="in" filter="fade">
                                      <p:cBhvr>
                                        <p:cTn id="39" dur="1000"/>
                                        <p:tgtEl>
                                          <p:spTgt spid="171013"/>
                                        </p:tgtEl>
                                      </p:cBhvr>
                                    </p:animEffect>
                                    <p:anim calcmode="lin" valueType="num">
                                      <p:cBhvr>
                                        <p:cTn id="40" dur="1000" fill="hold"/>
                                        <p:tgtEl>
                                          <p:spTgt spid="171013"/>
                                        </p:tgtEl>
                                        <p:attrNameLst>
                                          <p:attrName>ppt_x</p:attrName>
                                        </p:attrNameLst>
                                      </p:cBhvr>
                                      <p:tavLst>
                                        <p:tav tm="0">
                                          <p:val>
                                            <p:strVal val="#ppt_x"/>
                                          </p:val>
                                        </p:tav>
                                        <p:tav tm="100000">
                                          <p:val>
                                            <p:strVal val="#ppt_x"/>
                                          </p:val>
                                        </p:tav>
                                      </p:tavLst>
                                    </p:anim>
                                    <p:anim calcmode="lin" valueType="num">
                                      <p:cBhvr>
                                        <p:cTn id="41" dur="900" decel="100000" fill="hold"/>
                                        <p:tgtEl>
                                          <p:spTgt spid="1710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710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sz="4400" b="1" dirty="0" smtClean="0">
                <a:solidFill>
                  <a:srgbClr val="FF0000"/>
                </a:solidFill>
                <a:cs typeface="+mn-cs"/>
              </a:rPr>
              <a:t>ADHD</a:t>
            </a:r>
            <a:endParaRPr lang="ar-SA" sz="4000" dirty="0" smtClean="0">
              <a:solidFill>
                <a:srgbClr val="FF0000"/>
              </a:solidFill>
              <a:cs typeface="+mn-cs"/>
            </a:endParaRPr>
          </a:p>
        </p:txBody>
      </p:sp>
      <p:sp>
        <p:nvSpPr>
          <p:cNvPr id="3" name="Content Placeholder 2"/>
          <p:cNvSpPr>
            <a:spLocks noGrp="1"/>
          </p:cNvSpPr>
          <p:nvPr>
            <p:ph idx="1"/>
          </p:nvPr>
        </p:nvSpPr>
        <p:spPr>
          <a:xfrm>
            <a:off x="301625" y="1527175"/>
            <a:ext cx="8504238" cy="4572000"/>
          </a:xfrm>
        </p:spPr>
        <p:txBody>
          <a:bodyPr rtlCol="0">
            <a:normAutofit lnSpcReduction="10000"/>
          </a:bodyPr>
          <a:lstStyle/>
          <a:p>
            <a:pPr fontAlgn="auto">
              <a:spcAft>
                <a:spcPts val="0"/>
              </a:spcAft>
              <a:defRPr/>
            </a:pPr>
            <a:endParaRPr lang="en-US" dirty="0" smtClean="0"/>
          </a:p>
          <a:p>
            <a:pPr fontAlgn="auto">
              <a:spcAft>
                <a:spcPts val="0"/>
              </a:spcAft>
              <a:buFont typeface="Wingdings 2" panose="05020102010507070707" pitchFamily="18" charset="2"/>
              <a:buNone/>
              <a:defRPr/>
            </a:pPr>
            <a:r>
              <a:rPr lang="en-US" dirty="0" smtClean="0"/>
              <a:t>    (</a:t>
            </a:r>
            <a:r>
              <a:rPr lang="en-US" dirty="0"/>
              <a:t>ADHD) is a neurocognitive behavioral developmental disorder most commonly seen in childhood and adolescence, which often extends to the adult years.</a:t>
            </a:r>
            <a:r>
              <a:rPr lang="en-US" dirty="0" smtClean="0"/>
              <a:t> </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endParaRPr lang="en-US" sz="1400" b="1" dirty="0" smtClean="0">
              <a:solidFill>
                <a:srgbClr val="0000FF"/>
              </a:solidFill>
            </a:endParaRPr>
          </a:p>
          <a:p>
            <a:pPr marL="0" indent="0" fontAlgn="auto">
              <a:spcAft>
                <a:spcPts val="0"/>
              </a:spcAft>
              <a:buFont typeface="Arial" pitchFamily="34" charset="0"/>
              <a:buNone/>
              <a:defRPr/>
            </a:pPr>
            <a:endParaRPr lang="en-US" sz="1400" b="1" dirty="0">
              <a:solidFill>
                <a:srgbClr val="0000FF"/>
              </a:solidFill>
            </a:endParaRPr>
          </a:p>
          <a:p>
            <a:pPr marL="0" indent="0" fontAlgn="auto">
              <a:spcAft>
                <a:spcPts val="0"/>
              </a:spcAft>
              <a:buFont typeface="Arial" pitchFamily="34" charset="0"/>
              <a:buNone/>
              <a:defRPr/>
            </a:pPr>
            <a:endParaRPr lang="en-US" sz="1400" b="1" dirty="0" smtClean="0">
              <a:solidFill>
                <a:srgbClr val="0000FF"/>
              </a:solidFill>
            </a:endParaRPr>
          </a:p>
          <a:p>
            <a:pPr marL="0" indent="0" fontAlgn="auto">
              <a:spcAft>
                <a:spcPts val="0"/>
              </a:spcAft>
              <a:buFont typeface="Arial" pitchFamily="34" charset="0"/>
              <a:buNone/>
              <a:defRPr/>
            </a:pPr>
            <a:endParaRPr lang="en-US" sz="1400" b="1" dirty="0" smtClean="0">
              <a:solidFill>
                <a:srgbClr val="0000FF"/>
              </a:solidFill>
            </a:endParaRPr>
          </a:p>
          <a:p>
            <a:pPr marL="0" indent="0" fontAlgn="auto">
              <a:spcAft>
                <a:spcPts val="0"/>
              </a:spcAft>
              <a:buFont typeface="Arial" pitchFamily="34" charset="0"/>
              <a:buNone/>
              <a:defRPr/>
            </a:pPr>
            <a:endParaRPr lang="en-US" sz="1400" b="1" dirty="0">
              <a:solidFill>
                <a:srgbClr val="0000FF"/>
              </a:solidFill>
            </a:endParaRPr>
          </a:p>
          <a:p>
            <a:pPr marL="0" indent="0" fontAlgn="auto">
              <a:spcAft>
                <a:spcPts val="0"/>
              </a:spcAft>
              <a:buFont typeface="Arial" pitchFamily="34" charset="0"/>
              <a:buNone/>
              <a:defRPr/>
            </a:pPr>
            <a:r>
              <a:rPr lang="en-US" sz="1400" b="1" dirty="0" smtClean="0">
                <a:solidFill>
                  <a:srgbClr val="0000FF"/>
                </a:solidFill>
              </a:rPr>
              <a:t>Minireview: Advances </a:t>
            </a:r>
            <a:r>
              <a:rPr lang="en-US" sz="1400" b="1" dirty="0">
                <a:solidFill>
                  <a:srgbClr val="0000FF"/>
                </a:solidFill>
              </a:rPr>
              <a:t>in understanding and treating </a:t>
            </a:r>
            <a:r>
              <a:rPr lang="en-US" sz="1400" b="1" dirty="0" smtClean="0">
                <a:solidFill>
                  <a:srgbClr val="0000FF"/>
                </a:solidFill>
              </a:rPr>
              <a:t>ADHD. By: Kevin </a:t>
            </a:r>
            <a:r>
              <a:rPr lang="en-US" sz="1400" b="1" dirty="0">
                <a:solidFill>
                  <a:srgbClr val="0000FF"/>
                </a:solidFill>
              </a:rPr>
              <a:t>M </a:t>
            </a:r>
            <a:r>
              <a:rPr lang="en-US" sz="1400" b="1" dirty="0" smtClean="0">
                <a:solidFill>
                  <a:srgbClr val="0000FF"/>
                </a:solidFill>
              </a:rPr>
              <a:t>Antshel, </a:t>
            </a:r>
            <a:r>
              <a:rPr lang="en-US" sz="1400" b="1" dirty="0">
                <a:solidFill>
                  <a:srgbClr val="0000FF"/>
                </a:solidFill>
              </a:rPr>
              <a:t>State University of New York, Upstate Medical University, Department of Psychiatry and Behavioral </a:t>
            </a:r>
            <a:r>
              <a:rPr lang="en-US" sz="1400" b="1" dirty="0" smtClean="0">
                <a:solidFill>
                  <a:srgbClr val="0000FF"/>
                </a:solidFill>
              </a:rPr>
              <a:t>Sciences. </a:t>
            </a:r>
            <a:r>
              <a:rPr lang="en-US" sz="1400" b="1" i="1" dirty="0">
                <a:solidFill>
                  <a:srgbClr val="0000FF"/>
                </a:solidFill>
              </a:rPr>
              <a:t>BMC Medicine</a:t>
            </a:r>
            <a:r>
              <a:rPr lang="en-US" sz="1400" b="1" dirty="0">
                <a:solidFill>
                  <a:srgbClr val="0000FF"/>
                </a:solidFill>
              </a:rPr>
              <a:t> 2011</a:t>
            </a:r>
          </a:p>
          <a:p>
            <a:pPr marL="0" indent="0"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defRPr/>
            </a:pPr>
            <a:r>
              <a:rPr lang="en-US" sz="4000" b="1" dirty="0" smtClean="0">
                <a:solidFill>
                  <a:srgbClr val="FF0000"/>
                </a:solidFill>
                <a:cs typeface="+mn-cs"/>
              </a:rPr>
              <a:t>ADHD</a:t>
            </a:r>
            <a:endParaRPr lang="ar-SA" sz="3600" dirty="0" smtClean="0">
              <a:solidFill>
                <a:srgbClr val="FF0000"/>
              </a:solidFill>
              <a:cs typeface="+mn-cs"/>
            </a:endParaRPr>
          </a:p>
        </p:txBody>
      </p:sp>
      <p:sp>
        <p:nvSpPr>
          <p:cNvPr id="3" name="Content Placeholder 2"/>
          <p:cNvSpPr>
            <a:spLocks noGrp="1"/>
          </p:cNvSpPr>
          <p:nvPr>
            <p:ph idx="1"/>
          </p:nvPr>
        </p:nvSpPr>
        <p:spPr>
          <a:xfrm>
            <a:off x="457200" y="1484313"/>
            <a:ext cx="8229600" cy="5184775"/>
          </a:xfrm>
        </p:spPr>
        <p:txBody>
          <a:bodyPr rtlCol="0">
            <a:normAutofit fontScale="70000" lnSpcReduction="20000"/>
          </a:bodyPr>
          <a:lstStyle/>
          <a:p>
            <a:pPr marL="0" indent="0" fontAlgn="auto">
              <a:spcAft>
                <a:spcPts val="0"/>
              </a:spcAft>
              <a:buFont typeface="Arial" pitchFamily="34" charset="0"/>
              <a:buNone/>
              <a:defRPr/>
            </a:pPr>
            <a:r>
              <a:rPr lang="en-US" sz="3800" b="1" u="sng" dirty="0" smtClean="0"/>
              <a:t>prevalence :</a:t>
            </a:r>
          </a:p>
          <a:p>
            <a:pPr marL="0" indent="0" fontAlgn="auto">
              <a:spcAft>
                <a:spcPts val="0"/>
              </a:spcAft>
              <a:buFont typeface="Arial" pitchFamily="34" charset="0"/>
              <a:buNone/>
              <a:defRPr/>
            </a:pPr>
            <a:endParaRPr lang="en-US" b="1" u="sng" dirty="0" smtClean="0"/>
          </a:p>
          <a:p>
            <a:pPr fontAlgn="auto">
              <a:spcAft>
                <a:spcPts val="0"/>
              </a:spcAft>
              <a:defRPr/>
            </a:pPr>
            <a:r>
              <a:rPr lang="en-US" dirty="0"/>
              <a:t>The ADHD prevalence was once estimated to be 3 to 5% of school-age </a:t>
            </a:r>
            <a:r>
              <a:rPr lang="en-US" dirty="0" smtClean="0"/>
              <a:t>children, </a:t>
            </a:r>
            <a:r>
              <a:rPr lang="en-US" dirty="0"/>
              <a:t>but more recent studies place the figure closer to 7 to 8% of school-age </a:t>
            </a:r>
            <a:r>
              <a:rPr lang="en-US" dirty="0" smtClean="0"/>
              <a:t>children </a:t>
            </a:r>
            <a:r>
              <a:rPr lang="en-US" b="1" dirty="0" smtClean="0">
                <a:solidFill>
                  <a:srgbClr val="0000FF"/>
                </a:solidFill>
              </a:rPr>
              <a:t>(1) </a:t>
            </a:r>
          </a:p>
          <a:p>
            <a:pPr fontAlgn="auto">
              <a:spcAft>
                <a:spcPts val="0"/>
              </a:spcAft>
              <a:defRPr/>
            </a:pPr>
            <a:r>
              <a:rPr lang="en-US" dirty="0" smtClean="0"/>
              <a:t>and </a:t>
            </a:r>
            <a:r>
              <a:rPr lang="en-US" dirty="0"/>
              <a:t>4 to 5% of </a:t>
            </a:r>
            <a:r>
              <a:rPr lang="en-US" dirty="0" smtClean="0"/>
              <a:t>adults </a:t>
            </a:r>
            <a:r>
              <a:rPr lang="en-US" b="1" dirty="0" smtClean="0">
                <a:solidFill>
                  <a:srgbClr val="0000FF"/>
                </a:solidFill>
              </a:rPr>
              <a:t>(2)</a:t>
            </a:r>
            <a:r>
              <a:rPr lang="en-US" dirty="0" smtClean="0"/>
              <a:t>. </a:t>
            </a:r>
          </a:p>
          <a:p>
            <a:pPr fontAlgn="auto">
              <a:spcAft>
                <a:spcPts val="0"/>
              </a:spcAft>
              <a:defRPr/>
            </a:pPr>
            <a:r>
              <a:rPr lang="en-US" dirty="0" smtClean="0"/>
              <a:t>Prevalence </a:t>
            </a:r>
            <a:r>
              <a:rPr lang="en-US" dirty="0"/>
              <a:t>clearly varies, with risk factors including age, male gender, chronic health problems, family dysfunction, low socioeconomic status, presence of a developmental impairment and urban </a:t>
            </a:r>
            <a:r>
              <a:rPr lang="en-US" dirty="0" smtClean="0"/>
              <a:t>living </a:t>
            </a:r>
            <a:r>
              <a:rPr lang="en-US" b="1" dirty="0" smtClean="0">
                <a:solidFill>
                  <a:srgbClr val="0000FF"/>
                </a:solidFill>
              </a:rPr>
              <a:t>(3)</a:t>
            </a:r>
            <a:r>
              <a:rPr lang="en-US" dirty="0" smtClean="0"/>
              <a:t>. </a:t>
            </a:r>
          </a:p>
          <a:p>
            <a:pPr marL="0" indent="0" fontAlgn="auto">
              <a:spcAft>
                <a:spcPts val="0"/>
              </a:spcAft>
              <a:buFont typeface="Arial" pitchFamily="34" charset="0"/>
              <a:buNone/>
              <a:defRPr/>
            </a:pPr>
            <a:endParaRPr lang="en-US" sz="2000" b="1" dirty="0" smtClean="0">
              <a:solidFill>
                <a:srgbClr val="0000FF"/>
              </a:solidFill>
            </a:endParaRPr>
          </a:p>
          <a:p>
            <a:pPr marL="0" indent="0" fontAlgn="auto">
              <a:spcAft>
                <a:spcPts val="0"/>
              </a:spcAft>
              <a:buFont typeface="Arial" pitchFamily="34" charset="0"/>
              <a:buNone/>
              <a:defRPr/>
            </a:pPr>
            <a:endParaRPr lang="en-US" sz="2000" b="1" dirty="0">
              <a:solidFill>
                <a:srgbClr val="0000FF"/>
              </a:solidFill>
            </a:endParaRPr>
          </a:p>
          <a:p>
            <a:pPr marL="0" indent="0" fontAlgn="auto">
              <a:spcAft>
                <a:spcPts val="0"/>
              </a:spcAft>
              <a:buFont typeface="Arial" pitchFamily="34" charset="0"/>
              <a:buNone/>
              <a:defRPr/>
            </a:pPr>
            <a:r>
              <a:rPr lang="en-US" sz="2000" b="1" dirty="0" smtClean="0">
                <a:solidFill>
                  <a:srgbClr val="0000FF"/>
                </a:solidFill>
              </a:rPr>
              <a:t>(1) </a:t>
            </a:r>
            <a:r>
              <a:rPr lang="en-US" sz="2000" b="1" dirty="0" err="1" smtClean="0">
                <a:solidFill>
                  <a:srgbClr val="0000FF"/>
                </a:solidFill>
              </a:rPr>
              <a:t>Barbaresi</a:t>
            </a:r>
            <a:r>
              <a:rPr lang="en-US" sz="2000" b="1" dirty="0" smtClean="0">
                <a:solidFill>
                  <a:srgbClr val="0000FF"/>
                </a:solidFill>
              </a:rPr>
              <a:t> WJ: How common is attention-deficit/hyperactivity disorder? Incidence in a population-based birth cohort in Rochester, Minn. </a:t>
            </a:r>
            <a:r>
              <a:rPr lang="en-US" sz="2000" b="1" i="1" dirty="0" smtClean="0">
                <a:solidFill>
                  <a:srgbClr val="0000FF"/>
                </a:solidFill>
              </a:rPr>
              <a:t>Arch </a:t>
            </a:r>
            <a:r>
              <a:rPr lang="en-US" sz="2000" b="1" i="1" dirty="0" err="1" smtClean="0">
                <a:solidFill>
                  <a:srgbClr val="0000FF"/>
                </a:solidFill>
              </a:rPr>
              <a:t>Pediatr</a:t>
            </a:r>
            <a:r>
              <a:rPr lang="en-US" sz="2000" b="1" i="1" dirty="0" smtClean="0">
                <a:solidFill>
                  <a:srgbClr val="0000FF"/>
                </a:solidFill>
              </a:rPr>
              <a:t> </a:t>
            </a:r>
            <a:r>
              <a:rPr lang="en-US" sz="2000" b="1" i="1" dirty="0" err="1" smtClean="0">
                <a:solidFill>
                  <a:srgbClr val="0000FF"/>
                </a:solidFill>
              </a:rPr>
              <a:t>Adolesc</a:t>
            </a:r>
            <a:r>
              <a:rPr lang="en-US" sz="2000" b="1" i="1" dirty="0" smtClean="0">
                <a:solidFill>
                  <a:srgbClr val="0000FF"/>
                </a:solidFill>
              </a:rPr>
              <a:t> Med</a:t>
            </a:r>
            <a:r>
              <a:rPr lang="en-US" sz="2000" b="1" dirty="0" smtClean="0">
                <a:solidFill>
                  <a:srgbClr val="0000FF"/>
                </a:solidFill>
              </a:rPr>
              <a:t> 2002</a:t>
            </a:r>
          </a:p>
          <a:p>
            <a:pPr marL="0" indent="0" fontAlgn="auto">
              <a:spcAft>
                <a:spcPts val="0"/>
              </a:spcAft>
              <a:buFont typeface="Arial" pitchFamily="34" charset="0"/>
              <a:buNone/>
              <a:defRPr/>
            </a:pPr>
            <a:r>
              <a:rPr lang="en-US" sz="1700" b="1" dirty="0" smtClean="0">
                <a:solidFill>
                  <a:srgbClr val="0000FF"/>
                </a:solidFill>
              </a:rPr>
              <a:t>(2) Kessler RC, </a:t>
            </a:r>
            <a:r>
              <a:rPr lang="en-US" sz="1700" b="1" i="1" dirty="0">
                <a:solidFill>
                  <a:srgbClr val="0000FF"/>
                </a:solidFill>
              </a:rPr>
              <a:t>et al</a:t>
            </a:r>
            <a:r>
              <a:rPr lang="en-US" sz="1700" b="1" dirty="0">
                <a:solidFill>
                  <a:srgbClr val="0000FF"/>
                </a:solidFill>
              </a:rPr>
              <a:t>.: The prevalence and correlates of adult ADHD in the United States: results from the National Comorbidity Survey Replication. </a:t>
            </a:r>
            <a:r>
              <a:rPr lang="en-US" sz="1700" b="1" i="1" dirty="0" smtClean="0">
                <a:solidFill>
                  <a:srgbClr val="0000FF"/>
                </a:solidFill>
              </a:rPr>
              <a:t>American </a:t>
            </a:r>
            <a:r>
              <a:rPr lang="en-US" sz="1700" b="1" i="1" dirty="0">
                <a:solidFill>
                  <a:srgbClr val="0000FF"/>
                </a:solidFill>
              </a:rPr>
              <a:t>Journal of Psychiatry</a:t>
            </a:r>
            <a:r>
              <a:rPr lang="en-US" sz="1700" b="1" dirty="0">
                <a:solidFill>
                  <a:srgbClr val="0000FF"/>
                </a:solidFill>
              </a:rPr>
              <a:t> </a:t>
            </a:r>
            <a:r>
              <a:rPr lang="en-US" sz="1700" b="1" dirty="0" smtClean="0">
                <a:solidFill>
                  <a:srgbClr val="0000FF"/>
                </a:solidFill>
              </a:rPr>
              <a:t>2006</a:t>
            </a:r>
          </a:p>
          <a:p>
            <a:pPr marL="0" indent="0" fontAlgn="auto">
              <a:spcAft>
                <a:spcPts val="0"/>
              </a:spcAft>
              <a:buFont typeface="Arial" pitchFamily="34" charset="0"/>
              <a:buNone/>
              <a:defRPr/>
            </a:pPr>
            <a:r>
              <a:rPr lang="en-US" sz="2600" b="1" dirty="0" smtClean="0">
                <a:solidFill>
                  <a:srgbClr val="0000FF"/>
                </a:solidFill>
              </a:rPr>
              <a:t>(3) </a:t>
            </a:r>
            <a:r>
              <a:rPr lang="en-US" sz="1700" b="1" dirty="0" err="1">
                <a:solidFill>
                  <a:srgbClr val="0000FF"/>
                </a:solidFill>
              </a:rPr>
              <a:t>Lavigne</a:t>
            </a:r>
            <a:r>
              <a:rPr lang="en-US" sz="1700" b="1" dirty="0">
                <a:solidFill>
                  <a:srgbClr val="0000FF"/>
                </a:solidFill>
              </a:rPr>
              <a:t> JV, Gibbons RD, </a:t>
            </a:r>
            <a:r>
              <a:rPr lang="en-US" sz="1700" b="1" dirty="0" err="1">
                <a:solidFill>
                  <a:srgbClr val="0000FF"/>
                </a:solidFill>
              </a:rPr>
              <a:t>Christoffel</a:t>
            </a:r>
            <a:r>
              <a:rPr lang="en-US" sz="1700" b="1" dirty="0">
                <a:solidFill>
                  <a:srgbClr val="0000FF"/>
                </a:solidFill>
              </a:rPr>
              <a:t> KK, </a:t>
            </a:r>
            <a:r>
              <a:rPr lang="en-US" sz="1700" b="1" dirty="0" err="1">
                <a:solidFill>
                  <a:srgbClr val="0000FF"/>
                </a:solidFill>
              </a:rPr>
              <a:t>Arend</a:t>
            </a:r>
            <a:r>
              <a:rPr lang="en-US" sz="1700" b="1" dirty="0">
                <a:solidFill>
                  <a:srgbClr val="0000FF"/>
                </a:solidFill>
              </a:rPr>
              <a:t> R, Rosenbaum D, </a:t>
            </a:r>
            <a:r>
              <a:rPr lang="en-US" sz="1700" b="1" dirty="0" err="1">
                <a:solidFill>
                  <a:srgbClr val="0000FF"/>
                </a:solidFill>
              </a:rPr>
              <a:t>Binns</a:t>
            </a:r>
            <a:r>
              <a:rPr lang="en-US" sz="1700" b="1" dirty="0">
                <a:solidFill>
                  <a:srgbClr val="0000FF"/>
                </a:solidFill>
              </a:rPr>
              <a:t> H, Dawson N, </a:t>
            </a:r>
            <a:r>
              <a:rPr lang="en-US" sz="1700" b="1" dirty="0" err="1">
                <a:solidFill>
                  <a:srgbClr val="0000FF"/>
                </a:solidFill>
              </a:rPr>
              <a:t>Sobel</a:t>
            </a:r>
            <a:r>
              <a:rPr lang="en-US" sz="1700" b="1" dirty="0">
                <a:solidFill>
                  <a:srgbClr val="0000FF"/>
                </a:solidFill>
              </a:rPr>
              <a:t> H, Isaacs C: Prevalence rates and correlates of psychiatric disorders among preschool children. </a:t>
            </a:r>
            <a:endParaRPr lang="en-US" sz="1700" b="1" dirty="0" smtClean="0">
              <a:solidFill>
                <a:srgbClr val="0000FF"/>
              </a:solidFill>
            </a:endParaRPr>
          </a:p>
          <a:p>
            <a:pPr marL="0" indent="0" fontAlgn="auto">
              <a:spcAft>
                <a:spcPts val="0"/>
              </a:spcAft>
              <a:buFont typeface="Arial" pitchFamily="34" charset="0"/>
              <a:buNone/>
              <a:defRPr/>
            </a:pPr>
            <a:r>
              <a:rPr lang="en-US" sz="1700" b="1" i="1" dirty="0" smtClean="0">
                <a:solidFill>
                  <a:srgbClr val="0000FF"/>
                </a:solidFill>
              </a:rPr>
              <a:t>J Am </a:t>
            </a:r>
            <a:r>
              <a:rPr lang="en-US" sz="1700" b="1" i="1" dirty="0" err="1" smtClean="0">
                <a:solidFill>
                  <a:srgbClr val="0000FF"/>
                </a:solidFill>
              </a:rPr>
              <a:t>Acad</a:t>
            </a:r>
            <a:r>
              <a:rPr lang="en-US" sz="1700" b="1" i="1" dirty="0" smtClean="0">
                <a:solidFill>
                  <a:srgbClr val="0000FF"/>
                </a:solidFill>
              </a:rPr>
              <a:t> Child </a:t>
            </a:r>
            <a:r>
              <a:rPr lang="en-US" sz="1700" b="1" i="1" dirty="0" err="1" smtClean="0">
                <a:solidFill>
                  <a:srgbClr val="0000FF"/>
                </a:solidFill>
              </a:rPr>
              <a:t>Adolesc</a:t>
            </a:r>
            <a:r>
              <a:rPr lang="en-US" sz="1700" b="1" i="1" dirty="0" smtClean="0">
                <a:solidFill>
                  <a:srgbClr val="0000FF"/>
                </a:solidFill>
              </a:rPr>
              <a:t> Psychiatry</a:t>
            </a:r>
            <a:r>
              <a:rPr lang="en-US" sz="1700" b="1" dirty="0" smtClean="0">
                <a:solidFill>
                  <a:srgbClr val="0000FF"/>
                </a:solidFill>
              </a:rPr>
              <a:t> 1996</a:t>
            </a:r>
          </a:p>
          <a:p>
            <a:pPr marL="0" indent="0" fontAlgn="auto">
              <a:spcAft>
                <a:spcPts val="0"/>
              </a:spcAft>
              <a:buFont typeface="Arial" pitchFamily="34" charset="0"/>
              <a:buNone/>
              <a:defRPr/>
            </a:pPr>
            <a:endParaRPr lang="en-US" sz="1500" b="1" dirty="0">
              <a:solidFill>
                <a:srgbClr val="0000FF"/>
              </a:solidFill>
            </a:endParaRPr>
          </a:p>
          <a:p>
            <a:pPr marL="0" indent="0" fontAlgn="auto">
              <a:spcAft>
                <a:spcPts val="0"/>
              </a:spcAft>
              <a:buFont typeface="Arial" pitchFamily="34" charset="0"/>
              <a:buNone/>
              <a:defRPr/>
            </a:pPr>
            <a:endParaRPr lang="en-US" sz="1500" b="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3600" b="1" dirty="0" smtClean="0">
                <a:solidFill>
                  <a:srgbClr val="FF0000"/>
                </a:solidFill>
              </a:rPr>
              <a:t>ADHD</a:t>
            </a:r>
            <a:endParaRPr lang="ar-SA" dirty="0" smtClean="0"/>
          </a:p>
        </p:txBody>
      </p:sp>
      <p:sp>
        <p:nvSpPr>
          <p:cNvPr id="3" name="Content Placeholder 2"/>
          <p:cNvSpPr>
            <a:spLocks noGrp="1"/>
          </p:cNvSpPr>
          <p:nvPr>
            <p:ph idx="1"/>
          </p:nvPr>
        </p:nvSpPr>
        <p:spPr>
          <a:xfrm>
            <a:off x="250825" y="1600200"/>
            <a:ext cx="8642350" cy="4924425"/>
          </a:xfrm>
        </p:spPr>
        <p:txBody>
          <a:bodyPr rtlCol="0">
            <a:normAutofit fontScale="92500"/>
          </a:bodyPr>
          <a:lstStyle/>
          <a:p>
            <a:pPr marL="0" indent="0" fontAlgn="auto">
              <a:spcAft>
                <a:spcPts val="0"/>
              </a:spcAft>
              <a:buFont typeface="Arial" pitchFamily="34" charset="0"/>
              <a:buNone/>
              <a:defRPr/>
            </a:pPr>
            <a:r>
              <a:rPr lang="en-US" b="1" i="1" u="sng" dirty="0"/>
              <a:t>Associated factors </a:t>
            </a:r>
            <a:endParaRPr lang="en-US" u="sng" dirty="0"/>
          </a:p>
          <a:p>
            <a:pPr fontAlgn="auto">
              <a:spcAft>
                <a:spcPts val="0"/>
              </a:spcAft>
              <a:defRPr/>
            </a:pPr>
            <a:endParaRPr lang="en-US" dirty="0"/>
          </a:p>
          <a:p>
            <a:pPr fontAlgn="auto">
              <a:spcAft>
                <a:spcPts val="0"/>
              </a:spcAft>
              <a:defRPr/>
            </a:pPr>
            <a:r>
              <a:rPr lang="en-US" dirty="0" smtClean="0"/>
              <a:t>Difficult </a:t>
            </a:r>
            <a:r>
              <a:rPr lang="en-US" dirty="0"/>
              <a:t>temperament </a:t>
            </a:r>
          </a:p>
          <a:p>
            <a:pPr fontAlgn="auto">
              <a:spcAft>
                <a:spcPts val="0"/>
              </a:spcAft>
              <a:defRPr/>
            </a:pPr>
            <a:endParaRPr lang="en-US" dirty="0"/>
          </a:p>
          <a:p>
            <a:pPr fontAlgn="auto">
              <a:spcAft>
                <a:spcPts val="0"/>
              </a:spcAft>
              <a:defRPr/>
            </a:pPr>
            <a:r>
              <a:rPr lang="en-US" dirty="0" smtClean="0"/>
              <a:t>Learning </a:t>
            </a:r>
            <a:r>
              <a:rPr lang="en-US" dirty="0"/>
              <a:t>disabilities </a:t>
            </a:r>
          </a:p>
          <a:p>
            <a:pPr fontAlgn="auto">
              <a:spcAft>
                <a:spcPts val="0"/>
              </a:spcAft>
              <a:defRPr/>
            </a:pPr>
            <a:endParaRPr lang="en-US" dirty="0"/>
          </a:p>
          <a:p>
            <a:pPr fontAlgn="auto">
              <a:spcAft>
                <a:spcPts val="0"/>
              </a:spcAft>
              <a:defRPr/>
            </a:pPr>
            <a:r>
              <a:rPr lang="en-US" dirty="0" smtClean="0"/>
              <a:t>Pregnancy </a:t>
            </a:r>
            <a:r>
              <a:rPr lang="en-US" dirty="0"/>
              <a:t>and perinatal complications with soft neurological signs (brain impairment) (e.g., clumsiness</a:t>
            </a:r>
            <a:r>
              <a:rPr lang="en-US" dirty="0" smtClean="0"/>
              <a:t>)</a:t>
            </a:r>
          </a:p>
          <a:p>
            <a:pPr fontAlgn="auto">
              <a:spcAft>
                <a:spcPts val="0"/>
              </a:spcAft>
              <a:defRPr/>
            </a:pPr>
            <a:endParaRPr lang="en-US" dirty="0"/>
          </a:p>
          <a:p>
            <a:pPr fontAlgn="auto">
              <a:spcAft>
                <a:spcPts val="0"/>
              </a:spcAft>
              <a:defRPr/>
            </a:pPr>
            <a:r>
              <a:rPr lang="en-US" dirty="0" smtClean="0"/>
              <a:t>Family </a:t>
            </a:r>
            <a:r>
              <a:rPr lang="en-US" dirty="0"/>
              <a:t>conflict and parenting problems (may be a reaction) </a:t>
            </a:r>
          </a:p>
          <a:p>
            <a:pPr fontAlgn="auto">
              <a:spcAft>
                <a:spcPts val="0"/>
              </a:spcAft>
              <a:defRPr/>
            </a:pPr>
            <a:endParaRPr lang="en-US" dirty="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defRPr/>
            </a:pPr>
            <a:r>
              <a:rPr lang="en-US" sz="3600" b="1" dirty="0" smtClean="0">
                <a:solidFill>
                  <a:srgbClr val="FF0000"/>
                </a:solidFill>
              </a:rPr>
              <a:t>ADHD</a:t>
            </a:r>
            <a:endParaRPr lang="ar-SA" dirty="0" smtClean="0"/>
          </a:p>
        </p:txBody>
      </p:sp>
      <p:sp>
        <p:nvSpPr>
          <p:cNvPr id="57347" name="Content Placeholder 2"/>
          <p:cNvSpPr>
            <a:spLocks noGrp="1"/>
          </p:cNvSpPr>
          <p:nvPr>
            <p:ph idx="1"/>
          </p:nvPr>
        </p:nvSpPr>
        <p:spPr>
          <a:xfrm>
            <a:off x="301625" y="1527175"/>
            <a:ext cx="8504238" cy="4572000"/>
          </a:xfrm>
        </p:spPr>
        <p:txBody>
          <a:bodyPr/>
          <a:lstStyle/>
          <a:p>
            <a:r>
              <a:rPr lang="en-US" smtClean="0"/>
              <a:t>While stimulants clearly have abuse potential, the rate of lifetime nonmedical methylphenidate use has not significantly increased since methylphenidate was introduced as a treatment for ADHD, suggesting that abuse is not a major problem </a:t>
            </a:r>
            <a:r>
              <a:rPr lang="en-US" sz="1800" b="1" smtClean="0">
                <a:solidFill>
                  <a:srgbClr val="0000FF"/>
                </a:solidFill>
              </a:rPr>
              <a:t>(Goldman et al., 1998)</a:t>
            </a:r>
            <a:r>
              <a:rPr lang="en-US" sz="2000" smtClean="0"/>
              <a:t>. </a:t>
            </a:r>
          </a:p>
          <a:p>
            <a:endParaRPr lang="en-US" smtClean="0"/>
          </a:p>
          <a:p>
            <a:r>
              <a:rPr lang="en-US" smtClean="0"/>
              <a:t>Case reports describing abuse by children prescribed stimulants for ADHD are rare. </a:t>
            </a:r>
            <a:r>
              <a:rPr lang="en-US" sz="1800" b="1" smtClean="0">
                <a:solidFill>
                  <a:srgbClr val="0000FF"/>
                </a:solidFill>
              </a:rPr>
              <a:t>(Hechtman, 1985)</a:t>
            </a:r>
            <a:r>
              <a:rPr lang="en-US" sz="2000" smtClean="0"/>
              <a:t>.</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ate Placeholder 1"/>
          <p:cNvSpPr>
            <a:spLocks noGrp="1"/>
          </p:cNvSpPr>
          <p:nvPr>
            <p:ph type="dt" sz="quarter" idx="10"/>
          </p:nvPr>
        </p:nvSpPr>
        <p:spPr/>
        <p:txBody>
          <a:bodyPr/>
          <a:lstStyle/>
          <a:p>
            <a:pPr>
              <a:defRPr/>
            </a:pPr>
            <a:endParaRPr lang="en-US" dirty="0"/>
          </a:p>
        </p:txBody>
      </p:sp>
      <p:sp>
        <p:nvSpPr>
          <p:cNvPr id="54"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2ADA700E-320F-4363-B48C-F98D0AB3DBA3}" type="slidenum">
              <a:rPr lang="ar-SA" smtClean="0">
                <a:solidFill>
                  <a:srgbClr val="FFFFFF"/>
                </a:solidFill>
              </a:rPr>
              <a:pPr>
                <a:defRPr/>
              </a:pPr>
              <a:t>29</a:t>
            </a:fld>
            <a:endParaRPr lang="en-US" smtClean="0">
              <a:solidFill>
                <a:srgbClr val="FFFFFF"/>
              </a:solidFill>
            </a:endParaRPr>
          </a:p>
        </p:txBody>
      </p:sp>
      <p:sp>
        <p:nvSpPr>
          <p:cNvPr id="75780" name="Rectangle 3"/>
          <p:cNvSpPr>
            <a:spLocks noGrp="1" noChangeArrowheads="1"/>
          </p:cNvSpPr>
          <p:nvPr>
            <p:ph type="body" sz="half" idx="4294967295"/>
          </p:nvPr>
        </p:nvSpPr>
        <p:spPr>
          <a:xfrm>
            <a:off x="431800" y="333375"/>
            <a:ext cx="3530600" cy="4608513"/>
          </a:xfrm>
        </p:spPr>
        <p:txBody>
          <a:bodyPr/>
          <a:lstStyle/>
          <a:p>
            <a:pPr marL="457200" indent="-457200" algn="ctr" eaLnBrk="1" hangingPunct="1">
              <a:buFont typeface="Wingdings" panose="05000000000000000000" pitchFamily="2" charset="2"/>
              <a:buNone/>
            </a:pPr>
            <a:r>
              <a:rPr lang="en-US" sz="2400" b="1" smtClean="0">
                <a:solidFill>
                  <a:srgbClr val="FF0000"/>
                </a:solidFill>
                <a:latin typeface="Times New Roman" panose="02020603050405020304" pitchFamily="18" charset="0"/>
                <a:cs typeface="Times New Roman" panose="02020603050405020304" pitchFamily="18" charset="0"/>
              </a:rPr>
              <a:t>INATTENTION</a:t>
            </a:r>
          </a:p>
          <a:p>
            <a:pPr marL="457200" indent="-457200" algn="ctr" eaLnBrk="1" hangingPunct="1">
              <a:buFont typeface="Wingdings" panose="05000000000000000000" pitchFamily="2" charset="2"/>
              <a:buNone/>
            </a:pPr>
            <a:endParaRPr lang="en-US" b="1" smtClean="0">
              <a:solidFill>
                <a:srgbClr val="FF0000"/>
              </a:solidFill>
            </a:endParaRP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no attention to details</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difficulty focusing</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not listening</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easily distracted</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forgetful not following through</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difficulty organizing</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avoids effortful tasks</a:t>
            </a:r>
          </a:p>
          <a:p>
            <a:pPr marL="457200" indent="-457200" eaLnBrk="1" fontAlgn="b" hangingPunct="1">
              <a:spcBef>
                <a:spcPct val="0"/>
              </a:spcBef>
            </a:pPr>
            <a:r>
              <a:rPr lang="en-US" sz="1800" smtClean="0">
                <a:solidFill>
                  <a:srgbClr val="000090"/>
                </a:solidFill>
                <a:latin typeface="Times New Roman" panose="02020603050405020304" pitchFamily="18" charset="0"/>
                <a:cs typeface="Times New Roman" panose="02020603050405020304" pitchFamily="18" charset="0"/>
              </a:rPr>
              <a:t>loses things</a:t>
            </a:r>
          </a:p>
          <a:p>
            <a:pPr marL="457200" indent="-457200" eaLnBrk="1" fontAlgn="b" hangingPunct="1">
              <a:spcBef>
                <a:spcPct val="0"/>
              </a:spcBef>
            </a:pPr>
            <a:endParaRPr lang="en-US" sz="2400" smtClean="0">
              <a:solidFill>
                <a:schemeClr val="hlink"/>
              </a:solidFill>
              <a:latin typeface="Times New Roman" panose="02020603050405020304" pitchFamily="18" charset="0"/>
              <a:cs typeface="Times New Roman" panose="02020603050405020304" pitchFamily="18" charset="0"/>
            </a:endParaRPr>
          </a:p>
        </p:txBody>
      </p:sp>
      <p:sp>
        <p:nvSpPr>
          <p:cNvPr id="75781" name="Rectangle 4"/>
          <p:cNvSpPr>
            <a:spLocks noGrp="1" noChangeArrowheads="1"/>
          </p:cNvSpPr>
          <p:nvPr>
            <p:ph type="body" sz="half" idx="4294967295"/>
          </p:nvPr>
        </p:nvSpPr>
        <p:spPr>
          <a:xfrm>
            <a:off x="5586413" y="333375"/>
            <a:ext cx="3557587" cy="6067425"/>
          </a:xfrm>
        </p:spPr>
        <p:txBody>
          <a:bodyPr/>
          <a:lstStyle/>
          <a:p>
            <a:pPr marL="457200" indent="-457200" algn="ctr" eaLnBrk="1" hangingPunct="1">
              <a:buFont typeface="Wingdings" panose="05000000000000000000" pitchFamily="2" charset="2"/>
              <a:buNone/>
            </a:pPr>
            <a:r>
              <a:rPr lang="en-US" sz="2400" b="1" smtClean="0">
                <a:solidFill>
                  <a:srgbClr val="FF0000"/>
                </a:solidFill>
                <a:latin typeface="Times New Roman" panose="02020603050405020304" pitchFamily="18" charset="0"/>
                <a:cs typeface="Times New Roman" panose="02020603050405020304" pitchFamily="18" charset="0"/>
              </a:rPr>
              <a:t>HYPERACTIVITY</a:t>
            </a:r>
          </a:p>
          <a:p>
            <a:pPr marL="457200" indent="-457200" algn="ctr" eaLnBrk="1" hangingPunct="1">
              <a:buFont typeface="Wingdings" panose="05000000000000000000" pitchFamily="2" charset="2"/>
              <a:buNone/>
            </a:pPr>
            <a:r>
              <a:rPr lang="en-US" sz="2400" b="1" smtClean="0">
                <a:solidFill>
                  <a:srgbClr val="FF0000"/>
                </a:solidFill>
                <a:latin typeface="Times New Roman" panose="02020603050405020304" pitchFamily="18" charset="0"/>
                <a:cs typeface="Times New Roman" panose="02020603050405020304" pitchFamily="18" charset="0"/>
              </a:rPr>
              <a:t>IMPULSIVITY</a:t>
            </a:r>
          </a:p>
          <a:p>
            <a:pPr marL="457200" indent="-457200" algn="ctr" eaLnBrk="1" hangingPunct="1">
              <a:buFont typeface="Wingdings" panose="05000000000000000000" pitchFamily="2" charset="2"/>
              <a:buNone/>
            </a:pPr>
            <a:endParaRPr lang="en-US" sz="2400" b="1" smtClean="0">
              <a:solidFill>
                <a:srgbClr val="FF0000"/>
              </a:solidFill>
              <a:latin typeface="Times New Roman" panose="02020603050405020304" pitchFamily="18" charset="0"/>
              <a:cs typeface="Times New Roman" panose="02020603050405020304" pitchFamily="18" charset="0"/>
            </a:endParaRPr>
          </a:p>
          <a:p>
            <a:pPr marL="457200" indent="-457200" eaLnBrk="1" fontAlgn="b" hangingPunct="1">
              <a:spcBef>
                <a:spcPct val="0"/>
              </a:spcBef>
              <a:buFont typeface="Wingdings" panose="05000000000000000000" pitchFamily="2" charset="2"/>
              <a:buChar char="§"/>
            </a:pPr>
            <a:r>
              <a:rPr lang="en-US" sz="1800" smtClean="0">
                <a:solidFill>
                  <a:srgbClr val="000090"/>
                </a:solidFill>
                <a:latin typeface="Times New Roman" panose="02020603050405020304" pitchFamily="18" charset="0"/>
                <a:cs typeface="Times New Roman" panose="02020603050405020304" pitchFamily="18" charset="0"/>
              </a:rPr>
              <a:t>fidgets</a:t>
            </a:r>
          </a:p>
          <a:p>
            <a:pPr marL="457200" indent="-457200" eaLnBrk="1" fontAlgn="b" hangingPunct="1">
              <a:spcBef>
                <a:spcPct val="0"/>
              </a:spcBef>
              <a:buFont typeface="Wingdings" panose="05000000000000000000" pitchFamily="2" charset="2"/>
              <a:buChar char="§"/>
            </a:pPr>
            <a:r>
              <a:rPr lang="en-US" sz="1800" smtClean="0">
                <a:solidFill>
                  <a:srgbClr val="000090"/>
                </a:solidFill>
                <a:latin typeface="Times New Roman" panose="02020603050405020304" pitchFamily="18" charset="0"/>
                <a:cs typeface="Times New Roman" panose="02020603050405020304" pitchFamily="18" charset="0"/>
              </a:rPr>
              <a:t>leaves seat</a:t>
            </a:r>
          </a:p>
          <a:p>
            <a:pPr marL="457200" indent="-457200" eaLnBrk="1" fontAlgn="b" hangingPunct="1">
              <a:spcBef>
                <a:spcPct val="0"/>
              </a:spcBef>
              <a:buFont typeface="Wingdings" panose="05000000000000000000" pitchFamily="2" charset="2"/>
              <a:buChar char="§"/>
            </a:pPr>
            <a:r>
              <a:rPr lang="en-US" sz="1800" smtClean="0">
                <a:solidFill>
                  <a:srgbClr val="000090"/>
                </a:solidFill>
                <a:latin typeface="Times New Roman" panose="02020603050405020304" pitchFamily="18" charset="0"/>
                <a:cs typeface="Times New Roman" panose="02020603050405020304" pitchFamily="18" charset="0"/>
              </a:rPr>
              <a:t>runs/climbs</a:t>
            </a:r>
          </a:p>
          <a:p>
            <a:pPr marL="457200" indent="-457200" eaLnBrk="1" fontAlgn="b" hangingPunct="1">
              <a:spcBef>
                <a:spcPct val="0"/>
              </a:spcBef>
              <a:buFont typeface="Wingdings" panose="05000000000000000000" pitchFamily="2" charset="2"/>
              <a:buChar char="§"/>
            </a:pPr>
            <a:r>
              <a:rPr lang="en-US" sz="1800" smtClean="0">
                <a:solidFill>
                  <a:srgbClr val="000090"/>
                </a:solidFill>
                <a:latin typeface="Times New Roman" panose="02020603050405020304" pitchFamily="18" charset="0"/>
                <a:cs typeface="Times New Roman" panose="02020603050405020304" pitchFamily="18" charset="0"/>
              </a:rPr>
              <a:t>loud</a:t>
            </a:r>
          </a:p>
          <a:p>
            <a:pPr marL="457200" indent="-457200" eaLnBrk="1" fontAlgn="b" hangingPunct="1">
              <a:spcBef>
                <a:spcPct val="0"/>
              </a:spcBef>
              <a:buFont typeface="Wingdings" panose="05000000000000000000" pitchFamily="2" charset="2"/>
              <a:buChar char="§"/>
            </a:pPr>
            <a:r>
              <a:rPr lang="en-US" sz="1800" smtClean="0">
                <a:solidFill>
                  <a:srgbClr val="000090"/>
                </a:solidFill>
                <a:latin typeface="Times New Roman" panose="02020603050405020304" pitchFamily="18" charset="0"/>
                <a:cs typeface="Times New Roman" panose="02020603050405020304" pitchFamily="18" charset="0"/>
              </a:rPr>
              <a:t>on the go</a:t>
            </a:r>
          </a:p>
          <a:p>
            <a:pPr marL="457200" indent="-457200" eaLnBrk="1" fontAlgn="b" hangingPunct="1">
              <a:spcBef>
                <a:spcPct val="0"/>
              </a:spcBef>
              <a:buFont typeface="Wingdings" panose="05000000000000000000" pitchFamily="2" charset="2"/>
              <a:buChar char="§"/>
            </a:pPr>
            <a:r>
              <a:rPr lang="en-US" sz="1800" smtClean="0">
                <a:solidFill>
                  <a:srgbClr val="000090"/>
                </a:solidFill>
                <a:latin typeface="Times New Roman" panose="02020603050405020304" pitchFamily="18" charset="0"/>
                <a:cs typeface="Times New Roman" panose="02020603050405020304" pitchFamily="18" charset="0"/>
              </a:rPr>
              <a:t>excessive talk</a:t>
            </a:r>
          </a:p>
          <a:p>
            <a:pPr marL="457200" indent="-457200" eaLnBrk="1" fontAlgn="b" hangingPunct="1">
              <a:spcBef>
                <a:spcPct val="0"/>
              </a:spcBef>
              <a:buFont typeface="Wingdings" panose="05000000000000000000" pitchFamily="2" charset="2"/>
              <a:buChar char="§"/>
            </a:pPr>
            <a:r>
              <a:rPr lang="en-US" sz="1800" smtClean="0">
                <a:solidFill>
                  <a:srgbClr val="008000"/>
                </a:solidFill>
                <a:latin typeface="Times New Roman" panose="02020603050405020304" pitchFamily="18" charset="0"/>
                <a:cs typeface="Times New Roman" panose="02020603050405020304" pitchFamily="18" charset="0"/>
              </a:rPr>
              <a:t>blurts</a:t>
            </a:r>
          </a:p>
          <a:p>
            <a:pPr marL="457200" indent="-457200" eaLnBrk="1" fontAlgn="b" hangingPunct="1">
              <a:spcBef>
                <a:spcPct val="0"/>
              </a:spcBef>
              <a:buFont typeface="Wingdings" panose="05000000000000000000" pitchFamily="2" charset="2"/>
              <a:buChar char="§"/>
            </a:pPr>
            <a:r>
              <a:rPr lang="en-US" sz="1800" smtClean="0">
                <a:solidFill>
                  <a:srgbClr val="008000"/>
                </a:solidFill>
                <a:latin typeface="Times New Roman" panose="02020603050405020304" pitchFamily="18" charset="0"/>
                <a:cs typeface="Times New Roman" panose="02020603050405020304" pitchFamily="18" charset="0"/>
              </a:rPr>
              <a:t>can't wait turn</a:t>
            </a:r>
          </a:p>
          <a:p>
            <a:pPr marL="457200" indent="-457200" eaLnBrk="1" fontAlgn="b" hangingPunct="1">
              <a:spcBef>
                <a:spcPct val="0"/>
              </a:spcBef>
              <a:buFont typeface="Wingdings" panose="05000000000000000000" pitchFamily="2" charset="2"/>
              <a:buChar char="§"/>
            </a:pPr>
            <a:r>
              <a:rPr lang="en-US" sz="1800" smtClean="0">
                <a:solidFill>
                  <a:srgbClr val="008000"/>
                </a:solidFill>
                <a:latin typeface="Times New Roman" panose="02020603050405020304" pitchFamily="18" charset="0"/>
                <a:cs typeface="Times New Roman" panose="02020603050405020304" pitchFamily="18" charset="0"/>
              </a:rPr>
              <a:t>interrupts/butts in</a:t>
            </a:r>
          </a:p>
        </p:txBody>
      </p:sp>
      <p:pic>
        <p:nvPicPr>
          <p:cNvPr id="58374" name="Picture 5" descr="bd066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797425"/>
            <a:ext cx="15843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5" name="Group 7"/>
          <p:cNvGrpSpPr>
            <a:grpSpLocks noChangeAspect="1"/>
          </p:cNvGrpSpPr>
          <p:nvPr/>
        </p:nvGrpSpPr>
        <p:grpSpPr bwMode="auto">
          <a:xfrm>
            <a:off x="3419475" y="4508500"/>
            <a:ext cx="1844675" cy="2349500"/>
            <a:chOff x="3936" y="1920"/>
            <a:chExt cx="1162" cy="1708"/>
          </a:xfrm>
        </p:grpSpPr>
        <p:sp>
          <p:nvSpPr>
            <p:cNvPr id="75784" name="AutoShape 8"/>
            <p:cNvSpPr>
              <a:spLocks noChangeAspect="1" noChangeArrowheads="1" noTextEdit="1"/>
            </p:cNvSpPr>
            <p:nvPr/>
          </p:nvSpPr>
          <p:spPr bwMode="auto">
            <a:xfrm>
              <a:off x="3936" y="1920"/>
              <a:ext cx="1162" cy="1708"/>
            </a:xfrm>
            <a:prstGeom prst="rect">
              <a:avLst/>
            </a:prstGeom>
            <a:noFill/>
            <a:ln w="9525">
              <a:noFill/>
              <a:miter lim="800000"/>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85" name="Freeform 9"/>
            <p:cNvSpPr>
              <a:spLocks noEditPoints="1"/>
            </p:cNvSpPr>
            <p:nvPr/>
          </p:nvSpPr>
          <p:spPr bwMode="auto">
            <a:xfrm>
              <a:off x="3935" y="1948"/>
              <a:ext cx="1142" cy="1678"/>
            </a:xfrm>
            <a:custGeom>
              <a:avLst/>
              <a:gdLst/>
              <a:ahLst/>
              <a:cxnLst>
                <a:cxn ang="0">
                  <a:pos x="1656" y="83"/>
                </a:cxn>
                <a:cxn ang="0">
                  <a:pos x="1742" y="214"/>
                </a:cxn>
                <a:cxn ang="0">
                  <a:pos x="1664" y="238"/>
                </a:cxn>
                <a:cxn ang="0">
                  <a:pos x="1628" y="283"/>
                </a:cxn>
                <a:cxn ang="0">
                  <a:pos x="1782" y="596"/>
                </a:cxn>
                <a:cxn ang="0">
                  <a:pos x="1864" y="851"/>
                </a:cxn>
                <a:cxn ang="0">
                  <a:pos x="1840" y="1021"/>
                </a:cxn>
                <a:cxn ang="0">
                  <a:pos x="1859" y="1153"/>
                </a:cxn>
                <a:cxn ang="0">
                  <a:pos x="2010" y="1396"/>
                </a:cxn>
                <a:cxn ang="0">
                  <a:pos x="2030" y="2034"/>
                </a:cxn>
                <a:cxn ang="0">
                  <a:pos x="1911" y="2455"/>
                </a:cxn>
                <a:cxn ang="0">
                  <a:pos x="2255" y="2291"/>
                </a:cxn>
                <a:cxn ang="0">
                  <a:pos x="3041" y="2294"/>
                </a:cxn>
                <a:cxn ang="0">
                  <a:pos x="3353" y="2495"/>
                </a:cxn>
                <a:cxn ang="0">
                  <a:pos x="3414" y="2711"/>
                </a:cxn>
                <a:cxn ang="0">
                  <a:pos x="3393" y="4852"/>
                </a:cxn>
                <a:cxn ang="0">
                  <a:pos x="3286" y="5025"/>
                </a:cxn>
                <a:cxn ang="0">
                  <a:pos x="3249" y="3779"/>
                </a:cxn>
                <a:cxn ang="0">
                  <a:pos x="2872" y="3373"/>
                </a:cxn>
                <a:cxn ang="0">
                  <a:pos x="2161" y="4716"/>
                </a:cxn>
                <a:cxn ang="0">
                  <a:pos x="2026" y="5030"/>
                </a:cxn>
                <a:cxn ang="0">
                  <a:pos x="1765" y="4045"/>
                </a:cxn>
                <a:cxn ang="0">
                  <a:pos x="1813" y="4586"/>
                </a:cxn>
                <a:cxn ang="0">
                  <a:pos x="1778" y="4854"/>
                </a:cxn>
                <a:cxn ang="0">
                  <a:pos x="1572" y="4985"/>
                </a:cxn>
                <a:cxn ang="0">
                  <a:pos x="1201" y="4810"/>
                </a:cxn>
                <a:cxn ang="0">
                  <a:pos x="832" y="4575"/>
                </a:cxn>
                <a:cxn ang="0">
                  <a:pos x="920" y="4246"/>
                </a:cxn>
                <a:cxn ang="0">
                  <a:pos x="1034" y="3908"/>
                </a:cxn>
                <a:cxn ang="0">
                  <a:pos x="257" y="3831"/>
                </a:cxn>
                <a:cxn ang="0">
                  <a:pos x="240" y="4686"/>
                </a:cxn>
                <a:cxn ang="0">
                  <a:pos x="164" y="4830"/>
                </a:cxn>
                <a:cxn ang="0">
                  <a:pos x="37" y="4840"/>
                </a:cxn>
                <a:cxn ang="0">
                  <a:pos x="6" y="4174"/>
                </a:cxn>
                <a:cxn ang="0">
                  <a:pos x="55" y="2683"/>
                </a:cxn>
                <a:cxn ang="0">
                  <a:pos x="59" y="1873"/>
                </a:cxn>
                <a:cxn ang="0">
                  <a:pos x="127" y="1792"/>
                </a:cxn>
                <a:cxn ang="0">
                  <a:pos x="258" y="1888"/>
                </a:cxn>
                <a:cxn ang="0">
                  <a:pos x="265" y="2572"/>
                </a:cxn>
                <a:cxn ang="0">
                  <a:pos x="218" y="2828"/>
                </a:cxn>
                <a:cxn ang="0">
                  <a:pos x="280" y="2578"/>
                </a:cxn>
                <a:cxn ang="0">
                  <a:pos x="444" y="2170"/>
                </a:cxn>
                <a:cxn ang="0">
                  <a:pos x="874" y="1391"/>
                </a:cxn>
                <a:cxn ang="0">
                  <a:pos x="701" y="1321"/>
                </a:cxn>
                <a:cxn ang="0">
                  <a:pos x="661" y="1031"/>
                </a:cxn>
                <a:cxn ang="0">
                  <a:pos x="557" y="1075"/>
                </a:cxn>
                <a:cxn ang="0">
                  <a:pos x="553" y="552"/>
                </a:cxn>
                <a:cxn ang="0">
                  <a:pos x="479" y="496"/>
                </a:cxn>
                <a:cxn ang="0">
                  <a:pos x="725" y="307"/>
                </a:cxn>
                <a:cxn ang="0">
                  <a:pos x="1566" y="0"/>
                </a:cxn>
                <a:cxn ang="0">
                  <a:pos x="1359" y="2628"/>
                </a:cxn>
                <a:cxn ang="0">
                  <a:pos x="1666" y="2928"/>
                </a:cxn>
                <a:cxn ang="0">
                  <a:pos x="1892" y="2788"/>
                </a:cxn>
                <a:cxn ang="0">
                  <a:pos x="1504" y="2696"/>
                </a:cxn>
                <a:cxn ang="0">
                  <a:pos x="1543" y="2483"/>
                </a:cxn>
                <a:cxn ang="0">
                  <a:pos x="1388" y="1454"/>
                </a:cxn>
                <a:cxn ang="0">
                  <a:pos x="1543" y="1747"/>
                </a:cxn>
                <a:cxn ang="0">
                  <a:pos x="1633" y="1786"/>
                </a:cxn>
                <a:cxn ang="0">
                  <a:pos x="1493" y="1546"/>
                </a:cxn>
                <a:cxn ang="0">
                  <a:pos x="1469" y="1386"/>
                </a:cxn>
              </a:cxnLst>
              <a:rect l="0" t="0" r="r" b="b"/>
              <a:pathLst>
                <a:path w="3427" h="5032">
                  <a:moveTo>
                    <a:pt x="1670" y="3"/>
                  </a:moveTo>
                  <a:lnTo>
                    <a:pt x="1677" y="7"/>
                  </a:lnTo>
                  <a:lnTo>
                    <a:pt x="1686" y="10"/>
                  </a:lnTo>
                  <a:lnTo>
                    <a:pt x="1693" y="14"/>
                  </a:lnTo>
                  <a:lnTo>
                    <a:pt x="1698" y="22"/>
                  </a:lnTo>
                  <a:lnTo>
                    <a:pt x="1698" y="29"/>
                  </a:lnTo>
                  <a:lnTo>
                    <a:pt x="1694" y="37"/>
                  </a:lnTo>
                  <a:lnTo>
                    <a:pt x="1680" y="37"/>
                  </a:lnTo>
                  <a:lnTo>
                    <a:pt x="1667" y="39"/>
                  </a:lnTo>
                  <a:lnTo>
                    <a:pt x="1655" y="41"/>
                  </a:lnTo>
                  <a:lnTo>
                    <a:pt x="1644" y="45"/>
                  </a:lnTo>
                  <a:lnTo>
                    <a:pt x="1633" y="48"/>
                  </a:lnTo>
                  <a:lnTo>
                    <a:pt x="1623" y="53"/>
                  </a:lnTo>
                  <a:lnTo>
                    <a:pt x="1613" y="60"/>
                  </a:lnTo>
                  <a:lnTo>
                    <a:pt x="1604" y="69"/>
                  </a:lnTo>
                  <a:lnTo>
                    <a:pt x="1631" y="72"/>
                  </a:lnTo>
                  <a:lnTo>
                    <a:pt x="1656" y="83"/>
                  </a:lnTo>
                  <a:lnTo>
                    <a:pt x="1680" y="96"/>
                  </a:lnTo>
                  <a:lnTo>
                    <a:pt x="1703" y="114"/>
                  </a:lnTo>
                  <a:lnTo>
                    <a:pt x="1722" y="132"/>
                  </a:lnTo>
                  <a:lnTo>
                    <a:pt x="1743" y="154"/>
                  </a:lnTo>
                  <a:lnTo>
                    <a:pt x="1760" y="175"/>
                  </a:lnTo>
                  <a:lnTo>
                    <a:pt x="1779" y="198"/>
                  </a:lnTo>
                  <a:lnTo>
                    <a:pt x="1782" y="207"/>
                  </a:lnTo>
                  <a:lnTo>
                    <a:pt x="1786" y="217"/>
                  </a:lnTo>
                  <a:lnTo>
                    <a:pt x="1787" y="226"/>
                  </a:lnTo>
                  <a:lnTo>
                    <a:pt x="1784" y="237"/>
                  </a:lnTo>
                  <a:lnTo>
                    <a:pt x="1778" y="238"/>
                  </a:lnTo>
                  <a:lnTo>
                    <a:pt x="1771" y="237"/>
                  </a:lnTo>
                  <a:lnTo>
                    <a:pt x="1765" y="233"/>
                  </a:lnTo>
                  <a:lnTo>
                    <a:pt x="1760" y="230"/>
                  </a:lnTo>
                  <a:lnTo>
                    <a:pt x="1753" y="224"/>
                  </a:lnTo>
                  <a:lnTo>
                    <a:pt x="1748" y="218"/>
                  </a:lnTo>
                  <a:lnTo>
                    <a:pt x="1742" y="214"/>
                  </a:lnTo>
                  <a:lnTo>
                    <a:pt x="1736" y="212"/>
                  </a:lnTo>
                  <a:lnTo>
                    <a:pt x="1721" y="204"/>
                  </a:lnTo>
                  <a:lnTo>
                    <a:pt x="1706" y="199"/>
                  </a:lnTo>
                  <a:lnTo>
                    <a:pt x="1689" y="192"/>
                  </a:lnTo>
                  <a:lnTo>
                    <a:pt x="1673" y="188"/>
                  </a:lnTo>
                  <a:lnTo>
                    <a:pt x="1656" y="184"/>
                  </a:lnTo>
                  <a:lnTo>
                    <a:pt x="1639" y="181"/>
                  </a:lnTo>
                  <a:lnTo>
                    <a:pt x="1621" y="179"/>
                  </a:lnTo>
                  <a:lnTo>
                    <a:pt x="1604" y="179"/>
                  </a:lnTo>
                  <a:lnTo>
                    <a:pt x="1611" y="185"/>
                  </a:lnTo>
                  <a:lnTo>
                    <a:pt x="1619" y="192"/>
                  </a:lnTo>
                  <a:lnTo>
                    <a:pt x="1627" y="199"/>
                  </a:lnTo>
                  <a:lnTo>
                    <a:pt x="1636" y="206"/>
                  </a:lnTo>
                  <a:lnTo>
                    <a:pt x="1643" y="212"/>
                  </a:lnTo>
                  <a:lnTo>
                    <a:pt x="1651" y="221"/>
                  </a:lnTo>
                  <a:lnTo>
                    <a:pt x="1658" y="229"/>
                  </a:lnTo>
                  <a:lnTo>
                    <a:pt x="1664" y="238"/>
                  </a:lnTo>
                  <a:lnTo>
                    <a:pt x="1674" y="242"/>
                  </a:lnTo>
                  <a:lnTo>
                    <a:pt x="1683" y="249"/>
                  </a:lnTo>
                  <a:lnTo>
                    <a:pt x="1690" y="258"/>
                  </a:lnTo>
                  <a:lnTo>
                    <a:pt x="1695" y="269"/>
                  </a:lnTo>
                  <a:lnTo>
                    <a:pt x="1697" y="279"/>
                  </a:lnTo>
                  <a:lnTo>
                    <a:pt x="1701" y="291"/>
                  </a:lnTo>
                  <a:lnTo>
                    <a:pt x="1702" y="302"/>
                  </a:lnTo>
                  <a:lnTo>
                    <a:pt x="1704" y="315"/>
                  </a:lnTo>
                  <a:lnTo>
                    <a:pt x="1693" y="314"/>
                  </a:lnTo>
                  <a:lnTo>
                    <a:pt x="1682" y="309"/>
                  </a:lnTo>
                  <a:lnTo>
                    <a:pt x="1672" y="302"/>
                  </a:lnTo>
                  <a:lnTo>
                    <a:pt x="1664" y="297"/>
                  </a:lnTo>
                  <a:lnTo>
                    <a:pt x="1657" y="294"/>
                  </a:lnTo>
                  <a:lnTo>
                    <a:pt x="1650" y="292"/>
                  </a:lnTo>
                  <a:lnTo>
                    <a:pt x="1643" y="288"/>
                  </a:lnTo>
                  <a:lnTo>
                    <a:pt x="1636" y="286"/>
                  </a:lnTo>
                  <a:lnTo>
                    <a:pt x="1628" y="283"/>
                  </a:lnTo>
                  <a:lnTo>
                    <a:pt x="1621" y="280"/>
                  </a:lnTo>
                  <a:lnTo>
                    <a:pt x="1614" y="278"/>
                  </a:lnTo>
                  <a:lnTo>
                    <a:pt x="1608" y="278"/>
                  </a:lnTo>
                  <a:lnTo>
                    <a:pt x="1627" y="302"/>
                  </a:lnTo>
                  <a:lnTo>
                    <a:pt x="1649" y="326"/>
                  </a:lnTo>
                  <a:lnTo>
                    <a:pt x="1671" y="351"/>
                  </a:lnTo>
                  <a:lnTo>
                    <a:pt x="1693" y="378"/>
                  </a:lnTo>
                  <a:lnTo>
                    <a:pt x="1711" y="404"/>
                  </a:lnTo>
                  <a:lnTo>
                    <a:pt x="1728" y="432"/>
                  </a:lnTo>
                  <a:lnTo>
                    <a:pt x="1742" y="461"/>
                  </a:lnTo>
                  <a:lnTo>
                    <a:pt x="1753" y="493"/>
                  </a:lnTo>
                  <a:lnTo>
                    <a:pt x="1757" y="509"/>
                  </a:lnTo>
                  <a:lnTo>
                    <a:pt x="1763" y="526"/>
                  </a:lnTo>
                  <a:lnTo>
                    <a:pt x="1768" y="543"/>
                  </a:lnTo>
                  <a:lnTo>
                    <a:pt x="1774" y="561"/>
                  </a:lnTo>
                  <a:lnTo>
                    <a:pt x="1778" y="578"/>
                  </a:lnTo>
                  <a:lnTo>
                    <a:pt x="1782" y="596"/>
                  </a:lnTo>
                  <a:lnTo>
                    <a:pt x="1784" y="615"/>
                  </a:lnTo>
                  <a:lnTo>
                    <a:pt x="1788" y="634"/>
                  </a:lnTo>
                  <a:lnTo>
                    <a:pt x="1806" y="642"/>
                  </a:lnTo>
                  <a:lnTo>
                    <a:pt x="1826" y="652"/>
                  </a:lnTo>
                  <a:lnTo>
                    <a:pt x="1844" y="663"/>
                  </a:lnTo>
                  <a:lnTo>
                    <a:pt x="1864" y="675"/>
                  </a:lnTo>
                  <a:lnTo>
                    <a:pt x="1879" y="689"/>
                  </a:lnTo>
                  <a:lnTo>
                    <a:pt x="1891" y="706"/>
                  </a:lnTo>
                  <a:lnTo>
                    <a:pt x="1898" y="726"/>
                  </a:lnTo>
                  <a:lnTo>
                    <a:pt x="1902" y="750"/>
                  </a:lnTo>
                  <a:lnTo>
                    <a:pt x="1903" y="766"/>
                  </a:lnTo>
                  <a:lnTo>
                    <a:pt x="1900" y="782"/>
                  </a:lnTo>
                  <a:lnTo>
                    <a:pt x="1895" y="797"/>
                  </a:lnTo>
                  <a:lnTo>
                    <a:pt x="1889" y="812"/>
                  </a:lnTo>
                  <a:lnTo>
                    <a:pt x="1881" y="825"/>
                  </a:lnTo>
                  <a:lnTo>
                    <a:pt x="1873" y="838"/>
                  </a:lnTo>
                  <a:lnTo>
                    <a:pt x="1864" y="851"/>
                  </a:lnTo>
                  <a:lnTo>
                    <a:pt x="1857" y="865"/>
                  </a:lnTo>
                  <a:lnTo>
                    <a:pt x="1848" y="872"/>
                  </a:lnTo>
                  <a:lnTo>
                    <a:pt x="1852" y="880"/>
                  </a:lnTo>
                  <a:lnTo>
                    <a:pt x="1857" y="889"/>
                  </a:lnTo>
                  <a:lnTo>
                    <a:pt x="1860" y="899"/>
                  </a:lnTo>
                  <a:lnTo>
                    <a:pt x="1864" y="911"/>
                  </a:lnTo>
                  <a:lnTo>
                    <a:pt x="1867" y="920"/>
                  </a:lnTo>
                  <a:lnTo>
                    <a:pt x="1872" y="930"/>
                  </a:lnTo>
                  <a:lnTo>
                    <a:pt x="1879" y="938"/>
                  </a:lnTo>
                  <a:lnTo>
                    <a:pt x="1889" y="946"/>
                  </a:lnTo>
                  <a:lnTo>
                    <a:pt x="1886" y="958"/>
                  </a:lnTo>
                  <a:lnTo>
                    <a:pt x="1881" y="969"/>
                  </a:lnTo>
                  <a:lnTo>
                    <a:pt x="1874" y="980"/>
                  </a:lnTo>
                  <a:lnTo>
                    <a:pt x="1867" y="991"/>
                  </a:lnTo>
                  <a:lnTo>
                    <a:pt x="1858" y="1000"/>
                  </a:lnTo>
                  <a:lnTo>
                    <a:pt x="1849" y="1011"/>
                  </a:lnTo>
                  <a:lnTo>
                    <a:pt x="1840" y="1021"/>
                  </a:lnTo>
                  <a:lnTo>
                    <a:pt x="1833" y="1031"/>
                  </a:lnTo>
                  <a:lnTo>
                    <a:pt x="1824" y="1043"/>
                  </a:lnTo>
                  <a:lnTo>
                    <a:pt x="1833" y="1045"/>
                  </a:lnTo>
                  <a:lnTo>
                    <a:pt x="1843" y="1048"/>
                  </a:lnTo>
                  <a:lnTo>
                    <a:pt x="1853" y="1050"/>
                  </a:lnTo>
                  <a:lnTo>
                    <a:pt x="1864" y="1053"/>
                  </a:lnTo>
                  <a:lnTo>
                    <a:pt x="1872" y="1056"/>
                  </a:lnTo>
                  <a:lnTo>
                    <a:pt x="1880" y="1062"/>
                  </a:lnTo>
                  <a:lnTo>
                    <a:pt x="1886" y="1071"/>
                  </a:lnTo>
                  <a:lnTo>
                    <a:pt x="1889" y="1084"/>
                  </a:lnTo>
                  <a:lnTo>
                    <a:pt x="1888" y="1095"/>
                  </a:lnTo>
                  <a:lnTo>
                    <a:pt x="1886" y="1106"/>
                  </a:lnTo>
                  <a:lnTo>
                    <a:pt x="1882" y="1118"/>
                  </a:lnTo>
                  <a:lnTo>
                    <a:pt x="1880" y="1129"/>
                  </a:lnTo>
                  <a:lnTo>
                    <a:pt x="1874" y="1138"/>
                  </a:lnTo>
                  <a:lnTo>
                    <a:pt x="1867" y="1146"/>
                  </a:lnTo>
                  <a:lnTo>
                    <a:pt x="1859" y="1153"/>
                  </a:lnTo>
                  <a:lnTo>
                    <a:pt x="1850" y="1159"/>
                  </a:lnTo>
                  <a:lnTo>
                    <a:pt x="1838" y="1164"/>
                  </a:lnTo>
                  <a:lnTo>
                    <a:pt x="1828" y="1168"/>
                  </a:lnTo>
                  <a:lnTo>
                    <a:pt x="1820" y="1174"/>
                  </a:lnTo>
                  <a:lnTo>
                    <a:pt x="1815" y="1184"/>
                  </a:lnTo>
                  <a:lnTo>
                    <a:pt x="1838" y="1193"/>
                  </a:lnTo>
                  <a:lnTo>
                    <a:pt x="1859" y="1209"/>
                  </a:lnTo>
                  <a:lnTo>
                    <a:pt x="1876" y="1228"/>
                  </a:lnTo>
                  <a:lnTo>
                    <a:pt x="1894" y="1250"/>
                  </a:lnTo>
                  <a:lnTo>
                    <a:pt x="1907" y="1272"/>
                  </a:lnTo>
                  <a:lnTo>
                    <a:pt x="1922" y="1294"/>
                  </a:lnTo>
                  <a:lnTo>
                    <a:pt x="1936" y="1316"/>
                  </a:lnTo>
                  <a:lnTo>
                    <a:pt x="1954" y="1337"/>
                  </a:lnTo>
                  <a:lnTo>
                    <a:pt x="1967" y="1351"/>
                  </a:lnTo>
                  <a:lnTo>
                    <a:pt x="1981" y="1366"/>
                  </a:lnTo>
                  <a:lnTo>
                    <a:pt x="1995" y="1379"/>
                  </a:lnTo>
                  <a:lnTo>
                    <a:pt x="2010" y="1396"/>
                  </a:lnTo>
                  <a:lnTo>
                    <a:pt x="2021" y="1411"/>
                  </a:lnTo>
                  <a:lnTo>
                    <a:pt x="2031" y="1428"/>
                  </a:lnTo>
                  <a:lnTo>
                    <a:pt x="2038" y="1445"/>
                  </a:lnTo>
                  <a:lnTo>
                    <a:pt x="2042" y="1464"/>
                  </a:lnTo>
                  <a:lnTo>
                    <a:pt x="2044" y="1505"/>
                  </a:lnTo>
                  <a:lnTo>
                    <a:pt x="2044" y="1545"/>
                  </a:lnTo>
                  <a:lnTo>
                    <a:pt x="2041" y="1584"/>
                  </a:lnTo>
                  <a:lnTo>
                    <a:pt x="2037" y="1623"/>
                  </a:lnTo>
                  <a:lnTo>
                    <a:pt x="2033" y="1661"/>
                  </a:lnTo>
                  <a:lnTo>
                    <a:pt x="2030" y="1701"/>
                  </a:lnTo>
                  <a:lnTo>
                    <a:pt x="2031" y="1740"/>
                  </a:lnTo>
                  <a:lnTo>
                    <a:pt x="2038" y="1783"/>
                  </a:lnTo>
                  <a:lnTo>
                    <a:pt x="2033" y="2004"/>
                  </a:lnTo>
                  <a:lnTo>
                    <a:pt x="2031" y="2011"/>
                  </a:lnTo>
                  <a:lnTo>
                    <a:pt x="2030" y="2018"/>
                  </a:lnTo>
                  <a:lnTo>
                    <a:pt x="2030" y="2026"/>
                  </a:lnTo>
                  <a:lnTo>
                    <a:pt x="2030" y="2034"/>
                  </a:lnTo>
                  <a:lnTo>
                    <a:pt x="2029" y="2041"/>
                  </a:lnTo>
                  <a:lnTo>
                    <a:pt x="2028" y="2050"/>
                  </a:lnTo>
                  <a:lnTo>
                    <a:pt x="2028" y="2057"/>
                  </a:lnTo>
                  <a:lnTo>
                    <a:pt x="2028" y="2066"/>
                  </a:lnTo>
                  <a:lnTo>
                    <a:pt x="2023" y="2108"/>
                  </a:lnTo>
                  <a:lnTo>
                    <a:pt x="2018" y="2149"/>
                  </a:lnTo>
                  <a:lnTo>
                    <a:pt x="2010" y="2188"/>
                  </a:lnTo>
                  <a:lnTo>
                    <a:pt x="2000" y="2228"/>
                  </a:lnTo>
                  <a:lnTo>
                    <a:pt x="1989" y="2266"/>
                  </a:lnTo>
                  <a:lnTo>
                    <a:pt x="1976" y="2305"/>
                  </a:lnTo>
                  <a:lnTo>
                    <a:pt x="1961" y="2342"/>
                  </a:lnTo>
                  <a:lnTo>
                    <a:pt x="1945" y="2380"/>
                  </a:lnTo>
                  <a:lnTo>
                    <a:pt x="1937" y="2394"/>
                  </a:lnTo>
                  <a:lnTo>
                    <a:pt x="1931" y="2410"/>
                  </a:lnTo>
                  <a:lnTo>
                    <a:pt x="1925" y="2425"/>
                  </a:lnTo>
                  <a:lnTo>
                    <a:pt x="1919" y="2441"/>
                  </a:lnTo>
                  <a:lnTo>
                    <a:pt x="1911" y="2455"/>
                  </a:lnTo>
                  <a:lnTo>
                    <a:pt x="1902" y="2470"/>
                  </a:lnTo>
                  <a:lnTo>
                    <a:pt x="1890" y="2482"/>
                  </a:lnTo>
                  <a:lnTo>
                    <a:pt x="1876" y="2495"/>
                  </a:lnTo>
                  <a:lnTo>
                    <a:pt x="1882" y="2497"/>
                  </a:lnTo>
                  <a:lnTo>
                    <a:pt x="2031" y="2502"/>
                  </a:lnTo>
                  <a:lnTo>
                    <a:pt x="2036" y="2475"/>
                  </a:lnTo>
                  <a:lnTo>
                    <a:pt x="2039" y="2449"/>
                  </a:lnTo>
                  <a:lnTo>
                    <a:pt x="2041" y="2422"/>
                  </a:lnTo>
                  <a:lnTo>
                    <a:pt x="2042" y="2396"/>
                  </a:lnTo>
                  <a:lnTo>
                    <a:pt x="2042" y="2370"/>
                  </a:lnTo>
                  <a:lnTo>
                    <a:pt x="2046" y="2344"/>
                  </a:lnTo>
                  <a:lnTo>
                    <a:pt x="2052" y="2320"/>
                  </a:lnTo>
                  <a:lnTo>
                    <a:pt x="2062" y="2298"/>
                  </a:lnTo>
                  <a:lnTo>
                    <a:pt x="2111" y="2297"/>
                  </a:lnTo>
                  <a:lnTo>
                    <a:pt x="2160" y="2295"/>
                  </a:lnTo>
                  <a:lnTo>
                    <a:pt x="2207" y="2293"/>
                  </a:lnTo>
                  <a:lnTo>
                    <a:pt x="2255" y="2291"/>
                  </a:lnTo>
                  <a:lnTo>
                    <a:pt x="2304" y="2288"/>
                  </a:lnTo>
                  <a:lnTo>
                    <a:pt x="2352" y="2287"/>
                  </a:lnTo>
                  <a:lnTo>
                    <a:pt x="2401" y="2287"/>
                  </a:lnTo>
                  <a:lnTo>
                    <a:pt x="2453" y="2289"/>
                  </a:lnTo>
                  <a:lnTo>
                    <a:pt x="2520" y="2287"/>
                  </a:lnTo>
                  <a:lnTo>
                    <a:pt x="2588" y="2287"/>
                  </a:lnTo>
                  <a:lnTo>
                    <a:pt x="2659" y="2287"/>
                  </a:lnTo>
                  <a:lnTo>
                    <a:pt x="2729" y="2288"/>
                  </a:lnTo>
                  <a:lnTo>
                    <a:pt x="2799" y="2288"/>
                  </a:lnTo>
                  <a:lnTo>
                    <a:pt x="2869" y="2289"/>
                  </a:lnTo>
                  <a:lnTo>
                    <a:pt x="2937" y="2290"/>
                  </a:lnTo>
                  <a:lnTo>
                    <a:pt x="3005" y="2291"/>
                  </a:lnTo>
                  <a:lnTo>
                    <a:pt x="3011" y="2291"/>
                  </a:lnTo>
                  <a:lnTo>
                    <a:pt x="3018" y="2293"/>
                  </a:lnTo>
                  <a:lnTo>
                    <a:pt x="3024" y="2293"/>
                  </a:lnTo>
                  <a:lnTo>
                    <a:pt x="3030" y="2294"/>
                  </a:lnTo>
                  <a:lnTo>
                    <a:pt x="3041" y="2294"/>
                  </a:lnTo>
                  <a:lnTo>
                    <a:pt x="3053" y="2297"/>
                  </a:lnTo>
                  <a:lnTo>
                    <a:pt x="3055" y="2320"/>
                  </a:lnTo>
                  <a:lnTo>
                    <a:pt x="3058" y="2344"/>
                  </a:lnTo>
                  <a:lnTo>
                    <a:pt x="3058" y="2368"/>
                  </a:lnTo>
                  <a:lnTo>
                    <a:pt x="3059" y="2393"/>
                  </a:lnTo>
                  <a:lnTo>
                    <a:pt x="3058" y="2417"/>
                  </a:lnTo>
                  <a:lnTo>
                    <a:pt x="3057" y="2442"/>
                  </a:lnTo>
                  <a:lnTo>
                    <a:pt x="3056" y="2466"/>
                  </a:lnTo>
                  <a:lnTo>
                    <a:pt x="3056" y="2491"/>
                  </a:lnTo>
                  <a:lnTo>
                    <a:pt x="3062" y="2497"/>
                  </a:lnTo>
                  <a:lnTo>
                    <a:pt x="3103" y="2496"/>
                  </a:lnTo>
                  <a:lnTo>
                    <a:pt x="3144" y="2496"/>
                  </a:lnTo>
                  <a:lnTo>
                    <a:pt x="3186" y="2496"/>
                  </a:lnTo>
                  <a:lnTo>
                    <a:pt x="3228" y="2496"/>
                  </a:lnTo>
                  <a:lnTo>
                    <a:pt x="3270" y="2495"/>
                  </a:lnTo>
                  <a:lnTo>
                    <a:pt x="3311" y="2495"/>
                  </a:lnTo>
                  <a:lnTo>
                    <a:pt x="3353" y="2495"/>
                  </a:lnTo>
                  <a:lnTo>
                    <a:pt x="3396" y="2495"/>
                  </a:lnTo>
                  <a:lnTo>
                    <a:pt x="3407" y="2502"/>
                  </a:lnTo>
                  <a:lnTo>
                    <a:pt x="3415" y="2512"/>
                  </a:lnTo>
                  <a:lnTo>
                    <a:pt x="3420" y="2525"/>
                  </a:lnTo>
                  <a:lnTo>
                    <a:pt x="3422" y="2541"/>
                  </a:lnTo>
                  <a:lnTo>
                    <a:pt x="3422" y="2555"/>
                  </a:lnTo>
                  <a:lnTo>
                    <a:pt x="3422" y="2571"/>
                  </a:lnTo>
                  <a:lnTo>
                    <a:pt x="3422" y="2587"/>
                  </a:lnTo>
                  <a:lnTo>
                    <a:pt x="3425" y="2602"/>
                  </a:lnTo>
                  <a:lnTo>
                    <a:pt x="3425" y="2615"/>
                  </a:lnTo>
                  <a:lnTo>
                    <a:pt x="3426" y="2629"/>
                  </a:lnTo>
                  <a:lnTo>
                    <a:pt x="3426" y="2643"/>
                  </a:lnTo>
                  <a:lnTo>
                    <a:pt x="3427" y="2658"/>
                  </a:lnTo>
                  <a:lnTo>
                    <a:pt x="3425" y="2671"/>
                  </a:lnTo>
                  <a:lnTo>
                    <a:pt x="3424" y="2684"/>
                  </a:lnTo>
                  <a:lnTo>
                    <a:pt x="3419" y="2697"/>
                  </a:lnTo>
                  <a:lnTo>
                    <a:pt x="3414" y="2711"/>
                  </a:lnTo>
                  <a:lnTo>
                    <a:pt x="3417" y="2790"/>
                  </a:lnTo>
                  <a:lnTo>
                    <a:pt x="3418" y="2872"/>
                  </a:lnTo>
                  <a:lnTo>
                    <a:pt x="3417" y="2953"/>
                  </a:lnTo>
                  <a:lnTo>
                    <a:pt x="3417" y="3035"/>
                  </a:lnTo>
                  <a:lnTo>
                    <a:pt x="3414" y="3116"/>
                  </a:lnTo>
                  <a:lnTo>
                    <a:pt x="3412" y="3198"/>
                  </a:lnTo>
                  <a:lnTo>
                    <a:pt x="3411" y="3279"/>
                  </a:lnTo>
                  <a:lnTo>
                    <a:pt x="3411" y="3362"/>
                  </a:lnTo>
                  <a:lnTo>
                    <a:pt x="3397" y="4565"/>
                  </a:lnTo>
                  <a:lnTo>
                    <a:pt x="3395" y="4598"/>
                  </a:lnTo>
                  <a:lnTo>
                    <a:pt x="3394" y="4635"/>
                  </a:lnTo>
                  <a:lnTo>
                    <a:pt x="3393" y="4670"/>
                  </a:lnTo>
                  <a:lnTo>
                    <a:pt x="3391" y="4708"/>
                  </a:lnTo>
                  <a:lnTo>
                    <a:pt x="3390" y="4744"/>
                  </a:lnTo>
                  <a:lnTo>
                    <a:pt x="3390" y="4781"/>
                  </a:lnTo>
                  <a:lnTo>
                    <a:pt x="3390" y="4816"/>
                  </a:lnTo>
                  <a:lnTo>
                    <a:pt x="3393" y="4852"/>
                  </a:lnTo>
                  <a:lnTo>
                    <a:pt x="3389" y="4869"/>
                  </a:lnTo>
                  <a:lnTo>
                    <a:pt x="3388" y="4886"/>
                  </a:lnTo>
                  <a:lnTo>
                    <a:pt x="3387" y="4903"/>
                  </a:lnTo>
                  <a:lnTo>
                    <a:pt x="3387" y="4922"/>
                  </a:lnTo>
                  <a:lnTo>
                    <a:pt x="3387" y="4938"/>
                  </a:lnTo>
                  <a:lnTo>
                    <a:pt x="3387" y="4955"/>
                  </a:lnTo>
                  <a:lnTo>
                    <a:pt x="3387" y="4972"/>
                  </a:lnTo>
                  <a:lnTo>
                    <a:pt x="3387" y="4992"/>
                  </a:lnTo>
                  <a:lnTo>
                    <a:pt x="3379" y="5002"/>
                  </a:lnTo>
                  <a:lnTo>
                    <a:pt x="3370" y="5010"/>
                  </a:lnTo>
                  <a:lnTo>
                    <a:pt x="3358" y="5015"/>
                  </a:lnTo>
                  <a:lnTo>
                    <a:pt x="3348" y="5019"/>
                  </a:lnTo>
                  <a:lnTo>
                    <a:pt x="3334" y="5021"/>
                  </a:lnTo>
                  <a:lnTo>
                    <a:pt x="3321" y="5023"/>
                  </a:lnTo>
                  <a:lnTo>
                    <a:pt x="3308" y="5025"/>
                  </a:lnTo>
                  <a:lnTo>
                    <a:pt x="3296" y="5030"/>
                  </a:lnTo>
                  <a:lnTo>
                    <a:pt x="3286" y="5025"/>
                  </a:lnTo>
                  <a:lnTo>
                    <a:pt x="3277" y="5023"/>
                  </a:lnTo>
                  <a:lnTo>
                    <a:pt x="3267" y="5022"/>
                  </a:lnTo>
                  <a:lnTo>
                    <a:pt x="3258" y="5021"/>
                  </a:lnTo>
                  <a:lnTo>
                    <a:pt x="3249" y="5017"/>
                  </a:lnTo>
                  <a:lnTo>
                    <a:pt x="3241" y="5015"/>
                  </a:lnTo>
                  <a:lnTo>
                    <a:pt x="3232" y="5009"/>
                  </a:lnTo>
                  <a:lnTo>
                    <a:pt x="3225" y="5002"/>
                  </a:lnTo>
                  <a:lnTo>
                    <a:pt x="3228" y="4978"/>
                  </a:lnTo>
                  <a:lnTo>
                    <a:pt x="3229" y="4955"/>
                  </a:lnTo>
                  <a:lnTo>
                    <a:pt x="3229" y="4931"/>
                  </a:lnTo>
                  <a:lnTo>
                    <a:pt x="3229" y="4909"/>
                  </a:lnTo>
                  <a:lnTo>
                    <a:pt x="3227" y="4885"/>
                  </a:lnTo>
                  <a:lnTo>
                    <a:pt x="3227" y="4862"/>
                  </a:lnTo>
                  <a:lnTo>
                    <a:pt x="3227" y="4838"/>
                  </a:lnTo>
                  <a:lnTo>
                    <a:pt x="3232" y="4815"/>
                  </a:lnTo>
                  <a:lnTo>
                    <a:pt x="3241" y="4387"/>
                  </a:lnTo>
                  <a:lnTo>
                    <a:pt x="3249" y="3779"/>
                  </a:lnTo>
                  <a:lnTo>
                    <a:pt x="3248" y="3730"/>
                  </a:lnTo>
                  <a:lnTo>
                    <a:pt x="3249" y="3681"/>
                  </a:lnTo>
                  <a:lnTo>
                    <a:pt x="3250" y="3631"/>
                  </a:lnTo>
                  <a:lnTo>
                    <a:pt x="3252" y="3581"/>
                  </a:lnTo>
                  <a:lnTo>
                    <a:pt x="3252" y="3531"/>
                  </a:lnTo>
                  <a:lnTo>
                    <a:pt x="3254" y="3483"/>
                  </a:lnTo>
                  <a:lnTo>
                    <a:pt x="3252" y="3434"/>
                  </a:lnTo>
                  <a:lnTo>
                    <a:pt x="3252" y="3388"/>
                  </a:lnTo>
                  <a:lnTo>
                    <a:pt x="3250" y="3380"/>
                  </a:lnTo>
                  <a:lnTo>
                    <a:pt x="3245" y="3376"/>
                  </a:lnTo>
                  <a:lnTo>
                    <a:pt x="3239" y="3371"/>
                  </a:lnTo>
                  <a:lnTo>
                    <a:pt x="3232" y="3367"/>
                  </a:lnTo>
                  <a:lnTo>
                    <a:pt x="3159" y="3369"/>
                  </a:lnTo>
                  <a:lnTo>
                    <a:pt x="3088" y="3371"/>
                  </a:lnTo>
                  <a:lnTo>
                    <a:pt x="3016" y="3372"/>
                  </a:lnTo>
                  <a:lnTo>
                    <a:pt x="2945" y="3373"/>
                  </a:lnTo>
                  <a:lnTo>
                    <a:pt x="2872" y="3373"/>
                  </a:lnTo>
                  <a:lnTo>
                    <a:pt x="2800" y="3375"/>
                  </a:lnTo>
                  <a:lnTo>
                    <a:pt x="2727" y="3377"/>
                  </a:lnTo>
                  <a:lnTo>
                    <a:pt x="2656" y="3384"/>
                  </a:lnTo>
                  <a:lnTo>
                    <a:pt x="2605" y="3382"/>
                  </a:lnTo>
                  <a:lnTo>
                    <a:pt x="2552" y="3382"/>
                  </a:lnTo>
                  <a:lnTo>
                    <a:pt x="2498" y="3380"/>
                  </a:lnTo>
                  <a:lnTo>
                    <a:pt x="2444" y="3380"/>
                  </a:lnTo>
                  <a:lnTo>
                    <a:pt x="2389" y="3380"/>
                  </a:lnTo>
                  <a:lnTo>
                    <a:pt x="2336" y="3384"/>
                  </a:lnTo>
                  <a:lnTo>
                    <a:pt x="2282" y="3387"/>
                  </a:lnTo>
                  <a:lnTo>
                    <a:pt x="2231" y="3394"/>
                  </a:lnTo>
                  <a:lnTo>
                    <a:pt x="2219" y="3410"/>
                  </a:lnTo>
                  <a:lnTo>
                    <a:pt x="2213" y="3532"/>
                  </a:lnTo>
                  <a:lnTo>
                    <a:pt x="2193" y="3968"/>
                  </a:lnTo>
                  <a:lnTo>
                    <a:pt x="2166" y="4630"/>
                  </a:lnTo>
                  <a:lnTo>
                    <a:pt x="2162" y="4673"/>
                  </a:lnTo>
                  <a:lnTo>
                    <a:pt x="2161" y="4716"/>
                  </a:lnTo>
                  <a:lnTo>
                    <a:pt x="2159" y="4760"/>
                  </a:lnTo>
                  <a:lnTo>
                    <a:pt x="2158" y="4805"/>
                  </a:lnTo>
                  <a:lnTo>
                    <a:pt x="2154" y="4847"/>
                  </a:lnTo>
                  <a:lnTo>
                    <a:pt x="2152" y="4891"/>
                  </a:lnTo>
                  <a:lnTo>
                    <a:pt x="2150" y="4933"/>
                  </a:lnTo>
                  <a:lnTo>
                    <a:pt x="2147" y="4977"/>
                  </a:lnTo>
                  <a:lnTo>
                    <a:pt x="2147" y="4984"/>
                  </a:lnTo>
                  <a:lnTo>
                    <a:pt x="2147" y="4992"/>
                  </a:lnTo>
                  <a:lnTo>
                    <a:pt x="2144" y="5000"/>
                  </a:lnTo>
                  <a:lnTo>
                    <a:pt x="2142" y="5008"/>
                  </a:lnTo>
                  <a:lnTo>
                    <a:pt x="2128" y="5018"/>
                  </a:lnTo>
                  <a:lnTo>
                    <a:pt x="2113" y="5025"/>
                  </a:lnTo>
                  <a:lnTo>
                    <a:pt x="2096" y="5030"/>
                  </a:lnTo>
                  <a:lnTo>
                    <a:pt x="2080" y="5032"/>
                  </a:lnTo>
                  <a:lnTo>
                    <a:pt x="2061" y="5032"/>
                  </a:lnTo>
                  <a:lnTo>
                    <a:pt x="2043" y="5032"/>
                  </a:lnTo>
                  <a:lnTo>
                    <a:pt x="2026" y="5030"/>
                  </a:lnTo>
                  <a:lnTo>
                    <a:pt x="2010" y="5030"/>
                  </a:lnTo>
                  <a:lnTo>
                    <a:pt x="2000" y="5021"/>
                  </a:lnTo>
                  <a:lnTo>
                    <a:pt x="2022" y="4550"/>
                  </a:lnTo>
                  <a:lnTo>
                    <a:pt x="2053" y="3703"/>
                  </a:lnTo>
                  <a:lnTo>
                    <a:pt x="2054" y="3641"/>
                  </a:lnTo>
                  <a:lnTo>
                    <a:pt x="2051" y="3641"/>
                  </a:lnTo>
                  <a:lnTo>
                    <a:pt x="2020" y="3687"/>
                  </a:lnTo>
                  <a:lnTo>
                    <a:pt x="1990" y="3734"/>
                  </a:lnTo>
                  <a:lnTo>
                    <a:pt x="1960" y="3781"/>
                  </a:lnTo>
                  <a:lnTo>
                    <a:pt x="1930" y="3828"/>
                  </a:lnTo>
                  <a:lnTo>
                    <a:pt x="1898" y="3873"/>
                  </a:lnTo>
                  <a:lnTo>
                    <a:pt x="1867" y="3919"/>
                  </a:lnTo>
                  <a:lnTo>
                    <a:pt x="1833" y="3963"/>
                  </a:lnTo>
                  <a:lnTo>
                    <a:pt x="1797" y="4006"/>
                  </a:lnTo>
                  <a:lnTo>
                    <a:pt x="1786" y="4019"/>
                  </a:lnTo>
                  <a:lnTo>
                    <a:pt x="1775" y="4033"/>
                  </a:lnTo>
                  <a:lnTo>
                    <a:pt x="1765" y="4045"/>
                  </a:lnTo>
                  <a:lnTo>
                    <a:pt x="1756" y="4059"/>
                  </a:lnTo>
                  <a:lnTo>
                    <a:pt x="1747" y="4072"/>
                  </a:lnTo>
                  <a:lnTo>
                    <a:pt x="1737" y="4084"/>
                  </a:lnTo>
                  <a:lnTo>
                    <a:pt x="1728" y="4096"/>
                  </a:lnTo>
                  <a:lnTo>
                    <a:pt x="1719" y="4109"/>
                  </a:lnTo>
                  <a:lnTo>
                    <a:pt x="1719" y="4166"/>
                  </a:lnTo>
                  <a:lnTo>
                    <a:pt x="1720" y="4221"/>
                  </a:lnTo>
                  <a:lnTo>
                    <a:pt x="1720" y="4274"/>
                  </a:lnTo>
                  <a:lnTo>
                    <a:pt x="1721" y="4327"/>
                  </a:lnTo>
                  <a:lnTo>
                    <a:pt x="1720" y="4379"/>
                  </a:lnTo>
                  <a:lnTo>
                    <a:pt x="1720" y="4431"/>
                  </a:lnTo>
                  <a:lnTo>
                    <a:pt x="1719" y="4485"/>
                  </a:lnTo>
                  <a:lnTo>
                    <a:pt x="1719" y="4543"/>
                  </a:lnTo>
                  <a:lnTo>
                    <a:pt x="1743" y="4550"/>
                  </a:lnTo>
                  <a:lnTo>
                    <a:pt x="1767" y="4560"/>
                  </a:lnTo>
                  <a:lnTo>
                    <a:pt x="1790" y="4572"/>
                  </a:lnTo>
                  <a:lnTo>
                    <a:pt x="1813" y="4586"/>
                  </a:lnTo>
                  <a:lnTo>
                    <a:pt x="1834" y="4603"/>
                  </a:lnTo>
                  <a:lnTo>
                    <a:pt x="1855" y="4621"/>
                  </a:lnTo>
                  <a:lnTo>
                    <a:pt x="1872" y="4640"/>
                  </a:lnTo>
                  <a:lnTo>
                    <a:pt x="1889" y="4665"/>
                  </a:lnTo>
                  <a:lnTo>
                    <a:pt x="1894" y="4683"/>
                  </a:lnTo>
                  <a:lnTo>
                    <a:pt x="1895" y="4702"/>
                  </a:lnTo>
                  <a:lnTo>
                    <a:pt x="1892" y="4721"/>
                  </a:lnTo>
                  <a:lnTo>
                    <a:pt x="1888" y="4739"/>
                  </a:lnTo>
                  <a:lnTo>
                    <a:pt x="1879" y="4755"/>
                  </a:lnTo>
                  <a:lnTo>
                    <a:pt x="1871" y="4773"/>
                  </a:lnTo>
                  <a:lnTo>
                    <a:pt x="1860" y="4789"/>
                  </a:lnTo>
                  <a:lnTo>
                    <a:pt x="1850" y="4805"/>
                  </a:lnTo>
                  <a:lnTo>
                    <a:pt x="1836" y="4816"/>
                  </a:lnTo>
                  <a:lnTo>
                    <a:pt x="1822" y="4828"/>
                  </a:lnTo>
                  <a:lnTo>
                    <a:pt x="1807" y="4837"/>
                  </a:lnTo>
                  <a:lnTo>
                    <a:pt x="1794" y="4847"/>
                  </a:lnTo>
                  <a:lnTo>
                    <a:pt x="1778" y="4854"/>
                  </a:lnTo>
                  <a:lnTo>
                    <a:pt x="1762" y="4861"/>
                  </a:lnTo>
                  <a:lnTo>
                    <a:pt x="1744" y="4866"/>
                  </a:lnTo>
                  <a:lnTo>
                    <a:pt x="1728" y="4870"/>
                  </a:lnTo>
                  <a:lnTo>
                    <a:pt x="1722" y="4861"/>
                  </a:lnTo>
                  <a:lnTo>
                    <a:pt x="1719" y="4864"/>
                  </a:lnTo>
                  <a:lnTo>
                    <a:pt x="1717" y="4974"/>
                  </a:lnTo>
                  <a:lnTo>
                    <a:pt x="1705" y="4982"/>
                  </a:lnTo>
                  <a:lnTo>
                    <a:pt x="1695" y="4991"/>
                  </a:lnTo>
                  <a:lnTo>
                    <a:pt x="1683" y="4998"/>
                  </a:lnTo>
                  <a:lnTo>
                    <a:pt x="1675" y="5008"/>
                  </a:lnTo>
                  <a:lnTo>
                    <a:pt x="1658" y="5008"/>
                  </a:lnTo>
                  <a:lnTo>
                    <a:pt x="1641" y="5009"/>
                  </a:lnTo>
                  <a:lnTo>
                    <a:pt x="1625" y="5008"/>
                  </a:lnTo>
                  <a:lnTo>
                    <a:pt x="1611" y="5007"/>
                  </a:lnTo>
                  <a:lnTo>
                    <a:pt x="1596" y="5001"/>
                  </a:lnTo>
                  <a:lnTo>
                    <a:pt x="1583" y="4995"/>
                  </a:lnTo>
                  <a:lnTo>
                    <a:pt x="1572" y="4985"/>
                  </a:lnTo>
                  <a:lnTo>
                    <a:pt x="1563" y="4975"/>
                  </a:lnTo>
                  <a:lnTo>
                    <a:pt x="1558" y="4963"/>
                  </a:lnTo>
                  <a:lnTo>
                    <a:pt x="1556" y="4953"/>
                  </a:lnTo>
                  <a:lnTo>
                    <a:pt x="1556" y="4941"/>
                  </a:lnTo>
                  <a:lnTo>
                    <a:pt x="1557" y="4931"/>
                  </a:lnTo>
                  <a:lnTo>
                    <a:pt x="1557" y="4918"/>
                  </a:lnTo>
                  <a:lnTo>
                    <a:pt x="1558" y="4908"/>
                  </a:lnTo>
                  <a:lnTo>
                    <a:pt x="1557" y="4897"/>
                  </a:lnTo>
                  <a:lnTo>
                    <a:pt x="1557" y="4886"/>
                  </a:lnTo>
                  <a:lnTo>
                    <a:pt x="1509" y="4885"/>
                  </a:lnTo>
                  <a:lnTo>
                    <a:pt x="1464" y="4876"/>
                  </a:lnTo>
                  <a:lnTo>
                    <a:pt x="1422" y="4860"/>
                  </a:lnTo>
                  <a:lnTo>
                    <a:pt x="1380" y="4841"/>
                  </a:lnTo>
                  <a:lnTo>
                    <a:pt x="1337" y="4823"/>
                  </a:lnTo>
                  <a:lnTo>
                    <a:pt x="1294" y="4810"/>
                  </a:lnTo>
                  <a:lnTo>
                    <a:pt x="1248" y="4805"/>
                  </a:lnTo>
                  <a:lnTo>
                    <a:pt x="1201" y="4810"/>
                  </a:lnTo>
                  <a:lnTo>
                    <a:pt x="1158" y="4807"/>
                  </a:lnTo>
                  <a:lnTo>
                    <a:pt x="1119" y="4798"/>
                  </a:lnTo>
                  <a:lnTo>
                    <a:pt x="1080" y="4785"/>
                  </a:lnTo>
                  <a:lnTo>
                    <a:pt x="1045" y="4769"/>
                  </a:lnTo>
                  <a:lnTo>
                    <a:pt x="1008" y="4748"/>
                  </a:lnTo>
                  <a:lnTo>
                    <a:pt x="974" y="4728"/>
                  </a:lnTo>
                  <a:lnTo>
                    <a:pt x="939" y="4705"/>
                  </a:lnTo>
                  <a:lnTo>
                    <a:pt x="906" y="4683"/>
                  </a:lnTo>
                  <a:lnTo>
                    <a:pt x="894" y="4669"/>
                  </a:lnTo>
                  <a:lnTo>
                    <a:pt x="884" y="4658"/>
                  </a:lnTo>
                  <a:lnTo>
                    <a:pt x="874" y="4647"/>
                  </a:lnTo>
                  <a:lnTo>
                    <a:pt x="863" y="4637"/>
                  </a:lnTo>
                  <a:lnTo>
                    <a:pt x="853" y="4625"/>
                  </a:lnTo>
                  <a:lnTo>
                    <a:pt x="844" y="4614"/>
                  </a:lnTo>
                  <a:lnTo>
                    <a:pt x="836" y="4601"/>
                  </a:lnTo>
                  <a:lnTo>
                    <a:pt x="830" y="4588"/>
                  </a:lnTo>
                  <a:lnTo>
                    <a:pt x="832" y="4575"/>
                  </a:lnTo>
                  <a:lnTo>
                    <a:pt x="831" y="4567"/>
                  </a:lnTo>
                  <a:lnTo>
                    <a:pt x="825" y="4560"/>
                  </a:lnTo>
                  <a:lnTo>
                    <a:pt x="820" y="4557"/>
                  </a:lnTo>
                  <a:lnTo>
                    <a:pt x="812" y="4551"/>
                  </a:lnTo>
                  <a:lnTo>
                    <a:pt x="806" y="4546"/>
                  </a:lnTo>
                  <a:lnTo>
                    <a:pt x="802" y="4539"/>
                  </a:lnTo>
                  <a:lnTo>
                    <a:pt x="802" y="4530"/>
                  </a:lnTo>
                  <a:lnTo>
                    <a:pt x="796" y="4489"/>
                  </a:lnTo>
                  <a:lnTo>
                    <a:pt x="798" y="4451"/>
                  </a:lnTo>
                  <a:lnTo>
                    <a:pt x="806" y="4415"/>
                  </a:lnTo>
                  <a:lnTo>
                    <a:pt x="821" y="4383"/>
                  </a:lnTo>
                  <a:lnTo>
                    <a:pt x="838" y="4351"/>
                  </a:lnTo>
                  <a:lnTo>
                    <a:pt x="860" y="4320"/>
                  </a:lnTo>
                  <a:lnTo>
                    <a:pt x="882" y="4290"/>
                  </a:lnTo>
                  <a:lnTo>
                    <a:pt x="906" y="4261"/>
                  </a:lnTo>
                  <a:lnTo>
                    <a:pt x="913" y="4253"/>
                  </a:lnTo>
                  <a:lnTo>
                    <a:pt x="920" y="4246"/>
                  </a:lnTo>
                  <a:lnTo>
                    <a:pt x="926" y="4240"/>
                  </a:lnTo>
                  <a:lnTo>
                    <a:pt x="933" y="4234"/>
                  </a:lnTo>
                  <a:lnTo>
                    <a:pt x="929" y="4225"/>
                  </a:lnTo>
                  <a:lnTo>
                    <a:pt x="922" y="4217"/>
                  </a:lnTo>
                  <a:lnTo>
                    <a:pt x="914" y="4210"/>
                  </a:lnTo>
                  <a:lnTo>
                    <a:pt x="907" y="4204"/>
                  </a:lnTo>
                  <a:lnTo>
                    <a:pt x="899" y="4197"/>
                  </a:lnTo>
                  <a:lnTo>
                    <a:pt x="894" y="4190"/>
                  </a:lnTo>
                  <a:lnTo>
                    <a:pt x="892" y="4181"/>
                  </a:lnTo>
                  <a:lnTo>
                    <a:pt x="895" y="4172"/>
                  </a:lnTo>
                  <a:lnTo>
                    <a:pt x="909" y="4130"/>
                  </a:lnTo>
                  <a:lnTo>
                    <a:pt x="928" y="4091"/>
                  </a:lnTo>
                  <a:lnTo>
                    <a:pt x="946" y="4053"/>
                  </a:lnTo>
                  <a:lnTo>
                    <a:pt x="968" y="4018"/>
                  </a:lnTo>
                  <a:lnTo>
                    <a:pt x="988" y="3980"/>
                  </a:lnTo>
                  <a:lnTo>
                    <a:pt x="1011" y="3944"/>
                  </a:lnTo>
                  <a:lnTo>
                    <a:pt x="1034" y="3908"/>
                  </a:lnTo>
                  <a:lnTo>
                    <a:pt x="1057" y="3872"/>
                  </a:lnTo>
                  <a:lnTo>
                    <a:pt x="1079" y="3836"/>
                  </a:lnTo>
                  <a:lnTo>
                    <a:pt x="1103" y="3802"/>
                  </a:lnTo>
                  <a:lnTo>
                    <a:pt x="1130" y="3767"/>
                  </a:lnTo>
                  <a:lnTo>
                    <a:pt x="1157" y="3733"/>
                  </a:lnTo>
                  <a:lnTo>
                    <a:pt x="1185" y="3699"/>
                  </a:lnTo>
                  <a:lnTo>
                    <a:pt x="1212" y="3665"/>
                  </a:lnTo>
                  <a:lnTo>
                    <a:pt x="1239" y="3631"/>
                  </a:lnTo>
                  <a:lnTo>
                    <a:pt x="1266" y="3597"/>
                  </a:lnTo>
                  <a:lnTo>
                    <a:pt x="276" y="3588"/>
                  </a:lnTo>
                  <a:lnTo>
                    <a:pt x="272" y="3622"/>
                  </a:lnTo>
                  <a:lnTo>
                    <a:pt x="268" y="3657"/>
                  </a:lnTo>
                  <a:lnTo>
                    <a:pt x="266" y="3692"/>
                  </a:lnTo>
                  <a:lnTo>
                    <a:pt x="264" y="3728"/>
                  </a:lnTo>
                  <a:lnTo>
                    <a:pt x="261" y="3763"/>
                  </a:lnTo>
                  <a:lnTo>
                    <a:pt x="259" y="3797"/>
                  </a:lnTo>
                  <a:lnTo>
                    <a:pt x="257" y="3831"/>
                  </a:lnTo>
                  <a:lnTo>
                    <a:pt x="256" y="3863"/>
                  </a:lnTo>
                  <a:lnTo>
                    <a:pt x="252" y="3869"/>
                  </a:lnTo>
                  <a:lnTo>
                    <a:pt x="256" y="3874"/>
                  </a:lnTo>
                  <a:lnTo>
                    <a:pt x="248" y="3958"/>
                  </a:lnTo>
                  <a:lnTo>
                    <a:pt x="245" y="4044"/>
                  </a:lnTo>
                  <a:lnTo>
                    <a:pt x="244" y="4130"/>
                  </a:lnTo>
                  <a:lnTo>
                    <a:pt x="248" y="4218"/>
                  </a:lnTo>
                  <a:lnTo>
                    <a:pt x="249" y="4304"/>
                  </a:lnTo>
                  <a:lnTo>
                    <a:pt x="251" y="4391"/>
                  </a:lnTo>
                  <a:lnTo>
                    <a:pt x="251" y="4477"/>
                  </a:lnTo>
                  <a:lnTo>
                    <a:pt x="249" y="4565"/>
                  </a:lnTo>
                  <a:lnTo>
                    <a:pt x="245" y="4582"/>
                  </a:lnTo>
                  <a:lnTo>
                    <a:pt x="247" y="4603"/>
                  </a:lnTo>
                  <a:lnTo>
                    <a:pt x="247" y="4624"/>
                  </a:lnTo>
                  <a:lnTo>
                    <a:pt x="248" y="4647"/>
                  </a:lnTo>
                  <a:lnTo>
                    <a:pt x="245" y="4667"/>
                  </a:lnTo>
                  <a:lnTo>
                    <a:pt x="240" y="4686"/>
                  </a:lnTo>
                  <a:lnTo>
                    <a:pt x="228" y="4701"/>
                  </a:lnTo>
                  <a:lnTo>
                    <a:pt x="211" y="4714"/>
                  </a:lnTo>
                  <a:lnTo>
                    <a:pt x="204" y="4713"/>
                  </a:lnTo>
                  <a:lnTo>
                    <a:pt x="197" y="4713"/>
                  </a:lnTo>
                  <a:lnTo>
                    <a:pt x="190" y="4712"/>
                  </a:lnTo>
                  <a:lnTo>
                    <a:pt x="184" y="4713"/>
                  </a:lnTo>
                  <a:lnTo>
                    <a:pt x="178" y="4713"/>
                  </a:lnTo>
                  <a:lnTo>
                    <a:pt x="173" y="4715"/>
                  </a:lnTo>
                  <a:lnTo>
                    <a:pt x="171" y="4720"/>
                  </a:lnTo>
                  <a:lnTo>
                    <a:pt x="172" y="4728"/>
                  </a:lnTo>
                  <a:lnTo>
                    <a:pt x="172" y="4742"/>
                  </a:lnTo>
                  <a:lnTo>
                    <a:pt x="173" y="4756"/>
                  </a:lnTo>
                  <a:lnTo>
                    <a:pt x="172" y="4771"/>
                  </a:lnTo>
                  <a:lnTo>
                    <a:pt x="171" y="4786"/>
                  </a:lnTo>
                  <a:lnTo>
                    <a:pt x="168" y="4800"/>
                  </a:lnTo>
                  <a:lnTo>
                    <a:pt x="166" y="4815"/>
                  </a:lnTo>
                  <a:lnTo>
                    <a:pt x="164" y="4830"/>
                  </a:lnTo>
                  <a:lnTo>
                    <a:pt x="163" y="4845"/>
                  </a:lnTo>
                  <a:lnTo>
                    <a:pt x="156" y="4849"/>
                  </a:lnTo>
                  <a:lnTo>
                    <a:pt x="149" y="4854"/>
                  </a:lnTo>
                  <a:lnTo>
                    <a:pt x="141" y="4858"/>
                  </a:lnTo>
                  <a:lnTo>
                    <a:pt x="134" y="4861"/>
                  </a:lnTo>
                  <a:lnTo>
                    <a:pt x="126" y="4862"/>
                  </a:lnTo>
                  <a:lnTo>
                    <a:pt x="118" y="4866"/>
                  </a:lnTo>
                  <a:lnTo>
                    <a:pt x="110" y="4867"/>
                  </a:lnTo>
                  <a:lnTo>
                    <a:pt x="103" y="4870"/>
                  </a:lnTo>
                  <a:lnTo>
                    <a:pt x="94" y="4864"/>
                  </a:lnTo>
                  <a:lnTo>
                    <a:pt x="85" y="4861"/>
                  </a:lnTo>
                  <a:lnTo>
                    <a:pt x="75" y="4860"/>
                  </a:lnTo>
                  <a:lnTo>
                    <a:pt x="66" y="4860"/>
                  </a:lnTo>
                  <a:lnTo>
                    <a:pt x="57" y="4858"/>
                  </a:lnTo>
                  <a:lnTo>
                    <a:pt x="49" y="4854"/>
                  </a:lnTo>
                  <a:lnTo>
                    <a:pt x="42" y="4848"/>
                  </a:lnTo>
                  <a:lnTo>
                    <a:pt x="37" y="4840"/>
                  </a:lnTo>
                  <a:lnTo>
                    <a:pt x="31" y="4841"/>
                  </a:lnTo>
                  <a:lnTo>
                    <a:pt x="28" y="4840"/>
                  </a:lnTo>
                  <a:lnTo>
                    <a:pt x="26" y="4837"/>
                  </a:lnTo>
                  <a:lnTo>
                    <a:pt x="26" y="4835"/>
                  </a:lnTo>
                  <a:lnTo>
                    <a:pt x="25" y="4824"/>
                  </a:lnTo>
                  <a:lnTo>
                    <a:pt x="21" y="4817"/>
                  </a:lnTo>
                  <a:lnTo>
                    <a:pt x="18" y="4807"/>
                  </a:lnTo>
                  <a:lnTo>
                    <a:pt x="18" y="4797"/>
                  </a:lnTo>
                  <a:lnTo>
                    <a:pt x="18" y="4786"/>
                  </a:lnTo>
                  <a:lnTo>
                    <a:pt x="11" y="4779"/>
                  </a:lnTo>
                  <a:lnTo>
                    <a:pt x="11" y="4650"/>
                  </a:lnTo>
                  <a:lnTo>
                    <a:pt x="0" y="4634"/>
                  </a:lnTo>
                  <a:lnTo>
                    <a:pt x="3" y="4539"/>
                  </a:lnTo>
                  <a:lnTo>
                    <a:pt x="4" y="4447"/>
                  </a:lnTo>
                  <a:lnTo>
                    <a:pt x="5" y="4357"/>
                  </a:lnTo>
                  <a:lnTo>
                    <a:pt x="6" y="4266"/>
                  </a:lnTo>
                  <a:lnTo>
                    <a:pt x="6" y="4174"/>
                  </a:lnTo>
                  <a:lnTo>
                    <a:pt x="9" y="4082"/>
                  </a:lnTo>
                  <a:lnTo>
                    <a:pt x="13" y="3989"/>
                  </a:lnTo>
                  <a:lnTo>
                    <a:pt x="21" y="3897"/>
                  </a:lnTo>
                  <a:lnTo>
                    <a:pt x="25" y="3834"/>
                  </a:lnTo>
                  <a:lnTo>
                    <a:pt x="28" y="3772"/>
                  </a:lnTo>
                  <a:lnTo>
                    <a:pt x="32" y="3711"/>
                  </a:lnTo>
                  <a:lnTo>
                    <a:pt x="36" y="3650"/>
                  </a:lnTo>
                  <a:lnTo>
                    <a:pt x="40" y="3587"/>
                  </a:lnTo>
                  <a:lnTo>
                    <a:pt x="43" y="3525"/>
                  </a:lnTo>
                  <a:lnTo>
                    <a:pt x="47" y="3462"/>
                  </a:lnTo>
                  <a:lnTo>
                    <a:pt x="50" y="3400"/>
                  </a:lnTo>
                  <a:lnTo>
                    <a:pt x="71" y="2936"/>
                  </a:lnTo>
                  <a:lnTo>
                    <a:pt x="80" y="2692"/>
                  </a:lnTo>
                  <a:lnTo>
                    <a:pt x="73" y="2689"/>
                  </a:lnTo>
                  <a:lnTo>
                    <a:pt x="67" y="2687"/>
                  </a:lnTo>
                  <a:lnTo>
                    <a:pt x="60" y="2684"/>
                  </a:lnTo>
                  <a:lnTo>
                    <a:pt x="55" y="2683"/>
                  </a:lnTo>
                  <a:lnTo>
                    <a:pt x="48" y="2680"/>
                  </a:lnTo>
                  <a:lnTo>
                    <a:pt x="41" y="2677"/>
                  </a:lnTo>
                  <a:lnTo>
                    <a:pt x="35" y="2674"/>
                  </a:lnTo>
                  <a:lnTo>
                    <a:pt x="33" y="2669"/>
                  </a:lnTo>
                  <a:lnTo>
                    <a:pt x="25" y="2573"/>
                  </a:lnTo>
                  <a:lnTo>
                    <a:pt x="25" y="2478"/>
                  </a:lnTo>
                  <a:lnTo>
                    <a:pt x="28" y="2383"/>
                  </a:lnTo>
                  <a:lnTo>
                    <a:pt x="35" y="2289"/>
                  </a:lnTo>
                  <a:lnTo>
                    <a:pt x="42" y="2195"/>
                  </a:lnTo>
                  <a:lnTo>
                    <a:pt x="49" y="2101"/>
                  </a:lnTo>
                  <a:lnTo>
                    <a:pt x="52" y="2005"/>
                  </a:lnTo>
                  <a:lnTo>
                    <a:pt x="52" y="1911"/>
                  </a:lnTo>
                  <a:lnTo>
                    <a:pt x="54" y="1903"/>
                  </a:lnTo>
                  <a:lnTo>
                    <a:pt x="55" y="1895"/>
                  </a:lnTo>
                  <a:lnTo>
                    <a:pt x="56" y="1887"/>
                  </a:lnTo>
                  <a:lnTo>
                    <a:pt x="58" y="1880"/>
                  </a:lnTo>
                  <a:lnTo>
                    <a:pt x="59" y="1873"/>
                  </a:lnTo>
                  <a:lnTo>
                    <a:pt x="64" y="1867"/>
                  </a:lnTo>
                  <a:lnTo>
                    <a:pt x="68" y="1861"/>
                  </a:lnTo>
                  <a:lnTo>
                    <a:pt x="78" y="1858"/>
                  </a:lnTo>
                  <a:lnTo>
                    <a:pt x="87" y="1860"/>
                  </a:lnTo>
                  <a:lnTo>
                    <a:pt x="98" y="1861"/>
                  </a:lnTo>
                  <a:lnTo>
                    <a:pt x="102" y="1858"/>
                  </a:lnTo>
                  <a:lnTo>
                    <a:pt x="105" y="1857"/>
                  </a:lnTo>
                  <a:lnTo>
                    <a:pt x="108" y="1853"/>
                  </a:lnTo>
                  <a:lnTo>
                    <a:pt x="109" y="1848"/>
                  </a:lnTo>
                  <a:lnTo>
                    <a:pt x="106" y="1838"/>
                  </a:lnTo>
                  <a:lnTo>
                    <a:pt x="106" y="1831"/>
                  </a:lnTo>
                  <a:lnTo>
                    <a:pt x="108" y="1824"/>
                  </a:lnTo>
                  <a:lnTo>
                    <a:pt x="111" y="1817"/>
                  </a:lnTo>
                  <a:lnTo>
                    <a:pt x="113" y="1810"/>
                  </a:lnTo>
                  <a:lnTo>
                    <a:pt x="117" y="1804"/>
                  </a:lnTo>
                  <a:lnTo>
                    <a:pt x="121" y="1798"/>
                  </a:lnTo>
                  <a:lnTo>
                    <a:pt x="127" y="1792"/>
                  </a:lnTo>
                  <a:lnTo>
                    <a:pt x="134" y="1785"/>
                  </a:lnTo>
                  <a:lnTo>
                    <a:pt x="144" y="1778"/>
                  </a:lnTo>
                  <a:lnTo>
                    <a:pt x="155" y="1772"/>
                  </a:lnTo>
                  <a:lnTo>
                    <a:pt x="166" y="1770"/>
                  </a:lnTo>
                  <a:lnTo>
                    <a:pt x="176" y="1767"/>
                  </a:lnTo>
                  <a:lnTo>
                    <a:pt x="188" y="1767"/>
                  </a:lnTo>
                  <a:lnTo>
                    <a:pt x="198" y="1768"/>
                  </a:lnTo>
                  <a:lnTo>
                    <a:pt x="209" y="1773"/>
                  </a:lnTo>
                  <a:lnTo>
                    <a:pt x="219" y="1783"/>
                  </a:lnTo>
                  <a:lnTo>
                    <a:pt x="227" y="1794"/>
                  </a:lnTo>
                  <a:lnTo>
                    <a:pt x="232" y="1804"/>
                  </a:lnTo>
                  <a:lnTo>
                    <a:pt x="235" y="1818"/>
                  </a:lnTo>
                  <a:lnTo>
                    <a:pt x="235" y="1831"/>
                  </a:lnTo>
                  <a:lnTo>
                    <a:pt x="236" y="1845"/>
                  </a:lnTo>
                  <a:lnTo>
                    <a:pt x="236" y="1858"/>
                  </a:lnTo>
                  <a:lnTo>
                    <a:pt x="241" y="1873"/>
                  </a:lnTo>
                  <a:lnTo>
                    <a:pt x="258" y="1888"/>
                  </a:lnTo>
                  <a:lnTo>
                    <a:pt x="273" y="1907"/>
                  </a:lnTo>
                  <a:lnTo>
                    <a:pt x="281" y="1927"/>
                  </a:lnTo>
                  <a:lnTo>
                    <a:pt x="288" y="1952"/>
                  </a:lnTo>
                  <a:lnTo>
                    <a:pt x="291" y="1976"/>
                  </a:lnTo>
                  <a:lnTo>
                    <a:pt x="295" y="2000"/>
                  </a:lnTo>
                  <a:lnTo>
                    <a:pt x="298" y="2024"/>
                  </a:lnTo>
                  <a:lnTo>
                    <a:pt x="303" y="2048"/>
                  </a:lnTo>
                  <a:lnTo>
                    <a:pt x="299" y="2108"/>
                  </a:lnTo>
                  <a:lnTo>
                    <a:pt x="296" y="2169"/>
                  </a:lnTo>
                  <a:lnTo>
                    <a:pt x="294" y="2229"/>
                  </a:lnTo>
                  <a:lnTo>
                    <a:pt x="291" y="2290"/>
                  </a:lnTo>
                  <a:lnTo>
                    <a:pt x="288" y="2349"/>
                  </a:lnTo>
                  <a:lnTo>
                    <a:pt x="284" y="2410"/>
                  </a:lnTo>
                  <a:lnTo>
                    <a:pt x="280" y="2468"/>
                  </a:lnTo>
                  <a:lnTo>
                    <a:pt x="274" y="2529"/>
                  </a:lnTo>
                  <a:lnTo>
                    <a:pt x="269" y="2550"/>
                  </a:lnTo>
                  <a:lnTo>
                    <a:pt x="265" y="2572"/>
                  </a:lnTo>
                  <a:lnTo>
                    <a:pt x="258" y="2592"/>
                  </a:lnTo>
                  <a:lnTo>
                    <a:pt x="250" y="2613"/>
                  </a:lnTo>
                  <a:lnTo>
                    <a:pt x="238" y="2631"/>
                  </a:lnTo>
                  <a:lnTo>
                    <a:pt x="227" y="2650"/>
                  </a:lnTo>
                  <a:lnTo>
                    <a:pt x="214" y="2667"/>
                  </a:lnTo>
                  <a:lnTo>
                    <a:pt x="202" y="2684"/>
                  </a:lnTo>
                  <a:lnTo>
                    <a:pt x="203" y="2705"/>
                  </a:lnTo>
                  <a:lnTo>
                    <a:pt x="204" y="2726"/>
                  </a:lnTo>
                  <a:lnTo>
                    <a:pt x="204" y="2746"/>
                  </a:lnTo>
                  <a:lnTo>
                    <a:pt x="205" y="2768"/>
                  </a:lnTo>
                  <a:lnTo>
                    <a:pt x="204" y="2788"/>
                  </a:lnTo>
                  <a:lnTo>
                    <a:pt x="204" y="2808"/>
                  </a:lnTo>
                  <a:lnTo>
                    <a:pt x="204" y="2828"/>
                  </a:lnTo>
                  <a:lnTo>
                    <a:pt x="205" y="2849"/>
                  </a:lnTo>
                  <a:lnTo>
                    <a:pt x="209" y="2841"/>
                  </a:lnTo>
                  <a:lnTo>
                    <a:pt x="213" y="2834"/>
                  </a:lnTo>
                  <a:lnTo>
                    <a:pt x="218" y="2828"/>
                  </a:lnTo>
                  <a:lnTo>
                    <a:pt x="222" y="2822"/>
                  </a:lnTo>
                  <a:lnTo>
                    <a:pt x="225" y="2814"/>
                  </a:lnTo>
                  <a:lnTo>
                    <a:pt x="226" y="2807"/>
                  </a:lnTo>
                  <a:lnTo>
                    <a:pt x="225" y="2799"/>
                  </a:lnTo>
                  <a:lnTo>
                    <a:pt x="221" y="2792"/>
                  </a:lnTo>
                  <a:lnTo>
                    <a:pt x="219" y="2773"/>
                  </a:lnTo>
                  <a:lnTo>
                    <a:pt x="222" y="2758"/>
                  </a:lnTo>
                  <a:lnTo>
                    <a:pt x="229" y="2743"/>
                  </a:lnTo>
                  <a:lnTo>
                    <a:pt x="240" y="2730"/>
                  </a:lnTo>
                  <a:lnTo>
                    <a:pt x="250" y="2716"/>
                  </a:lnTo>
                  <a:lnTo>
                    <a:pt x="263" y="2705"/>
                  </a:lnTo>
                  <a:lnTo>
                    <a:pt x="273" y="2692"/>
                  </a:lnTo>
                  <a:lnTo>
                    <a:pt x="283" y="2680"/>
                  </a:lnTo>
                  <a:lnTo>
                    <a:pt x="280" y="2653"/>
                  </a:lnTo>
                  <a:lnTo>
                    <a:pt x="279" y="2628"/>
                  </a:lnTo>
                  <a:lnTo>
                    <a:pt x="279" y="2602"/>
                  </a:lnTo>
                  <a:lnTo>
                    <a:pt x="280" y="2578"/>
                  </a:lnTo>
                  <a:lnTo>
                    <a:pt x="282" y="2551"/>
                  </a:lnTo>
                  <a:lnTo>
                    <a:pt x="287" y="2526"/>
                  </a:lnTo>
                  <a:lnTo>
                    <a:pt x="294" y="2502"/>
                  </a:lnTo>
                  <a:lnTo>
                    <a:pt x="305" y="2479"/>
                  </a:lnTo>
                  <a:lnTo>
                    <a:pt x="312" y="2460"/>
                  </a:lnTo>
                  <a:lnTo>
                    <a:pt x="322" y="2444"/>
                  </a:lnTo>
                  <a:lnTo>
                    <a:pt x="335" y="2429"/>
                  </a:lnTo>
                  <a:lnTo>
                    <a:pt x="350" y="2416"/>
                  </a:lnTo>
                  <a:lnTo>
                    <a:pt x="363" y="2401"/>
                  </a:lnTo>
                  <a:lnTo>
                    <a:pt x="376" y="2387"/>
                  </a:lnTo>
                  <a:lnTo>
                    <a:pt x="387" y="2371"/>
                  </a:lnTo>
                  <a:lnTo>
                    <a:pt x="394" y="2354"/>
                  </a:lnTo>
                  <a:lnTo>
                    <a:pt x="394" y="2312"/>
                  </a:lnTo>
                  <a:lnTo>
                    <a:pt x="400" y="2274"/>
                  </a:lnTo>
                  <a:lnTo>
                    <a:pt x="412" y="2238"/>
                  </a:lnTo>
                  <a:lnTo>
                    <a:pt x="428" y="2204"/>
                  </a:lnTo>
                  <a:lnTo>
                    <a:pt x="444" y="2170"/>
                  </a:lnTo>
                  <a:lnTo>
                    <a:pt x="465" y="2139"/>
                  </a:lnTo>
                  <a:lnTo>
                    <a:pt x="484" y="2107"/>
                  </a:lnTo>
                  <a:lnTo>
                    <a:pt x="505" y="2076"/>
                  </a:lnTo>
                  <a:lnTo>
                    <a:pt x="543" y="2012"/>
                  </a:lnTo>
                  <a:lnTo>
                    <a:pt x="578" y="1948"/>
                  </a:lnTo>
                  <a:lnTo>
                    <a:pt x="613" y="1884"/>
                  </a:lnTo>
                  <a:lnTo>
                    <a:pt x="647" y="1821"/>
                  </a:lnTo>
                  <a:lnTo>
                    <a:pt x="682" y="1756"/>
                  </a:lnTo>
                  <a:lnTo>
                    <a:pt x="721" y="1694"/>
                  </a:lnTo>
                  <a:lnTo>
                    <a:pt x="762" y="1632"/>
                  </a:lnTo>
                  <a:lnTo>
                    <a:pt x="808" y="1575"/>
                  </a:lnTo>
                  <a:lnTo>
                    <a:pt x="810" y="1540"/>
                  </a:lnTo>
                  <a:lnTo>
                    <a:pt x="817" y="1508"/>
                  </a:lnTo>
                  <a:lnTo>
                    <a:pt x="827" y="1476"/>
                  </a:lnTo>
                  <a:lnTo>
                    <a:pt x="840" y="1447"/>
                  </a:lnTo>
                  <a:lnTo>
                    <a:pt x="855" y="1417"/>
                  </a:lnTo>
                  <a:lnTo>
                    <a:pt x="874" y="1391"/>
                  </a:lnTo>
                  <a:lnTo>
                    <a:pt x="893" y="1365"/>
                  </a:lnTo>
                  <a:lnTo>
                    <a:pt x="917" y="1340"/>
                  </a:lnTo>
                  <a:lnTo>
                    <a:pt x="897" y="1339"/>
                  </a:lnTo>
                  <a:lnTo>
                    <a:pt x="877" y="1340"/>
                  </a:lnTo>
                  <a:lnTo>
                    <a:pt x="859" y="1343"/>
                  </a:lnTo>
                  <a:lnTo>
                    <a:pt x="841" y="1345"/>
                  </a:lnTo>
                  <a:lnTo>
                    <a:pt x="823" y="1345"/>
                  </a:lnTo>
                  <a:lnTo>
                    <a:pt x="805" y="1345"/>
                  </a:lnTo>
                  <a:lnTo>
                    <a:pt x="786" y="1344"/>
                  </a:lnTo>
                  <a:lnTo>
                    <a:pt x="768" y="1343"/>
                  </a:lnTo>
                  <a:lnTo>
                    <a:pt x="759" y="1336"/>
                  </a:lnTo>
                  <a:lnTo>
                    <a:pt x="750" y="1332"/>
                  </a:lnTo>
                  <a:lnTo>
                    <a:pt x="739" y="1329"/>
                  </a:lnTo>
                  <a:lnTo>
                    <a:pt x="730" y="1328"/>
                  </a:lnTo>
                  <a:lnTo>
                    <a:pt x="720" y="1326"/>
                  </a:lnTo>
                  <a:lnTo>
                    <a:pt x="711" y="1324"/>
                  </a:lnTo>
                  <a:lnTo>
                    <a:pt x="701" y="1321"/>
                  </a:lnTo>
                  <a:lnTo>
                    <a:pt x="693" y="1317"/>
                  </a:lnTo>
                  <a:lnTo>
                    <a:pt x="682" y="1306"/>
                  </a:lnTo>
                  <a:lnTo>
                    <a:pt x="676" y="1294"/>
                  </a:lnTo>
                  <a:lnTo>
                    <a:pt x="674" y="1282"/>
                  </a:lnTo>
                  <a:lnTo>
                    <a:pt x="674" y="1269"/>
                  </a:lnTo>
                  <a:lnTo>
                    <a:pt x="674" y="1254"/>
                  </a:lnTo>
                  <a:lnTo>
                    <a:pt x="676" y="1241"/>
                  </a:lnTo>
                  <a:lnTo>
                    <a:pt x="676" y="1227"/>
                  </a:lnTo>
                  <a:lnTo>
                    <a:pt x="676" y="1214"/>
                  </a:lnTo>
                  <a:lnTo>
                    <a:pt x="673" y="1190"/>
                  </a:lnTo>
                  <a:lnTo>
                    <a:pt x="670" y="1167"/>
                  </a:lnTo>
                  <a:lnTo>
                    <a:pt x="668" y="1144"/>
                  </a:lnTo>
                  <a:lnTo>
                    <a:pt x="666" y="1122"/>
                  </a:lnTo>
                  <a:lnTo>
                    <a:pt x="663" y="1099"/>
                  </a:lnTo>
                  <a:lnTo>
                    <a:pt x="662" y="1076"/>
                  </a:lnTo>
                  <a:lnTo>
                    <a:pt x="661" y="1053"/>
                  </a:lnTo>
                  <a:lnTo>
                    <a:pt x="661" y="1031"/>
                  </a:lnTo>
                  <a:lnTo>
                    <a:pt x="658" y="1025"/>
                  </a:lnTo>
                  <a:lnTo>
                    <a:pt x="649" y="1035"/>
                  </a:lnTo>
                  <a:lnTo>
                    <a:pt x="639" y="1046"/>
                  </a:lnTo>
                  <a:lnTo>
                    <a:pt x="630" y="1057"/>
                  </a:lnTo>
                  <a:lnTo>
                    <a:pt x="621" y="1068"/>
                  </a:lnTo>
                  <a:lnTo>
                    <a:pt x="611" y="1079"/>
                  </a:lnTo>
                  <a:lnTo>
                    <a:pt x="600" y="1089"/>
                  </a:lnTo>
                  <a:lnTo>
                    <a:pt x="590" y="1098"/>
                  </a:lnTo>
                  <a:lnTo>
                    <a:pt x="581" y="1108"/>
                  </a:lnTo>
                  <a:lnTo>
                    <a:pt x="574" y="1106"/>
                  </a:lnTo>
                  <a:lnTo>
                    <a:pt x="569" y="1105"/>
                  </a:lnTo>
                  <a:lnTo>
                    <a:pt x="565" y="1102"/>
                  </a:lnTo>
                  <a:lnTo>
                    <a:pt x="561" y="1103"/>
                  </a:lnTo>
                  <a:lnTo>
                    <a:pt x="560" y="1096"/>
                  </a:lnTo>
                  <a:lnTo>
                    <a:pt x="560" y="1089"/>
                  </a:lnTo>
                  <a:lnTo>
                    <a:pt x="558" y="1082"/>
                  </a:lnTo>
                  <a:lnTo>
                    <a:pt x="557" y="1075"/>
                  </a:lnTo>
                  <a:lnTo>
                    <a:pt x="554" y="1067"/>
                  </a:lnTo>
                  <a:lnTo>
                    <a:pt x="552" y="1060"/>
                  </a:lnTo>
                  <a:lnTo>
                    <a:pt x="549" y="1053"/>
                  </a:lnTo>
                  <a:lnTo>
                    <a:pt x="549" y="1046"/>
                  </a:lnTo>
                  <a:lnTo>
                    <a:pt x="544" y="1003"/>
                  </a:lnTo>
                  <a:lnTo>
                    <a:pt x="539" y="960"/>
                  </a:lnTo>
                  <a:lnTo>
                    <a:pt x="534" y="918"/>
                  </a:lnTo>
                  <a:lnTo>
                    <a:pt x="530" y="876"/>
                  </a:lnTo>
                  <a:lnTo>
                    <a:pt x="526" y="834"/>
                  </a:lnTo>
                  <a:lnTo>
                    <a:pt x="526" y="793"/>
                  </a:lnTo>
                  <a:lnTo>
                    <a:pt x="527" y="749"/>
                  </a:lnTo>
                  <a:lnTo>
                    <a:pt x="533" y="706"/>
                  </a:lnTo>
                  <a:lnTo>
                    <a:pt x="534" y="675"/>
                  </a:lnTo>
                  <a:lnTo>
                    <a:pt x="537" y="644"/>
                  </a:lnTo>
                  <a:lnTo>
                    <a:pt x="539" y="613"/>
                  </a:lnTo>
                  <a:lnTo>
                    <a:pt x="546" y="583"/>
                  </a:lnTo>
                  <a:lnTo>
                    <a:pt x="553" y="552"/>
                  </a:lnTo>
                  <a:lnTo>
                    <a:pt x="564" y="525"/>
                  </a:lnTo>
                  <a:lnTo>
                    <a:pt x="578" y="497"/>
                  </a:lnTo>
                  <a:lnTo>
                    <a:pt x="598" y="474"/>
                  </a:lnTo>
                  <a:lnTo>
                    <a:pt x="581" y="477"/>
                  </a:lnTo>
                  <a:lnTo>
                    <a:pt x="566" y="482"/>
                  </a:lnTo>
                  <a:lnTo>
                    <a:pt x="550" y="488"/>
                  </a:lnTo>
                  <a:lnTo>
                    <a:pt x="536" y="498"/>
                  </a:lnTo>
                  <a:lnTo>
                    <a:pt x="521" y="508"/>
                  </a:lnTo>
                  <a:lnTo>
                    <a:pt x="507" y="518"/>
                  </a:lnTo>
                  <a:lnTo>
                    <a:pt x="495" y="528"/>
                  </a:lnTo>
                  <a:lnTo>
                    <a:pt x="483" y="540"/>
                  </a:lnTo>
                  <a:lnTo>
                    <a:pt x="468" y="538"/>
                  </a:lnTo>
                  <a:lnTo>
                    <a:pt x="468" y="530"/>
                  </a:lnTo>
                  <a:lnTo>
                    <a:pt x="470" y="521"/>
                  </a:lnTo>
                  <a:lnTo>
                    <a:pt x="473" y="513"/>
                  </a:lnTo>
                  <a:lnTo>
                    <a:pt x="476" y="505"/>
                  </a:lnTo>
                  <a:lnTo>
                    <a:pt x="479" y="496"/>
                  </a:lnTo>
                  <a:lnTo>
                    <a:pt x="482" y="488"/>
                  </a:lnTo>
                  <a:lnTo>
                    <a:pt x="485" y="479"/>
                  </a:lnTo>
                  <a:lnTo>
                    <a:pt x="489" y="472"/>
                  </a:lnTo>
                  <a:lnTo>
                    <a:pt x="497" y="446"/>
                  </a:lnTo>
                  <a:lnTo>
                    <a:pt x="507" y="419"/>
                  </a:lnTo>
                  <a:lnTo>
                    <a:pt x="520" y="393"/>
                  </a:lnTo>
                  <a:lnTo>
                    <a:pt x="537" y="370"/>
                  </a:lnTo>
                  <a:lnTo>
                    <a:pt x="554" y="347"/>
                  </a:lnTo>
                  <a:lnTo>
                    <a:pt x="575" y="327"/>
                  </a:lnTo>
                  <a:lnTo>
                    <a:pt x="599" y="311"/>
                  </a:lnTo>
                  <a:lnTo>
                    <a:pt x="627" y="300"/>
                  </a:lnTo>
                  <a:lnTo>
                    <a:pt x="643" y="296"/>
                  </a:lnTo>
                  <a:lnTo>
                    <a:pt x="660" y="296"/>
                  </a:lnTo>
                  <a:lnTo>
                    <a:pt x="676" y="296"/>
                  </a:lnTo>
                  <a:lnTo>
                    <a:pt x="693" y="300"/>
                  </a:lnTo>
                  <a:lnTo>
                    <a:pt x="709" y="302"/>
                  </a:lnTo>
                  <a:lnTo>
                    <a:pt x="725" y="307"/>
                  </a:lnTo>
                  <a:lnTo>
                    <a:pt x="742" y="314"/>
                  </a:lnTo>
                  <a:lnTo>
                    <a:pt x="758" y="322"/>
                  </a:lnTo>
                  <a:lnTo>
                    <a:pt x="774" y="302"/>
                  </a:lnTo>
                  <a:lnTo>
                    <a:pt x="791" y="283"/>
                  </a:lnTo>
                  <a:lnTo>
                    <a:pt x="808" y="263"/>
                  </a:lnTo>
                  <a:lnTo>
                    <a:pt x="827" y="246"/>
                  </a:lnTo>
                  <a:lnTo>
                    <a:pt x="845" y="227"/>
                  </a:lnTo>
                  <a:lnTo>
                    <a:pt x="866" y="211"/>
                  </a:lnTo>
                  <a:lnTo>
                    <a:pt x="886" y="196"/>
                  </a:lnTo>
                  <a:lnTo>
                    <a:pt x="910" y="184"/>
                  </a:lnTo>
                  <a:lnTo>
                    <a:pt x="995" y="138"/>
                  </a:lnTo>
                  <a:lnTo>
                    <a:pt x="1085" y="99"/>
                  </a:lnTo>
                  <a:lnTo>
                    <a:pt x="1176" y="64"/>
                  </a:lnTo>
                  <a:lnTo>
                    <a:pt x="1271" y="38"/>
                  </a:lnTo>
                  <a:lnTo>
                    <a:pt x="1366" y="17"/>
                  </a:lnTo>
                  <a:lnTo>
                    <a:pt x="1466" y="5"/>
                  </a:lnTo>
                  <a:lnTo>
                    <a:pt x="1566" y="0"/>
                  </a:lnTo>
                  <a:lnTo>
                    <a:pt x="1670" y="3"/>
                  </a:lnTo>
                  <a:close/>
                  <a:moveTo>
                    <a:pt x="1580" y="2486"/>
                  </a:moveTo>
                  <a:lnTo>
                    <a:pt x="1580" y="2486"/>
                  </a:lnTo>
                  <a:lnTo>
                    <a:pt x="1552" y="2472"/>
                  </a:lnTo>
                  <a:lnTo>
                    <a:pt x="1527" y="2456"/>
                  </a:lnTo>
                  <a:lnTo>
                    <a:pt x="1503" y="2437"/>
                  </a:lnTo>
                  <a:lnTo>
                    <a:pt x="1480" y="2419"/>
                  </a:lnTo>
                  <a:lnTo>
                    <a:pt x="1457" y="2398"/>
                  </a:lnTo>
                  <a:lnTo>
                    <a:pt x="1435" y="2378"/>
                  </a:lnTo>
                  <a:lnTo>
                    <a:pt x="1413" y="2357"/>
                  </a:lnTo>
                  <a:lnTo>
                    <a:pt x="1392" y="2339"/>
                  </a:lnTo>
                  <a:lnTo>
                    <a:pt x="1385" y="2424"/>
                  </a:lnTo>
                  <a:lnTo>
                    <a:pt x="1384" y="2464"/>
                  </a:lnTo>
                  <a:lnTo>
                    <a:pt x="1379" y="2505"/>
                  </a:lnTo>
                  <a:lnTo>
                    <a:pt x="1372" y="2546"/>
                  </a:lnTo>
                  <a:lnTo>
                    <a:pt x="1365" y="2588"/>
                  </a:lnTo>
                  <a:lnTo>
                    <a:pt x="1359" y="2628"/>
                  </a:lnTo>
                  <a:lnTo>
                    <a:pt x="1358" y="2668"/>
                  </a:lnTo>
                  <a:lnTo>
                    <a:pt x="1363" y="2707"/>
                  </a:lnTo>
                  <a:lnTo>
                    <a:pt x="1377" y="2748"/>
                  </a:lnTo>
                  <a:lnTo>
                    <a:pt x="1378" y="2774"/>
                  </a:lnTo>
                  <a:lnTo>
                    <a:pt x="1376" y="2801"/>
                  </a:lnTo>
                  <a:lnTo>
                    <a:pt x="1368" y="2827"/>
                  </a:lnTo>
                  <a:lnTo>
                    <a:pt x="1356" y="2852"/>
                  </a:lnTo>
                  <a:lnTo>
                    <a:pt x="1340" y="2874"/>
                  </a:lnTo>
                  <a:lnTo>
                    <a:pt x="1323" y="2895"/>
                  </a:lnTo>
                  <a:lnTo>
                    <a:pt x="1302" y="2914"/>
                  </a:lnTo>
                  <a:lnTo>
                    <a:pt x="1283" y="2931"/>
                  </a:lnTo>
                  <a:lnTo>
                    <a:pt x="1279" y="2970"/>
                  </a:lnTo>
                  <a:lnTo>
                    <a:pt x="1351" y="2953"/>
                  </a:lnTo>
                  <a:lnTo>
                    <a:pt x="1428" y="2940"/>
                  </a:lnTo>
                  <a:lnTo>
                    <a:pt x="1507" y="2931"/>
                  </a:lnTo>
                  <a:lnTo>
                    <a:pt x="1587" y="2928"/>
                  </a:lnTo>
                  <a:lnTo>
                    <a:pt x="1666" y="2928"/>
                  </a:lnTo>
                  <a:lnTo>
                    <a:pt x="1745" y="2935"/>
                  </a:lnTo>
                  <a:lnTo>
                    <a:pt x="1824" y="2945"/>
                  </a:lnTo>
                  <a:lnTo>
                    <a:pt x="1902" y="2962"/>
                  </a:lnTo>
                  <a:lnTo>
                    <a:pt x="1909" y="2963"/>
                  </a:lnTo>
                  <a:lnTo>
                    <a:pt x="1915" y="2966"/>
                  </a:lnTo>
                  <a:lnTo>
                    <a:pt x="1922" y="2968"/>
                  </a:lnTo>
                  <a:lnTo>
                    <a:pt x="1929" y="2971"/>
                  </a:lnTo>
                  <a:lnTo>
                    <a:pt x="1936" y="2974"/>
                  </a:lnTo>
                  <a:lnTo>
                    <a:pt x="1943" y="2977"/>
                  </a:lnTo>
                  <a:lnTo>
                    <a:pt x="1950" y="2980"/>
                  </a:lnTo>
                  <a:lnTo>
                    <a:pt x="1957" y="2982"/>
                  </a:lnTo>
                  <a:lnTo>
                    <a:pt x="1944" y="2949"/>
                  </a:lnTo>
                  <a:lnTo>
                    <a:pt x="1933" y="2916"/>
                  </a:lnTo>
                  <a:lnTo>
                    <a:pt x="1922" y="2884"/>
                  </a:lnTo>
                  <a:lnTo>
                    <a:pt x="1913" y="2852"/>
                  </a:lnTo>
                  <a:lnTo>
                    <a:pt x="1903" y="2819"/>
                  </a:lnTo>
                  <a:lnTo>
                    <a:pt x="1892" y="2788"/>
                  </a:lnTo>
                  <a:lnTo>
                    <a:pt x="1880" y="2756"/>
                  </a:lnTo>
                  <a:lnTo>
                    <a:pt x="1867" y="2726"/>
                  </a:lnTo>
                  <a:lnTo>
                    <a:pt x="1865" y="2716"/>
                  </a:lnTo>
                  <a:lnTo>
                    <a:pt x="1867" y="2711"/>
                  </a:lnTo>
                  <a:lnTo>
                    <a:pt x="1872" y="2704"/>
                  </a:lnTo>
                  <a:lnTo>
                    <a:pt x="1876" y="2700"/>
                  </a:lnTo>
                  <a:lnTo>
                    <a:pt x="1834" y="2697"/>
                  </a:lnTo>
                  <a:lnTo>
                    <a:pt x="1793" y="2696"/>
                  </a:lnTo>
                  <a:lnTo>
                    <a:pt x="1750" y="2695"/>
                  </a:lnTo>
                  <a:lnTo>
                    <a:pt x="1708" y="2695"/>
                  </a:lnTo>
                  <a:lnTo>
                    <a:pt x="1663" y="2695"/>
                  </a:lnTo>
                  <a:lnTo>
                    <a:pt x="1619" y="2697"/>
                  </a:lnTo>
                  <a:lnTo>
                    <a:pt x="1573" y="2700"/>
                  </a:lnTo>
                  <a:lnTo>
                    <a:pt x="1528" y="2704"/>
                  </a:lnTo>
                  <a:lnTo>
                    <a:pt x="1521" y="2698"/>
                  </a:lnTo>
                  <a:lnTo>
                    <a:pt x="1513" y="2698"/>
                  </a:lnTo>
                  <a:lnTo>
                    <a:pt x="1504" y="2696"/>
                  </a:lnTo>
                  <a:lnTo>
                    <a:pt x="1498" y="2689"/>
                  </a:lnTo>
                  <a:lnTo>
                    <a:pt x="1495" y="2665"/>
                  </a:lnTo>
                  <a:lnTo>
                    <a:pt x="1494" y="2642"/>
                  </a:lnTo>
                  <a:lnTo>
                    <a:pt x="1494" y="2619"/>
                  </a:lnTo>
                  <a:lnTo>
                    <a:pt x="1494" y="2597"/>
                  </a:lnTo>
                  <a:lnTo>
                    <a:pt x="1494" y="2574"/>
                  </a:lnTo>
                  <a:lnTo>
                    <a:pt x="1494" y="2551"/>
                  </a:lnTo>
                  <a:lnTo>
                    <a:pt x="1494" y="2527"/>
                  </a:lnTo>
                  <a:lnTo>
                    <a:pt x="1495" y="2504"/>
                  </a:lnTo>
                  <a:lnTo>
                    <a:pt x="1498" y="2498"/>
                  </a:lnTo>
                  <a:lnTo>
                    <a:pt x="1503" y="2497"/>
                  </a:lnTo>
                  <a:lnTo>
                    <a:pt x="1508" y="2497"/>
                  </a:lnTo>
                  <a:lnTo>
                    <a:pt x="1515" y="2497"/>
                  </a:lnTo>
                  <a:lnTo>
                    <a:pt x="1519" y="2489"/>
                  </a:lnTo>
                  <a:lnTo>
                    <a:pt x="1527" y="2486"/>
                  </a:lnTo>
                  <a:lnTo>
                    <a:pt x="1534" y="2483"/>
                  </a:lnTo>
                  <a:lnTo>
                    <a:pt x="1543" y="2483"/>
                  </a:lnTo>
                  <a:lnTo>
                    <a:pt x="1552" y="2483"/>
                  </a:lnTo>
                  <a:lnTo>
                    <a:pt x="1562" y="2484"/>
                  </a:lnTo>
                  <a:lnTo>
                    <a:pt x="1571" y="2484"/>
                  </a:lnTo>
                  <a:lnTo>
                    <a:pt x="1580" y="2486"/>
                  </a:lnTo>
                  <a:close/>
                  <a:moveTo>
                    <a:pt x="1485" y="1359"/>
                  </a:moveTo>
                  <a:lnTo>
                    <a:pt x="1485" y="1359"/>
                  </a:lnTo>
                  <a:lnTo>
                    <a:pt x="1469" y="1357"/>
                  </a:lnTo>
                  <a:lnTo>
                    <a:pt x="1454" y="1354"/>
                  </a:lnTo>
                  <a:lnTo>
                    <a:pt x="1438" y="1351"/>
                  </a:lnTo>
                  <a:lnTo>
                    <a:pt x="1424" y="1348"/>
                  </a:lnTo>
                  <a:lnTo>
                    <a:pt x="1409" y="1345"/>
                  </a:lnTo>
                  <a:lnTo>
                    <a:pt x="1395" y="1343"/>
                  </a:lnTo>
                  <a:lnTo>
                    <a:pt x="1381" y="1342"/>
                  </a:lnTo>
                  <a:lnTo>
                    <a:pt x="1370" y="1343"/>
                  </a:lnTo>
                  <a:lnTo>
                    <a:pt x="1332" y="1401"/>
                  </a:lnTo>
                  <a:lnTo>
                    <a:pt x="1366" y="1436"/>
                  </a:lnTo>
                  <a:lnTo>
                    <a:pt x="1388" y="1454"/>
                  </a:lnTo>
                  <a:lnTo>
                    <a:pt x="1409" y="1474"/>
                  </a:lnTo>
                  <a:lnTo>
                    <a:pt x="1428" y="1494"/>
                  </a:lnTo>
                  <a:lnTo>
                    <a:pt x="1448" y="1516"/>
                  </a:lnTo>
                  <a:lnTo>
                    <a:pt x="1465" y="1537"/>
                  </a:lnTo>
                  <a:lnTo>
                    <a:pt x="1482" y="1561"/>
                  </a:lnTo>
                  <a:lnTo>
                    <a:pt x="1497" y="1584"/>
                  </a:lnTo>
                  <a:lnTo>
                    <a:pt x="1513" y="1610"/>
                  </a:lnTo>
                  <a:lnTo>
                    <a:pt x="1516" y="1624"/>
                  </a:lnTo>
                  <a:lnTo>
                    <a:pt x="1519" y="1639"/>
                  </a:lnTo>
                  <a:lnTo>
                    <a:pt x="1521" y="1654"/>
                  </a:lnTo>
                  <a:lnTo>
                    <a:pt x="1524" y="1670"/>
                  </a:lnTo>
                  <a:lnTo>
                    <a:pt x="1524" y="1685"/>
                  </a:lnTo>
                  <a:lnTo>
                    <a:pt x="1525" y="1700"/>
                  </a:lnTo>
                  <a:lnTo>
                    <a:pt x="1524" y="1715"/>
                  </a:lnTo>
                  <a:lnTo>
                    <a:pt x="1524" y="1730"/>
                  </a:lnTo>
                  <a:lnTo>
                    <a:pt x="1533" y="1737"/>
                  </a:lnTo>
                  <a:lnTo>
                    <a:pt x="1543" y="1747"/>
                  </a:lnTo>
                  <a:lnTo>
                    <a:pt x="1554" y="1757"/>
                  </a:lnTo>
                  <a:lnTo>
                    <a:pt x="1564" y="1769"/>
                  </a:lnTo>
                  <a:lnTo>
                    <a:pt x="1571" y="1780"/>
                  </a:lnTo>
                  <a:lnTo>
                    <a:pt x="1575" y="1794"/>
                  </a:lnTo>
                  <a:lnTo>
                    <a:pt x="1577" y="1808"/>
                  </a:lnTo>
                  <a:lnTo>
                    <a:pt x="1575" y="1824"/>
                  </a:lnTo>
                  <a:lnTo>
                    <a:pt x="1578" y="1830"/>
                  </a:lnTo>
                  <a:lnTo>
                    <a:pt x="1581" y="1835"/>
                  </a:lnTo>
                  <a:lnTo>
                    <a:pt x="1586" y="1840"/>
                  </a:lnTo>
                  <a:lnTo>
                    <a:pt x="1593" y="1845"/>
                  </a:lnTo>
                  <a:lnTo>
                    <a:pt x="1598" y="1849"/>
                  </a:lnTo>
                  <a:lnTo>
                    <a:pt x="1605" y="1854"/>
                  </a:lnTo>
                  <a:lnTo>
                    <a:pt x="1612" y="1860"/>
                  </a:lnTo>
                  <a:lnTo>
                    <a:pt x="1619" y="1867"/>
                  </a:lnTo>
                  <a:lnTo>
                    <a:pt x="1624" y="1839"/>
                  </a:lnTo>
                  <a:lnTo>
                    <a:pt x="1629" y="1813"/>
                  </a:lnTo>
                  <a:lnTo>
                    <a:pt x="1633" y="1786"/>
                  </a:lnTo>
                  <a:lnTo>
                    <a:pt x="1636" y="1760"/>
                  </a:lnTo>
                  <a:lnTo>
                    <a:pt x="1637" y="1732"/>
                  </a:lnTo>
                  <a:lnTo>
                    <a:pt x="1639" y="1706"/>
                  </a:lnTo>
                  <a:lnTo>
                    <a:pt x="1639" y="1679"/>
                  </a:lnTo>
                  <a:lnTo>
                    <a:pt x="1639" y="1655"/>
                  </a:lnTo>
                  <a:lnTo>
                    <a:pt x="1632" y="1640"/>
                  </a:lnTo>
                  <a:lnTo>
                    <a:pt x="1617" y="1634"/>
                  </a:lnTo>
                  <a:lnTo>
                    <a:pt x="1603" y="1629"/>
                  </a:lnTo>
                  <a:lnTo>
                    <a:pt x="1589" y="1621"/>
                  </a:lnTo>
                  <a:lnTo>
                    <a:pt x="1575" y="1614"/>
                  </a:lnTo>
                  <a:lnTo>
                    <a:pt x="1562" y="1605"/>
                  </a:lnTo>
                  <a:lnTo>
                    <a:pt x="1549" y="1597"/>
                  </a:lnTo>
                  <a:lnTo>
                    <a:pt x="1536" y="1587"/>
                  </a:lnTo>
                  <a:lnTo>
                    <a:pt x="1524" y="1579"/>
                  </a:lnTo>
                  <a:lnTo>
                    <a:pt x="1510" y="1570"/>
                  </a:lnTo>
                  <a:lnTo>
                    <a:pt x="1501" y="1560"/>
                  </a:lnTo>
                  <a:lnTo>
                    <a:pt x="1493" y="1546"/>
                  </a:lnTo>
                  <a:lnTo>
                    <a:pt x="1489" y="1533"/>
                  </a:lnTo>
                  <a:lnTo>
                    <a:pt x="1485" y="1517"/>
                  </a:lnTo>
                  <a:lnTo>
                    <a:pt x="1482" y="1501"/>
                  </a:lnTo>
                  <a:lnTo>
                    <a:pt x="1481" y="1485"/>
                  </a:lnTo>
                  <a:lnTo>
                    <a:pt x="1480" y="1471"/>
                  </a:lnTo>
                  <a:lnTo>
                    <a:pt x="1480" y="1464"/>
                  </a:lnTo>
                  <a:lnTo>
                    <a:pt x="1480" y="1459"/>
                  </a:lnTo>
                  <a:lnTo>
                    <a:pt x="1478" y="1452"/>
                  </a:lnTo>
                  <a:lnTo>
                    <a:pt x="1477" y="1446"/>
                  </a:lnTo>
                  <a:lnTo>
                    <a:pt x="1472" y="1439"/>
                  </a:lnTo>
                  <a:lnTo>
                    <a:pt x="1470" y="1432"/>
                  </a:lnTo>
                  <a:lnTo>
                    <a:pt x="1466" y="1425"/>
                  </a:lnTo>
                  <a:lnTo>
                    <a:pt x="1466" y="1419"/>
                  </a:lnTo>
                  <a:lnTo>
                    <a:pt x="1462" y="1409"/>
                  </a:lnTo>
                  <a:lnTo>
                    <a:pt x="1462" y="1401"/>
                  </a:lnTo>
                  <a:lnTo>
                    <a:pt x="1464" y="1393"/>
                  </a:lnTo>
                  <a:lnTo>
                    <a:pt x="1469" y="1386"/>
                  </a:lnTo>
                  <a:lnTo>
                    <a:pt x="1472" y="1378"/>
                  </a:lnTo>
                  <a:lnTo>
                    <a:pt x="1478" y="1371"/>
                  </a:lnTo>
                  <a:lnTo>
                    <a:pt x="1481" y="1365"/>
                  </a:lnTo>
                  <a:lnTo>
                    <a:pt x="1485" y="1359"/>
                  </a:lnTo>
                  <a:close/>
                  <a:moveTo>
                    <a:pt x="280" y="3447"/>
                  </a:moveTo>
                  <a:lnTo>
                    <a:pt x="280" y="3447"/>
                  </a:lnTo>
                  <a:lnTo>
                    <a:pt x="203" y="3356"/>
                  </a:lnTo>
                  <a:lnTo>
                    <a:pt x="203" y="3447"/>
                  </a:lnTo>
                  <a:lnTo>
                    <a:pt x="212" y="3445"/>
                  </a:lnTo>
                  <a:lnTo>
                    <a:pt x="222" y="3444"/>
                  </a:lnTo>
                  <a:lnTo>
                    <a:pt x="232" y="3444"/>
                  </a:lnTo>
                  <a:lnTo>
                    <a:pt x="242" y="3444"/>
                  </a:lnTo>
                  <a:lnTo>
                    <a:pt x="251" y="3444"/>
                  </a:lnTo>
                  <a:lnTo>
                    <a:pt x="260" y="3444"/>
                  </a:lnTo>
                  <a:lnTo>
                    <a:pt x="269" y="3445"/>
                  </a:lnTo>
                  <a:lnTo>
                    <a:pt x="280" y="3447"/>
                  </a:lnTo>
                  <a:close/>
                </a:path>
              </a:pathLst>
            </a:custGeom>
            <a:solidFill>
              <a:srgbClr val="0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86" name="Freeform 10"/>
            <p:cNvSpPr>
              <a:spLocks/>
            </p:cNvSpPr>
            <p:nvPr/>
          </p:nvSpPr>
          <p:spPr bwMode="auto">
            <a:xfrm>
              <a:off x="4102" y="1955"/>
              <a:ext cx="413" cy="434"/>
            </a:xfrm>
            <a:custGeom>
              <a:avLst/>
              <a:gdLst/>
              <a:ahLst/>
              <a:cxnLst>
                <a:cxn ang="0">
                  <a:pos x="1082" y="28"/>
                </a:cxn>
                <a:cxn ang="0">
                  <a:pos x="1034" y="58"/>
                </a:cxn>
                <a:cxn ang="0">
                  <a:pos x="1066" y="74"/>
                </a:cxn>
                <a:cxn ang="0">
                  <a:pos x="1118" y="80"/>
                </a:cxn>
                <a:cxn ang="0">
                  <a:pos x="1165" y="93"/>
                </a:cxn>
                <a:cxn ang="0">
                  <a:pos x="1200" y="124"/>
                </a:cxn>
                <a:cxn ang="0">
                  <a:pos x="1228" y="153"/>
                </a:cxn>
                <a:cxn ang="0">
                  <a:pos x="1165" y="141"/>
                </a:cxn>
                <a:cxn ang="0">
                  <a:pos x="1032" y="130"/>
                </a:cxn>
                <a:cxn ang="0">
                  <a:pos x="1001" y="127"/>
                </a:cxn>
                <a:cxn ang="0">
                  <a:pos x="984" y="149"/>
                </a:cxn>
                <a:cxn ang="0">
                  <a:pos x="1026" y="159"/>
                </a:cxn>
                <a:cxn ang="0">
                  <a:pos x="1079" y="181"/>
                </a:cxn>
                <a:cxn ang="0">
                  <a:pos x="1136" y="226"/>
                </a:cxn>
                <a:cxn ang="0">
                  <a:pos x="1066" y="215"/>
                </a:cxn>
                <a:cxn ang="0">
                  <a:pos x="976" y="202"/>
                </a:cxn>
                <a:cxn ang="0">
                  <a:pos x="927" y="210"/>
                </a:cxn>
                <a:cxn ang="0">
                  <a:pos x="886" y="382"/>
                </a:cxn>
                <a:cxn ang="0">
                  <a:pos x="762" y="604"/>
                </a:cxn>
                <a:cxn ang="0">
                  <a:pos x="786" y="701"/>
                </a:cxn>
                <a:cxn ang="0">
                  <a:pos x="869" y="846"/>
                </a:cxn>
                <a:cxn ang="0">
                  <a:pos x="827" y="837"/>
                </a:cxn>
                <a:cxn ang="0">
                  <a:pos x="796" y="824"/>
                </a:cxn>
                <a:cxn ang="0">
                  <a:pos x="768" y="794"/>
                </a:cxn>
                <a:cxn ang="0">
                  <a:pos x="717" y="759"/>
                </a:cxn>
                <a:cxn ang="0">
                  <a:pos x="672" y="758"/>
                </a:cxn>
                <a:cxn ang="0">
                  <a:pos x="615" y="802"/>
                </a:cxn>
                <a:cxn ang="0">
                  <a:pos x="584" y="917"/>
                </a:cxn>
                <a:cxn ang="0">
                  <a:pos x="625" y="1064"/>
                </a:cxn>
                <a:cxn ang="0">
                  <a:pos x="663" y="1092"/>
                </a:cxn>
                <a:cxn ang="0">
                  <a:pos x="677" y="1145"/>
                </a:cxn>
                <a:cxn ang="0">
                  <a:pos x="595" y="1246"/>
                </a:cxn>
                <a:cxn ang="0">
                  <a:pos x="535" y="1276"/>
                </a:cxn>
                <a:cxn ang="0">
                  <a:pos x="483" y="1286"/>
                </a:cxn>
                <a:cxn ang="0">
                  <a:pos x="340" y="1294"/>
                </a:cxn>
                <a:cxn ang="0">
                  <a:pos x="206" y="1262"/>
                </a:cxn>
                <a:cxn ang="0">
                  <a:pos x="191" y="1172"/>
                </a:cxn>
                <a:cxn ang="0">
                  <a:pos x="182" y="1008"/>
                </a:cxn>
                <a:cxn ang="0">
                  <a:pos x="173" y="955"/>
                </a:cxn>
                <a:cxn ang="0">
                  <a:pos x="135" y="998"/>
                </a:cxn>
                <a:cxn ang="0">
                  <a:pos x="79" y="1052"/>
                </a:cxn>
                <a:cxn ang="0">
                  <a:pos x="53" y="792"/>
                </a:cxn>
                <a:cxn ang="0">
                  <a:pos x="85" y="536"/>
                </a:cxn>
                <a:cxn ang="0">
                  <a:pos x="144" y="453"/>
                </a:cxn>
                <a:cxn ang="0">
                  <a:pos x="184" y="423"/>
                </a:cxn>
                <a:cxn ang="0">
                  <a:pos x="152" y="411"/>
                </a:cxn>
                <a:cxn ang="0">
                  <a:pos x="84" y="428"/>
                </a:cxn>
                <a:cxn ang="0">
                  <a:pos x="0" y="480"/>
                </a:cxn>
                <a:cxn ang="0">
                  <a:pos x="58" y="352"/>
                </a:cxn>
                <a:cxn ang="0">
                  <a:pos x="177" y="294"/>
                </a:cxn>
                <a:cxn ang="0">
                  <a:pos x="243" y="314"/>
                </a:cxn>
                <a:cxn ang="0">
                  <a:pos x="273" y="327"/>
                </a:cxn>
                <a:cxn ang="0">
                  <a:pos x="479" y="153"/>
                </a:cxn>
                <a:cxn ang="0">
                  <a:pos x="748" y="50"/>
                </a:cxn>
                <a:cxn ang="0">
                  <a:pos x="886" y="14"/>
                </a:cxn>
                <a:cxn ang="0">
                  <a:pos x="1010" y="1"/>
                </a:cxn>
                <a:cxn ang="0">
                  <a:pos x="1125" y="3"/>
                </a:cxn>
              </a:cxnLst>
              <a:rect l="0" t="0" r="r" b="b"/>
              <a:pathLst>
                <a:path w="1240" h="1294">
                  <a:moveTo>
                    <a:pt x="1125" y="3"/>
                  </a:moveTo>
                  <a:lnTo>
                    <a:pt x="1113" y="8"/>
                  </a:lnTo>
                  <a:lnTo>
                    <a:pt x="1103" y="14"/>
                  </a:lnTo>
                  <a:lnTo>
                    <a:pt x="1093" y="21"/>
                  </a:lnTo>
                  <a:lnTo>
                    <a:pt x="1082" y="28"/>
                  </a:lnTo>
                  <a:lnTo>
                    <a:pt x="1071" y="34"/>
                  </a:lnTo>
                  <a:lnTo>
                    <a:pt x="1060" y="41"/>
                  </a:lnTo>
                  <a:lnTo>
                    <a:pt x="1048" y="47"/>
                  </a:lnTo>
                  <a:lnTo>
                    <a:pt x="1038" y="52"/>
                  </a:lnTo>
                  <a:lnTo>
                    <a:pt x="1034" y="58"/>
                  </a:lnTo>
                  <a:lnTo>
                    <a:pt x="1035" y="66"/>
                  </a:lnTo>
                  <a:lnTo>
                    <a:pt x="1039" y="72"/>
                  </a:lnTo>
                  <a:lnTo>
                    <a:pt x="1047" y="78"/>
                  </a:lnTo>
                  <a:lnTo>
                    <a:pt x="1056" y="75"/>
                  </a:lnTo>
                  <a:lnTo>
                    <a:pt x="1066" y="74"/>
                  </a:lnTo>
                  <a:lnTo>
                    <a:pt x="1077" y="74"/>
                  </a:lnTo>
                  <a:lnTo>
                    <a:pt x="1088" y="75"/>
                  </a:lnTo>
                  <a:lnTo>
                    <a:pt x="1099" y="75"/>
                  </a:lnTo>
                  <a:lnTo>
                    <a:pt x="1109" y="78"/>
                  </a:lnTo>
                  <a:lnTo>
                    <a:pt x="1118" y="80"/>
                  </a:lnTo>
                  <a:lnTo>
                    <a:pt x="1128" y="83"/>
                  </a:lnTo>
                  <a:lnTo>
                    <a:pt x="1138" y="82"/>
                  </a:lnTo>
                  <a:lnTo>
                    <a:pt x="1147" y="85"/>
                  </a:lnTo>
                  <a:lnTo>
                    <a:pt x="1156" y="87"/>
                  </a:lnTo>
                  <a:lnTo>
                    <a:pt x="1165" y="93"/>
                  </a:lnTo>
                  <a:lnTo>
                    <a:pt x="1172" y="98"/>
                  </a:lnTo>
                  <a:lnTo>
                    <a:pt x="1180" y="105"/>
                  </a:lnTo>
                  <a:lnTo>
                    <a:pt x="1187" y="112"/>
                  </a:lnTo>
                  <a:lnTo>
                    <a:pt x="1194" y="120"/>
                  </a:lnTo>
                  <a:lnTo>
                    <a:pt x="1200" y="124"/>
                  </a:lnTo>
                  <a:lnTo>
                    <a:pt x="1207" y="128"/>
                  </a:lnTo>
                  <a:lnTo>
                    <a:pt x="1212" y="134"/>
                  </a:lnTo>
                  <a:lnTo>
                    <a:pt x="1218" y="141"/>
                  </a:lnTo>
                  <a:lnTo>
                    <a:pt x="1223" y="147"/>
                  </a:lnTo>
                  <a:lnTo>
                    <a:pt x="1228" y="153"/>
                  </a:lnTo>
                  <a:lnTo>
                    <a:pt x="1234" y="160"/>
                  </a:lnTo>
                  <a:lnTo>
                    <a:pt x="1240" y="167"/>
                  </a:lnTo>
                  <a:lnTo>
                    <a:pt x="1215" y="155"/>
                  </a:lnTo>
                  <a:lnTo>
                    <a:pt x="1190" y="147"/>
                  </a:lnTo>
                  <a:lnTo>
                    <a:pt x="1165" y="141"/>
                  </a:lnTo>
                  <a:lnTo>
                    <a:pt x="1141" y="137"/>
                  </a:lnTo>
                  <a:lnTo>
                    <a:pt x="1115" y="134"/>
                  </a:lnTo>
                  <a:lnTo>
                    <a:pt x="1088" y="132"/>
                  </a:lnTo>
                  <a:lnTo>
                    <a:pt x="1060" y="130"/>
                  </a:lnTo>
                  <a:lnTo>
                    <a:pt x="1032" y="130"/>
                  </a:lnTo>
                  <a:lnTo>
                    <a:pt x="1025" y="126"/>
                  </a:lnTo>
                  <a:lnTo>
                    <a:pt x="1019" y="125"/>
                  </a:lnTo>
                  <a:lnTo>
                    <a:pt x="1014" y="124"/>
                  </a:lnTo>
                  <a:lnTo>
                    <a:pt x="1008" y="126"/>
                  </a:lnTo>
                  <a:lnTo>
                    <a:pt x="1001" y="127"/>
                  </a:lnTo>
                  <a:lnTo>
                    <a:pt x="994" y="130"/>
                  </a:lnTo>
                  <a:lnTo>
                    <a:pt x="988" y="134"/>
                  </a:lnTo>
                  <a:lnTo>
                    <a:pt x="985" y="139"/>
                  </a:lnTo>
                  <a:lnTo>
                    <a:pt x="981" y="142"/>
                  </a:lnTo>
                  <a:lnTo>
                    <a:pt x="984" y="149"/>
                  </a:lnTo>
                  <a:lnTo>
                    <a:pt x="991" y="150"/>
                  </a:lnTo>
                  <a:lnTo>
                    <a:pt x="999" y="153"/>
                  </a:lnTo>
                  <a:lnTo>
                    <a:pt x="1008" y="155"/>
                  </a:lnTo>
                  <a:lnTo>
                    <a:pt x="1017" y="158"/>
                  </a:lnTo>
                  <a:lnTo>
                    <a:pt x="1026" y="159"/>
                  </a:lnTo>
                  <a:lnTo>
                    <a:pt x="1035" y="163"/>
                  </a:lnTo>
                  <a:lnTo>
                    <a:pt x="1045" y="164"/>
                  </a:lnTo>
                  <a:lnTo>
                    <a:pt x="1054" y="167"/>
                  </a:lnTo>
                  <a:lnTo>
                    <a:pt x="1066" y="174"/>
                  </a:lnTo>
                  <a:lnTo>
                    <a:pt x="1079" y="181"/>
                  </a:lnTo>
                  <a:lnTo>
                    <a:pt x="1092" y="188"/>
                  </a:lnTo>
                  <a:lnTo>
                    <a:pt x="1105" y="197"/>
                  </a:lnTo>
                  <a:lnTo>
                    <a:pt x="1116" y="206"/>
                  </a:lnTo>
                  <a:lnTo>
                    <a:pt x="1127" y="215"/>
                  </a:lnTo>
                  <a:lnTo>
                    <a:pt x="1136" y="226"/>
                  </a:lnTo>
                  <a:lnTo>
                    <a:pt x="1144" y="238"/>
                  </a:lnTo>
                  <a:lnTo>
                    <a:pt x="1124" y="232"/>
                  </a:lnTo>
                  <a:lnTo>
                    <a:pt x="1104" y="226"/>
                  </a:lnTo>
                  <a:lnTo>
                    <a:pt x="1085" y="220"/>
                  </a:lnTo>
                  <a:lnTo>
                    <a:pt x="1066" y="215"/>
                  </a:lnTo>
                  <a:lnTo>
                    <a:pt x="1047" y="210"/>
                  </a:lnTo>
                  <a:lnTo>
                    <a:pt x="1027" y="205"/>
                  </a:lnTo>
                  <a:lnTo>
                    <a:pt x="1007" y="202"/>
                  </a:lnTo>
                  <a:lnTo>
                    <a:pt x="987" y="199"/>
                  </a:lnTo>
                  <a:lnTo>
                    <a:pt x="976" y="202"/>
                  </a:lnTo>
                  <a:lnTo>
                    <a:pt x="965" y="203"/>
                  </a:lnTo>
                  <a:lnTo>
                    <a:pt x="954" y="203"/>
                  </a:lnTo>
                  <a:lnTo>
                    <a:pt x="943" y="204"/>
                  </a:lnTo>
                  <a:lnTo>
                    <a:pt x="933" y="205"/>
                  </a:lnTo>
                  <a:lnTo>
                    <a:pt x="927" y="210"/>
                  </a:lnTo>
                  <a:lnTo>
                    <a:pt x="923" y="217"/>
                  </a:lnTo>
                  <a:lnTo>
                    <a:pt x="922" y="230"/>
                  </a:lnTo>
                  <a:lnTo>
                    <a:pt x="909" y="280"/>
                  </a:lnTo>
                  <a:lnTo>
                    <a:pt x="899" y="331"/>
                  </a:lnTo>
                  <a:lnTo>
                    <a:pt x="886" y="382"/>
                  </a:lnTo>
                  <a:lnTo>
                    <a:pt x="872" y="433"/>
                  </a:lnTo>
                  <a:lnTo>
                    <a:pt x="854" y="480"/>
                  </a:lnTo>
                  <a:lnTo>
                    <a:pt x="831" y="524"/>
                  </a:lnTo>
                  <a:lnTo>
                    <a:pt x="800" y="566"/>
                  </a:lnTo>
                  <a:lnTo>
                    <a:pt x="762" y="604"/>
                  </a:lnTo>
                  <a:lnTo>
                    <a:pt x="754" y="605"/>
                  </a:lnTo>
                  <a:lnTo>
                    <a:pt x="751" y="611"/>
                  </a:lnTo>
                  <a:lnTo>
                    <a:pt x="759" y="642"/>
                  </a:lnTo>
                  <a:lnTo>
                    <a:pt x="771" y="673"/>
                  </a:lnTo>
                  <a:lnTo>
                    <a:pt x="786" y="701"/>
                  </a:lnTo>
                  <a:lnTo>
                    <a:pt x="805" y="731"/>
                  </a:lnTo>
                  <a:lnTo>
                    <a:pt x="822" y="759"/>
                  </a:lnTo>
                  <a:lnTo>
                    <a:pt x="840" y="787"/>
                  </a:lnTo>
                  <a:lnTo>
                    <a:pt x="855" y="816"/>
                  </a:lnTo>
                  <a:lnTo>
                    <a:pt x="869" y="846"/>
                  </a:lnTo>
                  <a:lnTo>
                    <a:pt x="860" y="845"/>
                  </a:lnTo>
                  <a:lnTo>
                    <a:pt x="852" y="844"/>
                  </a:lnTo>
                  <a:lnTo>
                    <a:pt x="842" y="843"/>
                  </a:lnTo>
                  <a:lnTo>
                    <a:pt x="836" y="841"/>
                  </a:lnTo>
                  <a:lnTo>
                    <a:pt x="827" y="837"/>
                  </a:lnTo>
                  <a:lnTo>
                    <a:pt x="821" y="833"/>
                  </a:lnTo>
                  <a:lnTo>
                    <a:pt x="814" y="829"/>
                  </a:lnTo>
                  <a:lnTo>
                    <a:pt x="810" y="823"/>
                  </a:lnTo>
                  <a:lnTo>
                    <a:pt x="802" y="824"/>
                  </a:lnTo>
                  <a:lnTo>
                    <a:pt x="796" y="824"/>
                  </a:lnTo>
                  <a:lnTo>
                    <a:pt x="793" y="821"/>
                  </a:lnTo>
                  <a:lnTo>
                    <a:pt x="791" y="818"/>
                  </a:lnTo>
                  <a:lnTo>
                    <a:pt x="784" y="808"/>
                  </a:lnTo>
                  <a:lnTo>
                    <a:pt x="776" y="805"/>
                  </a:lnTo>
                  <a:lnTo>
                    <a:pt x="768" y="794"/>
                  </a:lnTo>
                  <a:lnTo>
                    <a:pt x="760" y="785"/>
                  </a:lnTo>
                  <a:lnTo>
                    <a:pt x="749" y="777"/>
                  </a:lnTo>
                  <a:lnTo>
                    <a:pt x="740" y="770"/>
                  </a:lnTo>
                  <a:lnTo>
                    <a:pt x="729" y="763"/>
                  </a:lnTo>
                  <a:lnTo>
                    <a:pt x="717" y="759"/>
                  </a:lnTo>
                  <a:lnTo>
                    <a:pt x="706" y="756"/>
                  </a:lnTo>
                  <a:lnTo>
                    <a:pt x="694" y="758"/>
                  </a:lnTo>
                  <a:lnTo>
                    <a:pt x="689" y="761"/>
                  </a:lnTo>
                  <a:lnTo>
                    <a:pt x="689" y="758"/>
                  </a:lnTo>
                  <a:lnTo>
                    <a:pt x="672" y="758"/>
                  </a:lnTo>
                  <a:lnTo>
                    <a:pt x="660" y="762"/>
                  </a:lnTo>
                  <a:lnTo>
                    <a:pt x="646" y="769"/>
                  </a:lnTo>
                  <a:lnTo>
                    <a:pt x="636" y="779"/>
                  </a:lnTo>
                  <a:lnTo>
                    <a:pt x="624" y="790"/>
                  </a:lnTo>
                  <a:lnTo>
                    <a:pt x="615" y="802"/>
                  </a:lnTo>
                  <a:lnTo>
                    <a:pt x="607" y="815"/>
                  </a:lnTo>
                  <a:lnTo>
                    <a:pt x="601" y="829"/>
                  </a:lnTo>
                  <a:lnTo>
                    <a:pt x="590" y="856"/>
                  </a:lnTo>
                  <a:lnTo>
                    <a:pt x="585" y="887"/>
                  </a:lnTo>
                  <a:lnTo>
                    <a:pt x="584" y="917"/>
                  </a:lnTo>
                  <a:lnTo>
                    <a:pt x="587" y="948"/>
                  </a:lnTo>
                  <a:lnTo>
                    <a:pt x="592" y="978"/>
                  </a:lnTo>
                  <a:lnTo>
                    <a:pt x="601" y="1008"/>
                  </a:lnTo>
                  <a:lnTo>
                    <a:pt x="612" y="1036"/>
                  </a:lnTo>
                  <a:lnTo>
                    <a:pt x="625" y="1064"/>
                  </a:lnTo>
                  <a:lnTo>
                    <a:pt x="630" y="1072"/>
                  </a:lnTo>
                  <a:lnTo>
                    <a:pt x="638" y="1080"/>
                  </a:lnTo>
                  <a:lnTo>
                    <a:pt x="645" y="1085"/>
                  </a:lnTo>
                  <a:lnTo>
                    <a:pt x="654" y="1090"/>
                  </a:lnTo>
                  <a:lnTo>
                    <a:pt x="663" y="1092"/>
                  </a:lnTo>
                  <a:lnTo>
                    <a:pt x="674" y="1094"/>
                  </a:lnTo>
                  <a:lnTo>
                    <a:pt x="684" y="1096"/>
                  </a:lnTo>
                  <a:lnTo>
                    <a:pt x="694" y="1099"/>
                  </a:lnTo>
                  <a:lnTo>
                    <a:pt x="686" y="1122"/>
                  </a:lnTo>
                  <a:lnTo>
                    <a:pt x="677" y="1145"/>
                  </a:lnTo>
                  <a:lnTo>
                    <a:pt x="664" y="1168"/>
                  </a:lnTo>
                  <a:lnTo>
                    <a:pt x="651" y="1191"/>
                  </a:lnTo>
                  <a:lnTo>
                    <a:pt x="633" y="1210"/>
                  </a:lnTo>
                  <a:lnTo>
                    <a:pt x="616" y="1230"/>
                  </a:lnTo>
                  <a:lnTo>
                    <a:pt x="595" y="1246"/>
                  </a:lnTo>
                  <a:lnTo>
                    <a:pt x="575" y="1260"/>
                  </a:lnTo>
                  <a:lnTo>
                    <a:pt x="564" y="1263"/>
                  </a:lnTo>
                  <a:lnTo>
                    <a:pt x="554" y="1268"/>
                  </a:lnTo>
                  <a:lnTo>
                    <a:pt x="544" y="1271"/>
                  </a:lnTo>
                  <a:lnTo>
                    <a:pt x="535" y="1276"/>
                  </a:lnTo>
                  <a:lnTo>
                    <a:pt x="524" y="1278"/>
                  </a:lnTo>
                  <a:lnTo>
                    <a:pt x="514" y="1281"/>
                  </a:lnTo>
                  <a:lnTo>
                    <a:pt x="504" y="1285"/>
                  </a:lnTo>
                  <a:lnTo>
                    <a:pt x="494" y="1288"/>
                  </a:lnTo>
                  <a:lnTo>
                    <a:pt x="483" y="1286"/>
                  </a:lnTo>
                  <a:lnTo>
                    <a:pt x="475" y="1291"/>
                  </a:lnTo>
                  <a:lnTo>
                    <a:pt x="442" y="1285"/>
                  </a:lnTo>
                  <a:lnTo>
                    <a:pt x="408" y="1286"/>
                  </a:lnTo>
                  <a:lnTo>
                    <a:pt x="374" y="1289"/>
                  </a:lnTo>
                  <a:lnTo>
                    <a:pt x="340" y="1294"/>
                  </a:lnTo>
                  <a:lnTo>
                    <a:pt x="306" y="1294"/>
                  </a:lnTo>
                  <a:lnTo>
                    <a:pt x="275" y="1292"/>
                  </a:lnTo>
                  <a:lnTo>
                    <a:pt x="244" y="1281"/>
                  </a:lnTo>
                  <a:lnTo>
                    <a:pt x="216" y="1263"/>
                  </a:lnTo>
                  <a:lnTo>
                    <a:pt x="206" y="1262"/>
                  </a:lnTo>
                  <a:lnTo>
                    <a:pt x="201" y="1256"/>
                  </a:lnTo>
                  <a:lnTo>
                    <a:pt x="198" y="1246"/>
                  </a:lnTo>
                  <a:lnTo>
                    <a:pt x="197" y="1238"/>
                  </a:lnTo>
                  <a:lnTo>
                    <a:pt x="193" y="1204"/>
                  </a:lnTo>
                  <a:lnTo>
                    <a:pt x="191" y="1172"/>
                  </a:lnTo>
                  <a:lnTo>
                    <a:pt x="189" y="1140"/>
                  </a:lnTo>
                  <a:lnTo>
                    <a:pt x="189" y="1108"/>
                  </a:lnTo>
                  <a:lnTo>
                    <a:pt x="187" y="1075"/>
                  </a:lnTo>
                  <a:lnTo>
                    <a:pt x="185" y="1041"/>
                  </a:lnTo>
                  <a:lnTo>
                    <a:pt x="182" y="1008"/>
                  </a:lnTo>
                  <a:lnTo>
                    <a:pt x="180" y="977"/>
                  </a:lnTo>
                  <a:lnTo>
                    <a:pt x="184" y="969"/>
                  </a:lnTo>
                  <a:lnTo>
                    <a:pt x="185" y="961"/>
                  </a:lnTo>
                  <a:lnTo>
                    <a:pt x="179" y="954"/>
                  </a:lnTo>
                  <a:lnTo>
                    <a:pt x="173" y="955"/>
                  </a:lnTo>
                  <a:lnTo>
                    <a:pt x="166" y="956"/>
                  </a:lnTo>
                  <a:lnTo>
                    <a:pt x="160" y="957"/>
                  </a:lnTo>
                  <a:lnTo>
                    <a:pt x="152" y="970"/>
                  </a:lnTo>
                  <a:lnTo>
                    <a:pt x="144" y="984"/>
                  </a:lnTo>
                  <a:lnTo>
                    <a:pt x="135" y="998"/>
                  </a:lnTo>
                  <a:lnTo>
                    <a:pt x="126" y="1011"/>
                  </a:lnTo>
                  <a:lnTo>
                    <a:pt x="114" y="1024"/>
                  </a:lnTo>
                  <a:lnTo>
                    <a:pt x="104" y="1036"/>
                  </a:lnTo>
                  <a:lnTo>
                    <a:pt x="91" y="1045"/>
                  </a:lnTo>
                  <a:lnTo>
                    <a:pt x="79" y="1052"/>
                  </a:lnTo>
                  <a:lnTo>
                    <a:pt x="67" y="1029"/>
                  </a:lnTo>
                  <a:lnTo>
                    <a:pt x="58" y="969"/>
                  </a:lnTo>
                  <a:lnTo>
                    <a:pt x="53" y="910"/>
                  </a:lnTo>
                  <a:lnTo>
                    <a:pt x="51" y="851"/>
                  </a:lnTo>
                  <a:lnTo>
                    <a:pt x="53" y="792"/>
                  </a:lnTo>
                  <a:lnTo>
                    <a:pt x="56" y="732"/>
                  </a:lnTo>
                  <a:lnTo>
                    <a:pt x="63" y="673"/>
                  </a:lnTo>
                  <a:lnTo>
                    <a:pt x="68" y="614"/>
                  </a:lnTo>
                  <a:lnTo>
                    <a:pt x="79" y="555"/>
                  </a:lnTo>
                  <a:lnTo>
                    <a:pt x="85" y="536"/>
                  </a:lnTo>
                  <a:lnTo>
                    <a:pt x="94" y="518"/>
                  </a:lnTo>
                  <a:lnTo>
                    <a:pt x="104" y="499"/>
                  </a:lnTo>
                  <a:lnTo>
                    <a:pt x="117" y="483"/>
                  </a:lnTo>
                  <a:lnTo>
                    <a:pt x="129" y="466"/>
                  </a:lnTo>
                  <a:lnTo>
                    <a:pt x="144" y="453"/>
                  </a:lnTo>
                  <a:lnTo>
                    <a:pt x="161" y="443"/>
                  </a:lnTo>
                  <a:lnTo>
                    <a:pt x="183" y="436"/>
                  </a:lnTo>
                  <a:lnTo>
                    <a:pt x="184" y="428"/>
                  </a:lnTo>
                  <a:lnTo>
                    <a:pt x="182" y="423"/>
                  </a:lnTo>
                  <a:lnTo>
                    <a:pt x="184" y="423"/>
                  </a:lnTo>
                  <a:lnTo>
                    <a:pt x="188" y="421"/>
                  </a:lnTo>
                  <a:lnTo>
                    <a:pt x="177" y="414"/>
                  </a:lnTo>
                  <a:lnTo>
                    <a:pt x="166" y="412"/>
                  </a:lnTo>
                  <a:lnTo>
                    <a:pt x="159" y="411"/>
                  </a:lnTo>
                  <a:lnTo>
                    <a:pt x="152" y="411"/>
                  </a:lnTo>
                  <a:lnTo>
                    <a:pt x="146" y="411"/>
                  </a:lnTo>
                  <a:lnTo>
                    <a:pt x="141" y="411"/>
                  </a:lnTo>
                  <a:lnTo>
                    <a:pt x="121" y="415"/>
                  </a:lnTo>
                  <a:lnTo>
                    <a:pt x="103" y="422"/>
                  </a:lnTo>
                  <a:lnTo>
                    <a:pt x="84" y="428"/>
                  </a:lnTo>
                  <a:lnTo>
                    <a:pt x="67" y="437"/>
                  </a:lnTo>
                  <a:lnTo>
                    <a:pt x="49" y="445"/>
                  </a:lnTo>
                  <a:lnTo>
                    <a:pt x="32" y="456"/>
                  </a:lnTo>
                  <a:lnTo>
                    <a:pt x="15" y="466"/>
                  </a:lnTo>
                  <a:lnTo>
                    <a:pt x="0" y="480"/>
                  </a:lnTo>
                  <a:lnTo>
                    <a:pt x="2" y="465"/>
                  </a:lnTo>
                  <a:lnTo>
                    <a:pt x="12" y="437"/>
                  </a:lnTo>
                  <a:lnTo>
                    <a:pt x="26" y="408"/>
                  </a:lnTo>
                  <a:lnTo>
                    <a:pt x="40" y="379"/>
                  </a:lnTo>
                  <a:lnTo>
                    <a:pt x="58" y="352"/>
                  </a:lnTo>
                  <a:lnTo>
                    <a:pt x="77" y="328"/>
                  </a:lnTo>
                  <a:lnTo>
                    <a:pt x="102" y="310"/>
                  </a:lnTo>
                  <a:lnTo>
                    <a:pt x="130" y="297"/>
                  </a:lnTo>
                  <a:lnTo>
                    <a:pt x="164" y="295"/>
                  </a:lnTo>
                  <a:lnTo>
                    <a:pt x="177" y="294"/>
                  </a:lnTo>
                  <a:lnTo>
                    <a:pt x="191" y="296"/>
                  </a:lnTo>
                  <a:lnTo>
                    <a:pt x="205" y="298"/>
                  </a:lnTo>
                  <a:lnTo>
                    <a:pt x="219" y="304"/>
                  </a:lnTo>
                  <a:lnTo>
                    <a:pt x="230" y="309"/>
                  </a:lnTo>
                  <a:lnTo>
                    <a:pt x="243" y="314"/>
                  </a:lnTo>
                  <a:lnTo>
                    <a:pt x="254" y="320"/>
                  </a:lnTo>
                  <a:lnTo>
                    <a:pt x="267" y="327"/>
                  </a:lnTo>
                  <a:lnTo>
                    <a:pt x="267" y="325"/>
                  </a:lnTo>
                  <a:lnTo>
                    <a:pt x="267" y="321"/>
                  </a:lnTo>
                  <a:lnTo>
                    <a:pt x="273" y="327"/>
                  </a:lnTo>
                  <a:lnTo>
                    <a:pt x="282" y="329"/>
                  </a:lnTo>
                  <a:lnTo>
                    <a:pt x="322" y="271"/>
                  </a:lnTo>
                  <a:lnTo>
                    <a:pt x="369" y="224"/>
                  </a:lnTo>
                  <a:lnTo>
                    <a:pt x="422" y="184"/>
                  </a:lnTo>
                  <a:lnTo>
                    <a:pt x="479" y="153"/>
                  </a:lnTo>
                  <a:lnTo>
                    <a:pt x="538" y="126"/>
                  </a:lnTo>
                  <a:lnTo>
                    <a:pt x="600" y="103"/>
                  </a:lnTo>
                  <a:lnTo>
                    <a:pt x="661" y="80"/>
                  </a:lnTo>
                  <a:lnTo>
                    <a:pt x="722" y="58"/>
                  </a:lnTo>
                  <a:lnTo>
                    <a:pt x="748" y="50"/>
                  </a:lnTo>
                  <a:lnTo>
                    <a:pt x="776" y="43"/>
                  </a:lnTo>
                  <a:lnTo>
                    <a:pt x="803" y="35"/>
                  </a:lnTo>
                  <a:lnTo>
                    <a:pt x="831" y="28"/>
                  </a:lnTo>
                  <a:lnTo>
                    <a:pt x="858" y="20"/>
                  </a:lnTo>
                  <a:lnTo>
                    <a:pt x="886" y="14"/>
                  </a:lnTo>
                  <a:lnTo>
                    <a:pt x="914" y="10"/>
                  </a:lnTo>
                  <a:lnTo>
                    <a:pt x="943" y="9"/>
                  </a:lnTo>
                  <a:lnTo>
                    <a:pt x="965" y="5"/>
                  </a:lnTo>
                  <a:lnTo>
                    <a:pt x="988" y="3"/>
                  </a:lnTo>
                  <a:lnTo>
                    <a:pt x="1010" y="1"/>
                  </a:lnTo>
                  <a:lnTo>
                    <a:pt x="1033" y="1"/>
                  </a:lnTo>
                  <a:lnTo>
                    <a:pt x="1054" y="0"/>
                  </a:lnTo>
                  <a:lnTo>
                    <a:pt x="1077" y="0"/>
                  </a:lnTo>
                  <a:lnTo>
                    <a:pt x="1100" y="1"/>
                  </a:lnTo>
                  <a:lnTo>
                    <a:pt x="1125" y="3"/>
                  </a:lnTo>
                  <a:close/>
                </a:path>
              </a:pathLst>
            </a:custGeom>
            <a:solidFill>
              <a:srgbClr val="9C662B"/>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87" name="Freeform 11"/>
            <p:cNvSpPr>
              <a:spLocks/>
            </p:cNvSpPr>
            <p:nvPr/>
          </p:nvSpPr>
          <p:spPr bwMode="auto">
            <a:xfrm>
              <a:off x="4307" y="2034"/>
              <a:ext cx="254" cy="373"/>
            </a:xfrm>
            <a:custGeom>
              <a:avLst/>
              <a:gdLst/>
              <a:ahLst/>
              <a:cxnLst>
                <a:cxn ang="0">
                  <a:pos x="514" y="81"/>
                </a:cxn>
                <a:cxn ang="0">
                  <a:pos x="584" y="186"/>
                </a:cxn>
                <a:cxn ang="0">
                  <a:pos x="630" y="321"/>
                </a:cxn>
                <a:cxn ang="0">
                  <a:pos x="670" y="409"/>
                </a:cxn>
                <a:cxn ang="0">
                  <a:pos x="740" y="446"/>
                </a:cxn>
                <a:cxn ang="0">
                  <a:pos x="758" y="514"/>
                </a:cxn>
                <a:cxn ang="0">
                  <a:pos x="735" y="573"/>
                </a:cxn>
                <a:cxn ang="0">
                  <a:pos x="700" y="573"/>
                </a:cxn>
                <a:cxn ang="0">
                  <a:pos x="709" y="592"/>
                </a:cxn>
                <a:cxn ang="0">
                  <a:pos x="723" y="653"/>
                </a:cxn>
                <a:cxn ang="0">
                  <a:pos x="736" y="712"/>
                </a:cxn>
                <a:cxn ang="0">
                  <a:pos x="676" y="784"/>
                </a:cxn>
                <a:cxn ang="0">
                  <a:pos x="676" y="816"/>
                </a:cxn>
                <a:cxn ang="0">
                  <a:pos x="719" y="809"/>
                </a:cxn>
                <a:cxn ang="0">
                  <a:pos x="744" y="838"/>
                </a:cxn>
                <a:cxn ang="0">
                  <a:pos x="730" y="877"/>
                </a:cxn>
                <a:cxn ang="0">
                  <a:pos x="680" y="904"/>
                </a:cxn>
                <a:cxn ang="0">
                  <a:pos x="638" y="930"/>
                </a:cxn>
                <a:cxn ang="0">
                  <a:pos x="531" y="993"/>
                </a:cxn>
                <a:cxn ang="0">
                  <a:pos x="449" y="1028"/>
                </a:cxn>
                <a:cxn ang="0">
                  <a:pos x="399" y="1062"/>
                </a:cxn>
                <a:cxn ang="0">
                  <a:pos x="306" y="1067"/>
                </a:cxn>
                <a:cxn ang="0">
                  <a:pos x="252" y="1031"/>
                </a:cxn>
                <a:cxn ang="0">
                  <a:pos x="203" y="1002"/>
                </a:cxn>
                <a:cxn ang="0">
                  <a:pos x="168" y="1008"/>
                </a:cxn>
                <a:cxn ang="0">
                  <a:pos x="210" y="1032"/>
                </a:cxn>
                <a:cxn ang="0">
                  <a:pos x="234" y="1058"/>
                </a:cxn>
                <a:cxn ang="0">
                  <a:pos x="214" y="1091"/>
                </a:cxn>
                <a:cxn ang="0">
                  <a:pos x="182" y="1096"/>
                </a:cxn>
                <a:cxn ang="0">
                  <a:pos x="76" y="1018"/>
                </a:cxn>
                <a:cxn ang="0">
                  <a:pos x="40" y="986"/>
                </a:cxn>
                <a:cxn ang="0">
                  <a:pos x="71" y="948"/>
                </a:cxn>
                <a:cxn ang="0">
                  <a:pos x="94" y="901"/>
                </a:cxn>
                <a:cxn ang="0">
                  <a:pos x="130" y="856"/>
                </a:cxn>
                <a:cxn ang="0">
                  <a:pos x="187" y="807"/>
                </a:cxn>
                <a:cxn ang="0">
                  <a:pos x="177" y="779"/>
                </a:cxn>
                <a:cxn ang="0">
                  <a:pos x="151" y="810"/>
                </a:cxn>
                <a:cxn ang="0">
                  <a:pos x="101" y="835"/>
                </a:cxn>
                <a:cxn ang="0">
                  <a:pos x="36" y="810"/>
                </a:cxn>
                <a:cxn ang="0">
                  <a:pos x="4" y="714"/>
                </a:cxn>
                <a:cxn ang="0">
                  <a:pos x="7" y="613"/>
                </a:cxn>
                <a:cxn ang="0">
                  <a:pos x="61" y="544"/>
                </a:cxn>
                <a:cxn ang="0">
                  <a:pos x="116" y="557"/>
                </a:cxn>
                <a:cxn ang="0">
                  <a:pos x="153" y="590"/>
                </a:cxn>
                <a:cxn ang="0">
                  <a:pos x="185" y="621"/>
                </a:cxn>
                <a:cxn ang="0">
                  <a:pos x="237" y="630"/>
                </a:cxn>
                <a:cxn ang="0">
                  <a:pos x="283" y="626"/>
                </a:cxn>
                <a:cxn ang="0">
                  <a:pos x="234" y="532"/>
                </a:cxn>
                <a:cxn ang="0">
                  <a:pos x="176" y="393"/>
                </a:cxn>
                <a:cxn ang="0">
                  <a:pos x="282" y="225"/>
                </a:cxn>
                <a:cxn ang="0">
                  <a:pos x="334" y="3"/>
                </a:cxn>
                <a:cxn ang="0">
                  <a:pos x="398" y="0"/>
                </a:cxn>
              </a:cxnLst>
              <a:rect l="0" t="0" r="r" b="b"/>
              <a:pathLst>
                <a:path w="761" h="1120">
                  <a:moveTo>
                    <a:pt x="441" y="18"/>
                  </a:moveTo>
                  <a:lnTo>
                    <a:pt x="461" y="29"/>
                  </a:lnTo>
                  <a:lnTo>
                    <a:pt x="480" y="44"/>
                  </a:lnTo>
                  <a:lnTo>
                    <a:pt x="496" y="60"/>
                  </a:lnTo>
                  <a:lnTo>
                    <a:pt x="514" y="81"/>
                  </a:lnTo>
                  <a:lnTo>
                    <a:pt x="527" y="100"/>
                  </a:lnTo>
                  <a:lnTo>
                    <a:pt x="542" y="121"/>
                  </a:lnTo>
                  <a:lnTo>
                    <a:pt x="557" y="142"/>
                  </a:lnTo>
                  <a:lnTo>
                    <a:pt x="572" y="162"/>
                  </a:lnTo>
                  <a:lnTo>
                    <a:pt x="584" y="186"/>
                  </a:lnTo>
                  <a:lnTo>
                    <a:pt x="595" y="212"/>
                  </a:lnTo>
                  <a:lnTo>
                    <a:pt x="604" y="238"/>
                  </a:lnTo>
                  <a:lnTo>
                    <a:pt x="615" y="266"/>
                  </a:lnTo>
                  <a:lnTo>
                    <a:pt x="622" y="293"/>
                  </a:lnTo>
                  <a:lnTo>
                    <a:pt x="630" y="321"/>
                  </a:lnTo>
                  <a:lnTo>
                    <a:pt x="635" y="349"/>
                  </a:lnTo>
                  <a:lnTo>
                    <a:pt x="640" y="379"/>
                  </a:lnTo>
                  <a:lnTo>
                    <a:pt x="647" y="392"/>
                  </a:lnTo>
                  <a:lnTo>
                    <a:pt x="657" y="402"/>
                  </a:lnTo>
                  <a:lnTo>
                    <a:pt x="670" y="409"/>
                  </a:lnTo>
                  <a:lnTo>
                    <a:pt x="685" y="416"/>
                  </a:lnTo>
                  <a:lnTo>
                    <a:pt x="698" y="421"/>
                  </a:lnTo>
                  <a:lnTo>
                    <a:pt x="713" y="428"/>
                  </a:lnTo>
                  <a:lnTo>
                    <a:pt x="726" y="434"/>
                  </a:lnTo>
                  <a:lnTo>
                    <a:pt x="740" y="446"/>
                  </a:lnTo>
                  <a:lnTo>
                    <a:pt x="750" y="456"/>
                  </a:lnTo>
                  <a:lnTo>
                    <a:pt x="757" y="470"/>
                  </a:lnTo>
                  <a:lnTo>
                    <a:pt x="759" y="484"/>
                  </a:lnTo>
                  <a:lnTo>
                    <a:pt x="761" y="499"/>
                  </a:lnTo>
                  <a:lnTo>
                    <a:pt x="758" y="514"/>
                  </a:lnTo>
                  <a:lnTo>
                    <a:pt x="756" y="529"/>
                  </a:lnTo>
                  <a:lnTo>
                    <a:pt x="752" y="544"/>
                  </a:lnTo>
                  <a:lnTo>
                    <a:pt x="749" y="559"/>
                  </a:lnTo>
                  <a:lnTo>
                    <a:pt x="742" y="565"/>
                  </a:lnTo>
                  <a:lnTo>
                    <a:pt x="735" y="573"/>
                  </a:lnTo>
                  <a:lnTo>
                    <a:pt x="726" y="580"/>
                  </a:lnTo>
                  <a:lnTo>
                    <a:pt x="716" y="586"/>
                  </a:lnTo>
                  <a:lnTo>
                    <a:pt x="712" y="578"/>
                  </a:lnTo>
                  <a:lnTo>
                    <a:pt x="707" y="576"/>
                  </a:lnTo>
                  <a:lnTo>
                    <a:pt x="700" y="573"/>
                  </a:lnTo>
                  <a:lnTo>
                    <a:pt x="694" y="571"/>
                  </a:lnTo>
                  <a:lnTo>
                    <a:pt x="688" y="578"/>
                  </a:lnTo>
                  <a:lnTo>
                    <a:pt x="689" y="588"/>
                  </a:lnTo>
                  <a:lnTo>
                    <a:pt x="697" y="592"/>
                  </a:lnTo>
                  <a:lnTo>
                    <a:pt x="709" y="592"/>
                  </a:lnTo>
                  <a:lnTo>
                    <a:pt x="705" y="606"/>
                  </a:lnTo>
                  <a:lnTo>
                    <a:pt x="709" y="616"/>
                  </a:lnTo>
                  <a:lnTo>
                    <a:pt x="712" y="629"/>
                  </a:lnTo>
                  <a:lnTo>
                    <a:pt x="717" y="640"/>
                  </a:lnTo>
                  <a:lnTo>
                    <a:pt x="723" y="653"/>
                  </a:lnTo>
                  <a:lnTo>
                    <a:pt x="726" y="663"/>
                  </a:lnTo>
                  <a:lnTo>
                    <a:pt x="733" y="675"/>
                  </a:lnTo>
                  <a:lnTo>
                    <a:pt x="739" y="685"/>
                  </a:lnTo>
                  <a:lnTo>
                    <a:pt x="747" y="696"/>
                  </a:lnTo>
                  <a:lnTo>
                    <a:pt x="736" y="712"/>
                  </a:lnTo>
                  <a:lnTo>
                    <a:pt x="726" y="729"/>
                  </a:lnTo>
                  <a:lnTo>
                    <a:pt x="713" y="742"/>
                  </a:lnTo>
                  <a:lnTo>
                    <a:pt x="702" y="756"/>
                  </a:lnTo>
                  <a:lnTo>
                    <a:pt x="688" y="769"/>
                  </a:lnTo>
                  <a:lnTo>
                    <a:pt x="676" y="784"/>
                  </a:lnTo>
                  <a:lnTo>
                    <a:pt x="664" y="797"/>
                  </a:lnTo>
                  <a:lnTo>
                    <a:pt x="656" y="815"/>
                  </a:lnTo>
                  <a:lnTo>
                    <a:pt x="662" y="818"/>
                  </a:lnTo>
                  <a:lnTo>
                    <a:pt x="671" y="820"/>
                  </a:lnTo>
                  <a:lnTo>
                    <a:pt x="676" y="816"/>
                  </a:lnTo>
                  <a:lnTo>
                    <a:pt x="684" y="818"/>
                  </a:lnTo>
                  <a:lnTo>
                    <a:pt x="695" y="811"/>
                  </a:lnTo>
                  <a:lnTo>
                    <a:pt x="708" y="809"/>
                  </a:lnTo>
                  <a:lnTo>
                    <a:pt x="713" y="808"/>
                  </a:lnTo>
                  <a:lnTo>
                    <a:pt x="719" y="809"/>
                  </a:lnTo>
                  <a:lnTo>
                    <a:pt x="726" y="810"/>
                  </a:lnTo>
                  <a:lnTo>
                    <a:pt x="733" y="814"/>
                  </a:lnTo>
                  <a:lnTo>
                    <a:pt x="740" y="820"/>
                  </a:lnTo>
                  <a:lnTo>
                    <a:pt x="744" y="832"/>
                  </a:lnTo>
                  <a:lnTo>
                    <a:pt x="744" y="838"/>
                  </a:lnTo>
                  <a:lnTo>
                    <a:pt x="744" y="843"/>
                  </a:lnTo>
                  <a:lnTo>
                    <a:pt x="743" y="850"/>
                  </a:lnTo>
                  <a:lnTo>
                    <a:pt x="743" y="857"/>
                  </a:lnTo>
                  <a:lnTo>
                    <a:pt x="738" y="869"/>
                  </a:lnTo>
                  <a:lnTo>
                    <a:pt x="730" y="877"/>
                  </a:lnTo>
                  <a:lnTo>
                    <a:pt x="719" y="881"/>
                  </a:lnTo>
                  <a:lnTo>
                    <a:pt x="709" y="887"/>
                  </a:lnTo>
                  <a:lnTo>
                    <a:pt x="697" y="890"/>
                  </a:lnTo>
                  <a:lnTo>
                    <a:pt x="688" y="896"/>
                  </a:lnTo>
                  <a:lnTo>
                    <a:pt x="680" y="904"/>
                  </a:lnTo>
                  <a:lnTo>
                    <a:pt x="677" y="917"/>
                  </a:lnTo>
                  <a:lnTo>
                    <a:pt x="667" y="923"/>
                  </a:lnTo>
                  <a:lnTo>
                    <a:pt x="658" y="925"/>
                  </a:lnTo>
                  <a:lnTo>
                    <a:pt x="647" y="926"/>
                  </a:lnTo>
                  <a:lnTo>
                    <a:pt x="638" y="930"/>
                  </a:lnTo>
                  <a:lnTo>
                    <a:pt x="616" y="941"/>
                  </a:lnTo>
                  <a:lnTo>
                    <a:pt x="595" y="954"/>
                  </a:lnTo>
                  <a:lnTo>
                    <a:pt x="573" y="967"/>
                  </a:lnTo>
                  <a:lnTo>
                    <a:pt x="553" y="981"/>
                  </a:lnTo>
                  <a:lnTo>
                    <a:pt x="531" y="993"/>
                  </a:lnTo>
                  <a:lnTo>
                    <a:pt x="509" y="1004"/>
                  </a:lnTo>
                  <a:lnTo>
                    <a:pt x="486" y="1013"/>
                  </a:lnTo>
                  <a:lnTo>
                    <a:pt x="463" y="1023"/>
                  </a:lnTo>
                  <a:lnTo>
                    <a:pt x="456" y="1025"/>
                  </a:lnTo>
                  <a:lnTo>
                    <a:pt x="449" y="1028"/>
                  </a:lnTo>
                  <a:lnTo>
                    <a:pt x="444" y="1032"/>
                  </a:lnTo>
                  <a:lnTo>
                    <a:pt x="438" y="1037"/>
                  </a:lnTo>
                  <a:lnTo>
                    <a:pt x="426" y="1047"/>
                  </a:lnTo>
                  <a:lnTo>
                    <a:pt x="418" y="1058"/>
                  </a:lnTo>
                  <a:lnTo>
                    <a:pt x="399" y="1062"/>
                  </a:lnTo>
                  <a:lnTo>
                    <a:pt x="380" y="1066"/>
                  </a:lnTo>
                  <a:lnTo>
                    <a:pt x="362" y="1069"/>
                  </a:lnTo>
                  <a:lnTo>
                    <a:pt x="344" y="1071"/>
                  </a:lnTo>
                  <a:lnTo>
                    <a:pt x="324" y="1070"/>
                  </a:lnTo>
                  <a:lnTo>
                    <a:pt x="306" y="1067"/>
                  </a:lnTo>
                  <a:lnTo>
                    <a:pt x="287" y="1063"/>
                  </a:lnTo>
                  <a:lnTo>
                    <a:pt x="271" y="1057"/>
                  </a:lnTo>
                  <a:lnTo>
                    <a:pt x="267" y="1046"/>
                  </a:lnTo>
                  <a:lnTo>
                    <a:pt x="261" y="1037"/>
                  </a:lnTo>
                  <a:lnTo>
                    <a:pt x="252" y="1031"/>
                  </a:lnTo>
                  <a:lnTo>
                    <a:pt x="242" y="1026"/>
                  </a:lnTo>
                  <a:lnTo>
                    <a:pt x="231" y="1020"/>
                  </a:lnTo>
                  <a:lnTo>
                    <a:pt x="221" y="1016"/>
                  </a:lnTo>
                  <a:lnTo>
                    <a:pt x="210" y="1009"/>
                  </a:lnTo>
                  <a:lnTo>
                    <a:pt x="203" y="1002"/>
                  </a:lnTo>
                  <a:lnTo>
                    <a:pt x="192" y="1005"/>
                  </a:lnTo>
                  <a:lnTo>
                    <a:pt x="184" y="1003"/>
                  </a:lnTo>
                  <a:lnTo>
                    <a:pt x="175" y="998"/>
                  </a:lnTo>
                  <a:lnTo>
                    <a:pt x="166" y="1001"/>
                  </a:lnTo>
                  <a:lnTo>
                    <a:pt x="168" y="1008"/>
                  </a:lnTo>
                  <a:lnTo>
                    <a:pt x="177" y="1012"/>
                  </a:lnTo>
                  <a:lnTo>
                    <a:pt x="187" y="1017"/>
                  </a:lnTo>
                  <a:lnTo>
                    <a:pt x="198" y="1023"/>
                  </a:lnTo>
                  <a:lnTo>
                    <a:pt x="203" y="1027"/>
                  </a:lnTo>
                  <a:lnTo>
                    <a:pt x="210" y="1032"/>
                  </a:lnTo>
                  <a:lnTo>
                    <a:pt x="217" y="1036"/>
                  </a:lnTo>
                  <a:lnTo>
                    <a:pt x="224" y="1041"/>
                  </a:lnTo>
                  <a:lnTo>
                    <a:pt x="229" y="1046"/>
                  </a:lnTo>
                  <a:lnTo>
                    <a:pt x="233" y="1051"/>
                  </a:lnTo>
                  <a:lnTo>
                    <a:pt x="234" y="1058"/>
                  </a:lnTo>
                  <a:lnTo>
                    <a:pt x="233" y="1067"/>
                  </a:lnTo>
                  <a:lnTo>
                    <a:pt x="226" y="1071"/>
                  </a:lnTo>
                  <a:lnTo>
                    <a:pt x="222" y="1078"/>
                  </a:lnTo>
                  <a:lnTo>
                    <a:pt x="217" y="1085"/>
                  </a:lnTo>
                  <a:lnTo>
                    <a:pt x="214" y="1091"/>
                  </a:lnTo>
                  <a:lnTo>
                    <a:pt x="209" y="1098"/>
                  </a:lnTo>
                  <a:lnTo>
                    <a:pt x="206" y="1106"/>
                  </a:lnTo>
                  <a:lnTo>
                    <a:pt x="201" y="1113"/>
                  </a:lnTo>
                  <a:lnTo>
                    <a:pt x="198" y="1120"/>
                  </a:lnTo>
                  <a:lnTo>
                    <a:pt x="182" y="1096"/>
                  </a:lnTo>
                  <a:lnTo>
                    <a:pt x="164" y="1077"/>
                  </a:lnTo>
                  <a:lnTo>
                    <a:pt x="145" y="1057"/>
                  </a:lnTo>
                  <a:lnTo>
                    <a:pt x="124" y="1041"/>
                  </a:lnTo>
                  <a:lnTo>
                    <a:pt x="100" y="1027"/>
                  </a:lnTo>
                  <a:lnTo>
                    <a:pt x="76" y="1018"/>
                  </a:lnTo>
                  <a:lnTo>
                    <a:pt x="50" y="1011"/>
                  </a:lnTo>
                  <a:lnTo>
                    <a:pt x="24" y="1010"/>
                  </a:lnTo>
                  <a:lnTo>
                    <a:pt x="28" y="1002"/>
                  </a:lnTo>
                  <a:lnTo>
                    <a:pt x="35" y="994"/>
                  </a:lnTo>
                  <a:lnTo>
                    <a:pt x="40" y="986"/>
                  </a:lnTo>
                  <a:lnTo>
                    <a:pt x="47" y="979"/>
                  </a:lnTo>
                  <a:lnTo>
                    <a:pt x="53" y="970"/>
                  </a:lnTo>
                  <a:lnTo>
                    <a:pt x="60" y="963"/>
                  </a:lnTo>
                  <a:lnTo>
                    <a:pt x="66" y="955"/>
                  </a:lnTo>
                  <a:lnTo>
                    <a:pt x="71" y="948"/>
                  </a:lnTo>
                  <a:lnTo>
                    <a:pt x="76" y="938"/>
                  </a:lnTo>
                  <a:lnTo>
                    <a:pt x="81" y="930"/>
                  </a:lnTo>
                  <a:lnTo>
                    <a:pt x="85" y="919"/>
                  </a:lnTo>
                  <a:lnTo>
                    <a:pt x="91" y="911"/>
                  </a:lnTo>
                  <a:lnTo>
                    <a:pt x="94" y="901"/>
                  </a:lnTo>
                  <a:lnTo>
                    <a:pt x="99" y="892"/>
                  </a:lnTo>
                  <a:lnTo>
                    <a:pt x="102" y="881"/>
                  </a:lnTo>
                  <a:lnTo>
                    <a:pt x="106" y="871"/>
                  </a:lnTo>
                  <a:lnTo>
                    <a:pt x="117" y="863"/>
                  </a:lnTo>
                  <a:lnTo>
                    <a:pt x="130" y="856"/>
                  </a:lnTo>
                  <a:lnTo>
                    <a:pt x="143" y="847"/>
                  </a:lnTo>
                  <a:lnTo>
                    <a:pt x="155" y="839"/>
                  </a:lnTo>
                  <a:lnTo>
                    <a:pt x="166" y="828"/>
                  </a:lnTo>
                  <a:lnTo>
                    <a:pt x="177" y="818"/>
                  </a:lnTo>
                  <a:lnTo>
                    <a:pt x="187" y="807"/>
                  </a:lnTo>
                  <a:lnTo>
                    <a:pt x="198" y="796"/>
                  </a:lnTo>
                  <a:lnTo>
                    <a:pt x="198" y="771"/>
                  </a:lnTo>
                  <a:lnTo>
                    <a:pt x="190" y="771"/>
                  </a:lnTo>
                  <a:lnTo>
                    <a:pt x="184" y="774"/>
                  </a:lnTo>
                  <a:lnTo>
                    <a:pt x="177" y="779"/>
                  </a:lnTo>
                  <a:lnTo>
                    <a:pt x="172" y="786"/>
                  </a:lnTo>
                  <a:lnTo>
                    <a:pt x="167" y="792"/>
                  </a:lnTo>
                  <a:lnTo>
                    <a:pt x="161" y="799"/>
                  </a:lnTo>
                  <a:lnTo>
                    <a:pt x="155" y="804"/>
                  </a:lnTo>
                  <a:lnTo>
                    <a:pt x="151" y="810"/>
                  </a:lnTo>
                  <a:lnTo>
                    <a:pt x="140" y="815"/>
                  </a:lnTo>
                  <a:lnTo>
                    <a:pt x="131" y="820"/>
                  </a:lnTo>
                  <a:lnTo>
                    <a:pt x="122" y="826"/>
                  </a:lnTo>
                  <a:lnTo>
                    <a:pt x="113" y="832"/>
                  </a:lnTo>
                  <a:lnTo>
                    <a:pt x="101" y="835"/>
                  </a:lnTo>
                  <a:lnTo>
                    <a:pt x="91" y="839"/>
                  </a:lnTo>
                  <a:lnTo>
                    <a:pt x="79" y="839"/>
                  </a:lnTo>
                  <a:lnTo>
                    <a:pt x="68" y="836"/>
                  </a:lnTo>
                  <a:lnTo>
                    <a:pt x="50" y="824"/>
                  </a:lnTo>
                  <a:lnTo>
                    <a:pt x="36" y="810"/>
                  </a:lnTo>
                  <a:lnTo>
                    <a:pt x="25" y="793"/>
                  </a:lnTo>
                  <a:lnTo>
                    <a:pt x="19" y="774"/>
                  </a:lnTo>
                  <a:lnTo>
                    <a:pt x="13" y="754"/>
                  </a:lnTo>
                  <a:lnTo>
                    <a:pt x="8" y="734"/>
                  </a:lnTo>
                  <a:lnTo>
                    <a:pt x="4" y="714"/>
                  </a:lnTo>
                  <a:lnTo>
                    <a:pt x="0" y="695"/>
                  </a:lnTo>
                  <a:lnTo>
                    <a:pt x="0" y="673"/>
                  </a:lnTo>
                  <a:lnTo>
                    <a:pt x="0" y="652"/>
                  </a:lnTo>
                  <a:lnTo>
                    <a:pt x="2" y="631"/>
                  </a:lnTo>
                  <a:lnTo>
                    <a:pt x="7" y="613"/>
                  </a:lnTo>
                  <a:lnTo>
                    <a:pt x="13" y="593"/>
                  </a:lnTo>
                  <a:lnTo>
                    <a:pt x="22" y="576"/>
                  </a:lnTo>
                  <a:lnTo>
                    <a:pt x="33" y="561"/>
                  </a:lnTo>
                  <a:lnTo>
                    <a:pt x="51" y="548"/>
                  </a:lnTo>
                  <a:lnTo>
                    <a:pt x="61" y="544"/>
                  </a:lnTo>
                  <a:lnTo>
                    <a:pt x="73" y="544"/>
                  </a:lnTo>
                  <a:lnTo>
                    <a:pt x="84" y="545"/>
                  </a:lnTo>
                  <a:lnTo>
                    <a:pt x="95" y="548"/>
                  </a:lnTo>
                  <a:lnTo>
                    <a:pt x="106" y="552"/>
                  </a:lnTo>
                  <a:lnTo>
                    <a:pt x="116" y="557"/>
                  </a:lnTo>
                  <a:lnTo>
                    <a:pt x="125" y="563"/>
                  </a:lnTo>
                  <a:lnTo>
                    <a:pt x="135" y="570"/>
                  </a:lnTo>
                  <a:lnTo>
                    <a:pt x="140" y="577"/>
                  </a:lnTo>
                  <a:lnTo>
                    <a:pt x="147" y="584"/>
                  </a:lnTo>
                  <a:lnTo>
                    <a:pt x="153" y="590"/>
                  </a:lnTo>
                  <a:lnTo>
                    <a:pt x="160" y="596"/>
                  </a:lnTo>
                  <a:lnTo>
                    <a:pt x="166" y="602"/>
                  </a:lnTo>
                  <a:lnTo>
                    <a:pt x="172" y="608"/>
                  </a:lnTo>
                  <a:lnTo>
                    <a:pt x="178" y="614"/>
                  </a:lnTo>
                  <a:lnTo>
                    <a:pt x="185" y="621"/>
                  </a:lnTo>
                  <a:lnTo>
                    <a:pt x="194" y="623"/>
                  </a:lnTo>
                  <a:lnTo>
                    <a:pt x="205" y="625"/>
                  </a:lnTo>
                  <a:lnTo>
                    <a:pt x="215" y="627"/>
                  </a:lnTo>
                  <a:lnTo>
                    <a:pt x="226" y="630"/>
                  </a:lnTo>
                  <a:lnTo>
                    <a:pt x="237" y="630"/>
                  </a:lnTo>
                  <a:lnTo>
                    <a:pt x="248" y="631"/>
                  </a:lnTo>
                  <a:lnTo>
                    <a:pt x="259" y="632"/>
                  </a:lnTo>
                  <a:lnTo>
                    <a:pt x="269" y="635"/>
                  </a:lnTo>
                  <a:lnTo>
                    <a:pt x="276" y="632"/>
                  </a:lnTo>
                  <a:lnTo>
                    <a:pt x="283" y="626"/>
                  </a:lnTo>
                  <a:lnTo>
                    <a:pt x="286" y="619"/>
                  </a:lnTo>
                  <a:lnTo>
                    <a:pt x="284" y="611"/>
                  </a:lnTo>
                  <a:lnTo>
                    <a:pt x="267" y="585"/>
                  </a:lnTo>
                  <a:lnTo>
                    <a:pt x="251" y="559"/>
                  </a:lnTo>
                  <a:lnTo>
                    <a:pt x="234" y="532"/>
                  </a:lnTo>
                  <a:lnTo>
                    <a:pt x="221" y="506"/>
                  </a:lnTo>
                  <a:lnTo>
                    <a:pt x="207" y="477"/>
                  </a:lnTo>
                  <a:lnTo>
                    <a:pt x="194" y="449"/>
                  </a:lnTo>
                  <a:lnTo>
                    <a:pt x="184" y="421"/>
                  </a:lnTo>
                  <a:lnTo>
                    <a:pt x="176" y="393"/>
                  </a:lnTo>
                  <a:lnTo>
                    <a:pt x="168" y="384"/>
                  </a:lnTo>
                  <a:lnTo>
                    <a:pt x="203" y="348"/>
                  </a:lnTo>
                  <a:lnTo>
                    <a:pt x="234" y="310"/>
                  </a:lnTo>
                  <a:lnTo>
                    <a:pt x="260" y="269"/>
                  </a:lnTo>
                  <a:lnTo>
                    <a:pt x="282" y="225"/>
                  </a:lnTo>
                  <a:lnTo>
                    <a:pt x="298" y="179"/>
                  </a:lnTo>
                  <a:lnTo>
                    <a:pt x="310" y="134"/>
                  </a:lnTo>
                  <a:lnTo>
                    <a:pt x="318" y="86"/>
                  </a:lnTo>
                  <a:lnTo>
                    <a:pt x="324" y="39"/>
                  </a:lnTo>
                  <a:lnTo>
                    <a:pt x="334" y="3"/>
                  </a:lnTo>
                  <a:lnTo>
                    <a:pt x="347" y="1"/>
                  </a:lnTo>
                  <a:lnTo>
                    <a:pt x="361" y="0"/>
                  </a:lnTo>
                  <a:lnTo>
                    <a:pt x="373" y="0"/>
                  </a:lnTo>
                  <a:lnTo>
                    <a:pt x="386" y="0"/>
                  </a:lnTo>
                  <a:lnTo>
                    <a:pt x="398" y="0"/>
                  </a:lnTo>
                  <a:lnTo>
                    <a:pt x="411" y="1"/>
                  </a:lnTo>
                  <a:lnTo>
                    <a:pt x="424" y="5"/>
                  </a:lnTo>
                  <a:lnTo>
                    <a:pt x="438" y="9"/>
                  </a:lnTo>
                  <a:lnTo>
                    <a:pt x="441" y="18"/>
                  </a:lnTo>
                  <a:close/>
                </a:path>
              </a:pathLst>
            </a:custGeom>
            <a:solidFill>
              <a:srgbClr val="FFD1BA"/>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88" name="Freeform 12"/>
            <p:cNvSpPr>
              <a:spLocks/>
            </p:cNvSpPr>
            <p:nvPr/>
          </p:nvSpPr>
          <p:spPr bwMode="auto">
            <a:xfrm>
              <a:off x="4407" y="2098"/>
              <a:ext cx="46" cy="54"/>
            </a:xfrm>
            <a:custGeom>
              <a:avLst/>
              <a:gdLst/>
              <a:ahLst/>
              <a:cxnLst>
                <a:cxn ang="0">
                  <a:pos x="139" y="8"/>
                </a:cxn>
                <a:cxn ang="0">
                  <a:pos x="135" y="14"/>
                </a:cxn>
                <a:cxn ang="0">
                  <a:pos x="131" y="20"/>
                </a:cxn>
                <a:cxn ang="0">
                  <a:pos x="124" y="23"/>
                </a:cxn>
                <a:cxn ang="0">
                  <a:pos x="118" y="28"/>
                </a:cxn>
                <a:cxn ang="0">
                  <a:pos x="101" y="42"/>
                </a:cxn>
                <a:cxn ang="0">
                  <a:pos x="88" y="59"/>
                </a:cxn>
                <a:cxn ang="0">
                  <a:pos x="77" y="77"/>
                </a:cxn>
                <a:cxn ang="0">
                  <a:pos x="67" y="97"/>
                </a:cxn>
                <a:cxn ang="0">
                  <a:pos x="56" y="114"/>
                </a:cxn>
                <a:cxn ang="0">
                  <a:pos x="44" y="131"/>
                </a:cxn>
                <a:cxn ang="0">
                  <a:pos x="29" y="145"/>
                </a:cxn>
                <a:cxn ang="0">
                  <a:pos x="13" y="159"/>
                </a:cxn>
                <a:cxn ang="0">
                  <a:pos x="4" y="160"/>
                </a:cxn>
                <a:cxn ang="0">
                  <a:pos x="0" y="155"/>
                </a:cxn>
                <a:cxn ang="0">
                  <a:pos x="3" y="147"/>
                </a:cxn>
                <a:cxn ang="0">
                  <a:pos x="10" y="140"/>
                </a:cxn>
                <a:cxn ang="0">
                  <a:pos x="18" y="135"/>
                </a:cxn>
                <a:cxn ang="0">
                  <a:pos x="27" y="130"/>
                </a:cxn>
                <a:cxn ang="0">
                  <a:pos x="39" y="113"/>
                </a:cxn>
                <a:cxn ang="0">
                  <a:pos x="51" y="97"/>
                </a:cxn>
                <a:cxn ang="0">
                  <a:pos x="62" y="80"/>
                </a:cxn>
                <a:cxn ang="0">
                  <a:pos x="73" y="63"/>
                </a:cxn>
                <a:cxn ang="0">
                  <a:pos x="83" y="46"/>
                </a:cxn>
                <a:cxn ang="0">
                  <a:pos x="96" y="30"/>
                </a:cxn>
                <a:cxn ang="0">
                  <a:pos x="110" y="14"/>
                </a:cxn>
                <a:cxn ang="0">
                  <a:pos x="127" y="0"/>
                </a:cxn>
                <a:cxn ang="0">
                  <a:pos x="133" y="1"/>
                </a:cxn>
                <a:cxn ang="0">
                  <a:pos x="139" y="8"/>
                </a:cxn>
              </a:cxnLst>
              <a:rect l="0" t="0" r="r" b="b"/>
              <a:pathLst>
                <a:path w="139" h="160">
                  <a:moveTo>
                    <a:pt x="139" y="8"/>
                  </a:moveTo>
                  <a:lnTo>
                    <a:pt x="135" y="14"/>
                  </a:lnTo>
                  <a:lnTo>
                    <a:pt x="131" y="20"/>
                  </a:lnTo>
                  <a:lnTo>
                    <a:pt x="124" y="23"/>
                  </a:lnTo>
                  <a:lnTo>
                    <a:pt x="118" y="28"/>
                  </a:lnTo>
                  <a:lnTo>
                    <a:pt x="101" y="42"/>
                  </a:lnTo>
                  <a:lnTo>
                    <a:pt x="88" y="59"/>
                  </a:lnTo>
                  <a:lnTo>
                    <a:pt x="77" y="77"/>
                  </a:lnTo>
                  <a:lnTo>
                    <a:pt x="67" y="97"/>
                  </a:lnTo>
                  <a:lnTo>
                    <a:pt x="56" y="114"/>
                  </a:lnTo>
                  <a:lnTo>
                    <a:pt x="44" y="131"/>
                  </a:lnTo>
                  <a:lnTo>
                    <a:pt x="29" y="145"/>
                  </a:lnTo>
                  <a:lnTo>
                    <a:pt x="13" y="159"/>
                  </a:lnTo>
                  <a:lnTo>
                    <a:pt x="4" y="160"/>
                  </a:lnTo>
                  <a:lnTo>
                    <a:pt x="0" y="155"/>
                  </a:lnTo>
                  <a:lnTo>
                    <a:pt x="3" y="147"/>
                  </a:lnTo>
                  <a:lnTo>
                    <a:pt x="10" y="140"/>
                  </a:lnTo>
                  <a:lnTo>
                    <a:pt x="18" y="135"/>
                  </a:lnTo>
                  <a:lnTo>
                    <a:pt x="27" y="130"/>
                  </a:lnTo>
                  <a:lnTo>
                    <a:pt x="39" y="113"/>
                  </a:lnTo>
                  <a:lnTo>
                    <a:pt x="51" y="97"/>
                  </a:lnTo>
                  <a:lnTo>
                    <a:pt x="62" y="80"/>
                  </a:lnTo>
                  <a:lnTo>
                    <a:pt x="73" y="63"/>
                  </a:lnTo>
                  <a:lnTo>
                    <a:pt x="83" y="46"/>
                  </a:lnTo>
                  <a:lnTo>
                    <a:pt x="96" y="30"/>
                  </a:lnTo>
                  <a:lnTo>
                    <a:pt x="110" y="14"/>
                  </a:lnTo>
                  <a:lnTo>
                    <a:pt x="127" y="0"/>
                  </a:lnTo>
                  <a:lnTo>
                    <a:pt x="133" y="1"/>
                  </a:lnTo>
                  <a:lnTo>
                    <a:pt x="139" y="8"/>
                  </a:lnTo>
                  <a:close/>
                </a:path>
              </a:pathLst>
            </a:custGeom>
            <a:solidFill>
              <a:srgbClr val="0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89" name="Freeform 13"/>
            <p:cNvSpPr>
              <a:spLocks/>
            </p:cNvSpPr>
            <p:nvPr/>
          </p:nvSpPr>
          <p:spPr bwMode="auto">
            <a:xfrm>
              <a:off x="4426" y="2134"/>
              <a:ext cx="62" cy="85"/>
            </a:xfrm>
            <a:custGeom>
              <a:avLst/>
              <a:gdLst/>
              <a:ahLst/>
              <a:cxnLst>
                <a:cxn ang="0">
                  <a:pos x="120" y="28"/>
                </a:cxn>
                <a:cxn ang="0">
                  <a:pos x="112" y="42"/>
                </a:cxn>
                <a:cxn ang="0">
                  <a:pos x="106" y="55"/>
                </a:cxn>
                <a:cxn ang="0">
                  <a:pos x="102" y="70"/>
                </a:cxn>
                <a:cxn ang="0">
                  <a:pos x="107" y="78"/>
                </a:cxn>
                <a:cxn ang="0">
                  <a:pos x="120" y="66"/>
                </a:cxn>
                <a:cxn ang="0">
                  <a:pos x="132" y="53"/>
                </a:cxn>
                <a:cxn ang="0">
                  <a:pos x="145" y="39"/>
                </a:cxn>
                <a:cxn ang="0">
                  <a:pos x="159" y="27"/>
                </a:cxn>
                <a:cxn ang="0">
                  <a:pos x="177" y="38"/>
                </a:cxn>
                <a:cxn ang="0">
                  <a:pos x="167" y="53"/>
                </a:cxn>
                <a:cxn ang="0">
                  <a:pos x="169" y="71"/>
                </a:cxn>
                <a:cxn ang="0">
                  <a:pos x="176" y="90"/>
                </a:cxn>
                <a:cxn ang="0">
                  <a:pos x="182" y="109"/>
                </a:cxn>
                <a:cxn ang="0">
                  <a:pos x="183" y="137"/>
                </a:cxn>
                <a:cxn ang="0">
                  <a:pos x="179" y="174"/>
                </a:cxn>
                <a:cxn ang="0">
                  <a:pos x="171" y="208"/>
                </a:cxn>
                <a:cxn ang="0">
                  <a:pos x="152" y="238"/>
                </a:cxn>
                <a:cxn ang="0">
                  <a:pos x="120" y="253"/>
                </a:cxn>
                <a:cxn ang="0">
                  <a:pos x="88" y="252"/>
                </a:cxn>
                <a:cxn ang="0">
                  <a:pos x="54" y="244"/>
                </a:cxn>
                <a:cxn ang="0">
                  <a:pos x="22" y="232"/>
                </a:cxn>
                <a:cxn ang="0">
                  <a:pos x="0" y="221"/>
                </a:cxn>
                <a:cxn ang="0">
                  <a:pos x="4" y="205"/>
                </a:cxn>
                <a:cxn ang="0">
                  <a:pos x="19" y="190"/>
                </a:cxn>
                <a:cxn ang="0">
                  <a:pos x="34" y="174"/>
                </a:cxn>
                <a:cxn ang="0">
                  <a:pos x="56" y="147"/>
                </a:cxn>
                <a:cxn ang="0">
                  <a:pos x="79" y="102"/>
                </a:cxn>
                <a:cxn ang="0">
                  <a:pos x="96" y="54"/>
                </a:cxn>
                <a:cxn ang="0">
                  <a:pos x="122" y="13"/>
                </a:cxn>
                <a:cxn ang="0">
                  <a:pos x="144" y="6"/>
                </a:cxn>
                <a:cxn ang="0">
                  <a:pos x="131" y="17"/>
                </a:cxn>
              </a:cxnLst>
              <a:rect l="0" t="0" r="r" b="b"/>
              <a:pathLst>
                <a:path w="185" h="254">
                  <a:moveTo>
                    <a:pt x="125" y="22"/>
                  </a:moveTo>
                  <a:lnTo>
                    <a:pt x="120" y="28"/>
                  </a:lnTo>
                  <a:lnTo>
                    <a:pt x="115" y="35"/>
                  </a:lnTo>
                  <a:lnTo>
                    <a:pt x="112" y="42"/>
                  </a:lnTo>
                  <a:lnTo>
                    <a:pt x="109" y="48"/>
                  </a:lnTo>
                  <a:lnTo>
                    <a:pt x="106" y="55"/>
                  </a:lnTo>
                  <a:lnTo>
                    <a:pt x="105" y="62"/>
                  </a:lnTo>
                  <a:lnTo>
                    <a:pt x="102" y="70"/>
                  </a:lnTo>
                  <a:lnTo>
                    <a:pt x="102" y="78"/>
                  </a:lnTo>
                  <a:lnTo>
                    <a:pt x="107" y="78"/>
                  </a:lnTo>
                  <a:lnTo>
                    <a:pt x="113" y="71"/>
                  </a:lnTo>
                  <a:lnTo>
                    <a:pt x="120" y="66"/>
                  </a:lnTo>
                  <a:lnTo>
                    <a:pt x="125" y="59"/>
                  </a:lnTo>
                  <a:lnTo>
                    <a:pt x="132" y="53"/>
                  </a:lnTo>
                  <a:lnTo>
                    <a:pt x="138" y="46"/>
                  </a:lnTo>
                  <a:lnTo>
                    <a:pt x="145" y="39"/>
                  </a:lnTo>
                  <a:lnTo>
                    <a:pt x="152" y="32"/>
                  </a:lnTo>
                  <a:lnTo>
                    <a:pt x="159" y="27"/>
                  </a:lnTo>
                  <a:lnTo>
                    <a:pt x="181" y="30"/>
                  </a:lnTo>
                  <a:lnTo>
                    <a:pt x="177" y="38"/>
                  </a:lnTo>
                  <a:lnTo>
                    <a:pt x="169" y="44"/>
                  </a:lnTo>
                  <a:lnTo>
                    <a:pt x="167" y="53"/>
                  </a:lnTo>
                  <a:lnTo>
                    <a:pt x="168" y="62"/>
                  </a:lnTo>
                  <a:lnTo>
                    <a:pt x="169" y="71"/>
                  </a:lnTo>
                  <a:lnTo>
                    <a:pt x="172" y="81"/>
                  </a:lnTo>
                  <a:lnTo>
                    <a:pt x="176" y="90"/>
                  </a:lnTo>
                  <a:lnTo>
                    <a:pt x="179" y="99"/>
                  </a:lnTo>
                  <a:lnTo>
                    <a:pt x="182" y="109"/>
                  </a:lnTo>
                  <a:lnTo>
                    <a:pt x="185" y="120"/>
                  </a:lnTo>
                  <a:lnTo>
                    <a:pt x="183" y="137"/>
                  </a:lnTo>
                  <a:lnTo>
                    <a:pt x="182" y="155"/>
                  </a:lnTo>
                  <a:lnTo>
                    <a:pt x="179" y="174"/>
                  </a:lnTo>
                  <a:lnTo>
                    <a:pt x="177" y="192"/>
                  </a:lnTo>
                  <a:lnTo>
                    <a:pt x="171" y="208"/>
                  </a:lnTo>
                  <a:lnTo>
                    <a:pt x="163" y="224"/>
                  </a:lnTo>
                  <a:lnTo>
                    <a:pt x="152" y="238"/>
                  </a:lnTo>
                  <a:lnTo>
                    <a:pt x="137" y="248"/>
                  </a:lnTo>
                  <a:lnTo>
                    <a:pt x="120" y="253"/>
                  </a:lnTo>
                  <a:lnTo>
                    <a:pt x="104" y="254"/>
                  </a:lnTo>
                  <a:lnTo>
                    <a:pt x="88" y="252"/>
                  </a:lnTo>
                  <a:lnTo>
                    <a:pt x="71" y="249"/>
                  </a:lnTo>
                  <a:lnTo>
                    <a:pt x="54" y="244"/>
                  </a:lnTo>
                  <a:lnTo>
                    <a:pt x="38" y="238"/>
                  </a:lnTo>
                  <a:lnTo>
                    <a:pt x="22" y="232"/>
                  </a:lnTo>
                  <a:lnTo>
                    <a:pt x="7" y="230"/>
                  </a:lnTo>
                  <a:lnTo>
                    <a:pt x="0" y="221"/>
                  </a:lnTo>
                  <a:lnTo>
                    <a:pt x="0" y="213"/>
                  </a:lnTo>
                  <a:lnTo>
                    <a:pt x="4" y="205"/>
                  </a:lnTo>
                  <a:lnTo>
                    <a:pt x="12" y="198"/>
                  </a:lnTo>
                  <a:lnTo>
                    <a:pt x="19" y="190"/>
                  </a:lnTo>
                  <a:lnTo>
                    <a:pt x="28" y="182"/>
                  </a:lnTo>
                  <a:lnTo>
                    <a:pt x="34" y="174"/>
                  </a:lnTo>
                  <a:lnTo>
                    <a:pt x="37" y="166"/>
                  </a:lnTo>
                  <a:lnTo>
                    <a:pt x="56" y="147"/>
                  </a:lnTo>
                  <a:lnTo>
                    <a:pt x="70" y="127"/>
                  </a:lnTo>
                  <a:lnTo>
                    <a:pt x="79" y="102"/>
                  </a:lnTo>
                  <a:lnTo>
                    <a:pt x="89" y="78"/>
                  </a:lnTo>
                  <a:lnTo>
                    <a:pt x="96" y="54"/>
                  </a:lnTo>
                  <a:lnTo>
                    <a:pt x="107" y="32"/>
                  </a:lnTo>
                  <a:lnTo>
                    <a:pt x="122" y="13"/>
                  </a:lnTo>
                  <a:lnTo>
                    <a:pt x="144" y="0"/>
                  </a:lnTo>
                  <a:lnTo>
                    <a:pt x="144" y="6"/>
                  </a:lnTo>
                  <a:lnTo>
                    <a:pt x="139" y="13"/>
                  </a:lnTo>
                  <a:lnTo>
                    <a:pt x="131" y="17"/>
                  </a:lnTo>
                  <a:lnTo>
                    <a:pt x="125" y="22"/>
                  </a:lnTo>
                  <a:close/>
                </a:path>
              </a:pathLst>
            </a:custGeom>
            <a:solidFill>
              <a:srgbClr val="0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0" name="Freeform 14"/>
            <p:cNvSpPr>
              <a:spLocks/>
            </p:cNvSpPr>
            <p:nvPr/>
          </p:nvSpPr>
          <p:spPr bwMode="auto">
            <a:xfrm>
              <a:off x="4435" y="2168"/>
              <a:ext cx="46" cy="46"/>
            </a:xfrm>
            <a:custGeom>
              <a:avLst/>
              <a:gdLst/>
              <a:ahLst/>
              <a:cxnLst>
                <a:cxn ang="0">
                  <a:pos x="71" y="44"/>
                </a:cxn>
                <a:cxn ang="0">
                  <a:pos x="78" y="55"/>
                </a:cxn>
                <a:cxn ang="0">
                  <a:pos x="89" y="66"/>
                </a:cxn>
                <a:cxn ang="0">
                  <a:pos x="94" y="69"/>
                </a:cxn>
                <a:cxn ang="0">
                  <a:pos x="101" y="73"/>
                </a:cxn>
                <a:cxn ang="0">
                  <a:pos x="108" y="74"/>
                </a:cxn>
                <a:cxn ang="0">
                  <a:pos x="118" y="74"/>
                </a:cxn>
                <a:cxn ang="0">
                  <a:pos x="124" y="67"/>
                </a:cxn>
                <a:cxn ang="0">
                  <a:pos x="130" y="60"/>
                </a:cxn>
                <a:cxn ang="0">
                  <a:pos x="134" y="52"/>
                </a:cxn>
                <a:cxn ang="0">
                  <a:pos x="138" y="45"/>
                </a:cxn>
                <a:cxn ang="0">
                  <a:pos x="136" y="55"/>
                </a:cxn>
                <a:cxn ang="0">
                  <a:pos x="136" y="68"/>
                </a:cxn>
                <a:cxn ang="0">
                  <a:pos x="134" y="81"/>
                </a:cxn>
                <a:cxn ang="0">
                  <a:pos x="132" y="94"/>
                </a:cxn>
                <a:cxn ang="0">
                  <a:pos x="127" y="107"/>
                </a:cxn>
                <a:cxn ang="0">
                  <a:pos x="122" y="120"/>
                </a:cxn>
                <a:cxn ang="0">
                  <a:pos x="113" y="129"/>
                </a:cxn>
                <a:cxn ang="0">
                  <a:pos x="103" y="138"/>
                </a:cxn>
                <a:cxn ang="0">
                  <a:pos x="88" y="139"/>
                </a:cxn>
                <a:cxn ang="0">
                  <a:pos x="74" y="139"/>
                </a:cxn>
                <a:cxn ang="0">
                  <a:pos x="62" y="138"/>
                </a:cxn>
                <a:cxn ang="0">
                  <a:pos x="49" y="137"/>
                </a:cxn>
                <a:cxn ang="0">
                  <a:pos x="35" y="132"/>
                </a:cxn>
                <a:cxn ang="0">
                  <a:pos x="24" y="128"/>
                </a:cxn>
                <a:cxn ang="0">
                  <a:pos x="11" y="122"/>
                </a:cxn>
                <a:cxn ang="0">
                  <a:pos x="0" y="116"/>
                </a:cxn>
                <a:cxn ang="0">
                  <a:pos x="0" y="109"/>
                </a:cxn>
                <a:cxn ang="0">
                  <a:pos x="3" y="102"/>
                </a:cxn>
                <a:cxn ang="0">
                  <a:pos x="7" y="97"/>
                </a:cxn>
                <a:cxn ang="0">
                  <a:pos x="12" y="91"/>
                </a:cxn>
                <a:cxn ang="0">
                  <a:pos x="17" y="84"/>
                </a:cxn>
                <a:cxn ang="0">
                  <a:pos x="23" y="78"/>
                </a:cxn>
                <a:cxn ang="0">
                  <a:pos x="27" y="73"/>
                </a:cxn>
                <a:cxn ang="0">
                  <a:pos x="32" y="67"/>
                </a:cxn>
                <a:cxn ang="0">
                  <a:pos x="38" y="69"/>
                </a:cxn>
                <a:cxn ang="0">
                  <a:pos x="42" y="60"/>
                </a:cxn>
                <a:cxn ang="0">
                  <a:pos x="47" y="51"/>
                </a:cxn>
                <a:cxn ang="0">
                  <a:pos x="51" y="42"/>
                </a:cxn>
                <a:cxn ang="0">
                  <a:pos x="56" y="33"/>
                </a:cxn>
                <a:cxn ang="0">
                  <a:pos x="61" y="23"/>
                </a:cxn>
                <a:cxn ang="0">
                  <a:pos x="65" y="15"/>
                </a:cxn>
                <a:cxn ang="0">
                  <a:pos x="71" y="7"/>
                </a:cxn>
                <a:cxn ang="0">
                  <a:pos x="79" y="0"/>
                </a:cxn>
                <a:cxn ang="0">
                  <a:pos x="76" y="9"/>
                </a:cxn>
                <a:cxn ang="0">
                  <a:pos x="72" y="21"/>
                </a:cxn>
                <a:cxn ang="0">
                  <a:pos x="70" y="31"/>
                </a:cxn>
                <a:cxn ang="0">
                  <a:pos x="71" y="44"/>
                </a:cxn>
              </a:cxnLst>
              <a:rect l="0" t="0" r="r" b="b"/>
              <a:pathLst>
                <a:path w="138" h="139">
                  <a:moveTo>
                    <a:pt x="71" y="44"/>
                  </a:moveTo>
                  <a:lnTo>
                    <a:pt x="78" y="55"/>
                  </a:lnTo>
                  <a:lnTo>
                    <a:pt x="89" y="66"/>
                  </a:lnTo>
                  <a:lnTo>
                    <a:pt x="94" y="69"/>
                  </a:lnTo>
                  <a:lnTo>
                    <a:pt x="101" y="73"/>
                  </a:lnTo>
                  <a:lnTo>
                    <a:pt x="108" y="74"/>
                  </a:lnTo>
                  <a:lnTo>
                    <a:pt x="118" y="74"/>
                  </a:lnTo>
                  <a:lnTo>
                    <a:pt x="124" y="67"/>
                  </a:lnTo>
                  <a:lnTo>
                    <a:pt x="130" y="60"/>
                  </a:lnTo>
                  <a:lnTo>
                    <a:pt x="134" y="52"/>
                  </a:lnTo>
                  <a:lnTo>
                    <a:pt x="138" y="45"/>
                  </a:lnTo>
                  <a:lnTo>
                    <a:pt x="136" y="55"/>
                  </a:lnTo>
                  <a:lnTo>
                    <a:pt x="136" y="68"/>
                  </a:lnTo>
                  <a:lnTo>
                    <a:pt x="134" y="81"/>
                  </a:lnTo>
                  <a:lnTo>
                    <a:pt x="132" y="94"/>
                  </a:lnTo>
                  <a:lnTo>
                    <a:pt x="127" y="107"/>
                  </a:lnTo>
                  <a:lnTo>
                    <a:pt x="122" y="120"/>
                  </a:lnTo>
                  <a:lnTo>
                    <a:pt x="113" y="129"/>
                  </a:lnTo>
                  <a:lnTo>
                    <a:pt x="103" y="138"/>
                  </a:lnTo>
                  <a:lnTo>
                    <a:pt x="88" y="139"/>
                  </a:lnTo>
                  <a:lnTo>
                    <a:pt x="74" y="139"/>
                  </a:lnTo>
                  <a:lnTo>
                    <a:pt x="62" y="138"/>
                  </a:lnTo>
                  <a:lnTo>
                    <a:pt x="49" y="137"/>
                  </a:lnTo>
                  <a:lnTo>
                    <a:pt x="35" y="132"/>
                  </a:lnTo>
                  <a:lnTo>
                    <a:pt x="24" y="128"/>
                  </a:lnTo>
                  <a:lnTo>
                    <a:pt x="11" y="122"/>
                  </a:lnTo>
                  <a:lnTo>
                    <a:pt x="0" y="116"/>
                  </a:lnTo>
                  <a:lnTo>
                    <a:pt x="0" y="109"/>
                  </a:lnTo>
                  <a:lnTo>
                    <a:pt x="3" y="102"/>
                  </a:lnTo>
                  <a:lnTo>
                    <a:pt x="7" y="97"/>
                  </a:lnTo>
                  <a:lnTo>
                    <a:pt x="12" y="91"/>
                  </a:lnTo>
                  <a:lnTo>
                    <a:pt x="17" y="84"/>
                  </a:lnTo>
                  <a:lnTo>
                    <a:pt x="23" y="78"/>
                  </a:lnTo>
                  <a:lnTo>
                    <a:pt x="27" y="73"/>
                  </a:lnTo>
                  <a:lnTo>
                    <a:pt x="32" y="67"/>
                  </a:lnTo>
                  <a:lnTo>
                    <a:pt x="38" y="69"/>
                  </a:lnTo>
                  <a:lnTo>
                    <a:pt x="42" y="60"/>
                  </a:lnTo>
                  <a:lnTo>
                    <a:pt x="47" y="51"/>
                  </a:lnTo>
                  <a:lnTo>
                    <a:pt x="51" y="42"/>
                  </a:lnTo>
                  <a:lnTo>
                    <a:pt x="56" y="33"/>
                  </a:lnTo>
                  <a:lnTo>
                    <a:pt x="61" y="23"/>
                  </a:lnTo>
                  <a:lnTo>
                    <a:pt x="65" y="15"/>
                  </a:lnTo>
                  <a:lnTo>
                    <a:pt x="71" y="7"/>
                  </a:lnTo>
                  <a:lnTo>
                    <a:pt x="79" y="0"/>
                  </a:lnTo>
                  <a:lnTo>
                    <a:pt x="76" y="9"/>
                  </a:lnTo>
                  <a:lnTo>
                    <a:pt x="72" y="21"/>
                  </a:lnTo>
                  <a:lnTo>
                    <a:pt x="70" y="31"/>
                  </a:lnTo>
                  <a:lnTo>
                    <a:pt x="71" y="44"/>
                  </a:lnTo>
                  <a:close/>
                </a:path>
              </a:pathLst>
            </a:custGeom>
            <a:solidFill>
              <a:srgbClr val="FFFFFF"/>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1" name="Freeform 15"/>
            <p:cNvSpPr>
              <a:spLocks/>
            </p:cNvSpPr>
            <p:nvPr/>
          </p:nvSpPr>
          <p:spPr bwMode="auto">
            <a:xfrm>
              <a:off x="4319" y="2242"/>
              <a:ext cx="37" cy="24"/>
            </a:xfrm>
            <a:custGeom>
              <a:avLst/>
              <a:gdLst/>
              <a:ahLst/>
              <a:cxnLst>
                <a:cxn ang="0">
                  <a:pos x="89" y="20"/>
                </a:cxn>
                <a:cxn ang="0">
                  <a:pos x="95" y="29"/>
                </a:cxn>
                <a:cxn ang="0">
                  <a:pos x="99" y="41"/>
                </a:cxn>
                <a:cxn ang="0">
                  <a:pos x="100" y="47"/>
                </a:cxn>
                <a:cxn ang="0">
                  <a:pos x="102" y="54"/>
                </a:cxn>
                <a:cxn ang="0">
                  <a:pos x="105" y="60"/>
                </a:cxn>
                <a:cxn ang="0">
                  <a:pos x="110" y="67"/>
                </a:cxn>
                <a:cxn ang="0">
                  <a:pos x="105" y="68"/>
                </a:cxn>
                <a:cxn ang="0">
                  <a:pos x="99" y="70"/>
                </a:cxn>
                <a:cxn ang="0">
                  <a:pos x="77" y="30"/>
                </a:cxn>
                <a:cxn ang="0">
                  <a:pos x="69" y="31"/>
                </a:cxn>
                <a:cxn ang="0">
                  <a:pos x="62" y="32"/>
                </a:cxn>
                <a:cxn ang="0">
                  <a:pos x="54" y="32"/>
                </a:cxn>
                <a:cxn ang="0">
                  <a:pos x="47" y="32"/>
                </a:cxn>
                <a:cxn ang="0">
                  <a:pos x="39" y="32"/>
                </a:cxn>
                <a:cxn ang="0">
                  <a:pos x="32" y="35"/>
                </a:cxn>
                <a:cxn ang="0">
                  <a:pos x="25" y="38"/>
                </a:cxn>
                <a:cxn ang="0">
                  <a:pos x="20" y="45"/>
                </a:cxn>
                <a:cxn ang="0">
                  <a:pos x="15" y="50"/>
                </a:cxn>
                <a:cxn ang="0">
                  <a:pos x="12" y="58"/>
                </a:cxn>
                <a:cxn ang="0">
                  <a:pos x="9" y="63"/>
                </a:cxn>
                <a:cxn ang="0">
                  <a:pos x="4" y="67"/>
                </a:cxn>
                <a:cxn ang="0">
                  <a:pos x="0" y="56"/>
                </a:cxn>
                <a:cxn ang="0">
                  <a:pos x="0" y="50"/>
                </a:cxn>
                <a:cxn ang="0">
                  <a:pos x="1" y="43"/>
                </a:cxn>
                <a:cxn ang="0">
                  <a:pos x="5" y="37"/>
                </a:cxn>
                <a:cxn ang="0">
                  <a:pos x="9" y="30"/>
                </a:cxn>
                <a:cxn ang="0">
                  <a:pos x="15" y="24"/>
                </a:cxn>
                <a:cxn ang="0">
                  <a:pos x="19" y="17"/>
                </a:cxn>
                <a:cxn ang="0">
                  <a:pos x="24" y="12"/>
                </a:cxn>
                <a:cxn ang="0">
                  <a:pos x="31" y="5"/>
                </a:cxn>
                <a:cxn ang="0">
                  <a:pos x="39" y="1"/>
                </a:cxn>
                <a:cxn ang="0">
                  <a:pos x="47" y="0"/>
                </a:cxn>
                <a:cxn ang="0">
                  <a:pos x="56" y="2"/>
                </a:cxn>
                <a:cxn ang="0">
                  <a:pos x="64" y="5"/>
                </a:cxn>
                <a:cxn ang="0">
                  <a:pos x="73" y="9"/>
                </a:cxn>
                <a:cxn ang="0">
                  <a:pos x="81" y="14"/>
                </a:cxn>
                <a:cxn ang="0">
                  <a:pos x="89" y="20"/>
                </a:cxn>
              </a:cxnLst>
              <a:rect l="0" t="0" r="r" b="b"/>
              <a:pathLst>
                <a:path w="110" h="70">
                  <a:moveTo>
                    <a:pt x="89" y="20"/>
                  </a:moveTo>
                  <a:lnTo>
                    <a:pt x="95" y="29"/>
                  </a:lnTo>
                  <a:lnTo>
                    <a:pt x="99" y="41"/>
                  </a:lnTo>
                  <a:lnTo>
                    <a:pt x="100" y="47"/>
                  </a:lnTo>
                  <a:lnTo>
                    <a:pt x="102" y="54"/>
                  </a:lnTo>
                  <a:lnTo>
                    <a:pt x="105" y="60"/>
                  </a:lnTo>
                  <a:lnTo>
                    <a:pt x="110" y="67"/>
                  </a:lnTo>
                  <a:lnTo>
                    <a:pt x="105" y="68"/>
                  </a:lnTo>
                  <a:lnTo>
                    <a:pt x="99" y="70"/>
                  </a:lnTo>
                  <a:lnTo>
                    <a:pt x="77" y="30"/>
                  </a:lnTo>
                  <a:lnTo>
                    <a:pt x="69" y="31"/>
                  </a:lnTo>
                  <a:lnTo>
                    <a:pt x="62" y="32"/>
                  </a:lnTo>
                  <a:lnTo>
                    <a:pt x="54" y="32"/>
                  </a:lnTo>
                  <a:lnTo>
                    <a:pt x="47" y="32"/>
                  </a:lnTo>
                  <a:lnTo>
                    <a:pt x="39" y="32"/>
                  </a:lnTo>
                  <a:lnTo>
                    <a:pt x="32" y="35"/>
                  </a:lnTo>
                  <a:lnTo>
                    <a:pt x="25" y="38"/>
                  </a:lnTo>
                  <a:lnTo>
                    <a:pt x="20" y="45"/>
                  </a:lnTo>
                  <a:lnTo>
                    <a:pt x="15" y="50"/>
                  </a:lnTo>
                  <a:lnTo>
                    <a:pt x="12" y="58"/>
                  </a:lnTo>
                  <a:lnTo>
                    <a:pt x="9" y="63"/>
                  </a:lnTo>
                  <a:lnTo>
                    <a:pt x="4" y="67"/>
                  </a:lnTo>
                  <a:lnTo>
                    <a:pt x="0" y="56"/>
                  </a:lnTo>
                  <a:lnTo>
                    <a:pt x="0" y="50"/>
                  </a:lnTo>
                  <a:lnTo>
                    <a:pt x="1" y="43"/>
                  </a:lnTo>
                  <a:lnTo>
                    <a:pt x="5" y="37"/>
                  </a:lnTo>
                  <a:lnTo>
                    <a:pt x="9" y="30"/>
                  </a:lnTo>
                  <a:lnTo>
                    <a:pt x="15" y="24"/>
                  </a:lnTo>
                  <a:lnTo>
                    <a:pt x="19" y="17"/>
                  </a:lnTo>
                  <a:lnTo>
                    <a:pt x="24" y="12"/>
                  </a:lnTo>
                  <a:lnTo>
                    <a:pt x="31" y="5"/>
                  </a:lnTo>
                  <a:lnTo>
                    <a:pt x="39" y="1"/>
                  </a:lnTo>
                  <a:lnTo>
                    <a:pt x="47" y="0"/>
                  </a:lnTo>
                  <a:lnTo>
                    <a:pt x="56" y="2"/>
                  </a:lnTo>
                  <a:lnTo>
                    <a:pt x="64" y="5"/>
                  </a:lnTo>
                  <a:lnTo>
                    <a:pt x="73" y="9"/>
                  </a:lnTo>
                  <a:lnTo>
                    <a:pt x="81" y="14"/>
                  </a:lnTo>
                  <a:lnTo>
                    <a:pt x="89" y="20"/>
                  </a:lnTo>
                  <a:close/>
                </a:path>
              </a:pathLst>
            </a:custGeom>
            <a:solidFill>
              <a:srgbClr val="0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2" name="Freeform 16"/>
            <p:cNvSpPr>
              <a:spLocks/>
            </p:cNvSpPr>
            <p:nvPr/>
          </p:nvSpPr>
          <p:spPr bwMode="auto">
            <a:xfrm>
              <a:off x="4394" y="2349"/>
              <a:ext cx="216" cy="432"/>
            </a:xfrm>
            <a:custGeom>
              <a:avLst/>
              <a:gdLst/>
              <a:ahLst/>
              <a:cxnLst>
                <a:cxn ang="0">
                  <a:pos x="451" y="11"/>
                </a:cxn>
                <a:cxn ang="0">
                  <a:pos x="482" y="36"/>
                </a:cxn>
                <a:cxn ang="0">
                  <a:pos x="515" y="95"/>
                </a:cxn>
                <a:cxn ang="0">
                  <a:pos x="609" y="200"/>
                </a:cxn>
                <a:cxn ang="0">
                  <a:pos x="650" y="334"/>
                </a:cxn>
                <a:cxn ang="0">
                  <a:pos x="629" y="474"/>
                </a:cxn>
                <a:cxn ang="0">
                  <a:pos x="635" y="667"/>
                </a:cxn>
                <a:cxn ang="0">
                  <a:pos x="605" y="1003"/>
                </a:cxn>
                <a:cxn ang="0">
                  <a:pos x="518" y="1244"/>
                </a:cxn>
                <a:cxn ang="0">
                  <a:pos x="492" y="1273"/>
                </a:cxn>
                <a:cxn ang="0">
                  <a:pos x="388" y="1288"/>
                </a:cxn>
                <a:cxn ang="0">
                  <a:pos x="251" y="1210"/>
                </a:cxn>
                <a:cxn ang="0">
                  <a:pos x="128" y="1104"/>
                </a:cxn>
                <a:cxn ang="0">
                  <a:pos x="78" y="1053"/>
                </a:cxn>
                <a:cxn ang="0">
                  <a:pos x="28" y="1001"/>
                </a:cxn>
                <a:cxn ang="0">
                  <a:pos x="1" y="939"/>
                </a:cxn>
                <a:cxn ang="0">
                  <a:pos x="17" y="870"/>
                </a:cxn>
                <a:cxn ang="0">
                  <a:pos x="78" y="746"/>
                </a:cxn>
                <a:cxn ang="0">
                  <a:pos x="166" y="632"/>
                </a:cxn>
                <a:cxn ang="0">
                  <a:pos x="179" y="645"/>
                </a:cxn>
                <a:cxn ang="0">
                  <a:pos x="232" y="691"/>
                </a:cxn>
                <a:cxn ang="0">
                  <a:pos x="301" y="771"/>
                </a:cxn>
                <a:cxn ang="0">
                  <a:pos x="351" y="834"/>
                </a:cxn>
                <a:cxn ang="0">
                  <a:pos x="386" y="877"/>
                </a:cxn>
                <a:cxn ang="0">
                  <a:pos x="404" y="876"/>
                </a:cxn>
                <a:cxn ang="0">
                  <a:pos x="376" y="838"/>
                </a:cxn>
                <a:cxn ang="0">
                  <a:pos x="358" y="804"/>
                </a:cxn>
                <a:cxn ang="0">
                  <a:pos x="346" y="793"/>
                </a:cxn>
                <a:cxn ang="0">
                  <a:pos x="353" y="721"/>
                </a:cxn>
                <a:cxn ang="0">
                  <a:pos x="376" y="546"/>
                </a:cxn>
                <a:cxn ang="0">
                  <a:pos x="414" y="422"/>
                </a:cxn>
                <a:cxn ang="0">
                  <a:pos x="441" y="413"/>
                </a:cxn>
                <a:cxn ang="0">
                  <a:pos x="408" y="402"/>
                </a:cxn>
                <a:cxn ang="0">
                  <a:pos x="366" y="401"/>
                </a:cxn>
                <a:cxn ang="0">
                  <a:pos x="298" y="346"/>
                </a:cxn>
                <a:cxn ang="0">
                  <a:pos x="228" y="278"/>
                </a:cxn>
                <a:cxn ang="0">
                  <a:pos x="166" y="262"/>
                </a:cxn>
                <a:cxn ang="0">
                  <a:pos x="127" y="231"/>
                </a:cxn>
                <a:cxn ang="0">
                  <a:pos x="120" y="191"/>
                </a:cxn>
                <a:cxn ang="0">
                  <a:pos x="148" y="168"/>
                </a:cxn>
                <a:cxn ang="0">
                  <a:pos x="220" y="169"/>
                </a:cxn>
                <a:cxn ang="0">
                  <a:pos x="307" y="208"/>
                </a:cxn>
                <a:cxn ang="0">
                  <a:pos x="358" y="230"/>
                </a:cxn>
                <a:cxn ang="0">
                  <a:pos x="354" y="215"/>
                </a:cxn>
                <a:cxn ang="0">
                  <a:pos x="330" y="196"/>
                </a:cxn>
                <a:cxn ang="0">
                  <a:pos x="337" y="162"/>
                </a:cxn>
                <a:cxn ang="0">
                  <a:pos x="330" y="144"/>
                </a:cxn>
                <a:cxn ang="0">
                  <a:pos x="322" y="175"/>
                </a:cxn>
                <a:cxn ang="0">
                  <a:pos x="296" y="184"/>
                </a:cxn>
                <a:cxn ang="0">
                  <a:pos x="229" y="153"/>
                </a:cxn>
                <a:cxn ang="0">
                  <a:pos x="176" y="134"/>
                </a:cxn>
                <a:cxn ang="0">
                  <a:pos x="194" y="104"/>
                </a:cxn>
                <a:cxn ang="0">
                  <a:pos x="243" y="83"/>
                </a:cxn>
                <a:cxn ang="0">
                  <a:pos x="296" y="58"/>
                </a:cxn>
                <a:cxn ang="0">
                  <a:pos x="361" y="12"/>
                </a:cxn>
                <a:cxn ang="0">
                  <a:pos x="419" y="5"/>
                </a:cxn>
              </a:cxnLst>
              <a:rect l="0" t="0" r="r" b="b"/>
              <a:pathLst>
                <a:path w="650" h="1296">
                  <a:moveTo>
                    <a:pt x="443" y="22"/>
                  </a:moveTo>
                  <a:lnTo>
                    <a:pt x="444" y="17"/>
                  </a:lnTo>
                  <a:lnTo>
                    <a:pt x="443" y="11"/>
                  </a:lnTo>
                  <a:lnTo>
                    <a:pt x="451" y="11"/>
                  </a:lnTo>
                  <a:lnTo>
                    <a:pt x="459" y="15"/>
                  </a:lnTo>
                  <a:lnTo>
                    <a:pt x="467" y="21"/>
                  </a:lnTo>
                  <a:lnTo>
                    <a:pt x="475" y="29"/>
                  </a:lnTo>
                  <a:lnTo>
                    <a:pt x="482" y="36"/>
                  </a:lnTo>
                  <a:lnTo>
                    <a:pt x="489" y="46"/>
                  </a:lnTo>
                  <a:lnTo>
                    <a:pt x="495" y="56"/>
                  </a:lnTo>
                  <a:lnTo>
                    <a:pt x="500" y="66"/>
                  </a:lnTo>
                  <a:lnTo>
                    <a:pt x="515" y="95"/>
                  </a:lnTo>
                  <a:lnTo>
                    <a:pt x="537" y="122"/>
                  </a:lnTo>
                  <a:lnTo>
                    <a:pt x="561" y="147"/>
                  </a:lnTo>
                  <a:lnTo>
                    <a:pt x="588" y="174"/>
                  </a:lnTo>
                  <a:lnTo>
                    <a:pt x="609" y="200"/>
                  </a:lnTo>
                  <a:lnTo>
                    <a:pt x="629" y="229"/>
                  </a:lnTo>
                  <a:lnTo>
                    <a:pt x="642" y="261"/>
                  </a:lnTo>
                  <a:lnTo>
                    <a:pt x="647" y="298"/>
                  </a:lnTo>
                  <a:lnTo>
                    <a:pt x="650" y="334"/>
                  </a:lnTo>
                  <a:lnTo>
                    <a:pt x="649" y="369"/>
                  </a:lnTo>
                  <a:lnTo>
                    <a:pt x="642" y="404"/>
                  </a:lnTo>
                  <a:lnTo>
                    <a:pt x="636" y="439"/>
                  </a:lnTo>
                  <a:lnTo>
                    <a:pt x="629" y="474"/>
                  </a:lnTo>
                  <a:lnTo>
                    <a:pt x="626" y="509"/>
                  </a:lnTo>
                  <a:lnTo>
                    <a:pt x="627" y="545"/>
                  </a:lnTo>
                  <a:lnTo>
                    <a:pt x="635" y="582"/>
                  </a:lnTo>
                  <a:lnTo>
                    <a:pt x="635" y="667"/>
                  </a:lnTo>
                  <a:lnTo>
                    <a:pt x="634" y="753"/>
                  </a:lnTo>
                  <a:lnTo>
                    <a:pt x="628" y="837"/>
                  </a:lnTo>
                  <a:lnTo>
                    <a:pt x="620" y="922"/>
                  </a:lnTo>
                  <a:lnTo>
                    <a:pt x="605" y="1003"/>
                  </a:lnTo>
                  <a:lnTo>
                    <a:pt x="584" y="1085"/>
                  </a:lnTo>
                  <a:lnTo>
                    <a:pt x="557" y="1162"/>
                  </a:lnTo>
                  <a:lnTo>
                    <a:pt x="522" y="1238"/>
                  </a:lnTo>
                  <a:lnTo>
                    <a:pt x="518" y="1244"/>
                  </a:lnTo>
                  <a:lnTo>
                    <a:pt x="512" y="1251"/>
                  </a:lnTo>
                  <a:lnTo>
                    <a:pt x="505" y="1258"/>
                  </a:lnTo>
                  <a:lnTo>
                    <a:pt x="499" y="1266"/>
                  </a:lnTo>
                  <a:lnTo>
                    <a:pt x="492" y="1273"/>
                  </a:lnTo>
                  <a:lnTo>
                    <a:pt x="485" y="1280"/>
                  </a:lnTo>
                  <a:lnTo>
                    <a:pt x="479" y="1287"/>
                  </a:lnTo>
                  <a:lnTo>
                    <a:pt x="474" y="1296"/>
                  </a:lnTo>
                  <a:lnTo>
                    <a:pt x="388" y="1288"/>
                  </a:lnTo>
                  <a:lnTo>
                    <a:pt x="351" y="1271"/>
                  </a:lnTo>
                  <a:lnTo>
                    <a:pt x="317" y="1252"/>
                  </a:lnTo>
                  <a:lnTo>
                    <a:pt x="282" y="1232"/>
                  </a:lnTo>
                  <a:lnTo>
                    <a:pt x="251" y="1210"/>
                  </a:lnTo>
                  <a:lnTo>
                    <a:pt x="219" y="1185"/>
                  </a:lnTo>
                  <a:lnTo>
                    <a:pt x="188" y="1159"/>
                  </a:lnTo>
                  <a:lnTo>
                    <a:pt x="158" y="1132"/>
                  </a:lnTo>
                  <a:lnTo>
                    <a:pt x="128" y="1104"/>
                  </a:lnTo>
                  <a:lnTo>
                    <a:pt x="114" y="1089"/>
                  </a:lnTo>
                  <a:lnTo>
                    <a:pt x="103" y="1077"/>
                  </a:lnTo>
                  <a:lnTo>
                    <a:pt x="89" y="1064"/>
                  </a:lnTo>
                  <a:lnTo>
                    <a:pt x="78" y="1053"/>
                  </a:lnTo>
                  <a:lnTo>
                    <a:pt x="65" y="1040"/>
                  </a:lnTo>
                  <a:lnTo>
                    <a:pt x="52" y="1027"/>
                  </a:lnTo>
                  <a:lnTo>
                    <a:pt x="40" y="1014"/>
                  </a:lnTo>
                  <a:lnTo>
                    <a:pt x="28" y="1001"/>
                  </a:lnTo>
                  <a:lnTo>
                    <a:pt x="12" y="987"/>
                  </a:lnTo>
                  <a:lnTo>
                    <a:pt x="4" y="972"/>
                  </a:lnTo>
                  <a:lnTo>
                    <a:pt x="0" y="955"/>
                  </a:lnTo>
                  <a:lnTo>
                    <a:pt x="1" y="939"/>
                  </a:lnTo>
                  <a:lnTo>
                    <a:pt x="3" y="921"/>
                  </a:lnTo>
                  <a:lnTo>
                    <a:pt x="8" y="903"/>
                  </a:lnTo>
                  <a:lnTo>
                    <a:pt x="12" y="886"/>
                  </a:lnTo>
                  <a:lnTo>
                    <a:pt x="17" y="870"/>
                  </a:lnTo>
                  <a:lnTo>
                    <a:pt x="29" y="838"/>
                  </a:lnTo>
                  <a:lnTo>
                    <a:pt x="43" y="806"/>
                  </a:lnTo>
                  <a:lnTo>
                    <a:pt x="59" y="775"/>
                  </a:lnTo>
                  <a:lnTo>
                    <a:pt x="78" y="746"/>
                  </a:lnTo>
                  <a:lnTo>
                    <a:pt x="96" y="715"/>
                  </a:lnTo>
                  <a:lnTo>
                    <a:pt x="118" y="687"/>
                  </a:lnTo>
                  <a:lnTo>
                    <a:pt x="141" y="659"/>
                  </a:lnTo>
                  <a:lnTo>
                    <a:pt x="166" y="632"/>
                  </a:lnTo>
                  <a:lnTo>
                    <a:pt x="167" y="637"/>
                  </a:lnTo>
                  <a:lnTo>
                    <a:pt x="171" y="641"/>
                  </a:lnTo>
                  <a:lnTo>
                    <a:pt x="174" y="643"/>
                  </a:lnTo>
                  <a:lnTo>
                    <a:pt x="179" y="645"/>
                  </a:lnTo>
                  <a:lnTo>
                    <a:pt x="187" y="647"/>
                  </a:lnTo>
                  <a:lnTo>
                    <a:pt x="196" y="654"/>
                  </a:lnTo>
                  <a:lnTo>
                    <a:pt x="213" y="671"/>
                  </a:lnTo>
                  <a:lnTo>
                    <a:pt x="232" y="691"/>
                  </a:lnTo>
                  <a:lnTo>
                    <a:pt x="249" y="710"/>
                  </a:lnTo>
                  <a:lnTo>
                    <a:pt x="266" y="731"/>
                  </a:lnTo>
                  <a:lnTo>
                    <a:pt x="283" y="751"/>
                  </a:lnTo>
                  <a:lnTo>
                    <a:pt x="301" y="771"/>
                  </a:lnTo>
                  <a:lnTo>
                    <a:pt x="318" y="792"/>
                  </a:lnTo>
                  <a:lnTo>
                    <a:pt x="337" y="813"/>
                  </a:lnTo>
                  <a:lnTo>
                    <a:pt x="344" y="823"/>
                  </a:lnTo>
                  <a:lnTo>
                    <a:pt x="351" y="834"/>
                  </a:lnTo>
                  <a:lnTo>
                    <a:pt x="358" y="845"/>
                  </a:lnTo>
                  <a:lnTo>
                    <a:pt x="367" y="857"/>
                  </a:lnTo>
                  <a:lnTo>
                    <a:pt x="375" y="867"/>
                  </a:lnTo>
                  <a:lnTo>
                    <a:pt x="386" y="877"/>
                  </a:lnTo>
                  <a:lnTo>
                    <a:pt x="396" y="885"/>
                  </a:lnTo>
                  <a:lnTo>
                    <a:pt x="408" y="892"/>
                  </a:lnTo>
                  <a:lnTo>
                    <a:pt x="413" y="885"/>
                  </a:lnTo>
                  <a:lnTo>
                    <a:pt x="404" y="876"/>
                  </a:lnTo>
                  <a:lnTo>
                    <a:pt x="396" y="867"/>
                  </a:lnTo>
                  <a:lnTo>
                    <a:pt x="389" y="857"/>
                  </a:lnTo>
                  <a:lnTo>
                    <a:pt x="383" y="848"/>
                  </a:lnTo>
                  <a:lnTo>
                    <a:pt x="376" y="838"/>
                  </a:lnTo>
                  <a:lnTo>
                    <a:pt x="369" y="827"/>
                  </a:lnTo>
                  <a:lnTo>
                    <a:pt x="363" y="818"/>
                  </a:lnTo>
                  <a:lnTo>
                    <a:pt x="357" y="809"/>
                  </a:lnTo>
                  <a:lnTo>
                    <a:pt x="358" y="804"/>
                  </a:lnTo>
                  <a:lnTo>
                    <a:pt x="357" y="802"/>
                  </a:lnTo>
                  <a:lnTo>
                    <a:pt x="353" y="802"/>
                  </a:lnTo>
                  <a:lnTo>
                    <a:pt x="353" y="803"/>
                  </a:lnTo>
                  <a:lnTo>
                    <a:pt x="346" y="793"/>
                  </a:lnTo>
                  <a:lnTo>
                    <a:pt x="344" y="784"/>
                  </a:lnTo>
                  <a:lnTo>
                    <a:pt x="345" y="773"/>
                  </a:lnTo>
                  <a:lnTo>
                    <a:pt x="346" y="765"/>
                  </a:lnTo>
                  <a:lnTo>
                    <a:pt x="353" y="721"/>
                  </a:lnTo>
                  <a:lnTo>
                    <a:pt x="360" y="677"/>
                  </a:lnTo>
                  <a:lnTo>
                    <a:pt x="365" y="632"/>
                  </a:lnTo>
                  <a:lnTo>
                    <a:pt x="371" y="590"/>
                  </a:lnTo>
                  <a:lnTo>
                    <a:pt x="376" y="546"/>
                  </a:lnTo>
                  <a:lnTo>
                    <a:pt x="384" y="505"/>
                  </a:lnTo>
                  <a:lnTo>
                    <a:pt x="395" y="462"/>
                  </a:lnTo>
                  <a:lnTo>
                    <a:pt x="408" y="423"/>
                  </a:lnTo>
                  <a:lnTo>
                    <a:pt x="414" y="422"/>
                  </a:lnTo>
                  <a:lnTo>
                    <a:pt x="421" y="421"/>
                  </a:lnTo>
                  <a:lnTo>
                    <a:pt x="428" y="420"/>
                  </a:lnTo>
                  <a:lnTo>
                    <a:pt x="435" y="420"/>
                  </a:lnTo>
                  <a:lnTo>
                    <a:pt x="441" y="413"/>
                  </a:lnTo>
                  <a:lnTo>
                    <a:pt x="441" y="407"/>
                  </a:lnTo>
                  <a:lnTo>
                    <a:pt x="430" y="402"/>
                  </a:lnTo>
                  <a:lnTo>
                    <a:pt x="420" y="402"/>
                  </a:lnTo>
                  <a:lnTo>
                    <a:pt x="408" y="402"/>
                  </a:lnTo>
                  <a:lnTo>
                    <a:pt x="398" y="405"/>
                  </a:lnTo>
                  <a:lnTo>
                    <a:pt x="386" y="405"/>
                  </a:lnTo>
                  <a:lnTo>
                    <a:pt x="375" y="405"/>
                  </a:lnTo>
                  <a:lnTo>
                    <a:pt x="366" y="401"/>
                  </a:lnTo>
                  <a:lnTo>
                    <a:pt x="359" y="394"/>
                  </a:lnTo>
                  <a:lnTo>
                    <a:pt x="335" y="382"/>
                  </a:lnTo>
                  <a:lnTo>
                    <a:pt x="317" y="366"/>
                  </a:lnTo>
                  <a:lnTo>
                    <a:pt x="298" y="346"/>
                  </a:lnTo>
                  <a:lnTo>
                    <a:pt x="283" y="327"/>
                  </a:lnTo>
                  <a:lnTo>
                    <a:pt x="266" y="307"/>
                  </a:lnTo>
                  <a:lnTo>
                    <a:pt x="249" y="291"/>
                  </a:lnTo>
                  <a:lnTo>
                    <a:pt x="228" y="278"/>
                  </a:lnTo>
                  <a:lnTo>
                    <a:pt x="204" y="274"/>
                  </a:lnTo>
                  <a:lnTo>
                    <a:pt x="191" y="270"/>
                  </a:lnTo>
                  <a:lnTo>
                    <a:pt x="179" y="267"/>
                  </a:lnTo>
                  <a:lnTo>
                    <a:pt x="166" y="262"/>
                  </a:lnTo>
                  <a:lnTo>
                    <a:pt x="156" y="258"/>
                  </a:lnTo>
                  <a:lnTo>
                    <a:pt x="144" y="250"/>
                  </a:lnTo>
                  <a:lnTo>
                    <a:pt x="135" y="242"/>
                  </a:lnTo>
                  <a:lnTo>
                    <a:pt x="127" y="231"/>
                  </a:lnTo>
                  <a:lnTo>
                    <a:pt x="122" y="220"/>
                  </a:lnTo>
                  <a:lnTo>
                    <a:pt x="119" y="208"/>
                  </a:lnTo>
                  <a:lnTo>
                    <a:pt x="120" y="200"/>
                  </a:lnTo>
                  <a:lnTo>
                    <a:pt x="120" y="191"/>
                  </a:lnTo>
                  <a:lnTo>
                    <a:pt x="125" y="182"/>
                  </a:lnTo>
                  <a:lnTo>
                    <a:pt x="132" y="175"/>
                  </a:lnTo>
                  <a:lnTo>
                    <a:pt x="141" y="172"/>
                  </a:lnTo>
                  <a:lnTo>
                    <a:pt x="148" y="168"/>
                  </a:lnTo>
                  <a:lnTo>
                    <a:pt x="152" y="161"/>
                  </a:lnTo>
                  <a:lnTo>
                    <a:pt x="174" y="161"/>
                  </a:lnTo>
                  <a:lnTo>
                    <a:pt x="197" y="165"/>
                  </a:lnTo>
                  <a:lnTo>
                    <a:pt x="220" y="169"/>
                  </a:lnTo>
                  <a:lnTo>
                    <a:pt x="243" y="177"/>
                  </a:lnTo>
                  <a:lnTo>
                    <a:pt x="265" y="185"/>
                  </a:lnTo>
                  <a:lnTo>
                    <a:pt x="287" y="197"/>
                  </a:lnTo>
                  <a:lnTo>
                    <a:pt x="307" y="208"/>
                  </a:lnTo>
                  <a:lnTo>
                    <a:pt x="328" y="223"/>
                  </a:lnTo>
                  <a:lnTo>
                    <a:pt x="336" y="228"/>
                  </a:lnTo>
                  <a:lnTo>
                    <a:pt x="346" y="230"/>
                  </a:lnTo>
                  <a:lnTo>
                    <a:pt x="358" y="230"/>
                  </a:lnTo>
                  <a:lnTo>
                    <a:pt x="369" y="227"/>
                  </a:lnTo>
                  <a:lnTo>
                    <a:pt x="368" y="221"/>
                  </a:lnTo>
                  <a:lnTo>
                    <a:pt x="365" y="218"/>
                  </a:lnTo>
                  <a:lnTo>
                    <a:pt x="354" y="215"/>
                  </a:lnTo>
                  <a:lnTo>
                    <a:pt x="345" y="213"/>
                  </a:lnTo>
                  <a:lnTo>
                    <a:pt x="335" y="210"/>
                  </a:lnTo>
                  <a:lnTo>
                    <a:pt x="328" y="205"/>
                  </a:lnTo>
                  <a:lnTo>
                    <a:pt x="330" y="196"/>
                  </a:lnTo>
                  <a:lnTo>
                    <a:pt x="333" y="188"/>
                  </a:lnTo>
                  <a:lnTo>
                    <a:pt x="335" y="180"/>
                  </a:lnTo>
                  <a:lnTo>
                    <a:pt x="337" y="172"/>
                  </a:lnTo>
                  <a:lnTo>
                    <a:pt x="337" y="162"/>
                  </a:lnTo>
                  <a:lnTo>
                    <a:pt x="338" y="156"/>
                  </a:lnTo>
                  <a:lnTo>
                    <a:pt x="337" y="146"/>
                  </a:lnTo>
                  <a:lnTo>
                    <a:pt x="337" y="139"/>
                  </a:lnTo>
                  <a:lnTo>
                    <a:pt x="330" y="144"/>
                  </a:lnTo>
                  <a:lnTo>
                    <a:pt x="327" y="151"/>
                  </a:lnTo>
                  <a:lnTo>
                    <a:pt x="325" y="159"/>
                  </a:lnTo>
                  <a:lnTo>
                    <a:pt x="325" y="167"/>
                  </a:lnTo>
                  <a:lnTo>
                    <a:pt x="322" y="175"/>
                  </a:lnTo>
                  <a:lnTo>
                    <a:pt x="321" y="183"/>
                  </a:lnTo>
                  <a:lnTo>
                    <a:pt x="317" y="189"/>
                  </a:lnTo>
                  <a:lnTo>
                    <a:pt x="312" y="196"/>
                  </a:lnTo>
                  <a:lnTo>
                    <a:pt x="296" y="184"/>
                  </a:lnTo>
                  <a:lnTo>
                    <a:pt x="280" y="175"/>
                  </a:lnTo>
                  <a:lnTo>
                    <a:pt x="263" y="167"/>
                  </a:lnTo>
                  <a:lnTo>
                    <a:pt x="247" y="160"/>
                  </a:lnTo>
                  <a:lnTo>
                    <a:pt x="229" y="153"/>
                  </a:lnTo>
                  <a:lnTo>
                    <a:pt x="212" y="150"/>
                  </a:lnTo>
                  <a:lnTo>
                    <a:pt x="195" y="145"/>
                  </a:lnTo>
                  <a:lnTo>
                    <a:pt x="179" y="144"/>
                  </a:lnTo>
                  <a:lnTo>
                    <a:pt x="176" y="134"/>
                  </a:lnTo>
                  <a:lnTo>
                    <a:pt x="178" y="127"/>
                  </a:lnTo>
                  <a:lnTo>
                    <a:pt x="181" y="120"/>
                  </a:lnTo>
                  <a:lnTo>
                    <a:pt x="185" y="113"/>
                  </a:lnTo>
                  <a:lnTo>
                    <a:pt x="194" y="104"/>
                  </a:lnTo>
                  <a:lnTo>
                    <a:pt x="205" y="97"/>
                  </a:lnTo>
                  <a:lnTo>
                    <a:pt x="217" y="91"/>
                  </a:lnTo>
                  <a:lnTo>
                    <a:pt x="230" y="88"/>
                  </a:lnTo>
                  <a:lnTo>
                    <a:pt x="243" y="83"/>
                  </a:lnTo>
                  <a:lnTo>
                    <a:pt x="256" y="79"/>
                  </a:lnTo>
                  <a:lnTo>
                    <a:pt x="268" y="74"/>
                  </a:lnTo>
                  <a:lnTo>
                    <a:pt x="281" y="69"/>
                  </a:lnTo>
                  <a:lnTo>
                    <a:pt x="296" y="58"/>
                  </a:lnTo>
                  <a:lnTo>
                    <a:pt x="313" y="46"/>
                  </a:lnTo>
                  <a:lnTo>
                    <a:pt x="328" y="34"/>
                  </a:lnTo>
                  <a:lnTo>
                    <a:pt x="345" y="23"/>
                  </a:lnTo>
                  <a:lnTo>
                    <a:pt x="361" y="12"/>
                  </a:lnTo>
                  <a:lnTo>
                    <a:pt x="379" y="5"/>
                  </a:lnTo>
                  <a:lnTo>
                    <a:pt x="396" y="0"/>
                  </a:lnTo>
                  <a:lnTo>
                    <a:pt x="415" y="2"/>
                  </a:lnTo>
                  <a:lnTo>
                    <a:pt x="419" y="5"/>
                  </a:lnTo>
                  <a:lnTo>
                    <a:pt x="426" y="13"/>
                  </a:lnTo>
                  <a:lnTo>
                    <a:pt x="433" y="20"/>
                  </a:lnTo>
                  <a:lnTo>
                    <a:pt x="443" y="22"/>
                  </a:lnTo>
                  <a:close/>
                </a:path>
              </a:pathLst>
            </a:custGeom>
            <a:solidFill>
              <a:srgbClr val="FFD1BA"/>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3" name="Freeform 17"/>
            <p:cNvSpPr>
              <a:spLocks/>
            </p:cNvSpPr>
            <p:nvPr/>
          </p:nvSpPr>
          <p:spPr bwMode="auto">
            <a:xfrm>
              <a:off x="4017" y="2376"/>
              <a:ext cx="432" cy="567"/>
            </a:xfrm>
            <a:custGeom>
              <a:avLst/>
              <a:gdLst/>
              <a:ahLst/>
              <a:cxnLst>
                <a:cxn ang="0">
                  <a:pos x="1102" y="186"/>
                </a:cxn>
                <a:cxn ang="0">
                  <a:pos x="1216" y="304"/>
                </a:cxn>
                <a:cxn ang="0">
                  <a:pos x="1233" y="440"/>
                </a:cxn>
                <a:cxn ang="0">
                  <a:pos x="1258" y="477"/>
                </a:cxn>
                <a:cxn ang="0">
                  <a:pos x="1265" y="540"/>
                </a:cxn>
                <a:cxn ang="0">
                  <a:pos x="1132" y="744"/>
                </a:cxn>
                <a:cxn ang="0">
                  <a:pos x="1098" y="853"/>
                </a:cxn>
                <a:cxn ang="0">
                  <a:pos x="1064" y="896"/>
                </a:cxn>
                <a:cxn ang="0">
                  <a:pos x="1038" y="850"/>
                </a:cxn>
                <a:cxn ang="0">
                  <a:pos x="1091" y="720"/>
                </a:cxn>
                <a:cxn ang="0">
                  <a:pos x="1177" y="571"/>
                </a:cxn>
                <a:cxn ang="0">
                  <a:pos x="1109" y="655"/>
                </a:cxn>
                <a:cxn ang="0">
                  <a:pos x="1055" y="773"/>
                </a:cxn>
                <a:cxn ang="0">
                  <a:pos x="986" y="855"/>
                </a:cxn>
                <a:cxn ang="0">
                  <a:pos x="829" y="751"/>
                </a:cxn>
                <a:cxn ang="0">
                  <a:pos x="707" y="557"/>
                </a:cxn>
                <a:cxn ang="0">
                  <a:pos x="589" y="472"/>
                </a:cxn>
                <a:cxn ang="0">
                  <a:pos x="613" y="493"/>
                </a:cxn>
                <a:cxn ang="0">
                  <a:pos x="715" y="601"/>
                </a:cxn>
                <a:cxn ang="0">
                  <a:pos x="939" y="871"/>
                </a:cxn>
                <a:cxn ang="0">
                  <a:pos x="1002" y="880"/>
                </a:cxn>
                <a:cxn ang="0">
                  <a:pos x="1061" y="921"/>
                </a:cxn>
                <a:cxn ang="0">
                  <a:pos x="1124" y="928"/>
                </a:cxn>
                <a:cxn ang="0">
                  <a:pos x="1085" y="1275"/>
                </a:cxn>
                <a:cxn ang="0">
                  <a:pos x="1098" y="1487"/>
                </a:cxn>
                <a:cxn ang="0">
                  <a:pos x="1044" y="1595"/>
                </a:cxn>
                <a:cxn ang="0">
                  <a:pos x="945" y="1614"/>
                </a:cxn>
                <a:cxn ang="0">
                  <a:pos x="781" y="1633"/>
                </a:cxn>
                <a:cxn ang="0">
                  <a:pos x="555" y="1529"/>
                </a:cxn>
                <a:cxn ang="0">
                  <a:pos x="397" y="1497"/>
                </a:cxn>
                <a:cxn ang="0">
                  <a:pos x="374" y="1509"/>
                </a:cxn>
                <a:cxn ang="0">
                  <a:pos x="508" y="1524"/>
                </a:cxn>
                <a:cxn ang="0">
                  <a:pos x="774" y="1644"/>
                </a:cxn>
                <a:cxn ang="0">
                  <a:pos x="932" y="1631"/>
                </a:cxn>
                <a:cxn ang="0">
                  <a:pos x="1000" y="1648"/>
                </a:cxn>
                <a:cxn ang="0">
                  <a:pos x="944" y="1693"/>
                </a:cxn>
                <a:cxn ang="0">
                  <a:pos x="714" y="1683"/>
                </a:cxn>
                <a:cxn ang="0">
                  <a:pos x="475" y="1660"/>
                </a:cxn>
                <a:cxn ang="0">
                  <a:pos x="282" y="1579"/>
                </a:cxn>
                <a:cxn ang="0">
                  <a:pos x="3" y="1527"/>
                </a:cxn>
                <a:cxn ang="0">
                  <a:pos x="20" y="1451"/>
                </a:cxn>
                <a:cxn ang="0">
                  <a:pos x="67" y="1397"/>
                </a:cxn>
                <a:cxn ang="0">
                  <a:pos x="71" y="1280"/>
                </a:cxn>
                <a:cxn ang="0">
                  <a:pos x="104" y="1174"/>
                </a:cxn>
                <a:cxn ang="0">
                  <a:pos x="158" y="1107"/>
                </a:cxn>
                <a:cxn ang="0">
                  <a:pos x="167" y="1062"/>
                </a:cxn>
                <a:cxn ang="0">
                  <a:pos x="281" y="785"/>
                </a:cxn>
                <a:cxn ang="0">
                  <a:pos x="420" y="546"/>
                </a:cxn>
                <a:cxn ang="0">
                  <a:pos x="526" y="381"/>
                </a:cxn>
                <a:cxn ang="0">
                  <a:pos x="593" y="235"/>
                </a:cxn>
                <a:cxn ang="0">
                  <a:pos x="659" y="110"/>
                </a:cxn>
                <a:cxn ang="0">
                  <a:pos x="766" y="37"/>
                </a:cxn>
                <a:cxn ang="0">
                  <a:pos x="882" y="1"/>
                </a:cxn>
                <a:cxn ang="0">
                  <a:pos x="1007" y="62"/>
                </a:cxn>
              </a:cxnLst>
              <a:rect l="0" t="0" r="r" b="b"/>
              <a:pathLst>
                <a:path w="1294" h="1699">
                  <a:moveTo>
                    <a:pt x="1021" y="84"/>
                  </a:moveTo>
                  <a:lnTo>
                    <a:pt x="1036" y="105"/>
                  </a:lnTo>
                  <a:lnTo>
                    <a:pt x="1053" y="125"/>
                  </a:lnTo>
                  <a:lnTo>
                    <a:pt x="1068" y="146"/>
                  </a:lnTo>
                  <a:lnTo>
                    <a:pt x="1085" y="167"/>
                  </a:lnTo>
                  <a:lnTo>
                    <a:pt x="1102" y="186"/>
                  </a:lnTo>
                  <a:lnTo>
                    <a:pt x="1121" y="207"/>
                  </a:lnTo>
                  <a:lnTo>
                    <a:pt x="1139" y="226"/>
                  </a:lnTo>
                  <a:lnTo>
                    <a:pt x="1161" y="247"/>
                  </a:lnTo>
                  <a:lnTo>
                    <a:pt x="1180" y="264"/>
                  </a:lnTo>
                  <a:lnTo>
                    <a:pt x="1200" y="284"/>
                  </a:lnTo>
                  <a:lnTo>
                    <a:pt x="1216" y="304"/>
                  </a:lnTo>
                  <a:lnTo>
                    <a:pt x="1231" y="329"/>
                  </a:lnTo>
                  <a:lnTo>
                    <a:pt x="1240" y="351"/>
                  </a:lnTo>
                  <a:lnTo>
                    <a:pt x="1247" y="377"/>
                  </a:lnTo>
                  <a:lnTo>
                    <a:pt x="1247" y="403"/>
                  </a:lnTo>
                  <a:lnTo>
                    <a:pt x="1241" y="432"/>
                  </a:lnTo>
                  <a:lnTo>
                    <a:pt x="1233" y="440"/>
                  </a:lnTo>
                  <a:lnTo>
                    <a:pt x="1226" y="450"/>
                  </a:lnTo>
                  <a:lnTo>
                    <a:pt x="1224" y="461"/>
                  </a:lnTo>
                  <a:lnTo>
                    <a:pt x="1230" y="472"/>
                  </a:lnTo>
                  <a:lnTo>
                    <a:pt x="1238" y="472"/>
                  </a:lnTo>
                  <a:lnTo>
                    <a:pt x="1248" y="474"/>
                  </a:lnTo>
                  <a:lnTo>
                    <a:pt x="1258" y="477"/>
                  </a:lnTo>
                  <a:lnTo>
                    <a:pt x="1269" y="480"/>
                  </a:lnTo>
                  <a:lnTo>
                    <a:pt x="1276" y="484"/>
                  </a:lnTo>
                  <a:lnTo>
                    <a:pt x="1284" y="490"/>
                  </a:lnTo>
                  <a:lnTo>
                    <a:pt x="1289" y="497"/>
                  </a:lnTo>
                  <a:lnTo>
                    <a:pt x="1294" y="509"/>
                  </a:lnTo>
                  <a:lnTo>
                    <a:pt x="1265" y="540"/>
                  </a:lnTo>
                  <a:lnTo>
                    <a:pt x="1239" y="572"/>
                  </a:lnTo>
                  <a:lnTo>
                    <a:pt x="1214" y="604"/>
                  </a:lnTo>
                  <a:lnTo>
                    <a:pt x="1191" y="639"/>
                  </a:lnTo>
                  <a:lnTo>
                    <a:pt x="1169" y="672"/>
                  </a:lnTo>
                  <a:lnTo>
                    <a:pt x="1149" y="708"/>
                  </a:lnTo>
                  <a:lnTo>
                    <a:pt x="1132" y="744"/>
                  </a:lnTo>
                  <a:lnTo>
                    <a:pt x="1119" y="783"/>
                  </a:lnTo>
                  <a:lnTo>
                    <a:pt x="1114" y="796"/>
                  </a:lnTo>
                  <a:lnTo>
                    <a:pt x="1109" y="810"/>
                  </a:lnTo>
                  <a:lnTo>
                    <a:pt x="1104" y="825"/>
                  </a:lnTo>
                  <a:lnTo>
                    <a:pt x="1101" y="840"/>
                  </a:lnTo>
                  <a:lnTo>
                    <a:pt x="1098" y="853"/>
                  </a:lnTo>
                  <a:lnTo>
                    <a:pt x="1098" y="870"/>
                  </a:lnTo>
                  <a:lnTo>
                    <a:pt x="1098" y="883"/>
                  </a:lnTo>
                  <a:lnTo>
                    <a:pt x="1101" y="899"/>
                  </a:lnTo>
                  <a:lnTo>
                    <a:pt x="1088" y="902"/>
                  </a:lnTo>
                  <a:lnTo>
                    <a:pt x="1077" y="901"/>
                  </a:lnTo>
                  <a:lnTo>
                    <a:pt x="1064" y="896"/>
                  </a:lnTo>
                  <a:lnTo>
                    <a:pt x="1054" y="894"/>
                  </a:lnTo>
                  <a:lnTo>
                    <a:pt x="1045" y="886"/>
                  </a:lnTo>
                  <a:lnTo>
                    <a:pt x="1037" y="878"/>
                  </a:lnTo>
                  <a:lnTo>
                    <a:pt x="1030" y="870"/>
                  </a:lnTo>
                  <a:lnTo>
                    <a:pt x="1029" y="859"/>
                  </a:lnTo>
                  <a:lnTo>
                    <a:pt x="1038" y="850"/>
                  </a:lnTo>
                  <a:lnTo>
                    <a:pt x="1047" y="840"/>
                  </a:lnTo>
                  <a:lnTo>
                    <a:pt x="1053" y="828"/>
                  </a:lnTo>
                  <a:lnTo>
                    <a:pt x="1055" y="818"/>
                  </a:lnTo>
                  <a:lnTo>
                    <a:pt x="1065" y="785"/>
                  </a:lnTo>
                  <a:lnTo>
                    <a:pt x="1077" y="752"/>
                  </a:lnTo>
                  <a:lnTo>
                    <a:pt x="1091" y="720"/>
                  </a:lnTo>
                  <a:lnTo>
                    <a:pt x="1106" y="689"/>
                  </a:lnTo>
                  <a:lnTo>
                    <a:pt x="1122" y="658"/>
                  </a:lnTo>
                  <a:lnTo>
                    <a:pt x="1140" y="628"/>
                  </a:lnTo>
                  <a:lnTo>
                    <a:pt x="1160" y="601"/>
                  </a:lnTo>
                  <a:lnTo>
                    <a:pt x="1181" y="574"/>
                  </a:lnTo>
                  <a:lnTo>
                    <a:pt x="1177" y="571"/>
                  </a:lnTo>
                  <a:lnTo>
                    <a:pt x="1161" y="581"/>
                  </a:lnTo>
                  <a:lnTo>
                    <a:pt x="1148" y="595"/>
                  </a:lnTo>
                  <a:lnTo>
                    <a:pt x="1137" y="609"/>
                  </a:lnTo>
                  <a:lnTo>
                    <a:pt x="1127" y="625"/>
                  </a:lnTo>
                  <a:lnTo>
                    <a:pt x="1118" y="639"/>
                  </a:lnTo>
                  <a:lnTo>
                    <a:pt x="1109" y="655"/>
                  </a:lnTo>
                  <a:lnTo>
                    <a:pt x="1099" y="671"/>
                  </a:lnTo>
                  <a:lnTo>
                    <a:pt x="1090" y="687"/>
                  </a:lnTo>
                  <a:lnTo>
                    <a:pt x="1079" y="706"/>
                  </a:lnTo>
                  <a:lnTo>
                    <a:pt x="1071" y="728"/>
                  </a:lnTo>
                  <a:lnTo>
                    <a:pt x="1063" y="750"/>
                  </a:lnTo>
                  <a:lnTo>
                    <a:pt x="1055" y="773"/>
                  </a:lnTo>
                  <a:lnTo>
                    <a:pt x="1045" y="793"/>
                  </a:lnTo>
                  <a:lnTo>
                    <a:pt x="1033" y="813"/>
                  </a:lnTo>
                  <a:lnTo>
                    <a:pt x="1018" y="829"/>
                  </a:lnTo>
                  <a:lnTo>
                    <a:pt x="1001" y="844"/>
                  </a:lnTo>
                  <a:lnTo>
                    <a:pt x="994" y="851"/>
                  </a:lnTo>
                  <a:lnTo>
                    <a:pt x="986" y="855"/>
                  </a:lnTo>
                  <a:lnTo>
                    <a:pt x="977" y="855"/>
                  </a:lnTo>
                  <a:lnTo>
                    <a:pt x="968" y="853"/>
                  </a:lnTo>
                  <a:lnTo>
                    <a:pt x="924" y="839"/>
                  </a:lnTo>
                  <a:lnTo>
                    <a:pt x="887" y="816"/>
                  </a:lnTo>
                  <a:lnTo>
                    <a:pt x="856" y="786"/>
                  </a:lnTo>
                  <a:lnTo>
                    <a:pt x="829" y="751"/>
                  </a:lnTo>
                  <a:lnTo>
                    <a:pt x="804" y="711"/>
                  </a:lnTo>
                  <a:lnTo>
                    <a:pt x="782" y="671"/>
                  </a:lnTo>
                  <a:lnTo>
                    <a:pt x="760" y="631"/>
                  </a:lnTo>
                  <a:lnTo>
                    <a:pt x="741" y="594"/>
                  </a:lnTo>
                  <a:lnTo>
                    <a:pt x="723" y="575"/>
                  </a:lnTo>
                  <a:lnTo>
                    <a:pt x="707" y="557"/>
                  </a:lnTo>
                  <a:lnTo>
                    <a:pt x="690" y="536"/>
                  </a:lnTo>
                  <a:lnTo>
                    <a:pt x="674" y="517"/>
                  </a:lnTo>
                  <a:lnTo>
                    <a:pt x="654" y="499"/>
                  </a:lnTo>
                  <a:lnTo>
                    <a:pt x="635" y="485"/>
                  </a:lnTo>
                  <a:lnTo>
                    <a:pt x="613" y="474"/>
                  </a:lnTo>
                  <a:lnTo>
                    <a:pt x="589" y="472"/>
                  </a:lnTo>
                  <a:lnTo>
                    <a:pt x="584" y="476"/>
                  </a:lnTo>
                  <a:lnTo>
                    <a:pt x="585" y="481"/>
                  </a:lnTo>
                  <a:lnTo>
                    <a:pt x="591" y="484"/>
                  </a:lnTo>
                  <a:lnTo>
                    <a:pt x="598" y="487"/>
                  </a:lnTo>
                  <a:lnTo>
                    <a:pt x="605" y="489"/>
                  </a:lnTo>
                  <a:lnTo>
                    <a:pt x="613" y="493"/>
                  </a:lnTo>
                  <a:lnTo>
                    <a:pt x="620" y="495"/>
                  </a:lnTo>
                  <a:lnTo>
                    <a:pt x="627" y="499"/>
                  </a:lnTo>
                  <a:lnTo>
                    <a:pt x="634" y="502"/>
                  </a:lnTo>
                  <a:lnTo>
                    <a:pt x="642" y="509"/>
                  </a:lnTo>
                  <a:lnTo>
                    <a:pt x="682" y="551"/>
                  </a:lnTo>
                  <a:lnTo>
                    <a:pt x="715" y="601"/>
                  </a:lnTo>
                  <a:lnTo>
                    <a:pt x="744" y="652"/>
                  </a:lnTo>
                  <a:lnTo>
                    <a:pt x="774" y="705"/>
                  </a:lnTo>
                  <a:lnTo>
                    <a:pt x="802" y="755"/>
                  </a:lnTo>
                  <a:lnTo>
                    <a:pt x="839" y="802"/>
                  </a:lnTo>
                  <a:lnTo>
                    <a:pt x="883" y="841"/>
                  </a:lnTo>
                  <a:lnTo>
                    <a:pt x="939" y="871"/>
                  </a:lnTo>
                  <a:lnTo>
                    <a:pt x="949" y="873"/>
                  </a:lnTo>
                  <a:lnTo>
                    <a:pt x="961" y="874"/>
                  </a:lnTo>
                  <a:lnTo>
                    <a:pt x="971" y="874"/>
                  </a:lnTo>
                  <a:lnTo>
                    <a:pt x="983" y="875"/>
                  </a:lnTo>
                  <a:lnTo>
                    <a:pt x="992" y="875"/>
                  </a:lnTo>
                  <a:lnTo>
                    <a:pt x="1002" y="880"/>
                  </a:lnTo>
                  <a:lnTo>
                    <a:pt x="1010" y="886"/>
                  </a:lnTo>
                  <a:lnTo>
                    <a:pt x="1017" y="897"/>
                  </a:lnTo>
                  <a:lnTo>
                    <a:pt x="1027" y="904"/>
                  </a:lnTo>
                  <a:lnTo>
                    <a:pt x="1038" y="912"/>
                  </a:lnTo>
                  <a:lnTo>
                    <a:pt x="1048" y="917"/>
                  </a:lnTo>
                  <a:lnTo>
                    <a:pt x="1061" y="921"/>
                  </a:lnTo>
                  <a:lnTo>
                    <a:pt x="1071" y="923"/>
                  </a:lnTo>
                  <a:lnTo>
                    <a:pt x="1084" y="926"/>
                  </a:lnTo>
                  <a:lnTo>
                    <a:pt x="1096" y="928"/>
                  </a:lnTo>
                  <a:lnTo>
                    <a:pt x="1110" y="930"/>
                  </a:lnTo>
                  <a:lnTo>
                    <a:pt x="1117" y="926"/>
                  </a:lnTo>
                  <a:lnTo>
                    <a:pt x="1124" y="928"/>
                  </a:lnTo>
                  <a:lnTo>
                    <a:pt x="1112" y="983"/>
                  </a:lnTo>
                  <a:lnTo>
                    <a:pt x="1104" y="1041"/>
                  </a:lnTo>
                  <a:lnTo>
                    <a:pt x="1096" y="1099"/>
                  </a:lnTo>
                  <a:lnTo>
                    <a:pt x="1092" y="1158"/>
                  </a:lnTo>
                  <a:lnTo>
                    <a:pt x="1087" y="1216"/>
                  </a:lnTo>
                  <a:lnTo>
                    <a:pt x="1085" y="1275"/>
                  </a:lnTo>
                  <a:lnTo>
                    <a:pt x="1081" y="1332"/>
                  </a:lnTo>
                  <a:lnTo>
                    <a:pt x="1081" y="1390"/>
                  </a:lnTo>
                  <a:lnTo>
                    <a:pt x="1085" y="1413"/>
                  </a:lnTo>
                  <a:lnTo>
                    <a:pt x="1091" y="1437"/>
                  </a:lnTo>
                  <a:lnTo>
                    <a:pt x="1094" y="1461"/>
                  </a:lnTo>
                  <a:lnTo>
                    <a:pt x="1098" y="1487"/>
                  </a:lnTo>
                  <a:lnTo>
                    <a:pt x="1095" y="1512"/>
                  </a:lnTo>
                  <a:lnTo>
                    <a:pt x="1091" y="1536"/>
                  </a:lnTo>
                  <a:lnTo>
                    <a:pt x="1080" y="1558"/>
                  </a:lnTo>
                  <a:lnTo>
                    <a:pt x="1063" y="1579"/>
                  </a:lnTo>
                  <a:lnTo>
                    <a:pt x="1053" y="1585"/>
                  </a:lnTo>
                  <a:lnTo>
                    <a:pt x="1044" y="1595"/>
                  </a:lnTo>
                  <a:lnTo>
                    <a:pt x="1032" y="1602"/>
                  </a:lnTo>
                  <a:lnTo>
                    <a:pt x="1021" y="1599"/>
                  </a:lnTo>
                  <a:lnTo>
                    <a:pt x="1017" y="1595"/>
                  </a:lnTo>
                  <a:lnTo>
                    <a:pt x="993" y="1602"/>
                  </a:lnTo>
                  <a:lnTo>
                    <a:pt x="969" y="1609"/>
                  </a:lnTo>
                  <a:lnTo>
                    <a:pt x="945" y="1614"/>
                  </a:lnTo>
                  <a:lnTo>
                    <a:pt x="921" y="1620"/>
                  </a:lnTo>
                  <a:lnTo>
                    <a:pt x="895" y="1624"/>
                  </a:lnTo>
                  <a:lnTo>
                    <a:pt x="871" y="1629"/>
                  </a:lnTo>
                  <a:lnTo>
                    <a:pt x="847" y="1633"/>
                  </a:lnTo>
                  <a:lnTo>
                    <a:pt x="823" y="1640"/>
                  </a:lnTo>
                  <a:lnTo>
                    <a:pt x="781" y="1633"/>
                  </a:lnTo>
                  <a:lnTo>
                    <a:pt x="743" y="1621"/>
                  </a:lnTo>
                  <a:lnTo>
                    <a:pt x="705" y="1603"/>
                  </a:lnTo>
                  <a:lnTo>
                    <a:pt x="669" y="1584"/>
                  </a:lnTo>
                  <a:lnTo>
                    <a:pt x="631" y="1563"/>
                  </a:lnTo>
                  <a:lnTo>
                    <a:pt x="594" y="1545"/>
                  </a:lnTo>
                  <a:lnTo>
                    <a:pt x="555" y="1529"/>
                  </a:lnTo>
                  <a:lnTo>
                    <a:pt x="516" y="1518"/>
                  </a:lnTo>
                  <a:lnTo>
                    <a:pt x="492" y="1508"/>
                  </a:lnTo>
                  <a:lnTo>
                    <a:pt x="468" y="1501"/>
                  </a:lnTo>
                  <a:lnTo>
                    <a:pt x="444" y="1497"/>
                  </a:lnTo>
                  <a:lnTo>
                    <a:pt x="421" y="1497"/>
                  </a:lnTo>
                  <a:lnTo>
                    <a:pt x="397" y="1497"/>
                  </a:lnTo>
                  <a:lnTo>
                    <a:pt x="373" y="1500"/>
                  </a:lnTo>
                  <a:lnTo>
                    <a:pt x="350" y="1504"/>
                  </a:lnTo>
                  <a:lnTo>
                    <a:pt x="329" y="1509"/>
                  </a:lnTo>
                  <a:lnTo>
                    <a:pt x="343" y="1510"/>
                  </a:lnTo>
                  <a:lnTo>
                    <a:pt x="358" y="1510"/>
                  </a:lnTo>
                  <a:lnTo>
                    <a:pt x="374" y="1509"/>
                  </a:lnTo>
                  <a:lnTo>
                    <a:pt x="391" y="1509"/>
                  </a:lnTo>
                  <a:lnTo>
                    <a:pt x="408" y="1508"/>
                  </a:lnTo>
                  <a:lnTo>
                    <a:pt x="426" y="1508"/>
                  </a:lnTo>
                  <a:lnTo>
                    <a:pt x="443" y="1509"/>
                  </a:lnTo>
                  <a:lnTo>
                    <a:pt x="461" y="1514"/>
                  </a:lnTo>
                  <a:lnTo>
                    <a:pt x="508" y="1524"/>
                  </a:lnTo>
                  <a:lnTo>
                    <a:pt x="553" y="1543"/>
                  </a:lnTo>
                  <a:lnTo>
                    <a:pt x="596" y="1564"/>
                  </a:lnTo>
                  <a:lnTo>
                    <a:pt x="639" y="1589"/>
                  </a:lnTo>
                  <a:lnTo>
                    <a:pt x="682" y="1610"/>
                  </a:lnTo>
                  <a:lnTo>
                    <a:pt x="727" y="1630"/>
                  </a:lnTo>
                  <a:lnTo>
                    <a:pt x="774" y="1644"/>
                  </a:lnTo>
                  <a:lnTo>
                    <a:pt x="824" y="1652"/>
                  </a:lnTo>
                  <a:lnTo>
                    <a:pt x="845" y="1647"/>
                  </a:lnTo>
                  <a:lnTo>
                    <a:pt x="867" y="1644"/>
                  </a:lnTo>
                  <a:lnTo>
                    <a:pt x="887" y="1639"/>
                  </a:lnTo>
                  <a:lnTo>
                    <a:pt x="910" y="1636"/>
                  </a:lnTo>
                  <a:lnTo>
                    <a:pt x="932" y="1631"/>
                  </a:lnTo>
                  <a:lnTo>
                    <a:pt x="954" y="1626"/>
                  </a:lnTo>
                  <a:lnTo>
                    <a:pt x="976" y="1622"/>
                  </a:lnTo>
                  <a:lnTo>
                    <a:pt x="998" y="1617"/>
                  </a:lnTo>
                  <a:lnTo>
                    <a:pt x="1000" y="1628"/>
                  </a:lnTo>
                  <a:lnTo>
                    <a:pt x="1001" y="1638"/>
                  </a:lnTo>
                  <a:lnTo>
                    <a:pt x="1000" y="1648"/>
                  </a:lnTo>
                  <a:lnTo>
                    <a:pt x="999" y="1660"/>
                  </a:lnTo>
                  <a:lnTo>
                    <a:pt x="995" y="1669"/>
                  </a:lnTo>
                  <a:lnTo>
                    <a:pt x="992" y="1679"/>
                  </a:lnTo>
                  <a:lnTo>
                    <a:pt x="987" y="1688"/>
                  </a:lnTo>
                  <a:lnTo>
                    <a:pt x="983" y="1699"/>
                  </a:lnTo>
                  <a:lnTo>
                    <a:pt x="944" y="1693"/>
                  </a:lnTo>
                  <a:lnTo>
                    <a:pt x="906" y="1690"/>
                  </a:lnTo>
                  <a:lnTo>
                    <a:pt x="867" y="1686"/>
                  </a:lnTo>
                  <a:lnTo>
                    <a:pt x="829" y="1684"/>
                  </a:lnTo>
                  <a:lnTo>
                    <a:pt x="790" y="1680"/>
                  </a:lnTo>
                  <a:lnTo>
                    <a:pt x="752" y="1682"/>
                  </a:lnTo>
                  <a:lnTo>
                    <a:pt x="714" y="1683"/>
                  </a:lnTo>
                  <a:lnTo>
                    <a:pt x="676" y="1687"/>
                  </a:lnTo>
                  <a:lnTo>
                    <a:pt x="635" y="1684"/>
                  </a:lnTo>
                  <a:lnTo>
                    <a:pt x="593" y="1682"/>
                  </a:lnTo>
                  <a:lnTo>
                    <a:pt x="553" y="1676"/>
                  </a:lnTo>
                  <a:lnTo>
                    <a:pt x="514" y="1670"/>
                  </a:lnTo>
                  <a:lnTo>
                    <a:pt x="475" y="1660"/>
                  </a:lnTo>
                  <a:lnTo>
                    <a:pt x="438" y="1649"/>
                  </a:lnTo>
                  <a:lnTo>
                    <a:pt x="402" y="1636"/>
                  </a:lnTo>
                  <a:lnTo>
                    <a:pt x="367" y="1618"/>
                  </a:lnTo>
                  <a:lnTo>
                    <a:pt x="337" y="1606"/>
                  </a:lnTo>
                  <a:lnTo>
                    <a:pt x="310" y="1593"/>
                  </a:lnTo>
                  <a:lnTo>
                    <a:pt x="282" y="1579"/>
                  </a:lnTo>
                  <a:lnTo>
                    <a:pt x="256" y="1567"/>
                  </a:lnTo>
                  <a:lnTo>
                    <a:pt x="227" y="1553"/>
                  </a:lnTo>
                  <a:lnTo>
                    <a:pt x="199" y="1543"/>
                  </a:lnTo>
                  <a:lnTo>
                    <a:pt x="169" y="1535"/>
                  </a:lnTo>
                  <a:lnTo>
                    <a:pt x="140" y="1530"/>
                  </a:lnTo>
                  <a:lnTo>
                    <a:pt x="3" y="1527"/>
                  </a:lnTo>
                  <a:lnTo>
                    <a:pt x="0" y="1513"/>
                  </a:lnTo>
                  <a:lnTo>
                    <a:pt x="1" y="1500"/>
                  </a:lnTo>
                  <a:lnTo>
                    <a:pt x="3" y="1487"/>
                  </a:lnTo>
                  <a:lnTo>
                    <a:pt x="8" y="1475"/>
                  </a:lnTo>
                  <a:lnTo>
                    <a:pt x="12" y="1462"/>
                  </a:lnTo>
                  <a:lnTo>
                    <a:pt x="20" y="1451"/>
                  </a:lnTo>
                  <a:lnTo>
                    <a:pt x="27" y="1440"/>
                  </a:lnTo>
                  <a:lnTo>
                    <a:pt x="36" y="1430"/>
                  </a:lnTo>
                  <a:lnTo>
                    <a:pt x="45" y="1423"/>
                  </a:lnTo>
                  <a:lnTo>
                    <a:pt x="53" y="1415"/>
                  </a:lnTo>
                  <a:lnTo>
                    <a:pt x="60" y="1405"/>
                  </a:lnTo>
                  <a:lnTo>
                    <a:pt x="67" y="1397"/>
                  </a:lnTo>
                  <a:lnTo>
                    <a:pt x="64" y="1377"/>
                  </a:lnTo>
                  <a:lnTo>
                    <a:pt x="63" y="1359"/>
                  </a:lnTo>
                  <a:lnTo>
                    <a:pt x="63" y="1339"/>
                  </a:lnTo>
                  <a:lnTo>
                    <a:pt x="66" y="1320"/>
                  </a:lnTo>
                  <a:lnTo>
                    <a:pt x="67" y="1299"/>
                  </a:lnTo>
                  <a:lnTo>
                    <a:pt x="71" y="1280"/>
                  </a:lnTo>
                  <a:lnTo>
                    <a:pt x="74" y="1259"/>
                  </a:lnTo>
                  <a:lnTo>
                    <a:pt x="78" y="1241"/>
                  </a:lnTo>
                  <a:lnTo>
                    <a:pt x="81" y="1222"/>
                  </a:lnTo>
                  <a:lnTo>
                    <a:pt x="88" y="1205"/>
                  </a:lnTo>
                  <a:lnTo>
                    <a:pt x="95" y="1189"/>
                  </a:lnTo>
                  <a:lnTo>
                    <a:pt x="104" y="1174"/>
                  </a:lnTo>
                  <a:lnTo>
                    <a:pt x="113" y="1158"/>
                  </a:lnTo>
                  <a:lnTo>
                    <a:pt x="124" y="1144"/>
                  </a:lnTo>
                  <a:lnTo>
                    <a:pt x="136" y="1130"/>
                  </a:lnTo>
                  <a:lnTo>
                    <a:pt x="151" y="1118"/>
                  </a:lnTo>
                  <a:lnTo>
                    <a:pt x="159" y="1118"/>
                  </a:lnTo>
                  <a:lnTo>
                    <a:pt x="158" y="1107"/>
                  </a:lnTo>
                  <a:lnTo>
                    <a:pt x="159" y="1100"/>
                  </a:lnTo>
                  <a:lnTo>
                    <a:pt x="160" y="1093"/>
                  </a:lnTo>
                  <a:lnTo>
                    <a:pt x="163" y="1087"/>
                  </a:lnTo>
                  <a:lnTo>
                    <a:pt x="165" y="1079"/>
                  </a:lnTo>
                  <a:lnTo>
                    <a:pt x="167" y="1071"/>
                  </a:lnTo>
                  <a:lnTo>
                    <a:pt x="167" y="1062"/>
                  </a:lnTo>
                  <a:lnTo>
                    <a:pt x="168" y="1056"/>
                  </a:lnTo>
                  <a:lnTo>
                    <a:pt x="186" y="998"/>
                  </a:lnTo>
                  <a:lnTo>
                    <a:pt x="206" y="943"/>
                  </a:lnTo>
                  <a:lnTo>
                    <a:pt x="228" y="889"/>
                  </a:lnTo>
                  <a:lnTo>
                    <a:pt x="254" y="837"/>
                  </a:lnTo>
                  <a:lnTo>
                    <a:pt x="281" y="785"/>
                  </a:lnTo>
                  <a:lnTo>
                    <a:pt x="310" y="733"/>
                  </a:lnTo>
                  <a:lnTo>
                    <a:pt x="338" y="682"/>
                  </a:lnTo>
                  <a:lnTo>
                    <a:pt x="368" y="632"/>
                  </a:lnTo>
                  <a:lnTo>
                    <a:pt x="384" y="602"/>
                  </a:lnTo>
                  <a:lnTo>
                    <a:pt x="402" y="573"/>
                  </a:lnTo>
                  <a:lnTo>
                    <a:pt x="420" y="546"/>
                  </a:lnTo>
                  <a:lnTo>
                    <a:pt x="439" y="518"/>
                  </a:lnTo>
                  <a:lnTo>
                    <a:pt x="457" y="489"/>
                  </a:lnTo>
                  <a:lnTo>
                    <a:pt x="475" y="462"/>
                  </a:lnTo>
                  <a:lnTo>
                    <a:pt x="492" y="433"/>
                  </a:lnTo>
                  <a:lnTo>
                    <a:pt x="511" y="405"/>
                  </a:lnTo>
                  <a:lnTo>
                    <a:pt x="526" y="381"/>
                  </a:lnTo>
                  <a:lnTo>
                    <a:pt x="540" y="358"/>
                  </a:lnTo>
                  <a:lnTo>
                    <a:pt x="553" y="334"/>
                  </a:lnTo>
                  <a:lnTo>
                    <a:pt x="566" y="310"/>
                  </a:lnTo>
                  <a:lnTo>
                    <a:pt x="575" y="285"/>
                  </a:lnTo>
                  <a:lnTo>
                    <a:pt x="585" y="261"/>
                  </a:lnTo>
                  <a:lnTo>
                    <a:pt x="593" y="235"/>
                  </a:lnTo>
                  <a:lnTo>
                    <a:pt x="603" y="210"/>
                  </a:lnTo>
                  <a:lnTo>
                    <a:pt x="612" y="188"/>
                  </a:lnTo>
                  <a:lnTo>
                    <a:pt x="622" y="168"/>
                  </a:lnTo>
                  <a:lnTo>
                    <a:pt x="632" y="148"/>
                  </a:lnTo>
                  <a:lnTo>
                    <a:pt x="646" y="130"/>
                  </a:lnTo>
                  <a:lnTo>
                    <a:pt x="659" y="110"/>
                  </a:lnTo>
                  <a:lnTo>
                    <a:pt x="675" y="93"/>
                  </a:lnTo>
                  <a:lnTo>
                    <a:pt x="691" y="75"/>
                  </a:lnTo>
                  <a:lnTo>
                    <a:pt x="710" y="57"/>
                  </a:lnTo>
                  <a:lnTo>
                    <a:pt x="728" y="49"/>
                  </a:lnTo>
                  <a:lnTo>
                    <a:pt x="747" y="44"/>
                  </a:lnTo>
                  <a:lnTo>
                    <a:pt x="766" y="37"/>
                  </a:lnTo>
                  <a:lnTo>
                    <a:pt x="785" y="32"/>
                  </a:lnTo>
                  <a:lnTo>
                    <a:pt x="804" y="24"/>
                  </a:lnTo>
                  <a:lnTo>
                    <a:pt x="823" y="17"/>
                  </a:lnTo>
                  <a:lnTo>
                    <a:pt x="841" y="9"/>
                  </a:lnTo>
                  <a:lnTo>
                    <a:pt x="860" y="0"/>
                  </a:lnTo>
                  <a:lnTo>
                    <a:pt x="882" y="1"/>
                  </a:lnTo>
                  <a:lnTo>
                    <a:pt x="905" y="5"/>
                  </a:lnTo>
                  <a:lnTo>
                    <a:pt x="928" y="10"/>
                  </a:lnTo>
                  <a:lnTo>
                    <a:pt x="951" y="20"/>
                  </a:lnTo>
                  <a:lnTo>
                    <a:pt x="970" y="30"/>
                  </a:lnTo>
                  <a:lnTo>
                    <a:pt x="990" y="45"/>
                  </a:lnTo>
                  <a:lnTo>
                    <a:pt x="1007" y="62"/>
                  </a:lnTo>
                  <a:lnTo>
                    <a:pt x="1021" y="84"/>
                  </a:lnTo>
                  <a:close/>
                </a:path>
              </a:pathLst>
            </a:custGeom>
            <a:solidFill>
              <a:srgbClr val="9E9E3D"/>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4" name="Freeform 18"/>
            <p:cNvSpPr>
              <a:spLocks/>
            </p:cNvSpPr>
            <p:nvPr/>
          </p:nvSpPr>
          <p:spPr bwMode="auto">
            <a:xfrm>
              <a:off x="4438" y="2440"/>
              <a:ext cx="80" cy="157"/>
            </a:xfrm>
            <a:custGeom>
              <a:avLst/>
              <a:gdLst/>
              <a:ahLst/>
              <a:cxnLst>
                <a:cxn ang="0">
                  <a:pos x="105" y="37"/>
                </a:cxn>
                <a:cxn ang="0">
                  <a:pos x="119" y="55"/>
                </a:cxn>
                <a:cxn ang="0">
                  <a:pos x="134" y="74"/>
                </a:cxn>
                <a:cxn ang="0">
                  <a:pos x="149" y="90"/>
                </a:cxn>
                <a:cxn ang="0">
                  <a:pos x="166" y="107"/>
                </a:cxn>
                <a:cxn ang="0">
                  <a:pos x="184" y="122"/>
                </a:cxn>
                <a:cxn ang="0">
                  <a:pos x="202" y="136"/>
                </a:cxn>
                <a:cxn ang="0">
                  <a:pos x="220" y="147"/>
                </a:cxn>
                <a:cxn ang="0">
                  <a:pos x="241" y="159"/>
                </a:cxn>
                <a:cxn ang="0">
                  <a:pos x="235" y="198"/>
                </a:cxn>
                <a:cxn ang="0">
                  <a:pos x="230" y="238"/>
                </a:cxn>
                <a:cxn ang="0">
                  <a:pos x="223" y="277"/>
                </a:cxn>
                <a:cxn ang="0">
                  <a:pos x="216" y="318"/>
                </a:cxn>
                <a:cxn ang="0">
                  <a:pos x="209" y="358"/>
                </a:cxn>
                <a:cxn ang="0">
                  <a:pos x="202" y="399"/>
                </a:cxn>
                <a:cxn ang="0">
                  <a:pos x="197" y="440"/>
                </a:cxn>
                <a:cxn ang="0">
                  <a:pos x="195" y="481"/>
                </a:cxn>
                <a:cxn ang="0">
                  <a:pos x="185" y="471"/>
                </a:cxn>
                <a:cxn ang="0">
                  <a:pos x="177" y="462"/>
                </a:cxn>
                <a:cxn ang="0">
                  <a:pos x="169" y="452"/>
                </a:cxn>
                <a:cxn ang="0">
                  <a:pos x="161" y="442"/>
                </a:cxn>
                <a:cxn ang="0">
                  <a:pos x="151" y="432"/>
                </a:cxn>
                <a:cxn ang="0">
                  <a:pos x="142" y="423"/>
                </a:cxn>
                <a:cxn ang="0">
                  <a:pos x="133" y="414"/>
                </a:cxn>
                <a:cxn ang="0">
                  <a:pos x="124" y="406"/>
                </a:cxn>
                <a:cxn ang="0">
                  <a:pos x="134" y="376"/>
                </a:cxn>
                <a:cxn ang="0">
                  <a:pos x="141" y="346"/>
                </a:cxn>
                <a:cxn ang="0">
                  <a:pos x="146" y="315"/>
                </a:cxn>
                <a:cxn ang="0">
                  <a:pos x="149" y="284"/>
                </a:cxn>
                <a:cxn ang="0">
                  <a:pos x="149" y="251"/>
                </a:cxn>
                <a:cxn ang="0">
                  <a:pos x="150" y="220"/>
                </a:cxn>
                <a:cxn ang="0">
                  <a:pos x="149" y="188"/>
                </a:cxn>
                <a:cxn ang="0">
                  <a:pos x="149" y="159"/>
                </a:cxn>
                <a:cxn ang="0">
                  <a:pos x="131" y="144"/>
                </a:cxn>
                <a:cxn ang="0">
                  <a:pos x="112" y="132"/>
                </a:cxn>
                <a:cxn ang="0">
                  <a:pos x="92" y="122"/>
                </a:cxn>
                <a:cxn ang="0">
                  <a:pos x="72" y="114"/>
                </a:cxn>
                <a:cxn ang="0">
                  <a:pos x="52" y="104"/>
                </a:cxn>
                <a:cxn ang="0">
                  <a:pos x="35" y="92"/>
                </a:cxn>
                <a:cxn ang="0">
                  <a:pos x="20" y="76"/>
                </a:cxn>
                <a:cxn ang="0">
                  <a:pos x="10" y="56"/>
                </a:cxn>
                <a:cxn ang="0">
                  <a:pos x="7" y="50"/>
                </a:cxn>
                <a:cxn ang="0">
                  <a:pos x="3" y="43"/>
                </a:cxn>
                <a:cxn ang="0">
                  <a:pos x="1" y="35"/>
                </a:cxn>
                <a:cxn ang="0">
                  <a:pos x="1" y="28"/>
                </a:cxn>
                <a:cxn ang="0">
                  <a:pos x="0" y="20"/>
                </a:cxn>
                <a:cxn ang="0">
                  <a:pos x="1" y="13"/>
                </a:cxn>
                <a:cxn ang="0">
                  <a:pos x="2" y="6"/>
                </a:cxn>
                <a:cxn ang="0">
                  <a:pos x="6" y="0"/>
                </a:cxn>
                <a:cxn ang="0">
                  <a:pos x="105" y="37"/>
                </a:cxn>
              </a:cxnLst>
              <a:rect l="0" t="0" r="r" b="b"/>
              <a:pathLst>
                <a:path w="241" h="481">
                  <a:moveTo>
                    <a:pt x="105" y="37"/>
                  </a:moveTo>
                  <a:lnTo>
                    <a:pt x="119" y="55"/>
                  </a:lnTo>
                  <a:lnTo>
                    <a:pt x="134" y="74"/>
                  </a:lnTo>
                  <a:lnTo>
                    <a:pt x="149" y="90"/>
                  </a:lnTo>
                  <a:lnTo>
                    <a:pt x="166" y="107"/>
                  </a:lnTo>
                  <a:lnTo>
                    <a:pt x="184" y="122"/>
                  </a:lnTo>
                  <a:lnTo>
                    <a:pt x="202" y="136"/>
                  </a:lnTo>
                  <a:lnTo>
                    <a:pt x="220" y="147"/>
                  </a:lnTo>
                  <a:lnTo>
                    <a:pt x="241" y="159"/>
                  </a:lnTo>
                  <a:lnTo>
                    <a:pt x="235" y="198"/>
                  </a:lnTo>
                  <a:lnTo>
                    <a:pt x="230" y="238"/>
                  </a:lnTo>
                  <a:lnTo>
                    <a:pt x="223" y="277"/>
                  </a:lnTo>
                  <a:lnTo>
                    <a:pt x="216" y="318"/>
                  </a:lnTo>
                  <a:lnTo>
                    <a:pt x="209" y="358"/>
                  </a:lnTo>
                  <a:lnTo>
                    <a:pt x="202" y="399"/>
                  </a:lnTo>
                  <a:lnTo>
                    <a:pt x="197" y="440"/>
                  </a:lnTo>
                  <a:lnTo>
                    <a:pt x="195" y="481"/>
                  </a:lnTo>
                  <a:lnTo>
                    <a:pt x="185" y="471"/>
                  </a:lnTo>
                  <a:lnTo>
                    <a:pt x="177" y="462"/>
                  </a:lnTo>
                  <a:lnTo>
                    <a:pt x="169" y="452"/>
                  </a:lnTo>
                  <a:lnTo>
                    <a:pt x="161" y="442"/>
                  </a:lnTo>
                  <a:lnTo>
                    <a:pt x="151" y="432"/>
                  </a:lnTo>
                  <a:lnTo>
                    <a:pt x="142" y="423"/>
                  </a:lnTo>
                  <a:lnTo>
                    <a:pt x="133" y="414"/>
                  </a:lnTo>
                  <a:lnTo>
                    <a:pt x="124" y="406"/>
                  </a:lnTo>
                  <a:lnTo>
                    <a:pt x="134" y="376"/>
                  </a:lnTo>
                  <a:lnTo>
                    <a:pt x="141" y="346"/>
                  </a:lnTo>
                  <a:lnTo>
                    <a:pt x="146" y="315"/>
                  </a:lnTo>
                  <a:lnTo>
                    <a:pt x="149" y="284"/>
                  </a:lnTo>
                  <a:lnTo>
                    <a:pt x="149" y="251"/>
                  </a:lnTo>
                  <a:lnTo>
                    <a:pt x="150" y="220"/>
                  </a:lnTo>
                  <a:lnTo>
                    <a:pt x="149" y="188"/>
                  </a:lnTo>
                  <a:lnTo>
                    <a:pt x="149" y="159"/>
                  </a:lnTo>
                  <a:lnTo>
                    <a:pt x="131" y="144"/>
                  </a:lnTo>
                  <a:lnTo>
                    <a:pt x="112" y="132"/>
                  </a:lnTo>
                  <a:lnTo>
                    <a:pt x="92" y="122"/>
                  </a:lnTo>
                  <a:lnTo>
                    <a:pt x="72" y="114"/>
                  </a:lnTo>
                  <a:lnTo>
                    <a:pt x="52" y="104"/>
                  </a:lnTo>
                  <a:lnTo>
                    <a:pt x="35" y="92"/>
                  </a:lnTo>
                  <a:lnTo>
                    <a:pt x="20" y="76"/>
                  </a:lnTo>
                  <a:lnTo>
                    <a:pt x="10" y="56"/>
                  </a:lnTo>
                  <a:lnTo>
                    <a:pt x="7" y="50"/>
                  </a:lnTo>
                  <a:lnTo>
                    <a:pt x="3" y="43"/>
                  </a:lnTo>
                  <a:lnTo>
                    <a:pt x="1" y="35"/>
                  </a:lnTo>
                  <a:lnTo>
                    <a:pt x="1" y="28"/>
                  </a:lnTo>
                  <a:lnTo>
                    <a:pt x="0" y="20"/>
                  </a:lnTo>
                  <a:lnTo>
                    <a:pt x="1" y="13"/>
                  </a:lnTo>
                  <a:lnTo>
                    <a:pt x="2" y="6"/>
                  </a:lnTo>
                  <a:lnTo>
                    <a:pt x="6" y="0"/>
                  </a:lnTo>
                  <a:lnTo>
                    <a:pt x="105" y="37"/>
                  </a:lnTo>
                  <a:close/>
                </a:path>
              </a:pathLst>
            </a:custGeom>
            <a:solidFill>
              <a:srgbClr val="F7BA96"/>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5" name="Freeform 19"/>
            <p:cNvSpPr>
              <a:spLocks/>
            </p:cNvSpPr>
            <p:nvPr/>
          </p:nvSpPr>
          <p:spPr bwMode="auto">
            <a:xfrm>
              <a:off x="3944" y="2549"/>
              <a:ext cx="559" cy="957"/>
            </a:xfrm>
            <a:custGeom>
              <a:avLst/>
              <a:gdLst/>
              <a:ahLst/>
              <a:cxnLst>
                <a:cxn ang="0">
                  <a:pos x="183" y="60"/>
                </a:cxn>
                <a:cxn ang="0">
                  <a:pos x="189" y="149"/>
                </a:cxn>
                <a:cxn ang="0">
                  <a:pos x="190" y="241"/>
                </a:cxn>
                <a:cxn ang="0">
                  <a:pos x="182" y="468"/>
                </a:cxn>
                <a:cxn ang="0">
                  <a:pos x="171" y="689"/>
                </a:cxn>
                <a:cxn ang="0">
                  <a:pos x="155" y="842"/>
                </a:cxn>
                <a:cxn ang="0">
                  <a:pos x="155" y="853"/>
                </a:cxn>
                <a:cxn ang="0">
                  <a:pos x="156" y="899"/>
                </a:cxn>
                <a:cxn ang="0">
                  <a:pos x="153" y="991"/>
                </a:cxn>
                <a:cxn ang="0">
                  <a:pos x="147" y="1085"/>
                </a:cxn>
                <a:cxn ang="0">
                  <a:pos x="143" y="1545"/>
                </a:cxn>
                <a:cxn ang="0">
                  <a:pos x="146" y="1598"/>
                </a:cxn>
                <a:cxn ang="0">
                  <a:pos x="140" y="1649"/>
                </a:cxn>
                <a:cxn ang="0">
                  <a:pos x="144" y="1677"/>
                </a:cxn>
                <a:cxn ang="0">
                  <a:pos x="173" y="1678"/>
                </a:cxn>
                <a:cxn ang="0">
                  <a:pos x="222" y="1675"/>
                </a:cxn>
                <a:cxn ang="0">
                  <a:pos x="270" y="1676"/>
                </a:cxn>
                <a:cxn ang="0">
                  <a:pos x="356" y="1702"/>
                </a:cxn>
                <a:cxn ang="0">
                  <a:pos x="471" y="1725"/>
                </a:cxn>
                <a:cxn ang="0">
                  <a:pos x="590" y="1737"/>
                </a:cxn>
                <a:cxn ang="0">
                  <a:pos x="861" y="1716"/>
                </a:cxn>
                <a:cxn ang="0">
                  <a:pos x="1133" y="1705"/>
                </a:cxn>
                <a:cxn ang="0">
                  <a:pos x="1331" y="1724"/>
                </a:cxn>
                <a:cxn ang="0">
                  <a:pos x="1403" y="1729"/>
                </a:cxn>
                <a:cxn ang="0">
                  <a:pos x="1470" y="1723"/>
                </a:cxn>
                <a:cxn ang="0">
                  <a:pos x="1524" y="1732"/>
                </a:cxn>
                <a:cxn ang="0">
                  <a:pos x="1583" y="1733"/>
                </a:cxn>
                <a:cxn ang="0">
                  <a:pos x="1642" y="1737"/>
                </a:cxn>
                <a:cxn ang="0">
                  <a:pos x="1658" y="1731"/>
                </a:cxn>
                <a:cxn ang="0">
                  <a:pos x="1670" y="1754"/>
                </a:cxn>
                <a:cxn ang="0">
                  <a:pos x="1663" y="1808"/>
                </a:cxn>
                <a:cxn ang="0">
                  <a:pos x="1651" y="1814"/>
                </a:cxn>
                <a:cxn ang="0">
                  <a:pos x="1628" y="1810"/>
                </a:cxn>
                <a:cxn ang="0">
                  <a:pos x="1574" y="1799"/>
                </a:cxn>
                <a:cxn ang="0">
                  <a:pos x="1510" y="1780"/>
                </a:cxn>
                <a:cxn ang="0">
                  <a:pos x="1445" y="1770"/>
                </a:cxn>
                <a:cxn ang="0">
                  <a:pos x="1334" y="1770"/>
                </a:cxn>
                <a:cxn ang="0">
                  <a:pos x="1229" y="1767"/>
                </a:cxn>
                <a:cxn ang="0">
                  <a:pos x="762" y="1770"/>
                </a:cxn>
                <a:cxn ang="0">
                  <a:pos x="536" y="1765"/>
                </a:cxn>
                <a:cxn ang="0">
                  <a:pos x="315" y="1763"/>
                </a:cxn>
                <a:cxn ang="0">
                  <a:pos x="152" y="1761"/>
                </a:cxn>
                <a:cxn ang="0">
                  <a:pos x="139" y="1778"/>
                </a:cxn>
                <a:cxn ang="0">
                  <a:pos x="125" y="1772"/>
                </a:cxn>
                <a:cxn ang="0">
                  <a:pos x="108" y="1860"/>
                </a:cxn>
                <a:cxn ang="0">
                  <a:pos x="102" y="2056"/>
                </a:cxn>
                <a:cxn ang="0">
                  <a:pos x="100" y="2254"/>
                </a:cxn>
                <a:cxn ang="0">
                  <a:pos x="106" y="2852"/>
                </a:cxn>
                <a:cxn ang="0">
                  <a:pos x="81" y="2866"/>
                </a:cxn>
                <a:cxn ang="0">
                  <a:pos x="54" y="2872"/>
                </a:cxn>
                <a:cxn ang="0">
                  <a:pos x="29" y="2864"/>
                </a:cxn>
                <a:cxn ang="0">
                  <a:pos x="15" y="2853"/>
                </a:cxn>
                <a:cxn ang="0">
                  <a:pos x="28" y="2135"/>
                </a:cxn>
                <a:cxn ang="0">
                  <a:pos x="58" y="1423"/>
                </a:cxn>
                <a:cxn ang="0">
                  <a:pos x="66" y="1226"/>
                </a:cxn>
                <a:cxn ang="0">
                  <a:pos x="78" y="1034"/>
                </a:cxn>
                <a:cxn ang="0">
                  <a:pos x="114" y="15"/>
                </a:cxn>
                <a:cxn ang="0">
                  <a:pos x="136" y="2"/>
                </a:cxn>
                <a:cxn ang="0">
                  <a:pos x="160" y="1"/>
                </a:cxn>
              </a:cxnLst>
              <a:rect l="0" t="0" r="r" b="b"/>
              <a:pathLst>
                <a:path w="1676" h="2872">
                  <a:moveTo>
                    <a:pt x="168" y="5"/>
                  </a:moveTo>
                  <a:lnTo>
                    <a:pt x="176" y="31"/>
                  </a:lnTo>
                  <a:lnTo>
                    <a:pt x="183" y="60"/>
                  </a:lnTo>
                  <a:lnTo>
                    <a:pt x="186" y="88"/>
                  </a:lnTo>
                  <a:lnTo>
                    <a:pt x="189" y="119"/>
                  </a:lnTo>
                  <a:lnTo>
                    <a:pt x="189" y="149"/>
                  </a:lnTo>
                  <a:lnTo>
                    <a:pt x="189" y="180"/>
                  </a:lnTo>
                  <a:lnTo>
                    <a:pt x="189" y="210"/>
                  </a:lnTo>
                  <a:lnTo>
                    <a:pt x="190" y="241"/>
                  </a:lnTo>
                  <a:lnTo>
                    <a:pt x="187" y="317"/>
                  </a:lnTo>
                  <a:lnTo>
                    <a:pt x="185" y="393"/>
                  </a:lnTo>
                  <a:lnTo>
                    <a:pt x="182" y="468"/>
                  </a:lnTo>
                  <a:lnTo>
                    <a:pt x="179" y="542"/>
                  </a:lnTo>
                  <a:lnTo>
                    <a:pt x="175" y="615"/>
                  </a:lnTo>
                  <a:lnTo>
                    <a:pt x="171" y="689"/>
                  </a:lnTo>
                  <a:lnTo>
                    <a:pt x="167" y="764"/>
                  </a:lnTo>
                  <a:lnTo>
                    <a:pt x="162" y="841"/>
                  </a:lnTo>
                  <a:lnTo>
                    <a:pt x="155" y="842"/>
                  </a:lnTo>
                  <a:lnTo>
                    <a:pt x="153" y="845"/>
                  </a:lnTo>
                  <a:lnTo>
                    <a:pt x="152" y="849"/>
                  </a:lnTo>
                  <a:lnTo>
                    <a:pt x="155" y="853"/>
                  </a:lnTo>
                  <a:lnTo>
                    <a:pt x="158" y="860"/>
                  </a:lnTo>
                  <a:lnTo>
                    <a:pt x="155" y="870"/>
                  </a:lnTo>
                  <a:lnTo>
                    <a:pt x="156" y="899"/>
                  </a:lnTo>
                  <a:lnTo>
                    <a:pt x="156" y="929"/>
                  </a:lnTo>
                  <a:lnTo>
                    <a:pt x="154" y="960"/>
                  </a:lnTo>
                  <a:lnTo>
                    <a:pt x="153" y="991"/>
                  </a:lnTo>
                  <a:lnTo>
                    <a:pt x="150" y="1022"/>
                  </a:lnTo>
                  <a:lnTo>
                    <a:pt x="148" y="1053"/>
                  </a:lnTo>
                  <a:lnTo>
                    <a:pt x="147" y="1085"/>
                  </a:lnTo>
                  <a:lnTo>
                    <a:pt x="150" y="1119"/>
                  </a:lnTo>
                  <a:lnTo>
                    <a:pt x="144" y="1530"/>
                  </a:lnTo>
                  <a:lnTo>
                    <a:pt x="143" y="1545"/>
                  </a:lnTo>
                  <a:lnTo>
                    <a:pt x="143" y="1562"/>
                  </a:lnTo>
                  <a:lnTo>
                    <a:pt x="144" y="1579"/>
                  </a:lnTo>
                  <a:lnTo>
                    <a:pt x="146" y="1598"/>
                  </a:lnTo>
                  <a:lnTo>
                    <a:pt x="145" y="1615"/>
                  </a:lnTo>
                  <a:lnTo>
                    <a:pt x="145" y="1633"/>
                  </a:lnTo>
                  <a:lnTo>
                    <a:pt x="140" y="1649"/>
                  </a:lnTo>
                  <a:lnTo>
                    <a:pt x="135" y="1666"/>
                  </a:lnTo>
                  <a:lnTo>
                    <a:pt x="137" y="1671"/>
                  </a:lnTo>
                  <a:lnTo>
                    <a:pt x="144" y="1677"/>
                  </a:lnTo>
                  <a:lnTo>
                    <a:pt x="150" y="1680"/>
                  </a:lnTo>
                  <a:lnTo>
                    <a:pt x="156" y="1686"/>
                  </a:lnTo>
                  <a:lnTo>
                    <a:pt x="173" y="1678"/>
                  </a:lnTo>
                  <a:lnTo>
                    <a:pt x="189" y="1675"/>
                  </a:lnTo>
                  <a:lnTo>
                    <a:pt x="205" y="1674"/>
                  </a:lnTo>
                  <a:lnTo>
                    <a:pt x="222" y="1675"/>
                  </a:lnTo>
                  <a:lnTo>
                    <a:pt x="238" y="1676"/>
                  </a:lnTo>
                  <a:lnTo>
                    <a:pt x="254" y="1677"/>
                  </a:lnTo>
                  <a:lnTo>
                    <a:pt x="270" y="1676"/>
                  </a:lnTo>
                  <a:lnTo>
                    <a:pt x="287" y="1674"/>
                  </a:lnTo>
                  <a:lnTo>
                    <a:pt x="321" y="1689"/>
                  </a:lnTo>
                  <a:lnTo>
                    <a:pt x="356" y="1702"/>
                  </a:lnTo>
                  <a:lnTo>
                    <a:pt x="394" y="1711"/>
                  </a:lnTo>
                  <a:lnTo>
                    <a:pt x="433" y="1721"/>
                  </a:lnTo>
                  <a:lnTo>
                    <a:pt x="471" y="1725"/>
                  </a:lnTo>
                  <a:lnTo>
                    <a:pt x="511" y="1730"/>
                  </a:lnTo>
                  <a:lnTo>
                    <a:pt x="550" y="1733"/>
                  </a:lnTo>
                  <a:lnTo>
                    <a:pt x="590" y="1737"/>
                  </a:lnTo>
                  <a:lnTo>
                    <a:pt x="679" y="1731"/>
                  </a:lnTo>
                  <a:lnTo>
                    <a:pt x="770" y="1724"/>
                  </a:lnTo>
                  <a:lnTo>
                    <a:pt x="861" y="1716"/>
                  </a:lnTo>
                  <a:lnTo>
                    <a:pt x="952" y="1709"/>
                  </a:lnTo>
                  <a:lnTo>
                    <a:pt x="1042" y="1703"/>
                  </a:lnTo>
                  <a:lnTo>
                    <a:pt x="1133" y="1705"/>
                  </a:lnTo>
                  <a:lnTo>
                    <a:pt x="1222" y="1709"/>
                  </a:lnTo>
                  <a:lnTo>
                    <a:pt x="1311" y="1724"/>
                  </a:lnTo>
                  <a:lnTo>
                    <a:pt x="1331" y="1724"/>
                  </a:lnTo>
                  <a:lnTo>
                    <a:pt x="1356" y="1726"/>
                  </a:lnTo>
                  <a:lnTo>
                    <a:pt x="1379" y="1728"/>
                  </a:lnTo>
                  <a:lnTo>
                    <a:pt x="1403" y="1729"/>
                  </a:lnTo>
                  <a:lnTo>
                    <a:pt x="1426" y="1728"/>
                  </a:lnTo>
                  <a:lnTo>
                    <a:pt x="1449" y="1726"/>
                  </a:lnTo>
                  <a:lnTo>
                    <a:pt x="1470" y="1723"/>
                  </a:lnTo>
                  <a:lnTo>
                    <a:pt x="1492" y="1718"/>
                  </a:lnTo>
                  <a:lnTo>
                    <a:pt x="1507" y="1726"/>
                  </a:lnTo>
                  <a:lnTo>
                    <a:pt x="1524" y="1732"/>
                  </a:lnTo>
                  <a:lnTo>
                    <a:pt x="1543" y="1733"/>
                  </a:lnTo>
                  <a:lnTo>
                    <a:pt x="1564" y="1734"/>
                  </a:lnTo>
                  <a:lnTo>
                    <a:pt x="1583" y="1733"/>
                  </a:lnTo>
                  <a:lnTo>
                    <a:pt x="1603" y="1733"/>
                  </a:lnTo>
                  <a:lnTo>
                    <a:pt x="1622" y="1733"/>
                  </a:lnTo>
                  <a:lnTo>
                    <a:pt x="1642" y="1737"/>
                  </a:lnTo>
                  <a:lnTo>
                    <a:pt x="1645" y="1732"/>
                  </a:lnTo>
                  <a:lnTo>
                    <a:pt x="1652" y="1732"/>
                  </a:lnTo>
                  <a:lnTo>
                    <a:pt x="1658" y="1731"/>
                  </a:lnTo>
                  <a:lnTo>
                    <a:pt x="1663" y="1731"/>
                  </a:lnTo>
                  <a:lnTo>
                    <a:pt x="1667" y="1741"/>
                  </a:lnTo>
                  <a:lnTo>
                    <a:pt x="1670" y="1754"/>
                  </a:lnTo>
                  <a:lnTo>
                    <a:pt x="1673" y="1765"/>
                  </a:lnTo>
                  <a:lnTo>
                    <a:pt x="1676" y="1778"/>
                  </a:lnTo>
                  <a:lnTo>
                    <a:pt x="1663" y="1808"/>
                  </a:lnTo>
                  <a:lnTo>
                    <a:pt x="1661" y="1805"/>
                  </a:lnTo>
                  <a:lnTo>
                    <a:pt x="1655" y="1810"/>
                  </a:lnTo>
                  <a:lnTo>
                    <a:pt x="1651" y="1814"/>
                  </a:lnTo>
                  <a:lnTo>
                    <a:pt x="1645" y="1814"/>
                  </a:lnTo>
                  <a:lnTo>
                    <a:pt x="1640" y="1814"/>
                  </a:lnTo>
                  <a:lnTo>
                    <a:pt x="1628" y="1810"/>
                  </a:lnTo>
                  <a:lnTo>
                    <a:pt x="1617" y="1811"/>
                  </a:lnTo>
                  <a:lnTo>
                    <a:pt x="1596" y="1805"/>
                  </a:lnTo>
                  <a:lnTo>
                    <a:pt x="1574" y="1799"/>
                  </a:lnTo>
                  <a:lnTo>
                    <a:pt x="1552" y="1793"/>
                  </a:lnTo>
                  <a:lnTo>
                    <a:pt x="1531" y="1787"/>
                  </a:lnTo>
                  <a:lnTo>
                    <a:pt x="1510" y="1780"/>
                  </a:lnTo>
                  <a:lnTo>
                    <a:pt x="1489" y="1777"/>
                  </a:lnTo>
                  <a:lnTo>
                    <a:pt x="1467" y="1772"/>
                  </a:lnTo>
                  <a:lnTo>
                    <a:pt x="1445" y="1770"/>
                  </a:lnTo>
                  <a:lnTo>
                    <a:pt x="1406" y="1771"/>
                  </a:lnTo>
                  <a:lnTo>
                    <a:pt x="1371" y="1771"/>
                  </a:lnTo>
                  <a:lnTo>
                    <a:pt x="1334" y="1770"/>
                  </a:lnTo>
                  <a:lnTo>
                    <a:pt x="1299" y="1770"/>
                  </a:lnTo>
                  <a:lnTo>
                    <a:pt x="1264" y="1768"/>
                  </a:lnTo>
                  <a:lnTo>
                    <a:pt x="1229" y="1767"/>
                  </a:lnTo>
                  <a:lnTo>
                    <a:pt x="1193" y="1765"/>
                  </a:lnTo>
                  <a:lnTo>
                    <a:pt x="1157" y="1765"/>
                  </a:lnTo>
                  <a:lnTo>
                    <a:pt x="762" y="1770"/>
                  </a:lnTo>
                  <a:lnTo>
                    <a:pt x="684" y="1768"/>
                  </a:lnTo>
                  <a:lnTo>
                    <a:pt x="609" y="1767"/>
                  </a:lnTo>
                  <a:lnTo>
                    <a:pt x="536" y="1765"/>
                  </a:lnTo>
                  <a:lnTo>
                    <a:pt x="463" y="1765"/>
                  </a:lnTo>
                  <a:lnTo>
                    <a:pt x="388" y="1764"/>
                  </a:lnTo>
                  <a:lnTo>
                    <a:pt x="315" y="1763"/>
                  </a:lnTo>
                  <a:lnTo>
                    <a:pt x="238" y="1762"/>
                  </a:lnTo>
                  <a:lnTo>
                    <a:pt x="159" y="1762"/>
                  </a:lnTo>
                  <a:lnTo>
                    <a:pt x="152" y="1761"/>
                  </a:lnTo>
                  <a:lnTo>
                    <a:pt x="146" y="1764"/>
                  </a:lnTo>
                  <a:lnTo>
                    <a:pt x="140" y="1770"/>
                  </a:lnTo>
                  <a:lnTo>
                    <a:pt x="139" y="1778"/>
                  </a:lnTo>
                  <a:lnTo>
                    <a:pt x="135" y="1777"/>
                  </a:lnTo>
                  <a:lnTo>
                    <a:pt x="130" y="1775"/>
                  </a:lnTo>
                  <a:lnTo>
                    <a:pt x="125" y="1772"/>
                  </a:lnTo>
                  <a:lnTo>
                    <a:pt x="121" y="1774"/>
                  </a:lnTo>
                  <a:lnTo>
                    <a:pt x="108" y="1793"/>
                  </a:lnTo>
                  <a:lnTo>
                    <a:pt x="108" y="1860"/>
                  </a:lnTo>
                  <a:lnTo>
                    <a:pt x="108" y="1926"/>
                  </a:lnTo>
                  <a:lnTo>
                    <a:pt x="105" y="1991"/>
                  </a:lnTo>
                  <a:lnTo>
                    <a:pt x="102" y="2056"/>
                  </a:lnTo>
                  <a:lnTo>
                    <a:pt x="99" y="2120"/>
                  </a:lnTo>
                  <a:lnTo>
                    <a:pt x="99" y="2186"/>
                  </a:lnTo>
                  <a:lnTo>
                    <a:pt x="100" y="2254"/>
                  </a:lnTo>
                  <a:lnTo>
                    <a:pt x="105" y="2324"/>
                  </a:lnTo>
                  <a:lnTo>
                    <a:pt x="102" y="2440"/>
                  </a:lnTo>
                  <a:lnTo>
                    <a:pt x="106" y="2852"/>
                  </a:lnTo>
                  <a:lnTo>
                    <a:pt x="97" y="2857"/>
                  </a:lnTo>
                  <a:lnTo>
                    <a:pt x="89" y="2862"/>
                  </a:lnTo>
                  <a:lnTo>
                    <a:pt x="81" y="2866"/>
                  </a:lnTo>
                  <a:lnTo>
                    <a:pt x="73" y="2869"/>
                  </a:lnTo>
                  <a:lnTo>
                    <a:pt x="63" y="2870"/>
                  </a:lnTo>
                  <a:lnTo>
                    <a:pt x="54" y="2872"/>
                  </a:lnTo>
                  <a:lnTo>
                    <a:pt x="45" y="2869"/>
                  </a:lnTo>
                  <a:lnTo>
                    <a:pt x="37" y="2867"/>
                  </a:lnTo>
                  <a:lnTo>
                    <a:pt x="29" y="2864"/>
                  </a:lnTo>
                  <a:lnTo>
                    <a:pt x="24" y="2861"/>
                  </a:lnTo>
                  <a:lnTo>
                    <a:pt x="19" y="2857"/>
                  </a:lnTo>
                  <a:lnTo>
                    <a:pt x="15" y="2853"/>
                  </a:lnTo>
                  <a:lnTo>
                    <a:pt x="7" y="2843"/>
                  </a:lnTo>
                  <a:lnTo>
                    <a:pt x="0" y="2836"/>
                  </a:lnTo>
                  <a:lnTo>
                    <a:pt x="28" y="2135"/>
                  </a:lnTo>
                  <a:lnTo>
                    <a:pt x="52" y="1553"/>
                  </a:lnTo>
                  <a:lnTo>
                    <a:pt x="54" y="1488"/>
                  </a:lnTo>
                  <a:lnTo>
                    <a:pt x="58" y="1423"/>
                  </a:lnTo>
                  <a:lnTo>
                    <a:pt x="60" y="1357"/>
                  </a:lnTo>
                  <a:lnTo>
                    <a:pt x="63" y="1291"/>
                  </a:lnTo>
                  <a:lnTo>
                    <a:pt x="66" y="1226"/>
                  </a:lnTo>
                  <a:lnTo>
                    <a:pt x="69" y="1160"/>
                  </a:lnTo>
                  <a:lnTo>
                    <a:pt x="73" y="1096"/>
                  </a:lnTo>
                  <a:lnTo>
                    <a:pt x="78" y="1034"/>
                  </a:lnTo>
                  <a:lnTo>
                    <a:pt x="96" y="412"/>
                  </a:lnTo>
                  <a:lnTo>
                    <a:pt x="109" y="23"/>
                  </a:lnTo>
                  <a:lnTo>
                    <a:pt x="114" y="15"/>
                  </a:lnTo>
                  <a:lnTo>
                    <a:pt x="121" y="9"/>
                  </a:lnTo>
                  <a:lnTo>
                    <a:pt x="128" y="5"/>
                  </a:lnTo>
                  <a:lnTo>
                    <a:pt x="136" y="2"/>
                  </a:lnTo>
                  <a:lnTo>
                    <a:pt x="144" y="0"/>
                  </a:lnTo>
                  <a:lnTo>
                    <a:pt x="152" y="0"/>
                  </a:lnTo>
                  <a:lnTo>
                    <a:pt x="160" y="1"/>
                  </a:lnTo>
                  <a:lnTo>
                    <a:pt x="168" y="5"/>
                  </a:lnTo>
                  <a:close/>
                </a:path>
              </a:pathLst>
            </a:custGeom>
            <a:solidFill>
              <a:srgbClr val="BFBFBF"/>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6" name="Freeform 20"/>
            <p:cNvSpPr>
              <a:spLocks/>
            </p:cNvSpPr>
            <p:nvPr/>
          </p:nvSpPr>
          <p:spPr bwMode="auto">
            <a:xfrm>
              <a:off x="3954" y="2576"/>
              <a:ext cx="15" cy="262"/>
            </a:xfrm>
            <a:custGeom>
              <a:avLst/>
              <a:gdLst/>
              <a:ahLst/>
              <a:cxnLst>
                <a:cxn ang="0">
                  <a:pos x="46" y="5"/>
                </a:cxn>
                <a:cxn ang="0">
                  <a:pos x="42" y="104"/>
                </a:cxn>
                <a:cxn ang="0">
                  <a:pos x="41" y="202"/>
                </a:cxn>
                <a:cxn ang="0">
                  <a:pos x="39" y="297"/>
                </a:cxn>
                <a:cxn ang="0">
                  <a:pos x="38" y="394"/>
                </a:cxn>
                <a:cxn ang="0">
                  <a:pos x="34" y="488"/>
                </a:cxn>
                <a:cxn ang="0">
                  <a:pos x="32" y="583"/>
                </a:cxn>
                <a:cxn ang="0">
                  <a:pos x="29" y="680"/>
                </a:cxn>
                <a:cxn ang="0">
                  <a:pos x="24" y="780"/>
                </a:cxn>
                <a:cxn ang="0">
                  <a:pos x="17" y="777"/>
                </a:cxn>
                <a:cxn ang="0">
                  <a:pos x="10" y="775"/>
                </a:cxn>
                <a:cxn ang="0">
                  <a:pos x="3" y="770"/>
                </a:cxn>
                <a:cxn ang="0">
                  <a:pos x="0" y="765"/>
                </a:cxn>
                <a:cxn ang="0">
                  <a:pos x="0" y="681"/>
                </a:cxn>
                <a:cxn ang="0">
                  <a:pos x="2" y="597"/>
                </a:cxn>
                <a:cxn ang="0">
                  <a:pos x="4" y="512"/>
                </a:cxn>
                <a:cxn ang="0">
                  <a:pos x="8" y="427"/>
                </a:cxn>
                <a:cxn ang="0">
                  <a:pos x="11" y="340"/>
                </a:cxn>
                <a:cxn ang="0">
                  <a:pos x="16" y="254"/>
                </a:cxn>
                <a:cxn ang="0">
                  <a:pos x="19" y="167"/>
                </a:cxn>
                <a:cxn ang="0">
                  <a:pos x="24" y="84"/>
                </a:cxn>
                <a:cxn ang="0">
                  <a:pos x="21" y="73"/>
                </a:cxn>
                <a:cxn ang="0">
                  <a:pos x="19" y="64"/>
                </a:cxn>
                <a:cxn ang="0">
                  <a:pos x="19" y="53"/>
                </a:cxn>
                <a:cxn ang="0">
                  <a:pos x="19" y="41"/>
                </a:cxn>
                <a:cxn ang="0">
                  <a:pos x="19" y="30"/>
                </a:cxn>
                <a:cxn ang="0">
                  <a:pos x="22" y="18"/>
                </a:cxn>
                <a:cxn ang="0">
                  <a:pos x="23" y="8"/>
                </a:cxn>
                <a:cxn ang="0">
                  <a:pos x="25" y="0"/>
                </a:cxn>
                <a:cxn ang="0">
                  <a:pos x="46" y="5"/>
                </a:cxn>
              </a:cxnLst>
              <a:rect l="0" t="0" r="r" b="b"/>
              <a:pathLst>
                <a:path w="46" h="780">
                  <a:moveTo>
                    <a:pt x="46" y="5"/>
                  </a:moveTo>
                  <a:lnTo>
                    <a:pt x="42" y="104"/>
                  </a:lnTo>
                  <a:lnTo>
                    <a:pt x="41" y="202"/>
                  </a:lnTo>
                  <a:lnTo>
                    <a:pt x="39" y="297"/>
                  </a:lnTo>
                  <a:lnTo>
                    <a:pt x="38" y="394"/>
                  </a:lnTo>
                  <a:lnTo>
                    <a:pt x="34" y="488"/>
                  </a:lnTo>
                  <a:lnTo>
                    <a:pt x="32" y="583"/>
                  </a:lnTo>
                  <a:lnTo>
                    <a:pt x="29" y="680"/>
                  </a:lnTo>
                  <a:lnTo>
                    <a:pt x="24" y="780"/>
                  </a:lnTo>
                  <a:lnTo>
                    <a:pt x="17" y="777"/>
                  </a:lnTo>
                  <a:lnTo>
                    <a:pt x="10" y="775"/>
                  </a:lnTo>
                  <a:lnTo>
                    <a:pt x="3" y="770"/>
                  </a:lnTo>
                  <a:lnTo>
                    <a:pt x="0" y="765"/>
                  </a:lnTo>
                  <a:lnTo>
                    <a:pt x="0" y="681"/>
                  </a:lnTo>
                  <a:lnTo>
                    <a:pt x="2" y="597"/>
                  </a:lnTo>
                  <a:lnTo>
                    <a:pt x="4" y="512"/>
                  </a:lnTo>
                  <a:lnTo>
                    <a:pt x="8" y="427"/>
                  </a:lnTo>
                  <a:lnTo>
                    <a:pt x="11" y="340"/>
                  </a:lnTo>
                  <a:lnTo>
                    <a:pt x="16" y="254"/>
                  </a:lnTo>
                  <a:lnTo>
                    <a:pt x="19" y="167"/>
                  </a:lnTo>
                  <a:lnTo>
                    <a:pt x="24" y="84"/>
                  </a:lnTo>
                  <a:lnTo>
                    <a:pt x="21" y="73"/>
                  </a:lnTo>
                  <a:lnTo>
                    <a:pt x="19" y="64"/>
                  </a:lnTo>
                  <a:lnTo>
                    <a:pt x="19" y="53"/>
                  </a:lnTo>
                  <a:lnTo>
                    <a:pt x="19" y="41"/>
                  </a:lnTo>
                  <a:lnTo>
                    <a:pt x="19" y="30"/>
                  </a:lnTo>
                  <a:lnTo>
                    <a:pt x="22" y="18"/>
                  </a:lnTo>
                  <a:lnTo>
                    <a:pt x="23" y="8"/>
                  </a:lnTo>
                  <a:lnTo>
                    <a:pt x="25" y="0"/>
                  </a:lnTo>
                  <a:lnTo>
                    <a:pt x="46" y="5"/>
                  </a:lnTo>
                  <a:close/>
                </a:path>
              </a:pathLst>
            </a:custGeom>
            <a:solidFill>
              <a:srgbClr val="8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7" name="Freeform 21"/>
            <p:cNvSpPr>
              <a:spLocks/>
            </p:cNvSpPr>
            <p:nvPr/>
          </p:nvSpPr>
          <p:spPr bwMode="auto">
            <a:xfrm>
              <a:off x="4004" y="2582"/>
              <a:ext cx="22" cy="240"/>
            </a:xfrm>
            <a:custGeom>
              <a:avLst/>
              <a:gdLst/>
              <a:ahLst/>
              <a:cxnLst>
                <a:cxn ang="0">
                  <a:pos x="67" y="116"/>
                </a:cxn>
                <a:cxn ang="0">
                  <a:pos x="65" y="178"/>
                </a:cxn>
                <a:cxn ang="0">
                  <a:pos x="64" y="240"/>
                </a:cxn>
                <a:cxn ang="0">
                  <a:pos x="61" y="302"/>
                </a:cxn>
                <a:cxn ang="0">
                  <a:pos x="60" y="366"/>
                </a:cxn>
                <a:cxn ang="0">
                  <a:pos x="57" y="427"/>
                </a:cxn>
                <a:cxn ang="0">
                  <a:pos x="53" y="489"/>
                </a:cxn>
                <a:cxn ang="0">
                  <a:pos x="48" y="551"/>
                </a:cxn>
                <a:cxn ang="0">
                  <a:pos x="43" y="613"/>
                </a:cxn>
                <a:cxn ang="0">
                  <a:pos x="40" y="625"/>
                </a:cxn>
                <a:cxn ang="0">
                  <a:pos x="36" y="639"/>
                </a:cxn>
                <a:cxn ang="0">
                  <a:pos x="31" y="653"/>
                </a:cxn>
                <a:cxn ang="0">
                  <a:pos x="27" y="667"/>
                </a:cxn>
                <a:cxn ang="0">
                  <a:pos x="21" y="679"/>
                </a:cxn>
                <a:cxn ang="0">
                  <a:pos x="15" y="692"/>
                </a:cxn>
                <a:cxn ang="0">
                  <a:pos x="8" y="705"/>
                </a:cxn>
                <a:cxn ang="0">
                  <a:pos x="2" y="718"/>
                </a:cxn>
                <a:cxn ang="0">
                  <a:pos x="0" y="680"/>
                </a:cxn>
                <a:cxn ang="0">
                  <a:pos x="3" y="644"/>
                </a:cxn>
                <a:cxn ang="0">
                  <a:pos x="5" y="605"/>
                </a:cxn>
                <a:cxn ang="0">
                  <a:pos x="11" y="567"/>
                </a:cxn>
                <a:cxn ang="0">
                  <a:pos x="14" y="526"/>
                </a:cxn>
                <a:cxn ang="0">
                  <a:pos x="18" y="489"/>
                </a:cxn>
                <a:cxn ang="0">
                  <a:pos x="18" y="450"/>
                </a:cxn>
                <a:cxn ang="0">
                  <a:pos x="14" y="413"/>
                </a:cxn>
                <a:cxn ang="0">
                  <a:pos x="18" y="374"/>
                </a:cxn>
                <a:cxn ang="0">
                  <a:pos x="21" y="335"/>
                </a:cxn>
                <a:cxn ang="0">
                  <a:pos x="22" y="296"/>
                </a:cxn>
                <a:cxn ang="0">
                  <a:pos x="23" y="258"/>
                </a:cxn>
                <a:cxn ang="0">
                  <a:pos x="23" y="218"/>
                </a:cxn>
                <a:cxn ang="0">
                  <a:pos x="25" y="178"/>
                </a:cxn>
                <a:cxn ang="0">
                  <a:pos x="26" y="139"/>
                </a:cxn>
                <a:cxn ang="0">
                  <a:pos x="29" y="100"/>
                </a:cxn>
                <a:cxn ang="0">
                  <a:pos x="27" y="0"/>
                </a:cxn>
                <a:cxn ang="0">
                  <a:pos x="35" y="11"/>
                </a:cxn>
                <a:cxn ang="0">
                  <a:pos x="43" y="25"/>
                </a:cxn>
                <a:cxn ang="0">
                  <a:pos x="49" y="38"/>
                </a:cxn>
                <a:cxn ang="0">
                  <a:pos x="53" y="53"/>
                </a:cxn>
                <a:cxn ang="0">
                  <a:pos x="57" y="68"/>
                </a:cxn>
                <a:cxn ang="0">
                  <a:pos x="60" y="84"/>
                </a:cxn>
                <a:cxn ang="0">
                  <a:pos x="64" y="100"/>
                </a:cxn>
                <a:cxn ang="0">
                  <a:pos x="67" y="116"/>
                </a:cxn>
              </a:cxnLst>
              <a:rect l="0" t="0" r="r" b="b"/>
              <a:pathLst>
                <a:path w="67" h="718">
                  <a:moveTo>
                    <a:pt x="67" y="116"/>
                  </a:moveTo>
                  <a:lnTo>
                    <a:pt x="65" y="178"/>
                  </a:lnTo>
                  <a:lnTo>
                    <a:pt x="64" y="240"/>
                  </a:lnTo>
                  <a:lnTo>
                    <a:pt x="61" y="302"/>
                  </a:lnTo>
                  <a:lnTo>
                    <a:pt x="60" y="366"/>
                  </a:lnTo>
                  <a:lnTo>
                    <a:pt x="57" y="427"/>
                  </a:lnTo>
                  <a:lnTo>
                    <a:pt x="53" y="489"/>
                  </a:lnTo>
                  <a:lnTo>
                    <a:pt x="48" y="551"/>
                  </a:lnTo>
                  <a:lnTo>
                    <a:pt x="43" y="613"/>
                  </a:lnTo>
                  <a:lnTo>
                    <a:pt x="40" y="625"/>
                  </a:lnTo>
                  <a:lnTo>
                    <a:pt x="36" y="639"/>
                  </a:lnTo>
                  <a:lnTo>
                    <a:pt x="31" y="653"/>
                  </a:lnTo>
                  <a:lnTo>
                    <a:pt x="27" y="667"/>
                  </a:lnTo>
                  <a:lnTo>
                    <a:pt x="21" y="679"/>
                  </a:lnTo>
                  <a:lnTo>
                    <a:pt x="15" y="692"/>
                  </a:lnTo>
                  <a:lnTo>
                    <a:pt x="8" y="705"/>
                  </a:lnTo>
                  <a:lnTo>
                    <a:pt x="2" y="718"/>
                  </a:lnTo>
                  <a:lnTo>
                    <a:pt x="0" y="680"/>
                  </a:lnTo>
                  <a:lnTo>
                    <a:pt x="3" y="644"/>
                  </a:lnTo>
                  <a:lnTo>
                    <a:pt x="5" y="605"/>
                  </a:lnTo>
                  <a:lnTo>
                    <a:pt x="11" y="567"/>
                  </a:lnTo>
                  <a:lnTo>
                    <a:pt x="14" y="526"/>
                  </a:lnTo>
                  <a:lnTo>
                    <a:pt x="18" y="489"/>
                  </a:lnTo>
                  <a:lnTo>
                    <a:pt x="18" y="450"/>
                  </a:lnTo>
                  <a:lnTo>
                    <a:pt x="14" y="413"/>
                  </a:lnTo>
                  <a:lnTo>
                    <a:pt x="18" y="374"/>
                  </a:lnTo>
                  <a:lnTo>
                    <a:pt x="21" y="335"/>
                  </a:lnTo>
                  <a:lnTo>
                    <a:pt x="22" y="296"/>
                  </a:lnTo>
                  <a:lnTo>
                    <a:pt x="23" y="258"/>
                  </a:lnTo>
                  <a:lnTo>
                    <a:pt x="23" y="218"/>
                  </a:lnTo>
                  <a:lnTo>
                    <a:pt x="25" y="178"/>
                  </a:lnTo>
                  <a:lnTo>
                    <a:pt x="26" y="139"/>
                  </a:lnTo>
                  <a:lnTo>
                    <a:pt x="29" y="100"/>
                  </a:lnTo>
                  <a:lnTo>
                    <a:pt x="27" y="0"/>
                  </a:lnTo>
                  <a:lnTo>
                    <a:pt x="35" y="11"/>
                  </a:lnTo>
                  <a:lnTo>
                    <a:pt x="43" y="25"/>
                  </a:lnTo>
                  <a:lnTo>
                    <a:pt x="49" y="38"/>
                  </a:lnTo>
                  <a:lnTo>
                    <a:pt x="53" y="53"/>
                  </a:lnTo>
                  <a:lnTo>
                    <a:pt x="57" y="68"/>
                  </a:lnTo>
                  <a:lnTo>
                    <a:pt x="60" y="84"/>
                  </a:lnTo>
                  <a:lnTo>
                    <a:pt x="64" y="100"/>
                  </a:lnTo>
                  <a:lnTo>
                    <a:pt x="67" y="116"/>
                  </a:lnTo>
                  <a:close/>
                </a:path>
              </a:pathLst>
            </a:custGeom>
            <a:solidFill>
              <a:srgbClr val="8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8" name="Freeform 22"/>
            <p:cNvSpPr>
              <a:spLocks/>
            </p:cNvSpPr>
            <p:nvPr/>
          </p:nvSpPr>
          <p:spPr bwMode="auto">
            <a:xfrm>
              <a:off x="4400" y="2692"/>
              <a:ext cx="100" cy="85"/>
            </a:xfrm>
            <a:custGeom>
              <a:avLst/>
              <a:gdLst/>
              <a:ahLst/>
              <a:cxnLst>
                <a:cxn ang="0">
                  <a:pos x="300" y="256"/>
                </a:cxn>
                <a:cxn ang="0">
                  <a:pos x="282" y="258"/>
                </a:cxn>
                <a:cxn ang="0">
                  <a:pos x="264" y="258"/>
                </a:cxn>
                <a:cxn ang="0">
                  <a:pos x="248" y="255"/>
                </a:cxn>
                <a:cxn ang="0">
                  <a:pos x="233" y="249"/>
                </a:cxn>
                <a:cxn ang="0">
                  <a:pos x="218" y="241"/>
                </a:cxn>
                <a:cxn ang="0">
                  <a:pos x="203" y="233"/>
                </a:cxn>
                <a:cxn ang="0">
                  <a:pos x="188" y="224"/>
                </a:cxn>
                <a:cxn ang="0">
                  <a:pos x="175" y="217"/>
                </a:cxn>
                <a:cxn ang="0">
                  <a:pos x="152" y="203"/>
                </a:cxn>
                <a:cxn ang="0">
                  <a:pos x="130" y="188"/>
                </a:cxn>
                <a:cxn ang="0">
                  <a:pos x="109" y="172"/>
                </a:cxn>
                <a:cxn ang="0">
                  <a:pos x="90" y="156"/>
                </a:cxn>
                <a:cxn ang="0">
                  <a:pos x="69" y="136"/>
                </a:cxn>
                <a:cxn ang="0">
                  <a:pos x="49" y="119"/>
                </a:cxn>
                <a:cxn ang="0">
                  <a:pos x="30" y="100"/>
                </a:cxn>
                <a:cxn ang="0">
                  <a:pos x="12" y="82"/>
                </a:cxn>
                <a:cxn ang="0">
                  <a:pos x="10" y="73"/>
                </a:cxn>
                <a:cxn ang="0">
                  <a:pos x="9" y="66"/>
                </a:cxn>
                <a:cxn ang="0">
                  <a:pos x="6" y="59"/>
                </a:cxn>
                <a:cxn ang="0">
                  <a:pos x="0" y="57"/>
                </a:cxn>
                <a:cxn ang="0">
                  <a:pos x="1" y="49"/>
                </a:cxn>
                <a:cxn ang="0">
                  <a:pos x="2" y="42"/>
                </a:cxn>
                <a:cxn ang="0">
                  <a:pos x="2" y="35"/>
                </a:cxn>
                <a:cxn ang="0">
                  <a:pos x="4" y="28"/>
                </a:cxn>
                <a:cxn ang="0">
                  <a:pos x="2" y="20"/>
                </a:cxn>
                <a:cxn ang="0">
                  <a:pos x="2" y="14"/>
                </a:cxn>
                <a:cxn ang="0">
                  <a:pos x="2" y="7"/>
                </a:cxn>
                <a:cxn ang="0">
                  <a:pos x="4" y="0"/>
                </a:cxn>
                <a:cxn ang="0">
                  <a:pos x="39" y="33"/>
                </a:cxn>
                <a:cxn ang="0">
                  <a:pos x="75" y="68"/>
                </a:cxn>
                <a:cxn ang="0">
                  <a:pos x="110" y="101"/>
                </a:cxn>
                <a:cxn ang="0">
                  <a:pos x="148" y="134"/>
                </a:cxn>
                <a:cxn ang="0">
                  <a:pos x="184" y="165"/>
                </a:cxn>
                <a:cxn ang="0">
                  <a:pos x="222" y="196"/>
                </a:cxn>
                <a:cxn ang="0">
                  <a:pos x="260" y="226"/>
                </a:cxn>
                <a:cxn ang="0">
                  <a:pos x="300" y="256"/>
                </a:cxn>
              </a:cxnLst>
              <a:rect l="0" t="0" r="r" b="b"/>
              <a:pathLst>
                <a:path w="300" h="258">
                  <a:moveTo>
                    <a:pt x="300" y="256"/>
                  </a:moveTo>
                  <a:lnTo>
                    <a:pt x="282" y="258"/>
                  </a:lnTo>
                  <a:lnTo>
                    <a:pt x="264" y="258"/>
                  </a:lnTo>
                  <a:lnTo>
                    <a:pt x="248" y="255"/>
                  </a:lnTo>
                  <a:lnTo>
                    <a:pt x="233" y="249"/>
                  </a:lnTo>
                  <a:lnTo>
                    <a:pt x="218" y="241"/>
                  </a:lnTo>
                  <a:lnTo>
                    <a:pt x="203" y="233"/>
                  </a:lnTo>
                  <a:lnTo>
                    <a:pt x="188" y="224"/>
                  </a:lnTo>
                  <a:lnTo>
                    <a:pt x="175" y="217"/>
                  </a:lnTo>
                  <a:lnTo>
                    <a:pt x="152" y="203"/>
                  </a:lnTo>
                  <a:lnTo>
                    <a:pt x="130" y="188"/>
                  </a:lnTo>
                  <a:lnTo>
                    <a:pt x="109" y="172"/>
                  </a:lnTo>
                  <a:lnTo>
                    <a:pt x="90" y="156"/>
                  </a:lnTo>
                  <a:lnTo>
                    <a:pt x="69" y="136"/>
                  </a:lnTo>
                  <a:lnTo>
                    <a:pt x="49" y="119"/>
                  </a:lnTo>
                  <a:lnTo>
                    <a:pt x="30" y="100"/>
                  </a:lnTo>
                  <a:lnTo>
                    <a:pt x="12" y="82"/>
                  </a:lnTo>
                  <a:lnTo>
                    <a:pt x="10" y="73"/>
                  </a:lnTo>
                  <a:lnTo>
                    <a:pt x="9" y="66"/>
                  </a:lnTo>
                  <a:lnTo>
                    <a:pt x="6" y="59"/>
                  </a:lnTo>
                  <a:lnTo>
                    <a:pt x="0" y="57"/>
                  </a:lnTo>
                  <a:lnTo>
                    <a:pt x="1" y="49"/>
                  </a:lnTo>
                  <a:lnTo>
                    <a:pt x="2" y="42"/>
                  </a:lnTo>
                  <a:lnTo>
                    <a:pt x="2" y="35"/>
                  </a:lnTo>
                  <a:lnTo>
                    <a:pt x="4" y="28"/>
                  </a:lnTo>
                  <a:lnTo>
                    <a:pt x="2" y="20"/>
                  </a:lnTo>
                  <a:lnTo>
                    <a:pt x="2" y="14"/>
                  </a:lnTo>
                  <a:lnTo>
                    <a:pt x="2" y="7"/>
                  </a:lnTo>
                  <a:lnTo>
                    <a:pt x="4" y="0"/>
                  </a:lnTo>
                  <a:lnTo>
                    <a:pt x="39" y="33"/>
                  </a:lnTo>
                  <a:lnTo>
                    <a:pt x="75" y="68"/>
                  </a:lnTo>
                  <a:lnTo>
                    <a:pt x="110" y="101"/>
                  </a:lnTo>
                  <a:lnTo>
                    <a:pt x="148" y="134"/>
                  </a:lnTo>
                  <a:lnTo>
                    <a:pt x="184" y="165"/>
                  </a:lnTo>
                  <a:lnTo>
                    <a:pt x="222" y="196"/>
                  </a:lnTo>
                  <a:lnTo>
                    <a:pt x="260" y="226"/>
                  </a:lnTo>
                  <a:lnTo>
                    <a:pt x="300" y="256"/>
                  </a:lnTo>
                  <a:close/>
                </a:path>
              </a:pathLst>
            </a:custGeom>
            <a:solidFill>
              <a:srgbClr val="F7BA96"/>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799" name="Freeform 23"/>
            <p:cNvSpPr>
              <a:spLocks/>
            </p:cNvSpPr>
            <p:nvPr/>
          </p:nvSpPr>
          <p:spPr bwMode="auto">
            <a:xfrm>
              <a:off x="4619" y="2715"/>
              <a:ext cx="329" cy="70"/>
            </a:xfrm>
            <a:custGeom>
              <a:avLst/>
              <a:gdLst/>
              <a:ahLst/>
              <a:cxnLst>
                <a:cxn ang="0">
                  <a:pos x="430" y="3"/>
                </a:cxn>
                <a:cxn ang="0">
                  <a:pos x="502" y="3"/>
                </a:cxn>
                <a:cxn ang="0">
                  <a:pos x="573" y="3"/>
                </a:cxn>
                <a:cxn ang="0">
                  <a:pos x="642" y="3"/>
                </a:cxn>
                <a:cxn ang="0">
                  <a:pos x="711" y="4"/>
                </a:cxn>
                <a:cxn ang="0">
                  <a:pos x="778" y="4"/>
                </a:cxn>
                <a:cxn ang="0">
                  <a:pos x="845" y="5"/>
                </a:cxn>
                <a:cxn ang="0">
                  <a:pos x="912" y="7"/>
                </a:cxn>
                <a:cxn ang="0">
                  <a:pos x="981" y="10"/>
                </a:cxn>
                <a:cxn ang="0">
                  <a:pos x="983" y="33"/>
                </a:cxn>
                <a:cxn ang="0">
                  <a:pos x="985" y="56"/>
                </a:cxn>
                <a:cxn ang="0">
                  <a:pos x="987" y="79"/>
                </a:cxn>
                <a:cxn ang="0">
                  <a:pos x="989" y="102"/>
                </a:cxn>
                <a:cxn ang="0">
                  <a:pos x="989" y="124"/>
                </a:cxn>
                <a:cxn ang="0">
                  <a:pos x="989" y="147"/>
                </a:cxn>
                <a:cxn ang="0">
                  <a:pos x="988" y="170"/>
                </a:cxn>
                <a:cxn ang="0">
                  <a:pos x="987" y="194"/>
                </a:cxn>
                <a:cxn ang="0">
                  <a:pos x="867" y="198"/>
                </a:cxn>
                <a:cxn ang="0">
                  <a:pos x="748" y="203"/>
                </a:cxn>
                <a:cxn ang="0">
                  <a:pos x="627" y="206"/>
                </a:cxn>
                <a:cxn ang="0">
                  <a:pos x="508" y="210"/>
                </a:cxn>
                <a:cxn ang="0">
                  <a:pos x="387" y="211"/>
                </a:cxn>
                <a:cxn ang="0">
                  <a:pos x="269" y="212"/>
                </a:cxn>
                <a:cxn ang="0">
                  <a:pos x="150" y="211"/>
                </a:cxn>
                <a:cxn ang="0">
                  <a:pos x="37" y="209"/>
                </a:cxn>
                <a:cxn ang="0">
                  <a:pos x="29" y="203"/>
                </a:cxn>
                <a:cxn ang="0">
                  <a:pos x="19" y="201"/>
                </a:cxn>
                <a:cxn ang="0">
                  <a:pos x="9" y="201"/>
                </a:cxn>
                <a:cxn ang="0">
                  <a:pos x="0" y="201"/>
                </a:cxn>
                <a:cxn ang="0">
                  <a:pos x="15" y="31"/>
                </a:cxn>
                <a:cxn ang="0">
                  <a:pos x="21" y="16"/>
                </a:cxn>
                <a:cxn ang="0">
                  <a:pos x="67" y="12"/>
                </a:cxn>
                <a:cxn ang="0">
                  <a:pos x="115" y="10"/>
                </a:cxn>
                <a:cxn ang="0">
                  <a:pos x="164" y="8"/>
                </a:cxn>
                <a:cxn ang="0">
                  <a:pos x="214" y="5"/>
                </a:cxn>
                <a:cxn ang="0">
                  <a:pos x="262" y="3"/>
                </a:cxn>
                <a:cxn ang="0">
                  <a:pos x="312" y="2"/>
                </a:cxn>
                <a:cxn ang="0">
                  <a:pos x="362" y="2"/>
                </a:cxn>
                <a:cxn ang="0">
                  <a:pos x="412" y="3"/>
                </a:cxn>
                <a:cxn ang="0">
                  <a:pos x="419" y="0"/>
                </a:cxn>
                <a:cxn ang="0">
                  <a:pos x="430" y="3"/>
                </a:cxn>
              </a:cxnLst>
              <a:rect l="0" t="0" r="r" b="b"/>
              <a:pathLst>
                <a:path w="989" h="212">
                  <a:moveTo>
                    <a:pt x="430" y="3"/>
                  </a:moveTo>
                  <a:lnTo>
                    <a:pt x="502" y="3"/>
                  </a:lnTo>
                  <a:lnTo>
                    <a:pt x="573" y="3"/>
                  </a:lnTo>
                  <a:lnTo>
                    <a:pt x="642" y="3"/>
                  </a:lnTo>
                  <a:lnTo>
                    <a:pt x="711" y="4"/>
                  </a:lnTo>
                  <a:lnTo>
                    <a:pt x="778" y="4"/>
                  </a:lnTo>
                  <a:lnTo>
                    <a:pt x="845" y="5"/>
                  </a:lnTo>
                  <a:lnTo>
                    <a:pt x="912" y="7"/>
                  </a:lnTo>
                  <a:lnTo>
                    <a:pt x="981" y="10"/>
                  </a:lnTo>
                  <a:lnTo>
                    <a:pt x="983" y="33"/>
                  </a:lnTo>
                  <a:lnTo>
                    <a:pt x="985" y="56"/>
                  </a:lnTo>
                  <a:lnTo>
                    <a:pt x="987" y="79"/>
                  </a:lnTo>
                  <a:lnTo>
                    <a:pt x="989" y="102"/>
                  </a:lnTo>
                  <a:lnTo>
                    <a:pt x="989" y="124"/>
                  </a:lnTo>
                  <a:lnTo>
                    <a:pt x="989" y="147"/>
                  </a:lnTo>
                  <a:lnTo>
                    <a:pt x="988" y="170"/>
                  </a:lnTo>
                  <a:lnTo>
                    <a:pt x="987" y="194"/>
                  </a:lnTo>
                  <a:lnTo>
                    <a:pt x="867" y="198"/>
                  </a:lnTo>
                  <a:lnTo>
                    <a:pt x="748" y="203"/>
                  </a:lnTo>
                  <a:lnTo>
                    <a:pt x="627" y="206"/>
                  </a:lnTo>
                  <a:lnTo>
                    <a:pt x="508" y="210"/>
                  </a:lnTo>
                  <a:lnTo>
                    <a:pt x="387" y="211"/>
                  </a:lnTo>
                  <a:lnTo>
                    <a:pt x="269" y="212"/>
                  </a:lnTo>
                  <a:lnTo>
                    <a:pt x="150" y="211"/>
                  </a:lnTo>
                  <a:lnTo>
                    <a:pt x="37" y="209"/>
                  </a:lnTo>
                  <a:lnTo>
                    <a:pt x="29" y="203"/>
                  </a:lnTo>
                  <a:lnTo>
                    <a:pt x="19" y="201"/>
                  </a:lnTo>
                  <a:lnTo>
                    <a:pt x="9" y="201"/>
                  </a:lnTo>
                  <a:lnTo>
                    <a:pt x="0" y="201"/>
                  </a:lnTo>
                  <a:lnTo>
                    <a:pt x="15" y="31"/>
                  </a:lnTo>
                  <a:lnTo>
                    <a:pt x="21" y="16"/>
                  </a:lnTo>
                  <a:lnTo>
                    <a:pt x="67" y="12"/>
                  </a:lnTo>
                  <a:lnTo>
                    <a:pt x="115" y="10"/>
                  </a:lnTo>
                  <a:lnTo>
                    <a:pt x="164" y="8"/>
                  </a:lnTo>
                  <a:lnTo>
                    <a:pt x="214" y="5"/>
                  </a:lnTo>
                  <a:lnTo>
                    <a:pt x="262" y="3"/>
                  </a:lnTo>
                  <a:lnTo>
                    <a:pt x="312" y="2"/>
                  </a:lnTo>
                  <a:lnTo>
                    <a:pt x="362" y="2"/>
                  </a:lnTo>
                  <a:lnTo>
                    <a:pt x="412" y="3"/>
                  </a:lnTo>
                  <a:lnTo>
                    <a:pt x="419" y="0"/>
                  </a:lnTo>
                  <a:lnTo>
                    <a:pt x="430" y="3"/>
                  </a:lnTo>
                  <a:close/>
                </a:path>
              </a:pathLst>
            </a:custGeom>
            <a:solidFill>
              <a:srgbClr val="80FFFF"/>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0" name="Freeform 24"/>
            <p:cNvSpPr>
              <a:spLocks/>
            </p:cNvSpPr>
            <p:nvPr/>
          </p:nvSpPr>
          <p:spPr bwMode="auto">
            <a:xfrm>
              <a:off x="4662" y="2742"/>
              <a:ext cx="26" cy="23"/>
            </a:xfrm>
            <a:custGeom>
              <a:avLst/>
              <a:gdLst/>
              <a:ahLst/>
              <a:cxnLst>
                <a:cxn ang="0">
                  <a:pos x="56" y="8"/>
                </a:cxn>
                <a:cxn ang="0">
                  <a:pos x="54" y="21"/>
                </a:cxn>
                <a:cxn ang="0">
                  <a:pos x="46" y="14"/>
                </a:cxn>
                <a:cxn ang="0">
                  <a:pos x="38" y="11"/>
                </a:cxn>
                <a:cxn ang="0">
                  <a:pos x="30" y="13"/>
                </a:cxn>
                <a:cxn ang="0">
                  <a:pos x="23" y="17"/>
                </a:cxn>
                <a:cxn ang="0">
                  <a:pos x="16" y="23"/>
                </a:cxn>
                <a:cxn ang="0">
                  <a:pos x="14" y="32"/>
                </a:cxn>
                <a:cxn ang="0">
                  <a:pos x="14" y="41"/>
                </a:cxn>
                <a:cxn ang="0">
                  <a:pos x="16" y="52"/>
                </a:cxn>
                <a:cxn ang="0">
                  <a:pos x="25" y="55"/>
                </a:cxn>
                <a:cxn ang="0">
                  <a:pos x="34" y="59"/>
                </a:cxn>
                <a:cxn ang="0">
                  <a:pos x="43" y="59"/>
                </a:cxn>
                <a:cxn ang="0">
                  <a:pos x="54" y="53"/>
                </a:cxn>
                <a:cxn ang="0">
                  <a:pos x="59" y="48"/>
                </a:cxn>
                <a:cxn ang="0">
                  <a:pos x="62" y="42"/>
                </a:cxn>
                <a:cxn ang="0">
                  <a:pos x="61" y="34"/>
                </a:cxn>
                <a:cxn ang="0">
                  <a:pos x="59" y="29"/>
                </a:cxn>
                <a:cxn ang="0">
                  <a:pos x="57" y="22"/>
                </a:cxn>
                <a:cxn ang="0">
                  <a:pos x="58" y="18"/>
                </a:cxn>
                <a:cxn ang="0">
                  <a:pos x="63" y="17"/>
                </a:cxn>
                <a:cxn ang="0">
                  <a:pos x="73" y="22"/>
                </a:cxn>
                <a:cxn ang="0">
                  <a:pos x="77" y="26"/>
                </a:cxn>
                <a:cxn ang="0">
                  <a:pos x="78" y="33"/>
                </a:cxn>
                <a:cxn ang="0">
                  <a:pos x="77" y="41"/>
                </a:cxn>
                <a:cxn ang="0">
                  <a:pos x="76" y="49"/>
                </a:cxn>
                <a:cxn ang="0">
                  <a:pos x="70" y="54"/>
                </a:cxn>
                <a:cxn ang="0">
                  <a:pos x="65" y="59"/>
                </a:cxn>
                <a:cxn ang="0">
                  <a:pos x="59" y="63"/>
                </a:cxn>
                <a:cxn ang="0">
                  <a:pos x="54" y="68"/>
                </a:cxn>
                <a:cxn ang="0">
                  <a:pos x="47" y="70"/>
                </a:cxn>
                <a:cxn ang="0">
                  <a:pos x="40" y="71"/>
                </a:cxn>
                <a:cxn ang="0">
                  <a:pos x="33" y="70"/>
                </a:cxn>
                <a:cxn ang="0">
                  <a:pos x="26" y="69"/>
                </a:cxn>
                <a:cxn ang="0">
                  <a:pos x="17" y="65"/>
                </a:cxn>
                <a:cxn ang="0">
                  <a:pos x="10" y="60"/>
                </a:cxn>
                <a:cxn ang="0">
                  <a:pos x="3" y="52"/>
                </a:cxn>
                <a:cxn ang="0">
                  <a:pos x="1" y="44"/>
                </a:cxn>
                <a:cxn ang="0">
                  <a:pos x="0" y="37"/>
                </a:cxn>
                <a:cxn ang="0">
                  <a:pos x="0" y="30"/>
                </a:cxn>
                <a:cxn ang="0">
                  <a:pos x="2" y="24"/>
                </a:cxn>
                <a:cxn ang="0">
                  <a:pos x="5" y="19"/>
                </a:cxn>
                <a:cxn ang="0">
                  <a:pos x="12" y="9"/>
                </a:cxn>
                <a:cxn ang="0">
                  <a:pos x="23" y="2"/>
                </a:cxn>
                <a:cxn ang="0">
                  <a:pos x="31" y="0"/>
                </a:cxn>
                <a:cxn ang="0">
                  <a:pos x="40" y="0"/>
                </a:cxn>
                <a:cxn ang="0">
                  <a:pos x="48" y="1"/>
                </a:cxn>
                <a:cxn ang="0">
                  <a:pos x="56" y="8"/>
                </a:cxn>
              </a:cxnLst>
              <a:rect l="0" t="0" r="r" b="b"/>
              <a:pathLst>
                <a:path w="78" h="71">
                  <a:moveTo>
                    <a:pt x="56" y="8"/>
                  </a:moveTo>
                  <a:lnTo>
                    <a:pt x="54" y="21"/>
                  </a:lnTo>
                  <a:lnTo>
                    <a:pt x="46" y="14"/>
                  </a:lnTo>
                  <a:lnTo>
                    <a:pt x="38" y="11"/>
                  </a:lnTo>
                  <a:lnTo>
                    <a:pt x="30" y="13"/>
                  </a:lnTo>
                  <a:lnTo>
                    <a:pt x="23" y="17"/>
                  </a:lnTo>
                  <a:lnTo>
                    <a:pt x="16" y="23"/>
                  </a:lnTo>
                  <a:lnTo>
                    <a:pt x="14" y="32"/>
                  </a:lnTo>
                  <a:lnTo>
                    <a:pt x="14" y="41"/>
                  </a:lnTo>
                  <a:lnTo>
                    <a:pt x="16" y="52"/>
                  </a:lnTo>
                  <a:lnTo>
                    <a:pt x="25" y="55"/>
                  </a:lnTo>
                  <a:lnTo>
                    <a:pt x="34" y="59"/>
                  </a:lnTo>
                  <a:lnTo>
                    <a:pt x="43" y="59"/>
                  </a:lnTo>
                  <a:lnTo>
                    <a:pt x="54" y="53"/>
                  </a:lnTo>
                  <a:lnTo>
                    <a:pt x="59" y="48"/>
                  </a:lnTo>
                  <a:lnTo>
                    <a:pt x="62" y="42"/>
                  </a:lnTo>
                  <a:lnTo>
                    <a:pt x="61" y="34"/>
                  </a:lnTo>
                  <a:lnTo>
                    <a:pt x="59" y="29"/>
                  </a:lnTo>
                  <a:lnTo>
                    <a:pt x="57" y="22"/>
                  </a:lnTo>
                  <a:lnTo>
                    <a:pt x="58" y="18"/>
                  </a:lnTo>
                  <a:lnTo>
                    <a:pt x="63" y="17"/>
                  </a:lnTo>
                  <a:lnTo>
                    <a:pt x="73" y="22"/>
                  </a:lnTo>
                  <a:lnTo>
                    <a:pt x="77" y="26"/>
                  </a:lnTo>
                  <a:lnTo>
                    <a:pt x="78" y="33"/>
                  </a:lnTo>
                  <a:lnTo>
                    <a:pt x="77" y="41"/>
                  </a:lnTo>
                  <a:lnTo>
                    <a:pt x="76" y="49"/>
                  </a:lnTo>
                  <a:lnTo>
                    <a:pt x="70" y="54"/>
                  </a:lnTo>
                  <a:lnTo>
                    <a:pt x="65" y="59"/>
                  </a:lnTo>
                  <a:lnTo>
                    <a:pt x="59" y="63"/>
                  </a:lnTo>
                  <a:lnTo>
                    <a:pt x="54" y="68"/>
                  </a:lnTo>
                  <a:lnTo>
                    <a:pt x="47" y="70"/>
                  </a:lnTo>
                  <a:lnTo>
                    <a:pt x="40" y="71"/>
                  </a:lnTo>
                  <a:lnTo>
                    <a:pt x="33" y="70"/>
                  </a:lnTo>
                  <a:lnTo>
                    <a:pt x="26" y="69"/>
                  </a:lnTo>
                  <a:lnTo>
                    <a:pt x="17" y="65"/>
                  </a:lnTo>
                  <a:lnTo>
                    <a:pt x="10" y="60"/>
                  </a:lnTo>
                  <a:lnTo>
                    <a:pt x="3" y="52"/>
                  </a:lnTo>
                  <a:lnTo>
                    <a:pt x="1" y="44"/>
                  </a:lnTo>
                  <a:lnTo>
                    <a:pt x="0" y="37"/>
                  </a:lnTo>
                  <a:lnTo>
                    <a:pt x="0" y="30"/>
                  </a:lnTo>
                  <a:lnTo>
                    <a:pt x="2" y="24"/>
                  </a:lnTo>
                  <a:lnTo>
                    <a:pt x="5" y="19"/>
                  </a:lnTo>
                  <a:lnTo>
                    <a:pt x="12" y="9"/>
                  </a:lnTo>
                  <a:lnTo>
                    <a:pt x="23" y="2"/>
                  </a:lnTo>
                  <a:lnTo>
                    <a:pt x="31" y="0"/>
                  </a:lnTo>
                  <a:lnTo>
                    <a:pt x="40" y="0"/>
                  </a:lnTo>
                  <a:lnTo>
                    <a:pt x="48" y="1"/>
                  </a:lnTo>
                  <a:lnTo>
                    <a:pt x="56" y="8"/>
                  </a:lnTo>
                  <a:close/>
                </a:path>
              </a:pathLst>
            </a:custGeom>
            <a:solidFill>
              <a:srgbClr val="0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1" name="Freeform 25"/>
            <p:cNvSpPr>
              <a:spLocks/>
            </p:cNvSpPr>
            <p:nvPr/>
          </p:nvSpPr>
          <p:spPr bwMode="auto">
            <a:xfrm>
              <a:off x="4881" y="2741"/>
              <a:ext cx="29" cy="30"/>
            </a:xfrm>
            <a:custGeom>
              <a:avLst/>
              <a:gdLst/>
              <a:ahLst/>
              <a:cxnLst>
                <a:cxn ang="0">
                  <a:pos x="46" y="19"/>
                </a:cxn>
                <a:cxn ang="0">
                  <a:pos x="39" y="24"/>
                </a:cxn>
                <a:cxn ang="0">
                  <a:pos x="35" y="19"/>
                </a:cxn>
                <a:cxn ang="0">
                  <a:pos x="32" y="15"/>
                </a:cxn>
                <a:cxn ang="0">
                  <a:pos x="27" y="16"/>
                </a:cxn>
                <a:cxn ang="0">
                  <a:pos x="24" y="19"/>
                </a:cxn>
                <a:cxn ang="0">
                  <a:pos x="21" y="23"/>
                </a:cxn>
                <a:cxn ang="0">
                  <a:pos x="17" y="27"/>
                </a:cxn>
                <a:cxn ang="0">
                  <a:pos x="17" y="38"/>
                </a:cxn>
                <a:cxn ang="0">
                  <a:pos x="22" y="48"/>
                </a:cxn>
                <a:cxn ang="0">
                  <a:pos x="29" y="57"/>
                </a:cxn>
                <a:cxn ang="0">
                  <a:pos x="39" y="63"/>
                </a:cxn>
                <a:cxn ang="0">
                  <a:pos x="46" y="63"/>
                </a:cxn>
                <a:cxn ang="0">
                  <a:pos x="54" y="64"/>
                </a:cxn>
                <a:cxn ang="0">
                  <a:pos x="60" y="62"/>
                </a:cxn>
                <a:cxn ang="0">
                  <a:pos x="67" y="57"/>
                </a:cxn>
                <a:cxn ang="0">
                  <a:pos x="70" y="50"/>
                </a:cxn>
                <a:cxn ang="0">
                  <a:pos x="70" y="44"/>
                </a:cxn>
                <a:cxn ang="0">
                  <a:pos x="69" y="38"/>
                </a:cxn>
                <a:cxn ang="0">
                  <a:pos x="68" y="32"/>
                </a:cxn>
                <a:cxn ang="0">
                  <a:pos x="61" y="28"/>
                </a:cxn>
                <a:cxn ang="0">
                  <a:pos x="55" y="25"/>
                </a:cxn>
                <a:cxn ang="0">
                  <a:pos x="52" y="19"/>
                </a:cxn>
                <a:cxn ang="0">
                  <a:pos x="54" y="11"/>
                </a:cxn>
                <a:cxn ang="0">
                  <a:pos x="65" y="13"/>
                </a:cxn>
                <a:cxn ang="0">
                  <a:pos x="77" y="19"/>
                </a:cxn>
                <a:cxn ang="0">
                  <a:pos x="80" y="23"/>
                </a:cxn>
                <a:cxn ang="0">
                  <a:pos x="84" y="27"/>
                </a:cxn>
                <a:cxn ang="0">
                  <a:pos x="85" y="33"/>
                </a:cxn>
                <a:cxn ang="0">
                  <a:pos x="86" y="41"/>
                </a:cxn>
                <a:cxn ang="0">
                  <a:pos x="85" y="50"/>
                </a:cxn>
                <a:cxn ang="0">
                  <a:pos x="80" y="59"/>
                </a:cxn>
                <a:cxn ang="0">
                  <a:pos x="72" y="66"/>
                </a:cxn>
                <a:cxn ang="0">
                  <a:pos x="64" y="73"/>
                </a:cxn>
                <a:cxn ang="0">
                  <a:pos x="53" y="75"/>
                </a:cxn>
                <a:cxn ang="0">
                  <a:pos x="42" y="77"/>
                </a:cxn>
                <a:cxn ang="0">
                  <a:pos x="31" y="73"/>
                </a:cxn>
                <a:cxn ang="0">
                  <a:pos x="23" y="70"/>
                </a:cxn>
                <a:cxn ang="0">
                  <a:pos x="13" y="59"/>
                </a:cxn>
                <a:cxn ang="0">
                  <a:pos x="6" y="49"/>
                </a:cxn>
                <a:cxn ang="0">
                  <a:pos x="2" y="42"/>
                </a:cxn>
                <a:cxn ang="0">
                  <a:pos x="1" y="36"/>
                </a:cxn>
                <a:cxn ang="0">
                  <a:pos x="0" y="30"/>
                </a:cxn>
                <a:cxn ang="0">
                  <a:pos x="1" y="24"/>
                </a:cxn>
                <a:cxn ang="0">
                  <a:pos x="7" y="16"/>
                </a:cxn>
                <a:cxn ang="0">
                  <a:pos x="14" y="10"/>
                </a:cxn>
                <a:cxn ang="0">
                  <a:pos x="21" y="4"/>
                </a:cxn>
                <a:cxn ang="0">
                  <a:pos x="27" y="1"/>
                </a:cxn>
                <a:cxn ang="0">
                  <a:pos x="35" y="0"/>
                </a:cxn>
                <a:cxn ang="0">
                  <a:pos x="41" y="4"/>
                </a:cxn>
                <a:cxn ang="0">
                  <a:pos x="45" y="10"/>
                </a:cxn>
                <a:cxn ang="0">
                  <a:pos x="46" y="19"/>
                </a:cxn>
              </a:cxnLst>
              <a:rect l="0" t="0" r="r" b="b"/>
              <a:pathLst>
                <a:path w="86" h="77">
                  <a:moveTo>
                    <a:pt x="46" y="19"/>
                  </a:moveTo>
                  <a:lnTo>
                    <a:pt x="39" y="24"/>
                  </a:lnTo>
                  <a:lnTo>
                    <a:pt x="35" y="19"/>
                  </a:lnTo>
                  <a:lnTo>
                    <a:pt x="32" y="15"/>
                  </a:lnTo>
                  <a:lnTo>
                    <a:pt x="27" y="16"/>
                  </a:lnTo>
                  <a:lnTo>
                    <a:pt x="24" y="19"/>
                  </a:lnTo>
                  <a:lnTo>
                    <a:pt x="21" y="23"/>
                  </a:lnTo>
                  <a:lnTo>
                    <a:pt x="17" y="27"/>
                  </a:lnTo>
                  <a:lnTo>
                    <a:pt x="17" y="38"/>
                  </a:lnTo>
                  <a:lnTo>
                    <a:pt x="22" y="48"/>
                  </a:lnTo>
                  <a:lnTo>
                    <a:pt x="29" y="57"/>
                  </a:lnTo>
                  <a:lnTo>
                    <a:pt x="39" y="63"/>
                  </a:lnTo>
                  <a:lnTo>
                    <a:pt x="46" y="63"/>
                  </a:lnTo>
                  <a:lnTo>
                    <a:pt x="54" y="64"/>
                  </a:lnTo>
                  <a:lnTo>
                    <a:pt x="60" y="62"/>
                  </a:lnTo>
                  <a:lnTo>
                    <a:pt x="67" y="57"/>
                  </a:lnTo>
                  <a:lnTo>
                    <a:pt x="70" y="50"/>
                  </a:lnTo>
                  <a:lnTo>
                    <a:pt x="70" y="44"/>
                  </a:lnTo>
                  <a:lnTo>
                    <a:pt x="69" y="38"/>
                  </a:lnTo>
                  <a:lnTo>
                    <a:pt x="68" y="32"/>
                  </a:lnTo>
                  <a:lnTo>
                    <a:pt x="61" y="28"/>
                  </a:lnTo>
                  <a:lnTo>
                    <a:pt x="55" y="25"/>
                  </a:lnTo>
                  <a:lnTo>
                    <a:pt x="52" y="19"/>
                  </a:lnTo>
                  <a:lnTo>
                    <a:pt x="54" y="11"/>
                  </a:lnTo>
                  <a:lnTo>
                    <a:pt x="65" y="13"/>
                  </a:lnTo>
                  <a:lnTo>
                    <a:pt x="77" y="19"/>
                  </a:lnTo>
                  <a:lnTo>
                    <a:pt x="80" y="23"/>
                  </a:lnTo>
                  <a:lnTo>
                    <a:pt x="84" y="27"/>
                  </a:lnTo>
                  <a:lnTo>
                    <a:pt x="85" y="33"/>
                  </a:lnTo>
                  <a:lnTo>
                    <a:pt x="86" y="41"/>
                  </a:lnTo>
                  <a:lnTo>
                    <a:pt x="85" y="50"/>
                  </a:lnTo>
                  <a:lnTo>
                    <a:pt x="80" y="59"/>
                  </a:lnTo>
                  <a:lnTo>
                    <a:pt x="72" y="66"/>
                  </a:lnTo>
                  <a:lnTo>
                    <a:pt x="64" y="73"/>
                  </a:lnTo>
                  <a:lnTo>
                    <a:pt x="53" y="75"/>
                  </a:lnTo>
                  <a:lnTo>
                    <a:pt x="42" y="77"/>
                  </a:lnTo>
                  <a:lnTo>
                    <a:pt x="31" y="73"/>
                  </a:lnTo>
                  <a:lnTo>
                    <a:pt x="23" y="70"/>
                  </a:lnTo>
                  <a:lnTo>
                    <a:pt x="13" y="59"/>
                  </a:lnTo>
                  <a:lnTo>
                    <a:pt x="6" y="49"/>
                  </a:lnTo>
                  <a:lnTo>
                    <a:pt x="2" y="42"/>
                  </a:lnTo>
                  <a:lnTo>
                    <a:pt x="1" y="36"/>
                  </a:lnTo>
                  <a:lnTo>
                    <a:pt x="0" y="30"/>
                  </a:lnTo>
                  <a:lnTo>
                    <a:pt x="1" y="24"/>
                  </a:lnTo>
                  <a:lnTo>
                    <a:pt x="7" y="16"/>
                  </a:lnTo>
                  <a:lnTo>
                    <a:pt x="14" y="10"/>
                  </a:lnTo>
                  <a:lnTo>
                    <a:pt x="21" y="4"/>
                  </a:lnTo>
                  <a:lnTo>
                    <a:pt x="27" y="1"/>
                  </a:lnTo>
                  <a:lnTo>
                    <a:pt x="35" y="0"/>
                  </a:lnTo>
                  <a:lnTo>
                    <a:pt x="41" y="4"/>
                  </a:lnTo>
                  <a:lnTo>
                    <a:pt x="45" y="10"/>
                  </a:lnTo>
                  <a:lnTo>
                    <a:pt x="46" y="19"/>
                  </a:lnTo>
                  <a:close/>
                </a:path>
              </a:pathLst>
            </a:custGeom>
            <a:solidFill>
              <a:srgbClr val="0000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2" name="Freeform 26"/>
            <p:cNvSpPr>
              <a:spLocks/>
            </p:cNvSpPr>
            <p:nvPr/>
          </p:nvSpPr>
          <p:spPr bwMode="auto">
            <a:xfrm>
              <a:off x="4439" y="2786"/>
              <a:ext cx="630" cy="60"/>
            </a:xfrm>
            <a:custGeom>
              <a:avLst/>
              <a:gdLst/>
              <a:ahLst/>
              <a:cxnLst>
                <a:cxn ang="0">
                  <a:pos x="1591" y="7"/>
                </a:cxn>
                <a:cxn ang="0">
                  <a:pos x="1661" y="5"/>
                </a:cxn>
                <a:cxn ang="0">
                  <a:pos x="1731" y="4"/>
                </a:cxn>
                <a:cxn ang="0">
                  <a:pos x="1802" y="3"/>
                </a:cxn>
                <a:cxn ang="0">
                  <a:pos x="1844" y="5"/>
                </a:cxn>
                <a:cxn ang="0">
                  <a:pos x="1862" y="7"/>
                </a:cxn>
                <a:cxn ang="0">
                  <a:pos x="1879" y="7"/>
                </a:cxn>
                <a:cxn ang="0">
                  <a:pos x="1887" y="18"/>
                </a:cxn>
                <a:cxn ang="0">
                  <a:pos x="1882" y="35"/>
                </a:cxn>
                <a:cxn ang="0">
                  <a:pos x="1890" y="53"/>
                </a:cxn>
                <a:cxn ang="0">
                  <a:pos x="1888" y="81"/>
                </a:cxn>
                <a:cxn ang="0">
                  <a:pos x="1885" y="111"/>
                </a:cxn>
                <a:cxn ang="0">
                  <a:pos x="1880" y="142"/>
                </a:cxn>
                <a:cxn ang="0">
                  <a:pos x="1869" y="169"/>
                </a:cxn>
                <a:cxn ang="0">
                  <a:pos x="1741" y="169"/>
                </a:cxn>
                <a:cxn ang="0">
                  <a:pos x="1618" y="169"/>
                </a:cxn>
                <a:cxn ang="0">
                  <a:pos x="1494" y="169"/>
                </a:cxn>
                <a:cxn ang="0">
                  <a:pos x="1367" y="169"/>
                </a:cxn>
                <a:cxn ang="0">
                  <a:pos x="1175" y="163"/>
                </a:cxn>
                <a:cxn ang="0">
                  <a:pos x="991" y="166"/>
                </a:cxn>
                <a:cxn ang="0">
                  <a:pos x="805" y="170"/>
                </a:cxn>
                <a:cxn ang="0">
                  <a:pos x="612" y="169"/>
                </a:cxn>
                <a:cxn ang="0">
                  <a:pos x="557" y="164"/>
                </a:cxn>
                <a:cxn ang="0">
                  <a:pos x="499" y="164"/>
                </a:cxn>
                <a:cxn ang="0">
                  <a:pos x="439" y="164"/>
                </a:cxn>
                <a:cxn ang="0">
                  <a:pos x="383" y="166"/>
                </a:cxn>
                <a:cxn ang="0">
                  <a:pos x="325" y="161"/>
                </a:cxn>
                <a:cxn ang="0">
                  <a:pos x="234" y="162"/>
                </a:cxn>
                <a:cxn ang="0">
                  <a:pos x="146" y="165"/>
                </a:cxn>
                <a:cxn ang="0">
                  <a:pos x="56" y="167"/>
                </a:cxn>
                <a:cxn ang="0">
                  <a:pos x="5" y="150"/>
                </a:cxn>
                <a:cxn ang="0">
                  <a:pos x="0" y="109"/>
                </a:cxn>
                <a:cxn ang="0">
                  <a:pos x="0" y="66"/>
                </a:cxn>
                <a:cxn ang="0">
                  <a:pos x="1" y="26"/>
                </a:cxn>
                <a:cxn ang="0">
                  <a:pos x="46" y="7"/>
                </a:cxn>
                <a:cxn ang="0">
                  <a:pos x="156" y="7"/>
                </a:cxn>
                <a:cxn ang="0">
                  <a:pos x="268" y="8"/>
                </a:cxn>
                <a:cxn ang="0">
                  <a:pos x="344" y="9"/>
                </a:cxn>
                <a:cxn ang="0">
                  <a:pos x="387" y="10"/>
                </a:cxn>
                <a:cxn ang="0">
                  <a:pos x="450" y="11"/>
                </a:cxn>
                <a:cxn ang="0">
                  <a:pos x="515" y="14"/>
                </a:cxn>
                <a:cxn ang="0">
                  <a:pos x="577" y="16"/>
                </a:cxn>
                <a:cxn ang="0">
                  <a:pos x="1020" y="17"/>
                </a:cxn>
                <a:cxn ang="0">
                  <a:pos x="1140" y="12"/>
                </a:cxn>
                <a:cxn ang="0">
                  <a:pos x="1265" y="10"/>
                </a:cxn>
                <a:cxn ang="0">
                  <a:pos x="1392" y="7"/>
                </a:cxn>
                <a:cxn ang="0">
                  <a:pos x="1521" y="0"/>
                </a:cxn>
                <a:cxn ang="0">
                  <a:pos x="1529" y="7"/>
                </a:cxn>
                <a:cxn ang="0">
                  <a:pos x="1539" y="3"/>
                </a:cxn>
                <a:cxn ang="0">
                  <a:pos x="1547" y="0"/>
                </a:cxn>
                <a:cxn ang="0">
                  <a:pos x="1556" y="7"/>
                </a:cxn>
              </a:cxnLst>
              <a:rect l="0" t="0" r="r" b="b"/>
              <a:pathLst>
                <a:path w="1891" h="170">
                  <a:moveTo>
                    <a:pt x="1556" y="7"/>
                  </a:moveTo>
                  <a:lnTo>
                    <a:pt x="1591" y="7"/>
                  </a:lnTo>
                  <a:lnTo>
                    <a:pt x="1627" y="7"/>
                  </a:lnTo>
                  <a:lnTo>
                    <a:pt x="1661" y="5"/>
                  </a:lnTo>
                  <a:lnTo>
                    <a:pt x="1697" y="5"/>
                  </a:lnTo>
                  <a:lnTo>
                    <a:pt x="1731" y="4"/>
                  </a:lnTo>
                  <a:lnTo>
                    <a:pt x="1767" y="3"/>
                  </a:lnTo>
                  <a:lnTo>
                    <a:pt x="1802" y="3"/>
                  </a:lnTo>
                  <a:lnTo>
                    <a:pt x="1839" y="3"/>
                  </a:lnTo>
                  <a:lnTo>
                    <a:pt x="1844" y="5"/>
                  </a:lnTo>
                  <a:lnTo>
                    <a:pt x="1853" y="7"/>
                  </a:lnTo>
                  <a:lnTo>
                    <a:pt x="1862" y="7"/>
                  </a:lnTo>
                  <a:lnTo>
                    <a:pt x="1872" y="7"/>
                  </a:lnTo>
                  <a:lnTo>
                    <a:pt x="1879" y="7"/>
                  </a:lnTo>
                  <a:lnTo>
                    <a:pt x="1886" y="11"/>
                  </a:lnTo>
                  <a:lnTo>
                    <a:pt x="1887" y="18"/>
                  </a:lnTo>
                  <a:lnTo>
                    <a:pt x="1886" y="31"/>
                  </a:lnTo>
                  <a:lnTo>
                    <a:pt x="1882" y="35"/>
                  </a:lnTo>
                  <a:lnTo>
                    <a:pt x="1891" y="39"/>
                  </a:lnTo>
                  <a:lnTo>
                    <a:pt x="1890" y="53"/>
                  </a:lnTo>
                  <a:lnTo>
                    <a:pt x="1890" y="66"/>
                  </a:lnTo>
                  <a:lnTo>
                    <a:pt x="1888" y="81"/>
                  </a:lnTo>
                  <a:lnTo>
                    <a:pt x="1887" y="96"/>
                  </a:lnTo>
                  <a:lnTo>
                    <a:pt x="1885" y="111"/>
                  </a:lnTo>
                  <a:lnTo>
                    <a:pt x="1883" y="127"/>
                  </a:lnTo>
                  <a:lnTo>
                    <a:pt x="1880" y="142"/>
                  </a:lnTo>
                  <a:lnTo>
                    <a:pt x="1879" y="159"/>
                  </a:lnTo>
                  <a:lnTo>
                    <a:pt x="1869" y="169"/>
                  </a:lnTo>
                  <a:lnTo>
                    <a:pt x="1803" y="169"/>
                  </a:lnTo>
                  <a:lnTo>
                    <a:pt x="1741" y="169"/>
                  </a:lnTo>
                  <a:lnTo>
                    <a:pt x="1679" y="169"/>
                  </a:lnTo>
                  <a:lnTo>
                    <a:pt x="1618" y="169"/>
                  </a:lnTo>
                  <a:lnTo>
                    <a:pt x="1556" y="169"/>
                  </a:lnTo>
                  <a:lnTo>
                    <a:pt x="1494" y="169"/>
                  </a:lnTo>
                  <a:lnTo>
                    <a:pt x="1431" y="169"/>
                  </a:lnTo>
                  <a:lnTo>
                    <a:pt x="1367" y="169"/>
                  </a:lnTo>
                  <a:lnTo>
                    <a:pt x="1269" y="164"/>
                  </a:lnTo>
                  <a:lnTo>
                    <a:pt x="1175" y="163"/>
                  </a:lnTo>
                  <a:lnTo>
                    <a:pt x="1082" y="163"/>
                  </a:lnTo>
                  <a:lnTo>
                    <a:pt x="991" y="166"/>
                  </a:lnTo>
                  <a:lnTo>
                    <a:pt x="898" y="167"/>
                  </a:lnTo>
                  <a:lnTo>
                    <a:pt x="805" y="170"/>
                  </a:lnTo>
                  <a:lnTo>
                    <a:pt x="710" y="170"/>
                  </a:lnTo>
                  <a:lnTo>
                    <a:pt x="612" y="169"/>
                  </a:lnTo>
                  <a:lnTo>
                    <a:pt x="585" y="165"/>
                  </a:lnTo>
                  <a:lnTo>
                    <a:pt x="557" y="164"/>
                  </a:lnTo>
                  <a:lnTo>
                    <a:pt x="527" y="164"/>
                  </a:lnTo>
                  <a:lnTo>
                    <a:pt x="499" y="164"/>
                  </a:lnTo>
                  <a:lnTo>
                    <a:pt x="468" y="164"/>
                  </a:lnTo>
                  <a:lnTo>
                    <a:pt x="439" y="164"/>
                  </a:lnTo>
                  <a:lnTo>
                    <a:pt x="409" y="165"/>
                  </a:lnTo>
                  <a:lnTo>
                    <a:pt x="383" y="166"/>
                  </a:lnTo>
                  <a:lnTo>
                    <a:pt x="375" y="163"/>
                  </a:lnTo>
                  <a:lnTo>
                    <a:pt x="325" y="161"/>
                  </a:lnTo>
                  <a:lnTo>
                    <a:pt x="279" y="162"/>
                  </a:lnTo>
                  <a:lnTo>
                    <a:pt x="234" y="162"/>
                  </a:lnTo>
                  <a:lnTo>
                    <a:pt x="191" y="164"/>
                  </a:lnTo>
                  <a:lnTo>
                    <a:pt x="146" y="165"/>
                  </a:lnTo>
                  <a:lnTo>
                    <a:pt x="102" y="166"/>
                  </a:lnTo>
                  <a:lnTo>
                    <a:pt x="56" y="167"/>
                  </a:lnTo>
                  <a:lnTo>
                    <a:pt x="9" y="170"/>
                  </a:lnTo>
                  <a:lnTo>
                    <a:pt x="5" y="150"/>
                  </a:lnTo>
                  <a:lnTo>
                    <a:pt x="1" y="131"/>
                  </a:lnTo>
                  <a:lnTo>
                    <a:pt x="0" y="109"/>
                  </a:lnTo>
                  <a:lnTo>
                    <a:pt x="0" y="88"/>
                  </a:lnTo>
                  <a:lnTo>
                    <a:pt x="0" y="66"/>
                  </a:lnTo>
                  <a:lnTo>
                    <a:pt x="1" y="47"/>
                  </a:lnTo>
                  <a:lnTo>
                    <a:pt x="1" y="26"/>
                  </a:lnTo>
                  <a:lnTo>
                    <a:pt x="4" y="9"/>
                  </a:lnTo>
                  <a:lnTo>
                    <a:pt x="46" y="7"/>
                  </a:lnTo>
                  <a:lnTo>
                    <a:pt x="99" y="7"/>
                  </a:lnTo>
                  <a:lnTo>
                    <a:pt x="156" y="7"/>
                  </a:lnTo>
                  <a:lnTo>
                    <a:pt x="215" y="8"/>
                  </a:lnTo>
                  <a:lnTo>
                    <a:pt x="268" y="8"/>
                  </a:lnTo>
                  <a:lnTo>
                    <a:pt x="313" y="9"/>
                  </a:lnTo>
                  <a:lnTo>
                    <a:pt x="344" y="9"/>
                  </a:lnTo>
                  <a:lnTo>
                    <a:pt x="356" y="10"/>
                  </a:lnTo>
                  <a:lnTo>
                    <a:pt x="387" y="10"/>
                  </a:lnTo>
                  <a:lnTo>
                    <a:pt x="419" y="10"/>
                  </a:lnTo>
                  <a:lnTo>
                    <a:pt x="450" y="11"/>
                  </a:lnTo>
                  <a:lnTo>
                    <a:pt x="484" y="14"/>
                  </a:lnTo>
                  <a:lnTo>
                    <a:pt x="515" y="14"/>
                  </a:lnTo>
                  <a:lnTo>
                    <a:pt x="547" y="15"/>
                  </a:lnTo>
                  <a:lnTo>
                    <a:pt x="577" y="16"/>
                  </a:lnTo>
                  <a:lnTo>
                    <a:pt x="608" y="17"/>
                  </a:lnTo>
                  <a:lnTo>
                    <a:pt x="1020" y="17"/>
                  </a:lnTo>
                  <a:lnTo>
                    <a:pt x="1079" y="14"/>
                  </a:lnTo>
                  <a:lnTo>
                    <a:pt x="1140" y="12"/>
                  </a:lnTo>
                  <a:lnTo>
                    <a:pt x="1202" y="11"/>
                  </a:lnTo>
                  <a:lnTo>
                    <a:pt x="1265" y="10"/>
                  </a:lnTo>
                  <a:lnTo>
                    <a:pt x="1328" y="8"/>
                  </a:lnTo>
                  <a:lnTo>
                    <a:pt x="1392" y="7"/>
                  </a:lnTo>
                  <a:lnTo>
                    <a:pt x="1457" y="3"/>
                  </a:lnTo>
                  <a:lnTo>
                    <a:pt x="1521" y="0"/>
                  </a:lnTo>
                  <a:lnTo>
                    <a:pt x="1524" y="4"/>
                  </a:lnTo>
                  <a:lnTo>
                    <a:pt x="1529" y="7"/>
                  </a:lnTo>
                  <a:lnTo>
                    <a:pt x="1533" y="4"/>
                  </a:lnTo>
                  <a:lnTo>
                    <a:pt x="1539" y="3"/>
                  </a:lnTo>
                  <a:lnTo>
                    <a:pt x="1543" y="0"/>
                  </a:lnTo>
                  <a:lnTo>
                    <a:pt x="1547" y="0"/>
                  </a:lnTo>
                  <a:lnTo>
                    <a:pt x="1552" y="1"/>
                  </a:lnTo>
                  <a:lnTo>
                    <a:pt x="1556" y="7"/>
                  </a:lnTo>
                  <a:close/>
                </a:path>
              </a:pathLst>
            </a:custGeom>
            <a:solidFill>
              <a:srgbClr val="EDA35E"/>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3" name="Freeform 27"/>
            <p:cNvSpPr>
              <a:spLocks/>
            </p:cNvSpPr>
            <p:nvPr/>
          </p:nvSpPr>
          <p:spPr bwMode="auto">
            <a:xfrm>
              <a:off x="4570" y="2849"/>
              <a:ext cx="456" cy="197"/>
            </a:xfrm>
            <a:custGeom>
              <a:avLst/>
              <a:gdLst/>
              <a:ahLst/>
              <a:cxnLst>
                <a:cxn ang="0">
                  <a:pos x="1281" y="9"/>
                </a:cxn>
                <a:cxn ang="0">
                  <a:pos x="1300" y="12"/>
                </a:cxn>
                <a:cxn ang="0">
                  <a:pos x="1320" y="19"/>
                </a:cxn>
                <a:cxn ang="0">
                  <a:pos x="1338" y="28"/>
                </a:cxn>
                <a:cxn ang="0">
                  <a:pos x="1358" y="72"/>
                </a:cxn>
                <a:cxn ang="0">
                  <a:pos x="1366" y="154"/>
                </a:cxn>
                <a:cxn ang="0">
                  <a:pos x="1362" y="239"/>
                </a:cxn>
                <a:cxn ang="0">
                  <a:pos x="1358" y="325"/>
                </a:cxn>
                <a:cxn ang="0">
                  <a:pos x="1356" y="394"/>
                </a:cxn>
                <a:cxn ang="0">
                  <a:pos x="1352" y="445"/>
                </a:cxn>
                <a:cxn ang="0">
                  <a:pos x="1351" y="498"/>
                </a:cxn>
                <a:cxn ang="0">
                  <a:pos x="1350" y="549"/>
                </a:cxn>
                <a:cxn ang="0">
                  <a:pos x="1306" y="575"/>
                </a:cxn>
                <a:cxn ang="0">
                  <a:pos x="1218" y="577"/>
                </a:cxn>
                <a:cxn ang="0">
                  <a:pos x="1127" y="581"/>
                </a:cxn>
                <a:cxn ang="0">
                  <a:pos x="1037" y="583"/>
                </a:cxn>
                <a:cxn ang="0">
                  <a:pos x="598" y="588"/>
                </a:cxn>
                <a:cxn ang="0">
                  <a:pos x="518" y="589"/>
                </a:cxn>
                <a:cxn ang="0">
                  <a:pos x="442" y="591"/>
                </a:cxn>
                <a:cxn ang="0">
                  <a:pos x="365" y="590"/>
                </a:cxn>
                <a:cxn ang="0">
                  <a:pos x="289" y="586"/>
                </a:cxn>
                <a:cxn ang="0">
                  <a:pos x="282" y="504"/>
                </a:cxn>
                <a:cxn ang="0">
                  <a:pos x="258" y="430"/>
                </a:cxn>
                <a:cxn ang="0">
                  <a:pos x="213" y="367"/>
                </a:cxn>
                <a:cxn ang="0">
                  <a:pos x="148" y="320"/>
                </a:cxn>
                <a:cxn ang="0">
                  <a:pos x="132" y="311"/>
                </a:cxn>
                <a:cxn ang="0">
                  <a:pos x="117" y="301"/>
                </a:cxn>
                <a:cxn ang="0">
                  <a:pos x="101" y="290"/>
                </a:cxn>
                <a:cxn ang="0">
                  <a:pos x="85" y="285"/>
                </a:cxn>
                <a:cxn ang="0">
                  <a:pos x="63" y="223"/>
                </a:cxn>
                <a:cxn ang="0">
                  <a:pos x="42" y="161"/>
                </a:cxn>
                <a:cxn ang="0">
                  <a:pos x="20" y="98"/>
                </a:cxn>
                <a:cxn ang="0">
                  <a:pos x="0" y="38"/>
                </a:cxn>
                <a:cxn ang="0">
                  <a:pos x="70" y="15"/>
                </a:cxn>
                <a:cxn ang="0">
                  <a:pos x="147" y="8"/>
                </a:cxn>
                <a:cxn ang="0">
                  <a:pos x="225" y="8"/>
                </a:cxn>
                <a:cxn ang="0">
                  <a:pos x="303" y="7"/>
                </a:cxn>
                <a:cxn ang="0">
                  <a:pos x="383" y="8"/>
                </a:cxn>
                <a:cxn ang="0">
                  <a:pos x="465" y="3"/>
                </a:cxn>
                <a:cxn ang="0">
                  <a:pos x="547" y="0"/>
                </a:cxn>
                <a:cxn ang="0">
                  <a:pos x="625" y="7"/>
                </a:cxn>
                <a:cxn ang="0">
                  <a:pos x="787" y="11"/>
                </a:cxn>
                <a:cxn ang="0">
                  <a:pos x="947" y="7"/>
                </a:cxn>
                <a:cxn ang="0">
                  <a:pos x="1106" y="2"/>
                </a:cxn>
                <a:cxn ang="0">
                  <a:pos x="1272" y="8"/>
                </a:cxn>
              </a:cxnLst>
              <a:rect l="0" t="0" r="r" b="b"/>
              <a:pathLst>
                <a:path w="1366" h="591">
                  <a:moveTo>
                    <a:pt x="1272" y="8"/>
                  </a:moveTo>
                  <a:lnTo>
                    <a:pt x="1281" y="9"/>
                  </a:lnTo>
                  <a:lnTo>
                    <a:pt x="1291" y="11"/>
                  </a:lnTo>
                  <a:lnTo>
                    <a:pt x="1300" y="12"/>
                  </a:lnTo>
                  <a:lnTo>
                    <a:pt x="1311" y="16"/>
                  </a:lnTo>
                  <a:lnTo>
                    <a:pt x="1320" y="19"/>
                  </a:lnTo>
                  <a:lnTo>
                    <a:pt x="1329" y="24"/>
                  </a:lnTo>
                  <a:lnTo>
                    <a:pt x="1338" y="28"/>
                  </a:lnTo>
                  <a:lnTo>
                    <a:pt x="1348" y="35"/>
                  </a:lnTo>
                  <a:lnTo>
                    <a:pt x="1358" y="72"/>
                  </a:lnTo>
                  <a:lnTo>
                    <a:pt x="1365" y="112"/>
                  </a:lnTo>
                  <a:lnTo>
                    <a:pt x="1366" y="154"/>
                  </a:lnTo>
                  <a:lnTo>
                    <a:pt x="1366" y="197"/>
                  </a:lnTo>
                  <a:lnTo>
                    <a:pt x="1362" y="239"/>
                  </a:lnTo>
                  <a:lnTo>
                    <a:pt x="1360" y="282"/>
                  </a:lnTo>
                  <a:lnTo>
                    <a:pt x="1358" y="325"/>
                  </a:lnTo>
                  <a:lnTo>
                    <a:pt x="1359" y="368"/>
                  </a:lnTo>
                  <a:lnTo>
                    <a:pt x="1356" y="394"/>
                  </a:lnTo>
                  <a:lnTo>
                    <a:pt x="1354" y="420"/>
                  </a:lnTo>
                  <a:lnTo>
                    <a:pt x="1352" y="445"/>
                  </a:lnTo>
                  <a:lnTo>
                    <a:pt x="1352" y="473"/>
                  </a:lnTo>
                  <a:lnTo>
                    <a:pt x="1351" y="498"/>
                  </a:lnTo>
                  <a:lnTo>
                    <a:pt x="1351" y="523"/>
                  </a:lnTo>
                  <a:lnTo>
                    <a:pt x="1350" y="549"/>
                  </a:lnTo>
                  <a:lnTo>
                    <a:pt x="1350" y="575"/>
                  </a:lnTo>
                  <a:lnTo>
                    <a:pt x="1306" y="575"/>
                  </a:lnTo>
                  <a:lnTo>
                    <a:pt x="1263" y="577"/>
                  </a:lnTo>
                  <a:lnTo>
                    <a:pt x="1218" y="577"/>
                  </a:lnTo>
                  <a:lnTo>
                    <a:pt x="1173" y="580"/>
                  </a:lnTo>
                  <a:lnTo>
                    <a:pt x="1127" y="581"/>
                  </a:lnTo>
                  <a:lnTo>
                    <a:pt x="1082" y="582"/>
                  </a:lnTo>
                  <a:lnTo>
                    <a:pt x="1037" y="583"/>
                  </a:lnTo>
                  <a:lnTo>
                    <a:pt x="996" y="586"/>
                  </a:lnTo>
                  <a:lnTo>
                    <a:pt x="598" y="588"/>
                  </a:lnTo>
                  <a:lnTo>
                    <a:pt x="557" y="588"/>
                  </a:lnTo>
                  <a:lnTo>
                    <a:pt x="518" y="589"/>
                  </a:lnTo>
                  <a:lnTo>
                    <a:pt x="480" y="589"/>
                  </a:lnTo>
                  <a:lnTo>
                    <a:pt x="442" y="591"/>
                  </a:lnTo>
                  <a:lnTo>
                    <a:pt x="403" y="590"/>
                  </a:lnTo>
                  <a:lnTo>
                    <a:pt x="365" y="590"/>
                  </a:lnTo>
                  <a:lnTo>
                    <a:pt x="326" y="588"/>
                  </a:lnTo>
                  <a:lnTo>
                    <a:pt x="289" y="586"/>
                  </a:lnTo>
                  <a:lnTo>
                    <a:pt x="286" y="544"/>
                  </a:lnTo>
                  <a:lnTo>
                    <a:pt x="282" y="504"/>
                  </a:lnTo>
                  <a:lnTo>
                    <a:pt x="271" y="465"/>
                  </a:lnTo>
                  <a:lnTo>
                    <a:pt x="258" y="430"/>
                  </a:lnTo>
                  <a:lnTo>
                    <a:pt x="237" y="397"/>
                  </a:lnTo>
                  <a:lnTo>
                    <a:pt x="213" y="367"/>
                  </a:lnTo>
                  <a:lnTo>
                    <a:pt x="183" y="341"/>
                  </a:lnTo>
                  <a:lnTo>
                    <a:pt x="148" y="320"/>
                  </a:lnTo>
                  <a:lnTo>
                    <a:pt x="139" y="316"/>
                  </a:lnTo>
                  <a:lnTo>
                    <a:pt x="132" y="311"/>
                  </a:lnTo>
                  <a:lnTo>
                    <a:pt x="124" y="305"/>
                  </a:lnTo>
                  <a:lnTo>
                    <a:pt x="117" y="301"/>
                  </a:lnTo>
                  <a:lnTo>
                    <a:pt x="109" y="295"/>
                  </a:lnTo>
                  <a:lnTo>
                    <a:pt x="101" y="290"/>
                  </a:lnTo>
                  <a:lnTo>
                    <a:pt x="93" y="287"/>
                  </a:lnTo>
                  <a:lnTo>
                    <a:pt x="85" y="285"/>
                  </a:lnTo>
                  <a:lnTo>
                    <a:pt x="74" y="254"/>
                  </a:lnTo>
                  <a:lnTo>
                    <a:pt x="63" y="223"/>
                  </a:lnTo>
                  <a:lnTo>
                    <a:pt x="52" y="192"/>
                  </a:lnTo>
                  <a:lnTo>
                    <a:pt x="42" y="161"/>
                  </a:lnTo>
                  <a:lnTo>
                    <a:pt x="30" y="129"/>
                  </a:lnTo>
                  <a:lnTo>
                    <a:pt x="20" y="98"/>
                  </a:lnTo>
                  <a:lnTo>
                    <a:pt x="9" y="67"/>
                  </a:lnTo>
                  <a:lnTo>
                    <a:pt x="0" y="38"/>
                  </a:lnTo>
                  <a:lnTo>
                    <a:pt x="34" y="23"/>
                  </a:lnTo>
                  <a:lnTo>
                    <a:pt x="70" y="15"/>
                  </a:lnTo>
                  <a:lnTo>
                    <a:pt x="108" y="9"/>
                  </a:lnTo>
                  <a:lnTo>
                    <a:pt x="147" y="8"/>
                  </a:lnTo>
                  <a:lnTo>
                    <a:pt x="185" y="7"/>
                  </a:lnTo>
                  <a:lnTo>
                    <a:pt x="225" y="8"/>
                  </a:lnTo>
                  <a:lnTo>
                    <a:pt x="263" y="7"/>
                  </a:lnTo>
                  <a:lnTo>
                    <a:pt x="303" y="7"/>
                  </a:lnTo>
                  <a:lnTo>
                    <a:pt x="341" y="8"/>
                  </a:lnTo>
                  <a:lnTo>
                    <a:pt x="383" y="8"/>
                  </a:lnTo>
                  <a:lnTo>
                    <a:pt x="424" y="5"/>
                  </a:lnTo>
                  <a:lnTo>
                    <a:pt x="465" y="3"/>
                  </a:lnTo>
                  <a:lnTo>
                    <a:pt x="506" y="0"/>
                  </a:lnTo>
                  <a:lnTo>
                    <a:pt x="547" y="0"/>
                  </a:lnTo>
                  <a:lnTo>
                    <a:pt x="586" y="1"/>
                  </a:lnTo>
                  <a:lnTo>
                    <a:pt x="625" y="7"/>
                  </a:lnTo>
                  <a:lnTo>
                    <a:pt x="707" y="10"/>
                  </a:lnTo>
                  <a:lnTo>
                    <a:pt x="787" y="11"/>
                  </a:lnTo>
                  <a:lnTo>
                    <a:pt x="866" y="9"/>
                  </a:lnTo>
                  <a:lnTo>
                    <a:pt x="947" y="7"/>
                  </a:lnTo>
                  <a:lnTo>
                    <a:pt x="1026" y="3"/>
                  </a:lnTo>
                  <a:lnTo>
                    <a:pt x="1106" y="2"/>
                  </a:lnTo>
                  <a:lnTo>
                    <a:pt x="1188" y="3"/>
                  </a:lnTo>
                  <a:lnTo>
                    <a:pt x="1272" y="8"/>
                  </a:lnTo>
                  <a:close/>
                </a:path>
              </a:pathLst>
            </a:custGeom>
            <a:solidFill>
              <a:srgbClr val="80808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4" name="Freeform 28"/>
            <p:cNvSpPr>
              <a:spLocks/>
            </p:cNvSpPr>
            <p:nvPr/>
          </p:nvSpPr>
          <p:spPr bwMode="auto">
            <a:xfrm>
              <a:off x="5022" y="2850"/>
              <a:ext cx="41" cy="717"/>
            </a:xfrm>
            <a:custGeom>
              <a:avLst/>
              <a:gdLst/>
              <a:ahLst/>
              <a:cxnLst>
                <a:cxn ang="0">
                  <a:pos x="112" y="1426"/>
                </a:cxn>
                <a:cxn ang="0">
                  <a:pos x="97" y="2143"/>
                </a:cxn>
                <a:cxn ang="0">
                  <a:pos x="72" y="2147"/>
                </a:cxn>
                <a:cxn ang="0">
                  <a:pos x="47" y="2150"/>
                </a:cxn>
                <a:cxn ang="0">
                  <a:pos x="21" y="2150"/>
                </a:cxn>
                <a:cxn ang="0">
                  <a:pos x="0" y="2142"/>
                </a:cxn>
                <a:cxn ang="0">
                  <a:pos x="2" y="2060"/>
                </a:cxn>
                <a:cxn ang="0">
                  <a:pos x="3" y="1982"/>
                </a:cxn>
                <a:cxn ang="0">
                  <a:pos x="3" y="1901"/>
                </a:cxn>
                <a:cxn ang="0">
                  <a:pos x="3" y="1818"/>
                </a:cxn>
                <a:cxn ang="0">
                  <a:pos x="13" y="1526"/>
                </a:cxn>
                <a:cxn ang="0">
                  <a:pos x="16" y="1242"/>
                </a:cxn>
                <a:cxn ang="0">
                  <a:pos x="16" y="957"/>
                </a:cxn>
                <a:cxn ang="0">
                  <a:pos x="21" y="663"/>
                </a:cxn>
                <a:cxn ang="0">
                  <a:pos x="27" y="572"/>
                </a:cxn>
                <a:cxn ang="0">
                  <a:pos x="31" y="481"/>
                </a:cxn>
                <a:cxn ang="0">
                  <a:pos x="31" y="392"/>
                </a:cxn>
                <a:cxn ang="0">
                  <a:pos x="31" y="308"/>
                </a:cxn>
                <a:cxn ang="0">
                  <a:pos x="27" y="277"/>
                </a:cxn>
                <a:cxn ang="0">
                  <a:pos x="32" y="247"/>
                </a:cxn>
                <a:cxn ang="0">
                  <a:pos x="36" y="216"/>
                </a:cxn>
                <a:cxn ang="0">
                  <a:pos x="34" y="186"/>
                </a:cxn>
                <a:cxn ang="0">
                  <a:pos x="36" y="163"/>
                </a:cxn>
                <a:cxn ang="0">
                  <a:pos x="35" y="139"/>
                </a:cxn>
                <a:cxn ang="0">
                  <a:pos x="33" y="113"/>
                </a:cxn>
                <a:cxn ang="0">
                  <a:pos x="35" y="91"/>
                </a:cxn>
                <a:cxn ang="0">
                  <a:pos x="44" y="16"/>
                </a:cxn>
                <a:cxn ang="0">
                  <a:pos x="63" y="8"/>
                </a:cxn>
                <a:cxn ang="0">
                  <a:pos x="77" y="4"/>
                </a:cxn>
                <a:cxn ang="0">
                  <a:pos x="91" y="1"/>
                </a:cxn>
                <a:cxn ang="0">
                  <a:pos x="111" y="0"/>
                </a:cxn>
                <a:cxn ang="0">
                  <a:pos x="122" y="114"/>
                </a:cxn>
              </a:cxnLst>
              <a:rect l="0" t="0" r="r" b="b"/>
              <a:pathLst>
                <a:path w="122" h="2150">
                  <a:moveTo>
                    <a:pt x="122" y="114"/>
                  </a:moveTo>
                  <a:lnTo>
                    <a:pt x="112" y="1426"/>
                  </a:lnTo>
                  <a:lnTo>
                    <a:pt x="110" y="1630"/>
                  </a:lnTo>
                  <a:lnTo>
                    <a:pt x="97" y="2143"/>
                  </a:lnTo>
                  <a:lnTo>
                    <a:pt x="85" y="2143"/>
                  </a:lnTo>
                  <a:lnTo>
                    <a:pt x="72" y="2147"/>
                  </a:lnTo>
                  <a:lnTo>
                    <a:pt x="59" y="2148"/>
                  </a:lnTo>
                  <a:lnTo>
                    <a:pt x="47" y="2150"/>
                  </a:lnTo>
                  <a:lnTo>
                    <a:pt x="33" y="2150"/>
                  </a:lnTo>
                  <a:lnTo>
                    <a:pt x="21" y="2150"/>
                  </a:lnTo>
                  <a:lnTo>
                    <a:pt x="10" y="2147"/>
                  </a:lnTo>
                  <a:lnTo>
                    <a:pt x="0" y="2142"/>
                  </a:lnTo>
                  <a:lnTo>
                    <a:pt x="1" y="2100"/>
                  </a:lnTo>
                  <a:lnTo>
                    <a:pt x="2" y="2060"/>
                  </a:lnTo>
                  <a:lnTo>
                    <a:pt x="2" y="2019"/>
                  </a:lnTo>
                  <a:lnTo>
                    <a:pt x="3" y="1982"/>
                  </a:lnTo>
                  <a:lnTo>
                    <a:pt x="3" y="1941"/>
                  </a:lnTo>
                  <a:lnTo>
                    <a:pt x="3" y="1901"/>
                  </a:lnTo>
                  <a:lnTo>
                    <a:pt x="3" y="1860"/>
                  </a:lnTo>
                  <a:lnTo>
                    <a:pt x="3" y="1818"/>
                  </a:lnTo>
                  <a:lnTo>
                    <a:pt x="9" y="1670"/>
                  </a:lnTo>
                  <a:lnTo>
                    <a:pt x="13" y="1526"/>
                  </a:lnTo>
                  <a:lnTo>
                    <a:pt x="15" y="1383"/>
                  </a:lnTo>
                  <a:lnTo>
                    <a:pt x="16" y="1242"/>
                  </a:lnTo>
                  <a:lnTo>
                    <a:pt x="15" y="1099"/>
                  </a:lnTo>
                  <a:lnTo>
                    <a:pt x="16" y="957"/>
                  </a:lnTo>
                  <a:lnTo>
                    <a:pt x="17" y="811"/>
                  </a:lnTo>
                  <a:lnTo>
                    <a:pt x="21" y="663"/>
                  </a:lnTo>
                  <a:lnTo>
                    <a:pt x="24" y="617"/>
                  </a:lnTo>
                  <a:lnTo>
                    <a:pt x="27" y="572"/>
                  </a:lnTo>
                  <a:lnTo>
                    <a:pt x="28" y="526"/>
                  </a:lnTo>
                  <a:lnTo>
                    <a:pt x="31" y="481"/>
                  </a:lnTo>
                  <a:lnTo>
                    <a:pt x="31" y="437"/>
                  </a:lnTo>
                  <a:lnTo>
                    <a:pt x="31" y="392"/>
                  </a:lnTo>
                  <a:lnTo>
                    <a:pt x="31" y="348"/>
                  </a:lnTo>
                  <a:lnTo>
                    <a:pt x="31" y="308"/>
                  </a:lnTo>
                  <a:lnTo>
                    <a:pt x="27" y="292"/>
                  </a:lnTo>
                  <a:lnTo>
                    <a:pt x="27" y="277"/>
                  </a:lnTo>
                  <a:lnTo>
                    <a:pt x="28" y="261"/>
                  </a:lnTo>
                  <a:lnTo>
                    <a:pt x="32" y="247"/>
                  </a:lnTo>
                  <a:lnTo>
                    <a:pt x="34" y="231"/>
                  </a:lnTo>
                  <a:lnTo>
                    <a:pt x="36" y="216"/>
                  </a:lnTo>
                  <a:lnTo>
                    <a:pt x="36" y="201"/>
                  </a:lnTo>
                  <a:lnTo>
                    <a:pt x="34" y="186"/>
                  </a:lnTo>
                  <a:lnTo>
                    <a:pt x="35" y="175"/>
                  </a:lnTo>
                  <a:lnTo>
                    <a:pt x="36" y="163"/>
                  </a:lnTo>
                  <a:lnTo>
                    <a:pt x="35" y="151"/>
                  </a:lnTo>
                  <a:lnTo>
                    <a:pt x="35" y="139"/>
                  </a:lnTo>
                  <a:lnTo>
                    <a:pt x="34" y="125"/>
                  </a:lnTo>
                  <a:lnTo>
                    <a:pt x="33" y="113"/>
                  </a:lnTo>
                  <a:lnTo>
                    <a:pt x="33" y="101"/>
                  </a:lnTo>
                  <a:lnTo>
                    <a:pt x="35" y="91"/>
                  </a:lnTo>
                  <a:lnTo>
                    <a:pt x="34" y="21"/>
                  </a:lnTo>
                  <a:lnTo>
                    <a:pt x="44" y="16"/>
                  </a:lnTo>
                  <a:lnTo>
                    <a:pt x="57" y="12"/>
                  </a:lnTo>
                  <a:lnTo>
                    <a:pt x="63" y="8"/>
                  </a:lnTo>
                  <a:lnTo>
                    <a:pt x="70" y="6"/>
                  </a:lnTo>
                  <a:lnTo>
                    <a:pt x="77" y="4"/>
                  </a:lnTo>
                  <a:lnTo>
                    <a:pt x="83" y="4"/>
                  </a:lnTo>
                  <a:lnTo>
                    <a:pt x="91" y="1"/>
                  </a:lnTo>
                  <a:lnTo>
                    <a:pt x="101" y="0"/>
                  </a:lnTo>
                  <a:lnTo>
                    <a:pt x="111" y="0"/>
                  </a:lnTo>
                  <a:lnTo>
                    <a:pt x="121" y="1"/>
                  </a:lnTo>
                  <a:lnTo>
                    <a:pt x="122" y="114"/>
                  </a:lnTo>
                  <a:close/>
                </a:path>
              </a:pathLst>
            </a:custGeom>
            <a:solidFill>
              <a:srgbClr val="BFBFBF"/>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5" name="Freeform 29"/>
            <p:cNvSpPr>
              <a:spLocks/>
            </p:cNvSpPr>
            <p:nvPr/>
          </p:nvSpPr>
          <p:spPr bwMode="auto">
            <a:xfrm>
              <a:off x="4002" y="2895"/>
              <a:ext cx="652" cy="407"/>
            </a:xfrm>
            <a:custGeom>
              <a:avLst/>
              <a:gdLst/>
              <a:ahLst/>
              <a:cxnLst>
                <a:cxn ang="0">
                  <a:pos x="404" y="92"/>
                </a:cxn>
                <a:cxn ang="0">
                  <a:pos x="588" y="158"/>
                </a:cxn>
                <a:cxn ang="0">
                  <a:pos x="788" y="165"/>
                </a:cxn>
                <a:cxn ang="0">
                  <a:pos x="892" y="158"/>
                </a:cxn>
                <a:cxn ang="0">
                  <a:pos x="994" y="160"/>
                </a:cxn>
                <a:cxn ang="0">
                  <a:pos x="1093" y="163"/>
                </a:cxn>
                <a:cxn ang="0">
                  <a:pos x="1197" y="143"/>
                </a:cxn>
                <a:cxn ang="0">
                  <a:pos x="1300" y="127"/>
                </a:cxn>
                <a:cxn ang="0">
                  <a:pos x="1473" y="123"/>
                </a:cxn>
                <a:cxn ang="0">
                  <a:pos x="1692" y="151"/>
                </a:cxn>
                <a:cxn ang="0">
                  <a:pos x="1889" y="246"/>
                </a:cxn>
                <a:cxn ang="0">
                  <a:pos x="1935" y="322"/>
                </a:cxn>
                <a:cxn ang="0">
                  <a:pos x="1956" y="407"/>
                </a:cxn>
                <a:cxn ang="0">
                  <a:pos x="1953" y="483"/>
                </a:cxn>
                <a:cxn ang="0">
                  <a:pos x="1939" y="547"/>
                </a:cxn>
                <a:cxn ang="0">
                  <a:pos x="1911" y="607"/>
                </a:cxn>
                <a:cxn ang="0">
                  <a:pos x="1857" y="723"/>
                </a:cxn>
                <a:cxn ang="0">
                  <a:pos x="1774" y="863"/>
                </a:cxn>
                <a:cxn ang="0">
                  <a:pos x="1689" y="1002"/>
                </a:cxn>
                <a:cxn ang="0">
                  <a:pos x="1623" y="1085"/>
                </a:cxn>
                <a:cxn ang="0">
                  <a:pos x="1561" y="1167"/>
                </a:cxn>
                <a:cxn ang="0">
                  <a:pos x="1519" y="1169"/>
                </a:cxn>
                <a:cxn ang="0">
                  <a:pos x="1519" y="1005"/>
                </a:cxn>
                <a:cxn ang="0">
                  <a:pos x="1523" y="842"/>
                </a:cxn>
                <a:cxn ang="0">
                  <a:pos x="1523" y="769"/>
                </a:cxn>
                <a:cxn ang="0">
                  <a:pos x="1525" y="739"/>
                </a:cxn>
                <a:cxn ang="0">
                  <a:pos x="1520" y="710"/>
                </a:cxn>
                <a:cxn ang="0">
                  <a:pos x="1517" y="693"/>
                </a:cxn>
                <a:cxn ang="0">
                  <a:pos x="1509" y="673"/>
                </a:cxn>
                <a:cxn ang="0">
                  <a:pos x="1485" y="662"/>
                </a:cxn>
                <a:cxn ang="0">
                  <a:pos x="1461" y="667"/>
                </a:cxn>
                <a:cxn ang="0">
                  <a:pos x="1352" y="670"/>
                </a:cxn>
                <a:cxn ang="0">
                  <a:pos x="1364" y="644"/>
                </a:cxn>
                <a:cxn ang="0">
                  <a:pos x="1388" y="622"/>
                </a:cxn>
                <a:cxn ang="0">
                  <a:pos x="1422" y="595"/>
                </a:cxn>
                <a:cxn ang="0">
                  <a:pos x="1475" y="556"/>
                </a:cxn>
                <a:cxn ang="0">
                  <a:pos x="1531" y="523"/>
                </a:cxn>
                <a:cxn ang="0">
                  <a:pos x="1512" y="520"/>
                </a:cxn>
                <a:cxn ang="0">
                  <a:pos x="1430" y="563"/>
                </a:cxn>
                <a:cxn ang="0">
                  <a:pos x="1352" y="619"/>
                </a:cxn>
                <a:cxn ang="0">
                  <a:pos x="1252" y="662"/>
                </a:cxn>
                <a:cxn ang="0">
                  <a:pos x="1207" y="661"/>
                </a:cxn>
                <a:cxn ang="0">
                  <a:pos x="1156" y="654"/>
                </a:cxn>
                <a:cxn ang="0">
                  <a:pos x="1030" y="636"/>
                </a:cxn>
                <a:cxn ang="0">
                  <a:pos x="862" y="625"/>
                </a:cxn>
                <a:cxn ang="0">
                  <a:pos x="696" y="646"/>
                </a:cxn>
                <a:cxn ang="0">
                  <a:pos x="577" y="661"/>
                </a:cxn>
                <a:cxn ang="0">
                  <a:pos x="459" y="665"/>
                </a:cxn>
                <a:cxn ang="0">
                  <a:pos x="333" y="663"/>
                </a:cxn>
                <a:cxn ang="0">
                  <a:pos x="190" y="633"/>
                </a:cxn>
                <a:cxn ang="0">
                  <a:pos x="67" y="555"/>
                </a:cxn>
                <a:cxn ang="0">
                  <a:pos x="4" y="404"/>
                </a:cxn>
                <a:cxn ang="0">
                  <a:pos x="1" y="234"/>
                </a:cxn>
                <a:cxn ang="0">
                  <a:pos x="3" y="52"/>
                </a:cxn>
                <a:cxn ang="0">
                  <a:pos x="11" y="33"/>
                </a:cxn>
                <a:cxn ang="0">
                  <a:pos x="23" y="19"/>
                </a:cxn>
                <a:cxn ang="0">
                  <a:pos x="53" y="11"/>
                </a:cxn>
                <a:cxn ang="0">
                  <a:pos x="119" y="2"/>
                </a:cxn>
                <a:cxn ang="0">
                  <a:pos x="183" y="3"/>
                </a:cxn>
              </a:cxnLst>
              <a:rect l="0" t="0" r="r" b="b"/>
              <a:pathLst>
                <a:path w="1956" h="1224">
                  <a:moveTo>
                    <a:pt x="288" y="31"/>
                  </a:moveTo>
                  <a:lnTo>
                    <a:pt x="344" y="61"/>
                  </a:lnTo>
                  <a:lnTo>
                    <a:pt x="404" y="92"/>
                  </a:lnTo>
                  <a:lnTo>
                    <a:pt x="464" y="119"/>
                  </a:lnTo>
                  <a:lnTo>
                    <a:pt x="526" y="142"/>
                  </a:lnTo>
                  <a:lnTo>
                    <a:pt x="588" y="158"/>
                  </a:lnTo>
                  <a:lnTo>
                    <a:pt x="652" y="168"/>
                  </a:lnTo>
                  <a:lnTo>
                    <a:pt x="718" y="170"/>
                  </a:lnTo>
                  <a:lnTo>
                    <a:pt x="788" y="165"/>
                  </a:lnTo>
                  <a:lnTo>
                    <a:pt x="822" y="161"/>
                  </a:lnTo>
                  <a:lnTo>
                    <a:pt x="858" y="159"/>
                  </a:lnTo>
                  <a:lnTo>
                    <a:pt x="892" y="158"/>
                  </a:lnTo>
                  <a:lnTo>
                    <a:pt x="927" y="158"/>
                  </a:lnTo>
                  <a:lnTo>
                    <a:pt x="960" y="158"/>
                  </a:lnTo>
                  <a:lnTo>
                    <a:pt x="994" y="160"/>
                  </a:lnTo>
                  <a:lnTo>
                    <a:pt x="1028" y="163"/>
                  </a:lnTo>
                  <a:lnTo>
                    <a:pt x="1062" y="170"/>
                  </a:lnTo>
                  <a:lnTo>
                    <a:pt x="1093" y="163"/>
                  </a:lnTo>
                  <a:lnTo>
                    <a:pt x="1128" y="157"/>
                  </a:lnTo>
                  <a:lnTo>
                    <a:pt x="1162" y="150"/>
                  </a:lnTo>
                  <a:lnTo>
                    <a:pt x="1197" y="143"/>
                  </a:lnTo>
                  <a:lnTo>
                    <a:pt x="1231" y="136"/>
                  </a:lnTo>
                  <a:lnTo>
                    <a:pt x="1265" y="131"/>
                  </a:lnTo>
                  <a:lnTo>
                    <a:pt x="1300" y="127"/>
                  </a:lnTo>
                  <a:lnTo>
                    <a:pt x="1334" y="124"/>
                  </a:lnTo>
                  <a:lnTo>
                    <a:pt x="1402" y="122"/>
                  </a:lnTo>
                  <a:lnTo>
                    <a:pt x="1473" y="123"/>
                  </a:lnTo>
                  <a:lnTo>
                    <a:pt x="1546" y="127"/>
                  </a:lnTo>
                  <a:lnTo>
                    <a:pt x="1620" y="137"/>
                  </a:lnTo>
                  <a:lnTo>
                    <a:pt x="1692" y="151"/>
                  </a:lnTo>
                  <a:lnTo>
                    <a:pt x="1762" y="174"/>
                  </a:lnTo>
                  <a:lnTo>
                    <a:pt x="1827" y="205"/>
                  </a:lnTo>
                  <a:lnTo>
                    <a:pt x="1889" y="246"/>
                  </a:lnTo>
                  <a:lnTo>
                    <a:pt x="1906" y="269"/>
                  </a:lnTo>
                  <a:lnTo>
                    <a:pt x="1922" y="294"/>
                  </a:lnTo>
                  <a:lnTo>
                    <a:pt x="1935" y="322"/>
                  </a:lnTo>
                  <a:lnTo>
                    <a:pt x="1945" y="351"/>
                  </a:lnTo>
                  <a:lnTo>
                    <a:pt x="1952" y="378"/>
                  </a:lnTo>
                  <a:lnTo>
                    <a:pt x="1956" y="407"/>
                  </a:lnTo>
                  <a:lnTo>
                    <a:pt x="1956" y="435"/>
                  </a:lnTo>
                  <a:lnTo>
                    <a:pt x="1952" y="462"/>
                  </a:lnTo>
                  <a:lnTo>
                    <a:pt x="1953" y="483"/>
                  </a:lnTo>
                  <a:lnTo>
                    <a:pt x="1951" y="505"/>
                  </a:lnTo>
                  <a:lnTo>
                    <a:pt x="1945" y="525"/>
                  </a:lnTo>
                  <a:lnTo>
                    <a:pt x="1939" y="547"/>
                  </a:lnTo>
                  <a:lnTo>
                    <a:pt x="1929" y="567"/>
                  </a:lnTo>
                  <a:lnTo>
                    <a:pt x="1920" y="586"/>
                  </a:lnTo>
                  <a:lnTo>
                    <a:pt x="1911" y="607"/>
                  </a:lnTo>
                  <a:lnTo>
                    <a:pt x="1905" y="628"/>
                  </a:lnTo>
                  <a:lnTo>
                    <a:pt x="1881" y="675"/>
                  </a:lnTo>
                  <a:lnTo>
                    <a:pt x="1857" y="723"/>
                  </a:lnTo>
                  <a:lnTo>
                    <a:pt x="1831" y="770"/>
                  </a:lnTo>
                  <a:lnTo>
                    <a:pt x="1804" y="817"/>
                  </a:lnTo>
                  <a:lnTo>
                    <a:pt x="1774" y="863"/>
                  </a:lnTo>
                  <a:lnTo>
                    <a:pt x="1746" y="909"/>
                  </a:lnTo>
                  <a:lnTo>
                    <a:pt x="1717" y="955"/>
                  </a:lnTo>
                  <a:lnTo>
                    <a:pt x="1689" y="1002"/>
                  </a:lnTo>
                  <a:lnTo>
                    <a:pt x="1666" y="1030"/>
                  </a:lnTo>
                  <a:lnTo>
                    <a:pt x="1645" y="1057"/>
                  </a:lnTo>
                  <a:lnTo>
                    <a:pt x="1623" y="1085"/>
                  </a:lnTo>
                  <a:lnTo>
                    <a:pt x="1602" y="1112"/>
                  </a:lnTo>
                  <a:lnTo>
                    <a:pt x="1581" y="1140"/>
                  </a:lnTo>
                  <a:lnTo>
                    <a:pt x="1561" y="1167"/>
                  </a:lnTo>
                  <a:lnTo>
                    <a:pt x="1540" y="1195"/>
                  </a:lnTo>
                  <a:lnTo>
                    <a:pt x="1520" y="1224"/>
                  </a:lnTo>
                  <a:lnTo>
                    <a:pt x="1519" y="1169"/>
                  </a:lnTo>
                  <a:lnTo>
                    <a:pt x="1519" y="1113"/>
                  </a:lnTo>
                  <a:lnTo>
                    <a:pt x="1519" y="1059"/>
                  </a:lnTo>
                  <a:lnTo>
                    <a:pt x="1519" y="1005"/>
                  </a:lnTo>
                  <a:lnTo>
                    <a:pt x="1519" y="950"/>
                  </a:lnTo>
                  <a:lnTo>
                    <a:pt x="1522" y="896"/>
                  </a:lnTo>
                  <a:lnTo>
                    <a:pt x="1523" y="842"/>
                  </a:lnTo>
                  <a:lnTo>
                    <a:pt x="1526" y="788"/>
                  </a:lnTo>
                  <a:lnTo>
                    <a:pt x="1523" y="778"/>
                  </a:lnTo>
                  <a:lnTo>
                    <a:pt x="1523" y="769"/>
                  </a:lnTo>
                  <a:lnTo>
                    <a:pt x="1523" y="758"/>
                  </a:lnTo>
                  <a:lnTo>
                    <a:pt x="1525" y="749"/>
                  </a:lnTo>
                  <a:lnTo>
                    <a:pt x="1525" y="739"/>
                  </a:lnTo>
                  <a:lnTo>
                    <a:pt x="1525" y="729"/>
                  </a:lnTo>
                  <a:lnTo>
                    <a:pt x="1523" y="719"/>
                  </a:lnTo>
                  <a:lnTo>
                    <a:pt x="1520" y="710"/>
                  </a:lnTo>
                  <a:lnTo>
                    <a:pt x="1519" y="703"/>
                  </a:lnTo>
                  <a:lnTo>
                    <a:pt x="1519" y="698"/>
                  </a:lnTo>
                  <a:lnTo>
                    <a:pt x="1517" y="693"/>
                  </a:lnTo>
                  <a:lnTo>
                    <a:pt x="1516" y="690"/>
                  </a:lnTo>
                  <a:lnTo>
                    <a:pt x="1511" y="682"/>
                  </a:lnTo>
                  <a:lnTo>
                    <a:pt x="1509" y="673"/>
                  </a:lnTo>
                  <a:lnTo>
                    <a:pt x="1501" y="667"/>
                  </a:lnTo>
                  <a:lnTo>
                    <a:pt x="1493" y="664"/>
                  </a:lnTo>
                  <a:lnTo>
                    <a:pt x="1485" y="662"/>
                  </a:lnTo>
                  <a:lnTo>
                    <a:pt x="1478" y="663"/>
                  </a:lnTo>
                  <a:lnTo>
                    <a:pt x="1469" y="663"/>
                  </a:lnTo>
                  <a:lnTo>
                    <a:pt x="1461" y="667"/>
                  </a:lnTo>
                  <a:lnTo>
                    <a:pt x="1452" y="668"/>
                  </a:lnTo>
                  <a:lnTo>
                    <a:pt x="1443" y="670"/>
                  </a:lnTo>
                  <a:lnTo>
                    <a:pt x="1352" y="670"/>
                  </a:lnTo>
                  <a:lnTo>
                    <a:pt x="1353" y="660"/>
                  </a:lnTo>
                  <a:lnTo>
                    <a:pt x="1359" y="652"/>
                  </a:lnTo>
                  <a:lnTo>
                    <a:pt x="1364" y="644"/>
                  </a:lnTo>
                  <a:lnTo>
                    <a:pt x="1372" y="637"/>
                  </a:lnTo>
                  <a:lnTo>
                    <a:pt x="1379" y="629"/>
                  </a:lnTo>
                  <a:lnTo>
                    <a:pt x="1388" y="622"/>
                  </a:lnTo>
                  <a:lnTo>
                    <a:pt x="1396" y="616"/>
                  </a:lnTo>
                  <a:lnTo>
                    <a:pt x="1406" y="611"/>
                  </a:lnTo>
                  <a:lnTo>
                    <a:pt x="1422" y="595"/>
                  </a:lnTo>
                  <a:lnTo>
                    <a:pt x="1439" y="582"/>
                  </a:lnTo>
                  <a:lnTo>
                    <a:pt x="1456" y="568"/>
                  </a:lnTo>
                  <a:lnTo>
                    <a:pt x="1475" y="556"/>
                  </a:lnTo>
                  <a:lnTo>
                    <a:pt x="1492" y="544"/>
                  </a:lnTo>
                  <a:lnTo>
                    <a:pt x="1511" y="533"/>
                  </a:lnTo>
                  <a:lnTo>
                    <a:pt x="1531" y="523"/>
                  </a:lnTo>
                  <a:lnTo>
                    <a:pt x="1551" y="515"/>
                  </a:lnTo>
                  <a:lnTo>
                    <a:pt x="1543" y="512"/>
                  </a:lnTo>
                  <a:lnTo>
                    <a:pt x="1512" y="520"/>
                  </a:lnTo>
                  <a:lnTo>
                    <a:pt x="1484" y="532"/>
                  </a:lnTo>
                  <a:lnTo>
                    <a:pt x="1456" y="546"/>
                  </a:lnTo>
                  <a:lnTo>
                    <a:pt x="1430" y="563"/>
                  </a:lnTo>
                  <a:lnTo>
                    <a:pt x="1402" y="580"/>
                  </a:lnTo>
                  <a:lnTo>
                    <a:pt x="1377" y="600"/>
                  </a:lnTo>
                  <a:lnTo>
                    <a:pt x="1352" y="619"/>
                  </a:lnTo>
                  <a:lnTo>
                    <a:pt x="1326" y="639"/>
                  </a:lnTo>
                  <a:lnTo>
                    <a:pt x="1268" y="662"/>
                  </a:lnTo>
                  <a:lnTo>
                    <a:pt x="1252" y="662"/>
                  </a:lnTo>
                  <a:lnTo>
                    <a:pt x="1237" y="663"/>
                  </a:lnTo>
                  <a:lnTo>
                    <a:pt x="1222" y="662"/>
                  </a:lnTo>
                  <a:lnTo>
                    <a:pt x="1207" y="661"/>
                  </a:lnTo>
                  <a:lnTo>
                    <a:pt x="1190" y="657"/>
                  </a:lnTo>
                  <a:lnTo>
                    <a:pt x="1174" y="656"/>
                  </a:lnTo>
                  <a:lnTo>
                    <a:pt x="1156" y="654"/>
                  </a:lnTo>
                  <a:lnTo>
                    <a:pt x="1140" y="655"/>
                  </a:lnTo>
                  <a:lnTo>
                    <a:pt x="1085" y="644"/>
                  </a:lnTo>
                  <a:lnTo>
                    <a:pt x="1030" y="636"/>
                  </a:lnTo>
                  <a:lnTo>
                    <a:pt x="974" y="629"/>
                  </a:lnTo>
                  <a:lnTo>
                    <a:pt x="919" y="626"/>
                  </a:lnTo>
                  <a:lnTo>
                    <a:pt x="862" y="625"/>
                  </a:lnTo>
                  <a:lnTo>
                    <a:pt x="806" y="628"/>
                  </a:lnTo>
                  <a:lnTo>
                    <a:pt x="751" y="634"/>
                  </a:lnTo>
                  <a:lnTo>
                    <a:pt x="696" y="646"/>
                  </a:lnTo>
                  <a:lnTo>
                    <a:pt x="656" y="652"/>
                  </a:lnTo>
                  <a:lnTo>
                    <a:pt x="617" y="657"/>
                  </a:lnTo>
                  <a:lnTo>
                    <a:pt x="577" y="661"/>
                  </a:lnTo>
                  <a:lnTo>
                    <a:pt x="538" y="664"/>
                  </a:lnTo>
                  <a:lnTo>
                    <a:pt x="498" y="664"/>
                  </a:lnTo>
                  <a:lnTo>
                    <a:pt x="459" y="665"/>
                  </a:lnTo>
                  <a:lnTo>
                    <a:pt x="421" y="665"/>
                  </a:lnTo>
                  <a:lnTo>
                    <a:pt x="384" y="667"/>
                  </a:lnTo>
                  <a:lnTo>
                    <a:pt x="333" y="663"/>
                  </a:lnTo>
                  <a:lnTo>
                    <a:pt x="283" y="657"/>
                  </a:lnTo>
                  <a:lnTo>
                    <a:pt x="235" y="647"/>
                  </a:lnTo>
                  <a:lnTo>
                    <a:pt x="190" y="633"/>
                  </a:lnTo>
                  <a:lnTo>
                    <a:pt x="146" y="613"/>
                  </a:lnTo>
                  <a:lnTo>
                    <a:pt x="105" y="587"/>
                  </a:lnTo>
                  <a:lnTo>
                    <a:pt x="67" y="555"/>
                  </a:lnTo>
                  <a:lnTo>
                    <a:pt x="35" y="517"/>
                  </a:lnTo>
                  <a:lnTo>
                    <a:pt x="16" y="459"/>
                  </a:lnTo>
                  <a:lnTo>
                    <a:pt x="4" y="404"/>
                  </a:lnTo>
                  <a:lnTo>
                    <a:pt x="0" y="347"/>
                  </a:lnTo>
                  <a:lnTo>
                    <a:pt x="0" y="291"/>
                  </a:lnTo>
                  <a:lnTo>
                    <a:pt x="1" y="234"/>
                  </a:lnTo>
                  <a:lnTo>
                    <a:pt x="3" y="175"/>
                  </a:lnTo>
                  <a:lnTo>
                    <a:pt x="4" y="114"/>
                  </a:lnTo>
                  <a:lnTo>
                    <a:pt x="3" y="52"/>
                  </a:lnTo>
                  <a:lnTo>
                    <a:pt x="5" y="45"/>
                  </a:lnTo>
                  <a:lnTo>
                    <a:pt x="9" y="39"/>
                  </a:lnTo>
                  <a:lnTo>
                    <a:pt x="11" y="33"/>
                  </a:lnTo>
                  <a:lnTo>
                    <a:pt x="15" y="28"/>
                  </a:lnTo>
                  <a:lnTo>
                    <a:pt x="18" y="21"/>
                  </a:lnTo>
                  <a:lnTo>
                    <a:pt x="23" y="19"/>
                  </a:lnTo>
                  <a:lnTo>
                    <a:pt x="27" y="16"/>
                  </a:lnTo>
                  <a:lnTo>
                    <a:pt x="35" y="19"/>
                  </a:lnTo>
                  <a:lnTo>
                    <a:pt x="53" y="11"/>
                  </a:lnTo>
                  <a:lnTo>
                    <a:pt x="73" y="6"/>
                  </a:lnTo>
                  <a:lnTo>
                    <a:pt x="95" y="3"/>
                  </a:lnTo>
                  <a:lnTo>
                    <a:pt x="119" y="2"/>
                  </a:lnTo>
                  <a:lnTo>
                    <a:pt x="141" y="0"/>
                  </a:lnTo>
                  <a:lnTo>
                    <a:pt x="163" y="0"/>
                  </a:lnTo>
                  <a:lnTo>
                    <a:pt x="183" y="3"/>
                  </a:lnTo>
                  <a:lnTo>
                    <a:pt x="204" y="6"/>
                  </a:lnTo>
                  <a:lnTo>
                    <a:pt x="288" y="31"/>
                  </a:lnTo>
                  <a:close/>
                </a:path>
              </a:pathLst>
            </a:custGeom>
            <a:solidFill>
              <a:srgbClr val="40404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6" name="Freeform 30"/>
            <p:cNvSpPr>
              <a:spLocks/>
            </p:cNvSpPr>
            <p:nvPr/>
          </p:nvSpPr>
          <p:spPr bwMode="auto">
            <a:xfrm>
              <a:off x="4675" y="3046"/>
              <a:ext cx="346" cy="23"/>
            </a:xfrm>
            <a:custGeom>
              <a:avLst/>
              <a:gdLst/>
              <a:ahLst/>
              <a:cxnLst>
                <a:cxn ang="0">
                  <a:pos x="1039" y="57"/>
                </a:cxn>
                <a:cxn ang="0">
                  <a:pos x="1028" y="50"/>
                </a:cxn>
                <a:cxn ang="0">
                  <a:pos x="900" y="50"/>
                </a:cxn>
                <a:cxn ang="0">
                  <a:pos x="776" y="52"/>
                </a:cxn>
                <a:cxn ang="0">
                  <a:pos x="650" y="55"/>
                </a:cxn>
                <a:cxn ang="0">
                  <a:pos x="525" y="59"/>
                </a:cxn>
                <a:cxn ang="0">
                  <a:pos x="397" y="62"/>
                </a:cxn>
                <a:cxn ang="0">
                  <a:pos x="268" y="66"/>
                </a:cxn>
                <a:cxn ang="0">
                  <a:pos x="137" y="68"/>
                </a:cxn>
                <a:cxn ang="0">
                  <a:pos x="4" y="71"/>
                </a:cxn>
                <a:cxn ang="0">
                  <a:pos x="3" y="73"/>
                </a:cxn>
                <a:cxn ang="0">
                  <a:pos x="4" y="65"/>
                </a:cxn>
                <a:cxn ang="0">
                  <a:pos x="4" y="57"/>
                </a:cxn>
                <a:cxn ang="0">
                  <a:pos x="3" y="48"/>
                </a:cxn>
                <a:cxn ang="0">
                  <a:pos x="2" y="40"/>
                </a:cxn>
                <a:cxn ang="0">
                  <a:pos x="0" y="32"/>
                </a:cxn>
                <a:cxn ang="0">
                  <a:pos x="0" y="26"/>
                </a:cxn>
                <a:cxn ang="0">
                  <a:pos x="1" y="19"/>
                </a:cxn>
                <a:cxn ang="0">
                  <a:pos x="7" y="13"/>
                </a:cxn>
                <a:cxn ang="0">
                  <a:pos x="106" y="14"/>
                </a:cxn>
                <a:cxn ang="0">
                  <a:pos x="208" y="14"/>
                </a:cxn>
                <a:cxn ang="0">
                  <a:pos x="309" y="13"/>
                </a:cxn>
                <a:cxn ang="0">
                  <a:pos x="412" y="13"/>
                </a:cxn>
                <a:cxn ang="0">
                  <a:pos x="515" y="11"/>
                </a:cxn>
                <a:cxn ang="0">
                  <a:pos x="620" y="9"/>
                </a:cxn>
                <a:cxn ang="0">
                  <a:pos x="726" y="7"/>
                </a:cxn>
                <a:cxn ang="0">
                  <a:pos x="834" y="7"/>
                </a:cxn>
                <a:cxn ang="0">
                  <a:pos x="860" y="5"/>
                </a:cxn>
                <a:cxn ang="0">
                  <a:pos x="885" y="5"/>
                </a:cxn>
                <a:cxn ang="0">
                  <a:pos x="909" y="5"/>
                </a:cxn>
                <a:cxn ang="0">
                  <a:pos x="935" y="6"/>
                </a:cxn>
                <a:cxn ang="0">
                  <a:pos x="959" y="5"/>
                </a:cxn>
                <a:cxn ang="0">
                  <a:pos x="984" y="5"/>
                </a:cxn>
                <a:cxn ang="0">
                  <a:pos x="1010" y="3"/>
                </a:cxn>
                <a:cxn ang="0">
                  <a:pos x="1039" y="0"/>
                </a:cxn>
                <a:cxn ang="0">
                  <a:pos x="1039" y="7"/>
                </a:cxn>
                <a:cxn ang="0">
                  <a:pos x="1040" y="14"/>
                </a:cxn>
                <a:cxn ang="0">
                  <a:pos x="1040" y="21"/>
                </a:cxn>
                <a:cxn ang="0">
                  <a:pos x="1040" y="28"/>
                </a:cxn>
                <a:cxn ang="0">
                  <a:pos x="1039" y="35"/>
                </a:cxn>
                <a:cxn ang="0">
                  <a:pos x="1039" y="42"/>
                </a:cxn>
                <a:cxn ang="0">
                  <a:pos x="1039" y="48"/>
                </a:cxn>
                <a:cxn ang="0">
                  <a:pos x="1039" y="57"/>
                </a:cxn>
              </a:cxnLst>
              <a:rect l="0" t="0" r="r" b="b"/>
              <a:pathLst>
                <a:path w="1040" h="73">
                  <a:moveTo>
                    <a:pt x="1039" y="57"/>
                  </a:moveTo>
                  <a:lnTo>
                    <a:pt x="1028" y="50"/>
                  </a:lnTo>
                  <a:lnTo>
                    <a:pt x="900" y="50"/>
                  </a:lnTo>
                  <a:lnTo>
                    <a:pt x="776" y="52"/>
                  </a:lnTo>
                  <a:lnTo>
                    <a:pt x="650" y="55"/>
                  </a:lnTo>
                  <a:lnTo>
                    <a:pt x="525" y="59"/>
                  </a:lnTo>
                  <a:lnTo>
                    <a:pt x="397" y="62"/>
                  </a:lnTo>
                  <a:lnTo>
                    <a:pt x="268" y="66"/>
                  </a:lnTo>
                  <a:lnTo>
                    <a:pt x="137" y="68"/>
                  </a:lnTo>
                  <a:lnTo>
                    <a:pt x="4" y="71"/>
                  </a:lnTo>
                  <a:lnTo>
                    <a:pt x="3" y="73"/>
                  </a:lnTo>
                  <a:lnTo>
                    <a:pt x="4" y="65"/>
                  </a:lnTo>
                  <a:lnTo>
                    <a:pt x="4" y="57"/>
                  </a:lnTo>
                  <a:lnTo>
                    <a:pt x="3" y="48"/>
                  </a:lnTo>
                  <a:lnTo>
                    <a:pt x="2" y="40"/>
                  </a:lnTo>
                  <a:lnTo>
                    <a:pt x="0" y="32"/>
                  </a:lnTo>
                  <a:lnTo>
                    <a:pt x="0" y="26"/>
                  </a:lnTo>
                  <a:lnTo>
                    <a:pt x="1" y="19"/>
                  </a:lnTo>
                  <a:lnTo>
                    <a:pt x="7" y="13"/>
                  </a:lnTo>
                  <a:lnTo>
                    <a:pt x="106" y="14"/>
                  </a:lnTo>
                  <a:lnTo>
                    <a:pt x="208" y="14"/>
                  </a:lnTo>
                  <a:lnTo>
                    <a:pt x="309" y="13"/>
                  </a:lnTo>
                  <a:lnTo>
                    <a:pt x="412" y="13"/>
                  </a:lnTo>
                  <a:lnTo>
                    <a:pt x="515" y="11"/>
                  </a:lnTo>
                  <a:lnTo>
                    <a:pt x="620" y="9"/>
                  </a:lnTo>
                  <a:lnTo>
                    <a:pt x="726" y="7"/>
                  </a:lnTo>
                  <a:lnTo>
                    <a:pt x="834" y="7"/>
                  </a:lnTo>
                  <a:lnTo>
                    <a:pt x="860" y="5"/>
                  </a:lnTo>
                  <a:lnTo>
                    <a:pt x="885" y="5"/>
                  </a:lnTo>
                  <a:lnTo>
                    <a:pt x="909" y="5"/>
                  </a:lnTo>
                  <a:lnTo>
                    <a:pt x="935" y="6"/>
                  </a:lnTo>
                  <a:lnTo>
                    <a:pt x="959" y="5"/>
                  </a:lnTo>
                  <a:lnTo>
                    <a:pt x="984" y="5"/>
                  </a:lnTo>
                  <a:lnTo>
                    <a:pt x="1010" y="3"/>
                  </a:lnTo>
                  <a:lnTo>
                    <a:pt x="1039" y="0"/>
                  </a:lnTo>
                  <a:lnTo>
                    <a:pt x="1039" y="7"/>
                  </a:lnTo>
                  <a:lnTo>
                    <a:pt x="1040" y="14"/>
                  </a:lnTo>
                  <a:lnTo>
                    <a:pt x="1040" y="21"/>
                  </a:lnTo>
                  <a:lnTo>
                    <a:pt x="1040" y="28"/>
                  </a:lnTo>
                  <a:lnTo>
                    <a:pt x="1039" y="35"/>
                  </a:lnTo>
                  <a:lnTo>
                    <a:pt x="1039" y="42"/>
                  </a:lnTo>
                  <a:lnTo>
                    <a:pt x="1039" y="48"/>
                  </a:lnTo>
                  <a:lnTo>
                    <a:pt x="1039" y="57"/>
                  </a:lnTo>
                  <a:close/>
                </a:path>
              </a:pathLst>
            </a:custGeom>
            <a:solidFill>
              <a:srgbClr val="40404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7" name="Freeform 31"/>
            <p:cNvSpPr>
              <a:spLocks/>
            </p:cNvSpPr>
            <p:nvPr/>
          </p:nvSpPr>
          <p:spPr bwMode="auto">
            <a:xfrm>
              <a:off x="4614" y="3063"/>
              <a:ext cx="52" cy="509"/>
            </a:xfrm>
            <a:custGeom>
              <a:avLst/>
              <a:gdLst/>
              <a:ahLst/>
              <a:cxnLst>
                <a:cxn ang="0">
                  <a:pos x="91" y="1524"/>
                </a:cxn>
                <a:cxn ang="0">
                  <a:pos x="78" y="1527"/>
                </a:cxn>
                <a:cxn ang="0">
                  <a:pos x="66" y="1529"/>
                </a:cxn>
                <a:cxn ang="0">
                  <a:pos x="53" y="1528"/>
                </a:cxn>
                <a:cxn ang="0">
                  <a:pos x="40" y="1527"/>
                </a:cxn>
                <a:cxn ang="0">
                  <a:pos x="28" y="1522"/>
                </a:cxn>
                <a:cxn ang="0">
                  <a:pos x="17" y="1518"/>
                </a:cxn>
                <a:cxn ang="0">
                  <a:pos x="7" y="1511"/>
                </a:cxn>
                <a:cxn ang="0">
                  <a:pos x="0" y="1505"/>
                </a:cxn>
                <a:cxn ang="0">
                  <a:pos x="32" y="643"/>
                </a:cxn>
                <a:cxn ang="0">
                  <a:pos x="35" y="594"/>
                </a:cxn>
                <a:cxn ang="0">
                  <a:pos x="38" y="546"/>
                </a:cxn>
                <a:cxn ang="0">
                  <a:pos x="40" y="496"/>
                </a:cxn>
                <a:cxn ang="0">
                  <a:pos x="43" y="448"/>
                </a:cxn>
                <a:cxn ang="0">
                  <a:pos x="44" y="399"/>
                </a:cxn>
                <a:cxn ang="0">
                  <a:pos x="45" y="351"/>
                </a:cxn>
                <a:cxn ang="0">
                  <a:pos x="46" y="302"/>
                </a:cxn>
                <a:cxn ang="0">
                  <a:pos x="47" y="254"/>
                </a:cxn>
                <a:cxn ang="0">
                  <a:pos x="60" y="223"/>
                </a:cxn>
                <a:cxn ang="0">
                  <a:pos x="76" y="192"/>
                </a:cxn>
                <a:cxn ang="0">
                  <a:pos x="92" y="161"/>
                </a:cxn>
                <a:cxn ang="0">
                  <a:pos x="108" y="130"/>
                </a:cxn>
                <a:cxn ang="0">
                  <a:pos x="122" y="98"/>
                </a:cxn>
                <a:cxn ang="0">
                  <a:pos x="136" y="67"/>
                </a:cxn>
                <a:cxn ang="0">
                  <a:pos x="147" y="33"/>
                </a:cxn>
                <a:cxn ang="0">
                  <a:pos x="156" y="0"/>
                </a:cxn>
                <a:cxn ang="0">
                  <a:pos x="104" y="1325"/>
                </a:cxn>
                <a:cxn ang="0">
                  <a:pos x="91" y="1524"/>
                </a:cxn>
              </a:cxnLst>
              <a:rect l="0" t="0" r="r" b="b"/>
              <a:pathLst>
                <a:path w="156" h="1529">
                  <a:moveTo>
                    <a:pt x="91" y="1524"/>
                  </a:moveTo>
                  <a:lnTo>
                    <a:pt x="78" y="1527"/>
                  </a:lnTo>
                  <a:lnTo>
                    <a:pt x="66" y="1529"/>
                  </a:lnTo>
                  <a:lnTo>
                    <a:pt x="53" y="1528"/>
                  </a:lnTo>
                  <a:lnTo>
                    <a:pt x="40" y="1527"/>
                  </a:lnTo>
                  <a:lnTo>
                    <a:pt x="28" y="1522"/>
                  </a:lnTo>
                  <a:lnTo>
                    <a:pt x="17" y="1518"/>
                  </a:lnTo>
                  <a:lnTo>
                    <a:pt x="7" y="1511"/>
                  </a:lnTo>
                  <a:lnTo>
                    <a:pt x="0" y="1505"/>
                  </a:lnTo>
                  <a:lnTo>
                    <a:pt x="32" y="643"/>
                  </a:lnTo>
                  <a:lnTo>
                    <a:pt x="35" y="594"/>
                  </a:lnTo>
                  <a:lnTo>
                    <a:pt x="38" y="546"/>
                  </a:lnTo>
                  <a:lnTo>
                    <a:pt x="40" y="496"/>
                  </a:lnTo>
                  <a:lnTo>
                    <a:pt x="43" y="448"/>
                  </a:lnTo>
                  <a:lnTo>
                    <a:pt x="44" y="399"/>
                  </a:lnTo>
                  <a:lnTo>
                    <a:pt x="45" y="351"/>
                  </a:lnTo>
                  <a:lnTo>
                    <a:pt x="46" y="302"/>
                  </a:lnTo>
                  <a:lnTo>
                    <a:pt x="47" y="254"/>
                  </a:lnTo>
                  <a:lnTo>
                    <a:pt x="60" y="223"/>
                  </a:lnTo>
                  <a:lnTo>
                    <a:pt x="76" y="192"/>
                  </a:lnTo>
                  <a:lnTo>
                    <a:pt x="92" y="161"/>
                  </a:lnTo>
                  <a:lnTo>
                    <a:pt x="108" y="130"/>
                  </a:lnTo>
                  <a:lnTo>
                    <a:pt x="122" y="98"/>
                  </a:lnTo>
                  <a:lnTo>
                    <a:pt x="136" y="67"/>
                  </a:lnTo>
                  <a:lnTo>
                    <a:pt x="147" y="33"/>
                  </a:lnTo>
                  <a:lnTo>
                    <a:pt x="156" y="0"/>
                  </a:lnTo>
                  <a:lnTo>
                    <a:pt x="104" y="1325"/>
                  </a:lnTo>
                  <a:lnTo>
                    <a:pt x="91" y="1524"/>
                  </a:lnTo>
                  <a:close/>
                </a:path>
              </a:pathLst>
            </a:custGeom>
            <a:solidFill>
              <a:srgbClr val="BFBFBF"/>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8" name="Freeform 32"/>
            <p:cNvSpPr>
              <a:spLocks/>
            </p:cNvSpPr>
            <p:nvPr/>
          </p:nvSpPr>
          <p:spPr bwMode="auto">
            <a:xfrm>
              <a:off x="3990" y="3146"/>
              <a:ext cx="18" cy="368"/>
            </a:xfrm>
            <a:custGeom>
              <a:avLst/>
              <a:gdLst/>
              <a:ahLst/>
              <a:cxnLst>
                <a:cxn ang="0">
                  <a:pos x="49" y="0"/>
                </a:cxn>
                <a:cxn ang="0">
                  <a:pos x="46" y="8"/>
                </a:cxn>
                <a:cxn ang="0">
                  <a:pos x="48" y="16"/>
                </a:cxn>
                <a:cxn ang="0">
                  <a:pos x="50" y="24"/>
                </a:cxn>
                <a:cxn ang="0">
                  <a:pos x="50" y="33"/>
                </a:cxn>
                <a:cxn ang="0">
                  <a:pos x="50" y="131"/>
                </a:cxn>
                <a:cxn ang="0">
                  <a:pos x="53" y="674"/>
                </a:cxn>
                <a:cxn ang="0">
                  <a:pos x="53" y="721"/>
                </a:cxn>
                <a:cxn ang="0">
                  <a:pos x="53" y="770"/>
                </a:cxn>
                <a:cxn ang="0">
                  <a:pos x="53" y="819"/>
                </a:cxn>
                <a:cxn ang="0">
                  <a:pos x="53" y="870"/>
                </a:cxn>
                <a:cxn ang="0">
                  <a:pos x="53" y="920"/>
                </a:cxn>
                <a:cxn ang="0">
                  <a:pos x="53" y="971"/>
                </a:cxn>
                <a:cxn ang="0">
                  <a:pos x="52" y="1019"/>
                </a:cxn>
                <a:cxn ang="0">
                  <a:pos x="50" y="1068"/>
                </a:cxn>
                <a:cxn ang="0">
                  <a:pos x="46" y="1077"/>
                </a:cxn>
                <a:cxn ang="0">
                  <a:pos x="44" y="1089"/>
                </a:cxn>
                <a:cxn ang="0">
                  <a:pos x="40" y="1092"/>
                </a:cxn>
                <a:cxn ang="0">
                  <a:pos x="38" y="1097"/>
                </a:cxn>
                <a:cxn ang="0">
                  <a:pos x="33" y="1099"/>
                </a:cxn>
                <a:cxn ang="0">
                  <a:pos x="28" y="1102"/>
                </a:cxn>
                <a:cxn ang="0">
                  <a:pos x="13" y="1102"/>
                </a:cxn>
                <a:cxn ang="0">
                  <a:pos x="0" y="929"/>
                </a:cxn>
                <a:cxn ang="0">
                  <a:pos x="2" y="272"/>
                </a:cxn>
                <a:cxn ang="0">
                  <a:pos x="3" y="239"/>
                </a:cxn>
                <a:cxn ang="0">
                  <a:pos x="3" y="204"/>
                </a:cxn>
                <a:cxn ang="0">
                  <a:pos x="2" y="169"/>
                </a:cxn>
                <a:cxn ang="0">
                  <a:pos x="2" y="134"/>
                </a:cxn>
                <a:cxn ang="0">
                  <a:pos x="2" y="99"/>
                </a:cxn>
                <a:cxn ang="0">
                  <a:pos x="6" y="66"/>
                </a:cxn>
                <a:cxn ang="0">
                  <a:pos x="13" y="33"/>
                </a:cxn>
                <a:cxn ang="0">
                  <a:pos x="28" y="6"/>
                </a:cxn>
                <a:cxn ang="0">
                  <a:pos x="28" y="0"/>
                </a:cxn>
                <a:cxn ang="0">
                  <a:pos x="49" y="0"/>
                </a:cxn>
              </a:cxnLst>
              <a:rect l="0" t="0" r="r" b="b"/>
              <a:pathLst>
                <a:path w="53" h="1102">
                  <a:moveTo>
                    <a:pt x="49" y="0"/>
                  </a:moveTo>
                  <a:lnTo>
                    <a:pt x="46" y="8"/>
                  </a:lnTo>
                  <a:lnTo>
                    <a:pt x="48" y="16"/>
                  </a:lnTo>
                  <a:lnTo>
                    <a:pt x="50" y="24"/>
                  </a:lnTo>
                  <a:lnTo>
                    <a:pt x="50" y="33"/>
                  </a:lnTo>
                  <a:lnTo>
                    <a:pt x="50" y="131"/>
                  </a:lnTo>
                  <a:lnTo>
                    <a:pt x="53" y="674"/>
                  </a:lnTo>
                  <a:lnTo>
                    <a:pt x="53" y="721"/>
                  </a:lnTo>
                  <a:lnTo>
                    <a:pt x="53" y="770"/>
                  </a:lnTo>
                  <a:lnTo>
                    <a:pt x="53" y="819"/>
                  </a:lnTo>
                  <a:lnTo>
                    <a:pt x="53" y="870"/>
                  </a:lnTo>
                  <a:lnTo>
                    <a:pt x="53" y="920"/>
                  </a:lnTo>
                  <a:lnTo>
                    <a:pt x="53" y="971"/>
                  </a:lnTo>
                  <a:lnTo>
                    <a:pt x="52" y="1019"/>
                  </a:lnTo>
                  <a:lnTo>
                    <a:pt x="50" y="1068"/>
                  </a:lnTo>
                  <a:lnTo>
                    <a:pt x="46" y="1077"/>
                  </a:lnTo>
                  <a:lnTo>
                    <a:pt x="44" y="1089"/>
                  </a:lnTo>
                  <a:lnTo>
                    <a:pt x="40" y="1092"/>
                  </a:lnTo>
                  <a:lnTo>
                    <a:pt x="38" y="1097"/>
                  </a:lnTo>
                  <a:lnTo>
                    <a:pt x="33" y="1099"/>
                  </a:lnTo>
                  <a:lnTo>
                    <a:pt x="28" y="1102"/>
                  </a:lnTo>
                  <a:lnTo>
                    <a:pt x="13" y="1102"/>
                  </a:lnTo>
                  <a:lnTo>
                    <a:pt x="0" y="929"/>
                  </a:lnTo>
                  <a:lnTo>
                    <a:pt x="2" y="272"/>
                  </a:lnTo>
                  <a:lnTo>
                    <a:pt x="3" y="239"/>
                  </a:lnTo>
                  <a:lnTo>
                    <a:pt x="3" y="204"/>
                  </a:lnTo>
                  <a:lnTo>
                    <a:pt x="2" y="169"/>
                  </a:lnTo>
                  <a:lnTo>
                    <a:pt x="2" y="134"/>
                  </a:lnTo>
                  <a:lnTo>
                    <a:pt x="2" y="99"/>
                  </a:lnTo>
                  <a:lnTo>
                    <a:pt x="6" y="66"/>
                  </a:lnTo>
                  <a:lnTo>
                    <a:pt x="13" y="33"/>
                  </a:lnTo>
                  <a:lnTo>
                    <a:pt x="28" y="6"/>
                  </a:lnTo>
                  <a:lnTo>
                    <a:pt x="28" y="0"/>
                  </a:lnTo>
                  <a:lnTo>
                    <a:pt x="49" y="0"/>
                  </a:lnTo>
                  <a:close/>
                </a:path>
              </a:pathLst>
            </a:custGeom>
            <a:solidFill>
              <a:srgbClr val="80808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09" name="Freeform 33"/>
            <p:cNvSpPr>
              <a:spLocks/>
            </p:cNvSpPr>
            <p:nvPr/>
          </p:nvSpPr>
          <p:spPr bwMode="auto">
            <a:xfrm>
              <a:off x="4242" y="3147"/>
              <a:ext cx="182" cy="216"/>
            </a:xfrm>
            <a:custGeom>
              <a:avLst/>
              <a:gdLst/>
              <a:ahLst/>
              <a:cxnLst>
                <a:cxn ang="0">
                  <a:pos x="537" y="19"/>
                </a:cxn>
                <a:cxn ang="0">
                  <a:pos x="517" y="51"/>
                </a:cxn>
                <a:cxn ang="0">
                  <a:pos x="494" y="83"/>
                </a:cxn>
                <a:cxn ang="0">
                  <a:pos x="470" y="114"/>
                </a:cxn>
                <a:cxn ang="0">
                  <a:pos x="442" y="153"/>
                </a:cxn>
                <a:cxn ang="0">
                  <a:pos x="407" y="200"/>
                </a:cxn>
                <a:cxn ang="0">
                  <a:pos x="368" y="245"/>
                </a:cxn>
                <a:cxn ang="0">
                  <a:pos x="328" y="290"/>
                </a:cxn>
                <a:cxn ang="0">
                  <a:pos x="280" y="340"/>
                </a:cxn>
                <a:cxn ang="0">
                  <a:pos x="226" y="402"/>
                </a:cxn>
                <a:cxn ang="0">
                  <a:pos x="178" y="467"/>
                </a:cxn>
                <a:cxn ang="0">
                  <a:pos x="134" y="536"/>
                </a:cxn>
                <a:cxn ang="0">
                  <a:pos x="110" y="581"/>
                </a:cxn>
                <a:cxn ang="0">
                  <a:pos x="101" y="600"/>
                </a:cxn>
                <a:cxn ang="0">
                  <a:pos x="90" y="617"/>
                </a:cxn>
                <a:cxn ang="0">
                  <a:pos x="80" y="635"/>
                </a:cxn>
                <a:cxn ang="0">
                  <a:pos x="67" y="644"/>
                </a:cxn>
                <a:cxn ang="0">
                  <a:pos x="48" y="631"/>
                </a:cxn>
                <a:cxn ang="0">
                  <a:pos x="33" y="614"/>
                </a:cxn>
                <a:cxn ang="0">
                  <a:pos x="18" y="597"/>
                </a:cxn>
                <a:cxn ang="0">
                  <a:pos x="0" y="583"/>
                </a:cxn>
                <a:cxn ang="0">
                  <a:pos x="20" y="522"/>
                </a:cxn>
                <a:cxn ang="0">
                  <a:pos x="49" y="465"/>
                </a:cxn>
                <a:cxn ang="0">
                  <a:pos x="82" y="409"/>
                </a:cxn>
                <a:cxn ang="0">
                  <a:pos x="116" y="357"/>
                </a:cxn>
                <a:cxn ang="0">
                  <a:pos x="146" y="307"/>
                </a:cxn>
                <a:cxn ang="0">
                  <a:pos x="179" y="259"/>
                </a:cxn>
                <a:cxn ang="0">
                  <a:pos x="215" y="211"/>
                </a:cxn>
                <a:cxn ang="0">
                  <a:pos x="250" y="162"/>
                </a:cxn>
                <a:cxn ang="0">
                  <a:pos x="283" y="121"/>
                </a:cxn>
                <a:cxn ang="0">
                  <a:pos x="318" y="80"/>
                </a:cxn>
                <a:cxn ang="0">
                  <a:pos x="352" y="38"/>
                </a:cxn>
                <a:cxn ang="0">
                  <a:pos x="390" y="0"/>
                </a:cxn>
                <a:cxn ang="0">
                  <a:pos x="430" y="0"/>
                </a:cxn>
                <a:cxn ang="0">
                  <a:pos x="470" y="2"/>
                </a:cxn>
                <a:cxn ang="0">
                  <a:pos x="507" y="2"/>
                </a:cxn>
                <a:cxn ang="0">
                  <a:pos x="546" y="3"/>
                </a:cxn>
              </a:cxnLst>
              <a:rect l="0" t="0" r="r" b="b"/>
              <a:pathLst>
                <a:path w="546" h="644">
                  <a:moveTo>
                    <a:pt x="546" y="3"/>
                  </a:moveTo>
                  <a:lnTo>
                    <a:pt x="537" y="19"/>
                  </a:lnTo>
                  <a:lnTo>
                    <a:pt x="528" y="35"/>
                  </a:lnTo>
                  <a:lnTo>
                    <a:pt x="517" y="51"/>
                  </a:lnTo>
                  <a:lnTo>
                    <a:pt x="506" y="68"/>
                  </a:lnTo>
                  <a:lnTo>
                    <a:pt x="494" y="83"/>
                  </a:lnTo>
                  <a:lnTo>
                    <a:pt x="482" y="99"/>
                  </a:lnTo>
                  <a:lnTo>
                    <a:pt x="470" y="114"/>
                  </a:lnTo>
                  <a:lnTo>
                    <a:pt x="458" y="130"/>
                  </a:lnTo>
                  <a:lnTo>
                    <a:pt x="442" y="153"/>
                  </a:lnTo>
                  <a:lnTo>
                    <a:pt x="426" y="177"/>
                  </a:lnTo>
                  <a:lnTo>
                    <a:pt x="407" y="200"/>
                  </a:lnTo>
                  <a:lnTo>
                    <a:pt x="389" y="223"/>
                  </a:lnTo>
                  <a:lnTo>
                    <a:pt x="368" y="245"/>
                  </a:lnTo>
                  <a:lnTo>
                    <a:pt x="349" y="268"/>
                  </a:lnTo>
                  <a:lnTo>
                    <a:pt x="328" y="290"/>
                  </a:lnTo>
                  <a:lnTo>
                    <a:pt x="309" y="313"/>
                  </a:lnTo>
                  <a:lnTo>
                    <a:pt x="280" y="340"/>
                  </a:lnTo>
                  <a:lnTo>
                    <a:pt x="254" y="371"/>
                  </a:lnTo>
                  <a:lnTo>
                    <a:pt x="226" y="402"/>
                  </a:lnTo>
                  <a:lnTo>
                    <a:pt x="202" y="435"/>
                  </a:lnTo>
                  <a:lnTo>
                    <a:pt x="178" y="467"/>
                  </a:lnTo>
                  <a:lnTo>
                    <a:pt x="155" y="501"/>
                  </a:lnTo>
                  <a:lnTo>
                    <a:pt x="134" y="536"/>
                  </a:lnTo>
                  <a:lnTo>
                    <a:pt x="116" y="571"/>
                  </a:lnTo>
                  <a:lnTo>
                    <a:pt x="110" y="581"/>
                  </a:lnTo>
                  <a:lnTo>
                    <a:pt x="105" y="591"/>
                  </a:lnTo>
                  <a:lnTo>
                    <a:pt x="101" y="600"/>
                  </a:lnTo>
                  <a:lnTo>
                    <a:pt x="96" y="609"/>
                  </a:lnTo>
                  <a:lnTo>
                    <a:pt x="90" y="617"/>
                  </a:lnTo>
                  <a:lnTo>
                    <a:pt x="86" y="626"/>
                  </a:lnTo>
                  <a:lnTo>
                    <a:pt x="80" y="635"/>
                  </a:lnTo>
                  <a:lnTo>
                    <a:pt x="74" y="644"/>
                  </a:lnTo>
                  <a:lnTo>
                    <a:pt x="67" y="644"/>
                  </a:lnTo>
                  <a:lnTo>
                    <a:pt x="57" y="637"/>
                  </a:lnTo>
                  <a:lnTo>
                    <a:pt x="48" y="631"/>
                  </a:lnTo>
                  <a:lnTo>
                    <a:pt x="40" y="622"/>
                  </a:lnTo>
                  <a:lnTo>
                    <a:pt x="33" y="614"/>
                  </a:lnTo>
                  <a:lnTo>
                    <a:pt x="25" y="605"/>
                  </a:lnTo>
                  <a:lnTo>
                    <a:pt x="18" y="597"/>
                  </a:lnTo>
                  <a:lnTo>
                    <a:pt x="9" y="589"/>
                  </a:lnTo>
                  <a:lnTo>
                    <a:pt x="0" y="583"/>
                  </a:lnTo>
                  <a:lnTo>
                    <a:pt x="8" y="552"/>
                  </a:lnTo>
                  <a:lnTo>
                    <a:pt x="20" y="522"/>
                  </a:lnTo>
                  <a:lnTo>
                    <a:pt x="33" y="492"/>
                  </a:lnTo>
                  <a:lnTo>
                    <a:pt x="49" y="465"/>
                  </a:lnTo>
                  <a:lnTo>
                    <a:pt x="65" y="437"/>
                  </a:lnTo>
                  <a:lnTo>
                    <a:pt x="82" y="409"/>
                  </a:lnTo>
                  <a:lnTo>
                    <a:pt x="99" y="383"/>
                  </a:lnTo>
                  <a:lnTo>
                    <a:pt x="116" y="357"/>
                  </a:lnTo>
                  <a:lnTo>
                    <a:pt x="130" y="331"/>
                  </a:lnTo>
                  <a:lnTo>
                    <a:pt x="146" y="307"/>
                  </a:lnTo>
                  <a:lnTo>
                    <a:pt x="162" y="283"/>
                  </a:lnTo>
                  <a:lnTo>
                    <a:pt x="179" y="259"/>
                  </a:lnTo>
                  <a:lnTo>
                    <a:pt x="196" y="235"/>
                  </a:lnTo>
                  <a:lnTo>
                    <a:pt x="215" y="211"/>
                  </a:lnTo>
                  <a:lnTo>
                    <a:pt x="232" y="187"/>
                  </a:lnTo>
                  <a:lnTo>
                    <a:pt x="250" y="162"/>
                  </a:lnTo>
                  <a:lnTo>
                    <a:pt x="266" y="142"/>
                  </a:lnTo>
                  <a:lnTo>
                    <a:pt x="283" y="121"/>
                  </a:lnTo>
                  <a:lnTo>
                    <a:pt x="301" y="100"/>
                  </a:lnTo>
                  <a:lnTo>
                    <a:pt x="318" y="80"/>
                  </a:lnTo>
                  <a:lnTo>
                    <a:pt x="335" y="59"/>
                  </a:lnTo>
                  <a:lnTo>
                    <a:pt x="352" y="38"/>
                  </a:lnTo>
                  <a:lnTo>
                    <a:pt x="371" y="18"/>
                  </a:lnTo>
                  <a:lnTo>
                    <a:pt x="390" y="0"/>
                  </a:lnTo>
                  <a:lnTo>
                    <a:pt x="410" y="0"/>
                  </a:lnTo>
                  <a:lnTo>
                    <a:pt x="430" y="0"/>
                  </a:lnTo>
                  <a:lnTo>
                    <a:pt x="450" y="0"/>
                  </a:lnTo>
                  <a:lnTo>
                    <a:pt x="470" y="2"/>
                  </a:lnTo>
                  <a:lnTo>
                    <a:pt x="488" y="2"/>
                  </a:lnTo>
                  <a:lnTo>
                    <a:pt x="507" y="2"/>
                  </a:lnTo>
                  <a:lnTo>
                    <a:pt x="527" y="2"/>
                  </a:lnTo>
                  <a:lnTo>
                    <a:pt x="546" y="3"/>
                  </a:lnTo>
                  <a:close/>
                </a:path>
              </a:pathLst>
            </a:custGeom>
            <a:solidFill>
              <a:srgbClr val="292929"/>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0" name="Freeform 34"/>
            <p:cNvSpPr>
              <a:spLocks/>
            </p:cNvSpPr>
            <p:nvPr/>
          </p:nvSpPr>
          <p:spPr bwMode="auto">
            <a:xfrm>
              <a:off x="4269" y="3150"/>
              <a:ext cx="196" cy="312"/>
            </a:xfrm>
            <a:custGeom>
              <a:avLst/>
              <a:gdLst/>
              <a:ahLst/>
              <a:cxnLst>
                <a:cxn ang="0">
                  <a:pos x="585" y="19"/>
                </a:cxn>
                <a:cxn ang="0">
                  <a:pos x="588" y="50"/>
                </a:cxn>
                <a:cxn ang="0">
                  <a:pos x="565" y="928"/>
                </a:cxn>
                <a:cxn ang="0">
                  <a:pos x="565" y="934"/>
                </a:cxn>
                <a:cxn ang="0">
                  <a:pos x="486" y="924"/>
                </a:cxn>
                <a:cxn ang="0">
                  <a:pos x="411" y="909"/>
                </a:cxn>
                <a:cxn ang="0">
                  <a:pos x="337" y="889"/>
                </a:cxn>
                <a:cxn ang="0">
                  <a:pos x="265" y="864"/>
                </a:cxn>
                <a:cxn ang="0">
                  <a:pos x="194" y="833"/>
                </a:cxn>
                <a:cxn ang="0">
                  <a:pos x="126" y="797"/>
                </a:cxn>
                <a:cxn ang="0">
                  <a:pos x="61" y="754"/>
                </a:cxn>
                <a:cxn ang="0">
                  <a:pos x="0" y="706"/>
                </a:cxn>
                <a:cxn ang="0">
                  <a:pos x="5" y="681"/>
                </a:cxn>
                <a:cxn ang="0">
                  <a:pos x="13" y="657"/>
                </a:cxn>
                <a:cxn ang="0">
                  <a:pos x="22" y="634"/>
                </a:cxn>
                <a:cxn ang="0">
                  <a:pos x="33" y="613"/>
                </a:cxn>
                <a:cxn ang="0">
                  <a:pos x="44" y="591"/>
                </a:cxn>
                <a:cxn ang="0">
                  <a:pos x="56" y="570"/>
                </a:cxn>
                <a:cxn ang="0">
                  <a:pos x="68" y="549"/>
                </a:cxn>
                <a:cxn ang="0">
                  <a:pos x="79" y="528"/>
                </a:cxn>
                <a:cxn ang="0">
                  <a:pos x="116" y="470"/>
                </a:cxn>
                <a:cxn ang="0">
                  <a:pos x="157" y="416"/>
                </a:cxn>
                <a:cxn ang="0">
                  <a:pos x="200" y="364"/>
                </a:cxn>
                <a:cxn ang="0">
                  <a:pos x="245" y="313"/>
                </a:cxn>
                <a:cxn ang="0">
                  <a:pos x="290" y="261"/>
                </a:cxn>
                <a:cxn ang="0">
                  <a:pos x="337" y="211"/>
                </a:cxn>
                <a:cxn ang="0">
                  <a:pos x="384" y="161"/>
                </a:cxn>
                <a:cxn ang="0">
                  <a:pos x="432" y="112"/>
                </a:cxn>
                <a:cxn ang="0">
                  <a:pos x="441" y="98"/>
                </a:cxn>
                <a:cxn ang="0">
                  <a:pos x="452" y="86"/>
                </a:cxn>
                <a:cxn ang="0">
                  <a:pos x="460" y="72"/>
                </a:cxn>
                <a:cxn ang="0">
                  <a:pos x="468" y="58"/>
                </a:cxn>
                <a:cxn ang="0">
                  <a:pos x="475" y="44"/>
                </a:cxn>
                <a:cxn ang="0">
                  <a:pos x="484" y="32"/>
                </a:cxn>
                <a:cxn ang="0">
                  <a:pos x="493" y="19"/>
                </a:cxn>
                <a:cxn ang="0">
                  <a:pos x="506" y="10"/>
                </a:cxn>
                <a:cxn ang="0">
                  <a:pos x="508" y="3"/>
                </a:cxn>
                <a:cxn ang="0">
                  <a:pos x="514" y="1"/>
                </a:cxn>
                <a:cxn ang="0">
                  <a:pos x="520" y="0"/>
                </a:cxn>
                <a:cxn ang="0">
                  <a:pos x="527" y="2"/>
                </a:cxn>
                <a:cxn ang="0">
                  <a:pos x="534" y="4"/>
                </a:cxn>
                <a:cxn ang="0">
                  <a:pos x="542" y="8"/>
                </a:cxn>
                <a:cxn ang="0">
                  <a:pos x="549" y="9"/>
                </a:cxn>
                <a:cxn ang="0">
                  <a:pos x="557" y="10"/>
                </a:cxn>
                <a:cxn ang="0">
                  <a:pos x="585" y="19"/>
                </a:cxn>
              </a:cxnLst>
              <a:rect l="0" t="0" r="r" b="b"/>
              <a:pathLst>
                <a:path w="588" h="934">
                  <a:moveTo>
                    <a:pt x="585" y="19"/>
                  </a:moveTo>
                  <a:lnTo>
                    <a:pt x="588" y="50"/>
                  </a:lnTo>
                  <a:lnTo>
                    <a:pt x="565" y="928"/>
                  </a:lnTo>
                  <a:lnTo>
                    <a:pt x="565" y="934"/>
                  </a:lnTo>
                  <a:lnTo>
                    <a:pt x="486" y="924"/>
                  </a:lnTo>
                  <a:lnTo>
                    <a:pt x="411" y="909"/>
                  </a:lnTo>
                  <a:lnTo>
                    <a:pt x="337" y="889"/>
                  </a:lnTo>
                  <a:lnTo>
                    <a:pt x="265" y="864"/>
                  </a:lnTo>
                  <a:lnTo>
                    <a:pt x="194" y="833"/>
                  </a:lnTo>
                  <a:lnTo>
                    <a:pt x="126" y="797"/>
                  </a:lnTo>
                  <a:lnTo>
                    <a:pt x="61" y="754"/>
                  </a:lnTo>
                  <a:lnTo>
                    <a:pt x="0" y="706"/>
                  </a:lnTo>
                  <a:lnTo>
                    <a:pt x="5" y="681"/>
                  </a:lnTo>
                  <a:lnTo>
                    <a:pt x="13" y="657"/>
                  </a:lnTo>
                  <a:lnTo>
                    <a:pt x="22" y="634"/>
                  </a:lnTo>
                  <a:lnTo>
                    <a:pt x="33" y="613"/>
                  </a:lnTo>
                  <a:lnTo>
                    <a:pt x="44" y="591"/>
                  </a:lnTo>
                  <a:lnTo>
                    <a:pt x="56" y="570"/>
                  </a:lnTo>
                  <a:lnTo>
                    <a:pt x="68" y="549"/>
                  </a:lnTo>
                  <a:lnTo>
                    <a:pt x="79" y="528"/>
                  </a:lnTo>
                  <a:lnTo>
                    <a:pt x="116" y="470"/>
                  </a:lnTo>
                  <a:lnTo>
                    <a:pt x="157" y="416"/>
                  </a:lnTo>
                  <a:lnTo>
                    <a:pt x="200" y="364"/>
                  </a:lnTo>
                  <a:lnTo>
                    <a:pt x="245" y="313"/>
                  </a:lnTo>
                  <a:lnTo>
                    <a:pt x="290" y="261"/>
                  </a:lnTo>
                  <a:lnTo>
                    <a:pt x="337" y="211"/>
                  </a:lnTo>
                  <a:lnTo>
                    <a:pt x="384" y="161"/>
                  </a:lnTo>
                  <a:lnTo>
                    <a:pt x="432" y="112"/>
                  </a:lnTo>
                  <a:lnTo>
                    <a:pt x="441" y="98"/>
                  </a:lnTo>
                  <a:lnTo>
                    <a:pt x="452" y="86"/>
                  </a:lnTo>
                  <a:lnTo>
                    <a:pt x="460" y="72"/>
                  </a:lnTo>
                  <a:lnTo>
                    <a:pt x="468" y="58"/>
                  </a:lnTo>
                  <a:lnTo>
                    <a:pt x="475" y="44"/>
                  </a:lnTo>
                  <a:lnTo>
                    <a:pt x="484" y="32"/>
                  </a:lnTo>
                  <a:lnTo>
                    <a:pt x="493" y="19"/>
                  </a:lnTo>
                  <a:lnTo>
                    <a:pt x="506" y="10"/>
                  </a:lnTo>
                  <a:lnTo>
                    <a:pt x="508" y="3"/>
                  </a:lnTo>
                  <a:lnTo>
                    <a:pt x="514" y="1"/>
                  </a:lnTo>
                  <a:lnTo>
                    <a:pt x="520" y="0"/>
                  </a:lnTo>
                  <a:lnTo>
                    <a:pt x="527" y="2"/>
                  </a:lnTo>
                  <a:lnTo>
                    <a:pt x="534" y="4"/>
                  </a:lnTo>
                  <a:lnTo>
                    <a:pt x="542" y="8"/>
                  </a:lnTo>
                  <a:lnTo>
                    <a:pt x="549" y="9"/>
                  </a:lnTo>
                  <a:lnTo>
                    <a:pt x="557" y="10"/>
                  </a:lnTo>
                  <a:lnTo>
                    <a:pt x="585" y="19"/>
                  </a:lnTo>
                  <a:close/>
                </a:path>
              </a:pathLst>
            </a:custGeom>
            <a:solidFill>
              <a:srgbClr val="40404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1" name="Freeform 35"/>
            <p:cNvSpPr>
              <a:spLocks/>
            </p:cNvSpPr>
            <p:nvPr/>
          </p:nvSpPr>
          <p:spPr bwMode="auto">
            <a:xfrm>
              <a:off x="4463" y="3161"/>
              <a:ext cx="38" cy="396"/>
            </a:xfrm>
            <a:custGeom>
              <a:avLst/>
              <a:gdLst/>
              <a:ahLst/>
              <a:cxnLst>
                <a:cxn ang="0">
                  <a:pos x="100" y="13"/>
                </a:cxn>
                <a:cxn ang="0">
                  <a:pos x="103" y="14"/>
                </a:cxn>
                <a:cxn ang="0">
                  <a:pos x="109" y="16"/>
                </a:cxn>
                <a:cxn ang="0">
                  <a:pos x="111" y="24"/>
                </a:cxn>
                <a:cxn ang="0">
                  <a:pos x="112" y="35"/>
                </a:cxn>
                <a:cxn ang="0">
                  <a:pos x="111" y="45"/>
                </a:cxn>
                <a:cxn ang="0">
                  <a:pos x="112" y="57"/>
                </a:cxn>
                <a:cxn ang="0">
                  <a:pos x="109" y="1186"/>
                </a:cxn>
                <a:cxn ang="0">
                  <a:pos x="94" y="1186"/>
                </a:cxn>
                <a:cxn ang="0">
                  <a:pos x="79" y="1187"/>
                </a:cxn>
                <a:cxn ang="0">
                  <a:pos x="64" y="1186"/>
                </a:cxn>
                <a:cxn ang="0">
                  <a:pos x="50" y="1186"/>
                </a:cxn>
                <a:cxn ang="0">
                  <a:pos x="36" y="1181"/>
                </a:cxn>
                <a:cxn ang="0">
                  <a:pos x="23" y="1177"/>
                </a:cxn>
                <a:cxn ang="0">
                  <a:pos x="10" y="1170"/>
                </a:cxn>
                <a:cxn ang="0">
                  <a:pos x="0" y="1162"/>
                </a:cxn>
                <a:cxn ang="0">
                  <a:pos x="16" y="716"/>
                </a:cxn>
                <a:cxn ang="0">
                  <a:pos x="32" y="288"/>
                </a:cxn>
                <a:cxn ang="0">
                  <a:pos x="35" y="250"/>
                </a:cxn>
                <a:cxn ang="0">
                  <a:pos x="36" y="213"/>
                </a:cxn>
                <a:cxn ang="0">
                  <a:pos x="35" y="178"/>
                </a:cxn>
                <a:cxn ang="0">
                  <a:pos x="34" y="142"/>
                </a:cxn>
                <a:cxn ang="0">
                  <a:pos x="32" y="106"/>
                </a:cxn>
                <a:cxn ang="0">
                  <a:pos x="32" y="71"/>
                </a:cxn>
                <a:cxn ang="0">
                  <a:pos x="33" y="35"/>
                </a:cxn>
                <a:cxn ang="0">
                  <a:pos x="38" y="0"/>
                </a:cxn>
                <a:cxn ang="0">
                  <a:pos x="44" y="1"/>
                </a:cxn>
                <a:cxn ang="0">
                  <a:pos x="52" y="2"/>
                </a:cxn>
                <a:cxn ang="0">
                  <a:pos x="59" y="3"/>
                </a:cxn>
                <a:cxn ang="0">
                  <a:pos x="69" y="5"/>
                </a:cxn>
                <a:cxn ang="0">
                  <a:pos x="75" y="6"/>
                </a:cxn>
                <a:cxn ang="0">
                  <a:pos x="83" y="9"/>
                </a:cxn>
                <a:cxn ang="0">
                  <a:pos x="92" y="10"/>
                </a:cxn>
                <a:cxn ang="0">
                  <a:pos x="100" y="13"/>
                </a:cxn>
              </a:cxnLst>
              <a:rect l="0" t="0" r="r" b="b"/>
              <a:pathLst>
                <a:path w="112" h="1187">
                  <a:moveTo>
                    <a:pt x="100" y="13"/>
                  </a:moveTo>
                  <a:lnTo>
                    <a:pt x="103" y="14"/>
                  </a:lnTo>
                  <a:lnTo>
                    <a:pt x="109" y="16"/>
                  </a:lnTo>
                  <a:lnTo>
                    <a:pt x="111" y="24"/>
                  </a:lnTo>
                  <a:lnTo>
                    <a:pt x="112" y="35"/>
                  </a:lnTo>
                  <a:lnTo>
                    <a:pt x="111" y="45"/>
                  </a:lnTo>
                  <a:lnTo>
                    <a:pt x="112" y="57"/>
                  </a:lnTo>
                  <a:lnTo>
                    <a:pt x="109" y="1186"/>
                  </a:lnTo>
                  <a:lnTo>
                    <a:pt x="94" y="1186"/>
                  </a:lnTo>
                  <a:lnTo>
                    <a:pt x="79" y="1187"/>
                  </a:lnTo>
                  <a:lnTo>
                    <a:pt x="64" y="1186"/>
                  </a:lnTo>
                  <a:lnTo>
                    <a:pt x="50" y="1186"/>
                  </a:lnTo>
                  <a:lnTo>
                    <a:pt x="36" y="1181"/>
                  </a:lnTo>
                  <a:lnTo>
                    <a:pt x="23" y="1177"/>
                  </a:lnTo>
                  <a:lnTo>
                    <a:pt x="10" y="1170"/>
                  </a:lnTo>
                  <a:lnTo>
                    <a:pt x="0" y="1162"/>
                  </a:lnTo>
                  <a:lnTo>
                    <a:pt x="16" y="716"/>
                  </a:lnTo>
                  <a:lnTo>
                    <a:pt x="32" y="288"/>
                  </a:lnTo>
                  <a:lnTo>
                    <a:pt x="35" y="250"/>
                  </a:lnTo>
                  <a:lnTo>
                    <a:pt x="36" y="213"/>
                  </a:lnTo>
                  <a:lnTo>
                    <a:pt x="35" y="178"/>
                  </a:lnTo>
                  <a:lnTo>
                    <a:pt x="34" y="142"/>
                  </a:lnTo>
                  <a:lnTo>
                    <a:pt x="32" y="106"/>
                  </a:lnTo>
                  <a:lnTo>
                    <a:pt x="32" y="71"/>
                  </a:lnTo>
                  <a:lnTo>
                    <a:pt x="33" y="35"/>
                  </a:lnTo>
                  <a:lnTo>
                    <a:pt x="38" y="0"/>
                  </a:lnTo>
                  <a:lnTo>
                    <a:pt x="44" y="1"/>
                  </a:lnTo>
                  <a:lnTo>
                    <a:pt x="52" y="2"/>
                  </a:lnTo>
                  <a:lnTo>
                    <a:pt x="59" y="3"/>
                  </a:lnTo>
                  <a:lnTo>
                    <a:pt x="69" y="5"/>
                  </a:lnTo>
                  <a:lnTo>
                    <a:pt x="75" y="6"/>
                  </a:lnTo>
                  <a:lnTo>
                    <a:pt x="83" y="9"/>
                  </a:lnTo>
                  <a:lnTo>
                    <a:pt x="92" y="10"/>
                  </a:lnTo>
                  <a:lnTo>
                    <a:pt x="100" y="13"/>
                  </a:lnTo>
                  <a:close/>
                </a:path>
              </a:pathLst>
            </a:custGeom>
            <a:solidFill>
              <a:srgbClr val="BFBFBF"/>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2" name="Freeform 36"/>
            <p:cNvSpPr>
              <a:spLocks/>
            </p:cNvSpPr>
            <p:nvPr/>
          </p:nvSpPr>
          <p:spPr bwMode="auto">
            <a:xfrm>
              <a:off x="4222" y="3367"/>
              <a:ext cx="46" cy="58"/>
            </a:xfrm>
            <a:custGeom>
              <a:avLst/>
              <a:gdLst/>
              <a:ahLst/>
              <a:cxnLst>
                <a:cxn ang="0">
                  <a:pos x="125" y="10"/>
                </a:cxn>
                <a:cxn ang="0">
                  <a:pos x="126" y="9"/>
                </a:cxn>
                <a:cxn ang="0">
                  <a:pos x="123" y="17"/>
                </a:cxn>
                <a:cxn ang="0">
                  <a:pos x="119" y="26"/>
                </a:cxn>
                <a:cxn ang="0">
                  <a:pos x="114" y="34"/>
                </a:cxn>
                <a:cxn ang="0">
                  <a:pos x="110" y="43"/>
                </a:cxn>
                <a:cxn ang="0">
                  <a:pos x="104" y="51"/>
                </a:cxn>
                <a:cxn ang="0">
                  <a:pos x="103" y="61"/>
                </a:cxn>
                <a:cxn ang="0">
                  <a:pos x="104" y="70"/>
                </a:cxn>
                <a:cxn ang="0">
                  <a:pos x="111" y="80"/>
                </a:cxn>
                <a:cxn ang="0">
                  <a:pos x="117" y="83"/>
                </a:cxn>
                <a:cxn ang="0">
                  <a:pos x="124" y="89"/>
                </a:cxn>
                <a:cxn ang="0">
                  <a:pos x="126" y="96"/>
                </a:cxn>
                <a:cxn ang="0">
                  <a:pos x="125" y="105"/>
                </a:cxn>
                <a:cxn ang="0">
                  <a:pos x="126" y="106"/>
                </a:cxn>
                <a:cxn ang="0">
                  <a:pos x="127" y="104"/>
                </a:cxn>
                <a:cxn ang="0">
                  <a:pos x="128" y="102"/>
                </a:cxn>
                <a:cxn ang="0">
                  <a:pos x="128" y="103"/>
                </a:cxn>
                <a:cxn ang="0">
                  <a:pos x="130" y="105"/>
                </a:cxn>
                <a:cxn ang="0">
                  <a:pos x="132" y="102"/>
                </a:cxn>
                <a:cxn ang="0">
                  <a:pos x="132" y="100"/>
                </a:cxn>
                <a:cxn ang="0">
                  <a:pos x="134" y="102"/>
                </a:cxn>
                <a:cxn ang="0">
                  <a:pos x="139" y="104"/>
                </a:cxn>
                <a:cxn ang="0">
                  <a:pos x="140" y="106"/>
                </a:cxn>
                <a:cxn ang="0">
                  <a:pos x="139" y="112"/>
                </a:cxn>
                <a:cxn ang="0">
                  <a:pos x="126" y="117"/>
                </a:cxn>
                <a:cxn ang="0">
                  <a:pos x="115" y="124"/>
                </a:cxn>
                <a:cxn ang="0">
                  <a:pos x="102" y="131"/>
                </a:cxn>
                <a:cxn ang="0">
                  <a:pos x="92" y="140"/>
                </a:cxn>
                <a:cxn ang="0">
                  <a:pos x="80" y="147"/>
                </a:cxn>
                <a:cxn ang="0">
                  <a:pos x="70" y="156"/>
                </a:cxn>
                <a:cxn ang="0">
                  <a:pos x="60" y="165"/>
                </a:cxn>
                <a:cxn ang="0">
                  <a:pos x="50" y="175"/>
                </a:cxn>
                <a:cxn ang="0">
                  <a:pos x="41" y="171"/>
                </a:cxn>
                <a:cxn ang="0">
                  <a:pos x="34" y="165"/>
                </a:cxn>
                <a:cxn ang="0">
                  <a:pos x="27" y="157"/>
                </a:cxn>
                <a:cxn ang="0">
                  <a:pos x="22" y="150"/>
                </a:cxn>
                <a:cxn ang="0">
                  <a:pos x="15" y="140"/>
                </a:cxn>
                <a:cxn ang="0">
                  <a:pos x="11" y="131"/>
                </a:cxn>
                <a:cxn ang="0">
                  <a:pos x="7" y="121"/>
                </a:cxn>
                <a:cxn ang="0">
                  <a:pos x="4" y="112"/>
                </a:cxn>
                <a:cxn ang="0">
                  <a:pos x="0" y="104"/>
                </a:cxn>
                <a:cxn ang="0">
                  <a:pos x="3" y="96"/>
                </a:cxn>
                <a:cxn ang="0">
                  <a:pos x="8" y="88"/>
                </a:cxn>
                <a:cxn ang="0">
                  <a:pos x="14" y="81"/>
                </a:cxn>
                <a:cxn ang="0">
                  <a:pos x="24" y="71"/>
                </a:cxn>
                <a:cxn ang="0">
                  <a:pos x="34" y="61"/>
                </a:cxn>
                <a:cxn ang="0">
                  <a:pos x="44" y="50"/>
                </a:cxn>
                <a:cxn ang="0">
                  <a:pos x="54" y="41"/>
                </a:cxn>
                <a:cxn ang="0">
                  <a:pos x="63" y="31"/>
                </a:cxn>
                <a:cxn ang="0">
                  <a:pos x="73" y="20"/>
                </a:cxn>
                <a:cxn ang="0">
                  <a:pos x="85" y="10"/>
                </a:cxn>
                <a:cxn ang="0">
                  <a:pos x="97" y="0"/>
                </a:cxn>
                <a:cxn ang="0">
                  <a:pos x="102" y="4"/>
                </a:cxn>
                <a:cxn ang="0">
                  <a:pos x="109" y="9"/>
                </a:cxn>
                <a:cxn ang="0">
                  <a:pos x="116" y="11"/>
                </a:cxn>
                <a:cxn ang="0">
                  <a:pos x="125" y="10"/>
                </a:cxn>
              </a:cxnLst>
              <a:rect l="0" t="0" r="r" b="b"/>
              <a:pathLst>
                <a:path w="140" h="175">
                  <a:moveTo>
                    <a:pt x="125" y="10"/>
                  </a:moveTo>
                  <a:lnTo>
                    <a:pt x="126" y="9"/>
                  </a:lnTo>
                  <a:lnTo>
                    <a:pt x="123" y="17"/>
                  </a:lnTo>
                  <a:lnTo>
                    <a:pt x="119" y="26"/>
                  </a:lnTo>
                  <a:lnTo>
                    <a:pt x="114" y="34"/>
                  </a:lnTo>
                  <a:lnTo>
                    <a:pt x="110" y="43"/>
                  </a:lnTo>
                  <a:lnTo>
                    <a:pt x="104" y="51"/>
                  </a:lnTo>
                  <a:lnTo>
                    <a:pt x="103" y="61"/>
                  </a:lnTo>
                  <a:lnTo>
                    <a:pt x="104" y="70"/>
                  </a:lnTo>
                  <a:lnTo>
                    <a:pt x="111" y="80"/>
                  </a:lnTo>
                  <a:lnTo>
                    <a:pt x="117" y="83"/>
                  </a:lnTo>
                  <a:lnTo>
                    <a:pt x="124" y="89"/>
                  </a:lnTo>
                  <a:lnTo>
                    <a:pt x="126" y="96"/>
                  </a:lnTo>
                  <a:lnTo>
                    <a:pt x="125" y="105"/>
                  </a:lnTo>
                  <a:lnTo>
                    <a:pt x="126" y="106"/>
                  </a:lnTo>
                  <a:lnTo>
                    <a:pt x="127" y="104"/>
                  </a:lnTo>
                  <a:lnTo>
                    <a:pt x="128" y="102"/>
                  </a:lnTo>
                  <a:lnTo>
                    <a:pt x="128" y="103"/>
                  </a:lnTo>
                  <a:lnTo>
                    <a:pt x="130" y="105"/>
                  </a:lnTo>
                  <a:lnTo>
                    <a:pt x="132" y="102"/>
                  </a:lnTo>
                  <a:lnTo>
                    <a:pt x="132" y="100"/>
                  </a:lnTo>
                  <a:lnTo>
                    <a:pt x="134" y="102"/>
                  </a:lnTo>
                  <a:lnTo>
                    <a:pt x="139" y="104"/>
                  </a:lnTo>
                  <a:lnTo>
                    <a:pt x="140" y="106"/>
                  </a:lnTo>
                  <a:lnTo>
                    <a:pt x="139" y="112"/>
                  </a:lnTo>
                  <a:lnTo>
                    <a:pt x="126" y="117"/>
                  </a:lnTo>
                  <a:lnTo>
                    <a:pt x="115" y="124"/>
                  </a:lnTo>
                  <a:lnTo>
                    <a:pt x="102" y="131"/>
                  </a:lnTo>
                  <a:lnTo>
                    <a:pt x="92" y="140"/>
                  </a:lnTo>
                  <a:lnTo>
                    <a:pt x="80" y="147"/>
                  </a:lnTo>
                  <a:lnTo>
                    <a:pt x="70" y="156"/>
                  </a:lnTo>
                  <a:lnTo>
                    <a:pt x="60" y="165"/>
                  </a:lnTo>
                  <a:lnTo>
                    <a:pt x="50" y="175"/>
                  </a:lnTo>
                  <a:lnTo>
                    <a:pt x="41" y="171"/>
                  </a:lnTo>
                  <a:lnTo>
                    <a:pt x="34" y="165"/>
                  </a:lnTo>
                  <a:lnTo>
                    <a:pt x="27" y="157"/>
                  </a:lnTo>
                  <a:lnTo>
                    <a:pt x="22" y="150"/>
                  </a:lnTo>
                  <a:lnTo>
                    <a:pt x="15" y="140"/>
                  </a:lnTo>
                  <a:lnTo>
                    <a:pt x="11" y="131"/>
                  </a:lnTo>
                  <a:lnTo>
                    <a:pt x="7" y="121"/>
                  </a:lnTo>
                  <a:lnTo>
                    <a:pt x="4" y="112"/>
                  </a:lnTo>
                  <a:lnTo>
                    <a:pt x="0" y="104"/>
                  </a:lnTo>
                  <a:lnTo>
                    <a:pt x="3" y="96"/>
                  </a:lnTo>
                  <a:lnTo>
                    <a:pt x="8" y="88"/>
                  </a:lnTo>
                  <a:lnTo>
                    <a:pt x="14" y="81"/>
                  </a:lnTo>
                  <a:lnTo>
                    <a:pt x="24" y="71"/>
                  </a:lnTo>
                  <a:lnTo>
                    <a:pt x="34" y="61"/>
                  </a:lnTo>
                  <a:lnTo>
                    <a:pt x="44" y="50"/>
                  </a:lnTo>
                  <a:lnTo>
                    <a:pt x="54" y="41"/>
                  </a:lnTo>
                  <a:lnTo>
                    <a:pt x="63" y="31"/>
                  </a:lnTo>
                  <a:lnTo>
                    <a:pt x="73" y="20"/>
                  </a:lnTo>
                  <a:lnTo>
                    <a:pt x="85" y="10"/>
                  </a:lnTo>
                  <a:lnTo>
                    <a:pt x="97" y="0"/>
                  </a:lnTo>
                  <a:lnTo>
                    <a:pt x="102" y="4"/>
                  </a:lnTo>
                  <a:lnTo>
                    <a:pt x="109" y="9"/>
                  </a:lnTo>
                  <a:lnTo>
                    <a:pt x="116" y="11"/>
                  </a:lnTo>
                  <a:lnTo>
                    <a:pt x="125" y="10"/>
                  </a:lnTo>
                  <a:close/>
                </a:path>
              </a:pathLst>
            </a:custGeom>
            <a:solidFill>
              <a:srgbClr val="4A17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3" name="Freeform 37"/>
            <p:cNvSpPr>
              <a:spLocks/>
            </p:cNvSpPr>
            <p:nvPr/>
          </p:nvSpPr>
          <p:spPr bwMode="auto">
            <a:xfrm>
              <a:off x="4224" y="3406"/>
              <a:ext cx="81" cy="75"/>
            </a:xfrm>
            <a:custGeom>
              <a:avLst/>
              <a:gdLst/>
              <a:ahLst/>
              <a:cxnLst>
                <a:cxn ang="0">
                  <a:pos x="242" y="56"/>
                </a:cxn>
                <a:cxn ang="0">
                  <a:pos x="225" y="69"/>
                </a:cxn>
                <a:cxn ang="0">
                  <a:pos x="209" y="82"/>
                </a:cxn>
                <a:cxn ang="0">
                  <a:pos x="192" y="98"/>
                </a:cxn>
                <a:cxn ang="0">
                  <a:pos x="179" y="116"/>
                </a:cxn>
                <a:cxn ang="0">
                  <a:pos x="166" y="133"/>
                </a:cxn>
                <a:cxn ang="0">
                  <a:pos x="158" y="154"/>
                </a:cxn>
                <a:cxn ang="0">
                  <a:pos x="154" y="173"/>
                </a:cxn>
                <a:cxn ang="0">
                  <a:pos x="156" y="196"/>
                </a:cxn>
                <a:cxn ang="0">
                  <a:pos x="155" y="204"/>
                </a:cxn>
                <a:cxn ang="0">
                  <a:pos x="153" y="213"/>
                </a:cxn>
                <a:cxn ang="0">
                  <a:pos x="147" y="220"/>
                </a:cxn>
                <a:cxn ang="0">
                  <a:pos x="142" y="227"/>
                </a:cxn>
                <a:cxn ang="0">
                  <a:pos x="124" y="224"/>
                </a:cxn>
                <a:cxn ang="0">
                  <a:pos x="107" y="213"/>
                </a:cxn>
                <a:cxn ang="0">
                  <a:pos x="92" y="203"/>
                </a:cxn>
                <a:cxn ang="0">
                  <a:pos x="76" y="191"/>
                </a:cxn>
                <a:cxn ang="0">
                  <a:pos x="61" y="180"/>
                </a:cxn>
                <a:cxn ang="0">
                  <a:pos x="45" y="167"/>
                </a:cxn>
                <a:cxn ang="0">
                  <a:pos x="30" y="156"/>
                </a:cxn>
                <a:cxn ang="0">
                  <a:pos x="14" y="144"/>
                </a:cxn>
                <a:cxn ang="0">
                  <a:pos x="0" y="134"/>
                </a:cxn>
                <a:cxn ang="0">
                  <a:pos x="13" y="113"/>
                </a:cxn>
                <a:cxn ang="0">
                  <a:pos x="30" y="94"/>
                </a:cxn>
                <a:cxn ang="0">
                  <a:pos x="46" y="75"/>
                </a:cxn>
                <a:cxn ang="0">
                  <a:pos x="67" y="58"/>
                </a:cxn>
                <a:cxn ang="0">
                  <a:pos x="87" y="40"/>
                </a:cxn>
                <a:cxn ang="0">
                  <a:pos x="108" y="25"/>
                </a:cxn>
                <a:cxn ang="0">
                  <a:pos x="130" y="11"/>
                </a:cxn>
                <a:cxn ang="0">
                  <a:pos x="152" y="0"/>
                </a:cxn>
                <a:cxn ang="0">
                  <a:pos x="242" y="56"/>
                </a:cxn>
              </a:cxnLst>
              <a:rect l="0" t="0" r="r" b="b"/>
              <a:pathLst>
                <a:path w="242" h="227">
                  <a:moveTo>
                    <a:pt x="242" y="56"/>
                  </a:moveTo>
                  <a:lnTo>
                    <a:pt x="225" y="69"/>
                  </a:lnTo>
                  <a:lnTo>
                    <a:pt x="209" y="82"/>
                  </a:lnTo>
                  <a:lnTo>
                    <a:pt x="192" y="98"/>
                  </a:lnTo>
                  <a:lnTo>
                    <a:pt x="179" y="116"/>
                  </a:lnTo>
                  <a:lnTo>
                    <a:pt x="166" y="133"/>
                  </a:lnTo>
                  <a:lnTo>
                    <a:pt x="158" y="154"/>
                  </a:lnTo>
                  <a:lnTo>
                    <a:pt x="154" y="173"/>
                  </a:lnTo>
                  <a:lnTo>
                    <a:pt x="156" y="196"/>
                  </a:lnTo>
                  <a:lnTo>
                    <a:pt x="155" y="204"/>
                  </a:lnTo>
                  <a:lnTo>
                    <a:pt x="153" y="213"/>
                  </a:lnTo>
                  <a:lnTo>
                    <a:pt x="147" y="220"/>
                  </a:lnTo>
                  <a:lnTo>
                    <a:pt x="142" y="227"/>
                  </a:lnTo>
                  <a:lnTo>
                    <a:pt x="124" y="224"/>
                  </a:lnTo>
                  <a:lnTo>
                    <a:pt x="107" y="213"/>
                  </a:lnTo>
                  <a:lnTo>
                    <a:pt x="92" y="203"/>
                  </a:lnTo>
                  <a:lnTo>
                    <a:pt x="76" y="191"/>
                  </a:lnTo>
                  <a:lnTo>
                    <a:pt x="61" y="180"/>
                  </a:lnTo>
                  <a:lnTo>
                    <a:pt x="45" y="167"/>
                  </a:lnTo>
                  <a:lnTo>
                    <a:pt x="30" y="156"/>
                  </a:lnTo>
                  <a:lnTo>
                    <a:pt x="14" y="144"/>
                  </a:lnTo>
                  <a:lnTo>
                    <a:pt x="0" y="134"/>
                  </a:lnTo>
                  <a:lnTo>
                    <a:pt x="13" y="113"/>
                  </a:lnTo>
                  <a:lnTo>
                    <a:pt x="30" y="94"/>
                  </a:lnTo>
                  <a:lnTo>
                    <a:pt x="46" y="75"/>
                  </a:lnTo>
                  <a:lnTo>
                    <a:pt x="67" y="58"/>
                  </a:lnTo>
                  <a:lnTo>
                    <a:pt x="87" y="40"/>
                  </a:lnTo>
                  <a:lnTo>
                    <a:pt x="108" y="25"/>
                  </a:lnTo>
                  <a:lnTo>
                    <a:pt x="130" y="11"/>
                  </a:lnTo>
                  <a:lnTo>
                    <a:pt x="152" y="0"/>
                  </a:lnTo>
                  <a:lnTo>
                    <a:pt x="242" y="56"/>
                  </a:lnTo>
                  <a:close/>
                </a:path>
              </a:pathLst>
            </a:custGeom>
            <a:solidFill>
              <a:srgbClr val="6E45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4" name="Freeform 38"/>
            <p:cNvSpPr>
              <a:spLocks/>
            </p:cNvSpPr>
            <p:nvPr/>
          </p:nvSpPr>
          <p:spPr bwMode="auto">
            <a:xfrm>
              <a:off x="4209" y="3412"/>
              <a:ext cx="24" cy="47"/>
            </a:xfrm>
            <a:custGeom>
              <a:avLst/>
              <a:gdLst/>
              <a:ahLst/>
              <a:cxnLst>
                <a:cxn ang="0">
                  <a:pos x="50" y="31"/>
                </a:cxn>
                <a:cxn ang="0">
                  <a:pos x="74" y="55"/>
                </a:cxn>
                <a:cxn ang="0">
                  <a:pos x="64" y="64"/>
                </a:cxn>
                <a:cxn ang="0">
                  <a:pos x="56" y="75"/>
                </a:cxn>
                <a:cxn ang="0">
                  <a:pos x="47" y="85"/>
                </a:cxn>
                <a:cxn ang="0">
                  <a:pos x="40" y="97"/>
                </a:cxn>
                <a:cxn ang="0">
                  <a:pos x="31" y="107"/>
                </a:cxn>
                <a:cxn ang="0">
                  <a:pos x="24" y="119"/>
                </a:cxn>
                <a:cxn ang="0">
                  <a:pos x="17" y="131"/>
                </a:cxn>
                <a:cxn ang="0">
                  <a:pos x="12" y="144"/>
                </a:cxn>
                <a:cxn ang="0">
                  <a:pos x="6" y="129"/>
                </a:cxn>
                <a:cxn ang="0">
                  <a:pos x="2" y="115"/>
                </a:cxn>
                <a:cxn ang="0">
                  <a:pos x="0" y="100"/>
                </a:cxn>
                <a:cxn ang="0">
                  <a:pos x="0" y="85"/>
                </a:cxn>
                <a:cxn ang="0">
                  <a:pos x="0" y="69"/>
                </a:cxn>
                <a:cxn ang="0">
                  <a:pos x="3" y="54"/>
                </a:cxn>
                <a:cxn ang="0">
                  <a:pos x="6" y="39"/>
                </a:cxn>
                <a:cxn ang="0">
                  <a:pos x="9" y="25"/>
                </a:cxn>
                <a:cxn ang="0">
                  <a:pos x="14" y="17"/>
                </a:cxn>
                <a:cxn ang="0">
                  <a:pos x="18" y="10"/>
                </a:cxn>
                <a:cxn ang="0">
                  <a:pos x="22" y="3"/>
                </a:cxn>
                <a:cxn ang="0">
                  <a:pos x="29" y="0"/>
                </a:cxn>
                <a:cxn ang="0">
                  <a:pos x="50" y="31"/>
                </a:cxn>
              </a:cxnLst>
              <a:rect l="0" t="0" r="r" b="b"/>
              <a:pathLst>
                <a:path w="74" h="144">
                  <a:moveTo>
                    <a:pt x="50" y="31"/>
                  </a:moveTo>
                  <a:lnTo>
                    <a:pt x="74" y="55"/>
                  </a:lnTo>
                  <a:lnTo>
                    <a:pt x="64" y="64"/>
                  </a:lnTo>
                  <a:lnTo>
                    <a:pt x="56" y="75"/>
                  </a:lnTo>
                  <a:lnTo>
                    <a:pt x="47" y="85"/>
                  </a:lnTo>
                  <a:lnTo>
                    <a:pt x="40" y="97"/>
                  </a:lnTo>
                  <a:lnTo>
                    <a:pt x="31" y="107"/>
                  </a:lnTo>
                  <a:lnTo>
                    <a:pt x="24" y="119"/>
                  </a:lnTo>
                  <a:lnTo>
                    <a:pt x="17" y="131"/>
                  </a:lnTo>
                  <a:lnTo>
                    <a:pt x="12" y="144"/>
                  </a:lnTo>
                  <a:lnTo>
                    <a:pt x="6" y="129"/>
                  </a:lnTo>
                  <a:lnTo>
                    <a:pt x="2" y="115"/>
                  </a:lnTo>
                  <a:lnTo>
                    <a:pt x="0" y="100"/>
                  </a:lnTo>
                  <a:lnTo>
                    <a:pt x="0" y="85"/>
                  </a:lnTo>
                  <a:lnTo>
                    <a:pt x="0" y="69"/>
                  </a:lnTo>
                  <a:lnTo>
                    <a:pt x="3" y="54"/>
                  </a:lnTo>
                  <a:lnTo>
                    <a:pt x="6" y="39"/>
                  </a:lnTo>
                  <a:lnTo>
                    <a:pt x="9" y="25"/>
                  </a:lnTo>
                  <a:lnTo>
                    <a:pt x="14" y="17"/>
                  </a:lnTo>
                  <a:lnTo>
                    <a:pt x="18" y="10"/>
                  </a:lnTo>
                  <a:lnTo>
                    <a:pt x="22" y="3"/>
                  </a:lnTo>
                  <a:lnTo>
                    <a:pt x="29" y="0"/>
                  </a:lnTo>
                  <a:lnTo>
                    <a:pt x="50" y="31"/>
                  </a:lnTo>
                  <a:close/>
                </a:path>
              </a:pathLst>
            </a:custGeom>
            <a:solidFill>
              <a:srgbClr val="6E45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5" name="Freeform 39"/>
            <p:cNvSpPr>
              <a:spLocks/>
            </p:cNvSpPr>
            <p:nvPr/>
          </p:nvSpPr>
          <p:spPr bwMode="auto">
            <a:xfrm>
              <a:off x="4276" y="3430"/>
              <a:ext cx="180" cy="122"/>
            </a:xfrm>
            <a:custGeom>
              <a:avLst/>
              <a:gdLst/>
              <a:ahLst/>
              <a:cxnLst>
                <a:cxn ang="0">
                  <a:pos x="395" y="109"/>
                </a:cxn>
                <a:cxn ang="0">
                  <a:pos x="398" y="111"/>
                </a:cxn>
                <a:cxn ang="0">
                  <a:pos x="398" y="118"/>
                </a:cxn>
                <a:cxn ang="0">
                  <a:pos x="398" y="124"/>
                </a:cxn>
                <a:cxn ang="0">
                  <a:pos x="400" y="131"/>
                </a:cxn>
                <a:cxn ang="0">
                  <a:pos x="414" y="141"/>
                </a:cxn>
                <a:cxn ang="0">
                  <a:pos x="430" y="152"/>
                </a:cxn>
                <a:cxn ang="0">
                  <a:pos x="446" y="159"/>
                </a:cxn>
                <a:cxn ang="0">
                  <a:pos x="464" y="167"/>
                </a:cxn>
                <a:cxn ang="0">
                  <a:pos x="481" y="171"/>
                </a:cxn>
                <a:cxn ang="0">
                  <a:pos x="501" y="174"/>
                </a:cxn>
                <a:cxn ang="0">
                  <a:pos x="519" y="174"/>
                </a:cxn>
                <a:cxn ang="0">
                  <a:pos x="539" y="174"/>
                </a:cxn>
                <a:cxn ang="0">
                  <a:pos x="534" y="371"/>
                </a:cxn>
                <a:cxn ang="0">
                  <a:pos x="512" y="367"/>
                </a:cxn>
                <a:cxn ang="0">
                  <a:pos x="492" y="364"/>
                </a:cxn>
                <a:cxn ang="0">
                  <a:pos x="470" y="360"/>
                </a:cxn>
                <a:cxn ang="0">
                  <a:pos x="448" y="357"/>
                </a:cxn>
                <a:cxn ang="0">
                  <a:pos x="425" y="351"/>
                </a:cxn>
                <a:cxn ang="0">
                  <a:pos x="403" y="346"/>
                </a:cxn>
                <a:cxn ang="0">
                  <a:pos x="381" y="341"/>
                </a:cxn>
                <a:cxn ang="0">
                  <a:pos x="362" y="336"/>
                </a:cxn>
                <a:cxn ang="0">
                  <a:pos x="341" y="329"/>
                </a:cxn>
                <a:cxn ang="0">
                  <a:pos x="322" y="323"/>
                </a:cxn>
                <a:cxn ang="0">
                  <a:pos x="302" y="318"/>
                </a:cxn>
                <a:cxn ang="0">
                  <a:pos x="284" y="312"/>
                </a:cxn>
                <a:cxn ang="0">
                  <a:pos x="264" y="304"/>
                </a:cxn>
                <a:cxn ang="0">
                  <a:pos x="246" y="297"/>
                </a:cxn>
                <a:cxn ang="0">
                  <a:pos x="228" y="290"/>
                </a:cxn>
                <a:cxn ang="0">
                  <a:pos x="209" y="283"/>
                </a:cxn>
                <a:cxn ang="0">
                  <a:pos x="183" y="269"/>
                </a:cxn>
                <a:cxn ang="0">
                  <a:pos x="157" y="256"/>
                </a:cxn>
                <a:cxn ang="0">
                  <a:pos x="131" y="242"/>
                </a:cxn>
                <a:cxn ang="0">
                  <a:pos x="106" y="229"/>
                </a:cxn>
                <a:cxn ang="0">
                  <a:pos x="79" y="216"/>
                </a:cxn>
                <a:cxn ang="0">
                  <a:pos x="53" y="202"/>
                </a:cxn>
                <a:cxn ang="0">
                  <a:pos x="27" y="188"/>
                </a:cxn>
                <a:cxn ang="0">
                  <a:pos x="0" y="174"/>
                </a:cxn>
                <a:cxn ang="0">
                  <a:pos x="10" y="160"/>
                </a:cxn>
                <a:cxn ang="0">
                  <a:pos x="16" y="145"/>
                </a:cxn>
                <a:cxn ang="0">
                  <a:pos x="17" y="128"/>
                </a:cxn>
                <a:cxn ang="0">
                  <a:pos x="18" y="112"/>
                </a:cxn>
                <a:cxn ang="0">
                  <a:pos x="18" y="95"/>
                </a:cxn>
                <a:cxn ang="0">
                  <a:pos x="21" y="78"/>
                </a:cxn>
                <a:cxn ang="0">
                  <a:pos x="28" y="63"/>
                </a:cxn>
                <a:cxn ang="0">
                  <a:pos x="40" y="51"/>
                </a:cxn>
                <a:cxn ang="0">
                  <a:pos x="102" y="0"/>
                </a:cxn>
                <a:cxn ang="0">
                  <a:pos x="137" y="15"/>
                </a:cxn>
                <a:cxn ang="0">
                  <a:pos x="172" y="31"/>
                </a:cxn>
                <a:cxn ang="0">
                  <a:pos x="208" y="46"/>
                </a:cxn>
                <a:cxn ang="0">
                  <a:pos x="245" y="62"/>
                </a:cxn>
                <a:cxn ang="0">
                  <a:pos x="280" y="74"/>
                </a:cxn>
                <a:cxn ang="0">
                  <a:pos x="318" y="87"/>
                </a:cxn>
                <a:cxn ang="0">
                  <a:pos x="355" y="98"/>
                </a:cxn>
                <a:cxn ang="0">
                  <a:pos x="395" y="109"/>
                </a:cxn>
              </a:cxnLst>
              <a:rect l="0" t="0" r="r" b="b"/>
              <a:pathLst>
                <a:path w="539" h="371">
                  <a:moveTo>
                    <a:pt x="395" y="109"/>
                  </a:moveTo>
                  <a:lnTo>
                    <a:pt x="398" y="111"/>
                  </a:lnTo>
                  <a:lnTo>
                    <a:pt x="398" y="118"/>
                  </a:lnTo>
                  <a:lnTo>
                    <a:pt x="398" y="124"/>
                  </a:lnTo>
                  <a:lnTo>
                    <a:pt x="400" y="131"/>
                  </a:lnTo>
                  <a:lnTo>
                    <a:pt x="414" y="141"/>
                  </a:lnTo>
                  <a:lnTo>
                    <a:pt x="430" y="152"/>
                  </a:lnTo>
                  <a:lnTo>
                    <a:pt x="446" y="159"/>
                  </a:lnTo>
                  <a:lnTo>
                    <a:pt x="464" y="167"/>
                  </a:lnTo>
                  <a:lnTo>
                    <a:pt x="481" y="171"/>
                  </a:lnTo>
                  <a:lnTo>
                    <a:pt x="501" y="174"/>
                  </a:lnTo>
                  <a:lnTo>
                    <a:pt x="519" y="174"/>
                  </a:lnTo>
                  <a:lnTo>
                    <a:pt x="539" y="174"/>
                  </a:lnTo>
                  <a:lnTo>
                    <a:pt x="534" y="371"/>
                  </a:lnTo>
                  <a:lnTo>
                    <a:pt x="512" y="367"/>
                  </a:lnTo>
                  <a:lnTo>
                    <a:pt x="492" y="364"/>
                  </a:lnTo>
                  <a:lnTo>
                    <a:pt x="470" y="360"/>
                  </a:lnTo>
                  <a:lnTo>
                    <a:pt x="448" y="357"/>
                  </a:lnTo>
                  <a:lnTo>
                    <a:pt x="425" y="351"/>
                  </a:lnTo>
                  <a:lnTo>
                    <a:pt x="403" y="346"/>
                  </a:lnTo>
                  <a:lnTo>
                    <a:pt x="381" y="341"/>
                  </a:lnTo>
                  <a:lnTo>
                    <a:pt x="362" y="336"/>
                  </a:lnTo>
                  <a:lnTo>
                    <a:pt x="341" y="329"/>
                  </a:lnTo>
                  <a:lnTo>
                    <a:pt x="322" y="323"/>
                  </a:lnTo>
                  <a:lnTo>
                    <a:pt x="302" y="318"/>
                  </a:lnTo>
                  <a:lnTo>
                    <a:pt x="284" y="312"/>
                  </a:lnTo>
                  <a:lnTo>
                    <a:pt x="264" y="304"/>
                  </a:lnTo>
                  <a:lnTo>
                    <a:pt x="246" y="297"/>
                  </a:lnTo>
                  <a:lnTo>
                    <a:pt x="228" y="290"/>
                  </a:lnTo>
                  <a:lnTo>
                    <a:pt x="209" y="283"/>
                  </a:lnTo>
                  <a:lnTo>
                    <a:pt x="183" y="269"/>
                  </a:lnTo>
                  <a:lnTo>
                    <a:pt x="157" y="256"/>
                  </a:lnTo>
                  <a:lnTo>
                    <a:pt x="131" y="242"/>
                  </a:lnTo>
                  <a:lnTo>
                    <a:pt x="106" y="229"/>
                  </a:lnTo>
                  <a:lnTo>
                    <a:pt x="79" y="216"/>
                  </a:lnTo>
                  <a:lnTo>
                    <a:pt x="53" y="202"/>
                  </a:lnTo>
                  <a:lnTo>
                    <a:pt x="27" y="188"/>
                  </a:lnTo>
                  <a:lnTo>
                    <a:pt x="0" y="174"/>
                  </a:lnTo>
                  <a:lnTo>
                    <a:pt x="10" y="160"/>
                  </a:lnTo>
                  <a:lnTo>
                    <a:pt x="16" y="145"/>
                  </a:lnTo>
                  <a:lnTo>
                    <a:pt x="17" y="128"/>
                  </a:lnTo>
                  <a:lnTo>
                    <a:pt x="18" y="112"/>
                  </a:lnTo>
                  <a:lnTo>
                    <a:pt x="18" y="95"/>
                  </a:lnTo>
                  <a:lnTo>
                    <a:pt x="21" y="78"/>
                  </a:lnTo>
                  <a:lnTo>
                    <a:pt x="28" y="63"/>
                  </a:lnTo>
                  <a:lnTo>
                    <a:pt x="40" y="51"/>
                  </a:lnTo>
                  <a:lnTo>
                    <a:pt x="102" y="0"/>
                  </a:lnTo>
                  <a:lnTo>
                    <a:pt x="137" y="15"/>
                  </a:lnTo>
                  <a:lnTo>
                    <a:pt x="172" y="31"/>
                  </a:lnTo>
                  <a:lnTo>
                    <a:pt x="208" y="46"/>
                  </a:lnTo>
                  <a:lnTo>
                    <a:pt x="245" y="62"/>
                  </a:lnTo>
                  <a:lnTo>
                    <a:pt x="280" y="74"/>
                  </a:lnTo>
                  <a:lnTo>
                    <a:pt x="318" y="87"/>
                  </a:lnTo>
                  <a:lnTo>
                    <a:pt x="355" y="98"/>
                  </a:lnTo>
                  <a:lnTo>
                    <a:pt x="395" y="109"/>
                  </a:lnTo>
                  <a:close/>
                </a:path>
              </a:pathLst>
            </a:custGeom>
            <a:solidFill>
              <a:srgbClr val="4A17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6" name="Freeform 40"/>
            <p:cNvSpPr>
              <a:spLocks/>
            </p:cNvSpPr>
            <p:nvPr/>
          </p:nvSpPr>
          <p:spPr bwMode="auto">
            <a:xfrm>
              <a:off x="4221" y="3460"/>
              <a:ext cx="233" cy="112"/>
            </a:xfrm>
            <a:custGeom>
              <a:avLst/>
              <a:gdLst/>
              <a:ahLst/>
              <a:cxnLst>
                <a:cxn ang="0">
                  <a:pos x="405" y="219"/>
                </a:cxn>
                <a:cxn ang="0">
                  <a:pos x="439" y="232"/>
                </a:cxn>
                <a:cxn ang="0">
                  <a:pos x="476" y="243"/>
                </a:cxn>
                <a:cxn ang="0">
                  <a:pos x="512" y="253"/>
                </a:cxn>
                <a:cxn ang="0">
                  <a:pos x="549" y="265"/>
                </a:cxn>
                <a:cxn ang="0">
                  <a:pos x="585" y="273"/>
                </a:cxn>
                <a:cxn ang="0">
                  <a:pos x="622" y="282"/>
                </a:cxn>
                <a:cxn ang="0">
                  <a:pos x="660" y="289"/>
                </a:cxn>
                <a:cxn ang="0">
                  <a:pos x="700" y="297"/>
                </a:cxn>
                <a:cxn ang="0">
                  <a:pos x="700" y="304"/>
                </a:cxn>
                <a:cxn ang="0">
                  <a:pos x="699" y="312"/>
                </a:cxn>
                <a:cxn ang="0">
                  <a:pos x="697" y="319"/>
                </a:cxn>
                <a:cxn ang="0">
                  <a:pos x="699" y="327"/>
                </a:cxn>
                <a:cxn ang="0">
                  <a:pos x="675" y="330"/>
                </a:cxn>
                <a:cxn ang="0">
                  <a:pos x="652" y="330"/>
                </a:cxn>
                <a:cxn ang="0">
                  <a:pos x="629" y="327"/>
                </a:cxn>
                <a:cxn ang="0">
                  <a:pos x="606" y="322"/>
                </a:cxn>
                <a:cxn ang="0">
                  <a:pos x="583" y="314"/>
                </a:cxn>
                <a:cxn ang="0">
                  <a:pos x="561" y="305"/>
                </a:cxn>
                <a:cxn ang="0">
                  <a:pos x="541" y="296"/>
                </a:cxn>
                <a:cxn ang="0">
                  <a:pos x="521" y="287"/>
                </a:cxn>
                <a:cxn ang="0">
                  <a:pos x="492" y="270"/>
                </a:cxn>
                <a:cxn ang="0">
                  <a:pos x="464" y="259"/>
                </a:cxn>
                <a:cxn ang="0">
                  <a:pos x="433" y="253"/>
                </a:cxn>
                <a:cxn ang="0">
                  <a:pos x="403" y="251"/>
                </a:cxn>
                <a:cxn ang="0">
                  <a:pos x="371" y="250"/>
                </a:cxn>
                <a:cxn ang="0">
                  <a:pos x="340" y="249"/>
                </a:cxn>
                <a:cxn ang="0">
                  <a:pos x="309" y="245"/>
                </a:cxn>
                <a:cxn ang="0">
                  <a:pos x="279" y="241"/>
                </a:cxn>
                <a:cxn ang="0">
                  <a:pos x="248" y="230"/>
                </a:cxn>
                <a:cxn ang="0">
                  <a:pos x="219" y="219"/>
                </a:cxn>
                <a:cxn ang="0">
                  <a:pos x="190" y="204"/>
                </a:cxn>
                <a:cxn ang="0">
                  <a:pos x="164" y="190"/>
                </a:cxn>
                <a:cxn ang="0">
                  <a:pos x="136" y="173"/>
                </a:cxn>
                <a:cxn ang="0">
                  <a:pos x="109" y="157"/>
                </a:cxn>
                <a:cxn ang="0">
                  <a:pos x="82" y="141"/>
                </a:cxn>
                <a:cxn ang="0">
                  <a:pos x="56" y="125"/>
                </a:cxn>
                <a:cxn ang="0">
                  <a:pos x="44" y="112"/>
                </a:cxn>
                <a:cxn ang="0">
                  <a:pos x="34" y="102"/>
                </a:cxn>
                <a:cxn ang="0">
                  <a:pos x="24" y="90"/>
                </a:cxn>
                <a:cxn ang="0">
                  <a:pos x="14" y="80"/>
                </a:cxn>
                <a:cxn ang="0">
                  <a:pos x="6" y="67"/>
                </a:cxn>
                <a:cxn ang="0">
                  <a:pos x="2" y="55"/>
                </a:cxn>
                <a:cxn ang="0">
                  <a:pos x="0" y="40"/>
                </a:cxn>
                <a:cxn ang="0">
                  <a:pos x="3" y="25"/>
                </a:cxn>
                <a:cxn ang="0">
                  <a:pos x="16" y="0"/>
                </a:cxn>
                <a:cxn ang="0">
                  <a:pos x="60" y="31"/>
                </a:cxn>
                <a:cxn ang="0">
                  <a:pos x="109" y="62"/>
                </a:cxn>
                <a:cxn ang="0">
                  <a:pos x="156" y="90"/>
                </a:cxn>
                <a:cxn ang="0">
                  <a:pos x="205" y="119"/>
                </a:cxn>
                <a:cxn ang="0">
                  <a:pos x="253" y="144"/>
                </a:cxn>
                <a:cxn ang="0">
                  <a:pos x="303" y="171"/>
                </a:cxn>
                <a:cxn ang="0">
                  <a:pos x="353" y="195"/>
                </a:cxn>
                <a:cxn ang="0">
                  <a:pos x="405" y="219"/>
                </a:cxn>
              </a:cxnLst>
              <a:rect l="0" t="0" r="r" b="b"/>
              <a:pathLst>
                <a:path w="700" h="330">
                  <a:moveTo>
                    <a:pt x="405" y="219"/>
                  </a:moveTo>
                  <a:lnTo>
                    <a:pt x="439" y="232"/>
                  </a:lnTo>
                  <a:lnTo>
                    <a:pt x="476" y="243"/>
                  </a:lnTo>
                  <a:lnTo>
                    <a:pt x="512" y="253"/>
                  </a:lnTo>
                  <a:lnTo>
                    <a:pt x="549" y="265"/>
                  </a:lnTo>
                  <a:lnTo>
                    <a:pt x="585" y="273"/>
                  </a:lnTo>
                  <a:lnTo>
                    <a:pt x="622" y="282"/>
                  </a:lnTo>
                  <a:lnTo>
                    <a:pt x="660" y="289"/>
                  </a:lnTo>
                  <a:lnTo>
                    <a:pt x="700" y="297"/>
                  </a:lnTo>
                  <a:lnTo>
                    <a:pt x="700" y="304"/>
                  </a:lnTo>
                  <a:lnTo>
                    <a:pt x="699" y="312"/>
                  </a:lnTo>
                  <a:lnTo>
                    <a:pt x="697" y="319"/>
                  </a:lnTo>
                  <a:lnTo>
                    <a:pt x="699" y="327"/>
                  </a:lnTo>
                  <a:lnTo>
                    <a:pt x="675" y="330"/>
                  </a:lnTo>
                  <a:lnTo>
                    <a:pt x="652" y="330"/>
                  </a:lnTo>
                  <a:lnTo>
                    <a:pt x="629" y="327"/>
                  </a:lnTo>
                  <a:lnTo>
                    <a:pt x="606" y="322"/>
                  </a:lnTo>
                  <a:lnTo>
                    <a:pt x="583" y="314"/>
                  </a:lnTo>
                  <a:lnTo>
                    <a:pt x="561" y="305"/>
                  </a:lnTo>
                  <a:lnTo>
                    <a:pt x="541" y="296"/>
                  </a:lnTo>
                  <a:lnTo>
                    <a:pt x="521" y="287"/>
                  </a:lnTo>
                  <a:lnTo>
                    <a:pt x="492" y="270"/>
                  </a:lnTo>
                  <a:lnTo>
                    <a:pt x="464" y="259"/>
                  </a:lnTo>
                  <a:lnTo>
                    <a:pt x="433" y="253"/>
                  </a:lnTo>
                  <a:lnTo>
                    <a:pt x="403" y="251"/>
                  </a:lnTo>
                  <a:lnTo>
                    <a:pt x="371" y="250"/>
                  </a:lnTo>
                  <a:lnTo>
                    <a:pt x="340" y="249"/>
                  </a:lnTo>
                  <a:lnTo>
                    <a:pt x="309" y="245"/>
                  </a:lnTo>
                  <a:lnTo>
                    <a:pt x="279" y="241"/>
                  </a:lnTo>
                  <a:lnTo>
                    <a:pt x="248" y="230"/>
                  </a:lnTo>
                  <a:lnTo>
                    <a:pt x="219" y="219"/>
                  </a:lnTo>
                  <a:lnTo>
                    <a:pt x="190" y="204"/>
                  </a:lnTo>
                  <a:lnTo>
                    <a:pt x="164" y="190"/>
                  </a:lnTo>
                  <a:lnTo>
                    <a:pt x="136" y="173"/>
                  </a:lnTo>
                  <a:lnTo>
                    <a:pt x="109" y="157"/>
                  </a:lnTo>
                  <a:lnTo>
                    <a:pt x="82" y="141"/>
                  </a:lnTo>
                  <a:lnTo>
                    <a:pt x="56" y="125"/>
                  </a:lnTo>
                  <a:lnTo>
                    <a:pt x="44" y="112"/>
                  </a:lnTo>
                  <a:lnTo>
                    <a:pt x="34" y="102"/>
                  </a:lnTo>
                  <a:lnTo>
                    <a:pt x="24" y="90"/>
                  </a:lnTo>
                  <a:lnTo>
                    <a:pt x="14" y="80"/>
                  </a:lnTo>
                  <a:lnTo>
                    <a:pt x="6" y="67"/>
                  </a:lnTo>
                  <a:lnTo>
                    <a:pt x="2" y="55"/>
                  </a:lnTo>
                  <a:lnTo>
                    <a:pt x="0" y="40"/>
                  </a:lnTo>
                  <a:lnTo>
                    <a:pt x="3" y="25"/>
                  </a:lnTo>
                  <a:lnTo>
                    <a:pt x="16" y="0"/>
                  </a:lnTo>
                  <a:lnTo>
                    <a:pt x="60" y="31"/>
                  </a:lnTo>
                  <a:lnTo>
                    <a:pt x="109" y="62"/>
                  </a:lnTo>
                  <a:lnTo>
                    <a:pt x="156" y="90"/>
                  </a:lnTo>
                  <a:lnTo>
                    <a:pt x="205" y="119"/>
                  </a:lnTo>
                  <a:lnTo>
                    <a:pt x="253" y="144"/>
                  </a:lnTo>
                  <a:lnTo>
                    <a:pt x="303" y="171"/>
                  </a:lnTo>
                  <a:lnTo>
                    <a:pt x="353" y="195"/>
                  </a:lnTo>
                  <a:lnTo>
                    <a:pt x="405" y="219"/>
                  </a:lnTo>
                  <a:close/>
                </a:path>
              </a:pathLst>
            </a:custGeom>
            <a:solidFill>
              <a:srgbClr val="6E45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7" name="Freeform 41"/>
            <p:cNvSpPr>
              <a:spLocks/>
            </p:cNvSpPr>
            <p:nvPr/>
          </p:nvSpPr>
          <p:spPr bwMode="auto">
            <a:xfrm>
              <a:off x="4415" y="3466"/>
              <a:ext cx="41" cy="15"/>
            </a:xfrm>
            <a:custGeom>
              <a:avLst/>
              <a:gdLst/>
              <a:ahLst/>
              <a:cxnLst>
                <a:cxn ang="0">
                  <a:pos x="123" y="17"/>
                </a:cxn>
                <a:cxn ang="0">
                  <a:pos x="123" y="44"/>
                </a:cxn>
                <a:cxn ang="0">
                  <a:pos x="118" y="38"/>
                </a:cxn>
                <a:cxn ang="0">
                  <a:pos x="115" y="41"/>
                </a:cxn>
                <a:cxn ang="0">
                  <a:pos x="110" y="43"/>
                </a:cxn>
                <a:cxn ang="0">
                  <a:pos x="107" y="44"/>
                </a:cxn>
                <a:cxn ang="0">
                  <a:pos x="91" y="43"/>
                </a:cxn>
                <a:cxn ang="0">
                  <a:pos x="75" y="42"/>
                </a:cxn>
                <a:cxn ang="0">
                  <a:pos x="60" y="38"/>
                </a:cxn>
                <a:cxn ang="0">
                  <a:pos x="46" y="35"/>
                </a:cxn>
                <a:cxn ang="0">
                  <a:pos x="32" y="28"/>
                </a:cxn>
                <a:cxn ang="0">
                  <a:pos x="20" y="21"/>
                </a:cxn>
                <a:cxn ang="0">
                  <a:pos x="9" y="11"/>
                </a:cxn>
                <a:cxn ang="0">
                  <a:pos x="0" y="0"/>
                </a:cxn>
                <a:cxn ang="0">
                  <a:pos x="16" y="0"/>
                </a:cxn>
                <a:cxn ang="0">
                  <a:pos x="32" y="4"/>
                </a:cxn>
                <a:cxn ang="0">
                  <a:pos x="48" y="6"/>
                </a:cxn>
                <a:cxn ang="0">
                  <a:pos x="64" y="10"/>
                </a:cxn>
                <a:cxn ang="0">
                  <a:pos x="79" y="12"/>
                </a:cxn>
                <a:cxn ang="0">
                  <a:pos x="94" y="14"/>
                </a:cxn>
                <a:cxn ang="0">
                  <a:pos x="108" y="15"/>
                </a:cxn>
                <a:cxn ang="0">
                  <a:pos x="123" y="17"/>
                </a:cxn>
              </a:cxnLst>
              <a:rect l="0" t="0" r="r" b="b"/>
              <a:pathLst>
                <a:path w="123" h="44">
                  <a:moveTo>
                    <a:pt x="123" y="17"/>
                  </a:moveTo>
                  <a:lnTo>
                    <a:pt x="123" y="44"/>
                  </a:lnTo>
                  <a:lnTo>
                    <a:pt x="118" y="38"/>
                  </a:lnTo>
                  <a:lnTo>
                    <a:pt x="115" y="41"/>
                  </a:lnTo>
                  <a:lnTo>
                    <a:pt x="110" y="43"/>
                  </a:lnTo>
                  <a:lnTo>
                    <a:pt x="107" y="44"/>
                  </a:lnTo>
                  <a:lnTo>
                    <a:pt x="91" y="43"/>
                  </a:lnTo>
                  <a:lnTo>
                    <a:pt x="75" y="42"/>
                  </a:lnTo>
                  <a:lnTo>
                    <a:pt x="60" y="38"/>
                  </a:lnTo>
                  <a:lnTo>
                    <a:pt x="46" y="35"/>
                  </a:lnTo>
                  <a:lnTo>
                    <a:pt x="32" y="28"/>
                  </a:lnTo>
                  <a:lnTo>
                    <a:pt x="20" y="21"/>
                  </a:lnTo>
                  <a:lnTo>
                    <a:pt x="9" y="11"/>
                  </a:lnTo>
                  <a:lnTo>
                    <a:pt x="0" y="0"/>
                  </a:lnTo>
                  <a:lnTo>
                    <a:pt x="16" y="0"/>
                  </a:lnTo>
                  <a:lnTo>
                    <a:pt x="32" y="4"/>
                  </a:lnTo>
                  <a:lnTo>
                    <a:pt x="48" y="6"/>
                  </a:lnTo>
                  <a:lnTo>
                    <a:pt x="64" y="10"/>
                  </a:lnTo>
                  <a:lnTo>
                    <a:pt x="79" y="12"/>
                  </a:lnTo>
                  <a:lnTo>
                    <a:pt x="94" y="14"/>
                  </a:lnTo>
                  <a:lnTo>
                    <a:pt x="108" y="15"/>
                  </a:lnTo>
                  <a:lnTo>
                    <a:pt x="123" y="17"/>
                  </a:lnTo>
                  <a:close/>
                </a:path>
              </a:pathLst>
            </a:custGeom>
            <a:solidFill>
              <a:srgbClr val="6E45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8" name="Freeform 42"/>
            <p:cNvSpPr>
              <a:spLocks/>
            </p:cNvSpPr>
            <p:nvPr/>
          </p:nvSpPr>
          <p:spPr bwMode="auto">
            <a:xfrm>
              <a:off x="4508" y="3470"/>
              <a:ext cx="50" cy="93"/>
            </a:xfrm>
            <a:custGeom>
              <a:avLst/>
              <a:gdLst/>
              <a:ahLst/>
              <a:cxnLst>
                <a:cxn ang="0">
                  <a:pos x="151" y="137"/>
                </a:cxn>
                <a:cxn ang="0">
                  <a:pos x="146" y="151"/>
                </a:cxn>
                <a:cxn ang="0">
                  <a:pos x="141" y="166"/>
                </a:cxn>
                <a:cxn ang="0">
                  <a:pos x="135" y="180"/>
                </a:cxn>
                <a:cxn ang="0">
                  <a:pos x="131" y="195"/>
                </a:cxn>
                <a:cxn ang="0">
                  <a:pos x="123" y="208"/>
                </a:cxn>
                <a:cxn ang="0">
                  <a:pos x="115" y="221"/>
                </a:cxn>
                <a:cxn ang="0">
                  <a:pos x="103" y="234"/>
                </a:cxn>
                <a:cxn ang="0">
                  <a:pos x="93" y="245"/>
                </a:cxn>
                <a:cxn ang="0">
                  <a:pos x="80" y="248"/>
                </a:cxn>
                <a:cxn ang="0">
                  <a:pos x="69" y="252"/>
                </a:cxn>
                <a:cxn ang="0">
                  <a:pos x="58" y="257"/>
                </a:cxn>
                <a:cxn ang="0">
                  <a:pos x="48" y="263"/>
                </a:cxn>
                <a:cxn ang="0">
                  <a:pos x="37" y="267"/>
                </a:cxn>
                <a:cxn ang="0">
                  <a:pos x="26" y="272"/>
                </a:cxn>
                <a:cxn ang="0">
                  <a:pos x="15" y="274"/>
                </a:cxn>
                <a:cxn ang="0">
                  <a:pos x="4" y="278"/>
                </a:cxn>
                <a:cxn ang="0">
                  <a:pos x="1" y="244"/>
                </a:cxn>
                <a:cxn ang="0">
                  <a:pos x="0" y="211"/>
                </a:cxn>
                <a:cxn ang="0">
                  <a:pos x="0" y="177"/>
                </a:cxn>
                <a:cxn ang="0">
                  <a:pos x="0" y="142"/>
                </a:cxn>
                <a:cxn ang="0">
                  <a:pos x="0" y="105"/>
                </a:cxn>
                <a:cxn ang="0">
                  <a:pos x="1" y="71"/>
                </a:cxn>
                <a:cxn ang="0">
                  <a:pos x="1" y="34"/>
                </a:cxn>
                <a:cxn ang="0">
                  <a:pos x="2" y="0"/>
                </a:cxn>
                <a:cxn ang="0">
                  <a:pos x="26" y="7"/>
                </a:cxn>
                <a:cxn ang="0">
                  <a:pos x="52" y="18"/>
                </a:cxn>
                <a:cxn ang="0">
                  <a:pos x="75" y="31"/>
                </a:cxn>
                <a:cxn ang="0">
                  <a:pos x="97" y="47"/>
                </a:cxn>
                <a:cxn ang="0">
                  <a:pos x="117" y="64"/>
                </a:cxn>
                <a:cxn ang="0">
                  <a:pos x="133" y="86"/>
                </a:cxn>
                <a:cxn ang="0">
                  <a:pos x="145" y="110"/>
                </a:cxn>
                <a:cxn ang="0">
                  <a:pos x="151" y="137"/>
                </a:cxn>
              </a:cxnLst>
              <a:rect l="0" t="0" r="r" b="b"/>
              <a:pathLst>
                <a:path w="151" h="278">
                  <a:moveTo>
                    <a:pt x="151" y="137"/>
                  </a:moveTo>
                  <a:lnTo>
                    <a:pt x="146" y="151"/>
                  </a:lnTo>
                  <a:lnTo>
                    <a:pt x="141" y="166"/>
                  </a:lnTo>
                  <a:lnTo>
                    <a:pt x="135" y="180"/>
                  </a:lnTo>
                  <a:lnTo>
                    <a:pt x="131" y="195"/>
                  </a:lnTo>
                  <a:lnTo>
                    <a:pt x="123" y="208"/>
                  </a:lnTo>
                  <a:lnTo>
                    <a:pt x="115" y="221"/>
                  </a:lnTo>
                  <a:lnTo>
                    <a:pt x="103" y="234"/>
                  </a:lnTo>
                  <a:lnTo>
                    <a:pt x="93" y="245"/>
                  </a:lnTo>
                  <a:lnTo>
                    <a:pt x="80" y="248"/>
                  </a:lnTo>
                  <a:lnTo>
                    <a:pt x="69" y="252"/>
                  </a:lnTo>
                  <a:lnTo>
                    <a:pt x="58" y="257"/>
                  </a:lnTo>
                  <a:lnTo>
                    <a:pt x="48" y="263"/>
                  </a:lnTo>
                  <a:lnTo>
                    <a:pt x="37" y="267"/>
                  </a:lnTo>
                  <a:lnTo>
                    <a:pt x="26" y="272"/>
                  </a:lnTo>
                  <a:lnTo>
                    <a:pt x="15" y="274"/>
                  </a:lnTo>
                  <a:lnTo>
                    <a:pt x="4" y="278"/>
                  </a:lnTo>
                  <a:lnTo>
                    <a:pt x="1" y="244"/>
                  </a:lnTo>
                  <a:lnTo>
                    <a:pt x="0" y="211"/>
                  </a:lnTo>
                  <a:lnTo>
                    <a:pt x="0" y="177"/>
                  </a:lnTo>
                  <a:lnTo>
                    <a:pt x="0" y="142"/>
                  </a:lnTo>
                  <a:lnTo>
                    <a:pt x="0" y="105"/>
                  </a:lnTo>
                  <a:lnTo>
                    <a:pt x="1" y="71"/>
                  </a:lnTo>
                  <a:lnTo>
                    <a:pt x="1" y="34"/>
                  </a:lnTo>
                  <a:lnTo>
                    <a:pt x="2" y="0"/>
                  </a:lnTo>
                  <a:lnTo>
                    <a:pt x="26" y="7"/>
                  </a:lnTo>
                  <a:lnTo>
                    <a:pt x="52" y="18"/>
                  </a:lnTo>
                  <a:lnTo>
                    <a:pt x="75" y="31"/>
                  </a:lnTo>
                  <a:lnTo>
                    <a:pt x="97" y="47"/>
                  </a:lnTo>
                  <a:lnTo>
                    <a:pt x="117" y="64"/>
                  </a:lnTo>
                  <a:lnTo>
                    <a:pt x="133" y="86"/>
                  </a:lnTo>
                  <a:lnTo>
                    <a:pt x="145" y="110"/>
                  </a:lnTo>
                  <a:lnTo>
                    <a:pt x="151" y="137"/>
                  </a:lnTo>
                  <a:close/>
                </a:path>
              </a:pathLst>
            </a:custGeom>
            <a:solidFill>
              <a:srgbClr val="4A1700"/>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19" name="Freeform 43"/>
            <p:cNvSpPr>
              <a:spLocks/>
            </p:cNvSpPr>
            <p:nvPr/>
          </p:nvSpPr>
          <p:spPr bwMode="auto">
            <a:xfrm>
              <a:off x="3946" y="3505"/>
              <a:ext cx="33" cy="60"/>
            </a:xfrm>
            <a:custGeom>
              <a:avLst/>
              <a:gdLst/>
              <a:ahLst/>
              <a:cxnLst>
                <a:cxn ang="0">
                  <a:pos x="99" y="156"/>
                </a:cxn>
                <a:cxn ang="0">
                  <a:pos x="88" y="159"/>
                </a:cxn>
                <a:cxn ang="0">
                  <a:pos x="79" y="161"/>
                </a:cxn>
                <a:cxn ang="0">
                  <a:pos x="69" y="164"/>
                </a:cxn>
                <a:cxn ang="0">
                  <a:pos x="60" y="168"/>
                </a:cxn>
                <a:cxn ang="0">
                  <a:pos x="49" y="165"/>
                </a:cxn>
                <a:cxn ang="0">
                  <a:pos x="40" y="161"/>
                </a:cxn>
                <a:cxn ang="0">
                  <a:pos x="30" y="157"/>
                </a:cxn>
                <a:cxn ang="0">
                  <a:pos x="22" y="153"/>
                </a:cxn>
                <a:cxn ang="0">
                  <a:pos x="14" y="147"/>
                </a:cxn>
                <a:cxn ang="0">
                  <a:pos x="9" y="141"/>
                </a:cxn>
                <a:cxn ang="0">
                  <a:pos x="7" y="130"/>
                </a:cxn>
                <a:cxn ang="0">
                  <a:pos x="9" y="119"/>
                </a:cxn>
                <a:cxn ang="0">
                  <a:pos x="3" y="104"/>
                </a:cxn>
                <a:cxn ang="0">
                  <a:pos x="1" y="90"/>
                </a:cxn>
                <a:cxn ang="0">
                  <a:pos x="0" y="75"/>
                </a:cxn>
                <a:cxn ang="0">
                  <a:pos x="1" y="60"/>
                </a:cxn>
                <a:cxn ang="0">
                  <a:pos x="1" y="44"/>
                </a:cxn>
                <a:cxn ang="0">
                  <a:pos x="3" y="30"/>
                </a:cxn>
                <a:cxn ang="0">
                  <a:pos x="5" y="17"/>
                </a:cxn>
                <a:cxn ang="0">
                  <a:pos x="6" y="4"/>
                </a:cxn>
                <a:cxn ang="0">
                  <a:pos x="13" y="6"/>
                </a:cxn>
                <a:cxn ang="0">
                  <a:pos x="20" y="10"/>
                </a:cxn>
                <a:cxn ang="0">
                  <a:pos x="28" y="13"/>
                </a:cxn>
                <a:cxn ang="0">
                  <a:pos x="37" y="17"/>
                </a:cxn>
                <a:cxn ang="0">
                  <a:pos x="44" y="18"/>
                </a:cxn>
                <a:cxn ang="0">
                  <a:pos x="53" y="19"/>
                </a:cxn>
                <a:cxn ang="0">
                  <a:pos x="62" y="19"/>
                </a:cxn>
                <a:cxn ang="0">
                  <a:pos x="72" y="18"/>
                </a:cxn>
                <a:cxn ang="0">
                  <a:pos x="99" y="0"/>
                </a:cxn>
                <a:cxn ang="0">
                  <a:pos x="99" y="156"/>
                </a:cxn>
              </a:cxnLst>
              <a:rect l="0" t="0" r="r" b="b"/>
              <a:pathLst>
                <a:path w="99" h="168">
                  <a:moveTo>
                    <a:pt x="99" y="156"/>
                  </a:moveTo>
                  <a:lnTo>
                    <a:pt x="88" y="159"/>
                  </a:lnTo>
                  <a:lnTo>
                    <a:pt x="79" y="161"/>
                  </a:lnTo>
                  <a:lnTo>
                    <a:pt x="69" y="164"/>
                  </a:lnTo>
                  <a:lnTo>
                    <a:pt x="60" y="168"/>
                  </a:lnTo>
                  <a:lnTo>
                    <a:pt x="49" y="165"/>
                  </a:lnTo>
                  <a:lnTo>
                    <a:pt x="40" y="161"/>
                  </a:lnTo>
                  <a:lnTo>
                    <a:pt x="30" y="157"/>
                  </a:lnTo>
                  <a:lnTo>
                    <a:pt x="22" y="153"/>
                  </a:lnTo>
                  <a:lnTo>
                    <a:pt x="14" y="147"/>
                  </a:lnTo>
                  <a:lnTo>
                    <a:pt x="9" y="141"/>
                  </a:lnTo>
                  <a:lnTo>
                    <a:pt x="7" y="130"/>
                  </a:lnTo>
                  <a:lnTo>
                    <a:pt x="9" y="119"/>
                  </a:lnTo>
                  <a:lnTo>
                    <a:pt x="3" y="104"/>
                  </a:lnTo>
                  <a:lnTo>
                    <a:pt x="1" y="90"/>
                  </a:lnTo>
                  <a:lnTo>
                    <a:pt x="0" y="75"/>
                  </a:lnTo>
                  <a:lnTo>
                    <a:pt x="1" y="60"/>
                  </a:lnTo>
                  <a:lnTo>
                    <a:pt x="1" y="44"/>
                  </a:lnTo>
                  <a:lnTo>
                    <a:pt x="3" y="30"/>
                  </a:lnTo>
                  <a:lnTo>
                    <a:pt x="5" y="17"/>
                  </a:lnTo>
                  <a:lnTo>
                    <a:pt x="6" y="4"/>
                  </a:lnTo>
                  <a:lnTo>
                    <a:pt x="13" y="6"/>
                  </a:lnTo>
                  <a:lnTo>
                    <a:pt x="20" y="10"/>
                  </a:lnTo>
                  <a:lnTo>
                    <a:pt x="28" y="13"/>
                  </a:lnTo>
                  <a:lnTo>
                    <a:pt x="37" y="17"/>
                  </a:lnTo>
                  <a:lnTo>
                    <a:pt x="44" y="18"/>
                  </a:lnTo>
                  <a:lnTo>
                    <a:pt x="53" y="19"/>
                  </a:lnTo>
                  <a:lnTo>
                    <a:pt x="62" y="19"/>
                  </a:lnTo>
                  <a:lnTo>
                    <a:pt x="72" y="18"/>
                  </a:lnTo>
                  <a:lnTo>
                    <a:pt x="99" y="0"/>
                  </a:lnTo>
                  <a:lnTo>
                    <a:pt x="99" y="156"/>
                  </a:lnTo>
                  <a:close/>
                </a:path>
              </a:pathLst>
            </a:custGeom>
            <a:solidFill>
              <a:srgbClr val="3D9E3D"/>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20" name="Freeform 44"/>
            <p:cNvSpPr>
              <a:spLocks/>
            </p:cNvSpPr>
            <p:nvPr/>
          </p:nvSpPr>
          <p:spPr bwMode="auto">
            <a:xfrm>
              <a:off x="4461" y="3555"/>
              <a:ext cx="39" cy="53"/>
            </a:xfrm>
            <a:custGeom>
              <a:avLst/>
              <a:gdLst/>
              <a:ahLst/>
              <a:cxnLst>
                <a:cxn ang="0">
                  <a:pos x="110" y="18"/>
                </a:cxn>
                <a:cxn ang="0">
                  <a:pos x="115" y="24"/>
                </a:cxn>
                <a:cxn ang="0">
                  <a:pos x="110" y="39"/>
                </a:cxn>
                <a:cxn ang="0">
                  <a:pos x="111" y="58"/>
                </a:cxn>
                <a:cxn ang="0">
                  <a:pos x="112" y="79"/>
                </a:cxn>
                <a:cxn ang="0">
                  <a:pos x="115" y="101"/>
                </a:cxn>
                <a:cxn ang="0">
                  <a:pos x="112" y="119"/>
                </a:cxn>
                <a:cxn ang="0">
                  <a:pos x="107" y="136"/>
                </a:cxn>
                <a:cxn ang="0">
                  <a:pos x="95" y="149"/>
                </a:cxn>
                <a:cxn ang="0">
                  <a:pos x="76" y="158"/>
                </a:cxn>
                <a:cxn ang="0">
                  <a:pos x="68" y="157"/>
                </a:cxn>
                <a:cxn ang="0">
                  <a:pos x="60" y="157"/>
                </a:cxn>
                <a:cxn ang="0">
                  <a:pos x="52" y="156"/>
                </a:cxn>
                <a:cxn ang="0">
                  <a:pos x="44" y="156"/>
                </a:cxn>
                <a:cxn ang="0">
                  <a:pos x="35" y="154"/>
                </a:cxn>
                <a:cxn ang="0">
                  <a:pos x="27" y="153"/>
                </a:cxn>
                <a:cxn ang="0">
                  <a:pos x="21" y="150"/>
                </a:cxn>
                <a:cxn ang="0">
                  <a:pos x="14" y="149"/>
                </a:cxn>
                <a:cxn ang="0">
                  <a:pos x="6" y="132"/>
                </a:cxn>
                <a:cxn ang="0">
                  <a:pos x="2" y="115"/>
                </a:cxn>
                <a:cxn ang="0">
                  <a:pos x="0" y="95"/>
                </a:cxn>
                <a:cxn ang="0">
                  <a:pos x="1" y="77"/>
                </a:cxn>
                <a:cxn ang="0">
                  <a:pos x="1" y="56"/>
                </a:cxn>
                <a:cxn ang="0">
                  <a:pos x="3" y="37"/>
                </a:cxn>
                <a:cxn ang="0">
                  <a:pos x="4" y="17"/>
                </a:cxn>
                <a:cxn ang="0">
                  <a:pos x="6" y="0"/>
                </a:cxn>
                <a:cxn ang="0">
                  <a:pos x="15" y="7"/>
                </a:cxn>
                <a:cxn ang="0">
                  <a:pos x="27" y="12"/>
                </a:cxn>
                <a:cxn ang="0">
                  <a:pos x="41" y="15"/>
                </a:cxn>
                <a:cxn ang="0">
                  <a:pos x="55" y="18"/>
                </a:cxn>
                <a:cxn ang="0">
                  <a:pos x="69" y="18"/>
                </a:cxn>
                <a:cxn ang="0">
                  <a:pos x="84" y="18"/>
                </a:cxn>
                <a:cxn ang="0">
                  <a:pos x="96" y="18"/>
                </a:cxn>
                <a:cxn ang="0">
                  <a:pos x="110" y="18"/>
                </a:cxn>
              </a:cxnLst>
              <a:rect l="0" t="0" r="r" b="b"/>
              <a:pathLst>
                <a:path w="115" h="158">
                  <a:moveTo>
                    <a:pt x="110" y="18"/>
                  </a:moveTo>
                  <a:lnTo>
                    <a:pt x="115" y="24"/>
                  </a:lnTo>
                  <a:lnTo>
                    <a:pt x="110" y="39"/>
                  </a:lnTo>
                  <a:lnTo>
                    <a:pt x="111" y="58"/>
                  </a:lnTo>
                  <a:lnTo>
                    <a:pt x="112" y="79"/>
                  </a:lnTo>
                  <a:lnTo>
                    <a:pt x="115" y="101"/>
                  </a:lnTo>
                  <a:lnTo>
                    <a:pt x="112" y="119"/>
                  </a:lnTo>
                  <a:lnTo>
                    <a:pt x="107" y="136"/>
                  </a:lnTo>
                  <a:lnTo>
                    <a:pt x="95" y="149"/>
                  </a:lnTo>
                  <a:lnTo>
                    <a:pt x="76" y="158"/>
                  </a:lnTo>
                  <a:lnTo>
                    <a:pt x="68" y="157"/>
                  </a:lnTo>
                  <a:lnTo>
                    <a:pt x="60" y="157"/>
                  </a:lnTo>
                  <a:lnTo>
                    <a:pt x="52" y="156"/>
                  </a:lnTo>
                  <a:lnTo>
                    <a:pt x="44" y="156"/>
                  </a:lnTo>
                  <a:lnTo>
                    <a:pt x="35" y="154"/>
                  </a:lnTo>
                  <a:lnTo>
                    <a:pt x="27" y="153"/>
                  </a:lnTo>
                  <a:lnTo>
                    <a:pt x="21" y="150"/>
                  </a:lnTo>
                  <a:lnTo>
                    <a:pt x="14" y="149"/>
                  </a:lnTo>
                  <a:lnTo>
                    <a:pt x="6" y="132"/>
                  </a:lnTo>
                  <a:lnTo>
                    <a:pt x="2" y="115"/>
                  </a:lnTo>
                  <a:lnTo>
                    <a:pt x="0" y="95"/>
                  </a:lnTo>
                  <a:lnTo>
                    <a:pt x="1" y="77"/>
                  </a:lnTo>
                  <a:lnTo>
                    <a:pt x="1" y="56"/>
                  </a:lnTo>
                  <a:lnTo>
                    <a:pt x="3" y="37"/>
                  </a:lnTo>
                  <a:lnTo>
                    <a:pt x="4" y="17"/>
                  </a:lnTo>
                  <a:lnTo>
                    <a:pt x="6" y="0"/>
                  </a:lnTo>
                  <a:lnTo>
                    <a:pt x="15" y="7"/>
                  </a:lnTo>
                  <a:lnTo>
                    <a:pt x="27" y="12"/>
                  </a:lnTo>
                  <a:lnTo>
                    <a:pt x="41" y="15"/>
                  </a:lnTo>
                  <a:lnTo>
                    <a:pt x="55" y="18"/>
                  </a:lnTo>
                  <a:lnTo>
                    <a:pt x="69" y="18"/>
                  </a:lnTo>
                  <a:lnTo>
                    <a:pt x="84" y="18"/>
                  </a:lnTo>
                  <a:lnTo>
                    <a:pt x="96" y="18"/>
                  </a:lnTo>
                  <a:lnTo>
                    <a:pt x="110" y="18"/>
                  </a:lnTo>
                  <a:close/>
                </a:path>
              </a:pathLst>
            </a:custGeom>
            <a:solidFill>
              <a:srgbClr val="3D9E3D"/>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21" name="Freeform 45"/>
            <p:cNvSpPr>
              <a:spLocks/>
            </p:cNvSpPr>
            <p:nvPr/>
          </p:nvSpPr>
          <p:spPr bwMode="auto">
            <a:xfrm>
              <a:off x="5022" y="3573"/>
              <a:ext cx="33" cy="44"/>
            </a:xfrm>
            <a:custGeom>
              <a:avLst/>
              <a:gdLst/>
              <a:ahLst/>
              <a:cxnLst>
                <a:cxn ang="0">
                  <a:pos x="96" y="0"/>
                </a:cxn>
                <a:cxn ang="0">
                  <a:pos x="97" y="10"/>
                </a:cxn>
                <a:cxn ang="0">
                  <a:pos x="98" y="24"/>
                </a:cxn>
                <a:cxn ang="0">
                  <a:pos x="99" y="39"/>
                </a:cxn>
                <a:cxn ang="0">
                  <a:pos x="100" y="56"/>
                </a:cxn>
                <a:cxn ang="0">
                  <a:pos x="99" y="72"/>
                </a:cxn>
                <a:cxn ang="0">
                  <a:pos x="98" y="88"/>
                </a:cxn>
                <a:cxn ang="0">
                  <a:pos x="95" y="103"/>
                </a:cxn>
                <a:cxn ang="0">
                  <a:pos x="92" y="118"/>
                </a:cxn>
                <a:cxn ang="0">
                  <a:pos x="81" y="120"/>
                </a:cxn>
                <a:cxn ang="0">
                  <a:pos x="70" y="124"/>
                </a:cxn>
                <a:cxn ang="0">
                  <a:pos x="59" y="125"/>
                </a:cxn>
                <a:cxn ang="0">
                  <a:pos x="48" y="126"/>
                </a:cxn>
                <a:cxn ang="0">
                  <a:pos x="35" y="125"/>
                </a:cxn>
                <a:cxn ang="0">
                  <a:pos x="23" y="125"/>
                </a:cxn>
                <a:cxn ang="0">
                  <a:pos x="12" y="121"/>
                </a:cxn>
                <a:cxn ang="0">
                  <a:pos x="2" y="118"/>
                </a:cxn>
                <a:cxn ang="0">
                  <a:pos x="0" y="100"/>
                </a:cxn>
                <a:cxn ang="0">
                  <a:pos x="0" y="86"/>
                </a:cxn>
                <a:cxn ang="0">
                  <a:pos x="0" y="71"/>
                </a:cxn>
                <a:cxn ang="0">
                  <a:pos x="0" y="58"/>
                </a:cxn>
                <a:cxn ang="0">
                  <a:pos x="0" y="44"/>
                </a:cxn>
                <a:cxn ang="0">
                  <a:pos x="0" y="31"/>
                </a:cxn>
                <a:cxn ang="0">
                  <a:pos x="0" y="16"/>
                </a:cxn>
                <a:cxn ang="0">
                  <a:pos x="3" y="0"/>
                </a:cxn>
                <a:cxn ang="0">
                  <a:pos x="13" y="2"/>
                </a:cxn>
                <a:cxn ang="0">
                  <a:pos x="25" y="3"/>
                </a:cxn>
                <a:cxn ang="0">
                  <a:pos x="36" y="3"/>
                </a:cxn>
                <a:cxn ang="0">
                  <a:pos x="49" y="3"/>
                </a:cxn>
                <a:cxn ang="0">
                  <a:pos x="59" y="1"/>
                </a:cxn>
                <a:cxn ang="0">
                  <a:pos x="72" y="1"/>
                </a:cxn>
                <a:cxn ang="0">
                  <a:pos x="83" y="0"/>
                </a:cxn>
                <a:cxn ang="0">
                  <a:pos x="96" y="0"/>
                </a:cxn>
              </a:cxnLst>
              <a:rect l="0" t="0" r="r" b="b"/>
              <a:pathLst>
                <a:path w="100" h="126">
                  <a:moveTo>
                    <a:pt x="96" y="0"/>
                  </a:moveTo>
                  <a:lnTo>
                    <a:pt x="97" y="10"/>
                  </a:lnTo>
                  <a:lnTo>
                    <a:pt x="98" y="24"/>
                  </a:lnTo>
                  <a:lnTo>
                    <a:pt x="99" y="39"/>
                  </a:lnTo>
                  <a:lnTo>
                    <a:pt x="100" y="56"/>
                  </a:lnTo>
                  <a:lnTo>
                    <a:pt x="99" y="72"/>
                  </a:lnTo>
                  <a:lnTo>
                    <a:pt x="98" y="88"/>
                  </a:lnTo>
                  <a:lnTo>
                    <a:pt x="95" y="103"/>
                  </a:lnTo>
                  <a:lnTo>
                    <a:pt x="92" y="118"/>
                  </a:lnTo>
                  <a:lnTo>
                    <a:pt x="81" y="120"/>
                  </a:lnTo>
                  <a:lnTo>
                    <a:pt x="70" y="124"/>
                  </a:lnTo>
                  <a:lnTo>
                    <a:pt x="59" y="125"/>
                  </a:lnTo>
                  <a:lnTo>
                    <a:pt x="48" y="126"/>
                  </a:lnTo>
                  <a:lnTo>
                    <a:pt x="35" y="125"/>
                  </a:lnTo>
                  <a:lnTo>
                    <a:pt x="23" y="125"/>
                  </a:lnTo>
                  <a:lnTo>
                    <a:pt x="12" y="121"/>
                  </a:lnTo>
                  <a:lnTo>
                    <a:pt x="2" y="118"/>
                  </a:lnTo>
                  <a:lnTo>
                    <a:pt x="0" y="100"/>
                  </a:lnTo>
                  <a:lnTo>
                    <a:pt x="0" y="86"/>
                  </a:lnTo>
                  <a:lnTo>
                    <a:pt x="0" y="71"/>
                  </a:lnTo>
                  <a:lnTo>
                    <a:pt x="0" y="58"/>
                  </a:lnTo>
                  <a:lnTo>
                    <a:pt x="0" y="44"/>
                  </a:lnTo>
                  <a:lnTo>
                    <a:pt x="0" y="31"/>
                  </a:lnTo>
                  <a:lnTo>
                    <a:pt x="0" y="16"/>
                  </a:lnTo>
                  <a:lnTo>
                    <a:pt x="3" y="0"/>
                  </a:lnTo>
                  <a:lnTo>
                    <a:pt x="13" y="2"/>
                  </a:lnTo>
                  <a:lnTo>
                    <a:pt x="25" y="3"/>
                  </a:lnTo>
                  <a:lnTo>
                    <a:pt x="36" y="3"/>
                  </a:lnTo>
                  <a:lnTo>
                    <a:pt x="49" y="3"/>
                  </a:lnTo>
                  <a:lnTo>
                    <a:pt x="59" y="1"/>
                  </a:lnTo>
                  <a:lnTo>
                    <a:pt x="72" y="1"/>
                  </a:lnTo>
                  <a:lnTo>
                    <a:pt x="83" y="0"/>
                  </a:lnTo>
                  <a:lnTo>
                    <a:pt x="96" y="0"/>
                  </a:lnTo>
                  <a:close/>
                </a:path>
              </a:pathLst>
            </a:custGeom>
            <a:solidFill>
              <a:srgbClr val="3D9E3D"/>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22" name="Freeform 46"/>
            <p:cNvSpPr>
              <a:spLocks/>
            </p:cNvSpPr>
            <p:nvPr/>
          </p:nvSpPr>
          <p:spPr bwMode="auto">
            <a:xfrm>
              <a:off x="4612" y="3575"/>
              <a:ext cx="32" cy="42"/>
            </a:xfrm>
            <a:custGeom>
              <a:avLst/>
              <a:gdLst/>
              <a:ahLst/>
              <a:cxnLst>
                <a:cxn ang="0">
                  <a:pos x="95" y="10"/>
                </a:cxn>
                <a:cxn ang="0">
                  <a:pos x="92" y="26"/>
                </a:cxn>
                <a:cxn ang="0">
                  <a:pos x="92" y="43"/>
                </a:cxn>
                <a:cxn ang="0">
                  <a:pos x="91" y="60"/>
                </a:cxn>
                <a:cxn ang="0">
                  <a:pos x="91" y="77"/>
                </a:cxn>
                <a:cxn ang="0">
                  <a:pos x="88" y="92"/>
                </a:cxn>
                <a:cxn ang="0">
                  <a:pos x="82" y="106"/>
                </a:cxn>
                <a:cxn ang="0">
                  <a:pos x="73" y="116"/>
                </a:cxn>
                <a:cxn ang="0">
                  <a:pos x="60" y="126"/>
                </a:cxn>
                <a:cxn ang="0">
                  <a:pos x="52" y="126"/>
                </a:cxn>
                <a:cxn ang="0">
                  <a:pos x="44" y="126"/>
                </a:cxn>
                <a:cxn ang="0">
                  <a:pos x="36" y="126"/>
                </a:cxn>
                <a:cxn ang="0">
                  <a:pos x="29" y="126"/>
                </a:cxn>
                <a:cxn ang="0">
                  <a:pos x="21" y="124"/>
                </a:cxn>
                <a:cxn ang="0">
                  <a:pos x="14" y="124"/>
                </a:cxn>
                <a:cxn ang="0">
                  <a:pos x="7" y="123"/>
                </a:cxn>
                <a:cxn ang="0">
                  <a:pos x="0" y="123"/>
                </a:cxn>
                <a:cxn ang="0">
                  <a:pos x="0" y="107"/>
                </a:cxn>
                <a:cxn ang="0">
                  <a:pos x="0" y="92"/>
                </a:cxn>
                <a:cxn ang="0">
                  <a:pos x="0" y="76"/>
                </a:cxn>
                <a:cxn ang="0">
                  <a:pos x="2" y="61"/>
                </a:cxn>
                <a:cxn ang="0">
                  <a:pos x="2" y="45"/>
                </a:cxn>
                <a:cxn ang="0">
                  <a:pos x="3" y="29"/>
                </a:cxn>
                <a:cxn ang="0">
                  <a:pos x="4" y="14"/>
                </a:cxn>
                <a:cxn ang="0">
                  <a:pos x="6" y="0"/>
                </a:cxn>
                <a:cxn ang="0">
                  <a:pos x="17" y="3"/>
                </a:cxn>
                <a:cxn ang="0">
                  <a:pos x="28" y="6"/>
                </a:cxn>
                <a:cxn ang="0">
                  <a:pos x="38" y="7"/>
                </a:cxn>
                <a:cxn ang="0">
                  <a:pos x="51" y="10"/>
                </a:cxn>
                <a:cxn ang="0">
                  <a:pos x="62" y="10"/>
                </a:cxn>
                <a:cxn ang="0">
                  <a:pos x="74" y="11"/>
                </a:cxn>
                <a:cxn ang="0">
                  <a:pos x="84" y="10"/>
                </a:cxn>
                <a:cxn ang="0">
                  <a:pos x="95" y="10"/>
                </a:cxn>
              </a:cxnLst>
              <a:rect l="0" t="0" r="r" b="b"/>
              <a:pathLst>
                <a:path w="95" h="126">
                  <a:moveTo>
                    <a:pt x="95" y="10"/>
                  </a:moveTo>
                  <a:lnTo>
                    <a:pt x="92" y="26"/>
                  </a:lnTo>
                  <a:lnTo>
                    <a:pt x="92" y="43"/>
                  </a:lnTo>
                  <a:lnTo>
                    <a:pt x="91" y="60"/>
                  </a:lnTo>
                  <a:lnTo>
                    <a:pt x="91" y="77"/>
                  </a:lnTo>
                  <a:lnTo>
                    <a:pt x="88" y="92"/>
                  </a:lnTo>
                  <a:lnTo>
                    <a:pt x="82" y="106"/>
                  </a:lnTo>
                  <a:lnTo>
                    <a:pt x="73" y="116"/>
                  </a:lnTo>
                  <a:lnTo>
                    <a:pt x="60" y="126"/>
                  </a:lnTo>
                  <a:lnTo>
                    <a:pt x="52" y="126"/>
                  </a:lnTo>
                  <a:lnTo>
                    <a:pt x="44" y="126"/>
                  </a:lnTo>
                  <a:lnTo>
                    <a:pt x="36" y="126"/>
                  </a:lnTo>
                  <a:lnTo>
                    <a:pt x="29" y="126"/>
                  </a:lnTo>
                  <a:lnTo>
                    <a:pt x="21" y="124"/>
                  </a:lnTo>
                  <a:lnTo>
                    <a:pt x="14" y="124"/>
                  </a:lnTo>
                  <a:lnTo>
                    <a:pt x="7" y="123"/>
                  </a:lnTo>
                  <a:lnTo>
                    <a:pt x="0" y="123"/>
                  </a:lnTo>
                  <a:lnTo>
                    <a:pt x="0" y="107"/>
                  </a:lnTo>
                  <a:lnTo>
                    <a:pt x="0" y="92"/>
                  </a:lnTo>
                  <a:lnTo>
                    <a:pt x="0" y="76"/>
                  </a:lnTo>
                  <a:lnTo>
                    <a:pt x="2" y="61"/>
                  </a:lnTo>
                  <a:lnTo>
                    <a:pt x="2" y="45"/>
                  </a:lnTo>
                  <a:lnTo>
                    <a:pt x="3" y="29"/>
                  </a:lnTo>
                  <a:lnTo>
                    <a:pt x="4" y="14"/>
                  </a:lnTo>
                  <a:lnTo>
                    <a:pt x="6" y="0"/>
                  </a:lnTo>
                  <a:lnTo>
                    <a:pt x="17" y="3"/>
                  </a:lnTo>
                  <a:lnTo>
                    <a:pt x="28" y="6"/>
                  </a:lnTo>
                  <a:lnTo>
                    <a:pt x="38" y="7"/>
                  </a:lnTo>
                  <a:lnTo>
                    <a:pt x="51" y="10"/>
                  </a:lnTo>
                  <a:lnTo>
                    <a:pt x="62" y="10"/>
                  </a:lnTo>
                  <a:lnTo>
                    <a:pt x="74" y="11"/>
                  </a:lnTo>
                  <a:lnTo>
                    <a:pt x="84" y="10"/>
                  </a:lnTo>
                  <a:lnTo>
                    <a:pt x="95" y="10"/>
                  </a:lnTo>
                  <a:close/>
                </a:path>
              </a:pathLst>
            </a:custGeom>
            <a:solidFill>
              <a:srgbClr val="3D9E3D"/>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23" name="Freeform 47"/>
            <p:cNvSpPr>
              <a:spLocks/>
            </p:cNvSpPr>
            <p:nvPr/>
          </p:nvSpPr>
          <p:spPr bwMode="auto">
            <a:xfrm>
              <a:off x="5044" y="2855"/>
              <a:ext cx="11" cy="710"/>
            </a:xfrm>
            <a:custGeom>
              <a:avLst/>
              <a:gdLst/>
              <a:ahLst/>
              <a:cxnLst>
                <a:cxn ang="0">
                  <a:pos x="32" y="2130"/>
                </a:cxn>
                <a:cxn ang="0">
                  <a:pos x="25" y="0"/>
                </a:cxn>
                <a:cxn ang="0">
                  <a:pos x="7" y="0"/>
                </a:cxn>
                <a:cxn ang="0">
                  <a:pos x="0" y="2126"/>
                </a:cxn>
                <a:cxn ang="0">
                  <a:pos x="32" y="2130"/>
                </a:cxn>
              </a:cxnLst>
              <a:rect l="0" t="0" r="r" b="b"/>
              <a:pathLst>
                <a:path w="32" h="2130">
                  <a:moveTo>
                    <a:pt x="32" y="2130"/>
                  </a:moveTo>
                  <a:lnTo>
                    <a:pt x="25" y="0"/>
                  </a:lnTo>
                  <a:lnTo>
                    <a:pt x="7" y="0"/>
                  </a:lnTo>
                  <a:lnTo>
                    <a:pt x="0" y="2126"/>
                  </a:lnTo>
                  <a:lnTo>
                    <a:pt x="32" y="2130"/>
                  </a:lnTo>
                  <a:close/>
                </a:path>
              </a:pathLst>
            </a:custGeom>
            <a:solidFill>
              <a:srgbClr val="F2F2F2"/>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24" name="Freeform 48"/>
            <p:cNvSpPr>
              <a:spLocks/>
            </p:cNvSpPr>
            <p:nvPr/>
          </p:nvSpPr>
          <p:spPr bwMode="auto">
            <a:xfrm>
              <a:off x="4630" y="3093"/>
              <a:ext cx="26" cy="475"/>
            </a:xfrm>
            <a:custGeom>
              <a:avLst/>
              <a:gdLst/>
              <a:ahLst/>
              <a:cxnLst>
                <a:cxn ang="0">
                  <a:pos x="0" y="1428"/>
                </a:cxn>
                <a:cxn ang="0">
                  <a:pos x="61" y="44"/>
                </a:cxn>
                <a:cxn ang="0">
                  <a:pos x="80" y="0"/>
                </a:cxn>
                <a:cxn ang="0">
                  <a:pos x="26" y="1428"/>
                </a:cxn>
                <a:cxn ang="0">
                  <a:pos x="0" y="1428"/>
                </a:cxn>
              </a:cxnLst>
              <a:rect l="0" t="0" r="r" b="b"/>
              <a:pathLst>
                <a:path w="80" h="1428">
                  <a:moveTo>
                    <a:pt x="0" y="1428"/>
                  </a:moveTo>
                  <a:lnTo>
                    <a:pt x="61" y="44"/>
                  </a:lnTo>
                  <a:lnTo>
                    <a:pt x="80" y="0"/>
                  </a:lnTo>
                  <a:lnTo>
                    <a:pt x="26" y="1428"/>
                  </a:lnTo>
                  <a:lnTo>
                    <a:pt x="0" y="1428"/>
                  </a:lnTo>
                  <a:close/>
                </a:path>
              </a:pathLst>
            </a:custGeom>
            <a:solidFill>
              <a:srgbClr val="F2F2F2"/>
            </a:solidFill>
            <a:ln w="9525">
              <a:noFill/>
              <a:round/>
              <a:headEnd/>
              <a:tailEnd/>
            </a:ln>
          </p:spPr>
          <p:txBody>
            <a:bodyPr/>
            <a:lstStyle/>
            <a:p>
              <a:pPr>
                <a:defRPr/>
              </a:pPr>
              <a:endParaRPr lang="x-none">
                <a:effectLst>
                  <a:outerShdw blurRad="38100" dist="38100" dir="2700000" algn="tl">
                    <a:srgbClr val="000000">
                      <a:alpha val="43137"/>
                    </a:srgbClr>
                  </a:outerShdw>
                </a:effectLst>
                <a:ea typeface="+mn-ea"/>
              </a:endParaRPr>
            </a:p>
          </p:txBody>
        </p:sp>
        <p:sp>
          <p:nvSpPr>
            <p:cNvPr id="75825" name="Rectangle 49"/>
            <p:cNvSpPr>
              <a:spLocks noChangeArrowheads="1"/>
            </p:cNvSpPr>
            <p:nvPr/>
          </p:nvSpPr>
          <p:spPr bwMode="auto">
            <a:xfrm>
              <a:off x="4486" y="3166"/>
              <a:ext cx="7" cy="387"/>
            </a:xfrm>
            <a:prstGeom prst="rect">
              <a:avLst/>
            </a:prstGeom>
            <a:solidFill>
              <a:srgbClr val="F2F2F2"/>
            </a:solidFill>
            <a:ln w="9525">
              <a:noFill/>
              <a:miter lim="800000"/>
              <a:headEnd/>
              <a:tailEnd/>
            </a:ln>
          </p:spPr>
          <p:txBody>
            <a:bodyPr/>
            <a:lstStyle/>
            <a:p>
              <a:pPr>
                <a:defRPr/>
              </a:pPr>
              <a:endParaRPr lang="ar-SA">
                <a:effectLst>
                  <a:outerShdw blurRad="38100" dist="38100" dir="2700000" algn="tl">
                    <a:srgbClr val="C0C0C0"/>
                  </a:outerShdw>
                </a:effectLst>
              </a:endParaRPr>
            </a:p>
          </p:txBody>
        </p:sp>
        <p:sp>
          <p:nvSpPr>
            <p:cNvPr id="75826" name="Rectangle 50"/>
            <p:cNvSpPr>
              <a:spLocks noChangeArrowheads="1"/>
            </p:cNvSpPr>
            <p:nvPr/>
          </p:nvSpPr>
          <p:spPr bwMode="auto">
            <a:xfrm>
              <a:off x="3985" y="2567"/>
              <a:ext cx="5" cy="487"/>
            </a:xfrm>
            <a:prstGeom prst="rect">
              <a:avLst/>
            </a:prstGeom>
            <a:solidFill>
              <a:srgbClr val="F2F2F2"/>
            </a:solidFill>
            <a:ln w="9525">
              <a:noFill/>
              <a:miter lim="800000"/>
              <a:headEnd/>
              <a:tailEnd/>
            </a:ln>
          </p:spPr>
          <p:txBody>
            <a:bodyPr/>
            <a:lstStyle/>
            <a:p>
              <a:pPr>
                <a:defRPr/>
              </a:pPr>
              <a:endParaRPr lang="ar-SA">
                <a:effectLst>
                  <a:outerShdw blurRad="38100" dist="38100" dir="2700000" algn="tl">
                    <a:srgbClr val="C0C0C0"/>
                  </a:outerShdw>
                </a:effectLst>
              </a:endParaRPr>
            </a:p>
          </p:txBody>
        </p:sp>
        <p:sp>
          <p:nvSpPr>
            <p:cNvPr id="75827" name="Rectangle 51"/>
            <p:cNvSpPr>
              <a:spLocks noChangeArrowheads="1"/>
            </p:cNvSpPr>
            <p:nvPr/>
          </p:nvSpPr>
          <p:spPr bwMode="auto">
            <a:xfrm>
              <a:off x="3972" y="3147"/>
              <a:ext cx="3" cy="350"/>
            </a:xfrm>
            <a:prstGeom prst="rect">
              <a:avLst/>
            </a:prstGeom>
            <a:solidFill>
              <a:srgbClr val="F2F2F2"/>
            </a:solidFill>
            <a:ln w="9525">
              <a:noFill/>
              <a:miter lim="800000"/>
              <a:headEnd/>
              <a:tailEnd/>
            </a:ln>
          </p:spPr>
          <p:txBody>
            <a:bodyPr/>
            <a:lstStyle/>
            <a:p>
              <a:pPr>
                <a:defRPr/>
              </a:pPr>
              <a:endParaRPr lang="ar-SA">
                <a:effectLst>
                  <a:outerShdw blurRad="38100" dist="38100" dir="2700000" algn="tl">
                    <a:srgbClr val="C0C0C0"/>
                  </a:outerShdw>
                </a:effectLst>
              </a:endParaRPr>
            </a:p>
          </p:txBody>
        </p:sp>
      </p:grpSp>
      <p:pic>
        <p:nvPicPr>
          <p:cNvPr id="58376" name="Picture 52" descr="فرح"/>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96578">
            <a:off x="6391275" y="4978400"/>
            <a:ext cx="17303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Footer Placeholder 5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barn(inHorizontal)">
                                      <p:cBhvr>
                                        <p:cTn id="7" dur="500"/>
                                        <p:tgtEl>
                                          <p:spTgt spid="75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5780">
                                            <p:txEl>
                                              <p:pRg st="2" end="2"/>
                                            </p:txEl>
                                          </p:spTgt>
                                        </p:tgtEl>
                                        <p:attrNameLst>
                                          <p:attrName>style.visibility</p:attrName>
                                        </p:attrNameLst>
                                      </p:cBhvr>
                                      <p:to>
                                        <p:strVal val="visible"/>
                                      </p:to>
                                    </p:set>
                                    <p:animEffect transition="in" filter="barn(inHorizontal)">
                                      <p:cBhvr>
                                        <p:cTn id="12" dur="500"/>
                                        <p:tgtEl>
                                          <p:spTgt spid="7578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5780">
                                            <p:txEl>
                                              <p:pRg st="3" end="3"/>
                                            </p:txEl>
                                          </p:spTgt>
                                        </p:tgtEl>
                                        <p:attrNameLst>
                                          <p:attrName>style.visibility</p:attrName>
                                        </p:attrNameLst>
                                      </p:cBhvr>
                                      <p:to>
                                        <p:strVal val="visible"/>
                                      </p:to>
                                    </p:set>
                                    <p:animEffect transition="in" filter="barn(inHorizontal)">
                                      <p:cBhvr>
                                        <p:cTn id="17" dur="500"/>
                                        <p:tgtEl>
                                          <p:spTgt spid="7578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5780">
                                            <p:txEl>
                                              <p:pRg st="4" end="4"/>
                                            </p:txEl>
                                          </p:spTgt>
                                        </p:tgtEl>
                                        <p:attrNameLst>
                                          <p:attrName>style.visibility</p:attrName>
                                        </p:attrNameLst>
                                      </p:cBhvr>
                                      <p:to>
                                        <p:strVal val="visible"/>
                                      </p:to>
                                    </p:set>
                                    <p:animEffect transition="in" filter="barn(inHorizontal)">
                                      <p:cBhvr>
                                        <p:cTn id="22" dur="500"/>
                                        <p:tgtEl>
                                          <p:spTgt spid="7578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5780">
                                            <p:txEl>
                                              <p:pRg st="5" end="5"/>
                                            </p:txEl>
                                          </p:spTgt>
                                        </p:tgtEl>
                                        <p:attrNameLst>
                                          <p:attrName>style.visibility</p:attrName>
                                        </p:attrNameLst>
                                      </p:cBhvr>
                                      <p:to>
                                        <p:strVal val="visible"/>
                                      </p:to>
                                    </p:set>
                                    <p:animEffect transition="in" filter="barn(inHorizontal)">
                                      <p:cBhvr>
                                        <p:cTn id="27" dur="500"/>
                                        <p:tgtEl>
                                          <p:spTgt spid="7578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75780">
                                            <p:txEl>
                                              <p:pRg st="6" end="6"/>
                                            </p:txEl>
                                          </p:spTgt>
                                        </p:tgtEl>
                                        <p:attrNameLst>
                                          <p:attrName>style.visibility</p:attrName>
                                        </p:attrNameLst>
                                      </p:cBhvr>
                                      <p:to>
                                        <p:strVal val="visible"/>
                                      </p:to>
                                    </p:set>
                                    <p:animEffect transition="in" filter="barn(inHorizontal)">
                                      <p:cBhvr>
                                        <p:cTn id="32" dur="500"/>
                                        <p:tgtEl>
                                          <p:spTgt spid="7578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75780">
                                            <p:txEl>
                                              <p:pRg st="7" end="7"/>
                                            </p:txEl>
                                          </p:spTgt>
                                        </p:tgtEl>
                                        <p:attrNameLst>
                                          <p:attrName>style.visibility</p:attrName>
                                        </p:attrNameLst>
                                      </p:cBhvr>
                                      <p:to>
                                        <p:strVal val="visible"/>
                                      </p:to>
                                    </p:set>
                                    <p:animEffect transition="in" filter="barn(inHorizontal)">
                                      <p:cBhvr>
                                        <p:cTn id="37" dur="500"/>
                                        <p:tgtEl>
                                          <p:spTgt spid="75780">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75780">
                                            <p:txEl>
                                              <p:pRg st="8" end="8"/>
                                            </p:txEl>
                                          </p:spTgt>
                                        </p:tgtEl>
                                        <p:attrNameLst>
                                          <p:attrName>style.visibility</p:attrName>
                                        </p:attrNameLst>
                                      </p:cBhvr>
                                      <p:to>
                                        <p:strVal val="visible"/>
                                      </p:to>
                                    </p:set>
                                    <p:animEffect transition="in" filter="barn(inHorizontal)">
                                      <p:cBhvr>
                                        <p:cTn id="42" dur="500"/>
                                        <p:tgtEl>
                                          <p:spTgt spid="75780">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75780">
                                            <p:txEl>
                                              <p:pRg st="9" end="9"/>
                                            </p:txEl>
                                          </p:spTgt>
                                        </p:tgtEl>
                                        <p:attrNameLst>
                                          <p:attrName>style.visibility</p:attrName>
                                        </p:attrNameLst>
                                      </p:cBhvr>
                                      <p:to>
                                        <p:strVal val="visible"/>
                                      </p:to>
                                    </p:set>
                                    <p:animEffect transition="in" filter="barn(inHorizontal)">
                                      <p:cBhvr>
                                        <p:cTn id="47" dur="500"/>
                                        <p:tgtEl>
                                          <p:spTgt spid="75780">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75781">
                                            <p:txEl>
                                              <p:pRg st="0" end="0"/>
                                            </p:txEl>
                                          </p:spTgt>
                                        </p:tgtEl>
                                        <p:attrNameLst>
                                          <p:attrName>style.visibility</p:attrName>
                                        </p:attrNameLst>
                                      </p:cBhvr>
                                      <p:to>
                                        <p:strVal val="visible"/>
                                      </p:to>
                                    </p:set>
                                    <p:animEffect transition="in" filter="barn(inHorizontal)">
                                      <p:cBhvr>
                                        <p:cTn id="52" dur="500"/>
                                        <p:tgtEl>
                                          <p:spTgt spid="75781">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75781">
                                            <p:txEl>
                                              <p:pRg st="1" end="1"/>
                                            </p:txEl>
                                          </p:spTgt>
                                        </p:tgtEl>
                                        <p:attrNameLst>
                                          <p:attrName>style.visibility</p:attrName>
                                        </p:attrNameLst>
                                      </p:cBhvr>
                                      <p:to>
                                        <p:strVal val="visible"/>
                                      </p:to>
                                    </p:set>
                                    <p:animEffect transition="in" filter="barn(inHorizontal)">
                                      <p:cBhvr>
                                        <p:cTn id="57" dur="500"/>
                                        <p:tgtEl>
                                          <p:spTgt spid="75781">
                                            <p:txEl>
                                              <p:pRg st="1" end="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75781">
                                            <p:txEl>
                                              <p:pRg st="3" end="3"/>
                                            </p:txEl>
                                          </p:spTgt>
                                        </p:tgtEl>
                                        <p:attrNameLst>
                                          <p:attrName>style.visibility</p:attrName>
                                        </p:attrNameLst>
                                      </p:cBhvr>
                                      <p:to>
                                        <p:strVal val="visible"/>
                                      </p:to>
                                    </p:set>
                                    <p:animEffect transition="in" filter="barn(inHorizontal)">
                                      <p:cBhvr>
                                        <p:cTn id="62" dur="500"/>
                                        <p:tgtEl>
                                          <p:spTgt spid="75781">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75781">
                                            <p:txEl>
                                              <p:pRg st="4" end="4"/>
                                            </p:txEl>
                                          </p:spTgt>
                                        </p:tgtEl>
                                        <p:attrNameLst>
                                          <p:attrName>style.visibility</p:attrName>
                                        </p:attrNameLst>
                                      </p:cBhvr>
                                      <p:to>
                                        <p:strVal val="visible"/>
                                      </p:to>
                                    </p:set>
                                    <p:animEffect transition="in" filter="barn(inHorizontal)">
                                      <p:cBhvr>
                                        <p:cTn id="67" dur="500"/>
                                        <p:tgtEl>
                                          <p:spTgt spid="75781">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75781">
                                            <p:txEl>
                                              <p:pRg st="5" end="5"/>
                                            </p:txEl>
                                          </p:spTgt>
                                        </p:tgtEl>
                                        <p:attrNameLst>
                                          <p:attrName>style.visibility</p:attrName>
                                        </p:attrNameLst>
                                      </p:cBhvr>
                                      <p:to>
                                        <p:strVal val="visible"/>
                                      </p:to>
                                    </p:set>
                                    <p:animEffect transition="in" filter="barn(inHorizontal)">
                                      <p:cBhvr>
                                        <p:cTn id="72" dur="500"/>
                                        <p:tgtEl>
                                          <p:spTgt spid="75781">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75781">
                                            <p:txEl>
                                              <p:pRg st="6" end="6"/>
                                            </p:txEl>
                                          </p:spTgt>
                                        </p:tgtEl>
                                        <p:attrNameLst>
                                          <p:attrName>style.visibility</p:attrName>
                                        </p:attrNameLst>
                                      </p:cBhvr>
                                      <p:to>
                                        <p:strVal val="visible"/>
                                      </p:to>
                                    </p:set>
                                    <p:animEffect transition="in" filter="barn(inHorizontal)">
                                      <p:cBhvr>
                                        <p:cTn id="77" dur="500"/>
                                        <p:tgtEl>
                                          <p:spTgt spid="75781">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6" fill="hold" grpId="0" nodeType="clickEffect">
                                  <p:stCondLst>
                                    <p:cond delay="0"/>
                                  </p:stCondLst>
                                  <p:childTnLst>
                                    <p:set>
                                      <p:cBhvr>
                                        <p:cTn id="81" dur="1" fill="hold">
                                          <p:stCondLst>
                                            <p:cond delay="0"/>
                                          </p:stCondLst>
                                        </p:cTn>
                                        <p:tgtEl>
                                          <p:spTgt spid="75781">
                                            <p:txEl>
                                              <p:pRg st="7" end="7"/>
                                            </p:txEl>
                                          </p:spTgt>
                                        </p:tgtEl>
                                        <p:attrNameLst>
                                          <p:attrName>style.visibility</p:attrName>
                                        </p:attrNameLst>
                                      </p:cBhvr>
                                      <p:to>
                                        <p:strVal val="visible"/>
                                      </p:to>
                                    </p:set>
                                    <p:animEffect transition="in" filter="barn(inHorizontal)">
                                      <p:cBhvr>
                                        <p:cTn id="82" dur="500"/>
                                        <p:tgtEl>
                                          <p:spTgt spid="75781">
                                            <p:txEl>
                                              <p:pRg st="7" end="7"/>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6" fill="hold" grpId="0" nodeType="clickEffect">
                                  <p:stCondLst>
                                    <p:cond delay="0"/>
                                  </p:stCondLst>
                                  <p:childTnLst>
                                    <p:set>
                                      <p:cBhvr>
                                        <p:cTn id="86" dur="1" fill="hold">
                                          <p:stCondLst>
                                            <p:cond delay="0"/>
                                          </p:stCondLst>
                                        </p:cTn>
                                        <p:tgtEl>
                                          <p:spTgt spid="75781">
                                            <p:txEl>
                                              <p:pRg st="8" end="8"/>
                                            </p:txEl>
                                          </p:spTgt>
                                        </p:tgtEl>
                                        <p:attrNameLst>
                                          <p:attrName>style.visibility</p:attrName>
                                        </p:attrNameLst>
                                      </p:cBhvr>
                                      <p:to>
                                        <p:strVal val="visible"/>
                                      </p:to>
                                    </p:set>
                                    <p:animEffect transition="in" filter="barn(inHorizontal)">
                                      <p:cBhvr>
                                        <p:cTn id="87" dur="500"/>
                                        <p:tgtEl>
                                          <p:spTgt spid="75781">
                                            <p:txEl>
                                              <p:pRg st="8" end="8"/>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6" fill="hold" grpId="0" nodeType="clickEffect">
                                  <p:stCondLst>
                                    <p:cond delay="0"/>
                                  </p:stCondLst>
                                  <p:childTnLst>
                                    <p:set>
                                      <p:cBhvr>
                                        <p:cTn id="91" dur="1" fill="hold">
                                          <p:stCondLst>
                                            <p:cond delay="0"/>
                                          </p:stCondLst>
                                        </p:cTn>
                                        <p:tgtEl>
                                          <p:spTgt spid="75781">
                                            <p:txEl>
                                              <p:pRg st="9" end="9"/>
                                            </p:txEl>
                                          </p:spTgt>
                                        </p:tgtEl>
                                        <p:attrNameLst>
                                          <p:attrName>style.visibility</p:attrName>
                                        </p:attrNameLst>
                                      </p:cBhvr>
                                      <p:to>
                                        <p:strVal val="visible"/>
                                      </p:to>
                                    </p:set>
                                    <p:animEffect transition="in" filter="barn(inHorizontal)">
                                      <p:cBhvr>
                                        <p:cTn id="92" dur="500"/>
                                        <p:tgtEl>
                                          <p:spTgt spid="75781">
                                            <p:txEl>
                                              <p:pRg st="9" end="9"/>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6" fill="hold" grpId="0" nodeType="clickEffect">
                                  <p:stCondLst>
                                    <p:cond delay="0"/>
                                  </p:stCondLst>
                                  <p:childTnLst>
                                    <p:set>
                                      <p:cBhvr>
                                        <p:cTn id="96" dur="1" fill="hold">
                                          <p:stCondLst>
                                            <p:cond delay="0"/>
                                          </p:stCondLst>
                                        </p:cTn>
                                        <p:tgtEl>
                                          <p:spTgt spid="75781">
                                            <p:txEl>
                                              <p:pRg st="10" end="10"/>
                                            </p:txEl>
                                          </p:spTgt>
                                        </p:tgtEl>
                                        <p:attrNameLst>
                                          <p:attrName>style.visibility</p:attrName>
                                        </p:attrNameLst>
                                      </p:cBhvr>
                                      <p:to>
                                        <p:strVal val="visible"/>
                                      </p:to>
                                    </p:set>
                                    <p:animEffect transition="in" filter="barn(inHorizontal)">
                                      <p:cBhvr>
                                        <p:cTn id="97" dur="500"/>
                                        <p:tgtEl>
                                          <p:spTgt spid="75781">
                                            <p:txEl>
                                              <p:pRg st="10" end="1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6" fill="hold" grpId="0" nodeType="clickEffect">
                                  <p:stCondLst>
                                    <p:cond delay="0"/>
                                  </p:stCondLst>
                                  <p:childTnLst>
                                    <p:set>
                                      <p:cBhvr>
                                        <p:cTn id="101" dur="1" fill="hold">
                                          <p:stCondLst>
                                            <p:cond delay="0"/>
                                          </p:stCondLst>
                                        </p:cTn>
                                        <p:tgtEl>
                                          <p:spTgt spid="75781">
                                            <p:txEl>
                                              <p:pRg st="11" end="11"/>
                                            </p:txEl>
                                          </p:spTgt>
                                        </p:tgtEl>
                                        <p:attrNameLst>
                                          <p:attrName>style.visibility</p:attrName>
                                        </p:attrNameLst>
                                      </p:cBhvr>
                                      <p:to>
                                        <p:strVal val="visible"/>
                                      </p:to>
                                    </p:set>
                                    <p:animEffect transition="in" filter="barn(inHorizontal)">
                                      <p:cBhvr>
                                        <p:cTn id="102" dur="500"/>
                                        <p:tgtEl>
                                          <p:spTgt spid="7578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endParaRPr lang="ar-SA" smtClean="0"/>
          </a:p>
        </p:txBody>
      </p:sp>
      <p:sp>
        <p:nvSpPr>
          <p:cNvPr id="19459" name="Content Placeholder 2"/>
          <p:cNvSpPr>
            <a:spLocks noGrp="1"/>
          </p:cNvSpPr>
          <p:nvPr>
            <p:ph idx="1"/>
          </p:nvPr>
        </p:nvSpPr>
        <p:spPr>
          <a:xfrm>
            <a:off x="301625" y="1527175"/>
            <a:ext cx="8504238" cy="4572000"/>
          </a:xfrm>
        </p:spPr>
        <p:txBody>
          <a:bodyPr/>
          <a:lstStyle/>
          <a:p>
            <a:endParaRPr lang="ar-SA"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p:cNvSpPr>
            <a:spLocks noGrp="1"/>
          </p:cNvSpPr>
          <p:nvPr>
            <p:ph type="dt" sz="quarter" idx="10"/>
          </p:nvPr>
        </p:nvSpPr>
        <p:spPr/>
        <p:txBody>
          <a:bodyPr/>
          <a:lstStyle/>
          <a:p>
            <a:pPr>
              <a:defRPr/>
            </a:pPr>
            <a:endParaRPr lang="en-US" dirty="0"/>
          </a:p>
        </p:txBody>
      </p:sp>
      <p:sp>
        <p:nvSpPr>
          <p:cNvPr id="30"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4673E67B-9FBC-4A8A-BC0D-424A9155A282}" type="slidenum">
              <a:rPr lang="ar-SA" smtClean="0">
                <a:solidFill>
                  <a:srgbClr val="FFFFFF"/>
                </a:solidFill>
              </a:rPr>
              <a:pPr>
                <a:defRPr/>
              </a:pPr>
              <a:t>30</a:t>
            </a:fld>
            <a:endParaRPr lang="en-US" smtClean="0">
              <a:solidFill>
                <a:srgbClr val="FFFFFF"/>
              </a:solidFill>
            </a:endParaRPr>
          </a:p>
        </p:txBody>
      </p:sp>
      <p:grpSp>
        <p:nvGrpSpPr>
          <p:cNvPr id="2" name="Group 2"/>
          <p:cNvGrpSpPr>
            <a:grpSpLocks/>
          </p:cNvGrpSpPr>
          <p:nvPr/>
        </p:nvGrpSpPr>
        <p:grpSpPr bwMode="auto">
          <a:xfrm>
            <a:off x="468313" y="0"/>
            <a:ext cx="8351837" cy="6858000"/>
            <a:chOff x="976" y="1028"/>
            <a:chExt cx="4178" cy="3001"/>
          </a:xfrm>
        </p:grpSpPr>
        <p:sp>
          <p:nvSpPr>
            <p:cNvPr id="179203" name="Oval 3"/>
            <p:cNvSpPr>
              <a:spLocks noChangeArrowheads="1"/>
            </p:cNvSpPr>
            <p:nvPr/>
          </p:nvSpPr>
          <p:spPr bwMode="auto">
            <a:xfrm>
              <a:off x="976" y="1028"/>
              <a:ext cx="4085" cy="3001"/>
            </a:xfrm>
            <a:prstGeom prst="ellipse">
              <a:avLst/>
            </a:prstGeom>
            <a:solidFill>
              <a:srgbClr val="EF9C00"/>
            </a:solidFill>
            <a:ln w="28575">
              <a:solidFill>
                <a:schemeClr val="tx1"/>
              </a:solidFill>
              <a:round/>
              <a:headEnd/>
              <a:tailEnd/>
            </a:ln>
            <a:effectLst/>
          </p:spPr>
          <p:txBody>
            <a:bodyPr wrap="none" anchor="ctr"/>
            <a:lstStyle/>
            <a:p>
              <a:pPr>
                <a:defRPr/>
              </a:pPr>
              <a:endParaRPr lang="ar-SA">
                <a:effectLst>
                  <a:outerShdw blurRad="38100" dist="38100" dir="2700000" algn="tl">
                    <a:srgbClr val="FFFFFF"/>
                  </a:outerShdw>
                </a:effectLst>
              </a:endParaRPr>
            </a:p>
          </p:txBody>
        </p:sp>
        <p:grpSp>
          <p:nvGrpSpPr>
            <p:cNvPr id="59399" name="Group 4"/>
            <p:cNvGrpSpPr>
              <a:grpSpLocks/>
            </p:cNvGrpSpPr>
            <p:nvPr/>
          </p:nvGrpSpPr>
          <p:grpSpPr bwMode="auto">
            <a:xfrm>
              <a:off x="998" y="1204"/>
              <a:ext cx="4156" cy="2767"/>
              <a:chOff x="998" y="1204"/>
              <a:chExt cx="4156" cy="2767"/>
            </a:xfrm>
          </p:grpSpPr>
          <p:sp>
            <p:nvSpPr>
              <p:cNvPr id="179205" name="Oval 5"/>
              <p:cNvSpPr>
                <a:spLocks noChangeArrowheads="1"/>
              </p:cNvSpPr>
              <p:nvPr/>
            </p:nvSpPr>
            <p:spPr bwMode="auto">
              <a:xfrm>
                <a:off x="1209" y="1204"/>
                <a:ext cx="3617" cy="2643"/>
              </a:xfrm>
              <a:prstGeom prst="ellipse">
                <a:avLst/>
              </a:prstGeom>
              <a:solidFill>
                <a:srgbClr val="0073A5"/>
              </a:solidFill>
              <a:ln w="28575">
                <a:solidFill>
                  <a:schemeClr val="tx1"/>
                </a:solid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59401" name="Text Box 6"/>
              <p:cNvSpPr txBox="1">
                <a:spLocks noChangeArrowheads="1"/>
              </p:cNvSpPr>
              <p:nvPr/>
            </p:nvSpPr>
            <p:spPr bwMode="auto">
              <a:xfrm>
                <a:off x="2546" y="2287"/>
                <a:ext cx="82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4000" b="1">
                    <a:solidFill>
                      <a:srgbClr val="99FF33"/>
                    </a:solidFill>
                    <a:latin typeface="Arial" panose="020B0604020202020204" pitchFamily="34" charset="0"/>
                  </a:rPr>
                  <a:t>ADHD</a:t>
                </a:r>
              </a:p>
            </p:txBody>
          </p:sp>
          <p:sp>
            <p:nvSpPr>
              <p:cNvPr id="59402" name="Text Box 7"/>
              <p:cNvSpPr txBox="1">
                <a:spLocks noChangeArrowheads="1"/>
              </p:cNvSpPr>
              <p:nvPr/>
            </p:nvSpPr>
            <p:spPr bwMode="auto">
              <a:xfrm>
                <a:off x="3991" y="2319"/>
                <a:ext cx="55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Low self</a:t>
                </a:r>
              </a:p>
              <a:p>
                <a:pPr algn="ctr">
                  <a:lnSpc>
                    <a:spcPct val="90000"/>
                  </a:lnSpc>
                  <a:spcBef>
                    <a:spcPct val="0"/>
                  </a:spcBef>
                  <a:buClrTx/>
                  <a:buSzTx/>
                  <a:buFontTx/>
                  <a:buNone/>
                </a:pPr>
                <a:r>
                  <a:rPr lang="en-US" sz="1800" b="1">
                    <a:solidFill>
                      <a:srgbClr val="FFFF00"/>
                    </a:solidFill>
                    <a:latin typeface="Arial" panose="020B0604020202020204" pitchFamily="34" charset="0"/>
                  </a:rPr>
                  <a:t>esteem</a:t>
                </a:r>
              </a:p>
            </p:txBody>
          </p:sp>
          <p:sp>
            <p:nvSpPr>
              <p:cNvPr id="59403" name="Text Box 8"/>
              <p:cNvSpPr txBox="1">
                <a:spLocks noChangeArrowheads="1"/>
              </p:cNvSpPr>
              <p:nvPr/>
            </p:nvSpPr>
            <p:spPr bwMode="auto">
              <a:xfrm>
                <a:off x="2679" y="1256"/>
                <a:ext cx="66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Academic</a:t>
                </a:r>
              </a:p>
              <a:p>
                <a:pPr algn="ctr">
                  <a:lnSpc>
                    <a:spcPct val="90000"/>
                  </a:lnSpc>
                  <a:spcBef>
                    <a:spcPct val="0"/>
                  </a:spcBef>
                  <a:buClrTx/>
                  <a:buSzTx/>
                  <a:buFontTx/>
                  <a:buNone/>
                </a:pPr>
                <a:r>
                  <a:rPr lang="en-US" sz="1800" b="1">
                    <a:solidFill>
                      <a:srgbClr val="FFFF00"/>
                    </a:solidFill>
                    <a:latin typeface="Arial" panose="020B0604020202020204" pitchFamily="34" charset="0"/>
                  </a:rPr>
                  <a:t>limitations</a:t>
                </a:r>
              </a:p>
            </p:txBody>
          </p:sp>
          <p:sp>
            <p:nvSpPr>
              <p:cNvPr id="59404" name="Text Box 9"/>
              <p:cNvSpPr txBox="1">
                <a:spLocks noChangeArrowheads="1"/>
              </p:cNvSpPr>
              <p:nvPr/>
            </p:nvSpPr>
            <p:spPr bwMode="auto">
              <a:xfrm>
                <a:off x="3490" y="1691"/>
                <a:ext cx="84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Relationships</a:t>
                </a:r>
              </a:p>
            </p:txBody>
          </p:sp>
          <p:sp>
            <p:nvSpPr>
              <p:cNvPr id="59405" name="Text Box 10"/>
              <p:cNvSpPr txBox="1">
                <a:spLocks noChangeArrowheads="1"/>
              </p:cNvSpPr>
              <p:nvPr/>
            </p:nvSpPr>
            <p:spPr bwMode="auto">
              <a:xfrm>
                <a:off x="2474" y="3399"/>
                <a:ext cx="1019"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Smoking and</a:t>
                </a:r>
              </a:p>
              <a:p>
                <a:pPr algn="ctr">
                  <a:lnSpc>
                    <a:spcPct val="90000"/>
                  </a:lnSpc>
                  <a:spcBef>
                    <a:spcPct val="0"/>
                  </a:spcBef>
                  <a:buClrTx/>
                  <a:buSzTx/>
                  <a:buFontTx/>
                  <a:buNone/>
                </a:pPr>
                <a:r>
                  <a:rPr lang="en-US" sz="1800" b="1">
                    <a:solidFill>
                      <a:srgbClr val="FFFF00"/>
                    </a:solidFill>
                    <a:latin typeface="Arial" panose="020B0604020202020204" pitchFamily="34" charset="0"/>
                  </a:rPr>
                  <a:t>substance abuse</a:t>
                </a:r>
              </a:p>
            </p:txBody>
          </p:sp>
          <p:sp>
            <p:nvSpPr>
              <p:cNvPr id="59406" name="Text Box 11"/>
              <p:cNvSpPr txBox="1">
                <a:spLocks noChangeArrowheads="1"/>
              </p:cNvSpPr>
              <p:nvPr/>
            </p:nvSpPr>
            <p:spPr bwMode="auto">
              <a:xfrm>
                <a:off x="3548" y="3158"/>
                <a:ext cx="49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1800" b="1">
                    <a:solidFill>
                      <a:srgbClr val="FFFF00"/>
                    </a:solidFill>
                    <a:latin typeface="Arial" panose="020B0604020202020204" pitchFamily="34" charset="0"/>
                  </a:rPr>
                  <a:t>Injuries</a:t>
                </a:r>
              </a:p>
            </p:txBody>
          </p:sp>
          <p:sp>
            <p:nvSpPr>
              <p:cNvPr id="59407" name="Text Box 12"/>
              <p:cNvSpPr txBox="1">
                <a:spLocks noChangeArrowheads="1"/>
              </p:cNvSpPr>
              <p:nvPr/>
            </p:nvSpPr>
            <p:spPr bwMode="auto">
              <a:xfrm>
                <a:off x="1617" y="3086"/>
                <a:ext cx="861"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Motor vehicle </a:t>
                </a:r>
              </a:p>
              <a:p>
                <a:pPr algn="ctr">
                  <a:lnSpc>
                    <a:spcPct val="90000"/>
                  </a:lnSpc>
                  <a:spcBef>
                    <a:spcPct val="0"/>
                  </a:spcBef>
                  <a:buClrTx/>
                  <a:buSzTx/>
                  <a:buFontTx/>
                  <a:buNone/>
                </a:pPr>
                <a:r>
                  <a:rPr lang="en-US" sz="1800" b="1">
                    <a:solidFill>
                      <a:srgbClr val="FFFF00"/>
                    </a:solidFill>
                    <a:latin typeface="Arial" panose="020B0604020202020204" pitchFamily="34" charset="0"/>
                  </a:rPr>
                  <a:t>accidents</a:t>
                </a:r>
              </a:p>
            </p:txBody>
          </p:sp>
          <p:sp>
            <p:nvSpPr>
              <p:cNvPr id="59408" name="Text Box 13"/>
              <p:cNvSpPr txBox="1">
                <a:spLocks noChangeArrowheads="1"/>
              </p:cNvSpPr>
              <p:nvPr/>
            </p:nvSpPr>
            <p:spPr bwMode="auto">
              <a:xfrm>
                <a:off x="1375" y="2333"/>
                <a:ext cx="66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Legal</a:t>
                </a:r>
              </a:p>
              <a:p>
                <a:pPr algn="ctr">
                  <a:lnSpc>
                    <a:spcPct val="90000"/>
                  </a:lnSpc>
                  <a:spcBef>
                    <a:spcPct val="0"/>
                  </a:spcBef>
                  <a:buClrTx/>
                  <a:buSzTx/>
                  <a:buFontTx/>
                  <a:buNone/>
                </a:pPr>
                <a:r>
                  <a:rPr lang="en-US" sz="1800" b="1">
                    <a:solidFill>
                      <a:srgbClr val="FFFF00"/>
                    </a:solidFill>
                    <a:latin typeface="Arial" panose="020B0604020202020204" pitchFamily="34" charset="0"/>
                  </a:rPr>
                  <a:t>difficulties</a:t>
                </a:r>
              </a:p>
            </p:txBody>
          </p:sp>
          <p:sp>
            <p:nvSpPr>
              <p:cNvPr id="59409" name="Text Box 14"/>
              <p:cNvSpPr txBox="1">
                <a:spLocks noChangeArrowheads="1"/>
              </p:cNvSpPr>
              <p:nvPr/>
            </p:nvSpPr>
            <p:spPr bwMode="auto">
              <a:xfrm>
                <a:off x="1647" y="1696"/>
                <a:ext cx="84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lnSpc>
                    <a:spcPct val="90000"/>
                  </a:lnSpc>
                  <a:spcBef>
                    <a:spcPct val="0"/>
                  </a:spcBef>
                  <a:buClrTx/>
                  <a:buSzTx/>
                  <a:buFontTx/>
                  <a:buNone/>
                </a:pPr>
                <a:r>
                  <a:rPr lang="en-US" sz="1800" b="1">
                    <a:solidFill>
                      <a:srgbClr val="FFFF00"/>
                    </a:solidFill>
                    <a:latin typeface="Arial" panose="020B0604020202020204" pitchFamily="34" charset="0"/>
                  </a:rPr>
                  <a:t>Occupational/</a:t>
                </a:r>
              </a:p>
              <a:p>
                <a:pPr algn="ctr">
                  <a:lnSpc>
                    <a:spcPct val="90000"/>
                  </a:lnSpc>
                  <a:spcBef>
                    <a:spcPct val="0"/>
                  </a:spcBef>
                  <a:buClrTx/>
                  <a:buSzTx/>
                  <a:buFontTx/>
                  <a:buNone/>
                </a:pPr>
                <a:r>
                  <a:rPr lang="en-US" sz="1800" b="1">
                    <a:solidFill>
                      <a:srgbClr val="FFFF00"/>
                    </a:solidFill>
                    <a:latin typeface="Arial" panose="020B0604020202020204" pitchFamily="34" charset="0"/>
                  </a:rPr>
                  <a:t>vocational</a:t>
                </a:r>
              </a:p>
            </p:txBody>
          </p:sp>
          <p:sp>
            <p:nvSpPr>
              <p:cNvPr id="179215" name="Freeform 15"/>
              <p:cNvSpPr>
                <a:spLocks/>
              </p:cNvSpPr>
              <p:nvPr/>
            </p:nvSpPr>
            <p:spPr bwMode="auto">
              <a:xfrm>
                <a:off x="4714" y="2422"/>
                <a:ext cx="440" cy="214"/>
              </a:xfrm>
              <a:custGeom>
                <a:avLst/>
                <a:gdLst/>
                <a:ahLst/>
                <a:cxnLst>
                  <a:cxn ang="0">
                    <a:pos x="0" y="0"/>
                  </a:cxn>
                  <a:cxn ang="0">
                    <a:pos x="277" y="278"/>
                  </a:cxn>
                  <a:cxn ang="0">
                    <a:pos x="506" y="33"/>
                  </a:cxn>
                </a:cxnLst>
                <a:rect l="0" t="0" r="r" b="b"/>
                <a:pathLst>
                  <a:path w="506" h="278">
                    <a:moveTo>
                      <a:pt x="0" y="0"/>
                    </a:moveTo>
                    <a:lnTo>
                      <a:pt x="277" y="278"/>
                    </a:lnTo>
                    <a:lnTo>
                      <a:pt x="506" y="33"/>
                    </a:lnTo>
                  </a:path>
                </a:pathLst>
              </a:custGeom>
              <a:solidFill>
                <a:srgbClr val="EF9C00"/>
              </a:solidFill>
              <a:ln w="28575" cap="flat" cmpd="sng">
                <a:solidFill>
                  <a:schemeClr val="tx1"/>
                </a:solidFill>
                <a:prstDash val="solid"/>
                <a:round/>
                <a:headEnd type="none" w="med" len="med"/>
                <a:tailEnd type="none"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16" name="Freeform 16"/>
              <p:cNvSpPr>
                <a:spLocks/>
              </p:cNvSpPr>
              <p:nvPr/>
            </p:nvSpPr>
            <p:spPr bwMode="auto">
              <a:xfrm rot="7641203">
                <a:off x="1232" y="3277"/>
                <a:ext cx="441" cy="214"/>
              </a:xfrm>
              <a:custGeom>
                <a:avLst/>
                <a:gdLst/>
                <a:ahLst/>
                <a:cxnLst>
                  <a:cxn ang="0">
                    <a:pos x="0" y="0"/>
                  </a:cxn>
                  <a:cxn ang="0">
                    <a:pos x="277" y="278"/>
                  </a:cxn>
                  <a:cxn ang="0">
                    <a:pos x="506" y="33"/>
                  </a:cxn>
                </a:cxnLst>
                <a:rect l="0" t="0" r="r" b="b"/>
                <a:pathLst>
                  <a:path w="506" h="278">
                    <a:moveTo>
                      <a:pt x="0" y="0"/>
                    </a:moveTo>
                    <a:lnTo>
                      <a:pt x="277" y="278"/>
                    </a:lnTo>
                    <a:lnTo>
                      <a:pt x="506" y="33"/>
                    </a:lnTo>
                  </a:path>
                </a:pathLst>
              </a:custGeom>
              <a:solidFill>
                <a:srgbClr val="EF9C00"/>
              </a:solidFill>
              <a:ln w="28575" cap="flat" cmpd="sng">
                <a:solidFill>
                  <a:schemeClr val="tx1"/>
                </a:solidFill>
                <a:prstDash val="solid"/>
                <a:round/>
                <a:headEnd type="none" w="med" len="med"/>
                <a:tailEnd type="none"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59412" name="Text Box 17"/>
              <p:cNvSpPr txBox="1">
                <a:spLocks noChangeArrowheads="1"/>
              </p:cNvSpPr>
              <p:nvPr/>
            </p:nvSpPr>
            <p:spPr bwMode="auto">
              <a:xfrm rot="1411160">
                <a:off x="3840" y="1257"/>
                <a:ext cx="55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1800" b="1">
                    <a:latin typeface="Arial" panose="020B0604020202020204" pitchFamily="34" charset="0"/>
                  </a:rPr>
                  <a:t>Children</a:t>
                </a:r>
              </a:p>
            </p:txBody>
          </p:sp>
          <p:sp>
            <p:nvSpPr>
              <p:cNvPr id="59413" name="Text Box 18"/>
              <p:cNvSpPr txBox="1">
                <a:spLocks noChangeArrowheads="1"/>
              </p:cNvSpPr>
              <p:nvPr/>
            </p:nvSpPr>
            <p:spPr bwMode="auto">
              <a:xfrm rot="-5075305">
                <a:off x="894" y="2307"/>
                <a:ext cx="39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1800" b="1">
                    <a:latin typeface="Arial" panose="020B0604020202020204" pitchFamily="34" charset="0"/>
                  </a:rPr>
                  <a:t>Adults</a:t>
                </a:r>
              </a:p>
            </p:txBody>
          </p:sp>
          <p:sp>
            <p:nvSpPr>
              <p:cNvPr id="59414" name="Text Box 19"/>
              <p:cNvSpPr txBox="1">
                <a:spLocks noChangeArrowheads="1"/>
              </p:cNvSpPr>
              <p:nvPr/>
            </p:nvSpPr>
            <p:spPr bwMode="auto">
              <a:xfrm rot="43003">
                <a:off x="2602" y="3810"/>
                <a:ext cx="77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1800" b="1">
                    <a:latin typeface="Arial" panose="020B0604020202020204" pitchFamily="34" charset="0"/>
                  </a:rPr>
                  <a:t>Adolescents</a:t>
                </a:r>
              </a:p>
            </p:txBody>
          </p:sp>
          <p:sp>
            <p:nvSpPr>
              <p:cNvPr id="179220" name="Line 20"/>
              <p:cNvSpPr>
                <a:spLocks noChangeShapeType="1"/>
              </p:cNvSpPr>
              <p:nvPr/>
            </p:nvSpPr>
            <p:spPr bwMode="auto">
              <a:xfrm flipV="1">
                <a:off x="2973" y="1666"/>
                <a:ext cx="0" cy="478"/>
              </a:xfrm>
              <a:prstGeom prst="line">
                <a:avLst/>
              </a:prstGeom>
              <a:noFill/>
              <a:ln w="38100">
                <a:solidFill>
                  <a:schemeClr val="tx1"/>
                </a:solidFill>
                <a:round/>
                <a:headEnd/>
                <a:tailEnd type="stealth"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1" name="Line 21"/>
              <p:cNvSpPr>
                <a:spLocks noChangeShapeType="1"/>
              </p:cNvSpPr>
              <p:nvPr/>
            </p:nvSpPr>
            <p:spPr bwMode="auto">
              <a:xfrm flipV="1">
                <a:off x="3275" y="2036"/>
                <a:ext cx="274" cy="194"/>
              </a:xfrm>
              <a:prstGeom prst="line">
                <a:avLst/>
              </a:prstGeom>
              <a:noFill/>
              <a:ln w="38100">
                <a:solidFill>
                  <a:schemeClr val="tx1"/>
                </a:solidFill>
                <a:round/>
                <a:headEnd/>
                <a:tailEnd type="stealth"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2" name="Line 22"/>
              <p:cNvSpPr>
                <a:spLocks noChangeShapeType="1"/>
              </p:cNvSpPr>
              <p:nvPr/>
            </p:nvSpPr>
            <p:spPr bwMode="auto">
              <a:xfrm flipV="1">
                <a:off x="2973" y="2856"/>
                <a:ext cx="0" cy="578"/>
              </a:xfrm>
              <a:prstGeom prst="line">
                <a:avLst/>
              </a:prstGeom>
              <a:noFill/>
              <a:ln w="38100">
                <a:solidFill>
                  <a:schemeClr val="tx1"/>
                </a:solidFill>
                <a:round/>
                <a:headEnd type="stealth" w="med" len="med"/>
                <a:tailEn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3" name="Line 23"/>
              <p:cNvSpPr>
                <a:spLocks noChangeShapeType="1"/>
              </p:cNvSpPr>
              <p:nvPr/>
            </p:nvSpPr>
            <p:spPr bwMode="auto">
              <a:xfrm flipH="1" flipV="1">
                <a:off x="3465" y="2506"/>
                <a:ext cx="334" cy="0"/>
              </a:xfrm>
              <a:prstGeom prst="line">
                <a:avLst/>
              </a:prstGeom>
              <a:noFill/>
              <a:ln w="38100">
                <a:solidFill>
                  <a:schemeClr val="tx1"/>
                </a:solidFill>
                <a:round/>
                <a:headEnd type="stealth" w="med" len="med"/>
                <a:tailEn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4" name="Line 24"/>
              <p:cNvSpPr>
                <a:spLocks noChangeShapeType="1"/>
              </p:cNvSpPr>
              <p:nvPr/>
            </p:nvSpPr>
            <p:spPr bwMode="auto">
              <a:xfrm flipH="1" flipV="1">
                <a:off x="3275" y="2818"/>
                <a:ext cx="277" cy="303"/>
              </a:xfrm>
              <a:prstGeom prst="line">
                <a:avLst/>
              </a:prstGeom>
              <a:noFill/>
              <a:ln w="38100">
                <a:solidFill>
                  <a:schemeClr val="tx1"/>
                </a:solidFill>
                <a:round/>
                <a:headEnd type="stealth" w="med" len="med"/>
                <a:tailEn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5" name="Line 25"/>
              <p:cNvSpPr>
                <a:spLocks noChangeShapeType="1"/>
              </p:cNvSpPr>
              <p:nvPr/>
            </p:nvSpPr>
            <p:spPr bwMode="auto">
              <a:xfrm flipH="1" flipV="1">
                <a:off x="2460" y="2036"/>
                <a:ext cx="177" cy="194"/>
              </a:xfrm>
              <a:prstGeom prst="line">
                <a:avLst/>
              </a:prstGeom>
              <a:noFill/>
              <a:ln w="38100">
                <a:solidFill>
                  <a:schemeClr val="tx1"/>
                </a:solidFill>
                <a:round/>
                <a:headEnd/>
                <a:tailEnd type="stealth"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6" name="Line 26"/>
              <p:cNvSpPr>
                <a:spLocks noChangeShapeType="1"/>
              </p:cNvSpPr>
              <p:nvPr/>
            </p:nvSpPr>
            <p:spPr bwMode="auto">
              <a:xfrm flipV="1">
                <a:off x="2070" y="2506"/>
                <a:ext cx="390" cy="0"/>
              </a:xfrm>
              <a:prstGeom prst="line">
                <a:avLst/>
              </a:prstGeom>
              <a:noFill/>
              <a:ln w="38100">
                <a:solidFill>
                  <a:schemeClr val="tx1"/>
                </a:solidFill>
                <a:round/>
                <a:headEnd type="stealth" w="med" len="med"/>
                <a:tailEn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79227" name="Line 27"/>
              <p:cNvSpPr>
                <a:spLocks noChangeShapeType="1"/>
              </p:cNvSpPr>
              <p:nvPr/>
            </p:nvSpPr>
            <p:spPr bwMode="auto">
              <a:xfrm flipV="1">
                <a:off x="2374" y="2818"/>
                <a:ext cx="291" cy="245"/>
              </a:xfrm>
              <a:prstGeom prst="line">
                <a:avLst/>
              </a:prstGeom>
              <a:noFill/>
              <a:ln w="38100">
                <a:solidFill>
                  <a:schemeClr val="tx1"/>
                </a:solidFill>
                <a:round/>
                <a:headEnd type="stealth" w="med" len="med"/>
                <a:tailEn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grpSp>
      </p:grpSp>
      <p:sp>
        <p:nvSpPr>
          <p:cNvPr id="31" name="Footer Placeholder 30"/>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177E664D-1EBE-4C7D-9E84-EFEAEA4F2988}" type="slidenum">
              <a:rPr lang="ar-SA" smtClean="0">
                <a:solidFill>
                  <a:srgbClr val="FFFFFF"/>
                </a:solidFill>
              </a:rPr>
              <a:pPr>
                <a:defRPr/>
              </a:pPr>
              <a:t>31</a:t>
            </a:fld>
            <a:endParaRPr lang="en-US" smtClean="0">
              <a:solidFill>
                <a:srgbClr val="FFFFFF"/>
              </a:solidFill>
            </a:endParaRPr>
          </a:p>
        </p:txBody>
      </p:sp>
      <p:sp>
        <p:nvSpPr>
          <p:cNvPr id="60420" name="Rectangle 2"/>
          <p:cNvSpPr>
            <a:spLocks noGrp="1" noChangeArrowheads="1"/>
          </p:cNvSpPr>
          <p:nvPr>
            <p:ph type="title" idx="4294967295"/>
          </p:nvPr>
        </p:nvSpPr>
        <p:spPr>
          <a:xfrm>
            <a:off x="381000" y="228600"/>
            <a:ext cx="8510588" cy="1325563"/>
          </a:xfrm>
          <a:solidFill>
            <a:schemeClr val="hlink"/>
          </a:solidFill>
        </p:spPr>
        <p:txBody>
          <a:bodyPr/>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ADHD Diagnosis</a:t>
            </a:r>
          </a:p>
        </p:txBody>
      </p:sp>
      <p:sp>
        <p:nvSpPr>
          <p:cNvPr id="76803" name="Rectangle 3"/>
          <p:cNvSpPr>
            <a:spLocks noGrp="1" noChangeArrowheads="1"/>
          </p:cNvSpPr>
          <p:nvPr>
            <p:ph idx="4294967295"/>
          </p:nvPr>
        </p:nvSpPr>
        <p:spPr>
          <a:xfrm>
            <a:off x="250825" y="1844675"/>
            <a:ext cx="8893175" cy="4608513"/>
          </a:xfrm>
        </p:spPr>
        <p:txBody>
          <a:bodyPr/>
          <a:lstStyle/>
          <a:p>
            <a:pPr marL="457200" indent="-457200" eaLnBrk="1" hangingPunct="1">
              <a:lnSpc>
                <a:spcPct val="90000"/>
              </a:lnSpc>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ADHD is more difficult to reliably diagnose in early childhood (age 4-6)</a:t>
            </a:r>
          </a:p>
          <a:p>
            <a:pPr marL="457200" indent="-457200" eaLnBrk="1" hangingPunct="1">
              <a:lnSpc>
                <a:spcPct val="90000"/>
              </a:lnSpc>
              <a:buClr>
                <a:schemeClr val="tx1"/>
              </a:buClr>
              <a:buFont typeface="Wingdings" panose="05000000000000000000" pitchFamily="2" charset="2"/>
              <a:buChar char="ü"/>
            </a:pPr>
            <a:endParaRPr lang="en-US" sz="1800" smtClean="0">
              <a:latin typeface="Times New Roman" panose="02020603050405020304" pitchFamily="18" charset="0"/>
              <a:cs typeface="Times New Roman" panose="02020603050405020304" pitchFamily="18" charset="0"/>
            </a:endParaRPr>
          </a:p>
          <a:p>
            <a:pPr marL="457200" indent="-457200" eaLnBrk="1" hangingPunct="1">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Obtain developmental and medical history</a:t>
            </a:r>
          </a:p>
          <a:p>
            <a:pPr marL="457200" indent="-457200" eaLnBrk="1" hangingPunct="1">
              <a:buClr>
                <a:schemeClr val="tx1"/>
              </a:buClr>
              <a:buFont typeface="Wingdings" panose="05000000000000000000" pitchFamily="2" charset="2"/>
              <a:buChar char="ü"/>
            </a:pPr>
            <a:endParaRPr lang="en-US" sz="1800" smtClean="0">
              <a:latin typeface="Times New Roman" panose="02020603050405020304" pitchFamily="18" charset="0"/>
              <a:cs typeface="Times New Roman" panose="02020603050405020304" pitchFamily="18" charset="0"/>
            </a:endParaRPr>
          </a:p>
          <a:p>
            <a:pPr marL="457200" indent="-457200" eaLnBrk="1" hangingPunct="1">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Get standardized questionnaires from parents and teachers</a:t>
            </a:r>
          </a:p>
          <a:p>
            <a:pPr marL="457200" indent="-457200" eaLnBrk="1" hangingPunct="1">
              <a:buClr>
                <a:schemeClr val="tx1"/>
              </a:buClr>
              <a:buFont typeface="Wingdings" panose="05000000000000000000" pitchFamily="2" charset="2"/>
              <a:buChar char="ü"/>
            </a:pPr>
            <a:endParaRPr lang="en-US" sz="1800" smtClean="0">
              <a:latin typeface="Times New Roman" panose="02020603050405020304" pitchFamily="18" charset="0"/>
              <a:cs typeface="Times New Roman" panose="02020603050405020304" pitchFamily="18" charset="0"/>
            </a:endParaRPr>
          </a:p>
          <a:p>
            <a:pPr marL="457200" indent="-457200" eaLnBrk="1" hangingPunct="1">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Observation in clinic setting may or may not show symptoms described by parents</a:t>
            </a:r>
          </a:p>
          <a:p>
            <a:pPr marL="457200" indent="-457200" eaLnBrk="1" hangingPunct="1">
              <a:buClr>
                <a:schemeClr val="tx1"/>
              </a:buClr>
              <a:buFont typeface="Wingdings" panose="05000000000000000000" pitchFamily="2" charset="2"/>
              <a:buChar char="ü"/>
            </a:pPr>
            <a:endParaRPr lang="en-US" sz="1800" smtClean="0">
              <a:latin typeface="Times New Roman" panose="02020603050405020304" pitchFamily="18" charset="0"/>
              <a:cs typeface="Times New Roman" panose="02020603050405020304" pitchFamily="18" charset="0"/>
            </a:endParaRPr>
          </a:p>
          <a:p>
            <a:pPr marL="457200" indent="-457200" eaLnBrk="1" hangingPunct="1">
              <a:buClr>
                <a:schemeClr val="tx1"/>
              </a:buClr>
              <a:buFont typeface="Wingdings" panose="05000000000000000000" pitchFamily="2" charset="2"/>
              <a:buChar char="ü"/>
            </a:pPr>
            <a:r>
              <a:rPr lang="en-US" sz="1800" smtClean="0">
                <a:latin typeface="Times New Roman" panose="02020603050405020304" pitchFamily="18" charset="0"/>
                <a:cs typeface="Times New Roman" panose="02020603050405020304" pitchFamily="18" charset="0"/>
              </a:rPr>
              <a:t>Psycho-educational testing useful if LD suspected</a:t>
            </a:r>
          </a:p>
        </p:txBody>
      </p:sp>
      <p:sp>
        <p:nvSpPr>
          <p:cNvPr id="60422" name="Date Placeholder 4"/>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1000"/>
                                        <p:tgtEl>
                                          <p:spTgt spid="76803">
                                            <p:txEl>
                                              <p:pRg st="0" end="0"/>
                                            </p:txEl>
                                          </p:spTgt>
                                        </p:tgtEl>
                                      </p:cBhvr>
                                    </p:animEffect>
                                    <p:anim calcmode="lin" valueType="num">
                                      <p:cBhvr>
                                        <p:cTn id="8"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680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68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Effect transition="in" filter="fade">
                                      <p:cBhvr>
                                        <p:cTn id="15" dur="1000"/>
                                        <p:tgtEl>
                                          <p:spTgt spid="76803">
                                            <p:txEl>
                                              <p:pRg st="2" end="2"/>
                                            </p:txEl>
                                          </p:spTgt>
                                        </p:tgtEl>
                                      </p:cBhvr>
                                    </p:animEffect>
                                    <p:anim calcmode="lin" valueType="num">
                                      <p:cBhvr>
                                        <p:cTn id="16" dur="10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680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68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animEffect transition="in" filter="fade">
                                      <p:cBhvr>
                                        <p:cTn id="23" dur="1000"/>
                                        <p:tgtEl>
                                          <p:spTgt spid="76803">
                                            <p:txEl>
                                              <p:pRg st="4" end="4"/>
                                            </p:txEl>
                                          </p:spTgt>
                                        </p:tgtEl>
                                      </p:cBhvr>
                                    </p:animEffect>
                                    <p:anim calcmode="lin" valueType="num">
                                      <p:cBhvr>
                                        <p:cTn id="24" dur="10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680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680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animEffect transition="in" filter="fade">
                                      <p:cBhvr>
                                        <p:cTn id="31" dur="1000"/>
                                        <p:tgtEl>
                                          <p:spTgt spid="76803">
                                            <p:txEl>
                                              <p:pRg st="6" end="6"/>
                                            </p:txEl>
                                          </p:spTgt>
                                        </p:tgtEl>
                                      </p:cBhvr>
                                    </p:animEffect>
                                    <p:anim calcmode="lin" valueType="num">
                                      <p:cBhvr>
                                        <p:cTn id="32" dur="10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680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680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6803">
                                            <p:txEl>
                                              <p:pRg st="8" end="8"/>
                                            </p:txEl>
                                          </p:spTgt>
                                        </p:tgtEl>
                                        <p:attrNameLst>
                                          <p:attrName>style.visibility</p:attrName>
                                        </p:attrNameLst>
                                      </p:cBhvr>
                                      <p:to>
                                        <p:strVal val="visible"/>
                                      </p:to>
                                    </p:set>
                                    <p:animEffect transition="in" filter="fade">
                                      <p:cBhvr>
                                        <p:cTn id="39" dur="1000"/>
                                        <p:tgtEl>
                                          <p:spTgt spid="76803">
                                            <p:txEl>
                                              <p:pRg st="8" end="8"/>
                                            </p:txEl>
                                          </p:spTgt>
                                        </p:tgtEl>
                                      </p:cBhvr>
                                    </p:animEffect>
                                    <p:anim calcmode="lin" valueType="num">
                                      <p:cBhvr>
                                        <p:cTn id="40" dur="10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6803">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680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ate Placeholder 1"/>
          <p:cNvSpPr>
            <a:spLocks noGrp="1"/>
          </p:cNvSpPr>
          <p:nvPr>
            <p:ph type="dt" sz="quarter" idx="10"/>
          </p:nvPr>
        </p:nvSpPr>
        <p:spPr/>
        <p:txBody>
          <a:bodyPr/>
          <a:lstStyle/>
          <a:p>
            <a:pPr>
              <a:defRPr/>
            </a:pPr>
            <a:endParaRPr lang="en-US" dirty="0"/>
          </a:p>
        </p:txBody>
      </p:sp>
      <p:sp>
        <p:nvSpPr>
          <p:cNvPr id="116"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B779C8C5-3B60-4D63-B184-5C5F1EEC5AE9}" type="slidenum">
              <a:rPr lang="ar-SA" smtClean="0">
                <a:solidFill>
                  <a:srgbClr val="FFFFFF"/>
                </a:solidFill>
              </a:rPr>
              <a:pPr>
                <a:defRPr/>
              </a:pPr>
              <a:t>32</a:t>
            </a:fld>
            <a:endParaRPr lang="en-US" smtClean="0">
              <a:solidFill>
                <a:srgbClr val="FFFFFF"/>
              </a:solidFill>
            </a:endParaRPr>
          </a:p>
        </p:txBody>
      </p:sp>
      <p:sp>
        <p:nvSpPr>
          <p:cNvPr id="62468" name="Rectangle 2"/>
          <p:cNvSpPr>
            <a:spLocks noChangeArrowheads="1"/>
          </p:cNvSpPr>
          <p:nvPr/>
        </p:nvSpPr>
        <p:spPr bwMode="auto">
          <a:xfrm>
            <a:off x="179388" y="381000"/>
            <a:ext cx="8507412"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700" b="1">
                <a:solidFill>
                  <a:srgbClr val="000090"/>
                </a:solidFill>
                <a:latin typeface="Arial" panose="020B0604020202020204" pitchFamily="34" charset="0"/>
                <a:cs typeface="Arial" panose="020B0604020202020204" pitchFamily="34" charset="0"/>
              </a:rPr>
              <a:t>اسم الطفل : </a:t>
            </a:r>
            <a:r>
              <a:rPr lang="ar-SA" sz="1000" b="1">
                <a:solidFill>
                  <a:srgbClr val="000090"/>
                </a:solidFill>
                <a:latin typeface="Arial" panose="020B0604020202020204" pitchFamily="34" charset="0"/>
                <a:cs typeface="Arial" panose="020B0604020202020204" pitchFamily="34" charset="0"/>
              </a:rPr>
              <a:t>........................................    </a:t>
            </a:r>
            <a:r>
              <a:rPr lang="ar-SA" sz="1700" b="1">
                <a:solidFill>
                  <a:srgbClr val="000090"/>
                </a:solidFill>
                <a:latin typeface="Arial" panose="020B0604020202020204" pitchFamily="34" charset="0"/>
                <a:cs typeface="Arial" panose="020B0604020202020204" pitchFamily="34" charset="0"/>
              </a:rPr>
              <a:t>رقم المستشفى : </a:t>
            </a:r>
            <a:r>
              <a:rPr lang="ar-SA" sz="1000" b="1">
                <a:solidFill>
                  <a:srgbClr val="000090"/>
                </a:solidFill>
                <a:latin typeface="Arial" panose="020B0604020202020204" pitchFamily="34" charset="0"/>
                <a:cs typeface="Arial" panose="020B0604020202020204" pitchFamily="34" charset="0"/>
              </a:rPr>
              <a:t>.............................   </a:t>
            </a:r>
            <a:r>
              <a:rPr lang="ar-SA" sz="1700" b="1">
                <a:solidFill>
                  <a:srgbClr val="000090"/>
                </a:solidFill>
                <a:latin typeface="Arial" panose="020B0604020202020204" pitchFamily="34" charset="0"/>
                <a:cs typeface="Arial" panose="020B0604020202020204" pitchFamily="34" charset="0"/>
              </a:rPr>
              <a:t>العمر : </a:t>
            </a:r>
            <a:r>
              <a:rPr lang="ar-SA" sz="1100" b="1">
                <a:solidFill>
                  <a:srgbClr val="000090"/>
                </a:solidFill>
                <a:latin typeface="Arial" panose="020B0604020202020204" pitchFamily="34" charset="0"/>
                <a:cs typeface="Arial" panose="020B0604020202020204" pitchFamily="34" charset="0"/>
              </a:rPr>
              <a:t>................</a:t>
            </a:r>
            <a:endParaRPr lang="ar-SA" sz="1600" b="1">
              <a:solidFill>
                <a:srgbClr val="000090"/>
              </a:solidFill>
              <a:latin typeface="Arial" panose="020B0604020202020204" pitchFamily="34" charset="0"/>
            </a:endParaRPr>
          </a:p>
          <a:p>
            <a:pPr algn="r" rtl="1">
              <a:spcBef>
                <a:spcPct val="0"/>
              </a:spcBef>
              <a:buClrTx/>
              <a:buSzTx/>
              <a:buFontTx/>
              <a:buNone/>
            </a:pPr>
            <a:r>
              <a:rPr lang="ar-SA" sz="1900" b="1">
                <a:solidFill>
                  <a:srgbClr val="000090"/>
                </a:solidFill>
                <a:latin typeface="Arial" panose="020B0604020202020204" pitchFamily="34" charset="0"/>
                <a:cs typeface="Arial" panose="020B0604020202020204" pitchFamily="34" charset="0"/>
              </a:rPr>
              <a:t>التعليمات</a:t>
            </a:r>
            <a:r>
              <a:rPr lang="en-US" sz="1900" b="1">
                <a:solidFill>
                  <a:srgbClr val="000090"/>
                </a:solidFill>
                <a:latin typeface="Arial" panose="020B0604020202020204" pitchFamily="34" charset="0"/>
                <a:cs typeface="Arial" panose="020B0604020202020204" pitchFamily="34" charset="0"/>
              </a:rPr>
              <a:t> :</a:t>
            </a:r>
            <a:endParaRPr lang="ar-SA" sz="1600" b="1">
              <a:solidFill>
                <a:srgbClr val="000090"/>
              </a:solidFill>
              <a:latin typeface="Arial" panose="020B0604020202020204" pitchFamily="34" charset="0"/>
            </a:endParaRPr>
          </a:p>
          <a:p>
            <a:pPr algn="just" rtl="1">
              <a:spcBef>
                <a:spcPct val="0"/>
              </a:spcBef>
              <a:buClrTx/>
              <a:buSzTx/>
              <a:buFontTx/>
              <a:buNone/>
            </a:pPr>
            <a:r>
              <a:rPr lang="ar-SA" sz="1600" b="1">
                <a:solidFill>
                  <a:srgbClr val="000090"/>
                </a:solidFill>
                <a:latin typeface="Arial" panose="020B0604020202020204" pitchFamily="34" charset="0"/>
                <a:cs typeface="Arial" panose="020B0604020202020204" pitchFamily="34" charset="0"/>
              </a:rPr>
              <a:t>الرجاء وضع دائرة حول الرقم الذي يناسب وصف الطفل أمام كل واحده من العبارات التالية</a:t>
            </a:r>
            <a:r>
              <a:rPr lang="en-US" sz="1600" b="1">
                <a:solidFill>
                  <a:srgbClr val="000090"/>
                </a:solidFill>
                <a:latin typeface="Arial" panose="020B0604020202020204" pitchFamily="34" charset="0"/>
                <a:cs typeface="Arial" panose="020B0604020202020204" pitchFamily="34" charset="0"/>
              </a:rPr>
              <a:t> :</a:t>
            </a:r>
            <a:endParaRPr lang="ar-SA" sz="1800" b="1">
              <a:solidFill>
                <a:srgbClr val="000090"/>
              </a:solidFill>
              <a:latin typeface="Arial" panose="020B0604020202020204" pitchFamily="34" charset="0"/>
            </a:endParaRPr>
          </a:p>
          <a:p>
            <a:pPr algn="r" rtl="1">
              <a:spcBef>
                <a:spcPct val="0"/>
              </a:spcBef>
              <a:buClrTx/>
              <a:buSzTx/>
              <a:buFontTx/>
              <a:buNone/>
            </a:pPr>
            <a:r>
              <a:rPr lang="ar-SA" sz="1300" b="1">
                <a:solidFill>
                  <a:srgbClr val="000090"/>
                </a:solidFill>
                <a:latin typeface="Times New Roman" panose="02020603050405020304" pitchFamily="18" charset="0"/>
                <a:cs typeface="Arial" panose="020B0604020202020204" pitchFamily="34" charset="0"/>
              </a:rPr>
              <a:t> </a:t>
            </a:r>
            <a:endParaRPr lang="ar-SA" sz="1600" b="1">
              <a:solidFill>
                <a:srgbClr val="000090"/>
              </a:solidFill>
              <a:latin typeface="Arial" panose="020B0604020202020204" pitchFamily="34" charset="0"/>
            </a:endParaRPr>
          </a:p>
          <a:p>
            <a:pPr>
              <a:spcBef>
                <a:spcPct val="0"/>
              </a:spcBef>
              <a:buClrTx/>
              <a:buSzTx/>
              <a:buFontTx/>
              <a:buNone/>
            </a:pPr>
            <a:endParaRPr lang="ar-SA" sz="2400" b="1">
              <a:solidFill>
                <a:srgbClr val="FFFF00"/>
              </a:solidFill>
              <a:latin typeface="Times New Roman" panose="02020603050405020304" pitchFamily="18" charset="0"/>
            </a:endParaRPr>
          </a:p>
        </p:txBody>
      </p:sp>
      <p:grpSp>
        <p:nvGrpSpPr>
          <p:cNvPr id="62469" name="Group 3"/>
          <p:cNvGrpSpPr>
            <a:grpSpLocks/>
          </p:cNvGrpSpPr>
          <p:nvPr/>
        </p:nvGrpSpPr>
        <p:grpSpPr bwMode="auto">
          <a:xfrm>
            <a:off x="762000" y="1524000"/>
            <a:ext cx="7437438" cy="4124325"/>
            <a:chOff x="-3" y="909"/>
            <a:chExt cx="4685" cy="2598"/>
          </a:xfrm>
        </p:grpSpPr>
        <p:grpSp>
          <p:nvGrpSpPr>
            <p:cNvPr id="62471" name="Group 4"/>
            <p:cNvGrpSpPr>
              <a:grpSpLocks/>
            </p:cNvGrpSpPr>
            <p:nvPr/>
          </p:nvGrpSpPr>
          <p:grpSpPr bwMode="auto">
            <a:xfrm>
              <a:off x="0" y="912"/>
              <a:ext cx="4679" cy="2592"/>
              <a:chOff x="0" y="912"/>
              <a:chExt cx="4679" cy="2592"/>
            </a:xfrm>
          </p:grpSpPr>
          <p:grpSp>
            <p:nvGrpSpPr>
              <p:cNvPr id="62473" name="Group 5"/>
              <p:cNvGrpSpPr>
                <a:grpSpLocks/>
              </p:cNvGrpSpPr>
              <p:nvPr/>
            </p:nvGrpSpPr>
            <p:grpSpPr bwMode="auto">
              <a:xfrm>
                <a:off x="0" y="912"/>
                <a:ext cx="599" cy="432"/>
                <a:chOff x="0" y="912"/>
                <a:chExt cx="599" cy="432"/>
              </a:xfrm>
            </p:grpSpPr>
            <p:sp>
              <p:nvSpPr>
                <p:cNvPr id="62579" name="Rectangle 6"/>
                <p:cNvSpPr>
                  <a:spLocks noChangeArrowheads="1"/>
                </p:cNvSpPr>
                <p:nvPr/>
              </p:nvSpPr>
              <p:spPr bwMode="auto">
                <a:xfrm>
                  <a:off x="43" y="912"/>
                  <a:ext cx="51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كثيراً جداً</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67" name="Rectangle 7"/>
                <p:cNvSpPr>
                  <a:spLocks noChangeArrowheads="1"/>
                </p:cNvSpPr>
                <p:nvPr/>
              </p:nvSpPr>
              <p:spPr bwMode="auto">
                <a:xfrm>
                  <a:off x="0" y="912"/>
                  <a:ext cx="59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74" name="Group 8"/>
              <p:cNvGrpSpPr>
                <a:grpSpLocks/>
              </p:cNvGrpSpPr>
              <p:nvPr/>
            </p:nvGrpSpPr>
            <p:grpSpPr bwMode="auto">
              <a:xfrm>
                <a:off x="599" y="912"/>
                <a:ext cx="447" cy="432"/>
                <a:chOff x="599" y="912"/>
                <a:chExt cx="447" cy="432"/>
              </a:xfrm>
            </p:grpSpPr>
            <p:sp>
              <p:nvSpPr>
                <p:cNvPr id="62577" name="Rectangle 9"/>
                <p:cNvSpPr>
                  <a:spLocks noChangeArrowheads="1"/>
                </p:cNvSpPr>
                <p:nvPr/>
              </p:nvSpPr>
              <p:spPr bwMode="auto">
                <a:xfrm>
                  <a:off x="642" y="912"/>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كثيراً</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70" name="Rectangle 10"/>
                <p:cNvSpPr>
                  <a:spLocks noChangeArrowheads="1"/>
                </p:cNvSpPr>
                <p:nvPr/>
              </p:nvSpPr>
              <p:spPr bwMode="auto">
                <a:xfrm>
                  <a:off x="599" y="912"/>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75" name="Group 11"/>
              <p:cNvGrpSpPr>
                <a:grpSpLocks/>
              </p:cNvGrpSpPr>
              <p:nvPr/>
            </p:nvGrpSpPr>
            <p:grpSpPr bwMode="auto">
              <a:xfrm>
                <a:off x="1046" y="912"/>
                <a:ext cx="447" cy="432"/>
                <a:chOff x="1046" y="912"/>
                <a:chExt cx="447" cy="432"/>
              </a:xfrm>
            </p:grpSpPr>
            <p:sp>
              <p:nvSpPr>
                <p:cNvPr id="62575" name="Rectangle 12"/>
                <p:cNvSpPr>
                  <a:spLocks noChangeArrowheads="1"/>
                </p:cNvSpPr>
                <p:nvPr/>
              </p:nvSpPr>
              <p:spPr bwMode="auto">
                <a:xfrm>
                  <a:off x="1089" y="912"/>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قليلاً</a:t>
                  </a:r>
                  <a:endParaRPr lang="ar-SA" sz="2600" b="1">
                    <a:solidFill>
                      <a:srgbClr val="FFFF00"/>
                    </a:solidFill>
                    <a:latin typeface="Times New Roman" panose="02020603050405020304" pitchFamily="18"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73" name="Rectangle 13"/>
                <p:cNvSpPr>
                  <a:spLocks noChangeArrowheads="1"/>
                </p:cNvSpPr>
                <p:nvPr/>
              </p:nvSpPr>
              <p:spPr bwMode="auto">
                <a:xfrm>
                  <a:off x="1046" y="912"/>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76" name="Group 14"/>
              <p:cNvGrpSpPr>
                <a:grpSpLocks/>
              </p:cNvGrpSpPr>
              <p:nvPr/>
            </p:nvGrpSpPr>
            <p:grpSpPr bwMode="auto">
              <a:xfrm>
                <a:off x="1493" y="912"/>
                <a:ext cx="383" cy="432"/>
                <a:chOff x="1493" y="912"/>
                <a:chExt cx="383" cy="432"/>
              </a:xfrm>
            </p:grpSpPr>
            <p:sp>
              <p:nvSpPr>
                <p:cNvPr id="62573" name="Rectangle 15"/>
                <p:cNvSpPr>
                  <a:spLocks noChangeArrowheads="1"/>
                </p:cNvSpPr>
                <p:nvPr/>
              </p:nvSpPr>
              <p:spPr bwMode="auto">
                <a:xfrm>
                  <a:off x="1536" y="912"/>
                  <a:ext cx="29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أبداً</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76" name="Rectangle 16"/>
                <p:cNvSpPr>
                  <a:spLocks noChangeArrowheads="1"/>
                </p:cNvSpPr>
                <p:nvPr/>
              </p:nvSpPr>
              <p:spPr bwMode="auto">
                <a:xfrm>
                  <a:off x="1493" y="912"/>
                  <a:ext cx="383"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77" name="Group 17"/>
              <p:cNvGrpSpPr>
                <a:grpSpLocks/>
              </p:cNvGrpSpPr>
              <p:nvPr/>
            </p:nvGrpSpPr>
            <p:grpSpPr bwMode="auto">
              <a:xfrm>
                <a:off x="1876" y="912"/>
                <a:ext cx="2344" cy="432"/>
                <a:chOff x="1876" y="912"/>
                <a:chExt cx="2344" cy="432"/>
              </a:xfrm>
            </p:grpSpPr>
            <p:sp>
              <p:nvSpPr>
                <p:cNvPr id="62571" name="Rectangle 18"/>
                <p:cNvSpPr>
                  <a:spLocks noChangeArrowheads="1"/>
                </p:cNvSpPr>
                <p:nvPr/>
              </p:nvSpPr>
              <p:spPr bwMode="auto">
                <a:xfrm>
                  <a:off x="1919" y="912"/>
                  <a:ext cx="2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000000"/>
                      </a:solidFill>
                      <a:latin typeface="Arial" panose="020B0604020202020204" pitchFamily="34" charset="0"/>
                      <a:cs typeface="Arial" panose="020B0604020202020204" pitchFamily="34" charset="0"/>
                    </a:rPr>
                    <a:t>وصف الطفل</a:t>
                  </a:r>
                  <a:endParaRPr lang="ar-SA" sz="1600" b="1">
                    <a:solidFill>
                      <a:srgbClr val="0000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79" name="Rectangle 19"/>
                <p:cNvSpPr>
                  <a:spLocks noChangeArrowheads="1"/>
                </p:cNvSpPr>
                <p:nvPr/>
              </p:nvSpPr>
              <p:spPr bwMode="auto">
                <a:xfrm>
                  <a:off x="1876" y="912"/>
                  <a:ext cx="2344"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78" name="Group 20"/>
              <p:cNvGrpSpPr>
                <a:grpSpLocks/>
              </p:cNvGrpSpPr>
              <p:nvPr/>
            </p:nvGrpSpPr>
            <p:grpSpPr bwMode="auto">
              <a:xfrm>
                <a:off x="4220" y="912"/>
                <a:ext cx="459" cy="432"/>
                <a:chOff x="4220" y="912"/>
                <a:chExt cx="459" cy="432"/>
              </a:xfrm>
            </p:grpSpPr>
            <p:sp>
              <p:nvSpPr>
                <p:cNvPr id="62569" name="Rectangle 21"/>
                <p:cNvSpPr>
                  <a:spLocks noChangeArrowheads="1"/>
                </p:cNvSpPr>
                <p:nvPr/>
              </p:nvSpPr>
              <p:spPr bwMode="auto">
                <a:xfrm>
                  <a:off x="4263" y="912"/>
                  <a:ext cx="3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400" b="1">
                      <a:solidFill>
                        <a:srgbClr val="000090"/>
                      </a:solidFill>
                      <a:latin typeface="Arial" panose="020B0604020202020204" pitchFamily="34" charset="0"/>
                      <a:cs typeface="Arial" panose="020B0604020202020204" pitchFamily="34" charset="0"/>
                    </a:rPr>
                    <a:t>تسلسل</a:t>
                  </a:r>
                  <a:endParaRPr lang="ar-SA" sz="1600" b="1">
                    <a:solidFill>
                      <a:srgbClr val="00009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82" name="Rectangle 22"/>
                <p:cNvSpPr>
                  <a:spLocks noChangeArrowheads="1"/>
                </p:cNvSpPr>
                <p:nvPr/>
              </p:nvSpPr>
              <p:spPr bwMode="auto">
                <a:xfrm>
                  <a:off x="4220" y="912"/>
                  <a:ext cx="45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79" name="Group 23"/>
              <p:cNvGrpSpPr>
                <a:grpSpLocks/>
              </p:cNvGrpSpPr>
              <p:nvPr/>
            </p:nvGrpSpPr>
            <p:grpSpPr bwMode="auto">
              <a:xfrm>
                <a:off x="0" y="1344"/>
                <a:ext cx="599" cy="432"/>
                <a:chOff x="0" y="1344"/>
                <a:chExt cx="599" cy="432"/>
              </a:xfrm>
            </p:grpSpPr>
            <p:sp>
              <p:nvSpPr>
                <p:cNvPr id="62567" name="Rectangle 24"/>
                <p:cNvSpPr>
                  <a:spLocks noChangeArrowheads="1"/>
                </p:cNvSpPr>
                <p:nvPr/>
              </p:nvSpPr>
              <p:spPr bwMode="auto">
                <a:xfrm>
                  <a:off x="43" y="1344"/>
                  <a:ext cx="51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3</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85" name="Rectangle 25"/>
                <p:cNvSpPr>
                  <a:spLocks noChangeArrowheads="1"/>
                </p:cNvSpPr>
                <p:nvPr/>
              </p:nvSpPr>
              <p:spPr bwMode="auto">
                <a:xfrm>
                  <a:off x="0" y="1344"/>
                  <a:ext cx="59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0" name="Group 26"/>
              <p:cNvGrpSpPr>
                <a:grpSpLocks/>
              </p:cNvGrpSpPr>
              <p:nvPr/>
            </p:nvGrpSpPr>
            <p:grpSpPr bwMode="auto">
              <a:xfrm>
                <a:off x="599" y="1344"/>
                <a:ext cx="447" cy="432"/>
                <a:chOff x="599" y="1344"/>
                <a:chExt cx="447" cy="432"/>
              </a:xfrm>
            </p:grpSpPr>
            <p:sp>
              <p:nvSpPr>
                <p:cNvPr id="62565" name="Rectangle 27"/>
                <p:cNvSpPr>
                  <a:spLocks noChangeArrowheads="1"/>
                </p:cNvSpPr>
                <p:nvPr/>
              </p:nvSpPr>
              <p:spPr bwMode="auto">
                <a:xfrm>
                  <a:off x="642" y="1344"/>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2</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88" name="Rectangle 28"/>
                <p:cNvSpPr>
                  <a:spLocks noChangeArrowheads="1"/>
                </p:cNvSpPr>
                <p:nvPr/>
              </p:nvSpPr>
              <p:spPr bwMode="auto">
                <a:xfrm>
                  <a:off x="599" y="1344"/>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1" name="Group 29"/>
              <p:cNvGrpSpPr>
                <a:grpSpLocks/>
              </p:cNvGrpSpPr>
              <p:nvPr/>
            </p:nvGrpSpPr>
            <p:grpSpPr bwMode="auto">
              <a:xfrm>
                <a:off x="1046" y="1344"/>
                <a:ext cx="447" cy="432"/>
                <a:chOff x="1046" y="1344"/>
                <a:chExt cx="447" cy="432"/>
              </a:xfrm>
            </p:grpSpPr>
            <p:sp>
              <p:nvSpPr>
                <p:cNvPr id="62563" name="Rectangle 30"/>
                <p:cNvSpPr>
                  <a:spLocks noChangeArrowheads="1"/>
                </p:cNvSpPr>
                <p:nvPr/>
              </p:nvSpPr>
              <p:spPr bwMode="auto">
                <a:xfrm>
                  <a:off x="1089" y="1344"/>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1</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591" name="Rectangle 31"/>
                <p:cNvSpPr>
                  <a:spLocks noChangeArrowheads="1"/>
                </p:cNvSpPr>
                <p:nvPr/>
              </p:nvSpPr>
              <p:spPr bwMode="auto">
                <a:xfrm>
                  <a:off x="1046" y="1344"/>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2" name="Group 32"/>
              <p:cNvGrpSpPr>
                <a:grpSpLocks/>
              </p:cNvGrpSpPr>
              <p:nvPr/>
            </p:nvGrpSpPr>
            <p:grpSpPr bwMode="auto">
              <a:xfrm>
                <a:off x="1493" y="1344"/>
                <a:ext cx="383" cy="432"/>
                <a:chOff x="1493" y="1344"/>
                <a:chExt cx="383" cy="432"/>
              </a:xfrm>
            </p:grpSpPr>
            <p:sp>
              <p:nvSpPr>
                <p:cNvPr id="62561" name="Rectangle 33"/>
                <p:cNvSpPr>
                  <a:spLocks noChangeArrowheads="1"/>
                </p:cNvSpPr>
                <p:nvPr/>
              </p:nvSpPr>
              <p:spPr bwMode="auto">
                <a:xfrm>
                  <a:off x="1536" y="1344"/>
                  <a:ext cx="29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0</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594" name="Rectangle 34"/>
                <p:cNvSpPr>
                  <a:spLocks noChangeArrowheads="1"/>
                </p:cNvSpPr>
                <p:nvPr/>
              </p:nvSpPr>
              <p:spPr bwMode="auto">
                <a:xfrm>
                  <a:off x="1493" y="1344"/>
                  <a:ext cx="383"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3" name="Group 35"/>
              <p:cNvGrpSpPr>
                <a:grpSpLocks/>
              </p:cNvGrpSpPr>
              <p:nvPr/>
            </p:nvGrpSpPr>
            <p:grpSpPr bwMode="auto">
              <a:xfrm>
                <a:off x="1876" y="1344"/>
                <a:ext cx="2344" cy="432"/>
                <a:chOff x="1876" y="1344"/>
                <a:chExt cx="2344" cy="432"/>
              </a:xfrm>
            </p:grpSpPr>
            <p:sp>
              <p:nvSpPr>
                <p:cNvPr id="62559" name="Rectangle 36"/>
                <p:cNvSpPr>
                  <a:spLocks noChangeArrowheads="1"/>
                </p:cNvSpPr>
                <p:nvPr/>
              </p:nvSpPr>
              <p:spPr bwMode="auto">
                <a:xfrm>
                  <a:off x="1919" y="1344"/>
                  <a:ext cx="2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000000"/>
                      </a:solidFill>
                      <a:latin typeface="Arial" panose="020B0604020202020204" pitchFamily="34" charset="0"/>
                      <a:cs typeface="Arial" panose="020B0604020202020204" pitchFamily="34" charset="0"/>
                    </a:rPr>
                    <a:t>غالباً ما يتململ أو يتحرك في مقعده .</a:t>
                  </a:r>
                  <a:endParaRPr lang="ar-SA" sz="1600" b="1">
                    <a:solidFill>
                      <a:srgbClr val="0000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4597" name="Rectangle 37"/>
                <p:cNvSpPr>
                  <a:spLocks noChangeArrowheads="1"/>
                </p:cNvSpPr>
                <p:nvPr/>
              </p:nvSpPr>
              <p:spPr bwMode="auto">
                <a:xfrm>
                  <a:off x="1876" y="1344"/>
                  <a:ext cx="2344"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4" name="Group 38"/>
              <p:cNvGrpSpPr>
                <a:grpSpLocks/>
              </p:cNvGrpSpPr>
              <p:nvPr/>
            </p:nvGrpSpPr>
            <p:grpSpPr bwMode="auto">
              <a:xfrm>
                <a:off x="4220" y="1344"/>
                <a:ext cx="459" cy="432"/>
                <a:chOff x="4220" y="1344"/>
                <a:chExt cx="459" cy="432"/>
              </a:xfrm>
            </p:grpSpPr>
            <p:sp>
              <p:nvSpPr>
                <p:cNvPr id="62557" name="Rectangle 39"/>
                <p:cNvSpPr>
                  <a:spLocks noChangeArrowheads="1"/>
                </p:cNvSpPr>
                <p:nvPr/>
              </p:nvSpPr>
              <p:spPr bwMode="auto">
                <a:xfrm>
                  <a:off x="4263" y="1344"/>
                  <a:ext cx="3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000090"/>
                      </a:solidFill>
                      <a:latin typeface="Arial" panose="020B0604020202020204" pitchFamily="34" charset="0"/>
                      <a:cs typeface="Arial" panose="020B0604020202020204" pitchFamily="34" charset="0"/>
                    </a:rPr>
                    <a:t>( 1)</a:t>
                  </a:r>
                  <a:endParaRPr lang="ar-SA" sz="1600" b="1">
                    <a:solidFill>
                      <a:srgbClr val="00009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4600" name="Rectangle 40"/>
                <p:cNvSpPr>
                  <a:spLocks noChangeArrowheads="1"/>
                </p:cNvSpPr>
                <p:nvPr/>
              </p:nvSpPr>
              <p:spPr bwMode="auto">
                <a:xfrm>
                  <a:off x="4220" y="1344"/>
                  <a:ext cx="45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5" name="Group 41"/>
              <p:cNvGrpSpPr>
                <a:grpSpLocks/>
              </p:cNvGrpSpPr>
              <p:nvPr/>
            </p:nvGrpSpPr>
            <p:grpSpPr bwMode="auto">
              <a:xfrm>
                <a:off x="0" y="1776"/>
                <a:ext cx="599" cy="432"/>
                <a:chOff x="0" y="1776"/>
                <a:chExt cx="599" cy="432"/>
              </a:xfrm>
            </p:grpSpPr>
            <p:sp>
              <p:nvSpPr>
                <p:cNvPr id="62555" name="Rectangle 42"/>
                <p:cNvSpPr>
                  <a:spLocks noChangeArrowheads="1"/>
                </p:cNvSpPr>
                <p:nvPr/>
              </p:nvSpPr>
              <p:spPr bwMode="auto">
                <a:xfrm>
                  <a:off x="43" y="1776"/>
                  <a:ext cx="51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03" name="Rectangle 43"/>
                <p:cNvSpPr>
                  <a:spLocks noChangeArrowheads="1"/>
                </p:cNvSpPr>
                <p:nvPr/>
              </p:nvSpPr>
              <p:spPr bwMode="auto">
                <a:xfrm>
                  <a:off x="0" y="1776"/>
                  <a:ext cx="59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6" name="Group 44"/>
              <p:cNvGrpSpPr>
                <a:grpSpLocks/>
              </p:cNvGrpSpPr>
              <p:nvPr/>
            </p:nvGrpSpPr>
            <p:grpSpPr bwMode="auto">
              <a:xfrm>
                <a:off x="599" y="1776"/>
                <a:ext cx="447" cy="432"/>
                <a:chOff x="599" y="1776"/>
                <a:chExt cx="447" cy="432"/>
              </a:xfrm>
            </p:grpSpPr>
            <p:sp>
              <p:nvSpPr>
                <p:cNvPr id="62553" name="Rectangle 45"/>
                <p:cNvSpPr>
                  <a:spLocks noChangeArrowheads="1"/>
                </p:cNvSpPr>
                <p:nvPr/>
              </p:nvSpPr>
              <p:spPr bwMode="auto">
                <a:xfrm>
                  <a:off x="642" y="1776"/>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06" name="Rectangle 46"/>
                <p:cNvSpPr>
                  <a:spLocks noChangeArrowheads="1"/>
                </p:cNvSpPr>
                <p:nvPr/>
              </p:nvSpPr>
              <p:spPr bwMode="auto">
                <a:xfrm>
                  <a:off x="599" y="1776"/>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7" name="Group 47"/>
              <p:cNvGrpSpPr>
                <a:grpSpLocks/>
              </p:cNvGrpSpPr>
              <p:nvPr/>
            </p:nvGrpSpPr>
            <p:grpSpPr bwMode="auto">
              <a:xfrm>
                <a:off x="1046" y="1776"/>
                <a:ext cx="447" cy="432"/>
                <a:chOff x="1046" y="1776"/>
                <a:chExt cx="447" cy="432"/>
              </a:xfrm>
            </p:grpSpPr>
            <p:sp>
              <p:nvSpPr>
                <p:cNvPr id="62551" name="Rectangle 48"/>
                <p:cNvSpPr>
                  <a:spLocks noChangeArrowheads="1"/>
                </p:cNvSpPr>
                <p:nvPr/>
              </p:nvSpPr>
              <p:spPr bwMode="auto">
                <a:xfrm>
                  <a:off x="1089" y="1776"/>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09" name="Rectangle 49"/>
                <p:cNvSpPr>
                  <a:spLocks noChangeArrowheads="1"/>
                </p:cNvSpPr>
                <p:nvPr/>
              </p:nvSpPr>
              <p:spPr bwMode="auto">
                <a:xfrm>
                  <a:off x="1046" y="1776"/>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8" name="Group 50"/>
              <p:cNvGrpSpPr>
                <a:grpSpLocks/>
              </p:cNvGrpSpPr>
              <p:nvPr/>
            </p:nvGrpSpPr>
            <p:grpSpPr bwMode="auto">
              <a:xfrm>
                <a:off x="1493" y="1776"/>
                <a:ext cx="383" cy="432"/>
                <a:chOff x="1493" y="1776"/>
                <a:chExt cx="383" cy="432"/>
              </a:xfrm>
            </p:grpSpPr>
            <p:sp>
              <p:nvSpPr>
                <p:cNvPr id="62549" name="Rectangle 51"/>
                <p:cNvSpPr>
                  <a:spLocks noChangeArrowheads="1"/>
                </p:cNvSpPr>
                <p:nvPr/>
              </p:nvSpPr>
              <p:spPr bwMode="auto">
                <a:xfrm>
                  <a:off x="1536" y="1776"/>
                  <a:ext cx="29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12" name="Rectangle 52"/>
                <p:cNvSpPr>
                  <a:spLocks noChangeArrowheads="1"/>
                </p:cNvSpPr>
                <p:nvPr/>
              </p:nvSpPr>
              <p:spPr bwMode="auto">
                <a:xfrm>
                  <a:off x="1493" y="1776"/>
                  <a:ext cx="383"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89" name="Group 53"/>
              <p:cNvGrpSpPr>
                <a:grpSpLocks/>
              </p:cNvGrpSpPr>
              <p:nvPr/>
            </p:nvGrpSpPr>
            <p:grpSpPr bwMode="auto">
              <a:xfrm>
                <a:off x="1876" y="1776"/>
                <a:ext cx="2344" cy="432"/>
                <a:chOff x="1876" y="1776"/>
                <a:chExt cx="2344" cy="432"/>
              </a:xfrm>
            </p:grpSpPr>
            <p:sp>
              <p:nvSpPr>
                <p:cNvPr id="62547" name="Rectangle 54"/>
                <p:cNvSpPr>
                  <a:spLocks noChangeArrowheads="1"/>
                </p:cNvSpPr>
                <p:nvPr/>
              </p:nvSpPr>
              <p:spPr bwMode="auto">
                <a:xfrm>
                  <a:off x="1919" y="1776"/>
                  <a:ext cx="2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000000"/>
                      </a:solidFill>
                      <a:latin typeface="Arial" panose="020B0604020202020204" pitchFamily="34" charset="0"/>
                      <a:cs typeface="Arial" panose="020B0604020202020204" pitchFamily="34" charset="0"/>
                    </a:rPr>
                    <a:t>يجد صعوبة في البقاء جالساً .</a:t>
                  </a:r>
                  <a:endParaRPr lang="ar-SA" sz="1600" b="1">
                    <a:solidFill>
                      <a:srgbClr val="0000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4615" name="Rectangle 55"/>
                <p:cNvSpPr>
                  <a:spLocks noChangeArrowheads="1"/>
                </p:cNvSpPr>
                <p:nvPr/>
              </p:nvSpPr>
              <p:spPr bwMode="auto">
                <a:xfrm>
                  <a:off x="1876" y="1776"/>
                  <a:ext cx="2344"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0" name="Group 56"/>
              <p:cNvGrpSpPr>
                <a:grpSpLocks/>
              </p:cNvGrpSpPr>
              <p:nvPr/>
            </p:nvGrpSpPr>
            <p:grpSpPr bwMode="auto">
              <a:xfrm>
                <a:off x="4220" y="1776"/>
                <a:ext cx="459" cy="432"/>
                <a:chOff x="4220" y="1776"/>
                <a:chExt cx="459" cy="432"/>
              </a:xfrm>
            </p:grpSpPr>
            <p:sp>
              <p:nvSpPr>
                <p:cNvPr id="62545" name="Rectangle 57"/>
                <p:cNvSpPr>
                  <a:spLocks noChangeArrowheads="1"/>
                </p:cNvSpPr>
                <p:nvPr/>
              </p:nvSpPr>
              <p:spPr bwMode="auto">
                <a:xfrm>
                  <a:off x="4263" y="1776"/>
                  <a:ext cx="3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18" name="Rectangle 58"/>
                <p:cNvSpPr>
                  <a:spLocks noChangeArrowheads="1"/>
                </p:cNvSpPr>
                <p:nvPr/>
              </p:nvSpPr>
              <p:spPr bwMode="auto">
                <a:xfrm>
                  <a:off x="4220" y="1776"/>
                  <a:ext cx="45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1" name="Group 59"/>
              <p:cNvGrpSpPr>
                <a:grpSpLocks/>
              </p:cNvGrpSpPr>
              <p:nvPr/>
            </p:nvGrpSpPr>
            <p:grpSpPr bwMode="auto">
              <a:xfrm>
                <a:off x="0" y="2208"/>
                <a:ext cx="599" cy="432"/>
                <a:chOff x="0" y="2208"/>
                <a:chExt cx="599" cy="432"/>
              </a:xfrm>
            </p:grpSpPr>
            <p:sp>
              <p:nvSpPr>
                <p:cNvPr id="62543" name="Rectangle 60"/>
                <p:cNvSpPr>
                  <a:spLocks noChangeArrowheads="1"/>
                </p:cNvSpPr>
                <p:nvPr/>
              </p:nvSpPr>
              <p:spPr bwMode="auto">
                <a:xfrm>
                  <a:off x="43" y="2208"/>
                  <a:ext cx="51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21" name="Rectangle 61"/>
                <p:cNvSpPr>
                  <a:spLocks noChangeArrowheads="1"/>
                </p:cNvSpPr>
                <p:nvPr/>
              </p:nvSpPr>
              <p:spPr bwMode="auto">
                <a:xfrm>
                  <a:off x="0" y="2208"/>
                  <a:ext cx="59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2" name="Group 62"/>
              <p:cNvGrpSpPr>
                <a:grpSpLocks/>
              </p:cNvGrpSpPr>
              <p:nvPr/>
            </p:nvGrpSpPr>
            <p:grpSpPr bwMode="auto">
              <a:xfrm>
                <a:off x="599" y="2208"/>
                <a:ext cx="447" cy="432"/>
                <a:chOff x="599" y="2208"/>
                <a:chExt cx="447" cy="432"/>
              </a:xfrm>
            </p:grpSpPr>
            <p:sp>
              <p:nvSpPr>
                <p:cNvPr id="62541" name="Rectangle 63"/>
                <p:cNvSpPr>
                  <a:spLocks noChangeArrowheads="1"/>
                </p:cNvSpPr>
                <p:nvPr/>
              </p:nvSpPr>
              <p:spPr bwMode="auto">
                <a:xfrm>
                  <a:off x="642" y="2208"/>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24" name="Rectangle 64"/>
                <p:cNvSpPr>
                  <a:spLocks noChangeArrowheads="1"/>
                </p:cNvSpPr>
                <p:nvPr/>
              </p:nvSpPr>
              <p:spPr bwMode="auto">
                <a:xfrm>
                  <a:off x="599" y="2208"/>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3" name="Group 65"/>
              <p:cNvGrpSpPr>
                <a:grpSpLocks/>
              </p:cNvGrpSpPr>
              <p:nvPr/>
            </p:nvGrpSpPr>
            <p:grpSpPr bwMode="auto">
              <a:xfrm>
                <a:off x="1046" y="2208"/>
                <a:ext cx="447" cy="432"/>
                <a:chOff x="1046" y="2208"/>
                <a:chExt cx="447" cy="432"/>
              </a:xfrm>
            </p:grpSpPr>
            <p:sp>
              <p:nvSpPr>
                <p:cNvPr id="62539" name="Rectangle 66"/>
                <p:cNvSpPr>
                  <a:spLocks noChangeArrowheads="1"/>
                </p:cNvSpPr>
                <p:nvPr/>
              </p:nvSpPr>
              <p:spPr bwMode="auto">
                <a:xfrm>
                  <a:off x="1089" y="2208"/>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27" name="Rectangle 67"/>
                <p:cNvSpPr>
                  <a:spLocks noChangeArrowheads="1"/>
                </p:cNvSpPr>
                <p:nvPr/>
              </p:nvSpPr>
              <p:spPr bwMode="auto">
                <a:xfrm>
                  <a:off x="1046" y="2208"/>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4" name="Group 68"/>
              <p:cNvGrpSpPr>
                <a:grpSpLocks/>
              </p:cNvGrpSpPr>
              <p:nvPr/>
            </p:nvGrpSpPr>
            <p:grpSpPr bwMode="auto">
              <a:xfrm>
                <a:off x="1493" y="2208"/>
                <a:ext cx="383" cy="432"/>
                <a:chOff x="1493" y="2208"/>
                <a:chExt cx="383" cy="432"/>
              </a:xfrm>
            </p:grpSpPr>
            <p:sp>
              <p:nvSpPr>
                <p:cNvPr id="62537" name="Rectangle 69"/>
                <p:cNvSpPr>
                  <a:spLocks noChangeArrowheads="1"/>
                </p:cNvSpPr>
                <p:nvPr/>
              </p:nvSpPr>
              <p:spPr bwMode="auto">
                <a:xfrm>
                  <a:off x="1536" y="2208"/>
                  <a:ext cx="29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30" name="Rectangle 70"/>
                <p:cNvSpPr>
                  <a:spLocks noChangeArrowheads="1"/>
                </p:cNvSpPr>
                <p:nvPr/>
              </p:nvSpPr>
              <p:spPr bwMode="auto">
                <a:xfrm>
                  <a:off x="1493" y="2208"/>
                  <a:ext cx="383"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5" name="Group 71"/>
              <p:cNvGrpSpPr>
                <a:grpSpLocks/>
              </p:cNvGrpSpPr>
              <p:nvPr/>
            </p:nvGrpSpPr>
            <p:grpSpPr bwMode="auto">
              <a:xfrm>
                <a:off x="1876" y="2208"/>
                <a:ext cx="2344" cy="432"/>
                <a:chOff x="1876" y="2208"/>
                <a:chExt cx="2344" cy="432"/>
              </a:xfrm>
            </p:grpSpPr>
            <p:sp>
              <p:nvSpPr>
                <p:cNvPr id="62535" name="Rectangle 72"/>
                <p:cNvSpPr>
                  <a:spLocks noChangeArrowheads="1"/>
                </p:cNvSpPr>
                <p:nvPr/>
              </p:nvSpPr>
              <p:spPr bwMode="auto">
                <a:xfrm>
                  <a:off x="1919" y="2208"/>
                  <a:ext cx="2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000000"/>
                      </a:solidFill>
                      <a:latin typeface="Arial" panose="020B0604020202020204" pitchFamily="34" charset="0"/>
                      <a:cs typeface="Arial" panose="020B0604020202020204" pitchFamily="34" charset="0"/>
                    </a:rPr>
                    <a:t>من السهل تشتيت انتباهه .</a:t>
                  </a:r>
                  <a:endParaRPr lang="ar-SA" sz="1600" b="1">
                    <a:solidFill>
                      <a:srgbClr val="0000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4633" name="Rectangle 73"/>
                <p:cNvSpPr>
                  <a:spLocks noChangeArrowheads="1"/>
                </p:cNvSpPr>
                <p:nvPr/>
              </p:nvSpPr>
              <p:spPr bwMode="auto">
                <a:xfrm>
                  <a:off x="1876" y="2208"/>
                  <a:ext cx="2344"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6" name="Group 74"/>
              <p:cNvGrpSpPr>
                <a:grpSpLocks/>
              </p:cNvGrpSpPr>
              <p:nvPr/>
            </p:nvGrpSpPr>
            <p:grpSpPr bwMode="auto">
              <a:xfrm>
                <a:off x="4220" y="2208"/>
                <a:ext cx="459" cy="432"/>
                <a:chOff x="4220" y="2208"/>
                <a:chExt cx="459" cy="432"/>
              </a:xfrm>
            </p:grpSpPr>
            <p:sp>
              <p:nvSpPr>
                <p:cNvPr id="62533" name="Rectangle 75"/>
                <p:cNvSpPr>
                  <a:spLocks noChangeArrowheads="1"/>
                </p:cNvSpPr>
                <p:nvPr/>
              </p:nvSpPr>
              <p:spPr bwMode="auto">
                <a:xfrm>
                  <a:off x="4263" y="2208"/>
                  <a:ext cx="3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36" name="Rectangle 76"/>
                <p:cNvSpPr>
                  <a:spLocks noChangeArrowheads="1"/>
                </p:cNvSpPr>
                <p:nvPr/>
              </p:nvSpPr>
              <p:spPr bwMode="auto">
                <a:xfrm>
                  <a:off x="4220" y="2208"/>
                  <a:ext cx="45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7" name="Group 77"/>
              <p:cNvGrpSpPr>
                <a:grpSpLocks/>
              </p:cNvGrpSpPr>
              <p:nvPr/>
            </p:nvGrpSpPr>
            <p:grpSpPr bwMode="auto">
              <a:xfrm>
                <a:off x="0" y="2640"/>
                <a:ext cx="599" cy="432"/>
                <a:chOff x="0" y="2640"/>
                <a:chExt cx="599" cy="432"/>
              </a:xfrm>
            </p:grpSpPr>
            <p:sp>
              <p:nvSpPr>
                <p:cNvPr id="62531" name="Rectangle 78"/>
                <p:cNvSpPr>
                  <a:spLocks noChangeArrowheads="1"/>
                </p:cNvSpPr>
                <p:nvPr/>
              </p:nvSpPr>
              <p:spPr bwMode="auto">
                <a:xfrm>
                  <a:off x="43" y="2640"/>
                  <a:ext cx="51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39" name="Rectangle 79"/>
                <p:cNvSpPr>
                  <a:spLocks noChangeArrowheads="1"/>
                </p:cNvSpPr>
                <p:nvPr/>
              </p:nvSpPr>
              <p:spPr bwMode="auto">
                <a:xfrm>
                  <a:off x="0" y="2640"/>
                  <a:ext cx="59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8" name="Group 80"/>
              <p:cNvGrpSpPr>
                <a:grpSpLocks/>
              </p:cNvGrpSpPr>
              <p:nvPr/>
            </p:nvGrpSpPr>
            <p:grpSpPr bwMode="auto">
              <a:xfrm>
                <a:off x="599" y="2640"/>
                <a:ext cx="447" cy="432"/>
                <a:chOff x="599" y="2640"/>
                <a:chExt cx="447" cy="432"/>
              </a:xfrm>
            </p:grpSpPr>
            <p:sp>
              <p:nvSpPr>
                <p:cNvPr id="62529" name="Rectangle 81"/>
                <p:cNvSpPr>
                  <a:spLocks noChangeArrowheads="1"/>
                </p:cNvSpPr>
                <p:nvPr/>
              </p:nvSpPr>
              <p:spPr bwMode="auto">
                <a:xfrm>
                  <a:off x="642" y="2640"/>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42" name="Rectangle 82"/>
                <p:cNvSpPr>
                  <a:spLocks noChangeArrowheads="1"/>
                </p:cNvSpPr>
                <p:nvPr/>
              </p:nvSpPr>
              <p:spPr bwMode="auto">
                <a:xfrm>
                  <a:off x="599" y="2640"/>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499" name="Group 83"/>
              <p:cNvGrpSpPr>
                <a:grpSpLocks/>
              </p:cNvGrpSpPr>
              <p:nvPr/>
            </p:nvGrpSpPr>
            <p:grpSpPr bwMode="auto">
              <a:xfrm>
                <a:off x="1046" y="2640"/>
                <a:ext cx="447" cy="432"/>
                <a:chOff x="1046" y="2640"/>
                <a:chExt cx="447" cy="432"/>
              </a:xfrm>
            </p:grpSpPr>
            <p:sp>
              <p:nvSpPr>
                <p:cNvPr id="62527" name="Rectangle 84"/>
                <p:cNvSpPr>
                  <a:spLocks noChangeArrowheads="1"/>
                </p:cNvSpPr>
                <p:nvPr/>
              </p:nvSpPr>
              <p:spPr bwMode="auto">
                <a:xfrm>
                  <a:off x="1089" y="2640"/>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45" name="Rectangle 85"/>
                <p:cNvSpPr>
                  <a:spLocks noChangeArrowheads="1"/>
                </p:cNvSpPr>
                <p:nvPr/>
              </p:nvSpPr>
              <p:spPr bwMode="auto">
                <a:xfrm>
                  <a:off x="1046" y="2640"/>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0" name="Group 86"/>
              <p:cNvGrpSpPr>
                <a:grpSpLocks/>
              </p:cNvGrpSpPr>
              <p:nvPr/>
            </p:nvGrpSpPr>
            <p:grpSpPr bwMode="auto">
              <a:xfrm>
                <a:off x="1493" y="2640"/>
                <a:ext cx="383" cy="432"/>
                <a:chOff x="1493" y="2640"/>
                <a:chExt cx="383" cy="432"/>
              </a:xfrm>
            </p:grpSpPr>
            <p:sp>
              <p:nvSpPr>
                <p:cNvPr id="62525" name="Rectangle 87"/>
                <p:cNvSpPr>
                  <a:spLocks noChangeArrowheads="1"/>
                </p:cNvSpPr>
                <p:nvPr/>
              </p:nvSpPr>
              <p:spPr bwMode="auto">
                <a:xfrm>
                  <a:off x="1536" y="2640"/>
                  <a:ext cx="29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48" name="Rectangle 88"/>
                <p:cNvSpPr>
                  <a:spLocks noChangeArrowheads="1"/>
                </p:cNvSpPr>
                <p:nvPr/>
              </p:nvSpPr>
              <p:spPr bwMode="auto">
                <a:xfrm>
                  <a:off x="1493" y="2640"/>
                  <a:ext cx="383"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1" name="Group 89"/>
              <p:cNvGrpSpPr>
                <a:grpSpLocks/>
              </p:cNvGrpSpPr>
              <p:nvPr/>
            </p:nvGrpSpPr>
            <p:grpSpPr bwMode="auto">
              <a:xfrm>
                <a:off x="1876" y="2640"/>
                <a:ext cx="2344" cy="432"/>
                <a:chOff x="1876" y="2640"/>
                <a:chExt cx="2344" cy="432"/>
              </a:xfrm>
            </p:grpSpPr>
            <p:sp>
              <p:nvSpPr>
                <p:cNvPr id="62523" name="Rectangle 90"/>
                <p:cNvSpPr>
                  <a:spLocks noChangeArrowheads="1"/>
                </p:cNvSpPr>
                <p:nvPr/>
              </p:nvSpPr>
              <p:spPr bwMode="auto">
                <a:xfrm>
                  <a:off x="1919" y="2640"/>
                  <a:ext cx="2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000000"/>
                      </a:solidFill>
                      <a:latin typeface="Arial" panose="020B0604020202020204" pitchFamily="34" charset="0"/>
                      <a:cs typeface="Arial" panose="020B0604020202020204" pitchFamily="34" charset="0"/>
                    </a:rPr>
                    <a:t>يجد صعوبة في انتظار دوره وسط أقرانه .</a:t>
                  </a:r>
                  <a:endParaRPr lang="ar-SA" sz="1600" b="1">
                    <a:solidFill>
                      <a:srgbClr val="0000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4651" name="Rectangle 91"/>
                <p:cNvSpPr>
                  <a:spLocks noChangeArrowheads="1"/>
                </p:cNvSpPr>
                <p:nvPr/>
              </p:nvSpPr>
              <p:spPr bwMode="auto">
                <a:xfrm>
                  <a:off x="1876" y="2640"/>
                  <a:ext cx="2344"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2" name="Group 92"/>
              <p:cNvGrpSpPr>
                <a:grpSpLocks/>
              </p:cNvGrpSpPr>
              <p:nvPr/>
            </p:nvGrpSpPr>
            <p:grpSpPr bwMode="auto">
              <a:xfrm>
                <a:off x="4220" y="2640"/>
                <a:ext cx="459" cy="432"/>
                <a:chOff x="4220" y="2640"/>
                <a:chExt cx="459" cy="432"/>
              </a:xfrm>
            </p:grpSpPr>
            <p:sp>
              <p:nvSpPr>
                <p:cNvPr id="62521" name="Rectangle 93"/>
                <p:cNvSpPr>
                  <a:spLocks noChangeArrowheads="1"/>
                </p:cNvSpPr>
                <p:nvPr/>
              </p:nvSpPr>
              <p:spPr bwMode="auto">
                <a:xfrm>
                  <a:off x="4263" y="2640"/>
                  <a:ext cx="3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( 4)</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54" name="Rectangle 94"/>
                <p:cNvSpPr>
                  <a:spLocks noChangeArrowheads="1"/>
                </p:cNvSpPr>
                <p:nvPr/>
              </p:nvSpPr>
              <p:spPr bwMode="auto">
                <a:xfrm>
                  <a:off x="4220" y="2640"/>
                  <a:ext cx="45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3" name="Group 95"/>
              <p:cNvGrpSpPr>
                <a:grpSpLocks/>
              </p:cNvGrpSpPr>
              <p:nvPr/>
            </p:nvGrpSpPr>
            <p:grpSpPr bwMode="auto">
              <a:xfrm>
                <a:off x="0" y="3072"/>
                <a:ext cx="599" cy="432"/>
                <a:chOff x="0" y="3072"/>
                <a:chExt cx="599" cy="432"/>
              </a:xfrm>
            </p:grpSpPr>
            <p:sp>
              <p:nvSpPr>
                <p:cNvPr id="62519" name="Rectangle 96"/>
                <p:cNvSpPr>
                  <a:spLocks noChangeArrowheads="1"/>
                </p:cNvSpPr>
                <p:nvPr/>
              </p:nvSpPr>
              <p:spPr bwMode="auto">
                <a:xfrm>
                  <a:off x="43" y="3072"/>
                  <a:ext cx="51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57" name="Rectangle 97"/>
                <p:cNvSpPr>
                  <a:spLocks noChangeArrowheads="1"/>
                </p:cNvSpPr>
                <p:nvPr/>
              </p:nvSpPr>
              <p:spPr bwMode="auto">
                <a:xfrm>
                  <a:off x="0" y="3072"/>
                  <a:ext cx="59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4" name="Group 98"/>
              <p:cNvGrpSpPr>
                <a:grpSpLocks/>
              </p:cNvGrpSpPr>
              <p:nvPr/>
            </p:nvGrpSpPr>
            <p:grpSpPr bwMode="auto">
              <a:xfrm>
                <a:off x="599" y="3072"/>
                <a:ext cx="447" cy="432"/>
                <a:chOff x="599" y="3072"/>
                <a:chExt cx="447" cy="432"/>
              </a:xfrm>
            </p:grpSpPr>
            <p:sp>
              <p:nvSpPr>
                <p:cNvPr id="62517" name="Rectangle 99"/>
                <p:cNvSpPr>
                  <a:spLocks noChangeArrowheads="1"/>
                </p:cNvSpPr>
                <p:nvPr/>
              </p:nvSpPr>
              <p:spPr bwMode="auto">
                <a:xfrm>
                  <a:off x="642" y="3072"/>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60" name="Rectangle 100"/>
                <p:cNvSpPr>
                  <a:spLocks noChangeArrowheads="1"/>
                </p:cNvSpPr>
                <p:nvPr/>
              </p:nvSpPr>
              <p:spPr bwMode="auto">
                <a:xfrm>
                  <a:off x="599" y="3072"/>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5" name="Group 101"/>
              <p:cNvGrpSpPr>
                <a:grpSpLocks/>
              </p:cNvGrpSpPr>
              <p:nvPr/>
            </p:nvGrpSpPr>
            <p:grpSpPr bwMode="auto">
              <a:xfrm>
                <a:off x="1046" y="3072"/>
                <a:ext cx="447" cy="432"/>
                <a:chOff x="1046" y="3072"/>
                <a:chExt cx="447" cy="432"/>
              </a:xfrm>
            </p:grpSpPr>
            <p:sp>
              <p:nvSpPr>
                <p:cNvPr id="62515" name="Rectangle 102"/>
                <p:cNvSpPr>
                  <a:spLocks noChangeArrowheads="1"/>
                </p:cNvSpPr>
                <p:nvPr/>
              </p:nvSpPr>
              <p:spPr bwMode="auto">
                <a:xfrm>
                  <a:off x="1089" y="3072"/>
                  <a:ext cx="36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63" name="Rectangle 103"/>
                <p:cNvSpPr>
                  <a:spLocks noChangeArrowheads="1"/>
                </p:cNvSpPr>
                <p:nvPr/>
              </p:nvSpPr>
              <p:spPr bwMode="auto">
                <a:xfrm>
                  <a:off x="1046" y="3072"/>
                  <a:ext cx="447"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6" name="Group 104"/>
              <p:cNvGrpSpPr>
                <a:grpSpLocks/>
              </p:cNvGrpSpPr>
              <p:nvPr/>
            </p:nvGrpSpPr>
            <p:grpSpPr bwMode="auto">
              <a:xfrm>
                <a:off x="1493" y="3072"/>
                <a:ext cx="383" cy="432"/>
                <a:chOff x="1493" y="3072"/>
                <a:chExt cx="383" cy="432"/>
              </a:xfrm>
            </p:grpSpPr>
            <p:sp>
              <p:nvSpPr>
                <p:cNvPr id="62513" name="Rectangle 105"/>
                <p:cNvSpPr>
                  <a:spLocks noChangeArrowheads="1"/>
                </p:cNvSpPr>
                <p:nvPr/>
              </p:nvSpPr>
              <p:spPr bwMode="auto">
                <a:xfrm>
                  <a:off x="1536" y="3072"/>
                  <a:ext cx="29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66" name="Rectangle 106"/>
                <p:cNvSpPr>
                  <a:spLocks noChangeArrowheads="1"/>
                </p:cNvSpPr>
                <p:nvPr/>
              </p:nvSpPr>
              <p:spPr bwMode="auto">
                <a:xfrm>
                  <a:off x="1493" y="3072"/>
                  <a:ext cx="383"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7" name="Group 107"/>
              <p:cNvGrpSpPr>
                <a:grpSpLocks/>
              </p:cNvGrpSpPr>
              <p:nvPr/>
            </p:nvGrpSpPr>
            <p:grpSpPr bwMode="auto">
              <a:xfrm>
                <a:off x="1876" y="3072"/>
                <a:ext cx="2344" cy="432"/>
                <a:chOff x="1876" y="3072"/>
                <a:chExt cx="2344" cy="432"/>
              </a:xfrm>
            </p:grpSpPr>
            <p:sp>
              <p:nvSpPr>
                <p:cNvPr id="62511" name="Rectangle 108"/>
                <p:cNvSpPr>
                  <a:spLocks noChangeArrowheads="1"/>
                </p:cNvSpPr>
                <p:nvPr/>
              </p:nvSpPr>
              <p:spPr bwMode="auto">
                <a:xfrm>
                  <a:off x="1919" y="3072"/>
                  <a:ext cx="2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latin typeface="Arial" panose="020B0604020202020204" pitchFamily="34" charset="0"/>
                      <a:cs typeface="Arial" panose="020B0604020202020204" pitchFamily="34" charset="0"/>
                    </a:rPr>
                    <a:t>غالباً ما يندفع في الاجابة على الأسئلة دون تفكير .</a:t>
                  </a:r>
                  <a:endParaRPr lang="ar-SA" sz="1600" b="1">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4669" name="Rectangle 109"/>
                <p:cNvSpPr>
                  <a:spLocks noChangeArrowheads="1"/>
                </p:cNvSpPr>
                <p:nvPr/>
              </p:nvSpPr>
              <p:spPr bwMode="auto">
                <a:xfrm>
                  <a:off x="1876" y="3072"/>
                  <a:ext cx="2344"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2508" name="Group 110"/>
              <p:cNvGrpSpPr>
                <a:grpSpLocks/>
              </p:cNvGrpSpPr>
              <p:nvPr/>
            </p:nvGrpSpPr>
            <p:grpSpPr bwMode="auto">
              <a:xfrm>
                <a:off x="4220" y="3072"/>
                <a:ext cx="459" cy="432"/>
                <a:chOff x="4220" y="3072"/>
                <a:chExt cx="459" cy="432"/>
              </a:xfrm>
            </p:grpSpPr>
            <p:sp>
              <p:nvSpPr>
                <p:cNvPr id="62509" name="Rectangle 111"/>
                <p:cNvSpPr>
                  <a:spLocks noChangeArrowheads="1"/>
                </p:cNvSpPr>
                <p:nvPr/>
              </p:nvSpPr>
              <p:spPr bwMode="auto">
                <a:xfrm>
                  <a:off x="4263" y="3072"/>
                  <a:ext cx="37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( 5)</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4672" name="Rectangle 112"/>
                <p:cNvSpPr>
                  <a:spLocks noChangeArrowheads="1"/>
                </p:cNvSpPr>
                <p:nvPr/>
              </p:nvSpPr>
              <p:spPr bwMode="auto">
                <a:xfrm>
                  <a:off x="4220" y="3072"/>
                  <a:ext cx="459" cy="432"/>
                </a:xfrm>
                <a:prstGeom prst="rect">
                  <a:avLst/>
                </a:prstGeom>
                <a:noFill/>
                <a:ln w="7">
                  <a:solidFill>
                    <a:srgbClr val="A0A0A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sp>
          <p:nvSpPr>
            <p:cNvPr id="194673" name="Rectangle 113"/>
            <p:cNvSpPr>
              <a:spLocks noChangeArrowheads="1"/>
            </p:cNvSpPr>
            <p:nvPr/>
          </p:nvSpPr>
          <p:spPr bwMode="auto">
            <a:xfrm>
              <a:off x="-3" y="909"/>
              <a:ext cx="4685" cy="2598"/>
            </a:xfrm>
            <a:prstGeom prst="rect">
              <a:avLst/>
            </a:prstGeom>
            <a:noFill/>
            <a:ln w="11112">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sp>
        <p:nvSpPr>
          <p:cNvPr id="117" name="Footer Placeholder 116"/>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Date Placeholder 1"/>
          <p:cNvSpPr>
            <a:spLocks noGrp="1"/>
          </p:cNvSpPr>
          <p:nvPr>
            <p:ph type="dt" sz="quarter" idx="10"/>
          </p:nvPr>
        </p:nvSpPr>
        <p:spPr/>
        <p:txBody>
          <a:bodyPr/>
          <a:lstStyle/>
          <a:p>
            <a:pPr>
              <a:defRPr/>
            </a:pPr>
            <a:endParaRPr lang="en-US" dirty="0"/>
          </a:p>
        </p:txBody>
      </p:sp>
      <p:sp>
        <p:nvSpPr>
          <p:cNvPr id="169"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24BE4733-31DF-46BA-84B7-0D7D2A5322DE}" type="slidenum">
              <a:rPr lang="ar-SA" smtClean="0">
                <a:solidFill>
                  <a:srgbClr val="FFFFFF"/>
                </a:solidFill>
              </a:rPr>
              <a:pPr>
                <a:defRPr/>
              </a:pPr>
              <a:t>33</a:t>
            </a:fld>
            <a:endParaRPr lang="en-US" smtClean="0">
              <a:solidFill>
                <a:srgbClr val="FFFFFF"/>
              </a:solidFill>
            </a:endParaRPr>
          </a:p>
        </p:txBody>
      </p:sp>
      <p:grpSp>
        <p:nvGrpSpPr>
          <p:cNvPr id="63492" name="Group 2"/>
          <p:cNvGrpSpPr>
            <a:grpSpLocks/>
          </p:cNvGrpSpPr>
          <p:nvPr/>
        </p:nvGrpSpPr>
        <p:grpSpPr bwMode="auto">
          <a:xfrm>
            <a:off x="304800" y="304800"/>
            <a:ext cx="7818438" cy="6105525"/>
            <a:chOff x="-3" y="-3"/>
            <a:chExt cx="4685" cy="4038"/>
          </a:xfrm>
        </p:grpSpPr>
        <p:grpSp>
          <p:nvGrpSpPr>
            <p:cNvPr id="63494" name="Group 3"/>
            <p:cNvGrpSpPr>
              <a:grpSpLocks/>
            </p:cNvGrpSpPr>
            <p:nvPr/>
          </p:nvGrpSpPr>
          <p:grpSpPr bwMode="auto">
            <a:xfrm>
              <a:off x="0" y="0"/>
              <a:ext cx="4679" cy="4032"/>
              <a:chOff x="0" y="0"/>
              <a:chExt cx="4679" cy="4032"/>
            </a:xfrm>
          </p:grpSpPr>
          <p:grpSp>
            <p:nvGrpSpPr>
              <p:cNvPr id="63496" name="Group 4"/>
              <p:cNvGrpSpPr>
                <a:grpSpLocks/>
              </p:cNvGrpSpPr>
              <p:nvPr/>
            </p:nvGrpSpPr>
            <p:grpSpPr bwMode="auto">
              <a:xfrm>
                <a:off x="0" y="0"/>
                <a:ext cx="599" cy="432"/>
                <a:chOff x="0" y="0"/>
                <a:chExt cx="599" cy="432"/>
              </a:xfrm>
            </p:grpSpPr>
            <p:sp>
              <p:nvSpPr>
                <p:cNvPr id="63656" name="Rectangle 5"/>
                <p:cNvSpPr>
                  <a:spLocks noChangeArrowheads="1"/>
                </p:cNvSpPr>
                <p:nvPr/>
              </p:nvSpPr>
              <p:spPr bwMode="auto">
                <a:xfrm>
                  <a:off x="43" y="0"/>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590" name="Rectangle 6"/>
                <p:cNvSpPr>
                  <a:spLocks noChangeArrowheads="1"/>
                </p:cNvSpPr>
                <p:nvPr/>
              </p:nvSpPr>
              <p:spPr bwMode="auto">
                <a:xfrm>
                  <a:off x="0" y="0"/>
                  <a:ext cx="59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497" name="Group 7"/>
              <p:cNvGrpSpPr>
                <a:grpSpLocks/>
              </p:cNvGrpSpPr>
              <p:nvPr/>
            </p:nvGrpSpPr>
            <p:grpSpPr bwMode="auto">
              <a:xfrm>
                <a:off x="599" y="0"/>
                <a:ext cx="447" cy="432"/>
                <a:chOff x="599" y="0"/>
                <a:chExt cx="447" cy="432"/>
              </a:xfrm>
            </p:grpSpPr>
            <p:sp>
              <p:nvSpPr>
                <p:cNvPr id="63654" name="Rectangle 8"/>
                <p:cNvSpPr>
                  <a:spLocks noChangeArrowheads="1"/>
                </p:cNvSpPr>
                <p:nvPr/>
              </p:nvSpPr>
              <p:spPr bwMode="auto">
                <a:xfrm>
                  <a:off x="642" y="0"/>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593" name="Rectangle 9"/>
                <p:cNvSpPr>
                  <a:spLocks noChangeArrowheads="1"/>
                </p:cNvSpPr>
                <p:nvPr/>
              </p:nvSpPr>
              <p:spPr bwMode="auto">
                <a:xfrm>
                  <a:off x="599" y="0"/>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498" name="Group 10"/>
              <p:cNvGrpSpPr>
                <a:grpSpLocks/>
              </p:cNvGrpSpPr>
              <p:nvPr/>
            </p:nvGrpSpPr>
            <p:grpSpPr bwMode="auto">
              <a:xfrm>
                <a:off x="1046" y="0"/>
                <a:ext cx="447" cy="432"/>
                <a:chOff x="1046" y="0"/>
                <a:chExt cx="447" cy="432"/>
              </a:xfrm>
            </p:grpSpPr>
            <p:sp>
              <p:nvSpPr>
                <p:cNvPr id="63652" name="Rectangle 11"/>
                <p:cNvSpPr>
                  <a:spLocks noChangeArrowheads="1"/>
                </p:cNvSpPr>
                <p:nvPr/>
              </p:nvSpPr>
              <p:spPr bwMode="auto">
                <a:xfrm>
                  <a:off x="1089" y="0"/>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596" name="Rectangle 12"/>
                <p:cNvSpPr>
                  <a:spLocks noChangeArrowheads="1"/>
                </p:cNvSpPr>
                <p:nvPr/>
              </p:nvSpPr>
              <p:spPr bwMode="auto">
                <a:xfrm>
                  <a:off x="1046" y="0"/>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499" name="Group 13"/>
              <p:cNvGrpSpPr>
                <a:grpSpLocks/>
              </p:cNvGrpSpPr>
              <p:nvPr/>
            </p:nvGrpSpPr>
            <p:grpSpPr bwMode="auto">
              <a:xfrm>
                <a:off x="1493" y="0"/>
                <a:ext cx="383" cy="432"/>
                <a:chOff x="1493" y="0"/>
                <a:chExt cx="383" cy="432"/>
              </a:xfrm>
            </p:grpSpPr>
            <p:sp>
              <p:nvSpPr>
                <p:cNvPr id="63650" name="Rectangle 14"/>
                <p:cNvSpPr>
                  <a:spLocks noChangeArrowheads="1"/>
                </p:cNvSpPr>
                <p:nvPr/>
              </p:nvSpPr>
              <p:spPr bwMode="auto">
                <a:xfrm>
                  <a:off x="1536" y="0"/>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599" name="Rectangle 15"/>
                <p:cNvSpPr>
                  <a:spLocks noChangeArrowheads="1"/>
                </p:cNvSpPr>
                <p:nvPr/>
              </p:nvSpPr>
              <p:spPr bwMode="auto">
                <a:xfrm>
                  <a:off x="1493" y="0"/>
                  <a:ext cx="381"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0" name="Group 16"/>
              <p:cNvGrpSpPr>
                <a:grpSpLocks/>
              </p:cNvGrpSpPr>
              <p:nvPr/>
            </p:nvGrpSpPr>
            <p:grpSpPr bwMode="auto">
              <a:xfrm>
                <a:off x="1876" y="0"/>
                <a:ext cx="2344" cy="432"/>
                <a:chOff x="1876" y="0"/>
                <a:chExt cx="2344" cy="432"/>
              </a:xfrm>
            </p:grpSpPr>
            <p:sp>
              <p:nvSpPr>
                <p:cNvPr id="63648" name="Rectangle 17"/>
                <p:cNvSpPr>
                  <a:spLocks noChangeArrowheads="1"/>
                </p:cNvSpPr>
                <p:nvPr/>
              </p:nvSpPr>
              <p:spPr bwMode="auto">
                <a:xfrm>
                  <a:off x="1919" y="0"/>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يجد صعوبة في اتباع التعليمات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602" name="Rectangle 18"/>
                <p:cNvSpPr>
                  <a:spLocks noChangeArrowheads="1"/>
                </p:cNvSpPr>
                <p:nvPr/>
              </p:nvSpPr>
              <p:spPr bwMode="auto">
                <a:xfrm>
                  <a:off x="1876" y="0"/>
                  <a:ext cx="2344"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1" name="Group 19"/>
              <p:cNvGrpSpPr>
                <a:grpSpLocks/>
              </p:cNvGrpSpPr>
              <p:nvPr/>
            </p:nvGrpSpPr>
            <p:grpSpPr bwMode="auto">
              <a:xfrm>
                <a:off x="4220" y="0"/>
                <a:ext cx="459" cy="432"/>
                <a:chOff x="4220" y="0"/>
                <a:chExt cx="459" cy="432"/>
              </a:xfrm>
            </p:grpSpPr>
            <p:sp>
              <p:nvSpPr>
                <p:cNvPr id="63646" name="Rectangle 20"/>
                <p:cNvSpPr>
                  <a:spLocks noChangeArrowheads="1"/>
                </p:cNvSpPr>
                <p:nvPr/>
              </p:nvSpPr>
              <p:spPr bwMode="auto">
                <a:xfrm>
                  <a:off x="4263" y="0"/>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( 6)</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5605" name="Rectangle 21"/>
                <p:cNvSpPr>
                  <a:spLocks noChangeArrowheads="1"/>
                </p:cNvSpPr>
                <p:nvPr/>
              </p:nvSpPr>
              <p:spPr bwMode="auto">
                <a:xfrm>
                  <a:off x="4220" y="0"/>
                  <a:ext cx="45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2" name="Group 22"/>
              <p:cNvGrpSpPr>
                <a:grpSpLocks/>
              </p:cNvGrpSpPr>
              <p:nvPr/>
            </p:nvGrpSpPr>
            <p:grpSpPr bwMode="auto">
              <a:xfrm>
                <a:off x="0" y="432"/>
                <a:ext cx="599" cy="432"/>
                <a:chOff x="0" y="432"/>
                <a:chExt cx="599" cy="432"/>
              </a:xfrm>
            </p:grpSpPr>
            <p:sp>
              <p:nvSpPr>
                <p:cNvPr id="63644" name="Rectangle 23"/>
                <p:cNvSpPr>
                  <a:spLocks noChangeArrowheads="1"/>
                </p:cNvSpPr>
                <p:nvPr/>
              </p:nvSpPr>
              <p:spPr bwMode="auto">
                <a:xfrm>
                  <a:off x="43" y="432"/>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08" name="Rectangle 24"/>
                <p:cNvSpPr>
                  <a:spLocks noChangeArrowheads="1"/>
                </p:cNvSpPr>
                <p:nvPr/>
              </p:nvSpPr>
              <p:spPr bwMode="auto">
                <a:xfrm>
                  <a:off x="0" y="432"/>
                  <a:ext cx="599"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3" name="Group 25"/>
              <p:cNvGrpSpPr>
                <a:grpSpLocks/>
              </p:cNvGrpSpPr>
              <p:nvPr/>
            </p:nvGrpSpPr>
            <p:grpSpPr bwMode="auto">
              <a:xfrm>
                <a:off x="599" y="432"/>
                <a:ext cx="447" cy="432"/>
                <a:chOff x="599" y="432"/>
                <a:chExt cx="447" cy="432"/>
              </a:xfrm>
            </p:grpSpPr>
            <p:sp>
              <p:nvSpPr>
                <p:cNvPr id="63642" name="Rectangle 26"/>
                <p:cNvSpPr>
                  <a:spLocks noChangeArrowheads="1"/>
                </p:cNvSpPr>
                <p:nvPr/>
              </p:nvSpPr>
              <p:spPr bwMode="auto">
                <a:xfrm>
                  <a:off x="642" y="432"/>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11" name="Rectangle 27"/>
                <p:cNvSpPr>
                  <a:spLocks noChangeArrowheads="1"/>
                </p:cNvSpPr>
                <p:nvPr/>
              </p:nvSpPr>
              <p:spPr bwMode="auto">
                <a:xfrm>
                  <a:off x="599" y="432"/>
                  <a:ext cx="447"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4" name="Group 28"/>
              <p:cNvGrpSpPr>
                <a:grpSpLocks/>
              </p:cNvGrpSpPr>
              <p:nvPr/>
            </p:nvGrpSpPr>
            <p:grpSpPr bwMode="auto">
              <a:xfrm>
                <a:off x="1046" y="432"/>
                <a:ext cx="447" cy="432"/>
                <a:chOff x="1046" y="432"/>
                <a:chExt cx="447" cy="432"/>
              </a:xfrm>
            </p:grpSpPr>
            <p:sp>
              <p:nvSpPr>
                <p:cNvPr id="63640" name="Rectangle 29"/>
                <p:cNvSpPr>
                  <a:spLocks noChangeArrowheads="1"/>
                </p:cNvSpPr>
                <p:nvPr/>
              </p:nvSpPr>
              <p:spPr bwMode="auto">
                <a:xfrm>
                  <a:off x="1089" y="432"/>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14" name="Rectangle 30"/>
                <p:cNvSpPr>
                  <a:spLocks noChangeArrowheads="1"/>
                </p:cNvSpPr>
                <p:nvPr/>
              </p:nvSpPr>
              <p:spPr bwMode="auto">
                <a:xfrm>
                  <a:off x="1046" y="432"/>
                  <a:ext cx="447"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5" name="Group 31"/>
              <p:cNvGrpSpPr>
                <a:grpSpLocks/>
              </p:cNvGrpSpPr>
              <p:nvPr/>
            </p:nvGrpSpPr>
            <p:grpSpPr bwMode="auto">
              <a:xfrm>
                <a:off x="1493" y="432"/>
                <a:ext cx="383" cy="432"/>
                <a:chOff x="1493" y="432"/>
                <a:chExt cx="383" cy="432"/>
              </a:xfrm>
            </p:grpSpPr>
            <p:sp>
              <p:nvSpPr>
                <p:cNvPr id="63638" name="Rectangle 32"/>
                <p:cNvSpPr>
                  <a:spLocks noChangeArrowheads="1"/>
                </p:cNvSpPr>
                <p:nvPr/>
              </p:nvSpPr>
              <p:spPr bwMode="auto">
                <a:xfrm>
                  <a:off x="1536" y="432"/>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17" name="Rectangle 33"/>
                <p:cNvSpPr>
                  <a:spLocks noChangeArrowheads="1"/>
                </p:cNvSpPr>
                <p:nvPr/>
              </p:nvSpPr>
              <p:spPr bwMode="auto">
                <a:xfrm>
                  <a:off x="1493" y="432"/>
                  <a:ext cx="381"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6" name="Group 34"/>
              <p:cNvGrpSpPr>
                <a:grpSpLocks/>
              </p:cNvGrpSpPr>
              <p:nvPr/>
            </p:nvGrpSpPr>
            <p:grpSpPr bwMode="auto">
              <a:xfrm>
                <a:off x="1876" y="432"/>
                <a:ext cx="2344" cy="432"/>
                <a:chOff x="1876" y="432"/>
                <a:chExt cx="2344" cy="432"/>
              </a:xfrm>
            </p:grpSpPr>
            <p:sp>
              <p:nvSpPr>
                <p:cNvPr id="63636" name="Rectangle 35"/>
                <p:cNvSpPr>
                  <a:spLocks noChangeArrowheads="1"/>
                </p:cNvSpPr>
                <p:nvPr/>
              </p:nvSpPr>
              <p:spPr bwMode="auto">
                <a:xfrm>
                  <a:off x="1919" y="432"/>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يجد صعوبة في حصر انتباهه فيما يطلب منه عمله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620" name="Rectangle 36"/>
                <p:cNvSpPr>
                  <a:spLocks noChangeArrowheads="1"/>
                </p:cNvSpPr>
                <p:nvPr/>
              </p:nvSpPr>
              <p:spPr bwMode="auto">
                <a:xfrm>
                  <a:off x="1876" y="432"/>
                  <a:ext cx="2344"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7" name="Group 37"/>
              <p:cNvGrpSpPr>
                <a:grpSpLocks/>
              </p:cNvGrpSpPr>
              <p:nvPr/>
            </p:nvGrpSpPr>
            <p:grpSpPr bwMode="auto">
              <a:xfrm>
                <a:off x="4220" y="432"/>
                <a:ext cx="459" cy="432"/>
                <a:chOff x="4220" y="432"/>
                <a:chExt cx="459" cy="432"/>
              </a:xfrm>
            </p:grpSpPr>
            <p:sp>
              <p:nvSpPr>
                <p:cNvPr id="63634" name="Rectangle 38"/>
                <p:cNvSpPr>
                  <a:spLocks noChangeArrowheads="1"/>
                </p:cNvSpPr>
                <p:nvPr/>
              </p:nvSpPr>
              <p:spPr bwMode="auto">
                <a:xfrm>
                  <a:off x="4263" y="432"/>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( 7)</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23" name="Rectangle 39"/>
                <p:cNvSpPr>
                  <a:spLocks noChangeArrowheads="1"/>
                </p:cNvSpPr>
                <p:nvPr/>
              </p:nvSpPr>
              <p:spPr bwMode="auto">
                <a:xfrm>
                  <a:off x="4220" y="432"/>
                  <a:ext cx="459"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8" name="Group 40"/>
              <p:cNvGrpSpPr>
                <a:grpSpLocks/>
              </p:cNvGrpSpPr>
              <p:nvPr/>
            </p:nvGrpSpPr>
            <p:grpSpPr bwMode="auto">
              <a:xfrm>
                <a:off x="0" y="864"/>
                <a:ext cx="599" cy="432"/>
                <a:chOff x="0" y="864"/>
                <a:chExt cx="599" cy="432"/>
              </a:xfrm>
            </p:grpSpPr>
            <p:sp>
              <p:nvSpPr>
                <p:cNvPr id="63632" name="Rectangle 41"/>
                <p:cNvSpPr>
                  <a:spLocks noChangeArrowheads="1"/>
                </p:cNvSpPr>
                <p:nvPr/>
              </p:nvSpPr>
              <p:spPr bwMode="auto">
                <a:xfrm>
                  <a:off x="43" y="864"/>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26" name="Rectangle 42"/>
                <p:cNvSpPr>
                  <a:spLocks noChangeArrowheads="1"/>
                </p:cNvSpPr>
                <p:nvPr/>
              </p:nvSpPr>
              <p:spPr bwMode="auto">
                <a:xfrm>
                  <a:off x="0" y="864"/>
                  <a:ext cx="59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09" name="Group 43"/>
              <p:cNvGrpSpPr>
                <a:grpSpLocks/>
              </p:cNvGrpSpPr>
              <p:nvPr/>
            </p:nvGrpSpPr>
            <p:grpSpPr bwMode="auto">
              <a:xfrm>
                <a:off x="599" y="864"/>
                <a:ext cx="447" cy="432"/>
                <a:chOff x="599" y="864"/>
                <a:chExt cx="447" cy="432"/>
              </a:xfrm>
            </p:grpSpPr>
            <p:sp>
              <p:nvSpPr>
                <p:cNvPr id="63630" name="Rectangle 44"/>
                <p:cNvSpPr>
                  <a:spLocks noChangeArrowheads="1"/>
                </p:cNvSpPr>
                <p:nvPr/>
              </p:nvSpPr>
              <p:spPr bwMode="auto">
                <a:xfrm>
                  <a:off x="642" y="864"/>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29" name="Rectangle 45"/>
                <p:cNvSpPr>
                  <a:spLocks noChangeArrowheads="1"/>
                </p:cNvSpPr>
                <p:nvPr/>
              </p:nvSpPr>
              <p:spPr bwMode="auto">
                <a:xfrm>
                  <a:off x="599" y="864"/>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0" name="Group 46"/>
              <p:cNvGrpSpPr>
                <a:grpSpLocks/>
              </p:cNvGrpSpPr>
              <p:nvPr/>
            </p:nvGrpSpPr>
            <p:grpSpPr bwMode="auto">
              <a:xfrm>
                <a:off x="1046" y="864"/>
                <a:ext cx="447" cy="432"/>
                <a:chOff x="1046" y="864"/>
                <a:chExt cx="447" cy="432"/>
              </a:xfrm>
            </p:grpSpPr>
            <p:sp>
              <p:nvSpPr>
                <p:cNvPr id="63628" name="Rectangle 47"/>
                <p:cNvSpPr>
                  <a:spLocks noChangeArrowheads="1"/>
                </p:cNvSpPr>
                <p:nvPr/>
              </p:nvSpPr>
              <p:spPr bwMode="auto">
                <a:xfrm>
                  <a:off x="1089" y="864"/>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32" name="Rectangle 48"/>
                <p:cNvSpPr>
                  <a:spLocks noChangeArrowheads="1"/>
                </p:cNvSpPr>
                <p:nvPr/>
              </p:nvSpPr>
              <p:spPr bwMode="auto">
                <a:xfrm>
                  <a:off x="1046" y="864"/>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1" name="Group 49"/>
              <p:cNvGrpSpPr>
                <a:grpSpLocks/>
              </p:cNvGrpSpPr>
              <p:nvPr/>
            </p:nvGrpSpPr>
            <p:grpSpPr bwMode="auto">
              <a:xfrm>
                <a:off x="1493" y="864"/>
                <a:ext cx="383" cy="432"/>
                <a:chOff x="1493" y="864"/>
                <a:chExt cx="383" cy="432"/>
              </a:xfrm>
            </p:grpSpPr>
            <p:sp>
              <p:nvSpPr>
                <p:cNvPr id="63626" name="Rectangle 50"/>
                <p:cNvSpPr>
                  <a:spLocks noChangeArrowheads="1"/>
                </p:cNvSpPr>
                <p:nvPr/>
              </p:nvSpPr>
              <p:spPr bwMode="auto">
                <a:xfrm>
                  <a:off x="1536" y="864"/>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35" name="Rectangle 51"/>
                <p:cNvSpPr>
                  <a:spLocks noChangeArrowheads="1"/>
                </p:cNvSpPr>
                <p:nvPr/>
              </p:nvSpPr>
              <p:spPr bwMode="auto">
                <a:xfrm>
                  <a:off x="1493" y="864"/>
                  <a:ext cx="381"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2" name="Group 52"/>
              <p:cNvGrpSpPr>
                <a:grpSpLocks/>
              </p:cNvGrpSpPr>
              <p:nvPr/>
            </p:nvGrpSpPr>
            <p:grpSpPr bwMode="auto">
              <a:xfrm>
                <a:off x="1876" y="864"/>
                <a:ext cx="2344" cy="432"/>
                <a:chOff x="1876" y="864"/>
                <a:chExt cx="2344" cy="432"/>
              </a:xfrm>
            </p:grpSpPr>
            <p:sp>
              <p:nvSpPr>
                <p:cNvPr id="63624" name="Rectangle 53"/>
                <p:cNvSpPr>
                  <a:spLocks noChangeArrowheads="1"/>
                </p:cNvSpPr>
                <p:nvPr/>
              </p:nvSpPr>
              <p:spPr bwMode="auto">
                <a:xfrm>
                  <a:off x="1919" y="864"/>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غالباً ما ينتقل من نشاط قبل إكماله ، إلى نشاط آخر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638" name="Rectangle 54"/>
                <p:cNvSpPr>
                  <a:spLocks noChangeArrowheads="1"/>
                </p:cNvSpPr>
                <p:nvPr/>
              </p:nvSpPr>
              <p:spPr bwMode="auto">
                <a:xfrm>
                  <a:off x="1876" y="864"/>
                  <a:ext cx="2344"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3" name="Group 55"/>
              <p:cNvGrpSpPr>
                <a:grpSpLocks/>
              </p:cNvGrpSpPr>
              <p:nvPr/>
            </p:nvGrpSpPr>
            <p:grpSpPr bwMode="auto">
              <a:xfrm>
                <a:off x="4220" y="864"/>
                <a:ext cx="459" cy="432"/>
                <a:chOff x="4220" y="864"/>
                <a:chExt cx="459" cy="432"/>
              </a:xfrm>
            </p:grpSpPr>
            <p:sp>
              <p:nvSpPr>
                <p:cNvPr id="63622" name="Rectangle 56"/>
                <p:cNvSpPr>
                  <a:spLocks noChangeArrowheads="1"/>
                </p:cNvSpPr>
                <p:nvPr/>
              </p:nvSpPr>
              <p:spPr bwMode="auto">
                <a:xfrm>
                  <a:off x="4263" y="864"/>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( 8)</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41" name="Rectangle 57"/>
                <p:cNvSpPr>
                  <a:spLocks noChangeArrowheads="1"/>
                </p:cNvSpPr>
                <p:nvPr/>
              </p:nvSpPr>
              <p:spPr bwMode="auto">
                <a:xfrm>
                  <a:off x="4220" y="864"/>
                  <a:ext cx="45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4" name="Group 58"/>
              <p:cNvGrpSpPr>
                <a:grpSpLocks/>
              </p:cNvGrpSpPr>
              <p:nvPr/>
            </p:nvGrpSpPr>
            <p:grpSpPr bwMode="auto">
              <a:xfrm>
                <a:off x="0" y="1296"/>
                <a:ext cx="599" cy="432"/>
                <a:chOff x="0" y="1296"/>
                <a:chExt cx="599" cy="432"/>
              </a:xfrm>
            </p:grpSpPr>
            <p:sp>
              <p:nvSpPr>
                <p:cNvPr id="63620" name="Rectangle 59"/>
                <p:cNvSpPr>
                  <a:spLocks noChangeArrowheads="1"/>
                </p:cNvSpPr>
                <p:nvPr/>
              </p:nvSpPr>
              <p:spPr bwMode="auto">
                <a:xfrm>
                  <a:off x="43" y="1296"/>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44" name="Rectangle 60"/>
                <p:cNvSpPr>
                  <a:spLocks noChangeArrowheads="1"/>
                </p:cNvSpPr>
                <p:nvPr/>
              </p:nvSpPr>
              <p:spPr bwMode="auto">
                <a:xfrm>
                  <a:off x="0" y="1296"/>
                  <a:ext cx="599"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5" name="Group 61"/>
              <p:cNvGrpSpPr>
                <a:grpSpLocks/>
              </p:cNvGrpSpPr>
              <p:nvPr/>
            </p:nvGrpSpPr>
            <p:grpSpPr bwMode="auto">
              <a:xfrm>
                <a:off x="599" y="1296"/>
                <a:ext cx="447" cy="432"/>
                <a:chOff x="599" y="1296"/>
                <a:chExt cx="447" cy="432"/>
              </a:xfrm>
            </p:grpSpPr>
            <p:sp>
              <p:nvSpPr>
                <p:cNvPr id="63618" name="Rectangle 62"/>
                <p:cNvSpPr>
                  <a:spLocks noChangeArrowheads="1"/>
                </p:cNvSpPr>
                <p:nvPr/>
              </p:nvSpPr>
              <p:spPr bwMode="auto">
                <a:xfrm>
                  <a:off x="642" y="1296"/>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47" name="Rectangle 63"/>
                <p:cNvSpPr>
                  <a:spLocks noChangeArrowheads="1"/>
                </p:cNvSpPr>
                <p:nvPr/>
              </p:nvSpPr>
              <p:spPr bwMode="auto">
                <a:xfrm>
                  <a:off x="599" y="1296"/>
                  <a:ext cx="447"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6" name="Group 64"/>
              <p:cNvGrpSpPr>
                <a:grpSpLocks/>
              </p:cNvGrpSpPr>
              <p:nvPr/>
            </p:nvGrpSpPr>
            <p:grpSpPr bwMode="auto">
              <a:xfrm>
                <a:off x="1046" y="1296"/>
                <a:ext cx="447" cy="432"/>
                <a:chOff x="1046" y="1296"/>
                <a:chExt cx="447" cy="432"/>
              </a:xfrm>
            </p:grpSpPr>
            <p:sp>
              <p:nvSpPr>
                <p:cNvPr id="63616" name="Rectangle 65"/>
                <p:cNvSpPr>
                  <a:spLocks noChangeArrowheads="1"/>
                </p:cNvSpPr>
                <p:nvPr/>
              </p:nvSpPr>
              <p:spPr bwMode="auto">
                <a:xfrm>
                  <a:off x="1089" y="1296"/>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50" name="Rectangle 66"/>
                <p:cNvSpPr>
                  <a:spLocks noChangeArrowheads="1"/>
                </p:cNvSpPr>
                <p:nvPr/>
              </p:nvSpPr>
              <p:spPr bwMode="auto">
                <a:xfrm>
                  <a:off x="1046" y="1296"/>
                  <a:ext cx="447"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7" name="Group 67"/>
              <p:cNvGrpSpPr>
                <a:grpSpLocks/>
              </p:cNvGrpSpPr>
              <p:nvPr/>
            </p:nvGrpSpPr>
            <p:grpSpPr bwMode="auto">
              <a:xfrm>
                <a:off x="1493" y="1296"/>
                <a:ext cx="383" cy="432"/>
                <a:chOff x="1493" y="1296"/>
                <a:chExt cx="383" cy="432"/>
              </a:xfrm>
            </p:grpSpPr>
            <p:sp>
              <p:nvSpPr>
                <p:cNvPr id="63614" name="Rectangle 68"/>
                <p:cNvSpPr>
                  <a:spLocks noChangeArrowheads="1"/>
                </p:cNvSpPr>
                <p:nvPr/>
              </p:nvSpPr>
              <p:spPr bwMode="auto">
                <a:xfrm>
                  <a:off x="1536" y="1296"/>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53" name="Rectangle 69"/>
                <p:cNvSpPr>
                  <a:spLocks noChangeArrowheads="1"/>
                </p:cNvSpPr>
                <p:nvPr/>
              </p:nvSpPr>
              <p:spPr bwMode="auto">
                <a:xfrm>
                  <a:off x="1493" y="1296"/>
                  <a:ext cx="381"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8" name="Group 70"/>
              <p:cNvGrpSpPr>
                <a:grpSpLocks/>
              </p:cNvGrpSpPr>
              <p:nvPr/>
            </p:nvGrpSpPr>
            <p:grpSpPr bwMode="auto">
              <a:xfrm>
                <a:off x="1876" y="1296"/>
                <a:ext cx="2344" cy="432"/>
                <a:chOff x="1876" y="1296"/>
                <a:chExt cx="2344" cy="432"/>
              </a:xfrm>
            </p:grpSpPr>
            <p:sp>
              <p:nvSpPr>
                <p:cNvPr id="63612" name="Rectangle 71"/>
                <p:cNvSpPr>
                  <a:spLocks noChangeArrowheads="1"/>
                </p:cNvSpPr>
                <p:nvPr/>
              </p:nvSpPr>
              <p:spPr bwMode="auto">
                <a:xfrm>
                  <a:off x="1919" y="1296"/>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يجد صعوبة في اللعب بهدوء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656" name="Rectangle 72"/>
                <p:cNvSpPr>
                  <a:spLocks noChangeArrowheads="1"/>
                </p:cNvSpPr>
                <p:nvPr/>
              </p:nvSpPr>
              <p:spPr bwMode="auto">
                <a:xfrm>
                  <a:off x="1876" y="1296"/>
                  <a:ext cx="2344"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19" name="Group 73"/>
              <p:cNvGrpSpPr>
                <a:grpSpLocks/>
              </p:cNvGrpSpPr>
              <p:nvPr/>
            </p:nvGrpSpPr>
            <p:grpSpPr bwMode="auto">
              <a:xfrm>
                <a:off x="4220" y="1296"/>
                <a:ext cx="459" cy="432"/>
                <a:chOff x="4220" y="1296"/>
                <a:chExt cx="459" cy="432"/>
              </a:xfrm>
            </p:grpSpPr>
            <p:sp>
              <p:nvSpPr>
                <p:cNvPr id="63610" name="Rectangle 74"/>
                <p:cNvSpPr>
                  <a:spLocks noChangeArrowheads="1"/>
                </p:cNvSpPr>
                <p:nvPr/>
              </p:nvSpPr>
              <p:spPr bwMode="auto">
                <a:xfrm>
                  <a:off x="4263" y="1296"/>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( 9)</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59" name="Rectangle 75"/>
                <p:cNvSpPr>
                  <a:spLocks noChangeArrowheads="1"/>
                </p:cNvSpPr>
                <p:nvPr/>
              </p:nvSpPr>
              <p:spPr bwMode="auto">
                <a:xfrm>
                  <a:off x="4220" y="1296"/>
                  <a:ext cx="459"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0" name="Group 76"/>
              <p:cNvGrpSpPr>
                <a:grpSpLocks/>
              </p:cNvGrpSpPr>
              <p:nvPr/>
            </p:nvGrpSpPr>
            <p:grpSpPr bwMode="auto">
              <a:xfrm>
                <a:off x="0" y="1728"/>
                <a:ext cx="599" cy="432"/>
                <a:chOff x="0" y="1728"/>
                <a:chExt cx="599" cy="432"/>
              </a:xfrm>
            </p:grpSpPr>
            <p:sp>
              <p:nvSpPr>
                <p:cNvPr id="63608" name="Rectangle 77"/>
                <p:cNvSpPr>
                  <a:spLocks noChangeArrowheads="1"/>
                </p:cNvSpPr>
                <p:nvPr/>
              </p:nvSpPr>
              <p:spPr bwMode="auto">
                <a:xfrm>
                  <a:off x="43" y="1728"/>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62" name="Rectangle 78"/>
                <p:cNvSpPr>
                  <a:spLocks noChangeArrowheads="1"/>
                </p:cNvSpPr>
                <p:nvPr/>
              </p:nvSpPr>
              <p:spPr bwMode="auto">
                <a:xfrm>
                  <a:off x="0" y="1728"/>
                  <a:ext cx="59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1" name="Group 79"/>
              <p:cNvGrpSpPr>
                <a:grpSpLocks/>
              </p:cNvGrpSpPr>
              <p:nvPr/>
            </p:nvGrpSpPr>
            <p:grpSpPr bwMode="auto">
              <a:xfrm>
                <a:off x="599" y="1728"/>
                <a:ext cx="447" cy="432"/>
                <a:chOff x="599" y="1728"/>
                <a:chExt cx="447" cy="432"/>
              </a:xfrm>
            </p:grpSpPr>
            <p:sp>
              <p:nvSpPr>
                <p:cNvPr id="63606" name="Rectangle 80"/>
                <p:cNvSpPr>
                  <a:spLocks noChangeArrowheads="1"/>
                </p:cNvSpPr>
                <p:nvPr/>
              </p:nvSpPr>
              <p:spPr bwMode="auto">
                <a:xfrm>
                  <a:off x="642" y="1728"/>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65" name="Rectangle 81"/>
                <p:cNvSpPr>
                  <a:spLocks noChangeArrowheads="1"/>
                </p:cNvSpPr>
                <p:nvPr/>
              </p:nvSpPr>
              <p:spPr bwMode="auto">
                <a:xfrm>
                  <a:off x="599" y="1728"/>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2" name="Group 82"/>
              <p:cNvGrpSpPr>
                <a:grpSpLocks/>
              </p:cNvGrpSpPr>
              <p:nvPr/>
            </p:nvGrpSpPr>
            <p:grpSpPr bwMode="auto">
              <a:xfrm>
                <a:off x="1046" y="1728"/>
                <a:ext cx="447" cy="432"/>
                <a:chOff x="1046" y="1728"/>
                <a:chExt cx="447" cy="432"/>
              </a:xfrm>
            </p:grpSpPr>
            <p:sp>
              <p:nvSpPr>
                <p:cNvPr id="63604" name="Rectangle 83"/>
                <p:cNvSpPr>
                  <a:spLocks noChangeArrowheads="1"/>
                </p:cNvSpPr>
                <p:nvPr/>
              </p:nvSpPr>
              <p:spPr bwMode="auto">
                <a:xfrm>
                  <a:off x="1089" y="1728"/>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68" name="Rectangle 84"/>
                <p:cNvSpPr>
                  <a:spLocks noChangeArrowheads="1"/>
                </p:cNvSpPr>
                <p:nvPr/>
              </p:nvSpPr>
              <p:spPr bwMode="auto">
                <a:xfrm>
                  <a:off x="1046" y="1728"/>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3" name="Group 85"/>
              <p:cNvGrpSpPr>
                <a:grpSpLocks/>
              </p:cNvGrpSpPr>
              <p:nvPr/>
            </p:nvGrpSpPr>
            <p:grpSpPr bwMode="auto">
              <a:xfrm>
                <a:off x="1493" y="1728"/>
                <a:ext cx="383" cy="432"/>
                <a:chOff x="1493" y="1728"/>
                <a:chExt cx="383" cy="432"/>
              </a:xfrm>
            </p:grpSpPr>
            <p:sp>
              <p:nvSpPr>
                <p:cNvPr id="63602" name="Rectangle 86"/>
                <p:cNvSpPr>
                  <a:spLocks noChangeArrowheads="1"/>
                </p:cNvSpPr>
                <p:nvPr/>
              </p:nvSpPr>
              <p:spPr bwMode="auto">
                <a:xfrm>
                  <a:off x="1536" y="1728"/>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71" name="Rectangle 87"/>
                <p:cNvSpPr>
                  <a:spLocks noChangeArrowheads="1"/>
                </p:cNvSpPr>
                <p:nvPr/>
              </p:nvSpPr>
              <p:spPr bwMode="auto">
                <a:xfrm>
                  <a:off x="1493" y="1728"/>
                  <a:ext cx="381"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4" name="Group 88"/>
              <p:cNvGrpSpPr>
                <a:grpSpLocks/>
              </p:cNvGrpSpPr>
              <p:nvPr/>
            </p:nvGrpSpPr>
            <p:grpSpPr bwMode="auto">
              <a:xfrm>
                <a:off x="1876" y="1728"/>
                <a:ext cx="2344" cy="432"/>
                <a:chOff x="1876" y="1728"/>
                <a:chExt cx="2344" cy="432"/>
              </a:xfrm>
            </p:grpSpPr>
            <p:sp>
              <p:nvSpPr>
                <p:cNvPr id="63600" name="Rectangle 89"/>
                <p:cNvSpPr>
                  <a:spLocks noChangeArrowheads="1"/>
                </p:cNvSpPr>
                <p:nvPr/>
              </p:nvSpPr>
              <p:spPr bwMode="auto">
                <a:xfrm>
                  <a:off x="1919" y="1728"/>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غالباًَ ما يتكلم بافراط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latin typeface="Times New Roman" panose="02020603050405020304" pitchFamily="18" charset="0"/>
                  </a:endParaRPr>
                </a:p>
              </p:txBody>
            </p:sp>
            <p:sp>
              <p:nvSpPr>
                <p:cNvPr id="195674" name="Rectangle 90"/>
                <p:cNvSpPr>
                  <a:spLocks noChangeArrowheads="1"/>
                </p:cNvSpPr>
                <p:nvPr/>
              </p:nvSpPr>
              <p:spPr bwMode="auto">
                <a:xfrm>
                  <a:off x="1876" y="1728"/>
                  <a:ext cx="2344"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5" name="Group 91"/>
              <p:cNvGrpSpPr>
                <a:grpSpLocks/>
              </p:cNvGrpSpPr>
              <p:nvPr/>
            </p:nvGrpSpPr>
            <p:grpSpPr bwMode="auto">
              <a:xfrm>
                <a:off x="4220" y="1728"/>
                <a:ext cx="459" cy="432"/>
                <a:chOff x="4220" y="1728"/>
                <a:chExt cx="459" cy="432"/>
              </a:xfrm>
            </p:grpSpPr>
            <p:sp>
              <p:nvSpPr>
                <p:cNvPr id="63598" name="Rectangle 92"/>
                <p:cNvSpPr>
                  <a:spLocks noChangeArrowheads="1"/>
                </p:cNvSpPr>
                <p:nvPr/>
              </p:nvSpPr>
              <p:spPr bwMode="auto">
                <a:xfrm>
                  <a:off x="4263" y="1728"/>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77" name="Rectangle 93"/>
                <p:cNvSpPr>
                  <a:spLocks noChangeArrowheads="1"/>
                </p:cNvSpPr>
                <p:nvPr/>
              </p:nvSpPr>
              <p:spPr bwMode="auto">
                <a:xfrm>
                  <a:off x="4220" y="1728"/>
                  <a:ext cx="45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6" name="Group 94"/>
              <p:cNvGrpSpPr>
                <a:grpSpLocks/>
              </p:cNvGrpSpPr>
              <p:nvPr/>
            </p:nvGrpSpPr>
            <p:grpSpPr bwMode="auto">
              <a:xfrm>
                <a:off x="0" y="2160"/>
                <a:ext cx="599" cy="432"/>
                <a:chOff x="0" y="2160"/>
                <a:chExt cx="599" cy="432"/>
              </a:xfrm>
            </p:grpSpPr>
            <p:sp>
              <p:nvSpPr>
                <p:cNvPr id="63596" name="Rectangle 95"/>
                <p:cNvSpPr>
                  <a:spLocks noChangeArrowheads="1"/>
                </p:cNvSpPr>
                <p:nvPr/>
              </p:nvSpPr>
              <p:spPr bwMode="auto">
                <a:xfrm>
                  <a:off x="43" y="2160"/>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80" name="Rectangle 96"/>
                <p:cNvSpPr>
                  <a:spLocks noChangeArrowheads="1"/>
                </p:cNvSpPr>
                <p:nvPr/>
              </p:nvSpPr>
              <p:spPr bwMode="auto">
                <a:xfrm>
                  <a:off x="0" y="2160"/>
                  <a:ext cx="599"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7" name="Group 97"/>
              <p:cNvGrpSpPr>
                <a:grpSpLocks/>
              </p:cNvGrpSpPr>
              <p:nvPr/>
            </p:nvGrpSpPr>
            <p:grpSpPr bwMode="auto">
              <a:xfrm>
                <a:off x="599" y="2160"/>
                <a:ext cx="447" cy="432"/>
                <a:chOff x="599" y="2160"/>
                <a:chExt cx="447" cy="432"/>
              </a:xfrm>
            </p:grpSpPr>
            <p:sp>
              <p:nvSpPr>
                <p:cNvPr id="63594" name="Rectangle 98"/>
                <p:cNvSpPr>
                  <a:spLocks noChangeArrowheads="1"/>
                </p:cNvSpPr>
                <p:nvPr/>
              </p:nvSpPr>
              <p:spPr bwMode="auto">
                <a:xfrm>
                  <a:off x="642" y="2160"/>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83" name="Rectangle 99"/>
                <p:cNvSpPr>
                  <a:spLocks noChangeArrowheads="1"/>
                </p:cNvSpPr>
                <p:nvPr/>
              </p:nvSpPr>
              <p:spPr bwMode="auto">
                <a:xfrm>
                  <a:off x="599" y="2160"/>
                  <a:ext cx="447"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8" name="Group 100"/>
              <p:cNvGrpSpPr>
                <a:grpSpLocks/>
              </p:cNvGrpSpPr>
              <p:nvPr/>
            </p:nvGrpSpPr>
            <p:grpSpPr bwMode="auto">
              <a:xfrm>
                <a:off x="1046" y="2160"/>
                <a:ext cx="447" cy="432"/>
                <a:chOff x="1046" y="2160"/>
                <a:chExt cx="447" cy="432"/>
              </a:xfrm>
            </p:grpSpPr>
            <p:sp>
              <p:nvSpPr>
                <p:cNvPr id="63592" name="Rectangle 101"/>
                <p:cNvSpPr>
                  <a:spLocks noChangeArrowheads="1"/>
                </p:cNvSpPr>
                <p:nvPr/>
              </p:nvSpPr>
              <p:spPr bwMode="auto">
                <a:xfrm>
                  <a:off x="1089" y="2160"/>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86" name="Rectangle 102"/>
                <p:cNvSpPr>
                  <a:spLocks noChangeArrowheads="1"/>
                </p:cNvSpPr>
                <p:nvPr/>
              </p:nvSpPr>
              <p:spPr bwMode="auto">
                <a:xfrm>
                  <a:off x="1046" y="2160"/>
                  <a:ext cx="447"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29" name="Group 103"/>
              <p:cNvGrpSpPr>
                <a:grpSpLocks/>
              </p:cNvGrpSpPr>
              <p:nvPr/>
            </p:nvGrpSpPr>
            <p:grpSpPr bwMode="auto">
              <a:xfrm>
                <a:off x="1493" y="2160"/>
                <a:ext cx="383" cy="432"/>
                <a:chOff x="1493" y="2160"/>
                <a:chExt cx="383" cy="432"/>
              </a:xfrm>
            </p:grpSpPr>
            <p:sp>
              <p:nvSpPr>
                <p:cNvPr id="63590" name="Rectangle 104"/>
                <p:cNvSpPr>
                  <a:spLocks noChangeArrowheads="1"/>
                </p:cNvSpPr>
                <p:nvPr/>
              </p:nvSpPr>
              <p:spPr bwMode="auto">
                <a:xfrm>
                  <a:off x="1536" y="2160"/>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89" name="Rectangle 105"/>
                <p:cNvSpPr>
                  <a:spLocks noChangeArrowheads="1"/>
                </p:cNvSpPr>
                <p:nvPr/>
              </p:nvSpPr>
              <p:spPr bwMode="auto">
                <a:xfrm>
                  <a:off x="1493" y="2160"/>
                  <a:ext cx="381"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0" name="Group 106"/>
              <p:cNvGrpSpPr>
                <a:grpSpLocks/>
              </p:cNvGrpSpPr>
              <p:nvPr/>
            </p:nvGrpSpPr>
            <p:grpSpPr bwMode="auto">
              <a:xfrm>
                <a:off x="1876" y="2160"/>
                <a:ext cx="2344" cy="432"/>
                <a:chOff x="1876" y="2160"/>
                <a:chExt cx="2344" cy="432"/>
              </a:xfrm>
            </p:grpSpPr>
            <p:sp>
              <p:nvSpPr>
                <p:cNvPr id="63588" name="Rectangle 107"/>
                <p:cNvSpPr>
                  <a:spLocks noChangeArrowheads="1"/>
                </p:cNvSpPr>
                <p:nvPr/>
              </p:nvSpPr>
              <p:spPr bwMode="auto">
                <a:xfrm>
                  <a:off x="1919" y="2160"/>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latin typeface="Arial" panose="020B0604020202020204" pitchFamily="34" charset="0"/>
                      <a:cs typeface="Arial" panose="020B0604020202020204" pitchFamily="34" charset="0"/>
                    </a:rPr>
                    <a:t> </a:t>
                  </a:r>
                  <a:r>
                    <a:rPr lang="ar-SA" sz="1500" b="1">
                      <a:solidFill>
                        <a:srgbClr val="FFFF00"/>
                      </a:solidFill>
                      <a:latin typeface="Arial" panose="020B0604020202020204" pitchFamily="34" charset="0"/>
                      <a:cs typeface="Arial" panose="020B0604020202020204" pitchFamily="34" charset="0"/>
                    </a:rPr>
                    <a:t>غالباً ما يقاطع الآخرين يقحم نفسه عليهم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latin typeface="Times New Roman" panose="02020603050405020304" pitchFamily="18" charset="0"/>
                  </a:endParaRPr>
                </a:p>
              </p:txBody>
            </p:sp>
            <p:sp>
              <p:nvSpPr>
                <p:cNvPr id="195692" name="Rectangle 108"/>
                <p:cNvSpPr>
                  <a:spLocks noChangeArrowheads="1"/>
                </p:cNvSpPr>
                <p:nvPr/>
              </p:nvSpPr>
              <p:spPr bwMode="auto">
                <a:xfrm>
                  <a:off x="1876" y="2160"/>
                  <a:ext cx="2344"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1" name="Group 109"/>
              <p:cNvGrpSpPr>
                <a:grpSpLocks/>
              </p:cNvGrpSpPr>
              <p:nvPr/>
            </p:nvGrpSpPr>
            <p:grpSpPr bwMode="auto">
              <a:xfrm>
                <a:off x="4220" y="2160"/>
                <a:ext cx="459" cy="432"/>
                <a:chOff x="4220" y="2160"/>
                <a:chExt cx="459" cy="432"/>
              </a:xfrm>
            </p:grpSpPr>
            <p:sp>
              <p:nvSpPr>
                <p:cNvPr id="63586" name="Rectangle 110"/>
                <p:cNvSpPr>
                  <a:spLocks noChangeArrowheads="1"/>
                </p:cNvSpPr>
                <p:nvPr/>
              </p:nvSpPr>
              <p:spPr bwMode="auto">
                <a:xfrm>
                  <a:off x="4263" y="2160"/>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95" name="Rectangle 111"/>
                <p:cNvSpPr>
                  <a:spLocks noChangeArrowheads="1"/>
                </p:cNvSpPr>
                <p:nvPr/>
              </p:nvSpPr>
              <p:spPr bwMode="auto">
                <a:xfrm>
                  <a:off x="4220" y="2160"/>
                  <a:ext cx="459" cy="443"/>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2" name="Group 112"/>
              <p:cNvGrpSpPr>
                <a:grpSpLocks/>
              </p:cNvGrpSpPr>
              <p:nvPr/>
            </p:nvGrpSpPr>
            <p:grpSpPr bwMode="auto">
              <a:xfrm>
                <a:off x="0" y="2592"/>
                <a:ext cx="599" cy="432"/>
                <a:chOff x="0" y="2592"/>
                <a:chExt cx="599" cy="432"/>
              </a:xfrm>
            </p:grpSpPr>
            <p:sp>
              <p:nvSpPr>
                <p:cNvPr id="63584" name="Rectangle 113"/>
                <p:cNvSpPr>
                  <a:spLocks noChangeArrowheads="1"/>
                </p:cNvSpPr>
                <p:nvPr/>
              </p:nvSpPr>
              <p:spPr bwMode="auto">
                <a:xfrm>
                  <a:off x="43" y="2592"/>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698" name="Rectangle 114"/>
                <p:cNvSpPr>
                  <a:spLocks noChangeArrowheads="1"/>
                </p:cNvSpPr>
                <p:nvPr/>
              </p:nvSpPr>
              <p:spPr bwMode="auto">
                <a:xfrm>
                  <a:off x="0" y="2592"/>
                  <a:ext cx="59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3" name="Group 115"/>
              <p:cNvGrpSpPr>
                <a:grpSpLocks/>
              </p:cNvGrpSpPr>
              <p:nvPr/>
            </p:nvGrpSpPr>
            <p:grpSpPr bwMode="auto">
              <a:xfrm>
                <a:off x="599" y="2592"/>
                <a:ext cx="447" cy="432"/>
                <a:chOff x="599" y="2592"/>
                <a:chExt cx="447" cy="432"/>
              </a:xfrm>
            </p:grpSpPr>
            <p:sp>
              <p:nvSpPr>
                <p:cNvPr id="63582" name="Rectangle 116"/>
                <p:cNvSpPr>
                  <a:spLocks noChangeArrowheads="1"/>
                </p:cNvSpPr>
                <p:nvPr/>
              </p:nvSpPr>
              <p:spPr bwMode="auto">
                <a:xfrm>
                  <a:off x="642" y="2592"/>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01" name="Rectangle 117"/>
                <p:cNvSpPr>
                  <a:spLocks noChangeArrowheads="1"/>
                </p:cNvSpPr>
                <p:nvPr/>
              </p:nvSpPr>
              <p:spPr bwMode="auto">
                <a:xfrm>
                  <a:off x="599" y="2592"/>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4" name="Group 118"/>
              <p:cNvGrpSpPr>
                <a:grpSpLocks/>
              </p:cNvGrpSpPr>
              <p:nvPr/>
            </p:nvGrpSpPr>
            <p:grpSpPr bwMode="auto">
              <a:xfrm>
                <a:off x="1046" y="2592"/>
                <a:ext cx="447" cy="432"/>
                <a:chOff x="1046" y="2592"/>
                <a:chExt cx="447" cy="432"/>
              </a:xfrm>
            </p:grpSpPr>
            <p:sp>
              <p:nvSpPr>
                <p:cNvPr id="63580" name="Rectangle 119"/>
                <p:cNvSpPr>
                  <a:spLocks noChangeArrowheads="1"/>
                </p:cNvSpPr>
                <p:nvPr/>
              </p:nvSpPr>
              <p:spPr bwMode="auto">
                <a:xfrm>
                  <a:off x="1089" y="2592"/>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04" name="Rectangle 120"/>
                <p:cNvSpPr>
                  <a:spLocks noChangeArrowheads="1"/>
                </p:cNvSpPr>
                <p:nvPr/>
              </p:nvSpPr>
              <p:spPr bwMode="auto">
                <a:xfrm>
                  <a:off x="1046" y="2592"/>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5" name="Group 121"/>
              <p:cNvGrpSpPr>
                <a:grpSpLocks/>
              </p:cNvGrpSpPr>
              <p:nvPr/>
            </p:nvGrpSpPr>
            <p:grpSpPr bwMode="auto">
              <a:xfrm>
                <a:off x="1493" y="2592"/>
                <a:ext cx="383" cy="432"/>
                <a:chOff x="1493" y="2592"/>
                <a:chExt cx="383" cy="432"/>
              </a:xfrm>
            </p:grpSpPr>
            <p:sp>
              <p:nvSpPr>
                <p:cNvPr id="63578" name="Rectangle 122"/>
                <p:cNvSpPr>
                  <a:spLocks noChangeArrowheads="1"/>
                </p:cNvSpPr>
                <p:nvPr/>
              </p:nvSpPr>
              <p:spPr bwMode="auto">
                <a:xfrm>
                  <a:off x="1536" y="2592"/>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07" name="Rectangle 123"/>
                <p:cNvSpPr>
                  <a:spLocks noChangeArrowheads="1"/>
                </p:cNvSpPr>
                <p:nvPr/>
              </p:nvSpPr>
              <p:spPr bwMode="auto">
                <a:xfrm>
                  <a:off x="1493" y="2592"/>
                  <a:ext cx="381"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6" name="Group 124"/>
              <p:cNvGrpSpPr>
                <a:grpSpLocks/>
              </p:cNvGrpSpPr>
              <p:nvPr/>
            </p:nvGrpSpPr>
            <p:grpSpPr bwMode="auto">
              <a:xfrm>
                <a:off x="1876" y="2592"/>
                <a:ext cx="2344" cy="432"/>
                <a:chOff x="1876" y="2592"/>
                <a:chExt cx="2344" cy="432"/>
              </a:xfrm>
            </p:grpSpPr>
            <p:sp>
              <p:nvSpPr>
                <p:cNvPr id="63576" name="Rectangle 125"/>
                <p:cNvSpPr>
                  <a:spLocks noChangeArrowheads="1"/>
                </p:cNvSpPr>
                <p:nvPr/>
              </p:nvSpPr>
              <p:spPr bwMode="auto">
                <a:xfrm>
                  <a:off x="1919" y="2592"/>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غالباً ما يبدو عليه عدم الإنصات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710" name="Rectangle 126"/>
                <p:cNvSpPr>
                  <a:spLocks noChangeArrowheads="1"/>
                </p:cNvSpPr>
                <p:nvPr/>
              </p:nvSpPr>
              <p:spPr bwMode="auto">
                <a:xfrm>
                  <a:off x="1876" y="2592"/>
                  <a:ext cx="2344"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7" name="Group 127"/>
              <p:cNvGrpSpPr>
                <a:grpSpLocks/>
              </p:cNvGrpSpPr>
              <p:nvPr/>
            </p:nvGrpSpPr>
            <p:grpSpPr bwMode="auto">
              <a:xfrm>
                <a:off x="4220" y="2592"/>
                <a:ext cx="459" cy="432"/>
                <a:chOff x="4220" y="2592"/>
                <a:chExt cx="459" cy="432"/>
              </a:xfrm>
            </p:grpSpPr>
            <p:sp>
              <p:nvSpPr>
                <p:cNvPr id="63574" name="Rectangle 128"/>
                <p:cNvSpPr>
                  <a:spLocks noChangeArrowheads="1"/>
                </p:cNvSpPr>
                <p:nvPr/>
              </p:nvSpPr>
              <p:spPr bwMode="auto">
                <a:xfrm>
                  <a:off x="4263" y="2592"/>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13" name="Rectangle 129"/>
                <p:cNvSpPr>
                  <a:spLocks noChangeArrowheads="1"/>
                </p:cNvSpPr>
                <p:nvPr/>
              </p:nvSpPr>
              <p:spPr bwMode="auto">
                <a:xfrm>
                  <a:off x="4220" y="2592"/>
                  <a:ext cx="45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8" name="Group 130"/>
              <p:cNvGrpSpPr>
                <a:grpSpLocks/>
              </p:cNvGrpSpPr>
              <p:nvPr/>
            </p:nvGrpSpPr>
            <p:grpSpPr bwMode="auto">
              <a:xfrm>
                <a:off x="0" y="3024"/>
                <a:ext cx="599" cy="432"/>
                <a:chOff x="0" y="3024"/>
                <a:chExt cx="599" cy="432"/>
              </a:xfrm>
            </p:grpSpPr>
            <p:sp>
              <p:nvSpPr>
                <p:cNvPr id="63572" name="Rectangle 131"/>
                <p:cNvSpPr>
                  <a:spLocks noChangeArrowheads="1"/>
                </p:cNvSpPr>
                <p:nvPr/>
              </p:nvSpPr>
              <p:spPr bwMode="auto">
                <a:xfrm>
                  <a:off x="43" y="3024"/>
                  <a:ext cx="51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16" name="Rectangle 132"/>
                <p:cNvSpPr>
                  <a:spLocks noChangeArrowheads="1"/>
                </p:cNvSpPr>
                <p:nvPr/>
              </p:nvSpPr>
              <p:spPr bwMode="auto">
                <a:xfrm>
                  <a:off x="0" y="3024"/>
                  <a:ext cx="59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39" name="Group 133"/>
              <p:cNvGrpSpPr>
                <a:grpSpLocks/>
              </p:cNvGrpSpPr>
              <p:nvPr/>
            </p:nvGrpSpPr>
            <p:grpSpPr bwMode="auto">
              <a:xfrm>
                <a:off x="599" y="3024"/>
                <a:ext cx="447" cy="432"/>
                <a:chOff x="599" y="3024"/>
                <a:chExt cx="447" cy="432"/>
              </a:xfrm>
            </p:grpSpPr>
            <p:sp>
              <p:nvSpPr>
                <p:cNvPr id="63570" name="Rectangle 134"/>
                <p:cNvSpPr>
                  <a:spLocks noChangeArrowheads="1"/>
                </p:cNvSpPr>
                <p:nvPr/>
              </p:nvSpPr>
              <p:spPr bwMode="auto">
                <a:xfrm>
                  <a:off x="642" y="3024"/>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19" name="Rectangle 135"/>
                <p:cNvSpPr>
                  <a:spLocks noChangeArrowheads="1"/>
                </p:cNvSpPr>
                <p:nvPr/>
              </p:nvSpPr>
              <p:spPr bwMode="auto">
                <a:xfrm>
                  <a:off x="599" y="3024"/>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0" name="Group 136"/>
              <p:cNvGrpSpPr>
                <a:grpSpLocks/>
              </p:cNvGrpSpPr>
              <p:nvPr/>
            </p:nvGrpSpPr>
            <p:grpSpPr bwMode="auto">
              <a:xfrm>
                <a:off x="1046" y="3024"/>
                <a:ext cx="447" cy="432"/>
                <a:chOff x="1046" y="3024"/>
                <a:chExt cx="447" cy="432"/>
              </a:xfrm>
            </p:grpSpPr>
            <p:sp>
              <p:nvSpPr>
                <p:cNvPr id="63568" name="Rectangle 137"/>
                <p:cNvSpPr>
                  <a:spLocks noChangeArrowheads="1"/>
                </p:cNvSpPr>
                <p:nvPr/>
              </p:nvSpPr>
              <p:spPr bwMode="auto">
                <a:xfrm>
                  <a:off x="1089" y="3024"/>
                  <a:ext cx="361"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22" name="Rectangle 138"/>
                <p:cNvSpPr>
                  <a:spLocks noChangeArrowheads="1"/>
                </p:cNvSpPr>
                <p:nvPr/>
              </p:nvSpPr>
              <p:spPr bwMode="auto">
                <a:xfrm>
                  <a:off x="1046" y="3024"/>
                  <a:ext cx="447"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1" name="Group 139"/>
              <p:cNvGrpSpPr>
                <a:grpSpLocks/>
              </p:cNvGrpSpPr>
              <p:nvPr/>
            </p:nvGrpSpPr>
            <p:grpSpPr bwMode="auto">
              <a:xfrm>
                <a:off x="1493" y="3024"/>
                <a:ext cx="383" cy="432"/>
                <a:chOff x="1493" y="3024"/>
                <a:chExt cx="383" cy="432"/>
              </a:xfrm>
            </p:grpSpPr>
            <p:sp>
              <p:nvSpPr>
                <p:cNvPr id="63566" name="Rectangle 140"/>
                <p:cNvSpPr>
                  <a:spLocks noChangeArrowheads="1"/>
                </p:cNvSpPr>
                <p:nvPr/>
              </p:nvSpPr>
              <p:spPr bwMode="auto">
                <a:xfrm>
                  <a:off x="1536" y="3024"/>
                  <a:ext cx="297"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25" name="Rectangle 141"/>
                <p:cNvSpPr>
                  <a:spLocks noChangeArrowheads="1"/>
                </p:cNvSpPr>
                <p:nvPr/>
              </p:nvSpPr>
              <p:spPr bwMode="auto">
                <a:xfrm>
                  <a:off x="1493" y="3024"/>
                  <a:ext cx="381"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2" name="Group 142"/>
              <p:cNvGrpSpPr>
                <a:grpSpLocks/>
              </p:cNvGrpSpPr>
              <p:nvPr/>
            </p:nvGrpSpPr>
            <p:grpSpPr bwMode="auto">
              <a:xfrm>
                <a:off x="1876" y="3024"/>
                <a:ext cx="2344" cy="432"/>
                <a:chOff x="1876" y="3024"/>
                <a:chExt cx="2344" cy="432"/>
              </a:xfrm>
            </p:grpSpPr>
            <p:sp>
              <p:nvSpPr>
                <p:cNvPr id="63564" name="Rectangle 143"/>
                <p:cNvSpPr>
                  <a:spLocks noChangeArrowheads="1"/>
                </p:cNvSpPr>
                <p:nvPr/>
              </p:nvSpPr>
              <p:spPr bwMode="auto">
                <a:xfrm>
                  <a:off x="1919" y="3024"/>
                  <a:ext cx="2258"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غالباً ما يضيع أشياءه الخاصة(الأدوات المدرسية مثلاً)</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728" name="Rectangle 144"/>
                <p:cNvSpPr>
                  <a:spLocks noChangeArrowheads="1"/>
                </p:cNvSpPr>
                <p:nvPr/>
              </p:nvSpPr>
              <p:spPr bwMode="auto">
                <a:xfrm>
                  <a:off x="1876" y="3024"/>
                  <a:ext cx="2344"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3" name="Group 145"/>
              <p:cNvGrpSpPr>
                <a:grpSpLocks/>
              </p:cNvGrpSpPr>
              <p:nvPr/>
            </p:nvGrpSpPr>
            <p:grpSpPr bwMode="auto">
              <a:xfrm>
                <a:off x="4220" y="3024"/>
                <a:ext cx="459" cy="432"/>
                <a:chOff x="4220" y="3024"/>
                <a:chExt cx="459" cy="432"/>
              </a:xfrm>
            </p:grpSpPr>
            <p:sp>
              <p:nvSpPr>
                <p:cNvPr id="63562" name="Rectangle 146"/>
                <p:cNvSpPr>
                  <a:spLocks noChangeArrowheads="1"/>
                </p:cNvSpPr>
                <p:nvPr/>
              </p:nvSpPr>
              <p:spPr bwMode="auto">
                <a:xfrm>
                  <a:off x="4263" y="3024"/>
                  <a:ext cx="373" cy="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31" name="Rectangle 147"/>
                <p:cNvSpPr>
                  <a:spLocks noChangeArrowheads="1"/>
                </p:cNvSpPr>
                <p:nvPr/>
              </p:nvSpPr>
              <p:spPr bwMode="auto">
                <a:xfrm>
                  <a:off x="4220" y="3024"/>
                  <a:ext cx="459" cy="432"/>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4" name="Group 148"/>
              <p:cNvGrpSpPr>
                <a:grpSpLocks/>
              </p:cNvGrpSpPr>
              <p:nvPr/>
            </p:nvGrpSpPr>
            <p:grpSpPr bwMode="auto">
              <a:xfrm>
                <a:off x="0" y="3456"/>
                <a:ext cx="599" cy="576"/>
                <a:chOff x="0" y="3456"/>
                <a:chExt cx="599" cy="576"/>
              </a:xfrm>
            </p:grpSpPr>
            <p:sp>
              <p:nvSpPr>
                <p:cNvPr id="63560" name="Rectangle 149"/>
                <p:cNvSpPr>
                  <a:spLocks noChangeArrowheads="1"/>
                </p:cNvSpPr>
                <p:nvPr/>
              </p:nvSpPr>
              <p:spPr bwMode="auto">
                <a:xfrm>
                  <a:off x="43" y="3456"/>
                  <a:ext cx="513" cy="5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3</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34" name="Rectangle 150"/>
                <p:cNvSpPr>
                  <a:spLocks noChangeArrowheads="1"/>
                </p:cNvSpPr>
                <p:nvPr/>
              </p:nvSpPr>
              <p:spPr bwMode="auto">
                <a:xfrm>
                  <a:off x="0" y="3445"/>
                  <a:ext cx="599" cy="576"/>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5" name="Group 151"/>
              <p:cNvGrpSpPr>
                <a:grpSpLocks/>
              </p:cNvGrpSpPr>
              <p:nvPr/>
            </p:nvGrpSpPr>
            <p:grpSpPr bwMode="auto">
              <a:xfrm>
                <a:off x="599" y="3456"/>
                <a:ext cx="447" cy="576"/>
                <a:chOff x="599" y="3456"/>
                <a:chExt cx="447" cy="576"/>
              </a:xfrm>
            </p:grpSpPr>
            <p:sp>
              <p:nvSpPr>
                <p:cNvPr id="63558" name="Rectangle 152"/>
                <p:cNvSpPr>
                  <a:spLocks noChangeArrowheads="1"/>
                </p:cNvSpPr>
                <p:nvPr/>
              </p:nvSpPr>
              <p:spPr bwMode="auto">
                <a:xfrm>
                  <a:off x="642" y="3456"/>
                  <a:ext cx="361" cy="5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2</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37" name="Rectangle 153"/>
                <p:cNvSpPr>
                  <a:spLocks noChangeArrowheads="1"/>
                </p:cNvSpPr>
                <p:nvPr/>
              </p:nvSpPr>
              <p:spPr bwMode="auto">
                <a:xfrm>
                  <a:off x="599" y="3445"/>
                  <a:ext cx="447" cy="576"/>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6" name="Group 154"/>
              <p:cNvGrpSpPr>
                <a:grpSpLocks/>
              </p:cNvGrpSpPr>
              <p:nvPr/>
            </p:nvGrpSpPr>
            <p:grpSpPr bwMode="auto">
              <a:xfrm>
                <a:off x="1046" y="3456"/>
                <a:ext cx="447" cy="576"/>
                <a:chOff x="1046" y="3456"/>
                <a:chExt cx="447" cy="576"/>
              </a:xfrm>
            </p:grpSpPr>
            <p:sp>
              <p:nvSpPr>
                <p:cNvPr id="63556" name="Rectangle 155"/>
                <p:cNvSpPr>
                  <a:spLocks noChangeArrowheads="1"/>
                </p:cNvSpPr>
                <p:nvPr/>
              </p:nvSpPr>
              <p:spPr bwMode="auto">
                <a:xfrm>
                  <a:off x="1089" y="3456"/>
                  <a:ext cx="361" cy="5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1</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40" name="Rectangle 156"/>
                <p:cNvSpPr>
                  <a:spLocks noChangeArrowheads="1"/>
                </p:cNvSpPr>
                <p:nvPr/>
              </p:nvSpPr>
              <p:spPr bwMode="auto">
                <a:xfrm>
                  <a:off x="1046" y="3445"/>
                  <a:ext cx="447" cy="576"/>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7" name="Group 157"/>
              <p:cNvGrpSpPr>
                <a:grpSpLocks/>
              </p:cNvGrpSpPr>
              <p:nvPr/>
            </p:nvGrpSpPr>
            <p:grpSpPr bwMode="auto">
              <a:xfrm>
                <a:off x="1493" y="3456"/>
                <a:ext cx="383" cy="576"/>
                <a:chOff x="1493" y="3456"/>
                <a:chExt cx="383" cy="576"/>
              </a:xfrm>
            </p:grpSpPr>
            <p:sp>
              <p:nvSpPr>
                <p:cNvPr id="63554" name="Rectangle 158"/>
                <p:cNvSpPr>
                  <a:spLocks noChangeArrowheads="1"/>
                </p:cNvSpPr>
                <p:nvPr/>
              </p:nvSpPr>
              <p:spPr bwMode="auto">
                <a:xfrm>
                  <a:off x="1536" y="3456"/>
                  <a:ext cx="297" cy="5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chemeClr val="bg1"/>
                      </a:solidFill>
                      <a:latin typeface="Arial" panose="020B0604020202020204" pitchFamily="34" charset="0"/>
                      <a:cs typeface="Arial" panose="020B0604020202020204" pitchFamily="34" charset="0"/>
                    </a:rPr>
                    <a:t>0</a:t>
                  </a:r>
                  <a:endParaRPr lang="ar-SA" sz="1600" b="1">
                    <a:solidFill>
                      <a:schemeClr val="bg1"/>
                    </a:solidFill>
                    <a:latin typeface="Arial" panose="020B0604020202020204" pitchFamily="34" charset="0"/>
                  </a:endParaRPr>
                </a:p>
                <a:p>
                  <a:pPr algn="ctr">
                    <a:spcBef>
                      <a:spcPct val="0"/>
                    </a:spcBef>
                    <a:buClrTx/>
                    <a:buSzTx/>
                    <a:buFontTx/>
                    <a:buNone/>
                  </a:pPr>
                  <a:endParaRPr lang="ar-SA" sz="2400" b="1">
                    <a:solidFill>
                      <a:schemeClr val="bg1"/>
                    </a:solidFill>
                    <a:latin typeface="Times New Roman" panose="02020603050405020304" pitchFamily="18" charset="0"/>
                  </a:endParaRPr>
                </a:p>
              </p:txBody>
            </p:sp>
            <p:sp>
              <p:nvSpPr>
                <p:cNvPr id="195743" name="Rectangle 159"/>
                <p:cNvSpPr>
                  <a:spLocks noChangeArrowheads="1"/>
                </p:cNvSpPr>
                <p:nvPr/>
              </p:nvSpPr>
              <p:spPr bwMode="auto">
                <a:xfrm>
                  <a:off x="1493" y="3445"/>
                  <a:ext cx="381" cy="576"/>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8" name="Group 160"/>
              <p:cNvGrpSpPr>
                <a:grpSpLocks/>
              </p:cNvGrpSpPr>
              <p:nvPr/>
            </p:nvGrpSpPr>
            <p:grpSpPr bwMode="auto">
              <a:xfrm>
                <a:off x="1876" y="3456"/>
                <a:ext cx="2344" cy="576"/>
                <a:chOff x="1876" y="3456"/>
                <a:chExt cx="2344" cy="576"/>
              </a:xfrm>
            </p:grpSpPr>
            <p:sp>
              <p:nvSpPr>
                <p:cNvPr id="63552" name="Rectangle 161"/>
                <p:cNvSpPr>
                  <a:spLocks noChangeArrowheads="1"/>
                </p:cNvSpPr>
                <p:nvPr/>
              </p:nvSpPr>
              <p:spPr bwMode="auto">
                <a:xfrm>
                  <a:off x="1919" y="3456"/>
                  <a:ext cx="2258" cy="5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غالباً ما يقوم بأعمال خطرة بدنياً دون اكتراث لما ينتج عن ذلك .</a:t>
                  </a:r>
                  <a:endParaRPr lang="ar-SA" sz="1600" b="1">
                    <a:solidFill>
                      <a:srgbClr val="FFFF00"/>
                    </a:solidFill>
                    <a:latin typeface="Arial" panose="020B0604020202020204" pitchFamily="34" charset="0"/>
                  </a:endParaRPr>
                </a:p>
                <a:p>
                  <a:pPr algn="r">
                    <a:spcBef>
                      <a:spcPct val="0"/>
                    </a:spcBef>
                    <a:buClrTx/>
                    <a:buSzTx/>
                    <a:buFontTx/>
                    <a:buNone/>
                  </a:pPr>
                  <a:endParaRPr lang="ar-SA" sz="2400" b="1">
                    <a:solidFill>
                      <a:srgbClr val="FFFF00"/>
                    </a:solidFill>
                    <a:latin typeface="Times New Roman" panose="02020603050405020304" pitchFamily="18" charset="0"/>
                  </a:endParaRPr>
                </a:p>
              </p:txBody>
            </p:sp>
            <p:sp>
              <p:nvSpPr>
                <p:cNvPr id="195746" name="Rectangle 162"/>
                <p:cNvSpPr>
                  <a:spLocks noChangeArrowheads="1"/>
                </p:cNvSpPr>
                <p:nvPr/>
              </p:nvSpPr>
              <p:spPr bwMode="auto">
                <a:xfrm>
                  <a:off x="1876" y="3445"/>
                  <a:ext cx="2344" cy="576"/>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nvGrpSpPr>
              <p:cNvPr id="63549" name="Group 163"/>
              <p:cNvGrpSpPr>
                <a:grpSpLocks/>
              </p:cNvGrpSpPr>
              <p:nvPr/>
            </p:nvGrpSpPr>
            <p:grpSpPr bwMode="auto">
              <a:xfrm>
                <a:off x="4220" y="3456"/>
                <a:ext cx="459" cy="576"/>
                <a:chOff x="4220" y="3456"/>
                <a:chExt cx="459" cy="576"/>
              </a:xfrm>
            </p:grpSpPr>
            <p:sp>
              <p:nvSpPr>
                <p:cNvPr id="63550" name="Rectangle 164"/>
                <p:cNvSpPr>
                  <a:spLocks noChangeArrowheads="1"/>
                </p:cNvSpPr>
                <p:nvPr/>
              </p:nvSpPr>
              <p:spPr bwMode="auto">
                <a:xfrm>
                  <a:off x="4263" y="3456"/>
                  <a:ext cx="373" cy="57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rtl="1" eaLnBrk="1" hangingPunct="1">
                    <a:spcBef>
                      <a:spcPct val="0"/>
                    </a:spcBef>
                    <a:buClrTx/>
                    <a:buSzTx/>
                    <a:buFontTx/>
                    <a:buNone/>
                  </a:pPr>
                  <a:r>
                    <a:rPr lang="ar-SA" sz="1500" b="1">
                      <a:solidFill>
                        <a:srgbClr val="FFFF00"/>
                      </a:solidFill>
                      <a:latin typeface="Arial" panose="020B0604020202020204" pitchFamily="34" charset="0"/>
                      <a:cs typeface="Arial" panose="020B0604020202020204" pitchFamily="34" charset="0"/>
                    </a:rPr>
                    <a:t>(14)</a:t>
                  </a:r>
                  <a:endParaRPr lang="ar-SA" sz="1600" b="1">
                    <a:solidFill>
                      <a:srgbClr val="FFFF00"/>
                    </a:solidFill>
                    <a:latin typeface="Arial" panose="020B0604020202020204" pitchFamily="34" charset="0"/>
                  </a:endParaRPr>
                </a:p>
                <a:p>
                  <a:pPr algn="ctr">
                    <a:spcBef>
                      <a:spcPct val="0"/>
                    </a:spcBef>
                    <a:buClrTx/>
                    <a:buSzTx/>
                    <a:buFontTx/>
                    <a:buNone/>
                  </a:pPr>
                  <a:endParaRPr lang="ar-SA" sz="2400" b="1">
                    <a:solidFill>
                      <a:srgbClr val="FFFF00"/>
                    </a:solidFill>
                    <a:latin typeface="Times New Roman" panose="02020603050405020304" pitchFamily="18" charset="0"/>
                  </a:endParaRPr>
                </a:p>
              </p:txBody>
            </p:sp>
            <p:sp>
              <p:nvSpPr>
                <p:cNvPr id="195749" name="Rectangle 165"/>
                <p:cNvSpPr>
                  <a:spLocks noChangeArrowheads="1"/>
                </p:cNvSpPr>
                <p:nvPr/>
              </p:nvSpPr>
              <p:spPr bwMode="auto">
                <a:xfrm>
                  <a:off x="4220" y="3445"/>
                  <a:ext cx="459" cy="576"/>
                </a:xfrm>
                <a:prstGeom prst="rect">
                  <a:avLst/>
                </a:prstGeom>
                <a:noFill/>
                <a:ln w="7">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grpSp>
        <p:sp>
          <p:nvSpPr>
            <p:cNvPr id="195750" name="Rectangle 166"/>
            <p:cNvSpPr>
              <a:spLocks noChangeArrowheads="1"/>
            </p:cNvSpPr>
            <p:nvPr/>
          </p:nvSpPr>
          <p:spPr bwMode="auto">
            <a:xfrm>
              <a:off x="-3" y="-3"/>
              <a:ext cx="4685" cy="4038"/>
            </a:xfrm>
            <a:prstGeom prst="rect">
              <a:avLst/>
            </a:prstGeom>
            <a:noFill/>
            <a:ln w="1651">
              <a:solidFill>
                <a:srgbClr val="FF0000"/>
              </a:solidFill>
              <a:miter lim="800000"/>
              <a:headEnd/>
              <a:tailEnd/>
            </a:ln>
            <a:effectLst/>
          </p:spPr>
          <p:txBody>
            <a:bodyPr lIns="92075" tIns="46038" rIns="92075" bIns="46038"/>
            <a:lstStyle/>
            <a:p>
              <a:pPr>
                <a:defRPr/>
              </a:pPr>
              <a:endParaRPr lang="ar-SA">
                <a:effectLst>
                  <a:outerShdw blurRad="38100" dist="38100" dir="2700000" algn="tl">
                    <a:srgbClr val="C0C0C0"/>
                  </a:outerShdw>
                </a:effectLst>
              </a:endParaRPr>
            </a:p>
          </p:txBody>
        </p:sp>
      </p:grpSp>
      <p:sp>
        <p:nvSpPr>
          <p:cNvPr id="170" name="Footer Placeholder 169"/>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a:xfrm>
            <a:off x="3276600" y="2133600"/>
            <a:ext cx="2971800" cy="2133600"/>
          </a:xfrm>
        </p:spPr>
        <p:txBody>
          <a:bodyPr/>
          <a:lstStyle/>
          <a:p>
            <a:pPr eaLnBrk="1" hangingPunct="1"/>
            <a:r>
              <a:rPr lang="en-US" sz="3600" smtClean="0">
                <a:solidFill>
                  <a:srgbClr val="FF0000"/>
                </a:solidFill>
                <a:latin typeface="Times New Roman" panose="02020603050405020304" pitchFamily="18" charset="0"/>
                <a:cs typeface="Times New Roman" panose="02020603050405020304" pitchFamily="18" charset="0"/>
              </a:rPr>
              <a:t>ADHD</a:t>
            </a:r>
            <a:br>
              <a:rPr lang="en-US" sz="3600" smtClean="0">
                <a:solidFill>
                  <a:srgbClr val="FF0000"/>
                </a:solidFill>
                <a:latin typeface="Times New Roman" panose="02020603050405020304" pitchFamily="18" charset="0"/>
                <a:cs typeface="Times New Roman" panose="02020603050405020304" pitchFamily="18" charset="0"/>
              </a:rPr>
            </a:br>
            <a:r>
              <a:rPr lang="en-US" sz="3600" smtClean="0">
                <a:solidFill>
                  <a:srgbClr val="FF0000"/>
                </a:solidFill>
                <a:latin typeface="Times New Roman" panose="02020603050405020304" pitchFamily="18" charset="0"/>
                <a:cs typeface="Times New Roman" panose="02020603050405020304" pitchFamily="18" charset="0"/>
              </a:rPr>
              <a:t/>
            </a:r>
            <a:br>
              <a:rPr lang="en-US" sz="3600" smtClean="0">
                <a:solidFill>
                  <a:srgbClr val="FF0000"/>
                </a:solidFill>
                <a:latin typeface="Times New Roman" panose="02020603050405020304" pitchFamily="18" charset="0"/>
                <a:cs typeface="Times New Roman" panose="02020603050405020304" pitchFamily="18" charset="0"/>
              </a:rPr>
            </a:br>
            <a:r>
              <a:rPr lang="en-US" sz="3600" smtClean="0">
                <a:solidFill>
                  <a:srgbClr val="FF0000"/>
                </a:solidFill>
                <a:latin typeface="Times New Roman" panose="02020603050405020304" pitchFamily="18" charset="0"/>
                <a:cs typeface="Times New Roman" panose="02020603050405020304" pitchFamily="18" charset="0"/>
              </a:rPr>
              <a:t>Etiology</a:t>
            </a:r>
          </a:p>
        </p:txBody>
      </p:sp>
      <p:grpSp>
        <p:nvGrpSpPr>
          <p:cNvPr id="2" name="Diagram 3"/>
          <p:cNvGrpSpPr>
            <a:grpSpLocks noGrp="1" noChangeAspect="1"/>
          </p:cNvGrpSpPr>
          <p:nvPr/>
        </p:nvGrpSpPr>
        <p:grpSpPr bwMode="auto">
          <a:xfrm>
            <a:off x="0" y="0"/>
            <a:ext cx="9144000" cy="6858000"/>
            <a:chOff x="945" y="864"/>
            <a:chExt cx="4062" cy="2736"/>
          </a:xfrm>
        </p:grpSpPr>
        <p:sp>
          <p:nvSpPr>
            <p:cNvPr id="1027" name="AutoShape 4"/>
            <p:cNvSpPr>
              <a:spLocks noChangeAspect="1" noChangeArrowheads="1" noTextEdit="1"/>
            </p:cNvSpPr>
            <p:nvPr/>
          </p:nvSpPr>
          <p:spPr bwMode="auto">
            <a:xfrm>
              <a:off x="945" y="864"/>
              <a:ext cx="4062" cy="2736"/>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1028" name="_s1028"/>
            <p:cNvSpPr>
              <a:spLocks noChangeArrowheads="1" noTextEdit="1"/>
            </p:cNvSpPr>
            <p:nvPr/>
          </p:nvSpPr>
          <p:spPr bwMode="auto">
            <a:xfrm>
              <a:off x="2066" y="1046"/>
              <a:ext cx="1824" cy="700"/>
            </a:xfrm>
            <a:prstGeom prst="ellipse">
              <a:avLst/>
            </a:prstGeom>
            <a:solidFill>
              <a:srgbClr val="DED82E">
                <a:alpha val="50000"/>
              </a:srgbClr>
            </a:solidFill>
            <a:ln w="4670">
              <a:solidFill>
                <a:schemeClr val="accent2"/>
              </a:solidFill>
              <a:round/>
              <a:headEnd/>
              <a:tailEnd/>
            </a:ln>
          </p:spPr>
          <p:txBody>
            <a:bodyPr lIns="0" tIns="0" rIns="0" bIns="0"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4521" name="_s1029"/>
            <p:cNvSpPr>
              <a:spLocks noChangeArrowheads="1"/>
            </p:cNvSpPr>
            <p:nvPr/>
          </p:nvSpPr>
          <p:spPr bwMode="auto">
            <a:xfrm>
              <a:off x="2265" y="1107"/>
              <a:ext cx="147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kumimoji="1" lang="en-US" sz="1800">
                  <a:latin typeface="Times New Roman" panose="02020603050405020304" pitchFamily="18" charset="0"/>
                </a:rPr>
                <a:t>Neuroanatomical</a:t>
              </a:r>
            </a:p>
            <a:p>
              <a:pPr algn="ctr">
                <a:spcBef>
                  <a:spcPct val="0"/>
                </a:spcBef>
                <a:buClrTx/>
                <a:buSzTx/>
                <a:buFontTx/>
                <a:buNone/>
              </a:pPr>
              <a:r>
                <a:rPr kumimoji="1" lang="en-US" sz="1800">
                  <a:latin typeface="Times New Roman" panose="02020603050405020304" pitchFamily="18" charset="0"/>
                </a:rPr>
                <a:t>Neurochemical</a:t>
              </a:r>
            </a:p>
          </p:txBody>
        </p:sp>
        <p:sp>
          <p:nvSpPr>
            <p:cNvPr id="1030" name="_s1030"/>
            <p:cNvSpPr>
              <a:spLocks noChangeArrowheads="1" noTextEdit="1"/>
            </p:cNvSpPr>
            <p:nvPr/>
          </p:nvSpPr>
          <p:spPr bwMode="auto">
            <a:xfrm>
              <a:off x="3721" y="1746"/>
              <a:ext cx="1176" cy="1026"/>
            </a:xfrm>
            <a:prstGeom prst="ellipse">
              <a:avLst/>
            </a:prstGeom>
            <a:solidFill>
              <a:schemeClr val="hlink">
                <a:alpha val="50000"/>
              </a:schemeClr>
            </a:solidFill>
            <a:ln w="4670">
              <a:solidFill>
                <a:schemeClr val="hlink"/>
              </a:solidFill>
              <a:round/>
              <a:headEnd/>
              <a:tailEnd/>
            </a:ln>
          </p:spPr>
          <p:txBody>
            <a:bodyPr lIns="0" tIns="0" rIns="0" bIns="0"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4523" name="_s1031"/>
            <p:cNvSpPr>
              <a:spLocks noChangeArrowheads="1"/>
            </p:cNvSpPr>
            <p:nvPr/>
          </p:nvSpPr>
          <p:spPr bwMode="auto">
            <a:xfrm>
              <a:off x="3788" y="2110"/>
              <a:ext cx="98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kumimoji="1" lang="en-US" sz="1800">
                  <a:latin typeface="Times New Roman" panose="02020603050405020304" pitchFamily="18" charset="0"/>
                </a:rPr>
                <a:t>Genetic</a:t>
              </a:r>
            </a:p>
          </p:txBody>
        </p:sp>
        <p:sp>
          <p:nvSpPr>
            <p:cNvPr id="1032" name="_s1032"/>
            <p:cNvSpPr>
              <a:spLocks noChangeArrowheads="1" noTextEdit="1"/>
            </p:cNvSpPr>
            <p:nvPr/>
          </p:nvSpPr>
          <p:spPr bwMode="auto">
            <a:xfrm>
              <a:off x="2463" y="2778"/>
              <a:ext cx="1025" cy="640"/>
            </a:xfrm>
            <a:prstGeom prst="ellipse">
              <a:avLst/>
            </a:prstGeom>
            <a:solidFill>
              <a:schemeClr val="folHlink">
                <a:alpha val="50000"/>
              </a:schemeClr>
            </a:solidFill>
            <a:ln w="4670">
              <a:solidFill>
                <a:schemeClr val="folHlink"/>
              </a:solidFill>
              <a:round/>
              <a:headEnd/>
              <a:tailEnd/>
            </a:ln>
          </p:spPr>
          <p:txBody>
            <a:bodyPr lIns="0" tIns="0" rIns="0" bIns="0"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4525" name="_s1033"/>
            <p:cNvSpPr>
              <a:spLocks noChangeArrowheads="1"/>
            </p:cNvSpPr>
            <p:nvPr/>
          </p:nvSpPr>
          <p:spPr bwMode="auto">
            <a:xfrm>
              <a:off x="2451" y="2864"/>
              <a:ext cx="1025"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kumimoji="1" lang="en-US" sz="1800">
                  <a:latin typeface="Times New Roman" panose="02020603050405020304" pitchFamily="18" charset="0"/>
                </a:rPr>
                <a:t>CNS </a:t>
              </a:r>
            </a:p>
            <a:p>
              <a:pPr algn="ctr">
                <a:spcBef>
                  <a:spcPct val="0"/>
                </a:spcBef>
                <a:buClrTx/>
                <a:buSzTx/>
                <a:buFontTx/>
                <a:buNone/>
              </a:pPr>
              <a:r>
                <a:rPr kumimoji="1" lang="en-US" sz="1800">
                  <a:latin typeface="Times New Roman" panose="02020603050405020304" pitchFamily="18" charset="0"/>
                </a:rPr>
                <a:t>insult</a:t>
              </a:r>
            </a:p>
          </p:txBody>
        </p:sp>
        <p:sp>
          <p:nvSpPr>
            <p:cNvPr id="1034" name="_s1034"/>
            <p:cNvSpPr>
              <a:spLocks noChangeArrowheads="1" noTextEdit="1"/>
            </p:cNvSpPr>
            <p:nvPr/>
          </p:nvSpPr>
          <p:spPr bwMode="auto">
            <a:xfrm>
              <a:off x="1114" y="1806"/>
              <a:ext cx="1319" cy="1026"/>
            </a:xfrm>
            <a:prstGeom prst="ellipse">
              <a:avLst/>
            </a:prstGeom>
            <a:solidFill>
              <a:schemeClr val="bg2">
                <a:alpha val="50000"/>
              </a:schemeClr>
            </a:solidFill>
            <a:ln w="4670">
              <a:solidFill>
                <a:schemeClr val="bg2"/>
              </a:solidFill>
              <a:round/>
              <a:headEnd/>
              <a:tailEnd/>
            </a:ln>
          </p:spPr>
          <p:txBody>
            <a:bodyPr lIns="0" tIns="0" rIns="0" bIns="0" anchor="ctr"/>
            <a:lstStyle/>
            <a:p>
              <a:pPr>
                <a:defRPr/>
              </a:pPr>
              <a:endParaRPr lang="en-US">
                <a:effectLst>
                  <a:outerShdw blurRad="38100" dist="38100" dir="2700000" algn="tl">
                    <a:srgbClr val="000000">
                      <a:alpha val="43137"/>
                    </a:srgbClr>
                  </a:outerShdw>
                </a:effectLst>
                <a:latin typeface="Arial" pitchFamily="-104" charset="0"/>
                <a:ea typeface="+mn-ea"/>
              </a:endParaRPr>
            </a:p>
          </p:txBody>
        </p:sp>
        <p:sp>
          <p:nvSpPr>
            <p:cNvPr id="64527" name="_s1035"/>
            <p:cNvSpPr>
              <a:spLocks noChangeArrowheads="1"/>
            </p:cNvSpPr>
            <p:nvPr/>
          </p:nvSpPr>
          <p:spPr bwMode="auto">
            <a:xfrm>
              <a:off x="1385" y="2146"/>
              <a:ext cx="80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kumimoji="1" lang="en-US" sz="1800">
                  <a:latin typeface="Times New Roman" panose="02020603050405020304" pitchFamily="18" charset="0"/>
                </a:rPr>
                <a:t>Environmental </a:t>
              </a:r>
            </a:p>
          </p:txBody>
        </p:sp>
      </p:grpSp>
      <p:sp>
        <p:nvSpPr>
          <p:cNvPr id="4" name="Date Placeholder 3"/>
          <p:cNvSpPr>
            <a:spLocks noGrp="1"/>
          </p:cNvSpPr>
          <p:nvPr>
            <p:ph type="dt" sz="quarter"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01C0A52E-AB1A-4DF6-A113-0B00F51206AF}" type="slidenum">
              <a:rPr lang="ar-SA" smtClean="0">
                <a:solidFill>
                  <a:srgbClr val="7B9899"/>
                </a:solidFill>
              </a:rPr>
              <a:pPr>
                <a:defRPr/>
              </a:pPr>
              <a:t>34</a:t>
            </a:fld>
            <a:endParaRPr lang="en-US" smtClean="0">
              <a:solidFill>
                <a:srgbClr val="7B9899"/>
              </a:solidFill>
            </a:endParaRPr>
          </a:p>
        </p:txBody>
      </p:sp>
      <p:sp>
        <p:nvSpPr>
          <p:cNvPr id="15" name="Footer Placeholder 1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fade">
                                      <p:cBhvr>
                                        <p:cTn id="7" dur="2000"/>
                                        <p:tgtEl>
                                          <p:spTgt spid="180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dirty="0"/>
          </a:p>
        </p:txBody>
      </p:sp>
      <p:sp>
        <p:nvSpPr>
          <p:cNvPr id="7"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E707F73F-8B6E-4B63-BB74-0E5822D658AD}" type="slidenum">
              <a:rPr lang="ar-SA" smtClean="0">
                <a:solidFill>
                  <a:srgbClr val="FFFFFF"/>
                </a:solidFill>
              </a:rPr>
              <a:pPr>
                <a:defRPr/>
              </a:pPr>
              <a:t>35</a:t>
            </a:fld>
            <a:endParaRPr lang="en-US" smtClean="0">
              <a:solidFill>
                <a:srgbClr val="FFFFFF"/>
              </a:solidFill>
            </a:endParaRPr>
          </a:p>
        </p:txBody>
      </p:sp>
      <p:sp>
        <p:nvSpPr>
          <p:cNvPr id="65540" name="Title 8"/>
          <p:cNvSpPr>
            <a:spLocks noGrp="1"/>
          </p:cNvSpPr>
          <p:nvPr>
            <p:ph type="title" idx="4294967295"/>
          </p:nvPr>
        </p:nvSpPr>
        <p:spPr>
          <a:xfrm>
            <a:off x="312738" y="260350"/>
            <a:ext cx="8374062" cy="1439863"/>
          </a:xfrm>
          <a:solidFill>
            <a:schemeClr val="hlink"/>
          </a:solidFill>
        </p:spPr>
        <p:txBody>
          <a:bodyPr/>
          <a:lstStyle/>
          <a:p>
            <a:pPr eaLnBrk="1" hangingPunct="1"/>
            <a:r>
              <a:rPr lang="en-US" sz="4000" smtClean="0">
                <a:solidFill>
                  <a:srgbClr val="000000"/>
                </a:solidFill>
                <a:latin typeface="Times New Roman" panose="02020603050405020304" pitchFamily="18" charset="0"/>
                <a:cs typeface="Times New Roman" panose="02020603050405020304" pitchFamily="18" charset="0"/>
              </a:rPr>
              <a:t>NIMH Press Release</a:t>
            </a:r>
          </a:p>
        </p:txBody>
      </p:sp>
      <p:pic>
        <p:nvPicPr>
          <p:cNvPr id="65541" name="Content Placeholder 10" descr="Brain Matures a Few Years Late in ADHD, but Follows Normal Pattern"/>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77825" y="2540000"/>
            <a:ext cx="8308975" cy="3327400"/>
          </a:xfrm>
        </p:spPr>
      </p:pic>
      <p:sp>
        <p:nvSpPr>
          <p:cNvPr id="65542" name="TextBox 11"/>
          <p:cNvSpPr txBox="1">
            <a:spLocks noChangeArrowheads="1"/>
          </p:cNvSpPr>
          <p:nvPr/>
        </p:nvSpPr>
        <p:spPr bwMode="auto">
          <a:xfrm>
            <a:off x="800100" y="5829300"/>
            <a:ext cx="789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r>
              <a:rPr lang="en-US" sz="1800">
                <a:latin typeface="Times New Roman" panose="02020603050405020304" pitchFamily="18" charset="0"/>
              </a:rPr>
              <a:t>http://www.nimh.nih.gov/science-news/2007/brain-matures-a-few-years-late-in-adhd-but-follows-normal-pattern.shtml</a:t>
            </a:r>
          </a:p>
        </p:txBody>
      </p:sp>
      <p:sp>
        <p:nvSpPr>
          <p:cNvPr id="8" name="Footer Placeholder 7"/>
          <p:cNvSpPr>
            <a:spLocks noGrp="1"/>
          </p:cNvSpPr>
          <p:nvPr>
            <p:ph type="ftr" sz="quarter" idx="11"/>
          </p:nvPr>
        </p:nvSpPr>
        <p:spPr/>
        <p:txBody>
          <a:bodyPr/>
          <a:lstStyle/>
          <a:p>
            <a:pPr>
              <a:defRPr/>
            </a:pPr>
            <a:endParaRPr lang="en-US" dirty="0"/>
          </a:p>
        </p:txBody>
      </p:sp>
      <p:sp>
        <p:nvSpPr>
          <p:cNvPr id="65544" name="TextBox 8"/>
          <p:cNvSpPr txBox="1">
            <a:spLocks noChangeArrowheads="1"/>
          </p:cNvSpPr>
          <p:nvPr/>
        </p:nvSpPr>
        <p:spPr bwMode="auto">
          <a:xfrm>
            <a:off x="381000" y="1905000"/>
            <a:ext cx="944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 typeface="Wingdings" panose="05000000000000000000" pitchFamily="2" charset="2"/>
              <a:buChar char="ü"/>
            </a:pPr>
            <a:r>
              <a:rPr lang="en-US" sz="1800">
                <a:solidFill>
                  <a:srgbClr val="000000"/>
                </a:solidFill>
                <a:latin typeface="Times New Roman" panose="02020603050405020304" pitchFamily="18" charset="0"/>
                <a:cs typeface="Times New Roman" panose="02020603050405020304" pitchFamily="18" charset="0"/>
              </a:rPr>
              <a:t> NIMH Press Release November 12, 2007 </a:t>
            </a:r>
            <a:br>
              <a:rPr lang="en-US" sz="1800">
                <a:solidFill>
                  <a:srgbClr val="000000"/>
                </a:solidFill>
                <a:latin typeface="Times New Roman" panose="02020603050405020304" pitchFamily="18" charset="0"/>
                <a:cs typeface="Times New Roman" panose="02020603050405020304" pitchFamily="18" charset="0"/>
              </a:rPr>
            </a:br>
            <a:r>
              <a:rPr lang="en-US" sz="1800">
                <a:solidFill>
                  <a:srgbClr val="000000"/>
                </a:solidFill>
                <a:latin typeface="Times New Roman" panose="02020603050405020304" pitchFamily="18" charset="0"/>
                <a:cs typeface="Times New Roman" panose="02020603050405020304" pitchFamily="18" charset="0"/>
              </a:rPr>
              <a:t>Brain Matures a Few Years Late in ADHD, But Follows Normal Pattern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218BA7AC-6EF1-4A68-9CA2-0B4701894208}" type="slidenum">
              <a:rPr lang="ar-SA" smtClean="0">
                <a:solidFill>
                  <a:srgbClr val="7B9899"/>
                </a:solidFill>
              </a:rPr>
              <a:pPr>
                <a:defRPr/>
              </a:pPr>
              <a:t>36</a:t>
            </a:fld>
            <a:endParaRPr lang="en-US" smtClean="0">
              <a:solidFill>
                <a:srgbClr val="7B9899"/>
              </a:solidFill>
            </a:endParaRPr>
          </a:p>
        </p:txBody>
      </p:sp>
      <p:sp>
        <p:nvSpPr>
          <p:cNvPr id="66564" name="Rectangle 2"/>
          <p:cNvSpPr>
            <a:spLocks noGrp="1" noRot="1" noChangeArrowheads="1"/>
          </p:cNvSpPr>
          <p:nvPr>
            <p:ph sz="quarter" idx="1"/>
          </p:nvPr>
        </p:nvSpPr>
        <p:spPr>
          <a:xfrm>
            <a:off x="301625" y="1527175"/>
            <a:ext cx="8504238" cy="4572000"/>
          </a:xfrm>
        </p:spPr>
        <p:txBody>
          <a:bodyPr/>
          <a:lstStyle/>
          <a:p>
            <a:pPr eaLnBrk="1" hangingPunct="1"/>
            <a:endParaRPr lang="ar-SA" smtClean="0">
              <a:latin typeface="Arial" panose="020B0604020202020204" pitchFamily="34" charset="0"/>
            </a:endParaRPr>
          </a:p>
        </p:txBody>
      </p:sp>
      <p:pic>
        <p:nvPicPr>
          <p:cNvPr id="66565" name="Picture 3" descr="شقاوة عيا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5113"/>
            <a:ext cx="8534400" cy="623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a:xfrm>
            <a:off x="5929313" y="6492875"/>
            <a:ext cx="3044825" cy="365125"/>
          </a:xfrm>
        </p:spPr>
        <p:txBody>
          <a:bodyPr/>
          <a:lstStyle/>
          <a:p>
            <a:pPr>
              <a:defRPr/>
            </a:pPr>
            <a:fld id="{F25F31AE-8087-4150-AF08-C7F796B1160B}" type="datetime1">
              <a:rPr lang="en-US"/>
              <a:pPr>
                <a:defRPr/>
              </a:pPr>
              <a:t>10/3/2016</a:t>
            </a:fld>
            <a:endParaRPr lang="en-US"/>
          </a:p>
        </p:txBody>
      </p:sp>
      <p:sp>
        <p:nvSpPr>
          <p:cNvPr id="9"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CA2124CB-C5F3-4F97-A1A8-544E60DC43E3}" type="slidenum">
              <a:rPr lang="ar-SA" smtClean="0">
                <a:solidFill>
                  <a:srgbClr val="FFFFFF"/>
                </a:solidFill>
              </a:rPr>
              <a:pPr>
                <a:defRPr/>
              </a:pPr>
              <a:t>37</a:t>
            </a:fld>
            <a:endParaRPr lang="en-US" smtClean="0">
              <a:solidFill>
                <a:srgbClr val="FFFFFF"/>
              </a:solidFill>
            </a:endParaRPr>
          </a:p>
        </p:txBody>
      </p:sp>
      <p:sp>
        <p:nvSpPr>
          <p:cNvPr id="68612" name="Rectangle 2"/>
          <p:cNvSpPr>
            <a:spLocks noGrp="1" noChangeArrowheads="1"/>
          </p:cNvSpPr>
          <p:nvPr>
            <p:ph type="ctrTitle" idx="4294967295"/>
          </p:nvPr>
        </p:nvSpPr>
        <p:spPr>
          <a:xfrm>
            <a:off x="152400" y="304800"/>
            <a:ext cx="8785225" cy="1752600"/>
          </a:xfrm>
          <a:solidFill>
            <a:schemeClr val="hlink"/>
          </a:solidFill>
        </p:spPr>
        <p:txBody>
          <a:bodyPr/>
          <a:lstStyle/>
          <a:p>
            <a:pPr eaLnBrk="1" hangingPunct="1"/>
            <a:r>
              <a:rPr lang="en-US" sz="5400" b="1" smtClean="0">
                <a:solidFill>
                  <a:srgbClr val="FF0000"/>
                </a:solidFill>
              </a:rPr>
              <a:t/>
            </a:r>
            <a:br>
              <a:rPr lang="en-US" sz="5400" b="1" smtClean="0">
                <a:solidFill>
                  <a:srgbClr val="FF0000"/>
                </a:solidFill>
              </a:rPr>
            </a:br>
            <a:r>
              <a:rPr lang="en-US" sz="5400" b="1" smtClean="0">
                <a:solidFill>
                  <a:srgbClr val="FF0000"/>
                </a:solidFill>
              </a:rPr>
              <a:t/>
            </a:r>
            <a:br>
              <a:rPr lang="en-US" sz="5400" b="1" smtClean="0">
                <a:solidFill>
                  <a:srgbClr val="FF0000"/>
                </a:solidFill>
              </a:rPr>
            </a:br>
            <a:r>
              <a:rPr lang="en-US" sz="5400" b="1" smtClean="0"/>
              <a:t/>
            </a:r>
            <a:br>
              <a:rPr lang="en-US" sz="5400" b="1" smtClean="0"/>
            </a:br>
            <a:endParaRPr lang="en-US" sz="5400" b="1" smtClean="0"/>
          </a:p>
        </p:txBody>
      </p:sp>
      <p:sp>
        <p:nvSpPr>
          <p:cNvPr id="68613" name="Rectangle 3"/>
          <p:cNvSpPr>
            <a:spLocks noGrp="1" noChangeArrowheads="1"/>
          </p:cNvSpPr>
          <p:nvPr>
            <p:ph type="subTitle" idx="4294967295"/>
          </p:nvPr>
        </p:nvSpPr>
        <p:spPr>
          <a:xfrm>
            <a:off x="673100" y="2071688"/>
            <a:ext cx="7632700" cy="2928937"/>
          </a:xfrm>
        </p:spPr>
        <p:txBody>
          <a:bodyPr anchor="ctr"/>
          <a:lstStyle/>
          <a:p>
            <a:pPr marL="0" indent="0" algn="ctr" eaLnBrk="1" hangingPunct="1">
              <a:lnSpc>
                <a:spcPct val="80000"/>
              </a:lnSpc>
              <a:buFont typeface="Wingdings" panose="05000000000000000000" pitchFamily="2" charset="2"/>
              <a:buNone/>
            </a:pPr>
            <a:r>
              <a:rPr lang="en-US" sz="2800" b="1" smtClean="0">
                <a:solidFill>
                  <a:schemeClr val="hlink"/>
                </a:solidFill>
              </a:rPr>
              <a:t>Turki ALBatti, MB BS, </a:t>
            </a:r>
          </a:p>
          <a:p>
            <a:pPr marL="0" indent="0" algn="ctr" eaLnBrk="1" hangingPunct="1">
              <a:lnSpc>
                <a:spcPct val="80000"/>
              </a:lnSpc>
              <a:buFont typeface="Wingdings" panose="05000000000000000000" pitchFamily="2" charset="2"/>
              <a:buNone/>
            </a:pPr>
            <a:r>
              <a:rPr lang="en-US" sz="2000" b="1" smtClean="0">
                <a:solidFill>
                  <a:schemeClr val="hlink"/>
                </a:solidFill>
              </a:rPr>
              <a:t>Assistant Professor</a:t>
            </a:r>
          </a:p>
          <a:p>
            <a:pPr marL="0" indent="0" algn="ctr" eaLnBrk="1" hangingPunct="1">
              <a:lnSpc>
                <a:spcPct val="80000"/>
              </a:lnSpc>
              <a:buFont typeface="Wingdings" panose="05000000000000000000" pitchFamily="2" charset="2"/>
              <a:buNone/>
            </a:pPr>
            <a:r>
              <a:rPr lang="en-US" sz="2000" b="1" smtClean="0">
                <a:solidFill>
                  <a:schemeClr val="hlink"/>
                </a:solidFill>
              </a:rPr>
              <a:t>Child &amp; Adolescent Psychiatrist</a:t>
            </a:r>
          </a:p>
          <a:p>
            <a:pPr marL="0" indent="0" algn="ctr" eaLnBrk="1" hangingPunct="1">
              <a:lnSpc>
                <a:spcPct val="80000"/>
              </a:lnSpc>
              <a:buFont typeface="Wingdings" panose="05000000000000000000" pitchFamily="2" charset="2"/>
              <a:buNone/>
            </a:pPr>
            <a:r>
              <a:rPr lang="en-US" sz="2000" b="1" smtClean="0">
                <a:solidFill>
                  <a:schemeClr val="hlink"/>
                </a:solidFill>
              </a:rPr>
              <a:t>Department of Psychiatry</a:t>
            </a:r>
          </a:p>
          <a:p>
            <a:pPr marL="0" indent="0" algn="ctr" eaLnBrk="1" hangingPunct="1">
              <a:lnSpc>
                <a:spcPct val="80000"/>
              </a:lnSpc>
              <a:buFont typeface="Wingdings" panose="05000000000000000000" pitchFamily="2" charset="2"/>
              <a:buNone/>
            </a:pPr>
            <a:r>
              <a:rPr lang="en-US" sz="2000" b="1" smtClean="0">
                <a:solidFill>
                  <a:schemeClr val="hlink"/>
                </a:solidFill>
              </a:rPr>
              <a:t>College of Medicine</a:t>
            </a:r>
          </a:p>
          <a:p>
            <a:pPr marL="0" indent="0" algn="ctr" eaLnBrk="1" hangingPunct="1">
              <a:lnSpc>
                <a:spcPct val="80000"/>
              </a:lnSpc>
              <a:buFont typeface="Wingdings" panose="05000000000000000000" pitchFamily="2" charset="2"/>
              <a:buNone/>
            </a:pPr>
            <a:r>
              <a:rPr lang="en-US" sz="2000" b="1" smtClean="0">
                <a:solidFill>
                  <a:schemeClr val="hlink"/>
                </a:solidFill>
              </a:rPr>
              <a:t>King Saud University</a:t>
            </a:r>
          </a:p>
          <a:p>
            <a:pPr marL="0" indent="0" algn="ctr" eaLnBrk="1" hangingPunct="1">
              <a:lnSpc>
                <a:spcPct val="80000"/>
              </a:lnSpc>
              <a:buFont typeface="Wingdings" panose="05000000000000000000" pitchFamily="2" charset="2"/>
              <a:buNone/>
            </a:pPr>
            <a:endParaRPr lang="en-US" sz="2000" b="1" smtClean="0">
              <a:solidFill>
                <a:schemeClr val="hlink"/>
              </a:solidFill>
            </a:endParaRPr>
          </a:p>
          <a:p>
            <a:pPr marL="0" indent="0" algn="ctr" eaLnBrk="1" hangingPunct="1">
              <a:lnSpc>
                <a:spcPct val="80000"/>
              </a:lnSpc>
              <a:buFont typeface="Wingdings" panose="05000000000000000000" pitchFamily="2" charset="2"/>
              <a:buNone/>
            </a:pPr>
            <a:r>
              <a:rPr lang="en-US" sz="2000" b="1" smtClean="0">
                <a:solidFill>
                  <a:srgbClr val="FF0000"/>
                </a:solidFill>
              </a:rPr>
              <a:t>1434H/2013G</a:t>
            </a:r>
          </a:p>
        </p:txBody>
      </p:sp>
      <p:sp>
        <p:nvSpPr>
          <p:cNvPr id="68614" name="Rectangle 22"/>
          <p:cNvSpPr txBox="1">
            <a:spLocks noGrp="1" noChangeArrowheads="1"/>
          </p:cNvSpPr>
          <p:nvPr/>
        </p:nvSpPr>
        <p:spPr bwMode="auto">
          <a:xfrm>
            <a:off x="1908175" y="6248400"/>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68615" name="Rectangle 24"/>
          <p:cNvSpPr txBox="1">
            <a:spLocks noGrp="1" noChangeArrowheads="1"/>
          </p:cNvSpPr>
          <p:nvPr/>
        </p:nvSpPr>
        <p:spPr bwMode="auto">
          <a:xfrm>
            <a:off x="65532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a:spcBef>
                <a:spcPct val="0"/>
              </a:spcBef>
              <a:buClrTx/>
              <a:buSzTx/>
              <a:buFontTx/>
              <a:buNone/>
            </a:pPr>
            <a:endParaRPr lang="ar-SA" sz="1400">
              <a:solidFill>
                <a:schemeClr val="tx2"/>
              </a:solidFill>
              <a:latin typeface="Times New Roman" panose="02020603050405020304" pitchFamily="18" charset="0"/>
            </a:endParaRPr>
          </a:p>
        </p:txBody>
      </p:sp>
      <p:pic>
        <p:nvPicPr>
          <p:cNvPr id="200710"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14875"/>
            <a:ext cx="8107363"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TextBox 9"/>
          <p:cNvSpPr txBox="1">
            <a:spLocks noChangeArrowheads="1"/>
          </p:cNvSpPr>
          <p:nvPr/>
        </p:nvSpPr>
        <p:spPr bwMode="auto">
          <a:xfrm>
            <a:off x="304800" y="5334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sz="4000" b="1">
                <a:latin typeface="Times New Roman" panose="02020603050405020304" pitchFamily="18" charset="0"/>
                <a:cs typeface="Times New Roman" panose="02020603050405020304" pitchFamily="18" charset="0"/>
              </a:rPr>
              <a:t>Child Psychiatry for Medical Students</a:t>
            </a:r>
          </a:p>
          <a:p>
            <a:pPr algn="ctr">
              <a:spcBef>
                <a:spcPct val="0"/>
              </a:spcBef>
              <a:buClrTx/>
              <a:buSzTx/>
              <a:buFontTx/>
              <a:buNone/>
            </a:pPr>
            <a:r>
              <a:rPr lang="en-US" sz="4000" b="1">
                <a:latin typeface="Times New Roman" panose="02020603050405020304" pitchFamily="18" charset="0"/>
                <a:cs typeface="Times New Roman" panose="02020603050405020304" pitchFamily="18" charset="0"/>
              </a:rPr>
              <a:t>Psychiatry Course 462 – Part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0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9C260C1D-FFEA-46A1-BE8B-EB555188A5F2}" type="datetime1">
              <a:rPr lang="en-US"/>
              <a:pPr>
                <a:defRPr/>
              </a:pPr>
              <a:t>10/3/2016</a:t>
            </a:fld>
            <a:endParaRPr lang="en-US"/>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17E6A2BA-3679-4260-8DC7-6E1F540FB624}" type="slidenum">
              <a:rPr lang="ar-SA" smtClean="0">
                <a:solidFill>
                  <a:srgbClr val="FFFFFF"/>
                </a:solidFill>
              </a:rPr>
              <a:pPr>
                <a:defRPr/>
              </a:pPr>
              <a:t>38</a:t>
            </a:fld>
            <a:endParaRPr lang="en-US" smtClean="0">
              <a:solidFill>
                <a:srgbClr val="FFFFFF"/>
              </a:solidFill>
            </a:endParaRPr>
          </a:p>
        </p:txBody>
      </p:sp>
      <p:sp>
        <p:nvSpPr>
          <p:cNvPr id="105474" name="Rectangle 2"/>
          <p:cNvSpPr>
            <a:spLocks noGrp="1" noChangeArrowheads="1"/>
          </p:cNvSpPr>
          <p:nvPr>
            <p:ph type="title" idx="4294967295"/>
          </p:nvPr>
        </p:nvSpPr>
        <p:spPr>
          <a:xfrm>
            <a:off x="381000" y="260350"/>
            <a:ext cx="8351838" cy="1644650"/>
          </a:xfrm>
          <a:solidFill>
            <a:schemeClr val="hlink"/>
          </a:solidFill>
          <a:effectLst>
            <a:outerShdw dist="35921" dir="2700000" algn="ctr" rotWithShape="0">
              <a:schemeClr val="bg2"/>
            </a:outerShdw>
          </a:effectLst>
        </p:spPr>
        <p:txBody>
          <a:bodyPr lIns="90488" tIns="44450" rIns="90488" bIns="44450"/>
          <a:lstStyle/>
          <a:p>
            <a:pPr eaLnBrk="1" fontAlgn="auto" hangingPunct="1">
              <a:spcAft>
                <a:spcPts val="0"/>
              </a:spcAft>
              <a:defRPr/>
            </a:pPr>
            <a:r>
              <a:rPr lang="en-US" sz="4000" dirty="0" smtClean="0">
                <a:solidFill>
                  <a:schemeClr val="tx1"/>
                </a:solidFill>
                <a:latin typeface="Times New Roman"/>
                <a:ea typeface="+mj-ea"/>
                <a:cs typeface="Times New Roman"/>
              </a:rPr>
              <a:t>Treatment Modalities*</a:t>
            </a:r>
            <a:br>
              <a:rPr lang="en-US" sz="4000" dirty="0" smtClean="0">
                <a:solidFill>
                  <a:schemeClr val="tx1"/>
                </a:solidFill>
                <a:latin typeface="Times New Roman"/>
                <a:ea typeface="+mj-ea"/>
                <a:cs typeface="Times New Roman"/>
              </a:rPr>
            </a:br>
            <a:r>
              <a:rPr lang="en-US" sz="4000" dirty="0" smtClean="0">
                <a:solidFill>
                  <a:schemeClr val="tx1"/>
                </a:solidFill>
                <a:latin typeface="Times New Roman"/>
                <a:ea typeface="+mj-ea"/>
                <a:cs typeface="Times New Roman"/>
              </a:rPr>
              <a:t>*</a:t>
            </a:r>
            <a:r>
              <a:rPr lang="en-US" sz="3200" dirty="0" smtClean="0">
                <a:solidFill>
                  <a:schemeClr val="tx1"/>
                </a:solidFill>
                <a:latin typeface="Times New Roman"/>
                <a:ea typeface="+mj-ea"/>
                <a:cs typeface="Times New Roman"/>
              </a:rPr>
              <a:t>(Usually 2 or more modalities are used simultaneously)</a:t>
            </a:r>
          </a:p>
        </p:txBody>
      </p:sp>
      <p:sp>
        <p:nvSpPr>
          <p:cNvPr id="70661" name="Date Placeholder 3"/>
          <p:cNvSpPr txBox="1">
            <a:spLocks noGrp="1"/>
          </p:cNvSpPr>
          <p:nvPr/>
        </p:nvSpPr>
        <p:spPr bwMode="auto">
          <a:xfrm>
            <a:off x="1066800" y="6413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endParaRPr lang="ar-SA" sz="1400">
              <a:solidFill>
                <a:schemeClr val="tx2"/>
              </a:solidFill>
              <a:latin typeface="Times New Roman" panose="02020603050405020304" pitchFamily="18" charset="0"/>
            </a:endParaRPr>
          </a:p>
        </p:txBody>
      </p:sp>
      <p:sp>
        <p:nvSpPr>
          <p:cNvPr id="70662" name="Slide Number Placeholder 5"/>
          <p:cNvSpPr txBox="1">
            <a:spLocks noGrp="1"/>
          </p:cNvSpPr>
          <p:nvPr/>
        </p:nvSpPr>
        <p:spPr bwMode="auto">
          <a:xfrm>
            <a:off x="8229600" y="64135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r>
              <a:rPr lang="en-US"/>
              <a:t>Dr. Khalid Bazaid</a:t>
            </a:r>
          </a:p>
        </p:txBody>
      </p:sp>
      <p:sp>
        <p:nvSpPr>
          <p:cNvPr id="10" name="TextBox 9"/>
          <p:cNvSpPr txBox="1"/>
          <p:nvPr/>
        </p:nvSpPr>
        <p:spPr>
          <a:xfrm>
            <a:off x="228600" y="2152650"/>
            <a:ext cx="8839200" cy="4708525"/>
          </a:xfrm>
          <a:prstGeom prst="rect">
            <a:avLst/>
          </a:prstGeom>
          <a:noFill/>
        </p:spPr>
        <p:txBody>
          <a:bodyPr>
            <a:spAutoFit/>
          </a:bodyPr>
          <a:lstStyle/>
          <a:p>
            <a:pPr eaLnBrk="1" hangingPunct="1">
              <a:buFont typeface="Wingdings" pitchFamily="2" charset="2"/>
              <a:buChar char="§"/>
              <a:defRPr/>
            </a:pPr>
            <a:r>
              <a:rPr lang="en-US" sz="2400" b="1" dirty="0">
                <a:latin typeface="Times New Roman" pitchFamily="18" charset="0"/>
                <a:cs typeface="Times New Roman" pitchFamily="18" charset="0"/>
              </a:rPr>
              <a:t>Medications aimed at reducing specific target symptoms or co morbidities</a:t>
            </a:r>
          </a:p>
          <a:p>
            <a:pPr eaLnBrk="1" hangingPunct="1">
              <a:buFont typeface="Wingdings" pitchFamily="2" charset="2"/>
              <a:buChar char="§"/>
              <a:defRPr/>
            </a:pPr>
            <a:endParaRPr lang="en-US" sz="2400" b="1" dirty="0">
              <a:latin typeface="Times New Roman" pitchFamily="18" charset="0"/>
              <a:cs typeface="Times New Roman" pitchFamily="18" charset="0"/>
            </a:endParaRPr>
          </a:p>
          <a:p>
            <a:pPr eaLnBrk="1" hangingPunct="1">
              <a:buFont typeface="Wingdings" pitchFamily="2" charset="2"/>
              <a:buChar char="§"/>
              <a:defRPr/>
            </a:pPr>
            <a:endParaRPr lang="en-US" sz="2400" b="1" dirty="0">
              <a:latin typeface="Times New Roman" pitchFamily="18" charset="0"/>
              <a:cs typeface="Times New Roman" pitchFamily="18" charset="0"/>
            </a:endParaRPr>
          </a:p>
          <a:p>
            <a:pPr eaLnBrk="1" hangingPunct="1">
              <a:buClr>
                <a:schemeClr val="tx1"/>
              </a:buClr>
              <a:buFont typeface="Wingdings" pitchFamily="2" charset="2"/>
              <a:buChar char="§"/>
              <a:defRPr/>
            </a:pPr>
            <a:r>
              <a:rPr lang="en-US" sz="2400" b="1" dirty="0">
                <a:latin typeface="Times New Roman" pitchFamily="18" charset="0"/>
                <a:cs typeface="Times New Roman" pitchFamily="18" charset="0"/>
              </a:rPr>
              <a:t>Psychotherapy of various types</a:t>
            </a:r>
          </a:p>
          <a:p>
            <a:pPr lvl="1" eaLnBrk="1" hangingPunct="1">
              <a:buClr>
                <a:srgbClr val="FF0000"/>
              </a:buClr>
              <a:buFont typeface="Wingdings" pitchFamily="2" charset="2"/>
              <a:buChar char="§"/>
              <a:defRPr/>
            </a:pPr>
            <a:r>
              <a:rPr lang="en-US" sz="2400" dirty="0">
                <a:solidFill>
                  <a:srgbClr val="FF0000"/>
                </a:solidFill>
                <a:latin typeface="Times New Roman" pitchFamily="18" charset="0"/>
                <a:cs typeface="Times New Roman" pitchFamily="18" charset="0"/>
              </a:rPr>
              <a:t>Individual psychotherapy  (play, behavioral, cognitive, supportive, dynamic)</a:t>
            </a:r>
          </a:p>
          <a:p>
            <a:pPr lvl="1" eaLnBrk="1" hangingPunct="1">
              <a:buClr>
                <a:srgbClr val="FF0000"/>
              </a:buClr>
              <a:buFont typeface="Wingdings" pitchFamily="2" charset="2"/>
              <a:buChar char="§"/>
              <a:defRPr/>
            </a:pPr>
            <a:r>
              <a:rPr lang="en-US" sz="2400" dirty="0">
                <a:solidFill>
                  <a:srgbClr val="FF0000"/>
                </a:solidFill>
                <a:latin typeface="Times New Roman" pitchFamily="18" charset="0"/>
                <a:cs typeface="Times New Roman" pitchFamily="18" charset="0"/>
              </a:rPr>
              <a:t>Family Therapy &amp; Parent Training</a:t>
            </a:r>
          </a:p>
          <a:p>
            <a:pPr lvl="1" eaLnBrk="1" hangingPunct="1">
              <a:buClr>
                <a:srgbClr val="FF0000"/>
              </a:buClr>
              <a:buFont typeface="Wingdings" pitchFamily="2" charset="2"/>
              <a:buChar char="§"/>
              <a:defRPr/>
            </a:pPr>
            <a:r>
              <a:rPr lang="en-US" sz="2400" dirty="0">
                <a:solidFill>
                  <a:srgbClr val="FF0000"/>
                </a:solidFill>
                <a:latin typeface="Times New Roman" pitchFamily="18" charset="0"/>
                <a:cs typeface="Times New Roman" pitchFamily="18" charset="0"/>
              </a:rPr>
              <a:t>Behavioral modification</a:t>
            </a:r>
          </a:p>
          <a:p>
            <a:pPr lvl="1" eaLnBrk="1" hangingPunct="1">
              <a:buClr>
                <a:srgbClr val="FF0000"/>
              </a:buClr>
              <a:buFont typeface="Wingdings" pitchFamily="2" charset="2"/>
              <a:buChar char="§"/>
              <a:defRPr/>
            </a:pPr>
            <a:r>
              <a:rPr lang="en-US" sz="2400" dirty="0">
                <a:solidFill>
                  <a:srgbClr val="FF0000"/>
                </a:solidFill>
                <a:latin typeface="Times New Roman" pitchFamily="18" charset="0"/>
                <a:cs typeface="Times New Roman" pitchFamily="18" charset="0"/>
              </a:rPr>
              <a:t>Problem solving skills training and social skills training</a:t>
            </a:r>
          </a:p>
          <a:p>
            <a:pPr lvl="1" eaLnBrk="1" hangingPunct="1">
              <a:buClr>
                <a:srgbClr val="FF0000"/>
              </a:buClr>
              <a:buFont typeface="Wingdings" pitchFamily="2" charset="2"/>
              <a:buChar char="§"/>
              <a:defRPr/>
            </a:pPr>
            <a:r>
              <a:rPr lang="en-US" sz="2400" dirty="0">
                <a:solidFill>
                  <a:srgbClr val="FF0000"/>
                </a:solidFill>
                <a:latin typeface="Times New Roman" pitchFamily="18" charset="0"/>
                <a:cs typeface="Times New Roman" pitchFamily="18" charset="0"/>
              </a:rPr>
              <a:t>Group Therapy - especially important for adolescents</a:t>
            </a:r>
          </a:p>
          <a:p>
            <a:pPr marL="457200" indent="-457200" eaLnBrk="1" hangingPunct="1">
              <a:buFont typeface="Wingdings" pitchFamily="2" charset="2"/>
              <a:buChar char="§"/>
              <a:defRPr/>
            </a:pPr>
            <a:endParaRPr lang="en-US" dirty="0">
              <a:latin typeface="Times New Roman" pitchFamily="18" charset="0"/>
              <a:cs typeface="Times New Roman" pitchFamily="18" charset="0"/>
            </a:endParaRPr>
          </a:p>
          <a:p>
            <a:pPr marL="457200" indent="-457200">
              <a:buFont typeface="Wingdings" pitchFamily="2" charset="2"/>
              <a:buChar char="§"/>
              <a:defRPr/>
            </a:pPr>
            <a:endParaRPr lang="en-US" dirty="0">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b="1" smtClean="0">
                <a:solidFill>
                  <a:srgbClr val="FF0000"/>
                </a:solidFill>
              </a:rPr>
              <a:t>Modules of Psychiatric Interventions</a:t>
            </a:r>
            <a:endParaRPr lang="ar-SA" b="1" smtClean="0">
              <a:solidFill>
                <a:srgbClr val="FF0000"/>
              </a:solidFill>
            </a:endParaRPr>
          </a:p>
        </p:txBody>
      </p:sp>
      <p:sp>
        <p:nvSpPr>
          <p:cNvPr id="3" name="Content Placeholder 2"/>
          <p:cNvSpPr>
            <a:spLocks noGrp="1"/>
          </p:cNvSpPr>
          <p:nvPr>
            <p:ph idx="1"/>
          </p:nvPr>
        </p:nvSpPr>
        <p:spPr>
          <a:xfrm>
            <a:off x="301625" y="1527175"/>
            <a:ext cx="8504238" cy="4572000"/>
          </a:xfrm>
        </p:spPr>
        <p:txBody>
          <a:bodyPr rtlCol="0">
            <a:normAutofit/>
          </a:bodyPr>
          <a:lstStyle/>
          <a:p>
            <a:pPr fontAlgn="auto">
              <a:spcAft>
                <a:spcPts val="0"/>
              </a:spcAft>
              <a:defRPr/>
            </a:pPr>
            <a:r>
              <a:rPr lang="en-US" b="1" dirty="0" smtClean="0"/>
              <a:t>Places of </a:t>
            </a:r>
            <a:r>
              <a:rPr lang="en-US" b="1" dirty="0"/>
              <a:t>psychiatric </a:t>
            </a:r>
            <a:r>
              <a:rPr lang="en-US" b="1" dirty="0" smtClean="0"/>
              <a:t>intervention </a:t>
            </a:r>
          </a:p>
          <a:p>
            <a:pPr marL="0" indent="0" fontAlgn="auto">
              <a:spcAft>
                <a:spcPts val="0"/>
              </a:spcAft>
              <a:buFont typeface="Arial" pitchFamily="34" charset="0"/>
              <a:buNone/>
              <a:defRPr/>
            </a:pPr>
            <a:r>
              <a:rPr lang="en-US" dirty="0"/>
              <a:t> </a:t>
            </a:r>
            <a:r>
              <a:rPr lang="en-US" dirty="0" smtClean="0"/>
              <a:t>  - Outpatient Treatment</a:t>
            </a:r>
          </a:p>
          <a:p>
            <a:pPr marL="0" indent="0" fontAlgn="auto">
              <a:spcAft>
                <a:spcPts val="0"/>
              </a:spcAft>
              <a:buFont typeface="Arial" pitchFamily="34" charset="0"/>
              <a:buNone/>
              <a:defRPr/>
            </a:pPr>
            <a:r>
              <a:rPr lang="en-US" dirty="0"/>
              <a:t> </a:t>
            </a:r>
            <a:r>
              <a:rPr lang="en-US" dirty="0" smtClean="0"/>
              <a:t>  - Partial Hospitalization</a:t>
            </a:r>
          </a:p>
          <a:p>
            <a:pPr marL="0" indent="0" fontAlgn="auto">
              <a:spcAft>
                <a:spcPts val="0"/>
              </a:spcAft>
              <a:buFont typeface="Arial" pitchFamily="34" charset="0"/>
              <a:buNone/>
              <a:defRPr/>
            </a:pPr>
            <a:r>
              <a:rPr lang="en-US" dirty="0"/>
              <a:t> </a:t>
            </a:r>
            <a:r>
              <a:rPr lang="en-US" dirty="0" smtClean="0"/>
              <a:t>  - Day Care Treatment </a:t>
            </a:r>
          </a:p>
          <a:p>
            <a:pPr marL="0" indent="0" fontAlgn="auto">
              <a:spcAft>
                <a:spcPts val="0"/>
              </a:spcAft>
              <a:buFont typeface="Arial" pitchFamily="34" charset="0"/>
              <a:buNone/>
              <a:defRPr/>
            </a:pPr>
            <a:r>
              <a:rPr lang="en-US" dirty="0"/>
              <a:t> </a:t>
            </a:r>
            <a:r>
              <a:rPr lang="en-US" dirty="0" smtClean="0"/>
              <a:t>  - Residential Treatment Center</a:t>
            </a:r>
          </a:p>
          <a:p>
            <a:pPr marL="0" indent="0" fontAlgn="auto">
              <a:spcAft>
                <a:spcPts val="0"/>
              </a:spcAft>
              <a:buFont typeface="Arial" pitchFamily="34" charset="0"/>
              <a:buNone/>
              <a:defRPr/>
            </a:pPr>
            <a:r>
              <a:rPr lang="en-US" dirty="0"/>
              <a:t> </a:t>
            </a:r>
            <a:r>
              <a:rPr lang="en-US" dirty="0" smtClean="0"/>
              <a:t>  - Inpatient Treatment</a:t>
            </a:r>
          </a:p>
          <a:p>
            <a:pPr marL="0" indent="0" fontAlgn="auto">
              <a:spcAft>
                <a:spcPts val="0"/>
              </a:spcAft>
              <a:buFont typeface="Arial" pitchFamily="34" charset="0"/>
              <a:buNone/>
              <a:defRPr/>
            </a:pPr>
            <a:r>
              <a:rPr lang="en-US" dirty="0"/>
              <a:t> </a:t>
            </a:r>
            <a:r>
              <a:rPr lang="en-US" dirty="0" smtClean="0"/>
              <a:t>  - Community Based approaches </a:t>
            </a:r>
            <a:endParaRPr lang="en-US" dirty="0"/>
          </a:p>
          <a:p>
            <a:pPr marL="0" indent="0" fontAlgn="auto">
              <a:spcAft>
                <a:spcPts val="0"/>
              </a:spcAft>
              <a:buFont typeface="Arial" pitchFamily="34" charset="0"/>
              <a:buNone/>
              <a:defRPr/>
            </a:pPr>
            <a:endParaRPr lang="en-US" dirty="0" smtClean="0"/>
          </a:p>
          <a:p>
            <a:pPr fontAlgn="auto">
              <a:spcAft>
                <a:spcPts val="0"/>
              </a:spcAft>
              <a:defRPr/>
            </a:pPr>
            <a:r>
              <a:rPr lang="en-US" b="1" dirty="0" smtClean="0"/>
              <a:t>Type </a:t>
            </a:r>
            <a:r>
              <a:rPr lang="en-US" b="1" dirty="0"/>
              <a:t>of psychiatric </a:t>
            </a:r>
            <a:r>
              <a:rPr lang="en-US" b="1" dirty="0" smtClean="0"/>
              <a:t>intervention </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table">
            <a:tbl>
              <a:tblPr/>
              <a:tblGrid>
                <a:gridCol w="4865615"/>
                <a:gridCol w="4278385"/>
              </a:tblGrid>
              <a:tr h="290340">
                <a:tc gridSpan="2">
                  <a:txBody>
                    <a:bodyPr/>
                    <a:lstStyle/>
                    <a:p>
                      <a:endParaRPr lang="en-US" sz="1600" dirty="0"/>
                    </a:p>
                  </a:txBody>
                  <a:tcPr marL="0" marR="0" marT="0" marB="0">
                    <a:lnL>
                      <a:noFill/>
                    </a:lnL>
                    <a:lnR>
                      <a:noFill/>
                    </a:lnR>
                    <a:lnT>
                      <a:noFill/>
                    </a:lnT>
                    <a:lnB>
                      <a:noFill/>
                    </a:lnB>
                    <a:solidFill>
                      <a:srgbClr val="F4FFE4"/>
                    </a:solidFill>
                  </a:tcPr>
                </a:tc>
                <a:tc hMerge="1">
                  <a:txBody>
                    <a:bodyPr/>
                    <a:lstStyle/>
                    <a:p>
                      <a:endParaRPr lang="en-US"/>
                    </a:p>
                  </a:txBody>
                  <a:tcPr/>
                </a:tc>
              </a:tr>
              <a:tr h="388620">
                <a:tc>
                  <a:txBody>
                    <a:bodyPr/>
                    <a:lstStyle/>
                    <a:p>
                      <a:pPr algn="just"/>
                      <a:endParaRPr lang="en-US" sz="1600" dirty="0"/>
                    </a:p>
                  </a:txBody>
                  <a:tcPr marL="0" marR="0" marT="0" marB="0">
                    <a:lnL>
                      <a:noFill/>
                    </a:lnL>
                    <a:lnR>
                      <a:noFill/>
                    </a:lnR>
                    <a:lnT>
                      <a:noFill/>
                    </a:lnT>
                    <a:lnB>
                      <a:noFill/>
                    </a:lnB>
                    <a:solidFill>
                      <a:srgbClr val="F4FFE4"/>
                    </a:solidFill>
                  </a:tcPr>
                </a:tc>
                <a:tc>
                  <a:txBody>
                    <a:bodyPr/>
                    <a:lstStyle/>
                    <a:p>
                      <a:endParaRPr lang="en-US" sz="1600" dirty="0"/>
                    </a:p>
                  </a:txBody>
                  <a:tcPr marL="82540" marR="82540" marT="41270" marB="41270">
                    <a:lnL>
                      <a:noFill/>
                    </a:lnL>
                    <a:lnT>
                      <a:noFill/>
                    </a:lnT>
                  </a:tcPr>
                </a:tc>
              </a:tr>
              <a:tr h="621631">
                <a:tc>
                  <a:txBody>
                    <a:bodyPr/>
                    <a:lstStyle/>
                    <a:p>
                      <a:pPr algn="ctr"/>
                      <a:r>
                        <a:rPr lang="en-US" sz="2800" b="1" dirty="0">
                          <a:solidFill>
                            <a:srgbClr val="00B0F0"/>
                          </a:solidFill>
                        </a:rPr>
                        <a:t>DSM‑IV‑TR</a:t>
                      </a:r>
                      <a:endParaRPr lang="en-US" sz="2000" b="1" dirty="0">
                        <a:solidFill>
                          <a:srgbClr val="00B0F0"/>
                        </a:solidFill>
                      </a:endParaRPr>
                    </a:p>
                  </a:txBody>
                  <a:tcPr marL="17196" marR="17196" marT="17196" marB="17196">
                    <a:lnL>
                      <a:noFill/>
                    </a:lnL>
                    <a:lnR>
                      <a:noFill/>
                    </a:lnR>
                    <a:lnT>
                      <a:noFill/>
                    </a:lnT>
                    <a:lnB>
                      <a:noFill/>
                    </a:lnB>
                    <a:solidFill>
                      <a:srgbClr val="F4FFE4"/>
                    </a:solidFill>
                  </a:tcPr>
                </a:tc>
                <a:tc>
                  <a:txBody>
                    <a:bodyPr/>
                    <a:lstStyle/>
                    <a:p>
                      <a:pPr algn="ctr"/>
                      <a:r>
                        <a:rPr lang="en-US" sz="3200" b="1" dirty="0">
                          <a:solidFill>
                            <a:srgbClr val="00B0F0"/>
                          </a:solidFill>
                        </a:rPr>
                        <a:t>ICD‑10</a:t>
                      </a:r>
                    </a:p>
                  </a:txBody>
                  <a:tcPr marL="17196" marR="17196" marT="17196" marB="17196">
                    <a:lnL>
                      <a:noFill/>
                    </a:lnL>
                    <a:lnR>
                      <a:noFill/>
                    </a:lnR>
                    <a:lnB>
                      <a:noFill/>
                    </a:lnB>
                    <a:solidFill>
                      <a:srgbClr val="F4FFE4"/>
                    </a:solidFill>
                  </a:tcPr>
                </a:tc>
              </a:tr>
              <a:tr h="5557409">
                <a:tc>
                  <a:txBody>
                    <a:bodyPr/>
                    <a:lstStyle/>
                    <a:p>
                      <a:pPr algn="ctr"/>
                      <a:r>
                        <a:rPr lang="en-US" sz="2400" b="1" dirty="0">
                          <a:solidFill>
                            <a:srgbClr val="0070C0"/>
                          </a:solidFill>
                        </a:rPr>
                        <a:t>Axis I </a:t>
                      </a:r>
                    </a:p>
                    <a:p>
                      <a:pPr algn="ctr">
                        <a:buFont typeface="Arial"/>
                        <a:buChar char="•"/>
                      </a:pPr>
                      <a:r>
                        <a:rPr lang="en-US" sz="2000" b="1" dirty="0"/>
                        <a:t>Clinical syndrome</a:t>
                      </a:r>
                    </a:p>
                    <a:p>
                      <a:pPr algn="ctr"/>
                      <a:r>
                        <a:rPr lang="en-US" sz="2400" b="1" dirty="0">
                          <a:solidFill>
                            <a:srgbClr val="0070C0"/>
                          </a:solidFill>
                        </a:rPr>
                        <a:t>Axis 2 </a:t>
                      </a:r>
                    </a:p>
                    <a:p>
                      <a:pPr algn="ctr">
                        <a:buFont typeface="Arial"/>
                        <a:buChar char="•"/>
                      </a:pPr>
                      <a:r>
                        <a:rPr lang="en-US" sz="2000" b="1" dirty="0"/>
                        <a:t>Mental retardation </a:t>
                      </a:r>
                    </a:p>
                    <a:p>
                      <a:pPr algn="ctr">
                        <a:buFont typeface="Arial"/>
                        <a:buChar char="•"/>
                      </a:pPr>
                      <a:r>
                        <a:rPr lang="en-US" sz="2000" b="1" dirty="0"/>
                        <a:t>Pervasive developmental disorders</a:t>
                      </a:r>
                    </a:p>
                    <a:p>
                      <a:pPr algn="ctr">
                        <a:buFont typeface="Arial"/>
                        <a:buChar char="•"/>
                      </a:pPr>
                      <a:r>
                        <a:rPr lang="en-US" sz="2000" b="1" dirty="0"/>
                        <a:t>Specific developmental disorders</a:t>
                      </a:r>
                    </a:p>
                    <a:p>
                      <a:pPr algn="ctr"/>
                      <a:r>
                        <a:rPr lang="en-US" sz="2400" b="1" dirty="0">
                          <a:solidFill>
                            <a:srgbClr val="0070C0"/>
                          </a:solidFill>
                        </a:rPr>
                        <a:t>Axis3 </a:t>
                      </a:r>
                    </a:p>
                    <a:p>
                      <a:pPr algn="ctr">
                        <a:buFont typeface="Arial"/>
                        <a:buChar char="•"/>
                      </a:pPr>
                      <a:r>
                        <a:rPr lang="en-US" sz="2000" b="1" dirty="0"/>
                        <a:t>Physical disorders/illness </a:t>
                      </a:r>
                    </a:p>
                    <a:p>
                      <a:pPr algn="ctr"/>
                      <a:r>
                        <a:rPr lang="en-US" sz="2400" b="1" dirty="0">
                          <a:solidFill>
                            <a:srgbClr val="0070C0"/>
                          </a:solidFill>
                        </a:rPr>
                        <a:t>Axis 4 </a:t>
                      </a:r>
                    </a:p>
                    <a:p>
                      <a:pPr algn="ctr">
                        <a:buFont typeface="Arial"/>
                        <a:buChar char="•"/>
                      </a:pPr>
                      <a:r>
                        <a:rPr lang="en-US" sz="2000" b="1" dirty="0"/>
                        <a:t>Severity of current </a:t>
                      </a:r>
                    </a:p>
                    <a:p>
                      <a:pPr algn="ctr">
                        <a:buFont typeface="Arial"/>
                        <a:buChar char="•"/>
                      </a:pPr>
                      <a:r>
                        <a:rPr lang="en-US" sz="2000" b="1" dirty="0"/>
                        <a:t>Psychosocial stressors</a:t>
                      </a:r>
                    </a:p>
                    <a:p>
                      <a:pPr algn="ctr"/>
                      <a:r>
                        <a:rPr lang="en-US" sz="2400" b="1" dirty="0">
                          <a:solidFill>
                            <a:srgbClr val="0070C0"/>
                          </a:solidFill>
                        </a:rPr>
                        <a:t>Axis 5 </a:t>
                      </a:r>
                    </a:p>
                    <a:p>
                      <a:pPr algn="ctr">
                        <a:buFont typeface="Arial"/>
                        <a:buChar char="•"/>
                      </a:pPr>
                      <a:r>
                        <a:rPr lang="en-US" sz="2000" b="1" dirty="0"/>
                        <a:t>Highest level of adaptive functioning in past year</a:t>
                      </a:r>
                    </a:p>
                  </a:txBody>
                  <a:tcPr marL="17196" marR="17196" marT="17196" marB="17196">
                    <a:lnL>
                      <a:noFill/>
                    </a:lnL>
                    <a:lnR>
                      <a:noFill/>
                    </a:lnR>
                    <a:lnT>
                      <a:noFill/>
                    </a:lnT>
                    <a:lnB>
                      <a:noFill/>
                    </a:lnB>
                    <a:solidFill>
                      <a:srgbClr val="F4FFE4"/>
                    </a:solidFill>
                  </a:tcPr>
                </a:tc>
                <a:tc>
                  <a:txBody>
                    <a:bodyPr/>
                    <a:lstStyle/>
                    <a:p>
                      <a:pPr algn="ctr"/>
                      <a:r>
                        <a:rPr lang="en-US" sz="2400" b="1" dirty="0">
                          <a:solidFill>
                            <a:srgbClr val="0070C0"/>
                          </a:solidFill>
                        </a:rPr>
                        <a:t>Axis I</a:t>
                      </a:r>
                    </a:p>
                    <a:p>
                      <a:pPr algn="ctr">
                        <a:buFont typeface="Arial"/>
                        <a:buChar char="•"/>
                      </a:pPr>
                      <a:r>
                        <a:rPr lang="en-US" sz="2000" b="1" dirty="0"/>
                        <a:t>Clinical syndrome</a:t>
                      </a:r>
                    </a:p>
                    <a:p>
                      <a:pPr algn="ctr"/>
                      <a:r>
                        <a:rPr lang="en-US" sz="2400" b="1" dirty="0">
                          <a:solidFill>
                            <a:srgbClr val="0070C0"/>
                          </a:solidFill>
                        </a:rPr>
                        <a:t>Axis 2</a:t>
                      </a:r>
                    </a:p>
                    <a:p>
                      <a:pPr algn="ctr">
                        <a:buFont typeface="Arial"/>
                        <a:buChar char="•"/>
                      </a:pPr>
                      <a:r>
                        <a:rPr lang="en-US" sz="2000" b="1" dirty="0"/>
                        <a:t>Disorders of psychological development</a:t>
                      </a:r>
                    </a:p>
                    <a:p>
                      <a:pPr algn="ctr"/>
                      <a:r>
                        <a:rPr lang="en-US" sz="2400" b="1" dirty="0">
                          <a:solidFill>
                            <a:srgbClr val="0070C0"/>
                          </a:solidFill>
                        </a:rPr>
                        <a:t>Axis3</a:t>
                      </a:r>
                    </a:p>
                    <a:p>
                      <a:pPr algn="ctr">
                        <a:buFont typeface="Arial"/>
                        <a:buChar char="•"/>
                      </a:pPr>
                      <a:r>
                        <a:rPr lang="en-US" sz="2000" b="1" dirty="0"/>
                        <a:t>Mental retardation</a:t>
                      </a:r>
                    </a:p>
                    <a:p>
                      <a:pPr algn="ctr"/>
                      <a:r>
                        <a:rPr lang="en-US" sz="2400" b="1" dirty="0">
                          <a:solidFill>
                            <a:srgbClr val="0070C0"/>
                          </a:solidFill>
                        </a:rPr>
                        <a:t>Axis 4</a:t>
                      </a:r>
                    </a:p>
                    <a:p>
                      <a:pPr algn="ctr">
                        <a:buFont typeface="Arial"/>
                        <a:buChar char="•"/>
                      </a:pPr>
                      <a:r>
                        <a:rPr lang="en-US" sz="2000" b="1" dirty="0"/>
                        <a:t>Medical illness</a:t>
                      </a:r>
                    </a:p>
                    <a:p>
                      <a:pPr algn="ctr"/>
                      <a:r>
                        <a:rPr lang="en-US" sz="2400" b="1" dirty="0">
                          <a:solidFill>
                            <a:srgbClr val="0070C0"/>
                          </a:solidFill>
                        </a:rPr>
                        <a:t>Axis 5</a:t>
                      </a:r>
                    </a:p>
                    <a:p>
                      <a:pPr algn="ctr">
                        <a:buFont typeface="Arial"/>
                        <a:buChar char="•"/>
                      </a:pPr>
                      <a:r>
                        <a:rPr lang="en-US" sz="2000" b="1" dirty="0"/>
                        <a:t>Abnormal psychosocial conditions</a:t>
                      </a:r>
                    </a:p>
                    <a:p>
                      <a:pPr algn="ctr"/>
                      <a:r>
                        <a:rPr lang="en-US" sz="2400" b="1" dirty="0">
                          <a:solidFill>
                            <a:srgbClr val="0070C0"/>
                          </a:solidFill>
                        </a:rPr>
                        <a:t>Axis 6</a:t>
                      </a:r>
                    </a:p>
                    <a:p>
                      <a:pPr algn="ctr">
                        <a:buFont typeface="Arial"/>
                        <a:buChar char="•"/>
                      </a:pPr>
                      <a:r>
                        <a:rPr lang="en-US" sz="2000" b="1" dirty="0"/>
                        <a:t>Psychosocial disability</a:t>
                      </a:r>
                    </a:p>
                  </a:txBody>
                  <a:tcPr marL="17196" marR="17196" marT="17196" marB="17196">
                    <a:lnL>
                      <a:noFill/>
                    </a:lnL>
                    <a:lnR>
                      <a:noFill/>
                    </a:lnR>
                    <a:lnT>
                      <a:noFill/>
                    </a:lnT>
                    <a:lnB>
                      <a:noFill/>
                    </a:lnB>
                    <a:solidFill>
                      <a:srgbClr val="F4FFE4"/>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50825" y="115888"/>
            <a:ext cx="8569325" cy="884237"/>
          </a:xfrm>
        </p:spPr>
        <p:txBody>
          <a:bodyPr/>
          <a:lstStyle/>
          <a:p>
            <a:r>
              <a:rPr lang="en-US" sz="2000" b="1" smtClean="0">
                <a:solidFill>
                  <a:srgbClr val="FF0000"/>
                </a:solidFill>
              </a:rPr>
              <a:t>Psychotropic  medications in Child and Adolescent Psychiatry focusing on the following general classes of medication</a:t>
            </a:r>
            <a:endParaRPr lang="en-US" sz="2000" smtClean="0">
              <a:solidFill>
                <a:srgbClr val="FF0000"/>
              </a:solidFill>
            </a:endParaRPr>
          </a:p>
        </p:txBody>
      </p:sp>
      <p:sp>
        <p:nvSpPr>
          <p:cNvPr id="3" name="Content Placeholder 2"/>
          <p:cNvSpPr>
            <a:spLocks noGrp="1"/>
          </p:cNvSpPr>
          <p:nvPr>
            <p:ph idx="1"/>
          </p:nvPr>
        </p:nvSpPr>
        <p:spPr>
          <a:xfrm>
            <a:off x="457200" y="1052513"/>
            <a:ext cx="8229600" cy="5472112"/>
          </a:xfrm>
        </p:spPr>
        <p:txBody>
          <a:bodyPr rtlCol="0">
            <a:normAutofit fontScale="92500" lnSpcReduction="20000"/>
          </a:bodyPr>
          <a:lstStyle/>
          <a:p>
            <a:pPr marL="0" indent="0" fontAlgn="auto">
              <a:spcAft>
                <a:spcPts val="0"/>
              </a:spcAft>
              <a:buFont typeface="Arial" pitchFamily="34" charset="0"/>
              <a:buNone/>
              <a:defRPr/>
            </a:pPr>
            <a:endParaRPr lang="en-US" b="1" dirty="0"/>
          </a:p>
          <a:p>
            <a:pPr fontAlgn="auto">
              <a:spcAft>
                <a:spcPts val="0"/>
              </a:spcAft>
              <a:defRPr/>
            </a:pPr>
            <a:r>
              <a:rPr lang="en-US" dirty="0" smtClean="0"/>
              <a:t>Psychostimulants </a:t>
            </a:r>
          </a:p>
          <a:p>
            <a:pPr fontAlgn="auto">
              <a:spcAft>
                <a:spcPts val="0"/>
              </a:spcAft>
              <a:defRPr/>
            </a:pPr>
            <a:endParaRPr lang="en-US" dirty="0" smtClean="0"/>
          </a:p>
          <a:p>
            <a:pPr fontAlgn="auto">
              <a:spcAft>
                <a:spcPts val="0"/>
              </a:spcAft>
              <a:defRPr/>
            </a:pPr>
            <a:r>
              <a:rPr lang="en-US" dirty="0" smtClean="0"/>
              <a:t> </a:t>
            </a:r>
            <a:r>
              <a:rPr lang="fr-FR" dirty="0" smtClean="0"/>
              <a:t>Antidepressants:</a:t>
            </a:r>
          </a:p>
          <a:p>
            <a:pPr marL="0" indent="0" fontAlgn="auto">
              <a:spcAft>
                <a:spcPts val="0"/>
              </a:spcAft>
              <a:buFont typeface="Arial" pitchFamily="34" charset="0"/>
              <a:buNone/>
              <a:defRPr/>
            </a:pPr>
            <a:r>
              <a:rPr lang="fr-FR" dirty="0" smtClean="0"/>
              <a:t>      - </a:t>
            </a:r>
            <a:r>
              <a:rPr lang="en-US" dirty="0"/>
              <a:t>Selective serotonin reuptake inhibitors (SSRIs</a:t>
            </a:r>
            <a:r>
              <a:rPr lang="en-US" dirty="0" smtClean="0"/>
              <a:t>)</a:t>
            </a:r>
          </a:p>
          <a:p>
            <a:pPr marL="0" indent="0" fontAlgn="auto">
              <a:spcAft>
                <a:spcPts val="0"/>
              </a:spcAft>
              <a:buFont typeface="Arial" pitchFamily="34" charset="0"/>
              <a:buNone/>
              <a:defRPr/>
            </a:pPr>
            <a:r>
              <a:rPr lang="en-US" dirty="0"/>
              <a:t> </a:t>
            </a:r>
            <a:r>
              <a:rPr lang="en-US" dirty="0" smtClean="0"/>
              <a:t>     - TCA</a:t>
            </a:r>
            <a:endParaRPr lang="en-US" dirty="0"/>
          </a:p>
          <a:p>
            <a:pPr marL="0" indent="0" fontAlgn="auto">
              <a:spcAft>
                <a:spcPts val="0"/>
              </a:spcAft>
              <a:buFont typeface="Arial" pitchFamily="34" charset="0"/>
              <a:buNone/>
              <a:defRPr/>
            </a:pPr>
            <a:endParaRPr lang="en-US" dirty="0" smtClean="0"/>
          </a:p>
          <a:p>
            <a:pPr fontAlgn="auto">
              <a:spcAft>
                <a:spcPts val="0"/>
              </a:spcAft>
              <a:defRPr/>
            </a:pPr>
            <a:r>
              <a:rPr lang="fr-FR" dirty="0"/>
              <a:t>Antipsychotic </a:t>
            </a:r>
            <a:r>
              <a:rPr lang="fr-FR" dirty="0" smtClean="0"/>
              <a:t>agents (</a:t>
            </a:r>
            <a:r>
              <a:rPr lang="en-US" dirty="0" smtClean="0"/>
              <a:t>Neuroleptics)</a:t>
            </a:r>
            <a:endParaRPr lang="fr-FR" dirty="0"/>
          </a:p>
          <a:p>
            <a:pPr marL="0" indent="0" fontAlgn="auto">
              <a:spcAft>
                <a:spcPts val="0"/>
              </a:spcAft>
              <a:buFont typeface="Arial" pitchFamily="34" charset="0"/>
              <a:buNone/>
              <a:defRPr/>
            </a:pPr>
            <a:r>
              <a:rPr lang="en-US" dirty="0"/>
              <a:t> </a:t>
            </a:r>
            <a:r>
              <a:rPr lang="en-US" dirty="0" smtClean="0"/>
              <a:t>    - </a:t>
            </a:r>
            <a:r>
              <a:rPr lang="en-US" dirty="0"/>
              <a:t>Antimanic agents</a:t>
            </a:r>
          </a:p>
          <a:p>
            <a:pPr marL="0" indent="0" fontAlgn="auto">
              <a:spcAft>
                <a:spcPts val="0"/>
              </a:spcAft>
              <a:buFont typeface="Arial" pitchFamily="34" charset="0"/>
              <a:buNone/>
              <a:defRPr/>
            </a:pPr>
            <a:r>
              <a:rPr lang="en-US" dirty="0" smtClean="0"/>
              <a:t> </a:t>
            </a:r>
          </a:p>
          <a:p>
            <a:pPr fontAlgn="auto">
              <a:spcAft>
                <a:spcPts val="0"/>
              </a:spcAft>
              <a:defRPr/>
            </a:pPr>
            <a:r>
              <a:rPr lang="en-US" dirty="0" smtClean="0"/>
              <a:t>Mood stabilizers </a:t>
            </a:r>
          </a:p>
          <a:p>
            <a:pPr marL="0" indent="0" fontAlgn="auto">
              <a:spcAft>
                <a:spcPts val="0"/>
              </a:spcAft>
              <a:buFont typeface="Arial" pitchFamily="34" charset="0"/>
              <a:buNone/>
              <a:defRPr/>
            </a:pPr>
            <a:endParaRPr lang="fr-FR" dirty="0" smtClean="0"/>
          </a:p>
          <a:p>
            <a:pPr fontAlgn="auto">
              <a:spcAft>
                <a:spcPts val="0"/>
              </a:spcAft>
              <a:defRPr/>
            </a:pPr>
            <a:r>
              <a:rPr lang="en-US" dirty="0" smtClean="0"/>
              <a:t>Other </a:t>
            </a:r>
            <a:r>
              <a:rPr lang="en-US" dirty="0"/>
              <a:t>miscellaneous agents (Anxiolytics, Central alpha agonist. e.g. </a:t>
            </a:r>
            <a:r>
              <a:rPr lang="en-US" dirty="0" smtClean="0"/>
              <a:t>clonidine, </a:t>
            </a:r>
            <a:endParaRPr lang="en-US" dirty="0"/>
          </a:p>
          <a:p>
            <a:pPr fontAlgn="auto">
              <a:spcAft>
                <a:spcPts val="0"/>
              </a:spcAft>
              <a:defRPr/>
            </a:pPr>
            <a:endParaRPr lang="en-US" dirty="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quarter" idx="10"/>
          </p:nvPr>
        </p:nvSpPr>
        <p:spPr/>
        <p:txBody>
          <a:bodyPr/>
          <a:lstStyle/>
          <a:p>
            <a:pPr>
              <a:defRPr/>
            </a:pPr>
            <a:endParaRPr lang="en-US" dirty="0"/>
          </a:p>
        </p:txBody>
      </p:sp>
      <p:sp>
        <p:nvSpPr>
          <p:cNvPr id="20" name="Slide Number Placeholder 4"/>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A739FA12-18DC-4D27-BA34-839E3C8CBF00}" type="slidenum">
              <a:rPr lang="ar-SA" smtClean="0">
                <a:solidFill>
                  <a:srgbClr val="7B9899"/>
                </a:solidFill>
              </a:rPr>
              <a:pPr>
                <a:defRPr/>
              </a:pPr>
              <a:t>41</a:t>
            </a:fld>
            <a:endParaRPr lang="en-US" smtClean="0">
              <a:solidFill>
                <a:srgbClr val="7B9899"/>
              </a:solidFill>
            </a:endParaRPr>
          </a:p>
        </p:txBody>
      </p:sp>
      <p:pic>
        <p:nvPicPr>
          <p:cNvPr id="192515" name="Picture 3" descr="علاج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0438" y="3143250"/>
            <a:ext cx="16144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990600" y="1927225"/>
            <a:ext cx="6894513" cy="4244975"/>
            <a:chOff x="990600" y="1341438"/>
            <a:chExt cx="6894513" cy="4244975"/>
          </a:xfrm>
        </p:grpSpPr>
        <p:sp>
          <p:nvSpPr>
            <p:cNvPr id="192516" name="Oval 4"/>
            <p:cNvSpPr>
              <a:spLocks noChangeArrowheads="1"/>
            </p:cNvSpPr>
            <p:nvPr/>
          </p:nvSpPr>
          <p:spPr bwMode="auto">
            <a:xfrm>
              <a:off x="1114425" y="1341438"/>
              <a:ext cx="1873250" cy="1870075"/>
            </a:xfrm>
            <a:prstGeom prst="ellipse">
              <a:avLst/>
            </a:prstGeom>
            <a:gradFill rotWithShape="1">
              <a:gsLst>
                <a:gs pos="0">
                  <a:srgbClr val="66FFFF">
                    <a:gamma/>
                    <a:shade val="44314"/>
                    <a:invGamma/>
                  </a:srgbClr>
                </a:gs>
                <a:gs pos="50000">
                  <a:srgbClr val="66FFFF">
                    <a:alpha val="50000"/>
                  </a:srgbClr>
                </a:gs>
                <a:gs pos="100000">
                  <a:srgbClr val="66FFFF">
                    <a:gamma/>
                    <a:shade val="44314"/>
                    <a:invGamma/>
                  </a:srgbClr>
                </a:gs>
              </a:gsLst>
              <a:lin ang="5400000" scaled="1"/>
            </a:gradFill>
            <a:ln w="9525" algn="ctr">
              <a:solidFill>
                <a:srgbClr val="CC0000"/>
              </a:solidFill>
              <a:round/>
              <a:headEnd/>
              <a:tailEnd/>
            </a:ln>
            <a:effectLst/>
          </p:spPr>
          <p:txBody>
            <a:bodyPr wrap="none" anchor="ctr"/>
            <a:lstStyle/>
            <a:p>
              <a:pPr>
                <a:defRPr/>
              </a:pPr>
              <a:endParaRPr lang="ar-SA">
                <a:effectLst>
                  <a:outerShdw blurRad="38100" dist="38100" dir="2700000" algn="tl">
                    <a:srgbClr val="C0C0C0"/>
                  </a:outerShdw>
                </a:effectLst>
              </a:endParaRPr>
            </a:p>
          </p:txBody>
        </p:sp>
        <p:sp>
          <p:nvSpPr>
            <p:cNvPr id="192517" name="Oval 5"/>
            <p:cNvSpPr>
              <a:spLocks noChangeArrowheads="1"/>
            </p:cNvSpPr>
            <p:nvPr/>
          </p:nvSpPr>
          <p:spPr bwMode="auto">
            <a:xfrm>
              <a:off x="1185863" y="3716338"/>
              <a:ext cx="1873250" cy="1870075"/>
            </a:xfrm>
            <a:prstGeom prst="ellipse">
              <a:avLst/>
            </a:prstGeom>
            <a:gradFill rotWithShape="1">
              <a:gsLst>
                <a:gs pos="0">
                  <a:srgbClr val="FF99FF">
                    <a:gamma/>
                    <a:shade val="46275"/>
                    <a:invGamma/>
                  </a:srgbClr>
                </a:gs>
                <a:gs pos="50000">
                  <a:srgbClr val="FF99FF">
                    <a:alpha val="50000"/>
                  </a:srgbClr>
                </a:gs>
                <a:gs pos="100000">
                  <a:srgbClr val="FF99FF">
                    <a:gamma/>
                    <a:shade val="46275"/>
                    <a:invGamma/>
                  </a:srgbClr>
                </a:gs>
              </a:gsLst>
              <a:lin ang="5400000" scaled="1"/>
            </a:gradFill>
            <a:ln w="9525" algn="ctr">
              <a:solidFill>
                <a:srgbClr val="CC0000"/>
              </a:solidFill>
              <a:round/>
              <a:headEnd/>
              <a:tailEnd/>
            </a:ln>
            <a:effectLst/>
          </p:spPr>
          <p:txBody>
            <a:bodyPr wrap="none" anchor="ctr"/>
            <a:lstStyle/>
            <a:p>
              <a:pPr>
                <a:defRPr/>
              </a:pPr>
              <a:endParaRPr lang="ar-SA">
                <a:effectLst>
                  <a:outerShdw blurRad="38100" dist="38100" dir="2700000" algn="tl">
                    <a:srgbClr val="C0C0C0"/>
                  </a:outerShdw>
                </a:effectLst>
              </a:endParaRPr>
            </a:p>
          </p:txBody>
        </p:sp>
        <p:sp>
          <p:nvSpPr>
            <p:cNvPr id="192518" name="Oval 6"/>
            <p:cNvSpPr>
              <a:spLocks noChangeArrowheads="1"/>
            </p:cNvSpPr>
            <p:nvPr/>
          </p:nvSpPr>
          <p:spPr bwMode="auto">
            <a:xfrm>
              <a:off x="5940425" y="3716338"/>
              <a:ext cx="1873250" cy="1870075"/>
            </a:xfrm>
            <a:prstGeom prst="ellipse">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lgn="ctr">
              <a:solidFill>
                <a:srgbClr val="CC0000"/>
              </a:solid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92519" name="Oval 7"/>
            <p:cNvSpPr>
              <a:spLocks noChangeArrowheads="1"/>
            </p:cNvSpPr>
            <p:nvPr/>
          </p:nvSpPr>
          <p:spPr bwMode="auto">
            <a:xfrm>
              <a:off x="5940425" y="1341438"/>
              <a:ext cx="1873250" cy="1870075"/>
            </a:xfrm>
            <a:prstGeom prst="ellipse">
              <a:avLst/>
            </a:prstGeom>
            <a:gradFill rotWithShape="1">
              <a:gsLst>
                <a:gs pos="0">
                  <a:srgbClr val="FFCC00">
                    <a:gamma/>
                    <a:shade val="46275"/>
                    <a:invGamma/>
                  </a:srgbClr>
                </a:gs>
                <a:gs pos="50000">
                  <a:srgbClr val="FFCC00">
                    <a:alpha val="50000"/>
                  </a:srgbClr>
                </a:gs>
                <a:gs pos="100000">
                  <a:srgbClr val="FFCC00">
                    <a:gamma/>
                    <a:shade val="46275"/>
                    <a:invGamma/>
                  </a:srgbClr>
                </a:gs>
              </a:gsLst>
              <a:lin ang="5400000" scaled="1"/>
            </a:gradFill>
            <a:ln w="9525" algn="ctr">
              <a:solidFill>
                <a:srgbClr val="CC0000"/>
              </a:solidFill>
              <a:round/>
              <a:headEnd/>
              <a:tailEnd/>
            </a:ln>
            <a:effectLst/>
          </p:spPr>
          <p:txBody>
            <a:bodyPr wrap="none" anchor="ctr"/>
            <a:lstStyle/>
            <a:p>
              <a:pPr algn="ctr" rtl="1" eaLnBrk="1" hangingPunct="1">
                <a:defRPr/>
              </a:pPr>
              <a:endParaRPr lang="ar-SA" sz="3600" b="1" u="sng">
                <a:solidFill>
                  <a:srgbClr val="2A1F7D"/>
                </a:solidFill>
                <a:latin typeface="Verdana" pitchFamily="34" charset="0"/>
                <a:cs typeface="Arial" pitchFamily="34" charset="0"/>
              </a:endParaRPr>
            </a:p>
          </p:txBody>
        </p:sp>
        <p:cxnSp>
          <p:nvCxnSpPr>
            <p:cNvPr id="74770" name="AutoShape 8"/>
            <p:cNvCxnSpPr>
              <a:cxnSpLocks noChangeShapeType="1"/>
            </p:cNvCxnSpPr>
            <p:nvPr/>
          </p:nvCxnSpPr>
          <p:spPr bwMode="auto">
            <a:xfrm rot="5400000" flipV="1">
              <a:off x="4463257" y="-134144"/>
              <a:ext cx="1588" cy="3502025"/>
            </a:xfrm>
            <a:prstGeom prst="curvedConnector3">
              <a:avLst>
                <a:gd name="adj1" fmla="val -31700009"/>
              </a:avLst>
            </a:prstGeom>
            <a:noFill/>
            <a:ln w="50800">
              <a:solidFill>
                <a:srgbClr val="0000FF"/>
              </a:solidFill>
              <a:round/>
              <a:headEnd type="stealth" w="lg" len="lg"/>
              <a:tailEnd type="stealth" w="lg" len="lg"/>
            </a:ln>
            <a:extLst>
              <a:ext uri="{909E8E84-426E-40DD-AFC4-6F175D3DCCD1}">
                <a14:hiddenFill xmlns:a14="http://schemas.microsoft.com/office/drawing/2010/main">
                  <a:noFill/>
                </a14:hiddenFill>
              </a:ext>
            </a:extLst>
          </p:spPr>
        </p:cxnSp>
        <p:cxnSp>
          <p:nvCxnSpPr>
            <p:cNvPr id="74771" name="AutoShape 9"/>
            <p:cNvCxnSpPr>
              <a:cxnSpLocks noChangeShapeType="1"/>
            </p:cNvCxnSpPr>
            <p:nvPr/>
          </p:nvCxnSpPr>
          <p:spPr bwMode="auto">
            <a:xfrm rot="16200000" flipH="1">
              <a:off x="4498975" y="3597275"/>
              <a:ext cx="1588" cy="3430588"/>
            </a:xfrm>
            <a:prstGeom prst="curvedConnector3">
              <a:avLst>
                <a:gd name="adj1" fmla="val 41300014"/>
              </a:avLst>
            </a:prstGeom>
            <a:noFill/>
            <a:ln w="50800">
              <a:solidFill>
                <a:srgbClr val="0000FF"/>
              </a:solidFill>
              <a:round/>
              <a:headEnd type="stealth" w="lg" len="lg"/>
              <a:tailEnd type="stealth" w="lg" len="lg"/>
            </a:ln>
            <a:extLst>
              <a:ext uri="{909E8E84-426E-40DD-AFC4-6F175D3DCCD1}">
                <a14:hiddenFill xmlns:a14="http://schemas.microsoft.com/office/drawing/2010/main">
                  <a:noFill/>
                </a14:hiddenFill>
              </a:ext>
            </a:extLst>
          </p:spPr>
        </p:cxnSp>
        <p:cxnSp>
          <p:nvCxnSpPr>
            <p:cNvPr id="74772" name="AutoShape 10"/>
            <p:cNvCxnSpPr>
              <a:cxnSpLocks noChangeShapeType="1"/>
            </p:cNvCxnSpPr>
            <p:nvPr/>
          </p:nvCxnSpPr>
          <p:spPr bwMode="auto">
            <a:xfrm rot="10800000">
              <a:off x="1114425" y="2276475"/>
              <a:ext cx="71438" cy="2374900"/>
            </a:xfrm>
            <a:prstGeom prst="curvedConnector3">
              <a:avLst>
                <a:gd name="adj1" fmla="val 777778"/>
              </a:avLst>
            </a:prstGeom>
            <a:noFill/>
            <a:ln w="50800">
              <a:solidFill>
                <a:srgbClr val="0000FF"/>
              </a:solidFill>
              <a:round/>
              <a:headEnd type="stealth" w="lg" len="lg"/>
              <a:tailEnd type="stealth" w="lg" len="lg"/>
            </a:ln>
            <a:extLst>
              <a:ext uri="{909E8E84-426E-40DD-AFC4-6F175D3DCCD1}">
                <a14:hiddenFill xmlns:a14="http://schemas.microsoft.com/office/drawing/2010/main">
                  <a:noFill/>
                </a14:hiddenFill>
              </a:ext>
            </a:extLst>
          </p:spPr>
        </p:cxnSp>
        <p:cxnSp>
          <p:nvCxnSpPr>
            <p:cNvPr id="74773" name="AutoShape 11"/>
            <p:cNvCxnSpPr>
              <a:cxnSpLocks noChangeShapeType="1"/>
            </p:cNvCxnSpPr>
            <p:nvPr/>
          </p:nvCxnSpPr>
          <p:spPr bwMode="auto">
            <a:xfrm>
              <a:off x="7813675" y="2276475"/>
              <a:ext cx="1588" cy="2374900"/>
            </a:xfrm>
            <a:prstGeom prst="curvedConnector3">
              <a:avLst>
                <a:gd name="adj1" fmla="val 35900014"/>
              </a:avLst>
            </a:prstGeom>
            <a:noFill/>
            <a:ln w="50800">
              <a:solidFill>
                <a:srgbClr val="0000FF"/>
              </a:solidFill>
              <a:round/>
              <a:headEnd type="stealth" w="lg" len="lg"/>
              <a:tailEnd type="stealth" w="lg" len="lg"/>
            </a:ln>
            <a:extLst>
              <a:ext uri="{909E8E84-426E-40DD-AFC4-6F175D3DCCD1}">
                <a14:hiddenFill xmlns:a14="http://schemas.microsoft.com/office/drawing/2010/main">
                  <a:noFill/>
                </a14:hiddenFill>
              </a:ext>
            </a:extLst>
          </p:spPr>
        </p:cxnSp>
        <p:sp>
          <p:nvSpPr>
            <p:cNvPr id="74774" name="Text Box 12"/>
            <p:cNvSpPr txBox="1">
              <a:spLocks noChangeArrowheads="1"/>
            </p:cNvSpPr>
            <p:nvPr/>
          </p:nvSpPr>
          <p:spPr bwMode="auto">
            <a:xfrm>
              <a:off x="3357554" y="1909703"/>
              <a:ext cx="20066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AU" sz="2400" b="1">
                  <a:solidFill>
                    <a:srgbClr val="FF0000"/>
                  </a:solidFill>
                  <a:latin typeface="Arial" panose="020B0604020202020204" pitchFamily="34" charset="0"/>
                  <a:cs typeface="Arial" panose="020B0604020202020204" pitchFamily="34" charset="0"/>
                </a:rPr>
                <a:t>ADHD Child</a:t>
              </a:r>
              <a:endParaRPr lang="en-US" sz="2400" b="1">
                <a:solidFill>
                  <a:srgbClr val="FF0000"/>
                </a:solidFill>
                <a:latin typeface="Arial" panose="020B0604020202020204" pitchFamily="34" charset="0"/>
                <a:cs typeface="Arial" panose="020B0604020202020204" pitchFamily="34" charset="0"/>
              </a:endParaRPr>
            </a:p>
          </p:txBody>
        </p:sp>
        <p:sp>
          <p:nvSpPr>
            <p:cNvPr id="74775" name="Text Box 13"/>
            <p:cNvSpPr txBox="1">
              <a:spLocks noChangeArrowheads="1"/>
            </p:cNvSpPr>
            <p:nvPr/>
          </p:nvSpPr>
          <p:spPr bwMode="auto">
            <a:xfrm>
              <a:off x="6118225" y="2027238"/>
              <a:ext cx="1511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AU" sz="1800">
                  <a:latin typeface="Times New Roman" panose="02020603050405020304" pitchFamily="18" charset="0"/>
                  <a:cs typeface="Times New Roman" panose="02020603050405020304" pitchFamily="18" charset="0"/>
                </a:rPr>
                <a:t>Home</a:t>
              </a:r>
              <a:endParaRPr lang="en-US" sz="1800">
                <a:latin typeface="Times New Roman" panose="02020603050405020304" pitchFamily="18" charset="0"/>
                <a:cs typeface="Times New Roman" panose="02020603050405020304" pitchFamily="18" charset="0"/>
              </a:endParaRPr>
            </a:p>
          </p:txBody>
        </p:sp>
        <p:sp>
          <p:nvSpPr>
            <p:cNvPr id="74776" name="Text Box 14"/>
            <p:cNvSpPr txBox="1">
              <a:spLocks noChangeArrowheads="1"/>
            </p:cNvSpPr>
            <p:nvPr/>
          </p:nvSpPr>
          <p:spPr bwMode="auto">
            <a:xfrm>
              <a:off x="1042988" y="1847850"/>
              <a:ext cx="2060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AU" sz="1800">
                  <a:solidFill>
                    <a:srgbClr val="000000"/>
                  </a:solidFill>
                  <a:latin typeface="Times New Roman" panose="02020603050405020304" pitchFamily="18" charset="0"/>
                  <a:cs typeface="Times New Roman" panose="02020603050405020304" pitchFamily="18" charset="0"/>
                </a:rPr>
                <a:t>Behavioural Therapy</a:t>
              </a:r>
              <a:endParaRPr lang="en-US" sz="1800">
                <a:solidFill>
                  <a:srgbClr val="000000"/>
                </a:solidFill>
                <a:latin typeface="Times New Roman" panose="02020603050405020304" pitchFamily="18" charset="0"/>
                <a:cs typeface="Times New Roman" panose="02020603050405020304" pitchFamily="18" charset="0"/>
              </a:endParaRPr>
            </a:p>
          </p:txBody>
        </p:sp>
        <p:sp>
          <p:nvSpPr>
            <p:cNvPr id="74777" name="Text Box 15"/>
            <p:cNvSpPr txBox="1">
              <a:spLocks noChangeArrowheads="1"/>
            </p:cNvSpPr>
            <p:nvPr/>
          </p:nvSpPr>
          <p:spPr bwMode="auto">
            <a:xfrm>
              <a:off x="990600" y="4114800"/>
              <a:ext cx="2389188" cy="6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lnSpc>
                  <a:spcPct val="55000"/>
                </a:lnSpc>
                <a:spcBef>
                  <a:spcPct val="50000"/>
                </a:spcBef>
                <a:buClrTx/>
                <a:buSzTx/>
                <a:buFontTx/>
                <a:buNone/>
              </a:pPr>
              <a:endParaRPr lang="en-AU" sz="2800" b="1">
                <a:solidFill>
                  <a:srgbClr val="2A1F7D"/>
                </a:solidFill>
                <a:latin typeface="Times New Roman" panose="02020603050405020304" pitchFamily="18" charset="0"/>
                <a:cs typeface="Times New Roman" panose="02020603050405020304" pitchFamily="18" charset="0"/>
              </a:endParaRPr>
            </a:p>
            <a:p>
              <a:pPr algn="ctr" eaLnBrk="1" hangingPunct="1">
                <a:lnSpc>
                  <a:spcPct val="55000"/>
                </a:lnSpc>
                <a:spcBef>
                  <a:spcPct val="50000"/>
                </a:spcBef>
                <a:buClrTx/>
                <a:buSzTx/>
                <a:buFontTx/>
                <a:buNone/>
              </a:pPr>
              <a:r>
                <a:rPr lang="en-AU" sz="1800">
                  <a:solidFill>
                    <a:srgbClr val="000000"/>
                  </a:solidFill>
                  <a:latin typeface="Times New Roman" panose="02020603050405020304" pitchFamily="18" charset="0"/>
                  <a:cs typeface="Times New Roman" panose="02020603050405020304" pitchFamily="18" charset="0"/>
                </a:rPr>
                <a:t>Medication</a:t>
              </a:r>
              <a:endParaRPr lang="en-US" sz="1800">
                <a:solidFill>
                  <a:srgbClr val="000000"/>
                </a:solidFill>
                <a:latin typeface="Times New Roman" panose="02020603050405020304" pitchFamily="18" charset="0"/>
                <a:cs typeface="Times New Roman" panose="02020603050405020304" pitchFamily="18" charset="0"/>
              </a:endParaRPr>
            </a:p>
          </p:txBody>
        </p:sp>
        <p:sp>
          <p:nvSpPr>
            <p:cNvPr id="74778" name="Text Box 16"/>
            <p:cNvSpPr txBox="1">
              <a:spLocks noChangeArrowheads="1"/>
            </p:cNvSpPr>
            <p:nvPr/>
          </p:nvSpPr>
          <p:spPr bwMode="auto">
            <a:xfrm>
              <a:off x="5940425" y="4297363"/>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AU" sz="1800">
                  <a:solidFill>
                    <a:srgbClr val="000000"/>
                  </a:solidFill>
                  <a:latin typeface="Times New Roman" panose="02020603050405020304" pitchFamily="18" charset="0"/>
                  <a:cs typeface="Times New Roman" panose="02020603050405020304" pitchFamily="18" charset="0"/>
                </a:rPr>
                <a:t>School</a:t>
              </a:r>
              <a:endParaRPr lang="en-US" sz="1800">
                <a:solidFill>
                  <a:srgbClr val="000000"/>
                </a:solidFill>
                <a:latin typeface="Times New Roman" panose="02020603050405020304" pitchFamily="18" charset="0"/>
                <a:cs typeface="Times New Roman" panose="02020603050405020304" pitchFamily="18" charset="0"/>
              </a:endParaRPr>
            </a:p>
          </p:txBody>
        </p:sp>
      </p:grpSp>
      <p:sp>
        <p:nvSpPr>
          <p:cNvPr id="21" name="Footer Placeholder 20"/>
          <p:cNvSpPr>
            <a:spLocks noGrp="1"/>
          </p:cNvSpPr>
          <p:nvPr>
            <p:ph type="ftr" sz="quarter" idx="11"/>
          </p:nvPr>
        </p:nvSpPr>
        <p:spPr/>
        <p:txBody>
          <a:bodyPr/>
          <a:lstStyle/>
          <a:p>
            <a:pPr>
              <a:defRPr/>
            </a:pPr>
            <a:endParaRPr lang="en-US" dirty="0"/>
          </a:p>
        </p:txBody>
      </p:sp>
      <p:sp>
        <p:nvSpPr>
          <p:cNvPr id="74759" name="Rectangle 2"/>
          <p:cNvSpPr txBox="1">
            <a:spLocks noRot="1" noChangeArrowheads="1"/>
          </p:cNvSpPr>
          <p:nvPr/>
        </p:nvSpPr>
        <p:spPr bwMode="auto">
          <a:xfrm>
            <a:off x="304800" y="228600"/>
            <a:ext cx="8534400" cy="12715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0"/>
              </a:spcBef>
              <a:buClrTx/>
              <a:buSzTx/>
              <a:buFontTx/>
              <a:buNone/>
            </a:pPr>
            <a:r>
              <a:rPr lang="fr-CH" sz="4800" b="1">
                <a:latin typeface="Times New Roman" panose="02020603050405020304" pitchFamily="18" charset="0"/>
                <a:cs typeface="Times New Roman" panose="02020603050405020304" pitchFamily="18" charset="0"/>
              </a:rPr>
              <a:t>Treatment</a:t>
            </a:r>
            <a:endParaRPr lang="en-US" sz="4800" b="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2500"/>
                                  </p:stCondLst>
                                  <p:childTnLst>
                                    <p:set>
                                      <p:cBhvr>
                                        <p:cTn id="6" dur="1" fill="hold">
                                          <p:stCondLst>
                                            <p:cond delay="0"/>
                                          </p:stCondLst>
                                        </p:cTn>
                                        <p:tgtEl>
                                          <p:spTgt spid="192515"/>
                                        </p:tgtEl>
                                        <p:attrNameLst>
                                          <p:attrName>style.visibility</p:attrName>
                                        </p:attrNameLst>
                                      </p:cBhvr>
                                      <p:to>
                                        <p:strVal val="visible"/>
                                      </p:to>
                                    </p:set>
                                    <p:animEffect transition="in" filter="fade">
                                      <p:cBhvr>
                                        <p:cTn id="7" dur="1000"/>
                                        <p:tgtEl>
                                          <p:spTgt spid="192515"/>
                                        </p:tgtEl>
                                      </p:cBhvr>
                                    </p:animEffect>
                                    <p:anim calcmode="lin" valueType="num">
                                      <p:cBhvr>
                                        <p:cTn id="8" dur="1000" fill="hold"/>
                                        <p:tgtEl>
                                          <p:spTgt spid="192515"/>
                                        </p:tgtEl>
                                        <p:attrNameLst>
                                          <p:attrName>ppt_x</p:attrName>
                                        </p:attrNameLst>
                                      </p:cBhvr>
                                      <p:tavLst>
                                        <p:tav tm="0">
                                          <p:val>
                                            <p:strVal val="#ppt_x"/>
                                          </p:val>
                                        </p:tav>
                                        <p:tav tm="100000">
                                          <p:val>
                                            <p:strVal val="#ppt_x"/>
                                          </p:val>
                                        </p:tav>
                                      </p:tavLst>
                                    </p:anim>
                                    <p:anim calcmode="lin" valueType="num">
                                      <p:cBhvr>
                                        <p:cTn id="9" dur="1000" fill="hold"/>
                                        <p:tgtEl>
                                          <p:spTgt spid="1925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dirty="0"/>
          </a:p>
        </p:txBody>
      </p:sp>
      <p:sp>
        <p:nvSpPr>
          <p:cNvPr id="7"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11CE677D-CED9-4403-B168-A716EFC5C2FD}" type="slidenum">
              <a:rPr lang="ar-SA" smtClean="0">
                <a:solidFill>
                  <a:srgbClr val="FFFFFF"/>
                </a:solidFill>
              </a:rPr>
              <a:pPr>
                <a:defRPr/>
              </a:pPr>
              <a:t>42</a:t>
            </a:fld>
            <a:endParaRPr lang="en-US" smtClean="0">
              <a:solidFill>
                <a:srgbClr val="FFFFFF"/>
              </a:solidFill>
            </a:endParaRPr>
          </a:p>
        </p:txBody>
      </p:sp>
      <p:sp>
        <p:nvSpPr>
          <p:cNvPr id="76804" name="Rectangle 2"/>
          <p:cNvSpPr>
            <a:spLocks noGrp="1" noChangeArrowheads="1"/>
          </p:cNvSpPr>
          <p:nvPr>
            <p:ph type="title" idx="4294967295"/>
          </p:nvPr>
        </p:nvSpPr>
        <p:spPr>
          <a:xfrm>
            <a:off x="304800" y="228600"/>
            <a:ext cx="8510588" cy="1325563"/>
          </a:xfrm>
          <a:solidFill>
            <a:schemeClr val="hlink"/>
          </a:solidFill>
        </p:spPr>
        <p:txBody>
          <a:bodyPr/>
          <a:lstStyle/>
          <a:p>
            <a:pPr eaLnBrk="1" hangingPunct="1"/>
            <a:r>
              <a:rPr lang="en-US" sz="4000" b="1" smtClean="0">
                <a:solidFill>
                  <a:schemeClr val="tx1"/>
                </a:solidFill>
                <a:latin typeface="Times New Roman" panose="02020603050405020304" pitchFamily="18" charset="0"/>
                <a:cs typeface="Times New Roman" panose="02020603050405020304" pitchFamily="18" charset="0"/>
              </a:rPr>
              <a:t>ADHD Treatment</a:t>
            </a:r>
          </a:p>
        </p:txBody>
      </p:sp>
      <p:sp>
        <p:nvSpPr>
          <p:cNvPr id="76805" name="Rectangle 3"/>
          <p:cNvSpPr>
            <a:spLocks noGrp="1" noChangeArrowheads="1"/>
          </p:cNvSpPr>
          <p:nvPr>
            <p:ph type="body" idx="4294967295"/>
          </p:nvPr>
        </p:nvSpPr>
        <p:spPr>
          <a:xfrm>
            <a:off x="285750" y="1905000"/>
            <a:ext cx="8001000" cy="4343400"/>
          </a:xfrm>
        </p:spPr>
        <p:txBody>
          <a:bodyPr/>
          <a:lstStyle/>
          <a:p>
            <a:pPr marL="457200" indent="-457200" eaLnBrk="1" hangingPunct="1">
              <a:lnSpc>
                <a:spcPct val="90000"/>
              </a:lnSpc>
              <a:buClr>
                <a:schemeClr val="tx1"/>
              </a:buClr>
              <a:buFont typeface="Wingdings" panose="05000000000000000000" pitchFamily="2" charset="2"/>
              <a:buChar char="u"/>
            </a:pPr>
            <a:r>
              <a:rPr lang="en-US" sz="2400" smtClean="0">
                <a:latin typeface="Times New Roman" panose="02020603050405020304" pitchFamily="18" charset="0"/>
                <a:cs typeface="Times New Roman" panose="02020603050405020304" pitchFamily="18" charset="0"/>
              </a:rPr>
              <a:t>Psychoeducation essential; medication alone is usually not sufficient for the treatment of ADHD</a:t>
            </a:r>
          </a:p>
          <a:p>
            <a:pPr marL="457200" indent="-457200" eaLnBrk="1" hangingPunct="1">
              <a:lnSpc>
                <a:spcPct val="90000"/>
              </a:lnSpc>
              <a:buClr>
                <a:schemeClr val="tx1"/>
              </a:buClr>
              <a:buFont typeface="Wingdings" panose="05000000000000000000" pitchFamily="2" charset="2"/>
              <a:buChar char="u"/>
            </a:pPr>
            <a:r>
              <a:rPr lang="en-US" sz="2400" smtClean="0">
                <a:latin typeface="Times New Roman" panose="02020603050405020304" pitchFamily="18" charset="0"/>
                <a:cs typeface="Times New Roman" panose="02020603050405020304" pitchFamily="18" charset="0"/>
              </a:rPr>
              <a:t>Parent training in behavioral management and school-based behavioral interventions</a:t>
            </a:r>
          </a:p>
          <a:p>
            <a:pPr marL="457200" indent="-457200" eaLnBrk="1" hangingPunct="1">
              <a:lnSpc>
                <a:spcPct val="90000"/>
              </a:lnSpc>
              <a:buClr>
                <a:schemeClr val="tx1"/>
              </a:buClr>
              <a:buFont typeface="Wingdings" panose="05000000000000000000" pitchFamily="2" charset="2"/>
              <a:buChar char="u"/>
            </a:pPr>
            <a:r>
              <a:rPr lang="en-US" sz="2400" smtClean="0">
                <a:latin typeface="Times New Roman" panose="02020603050405020304" pitchFamily="18" charset="0"/>
                <a:cs typeface="Times New Roman" panose="02020603050405020304" pitchFamily="18" charset="0"/>
              </a:rPr>
              <a:t>FDA approved medications include </a:t>
            </a:r>
            <a:r>
              <a:rPr lang="en-US" sz="2400" u="sng" smtClean="0">
                <a:latin typeface="Times New Roman" panose="02020603050405020304" pitchFamily="18" charset="0"/>
                <a:cs typeface="Times New Roman" panose="02020603050405020304" pitchFamily="18" charset="0"/>
              </a:rPr>
              <a:t>stimulants</a:t>
            </a:r>
            <a:r>
              <a:rPr lang="en-US" sz="2400" smtClean="0">
                <a:latin typeface="Times New Roman" panose="02020603050405020304" pitchFamily="18" charset="0"/>
                <a:cs typeface="Times New Roman" panose="02020603050405020304" pitchFamily="18" charset="0"/>
              </a:rPr>
              <a:t> and </a:t>
            </a:r>
            <a:r>
              <a:rPr lang="en-US" sz="2400" u="sng" smtClean="0">
                <a:latin typeface="Times New Roman" panose="02020603050405020304" pitchFamily="18" charset="0"/>
                <a:cs typeface="Times New Roman" panose="02020603050405020304" pitchFamily="18" charset="0"/>
              </a:rPr>
              <a:t>Atomoxetine</a:t>
            </a:r>
          </a:p>
          <a:p>
            <a:pPr marL="1027113" lvl="1" indent="-455613" eaLnBrk="1" hangingPunct="1">
              <a:lnSpc>
                <a:spcPct val="90000"/>
              </a:lnSpc>
              <a:buClr>
                <a:srgbClr val="FF0000"/>
              </a:buClr>
              <a:buFont typeface="Wingdings" panose="05000000000000000000" pitchFamily="2" charset="2"/>
              <a:buChar char="ü"/>
            </a:pPr>
            <a:r>
              <a:rPr lang="en-US" sz="2400" smtClean="0">
                <a:solidFill>
                  <a:srgbClr val="FF0000"/>
                </a:solidFill>
                <a:latin typeface="Times New Roman" panose="02020603050405020304" pitchFamily="18" charset="0"/>
                <a:cs typeface="Times New Roman" panose="02020603050405020304" pitchFamily="18" charset="0"/>
              </a:rPr>
              <a:t>Note: Stimulant medications improve attention in normal individuals as well as children with ADHD</a:t>
            </a:r>
          </a:p>
          <a:p>
            <a:pPr marL="457200" indent="-457200" eaLnBrk="1" hangingPunct="1">
              <a:lnSpc>
                <a:spcPct val="90000"/>
              </a:lnSpc>
              <a:buClr>
                <a:schemeClr val="tx1"/>
              </a:buClr>
              <a:buFont typeface="Wingdings" panose="05000000000000000000" pitchFamily="2" charset="2"/>
              <a:buChar char="u"/>
            </a:pPr>
            <a:r>
              <a:rPr lang="en-US" sz="2400" smtClean="0">
                <a:latin typeface="Times New Roman" panose="02020603050405020304" pitchFamily="18" charset="0"/>
                <a:cs typeface="Times New Roman" panose="02020603050405020304" pitchFamily="18" charset="0"/>
              </a:rPr>
              <a:t>Establish communication with teachers/school; potentially includes accommodations and IEP</a:t>
            </a:r>
          </a:p>
        </p:txBody>
      </p:sp>
      <p:sp>
        <p:nvSpPr>
          <p:cNvPr id="76806"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8" name="Footer Placeholder 7"/>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Date Placeholder 2"/>
          <p:cNvSpPr>
            <a:spLocks noGrp="1"/>
          </p:cNvSpPr>
          <p:nvPr>
            <p:ph type="dt" sz="quarter" idx="10"/>
          </p:nvPr>
        </p:nvSpPr>
        <p:spPr/>
        <p:txBody>
          <a:bodyPr/>
          <a:lstStyle/>
          <a:p>
            <a:pPr>
              <a:defRPr/>
            </a:pPr>
            <a:endParaRPr lang="en-US" dirty="0"/>
          </a:p>
        </p:txBody>
      </p:sp>
      <p:sp>
        <p:nvSpPr>
          <p:cNvPr id="61" name="Slide Number Placeholder 4"/>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90A72CEB-8B94-476B-B6AB-E62003065F2F}" type="slidenum">
              <a:rPr lang="ar-SA" smtClean="0">
                <a:solidFill>
                  <a:srgbClr val="7B9899"/>
                </a:solidFill>
              </a:rPr>
              <a:pPr>
                <a:defRPr/>
              </a:pPr>
              <a:t>43</a:t>
            </a:fld>
            <a:endParaRPr lang="en-US" smtClean="0">
              <a:solidFill>
                <a:srgbClr val="7B9899"/>
              </a:solidFill>
            </a:endParaRPr>
          </a:p>
        </p:txBody>
      </p:sp>
      <p:grpSp>
        <p:nvGrpSpPr>
          <p:cNvPr id="78852" name="Group 3"/>
          <p:cNvGrpSpPr>
            <a:grpSpLocks/>
          </p:cNvGrpSpPr>
          <p:nvPr/>
        </p:nvGrpSpPr>
        <p:grpSpPr bwMode="auto">
          <a:xfrm>
            <a:off x="812800" y="2670175"/>
            <a:ext cx="1419225" cy="3544888"/>
            <a:chOff x="1408" y="1188"/>
            <a:chExt cx="894" cy="2233"/>
          </a:xfrm>
        </p:grpSpPr>
        <p:sp>
          <p:nvSpPr>
            <p:cNvPr id="181252" name="AutoShape 4"/>
            <p:cNvSpPr>
              <a:spLocks noChangeArrowheads="1"/>
            </p:cNvSpPr>
            <p:nvPr/>
          </p:nvSpPr>
          <p:spPr bwMode="auto">
            <a:xfrm>
              <a:off x="1408" y="1188"/>
              <a:ext cx="894" cy="2233"/>
            </a:xfrm>
            <a:prstGeom prst="roundRect">
              <a:avLst>
                <a:gd name="adj" fmla="val 47986"/>
              </a:avLst>
            </a:prstGeom>
            <a:solidFill>
              <a:srgbClr val="FFA300"/>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78909" name="Text Box 5"/>
            <p:cNvSpPr txBox="1">
              <a:spLocks noChangeArrowheads="1"/>
            </p:cNvSpPr>
            <p:nvPr/>
          </p:nvSpPr>
          <p:spPr bwMode="auto">
            <a:xfrm>
              <a:off x="1541" y="2120"/>
              <a:ext cx="627" cy="288"/>
            </a:xfrm>
            <a:prstGeom prst="rect">
              <a:avLst/>
            </a:prstGeom>
            <a:solidFill>
              <a:srgbClr val="FFA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GB" sz="1200" b="1">
                  <a:solidFill>
                    <a:schemeClr val="bg1"/>
                  </a:solidFill>
                  <a:latin typeface="Arial" panose="020B0604020202020204" pitchFamily="34" charset="0"/>
                </a:rPr>
                <a:t>MPH Overcoat</a:t>
              </a:r>
            </a:p>
          </p:txBody>
        </p:sp>
      </p:grpSp>
      <p:sp>
        <p:nvSpPr>
          <p:cNvPr id="78853" name="Text Box 6"/>
          <p:cNvSpPr txBox="1">
            <a:spLocks noChangeArrowheads="1"/>
          </p:cNvSpPr>
          <p:nvPr/>
        </p:nvSpPr>
        <p:spPr bwMode="auto">
          <a:xfrm>
            <a:off x="2827338" y="5373688"/>
            <a:ext cx="9286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50000"/>
              </a:spcBef>
              <a:buClrTx/>
              <a:buSzTx/>
              <a:buFontTx/>
              <a:buNone/>
            </a:pPr>
            <a:r>
              <a:rPr lang="en-GB" sz="1400" b="1">
                <a:latin typeface="Arial" panose="020B0604020202020204" pitchFamily="34" charset="0"/>
              </a:rPr>
              <a:t>Tablet Shell</a:t>
            </a:r>
          </a:p>
        </p:txBody>
      </p:sp>
      <p:sp>
        <p:nvSpPr>
          <p:cNvPr id="181255" name="AutoShape 7"/>
          <p:cNvSpPr>
            <a:spLocks noChangeArrowheads="1"/>
          </p:cNvSpPr>
          <p:nvPr/>
        </p:nvSpPr>
        <p:spPr bwMode="auto">
          <a:xfrm>
            <a:off x="3852863" y="2670175"/>
            <a:ext cx="1417637" cy="3544888"/>
          </a:xfrm>
          <a:prstGeom prst="roundRect">
            <a:avLst>
              <a:gd name="adj" fmla="val 47986"/>
            </a:avLst>
          </a:prstGeom>
          <a:solidFill>
            <a:schemeClr val="folHlink"/>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81256" name="AutoShape 8"/>
          <p:cNvSpPr>
            <a:spLocks noChangeArrowheads="1"/>
          </p:cNvSpPr>
          <p:nvPr/>
        </p:nvSpPr>
        <p:spPr bwMode="auto">
          <a:xfrm>
            <a:off x="3935413" y="2749550"/>
            <a:ext cx="1252537" cy="3386138"/>
          </a:xfrm>
          <a:prstGeom prst="roundRect">
            <a:avLst>
              <a:gd name="adj" fmla="val 47986"/>
            </a:avLst>
          </a:prstGeom>
          <a:solidFill>
            <a:srgbClr val="948FD7"/>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81257" name="AutoShape 9"/>
          <p:cNvSpPr>
            <a:spLocks noChangeArrowheads="1"/>
          </p:cNvSpPr>
          <p:nvPr/>
        </p:nvSpPr>
        <p:spPr bwMode="auto">
          <a:xfrm>
            <a:off x="3935413" y="4262438"/>
            <a:ext cx="1252537" cy="1873250"/>
          </a:xfrm>
          <a:prstGeom prst="roundRect">
            <a:avLst>
              <a:gd name="adj" fmla="val 47986"/>
            </a:avLst>
          </a:prstGeom>
          <a:solidFill>
            <a:srgbClr val="009999"/>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81258" name="AutoShape 10"/>
          <p:cNvSpPr>
            <a:spLocks noChangeArrowheads="1"/>
          </p:cNvSpPr>
          <p:nvPr/>
        </p:nvSpPr>
        <p:spPr bwMode="auto">
          <a:xfrm>
            <a:off x="3935413" y="3876675"/>
            <a:ext cx="1252537" cy="1131888"/>
          </a:xfrm>
          <a:prstGeom prst="roundRect">
            <a:avLst>
              <a:gd name="adj" fmla="val 0"/>
            </a:avLst>
          </a:prstGeom>
          <a:solidFill>
            <a:srgbClr val="FFCC00"/>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78858" name="Text Box 11"/>
          <p:cNvSpPr txBox="1">
            <a:spLocks noChangeArrowheads="1"/>
          </p:cNvSpPr>
          <p:nvPr/>
        </p:nvSpPr>
        <p:spPr bwMode="auto">
          <a:xfrm>
            <a:off x="3957638" y="5438775"/>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GB" sz="1200" b="1">
                <a:solidFill>
                  <a:schemeClr val="bg1"/>
                </a:solidFill>
                <a:latin typeface="Arial" panose="020B0604020202020204" pitchFamily="34" charset="0"/>
              </a:rPr>
              <a:t>Push Compartment</a:t>
            </a:r>
            <a:endParaRPr lang="en-GB" sz="900" b="1">
              <a:solidFill>
                <a:schemeClr val="bg1"/>
              </a:solidFill>
              <a:latin typeface="Arial" panose="020B0604020202020204" pitchFamily="34" charset="0"/>
            </a:endParaRPr>
          </a:p>
        </p:txBody>
      </p:sp>
      <p:sp>
        <p:nvSpPr>
          <p:cNvPr id="78859" name="Text Box 12"/>
          <p:cNvSpPr txBox="1">
            <a:spLocks noChangeArrowheads="1"/>
          </p:cNvSpPr>
          <p:nvPr/>
        </p:nvSpPr>
        <p:spPr bwMode="auto">
          <a:xfrm>
            <a:off x="3957638" y="4219575"/>
            <a:ext cx="1206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GB" sz="1200" b="1">
                <a:solidFill>
                  <a:schemeClr val="bg1"/>
                </a:solidFill>
                <a:latin typeface="Arial" panose="020B0604020202020204" pitchFamily="34" charset="0"/>
              </a:rPr>
              <a:t>MPH Compartment</a:t>
            </a:r>
            <a:br>
              <a:rPr lang="en-GB" sz="1200" b="1">
                <a:solidFill>
                  <a:schemeClr val="bg1"/>
                </a:solidFill>
                <a:latin typeface="Arial" panose="020B0604020202020204" pitchFamily="34" charset="0"/>
              </a:rPr>
            </a:br>
            <a:r>
              <a:rPr lang="en-GB" sz="1200" b="1">
                <a:solidFill>
                  <a:schemeClr val="bg1"/>
                </a:solidFill>
                <a:latin typeface="Arial" panose="020B0604020202020204" pitchFamily="34" charset="0"/>
              </a:rPr>
              <a:t>#2</a:t>
            </a:r>
          </a:p>
        </p:txBody>
      </p:sp>
      <p:sp>
        <p:nvSpPr>
          <p:cNvPr id="78860" name="Text Box 13"/>
          <p:cNvSpPr txBox="1">
            <a:spLocks noChangeArrowheads="1"/>
          </p:cNvSpPr>
          <p:nvPr/>
        </p:nvSpPr>
        <p:spPr bwMode="auto">
          <a:xfrm>
            <a:off x="3957638" y="2976563"/>
            <a:ext cx="12065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GB" sz="1000" b="1">
                <a:solidFill>
                  <a:schemeClr val="bg1"/>
                </a:solidFill>
                <a:latin typeface="Arial" panose="020B0604020202020204" pitchFamily="34" charset="0"/>
              </a:rPr>
              <a:t>Laser-Drilled </a:t>
            </a:r>
            <a:br>
              <a:rPr lang="en-GB" sz="1000" b="1">
                <a:solidFill>
                  <a:schemeClr val="bg1"/>
                </a:solidFill>
                <a:latin typeface="Arial" panose="020B0604020202020204" pitchFamily="34" charset="0"/>
              </a:rPr>
            </a:br>
            <a:r>
              <a:rPr lang="en-GB" sz="1000" b="1">
                <a:solidFill>
                  <a:schemeClr val="bg1"/>
                </a:solidFill>
                <a:latin typeface="Arial" panose="020B0604020202020204" pitchFamily="34" charset="0"/>
              </a:rPr>
              <a:t>Hole</a:t>
            </a:r>
          </a:p>
          <a:p>
            <a:pPr algn="ctr" eaLnBrk="1" hangingPunct="1">
              <a:spcBef>
                <a:spcPct val="50000"/>
              </a:spcBef>
              <a:buClrTx/>
              <a:buSzTx/>
              <a:buFontTx/>
              <a:buNone/>
            </a:pPr>
            <a:r>
              <a:rPr lang="en-GB" sz="1000" b="1">
                <a:solidFill>
                  <a:schemeClr val="bg1"/>
                </a:solidFill>
                <a:latin typeface="Arial" panose="020B0604020202020204" pitchFamily="34" charset="0"/>
              </a:rPr>
              <a:t>MPH Compartment </a:t>
            </a:r>
            <a:br>
              <a:rPr lang="en-GB" sz="1000" b="1">
                <a:solidFill>
                  <a:schemeClr val="bg1"/>
                </a:solidFill>
                <a:latin typeface="Arial" panose="020B0604020202020204" pitchFamily="34" charset="0"/>
              </a:rPr>
            </a:br>
            <a:r>
              <a:rPr lang="en-GB" sz="1000" b="1">
                <a:solidFill>
                  <a:schemeClr val="bg1"/>
                </a:solidFill>
                <a:latin typeface="Arial" panose="020B0604020202020204" pitchFamily="34" charset="0"/>
              </a:rPr>
              <a:t>#1</a:t>
            </a:r>
            <a:endParaRPr lang="en-GB" sz="900" b="1">
              <a:solidFill>
                <a:schemeClr val="bg1"/>
              </a:solidFill>
              <a:latin typeface="Arial" panose="020B0604020202020204" pitchFamily="34" charset="0"/>
            </a:endParaRPr>
          </a:p>
        </p:txBody>
      </p:sp>
      <p:pic>
        <p:nvPicPr>
          <p:cNvPr id="78861" name="Picture 14" descr="(3 Color Pill)6"/>
          <p:cNvPicPr>
            <a:picLocks noChangeAspect="1" noChangeArrowheads="1"/>
          </p:cNvPicPr>
          <p:nvPr/>
        </p:nvPicPr>
        <p:blipFill>
          <a:blip r:embed="rId3">
            <a:extLst>
              <a:ext uri="{28A0092B-C50C-407E-A947-70E740481C1C}">
                <a14:useLocalDpi xmlns:a14="http://schemas.microsoft.com/office/drawing/2010/main" val="0"/>
              </a:ext>
            </a:extLst>
          </a:blip>
          <a:srcRect t="-5536" r="31299" b="81940"/>
          <a:stretch>
            <a:fillRect/>
          </a:stretch>
        </p:blipFill>
        <p:spPr bwMode="auto">
          <a:xfrm>
            <a:off x="3856038" y="1754188"/>
            <a:ext cx="1549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3" name="Line 15"/>
          <p:cNvSpPr>
            <a:spLocks noChangeShapeType="1"/>
          </p:cNvSpPr>
          <p:nvPr/>
        </p:nvSpPr>
        <p:spPr bwMode="auto">
          <a:xfrm flipV="1">
            <a:off x="3589338" y="5499100"/>
            <a:ext cx="296862" cy="65088"/>
          </a:xfrm>
          <a:prstGeom prst="line">
            <a:avLst/>
          </a:prstGeom>
          <a:noFill/>
          <a:ln w="9525">
            <a:solidFill>
              <a:schemeClr val="tx1"/>
            </a:solidFill>
            <a:round/>
            <a:headEnd/>
            <a:tailEnd type="triangle"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sp>
        <p:nvSpPr>
          <p:cNvPr id="181264" name="Line 16"/>
          <p:cNvSpPr>
            <a:spLocks noChangeShapeType="1"/>
          </p:cNvSpPr>
          <p:nvPr/>
        </p:nvSpPr>
        <p:spPr bwMode="auto">
          <a:xfrm rot="-5400000">
            <a:off x="4468812" y="2882901"/>
            <a:ext cx="187325" cy="0"/>
          </a:xfrm>
          <a:prstGeom prst="line">
            <a:avLst/>
          </a:prstGeom>
          <a:noFill/>
          <a:ln w="9525">
            <a:solidFill>
              <a:schemeClr val="bg1"/>
            </a:solidFill>
            <a:round/>
            <a:headEnd/>
            <a:tailEnd type="triangle" w="med" len="med"/>
          </a:ln>
          <a:effectLst/>
        </p:spPr>
        <p:txBody>
          <a:bodyPr wrap="none" anchor="ctr"/>
          <a:lstStyle/>
          <a:p>
            <a:pPr>
              <a:defRPr/>
            </a:pPr>
            <a:endParaRPr lang="x-none">
              <a:effectLst>
                <a:outerShdw blurRad="38100" dist="38100" dir="2700000" algn="tl">
                  <a:srgbClr val="000000">
                    <a:alpha val="43137"/>
                  </a:srgbClr>
                </a:outerShdw>
              </a:effectLst>
              <a:ea typeface="+mn-ea"/>
            </a:endParaRPr>
          </a:p>
        </p:txBody>
      </p:sp>
      <p:grpSp>
        <p:nvGrpSpPr>
          <p:cNvPr id="78864" name="Group 17"/>
          <p:cNvGrpSpPr>
            <a:grpSpLocks/>
          </p:cNvGrpSpPr>
          <p:nvPr/>
        </p:nvGrpSpPr>
        <p:grpSpPr bwMode="auto">
          <a:xfrm>
            <a:off x="4919663" y="3629025"/>
            <a:ext cx="665162" cy="231775"/>
            <a:chOff x="3657" y="2274"/>
            <a:chExt cx="420" cy="146"/>
          </a:xfrm>
        </p:grpSpPr>
        <p:pic>
          <p:nvPicPr>
            <p:cNvPr id="78903" name="Picture 18"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657"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4" name="Picture 19"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745"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5" name="Picture 20"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833"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6" name="Picture 21"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921"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7" name="Picture 22"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4009"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865" name="Group 23"/>
          <p:cNvGrpSpPr>
            <a:grpSpLocks/>
          </p:cNvGrpSpPr>
          <p:nvPr/>
        </p:nvGrpSpPr>
        <p:grpSpPr bwMode="auto">
          <a:xfrm>
            <a:off x="4919663" y="4606925"/>
            <a:ext cx="665162" cy="231775"/>
            <a:chOff x="3657" y="2274"/>
            <a:chExt cx="420" cy="146"/>
          </a:xfrm>
        </p:grpSpPr>
        <p:pic>
          <p:nvPicPr>
            <p:cNvPr id="78898" name="Picture 24"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657"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9" name="Picture 25"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745"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0" name="Picture 26"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833"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1" name="Picture 27"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921"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902" name="Picture 28"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4009"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866" name="Group 29"/>
          <p:cNvGrpSpPr>
            <a:grpSpLocks/>
          </p:cNvGrpSpPr>
          <p:nvPr/>
        </p:nvGrpSpPr>
        <p:grpSpPr bwMode="auto">
          <a:xfrm>
            <a:off x="4919663" y="5089525"/>
            <a:ext cx="665162" cy="231775"/>
            <a:chOff x="3657" y="2274"/>
            <a:chExt cx="420" cy="146"/>
          </a:xfrm>
        </p:grpSpPr>
        <p:pic>
          <p:nvPicPr>
            <p:cNvPr id="78893" name="Picture 30"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657"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4" name="Picture 31"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745"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5" name="Picture 32"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833"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6" name="Picture 33"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921"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7" name="Picture 34"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4009"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867" name="Group 35"/>
          <p:cNvGrpSpPr>
            <a:grpSpLocks/>
          </p:cNvGrpSpPr>
          <p:nvPr/>
        </p:nvGrpSpPr>
        <p:grpSpPr bwMode="auto">
          <a:xfrm>
            <a:off x="6534150" y="1752600"/>
            <a:ext cx="1733550" cy="4462463"/>
            <a:chOff x="4487" y="887"/>
            <a:chExt cx="1092" cy="2811"/>
          </a:xfrm>
        </p:grpSpPr>
        <p:sp>
          <p:nvSpPr>
            <p:cNvPr id="181284" name="AutoShape 36"/>
            <p:cNvSpPr>
              <a:spLocks noChangeArrowheads="1"/>
            </p:cNvSpPr>
            <p:nvPr/>
          </p:nvSpPr>
          <p:spPr bwMode="auto">
            <a:xfrm>
              <a:off x="4487" y="1465"/>
              <a:ext cx="894" cy="2233"/>
            </a:xfrm>
            <a:prstGeom prst="roundRect">
              <a:avLst>
                <a:gd name="adj" fmla="val 47986"/>
              </a:avLst>
            </a:prstGeom>
            <a:solidFill>
              <a:schemeClr val="folHlink"/>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81285" name="AutoShape 37"/>
            <p:cNvSpPr>
              <a:spLocks noChangeArrowheads="1"/>
            </p:cNvSpPr>
            <p:nvPr/>
          </p:nvSpPr>
          <p:spPr bwMode="auto">
            <a:xfrm>
              <a:off x="4540" y="1515"/>
              <a:ext cx="788" cy="1526"/>
            </a:xfrm>
            <a:prstGeom prst="roundRect">
              <a:avLst>
                <a:gd name="adj" fmla="val 47986"/>
              </a:avLst>
            </a:prstGeom>
            <a:gradFill rotWithShape="0">
              <a:gsLst>
                <a:gs pos="0">
                  <a:srgbClr val="948FD7"/>
                </a:gs>
                <a:gs pos="50000">
                  <a:srgbClr val="FFCC00"/>
                </a:gs>
                <a:gs pos="100000">
                  <a:srgbClr val="948FD7"/>
                </a:gs>
              </a:gsLst>
              <a:lin ang="5400000" scaled="1"/>
            </a:gra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81286" name="AutoShape 38"/>
            <p:cNvSpPr>
              <a:spLocks noChangeArrowheads="1"/>
            </p:cNvSpPr>
            <p:nvPr/>
          </p:nvSpPr>
          <p:spPr bwMode="auto">
            <a:xfrm>
              <a:off x="4540" y="2468"/>
              <a:ext cx="788" cy="1180"/>
            </a:xfrm>
            <a:prstGeom prst="roundRect">
              <a:avLst>
                <a:gd name="adj" fmla="val 47986"/>
              </a:avLst>
            </a:prstGeom>
            <a:solidFill>
              <a:srgbClr val="009999"/>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sp>
          <p:nvSpPr>
            <p:cNvPr id="181287" name="AutoShape 39"/>
            <p:cNvSpPr>
              <a:spLocks noChangeArrowheads="1"/>
            </p:cNvSpPr>
            <p:nvPr/>
          </p:nvSpPr>
          <p:spPr bwMode="auto">
            <a:xfrm>
              <a:off x="4540" y="2225"/>
              <a:ext cx="788" cy="713"/>
            </a:xfrm>
            <a:prstGeom prst="roundRect">
              <a:avLst>
                <a:gd name="adj" fmla="val 0"/>
              </a:avLst>
            </a:prstGeom>
            <a:solidFill>
              <a:srgbClr val="009999"/>
            </a:solidFill>
            <a:ln w="9525">
              <a:noFill/>
              <a:round/>
              <a:headEnd/>
              <a:tailEnd/>
            </a:ln>
            <a:effectLst/>
          </p:spPr>
          <p:txBody>
            <a:bodyPr wrap="none" anchor="ctr"/>
            <a:lstStyle/>
            <a:p>
              <a:pPr>
                <a:defRPr/>
              </a:pPr>
              <a:endParaRPr lang="ar-SA">
                <a:effectLst>
                  <a:outerShdw blurRad="38100" dist="38100" dir="2700000" algn="tl">
                    <a:srgbClr val="FFFFFF"/>
                  </a:outerShdw>
                </a:effectLst>
              </a:endParaRPr>
            </a:p>
          </p:txBody>
        </p:sp>
        <p:pic>
          <p:nvPicPr>
            <p:cNvPr id="78874" name="Picture 40" descr="(3 Color Pill)6"/>
            <p:cNvPicPr>
              <a:picLocks noChangeAspect="1" noChangeArrowheads="1"/>
            </p:cNvPicPr>
            <p:nvPr/>
          </p:nvPicPr>
          <p:blipFill>
            <a:blip r:embed="rId5">
              <a:extLst>
                <a:ext uri="{28A0092B-C50C-407E-A947-70E740481C1C}">
                  <a14:useLocalDpi xmlns:a14="http://schemas.microsoft.com/office/drawing/2010/main" val="0"/>
                </a:ext>
              </a:extLst>
            </a:blip>
            <a:srcRect l="31299" t="-5536" b="81940"/>
            <a:stretch>
              <a:fillRect/>
            </a:stretch>
          </p:blipFill>
          <p:spPr bwMode="auto">
            <a:xfrm flipH="1">
              <a:off x="4490" y="887"/>
              <a:ext cx="976"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75" name="Group 41"/>
            <p:cNvGrpSpPr>
              <a:grpSpLocks/>
            </p:cNvGrpSpPr>
            <p:nvPr/>
          </p:nvGrpSpPr>
          <p:grpSpPr bwMode="auto">
            <a:xfrm>
              <a:off x="5159" y="1929"/>
              <a:ext cx="420" cy="146"/>
              <a:chOff x="3657" y="2274"/>
              <a:chExt cx="420" cy="146"/>
            </a:xfrm>
          </p:grpSpPr>
          <p:pic>
            <p:nvPicPr>
              <p:cNvPr id="78888" name="Picture 42"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657"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9" name="Picture 43"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745"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0" name="Picture 44"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833"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1" name="Picture 45"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921"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92" name="Picture 46"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4009"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876" name="Group 47"/>
            <p:cNvGrpSpPr>
              <a:grpSpLocks/>
            </p:cNvGrpSpPr>
            <p:nvPr/>
          </p:nvGrpSpPr>
          <p:grpSpPr bwMode="auto">
            <a:xfrm>
              <a:off x="5159" y="2496"/>
              <a:ext cx="420" cy="146"/>
              <a:chOff x="3657" y="2274"/>
              <a:chExt cx="420" cy="146"/>
            </a:xfrm>
          </p:grpSpPr>
          <p:pic>
            <p:nvPicPr>
              <p:cNvPr id="78883" name="Picture 48"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657"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4" name="Picture 49"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745"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5" name="Picture 50"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833"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6" name="Picture 51"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921"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7" name="Picture 52"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4009"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877" name="Group 53"/>
            <p:cNvGrpSpPr>
              <a:grpSpLocks/>
            </p:cNvGrpSpPr>
            <p:nvPr/>
          </p:nvGrpSpPr>
          <p:grpSpPr bwMode="auto">
            <a:xfrm>
              <a:off x="5159" y="3094"/>
              <a:ext cx="420" cy="146"/>
              <a:chOff x="3657" y="2274"/>
              <a:chExt cx="420" cy="146"/>
            </a:xfrm>
          </p:grpSpPr>
          <p:pic>
            <p:nvPicPr>
              <p:cNvPr id="78878" name="Picture 54"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657"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9" name="Picture 55"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745"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0" name="Picture 56"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833"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1" name="Picture 57"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3921"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82" name="Picture 58" descr="(3 Color Pill)7"/>
              <p:cNvPicPr>
                <a:picLocks noChangeAspect="1" noChangeArrowheads="1"/>
              </p:cNvPicPr>
              <p:nvPr/>
            </p:nvPicPr>
            <p:blipFill>
              <a:blip r:embed="rId4">
                <a:extLst>
                  <a:ext uri="{28A0092B-C50C-407E-A947-70E740481C1C}">
                    <a14:useLocalDpi xmlns:a14="http://schemas.microsoft.com/office/drawing/2010/main" val="0"/>
                  </a:ext>
                </a:extLst>
              </a:blip>
              <a:srcRect l="93011" t="76680" b="17993"/>
              <a:stretch>
                <a:fillRect/>
              </a:stretch>
            </p:blipFill>
            <p:spPr bwMode="auto">
              <a:xfrm>
                <a:off x="4009" y="2274"/>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 name="Footer Placeholder 61"/>
          <p:cNvSpPr>
            <a:spLocks noGrp="1"/>
          </p:cNvSpPr>
          <p:nvPr>
            <p:ph type="ftr" sz="quarter" idx="11"/>
          </p:nvPr>
        </p:nvSpPr>
        <p:spPr/>
        <p:txBody>
          <a:bodyPr/>
          <a:lstStyle/>
          <a:p>
            <a:pPr>
              <a:defRPr/>
            </a:pPr>
            <a:endParaRPr lang="en-US" dirty="0"/>
          </a:p>
        </p:txBody>
      </p:sp>
      <p:sp>
        <p:nvSpPr>
          <p:cNvPr id="63" name="Rectangle 2"/>
          <p:cNvSpPr txBox="1">
            <a:spLocks noRot="1" noChangeArrowheads="1"/>
          </p:cNvSpPr>
          <p:nvPr/>
        </p:nvSpPr>
        <p:spPr>
          <a:xfrm>
            <a:off x="304800" y="228600"/>
            <a:ext cx="8534400" cy="1447800"/>
          </a:xfrm>
          <a:prstGeom prst="rect">
            <a:avLst/>
          </a:prstGeom>
          <a:solidFill>
            <a:schemeClr val="hlink"/>
          </a:solidFill>
        </p:spPr>
        <p:txBody>
          <a:bodyPr anchor="b">
            <a:normAutofit/>
          </a:bodyPr>
          <a:lstStyle/>
          <a:p>
            <a:pPr algn="ctr" eaLnBrk="1" hangingPunct="1">
              <a:defRPr/>
            </a:pPr>
            <a:r>
              <a:rPr lang="en-US" sz="4000">
                <a:latin typeface="Times New Roman" pitchFamily="18" charset="0"/>
                <a:cs typeface="Times New Roman" pitchFamily="18" charset="0"/>
              </a:rPr>
              <a:t>The Concerta </a:t>
            </a:r>
            <a:r>
              <a:rPr lang="en-GB" sz="4000" baseline="30000">
                <a:effectLst>
                  <a:outerShdw blurRad="38100" dist="38100" dir="2700000" algn="tl">
                    <a:srgbClr val="FFFFFF"/>
                  </a:outerShdw>
                </a:effectLst>
                <a:cs typeface="Times New Roman" pitchFamily="18" charset="0"/>
              </a:rPr>
              <a:t>®</a:t>
            </a:r>
            <a:r>
              <a:rPr lang="en-US" sz="4000">
                <a:latin typeface="Times New Roman" pitchFamily="18" charset="0"/>
                <a:cs typeface="Times New Roman" pitchFamily="18" charset="0"/>
              </a:rPr>
              <a:t> Formulation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fld id="{146B5697-0C7B-477C-8B33-11FB64FE3186}" type="datetime1">
              <a:rPr lang="en-US"/>
              <a:pPr>
                <a:defRPr/>
              </a:pPr>
              <a:t>10/3/2016</a:t>
            </a:fld>
            <a:endParaRPr lang="en-US"/>
          </a:p>
        </p:txBody>
      </p:sp>
      <p:sp>
        <p:nvSpPr>
          <p:cNvPr id="5"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6FF5C90F-DEA4-42E6-BC81-B3B211B91999}" type="slidenum">
              <a:rPr lang="ar-SA" smtClean="0">
                <a:solidFill>
                  <a:srgbClr val="FFFFFF"/>
                </a:solidFill>
              </a:rPr>
              <a:pPr>
                <a:defRPr/>
              </a:pPr>
              <a:t>44</a:t>
            </a:fld>
            <a:endParaRPr lang="en-US" smtClean="0">
              <a:solidFill>
                <a:srgbClr val="FFFFFF"/>
              </a:solidFill>
            </a:endParaRPr>
          </a:p>
        </p:txBody>
      </p:sp>
      <p:pic>
        <p:nvPicPr>
          <p:cNvPr id="80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Dr. Khalid Bazaid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188913"/>
            <a:ext cx="8229600" cy="1025525"/>
          </a:xfrm>
        </p:spPr>
        <p:txBody>
          <a:bodyPr/>
          <a:lstStyle/>
          <a:p>
            <a:r>
              <a:rPr lang="en-US" b="1" smtClean="0">
                <a:solidFill>
                  <a:srgbClr val="FF0000"/>
                </a:solidFill>
              </a:rPr>
              <a:t>Medications and ADHD</a:t>
            </a:r>
            <a:endParaRPr lang="en-US" smtClean="0">
              <a:solidFill>
                <a:srgbClr val="FF0000"/>
              </a:solidFill>
            </a:endParaRPr>
          </a:p>
        </p:txBody>
      </p:sp>
      <p:sp>
        <p:nvSpPr>
          <p:cNvPr id="3" name="Content Placeholder 2"/>
          <p:cNvSpPr>
            <a:spLocks noGrp="1"/>
          </p:cNvSpPr>
          <p:nvPr>
            <p:ph idx="1"/>
          </p:nvPr>
        </p:nvSpPr>
        <p:spPr>
          <a:xfrm>
            <a:off x="179388" y="1412875"/>
            <a:ext cx="8713787" cy="5184775"/>
          </a:xfrm>
        </p:spPr>
        <p:txBody>
          <a:bodyPr rtlCol="0">
            <a:normAutofit lnSpcReduction="10000"/>
          </a:bodyPr>
          <a:lstStyle/>
          <a:p>
            <a:pPr fontAlgn="auto">
              <a:spcAft>
                <a:spcPts val="0"/>
              </a:spcAft>
              <a:defRPr/>
            </a:pPr>
            <a:r>
              <a:rPr lang="en-US" dirty="0"/>
              <a:t>Psychostimulants are highly effective </a:t>
            </a:r>
            <a:r>
              <a:rPr lang="en-US" dirty="0" smtClean="0"/>
              <a:t>for more than</a:t>
            </a:r>
          </a:p>
          <a:p>
            <a:pPr marL="0" indent="0" fontAlgn="auto">
              <a:spcAft>
                <a:spcPts val="0"/>
              </a:spcAft>
              <a:buFont typeface="Arial" pitchFamily="34" charset="0"/>
              <a:buNone/>
              <a:defRPr/>
            </a:pPr>
            <a:r>
              <a:rPr lang="en-US" dirty="0"/>
              <a:t> </a:t>
            </a:r>
            <a:r>
              <a:rPr lang="en-US" dirty="0" smtClean="0"/>
              <a:t>   </a:t>
            </a:r>
            <a:r>
              <a:rPr lang="en-US" dirty="0"/>
              <a:t>75% -90</a:t>
            </a:r>
            <a:r>
              <a:rPr lang="en-US" dirty="0" smtClean="0"/>
              <a:t>% (!) of </a:t>
            </a:r>
            <a:r>
              <a:rPr lang="en-US" dirty="0"/>
              <a:t>children with ADHD</a:t>
            </a:r>
            <a:r>
              <a:rPr lang="en-US" sz="2900" dirty="0"/>
              <a:t>. </a:t>
            </a:r>
            <a:endParaRPr lang="en-US" sz="2900" dirty="0" smtClean="0"/>
          </a:p>
          <a:p>
            <a:pPr marL="0" indent="0" fontAlgn="auto">
              <a:spcAft>
                <a:spcPts val="0"/>
              </a:spcAft>
              <a:buFont typeface="Arial" pitchFamily="34" charset="0"/>
              <a:buNone/>
              <a:defRPr/>
            </a:pPr>
            <a:endParaRPr lang="en-US" sz="2900" dirty="0"/>
          </a:p>
          <a:p>
            <a:pPr fontAlgn="auto">
              <a:spcAft>
                <a:spcPts val="0"/>
              </a:spcAft>
              <a:defRPr/>
            </a:pPr>
            <a:r>
              <a:rPr lang="en-US" sz="2600" dirty="0"/>
              <a:t>Has been used for childhood behavioral disorders since the </a:t>
            </a:r>
            <a:r>
              <a:rPr lang="en-US" sz="2600" dirty="0" smtClean="0"/>
              <a:t>1930s</a:t>
            </a:r>
          </a:p>
          <a:p>
            <a:pPr fontAlgn="auto">
              <a:spcAft>
                <a:spcPts val="0"/>
              </a:spcAft>
              <a:defRPr/>
            </a:pPr>
            <a:endParaRPr lang="en-US" sz="2600" dirty="0"/>
          </a:p>
          <a:p>
            <a:pPr fontAlgn="auto">
              <a:spcAft>
                <a:spcPts val="0"/>
              </a:spcAft>
              <a:defRPr/>
            </a:pPr>
            <a:r>
              <a:rPr lang="en-US" dirty="0"/>
              <a:t>Administration of medications is timed:</a:t>
            </a:r>
          </a:p>
          <a:p>
            <a:pPr marL="0" indent="0" fontAlgn="auto">
              <a:spcAft>
                <a:spcPts val="0"/>
              </a:spcAft>
              <a:buFont typeface="Wingdings 2" panose="05020102010507070707" pitchFamily="18" charset="2"/>
              <a:buNone/>
              <a:defRPr/>
            </a:pPr>
            <a:r>
              <a:rPr lang="en-US" dirty="0"/>
              <a:t>      - to meet the child’s school schedule, </a:t>
            </a:r>
          </a:p>
          <a:p>
            <a:pPr marL="0" indent="0" fontAlgn="auto">
              <a:spcAft>
                <a:spcPts val="0"/>
              </a:spcAft>
              <a:buFont typeface="Wingdings 2" panose="05020102010507070707" pitchFamily="18" charset="2"/>
              <a:buNone/>
              <a:defRPr/>
            </a:pPr>
            <a:r>
              <a:rPr lang="en-US" dirty="0"/>
              <a:t>      - to help the child pay attention and meet his or her </a:t>
            </a:r>
            <a:r>
              <a:rPr lang="en-US" dirty="0" smtClean="0"/>
              <a:t>    academic </a:t>
            </a:r>
            <a:r>
              <a:rPr lang="en-US" dirty="0"/>
              <a:t>demands, and </a:t>
            </a:r>
          </a:p>
          <a:p>
            <a:pPr marL="0" indent="0" fontAlgn="auto">
              <a:spcAft>
                <a:spcPts val="0"/>
              </a:spcAft>
              <a:buFont typeface="Wingdings 2" panose="05020102010507070707" pitchFamily="18" charset="2"/>
              <a:buNone/>
              <a:defRPr/>
            </a:pPr>
            <a:r>
              <a:rPr lang="en-US" dirty="0"/>
              <a:t>      - to mitigate side effects. </a:t>
            </a: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b="1" smtClean="0">
                <a:solidFill>
                  <a:srgbClr val="FF0000"/>
                </a:solidFill>
              </a:rPr>
              <a:t>Medications and ADHD</a:t>
            </a:r>
            <a:endParaRPr lang="en-US" smtClean="0">
              <a:solidFill>
                <a:srgbClr val="FF0000"/>
              </a:solidFill>
            </a:endParaRPr>
          </a:p>
        </p:txBody>
      </p:sp>
      <p:sp>
        <p:nvSpPr>
          <p:cNvPr id="3" name="Content Placeholder 2"/>
          <p:cNvSpPr>
            <a:spLocks noGrp="1"/>
          </p:cNvSpPr>
          <p:nvPr>
            <p:ph idx="1"/>
          </p:nvPr>
        </p:nvSpPr>
        <p:spPr>
          <a:xfrm>
            <a:off x="457200" y="1600200"/>
            <a:ext cx="8229600" cy="4924425"/>
          </a:xfrm>
        </p:spPr>
        <p:txBody>
          <a:bodyPr rtlCol="0">
            <a:normAutofit/>
          </a:bodyPr>
          <a:lstStyle/>
          <a:p>
            <a:pPr marL="0" indent="0" fontAlgn="auto">
              <a:spcAft>
                <a:spcPts val="0"/>
              </a:spcAft>
              <a:buFont typeface="Arial" pitchFamily="34" charset="0"/>
              <a:buNone/>
              <a:defRPr/>
            </a:pPr>
            <a:r>
              <a:rPr lang="en-US" dirty="0" smtClean="0"/>
              <a:t>These </a:t>
            </a:r>
            <a:r>
              <a:rPr lang="en-US" dirty="0"/>
              <a:t>medications have their greatest effects on symptoms </a:t>
            </a:r>
            <a:r>
              <a:rPr lang="en-US" dirty="0" smtClean="0"/>
              <a:t>of:</a:t>
            </a:r>
          </a:p>
          <a:p>
            <a:pPr fontAlgn="auto">
              <a:spcAft>
                <a:spcPts val="0"/>
              </a:spcAft>
              <a:defRPr/>
            </a:pPr>
            <a:r>
              <a:rPr lang="en-US" dirty="0" smtClean="0"/>
              <a:t> </a:t>
            </a:r>
            <a:r>
              <a:rPr lang="en-US" dirty="0"/>
              <a:t>hyperactivity, </a:t>
            </a:r>
            <a:endParaRPr lang="en-US" dirty="0" smtClean="0"/>
          </a:p>
          <a:p>
            <a:pPr fontAlgn="auto">
              <a:spcAft>
                <a:spcPts val="0"/>
              </a:spcAft>
              <a:defRPr/>
            </a:pPr>
            <a:r>
              <a:rPr lang="en-US" dirty="0" smtClean="0"/>
              <a:t>impulsivity</a:t>
            </a:r>
            <a:r>
              <a:rPr lang="en-US" dirty="0"/>
              <a:t>, and </a:t>
            </a:r>
            <a:endParaRPr lang="en-US" dirty="0" smtClean="0"/>
          </a:p>
          <a:p>
            <a:pPr fontAlgn="auto">
              <a:spcAft>
                <a:spcPts val="0"/>
              </a:spcAft>
              <a:defRPr/>
            </a:pPr>
            <a:r>
              <a:rPr lang="en-US" dirty="0" smtClean="0"/>
              <a:t>inattention </a:t>
            </a:r>
            <a:r>
              <a:rPr lang="en-US" dirty="0"/>
              <a:t>and </a:t>
            </a:r>
            <a:endParaRPr lang="en-US" dirty="0" smtClean="0"/>
          </a:p>
          <a:p>
            <a:pPr fontAlgn="auto">
              <a:spcAft>
                <a:spcPts val="0"/>
              </a:spcAft>
              <a:defRPr/>
            </a:pPr>
            <a:r>
              <a:rPr lang="en-US" dirty="0" smtClean="0"/>
              <a:t>the </a:t>
            </a:r>
            <a:r>
              <a:rPr lang="en-US" dirty="0"/>
              <a:t>associated features </a:t>
            </a:r>
            <a:r>
              <a:rPr lang="en-US" dirty="0" smtClean="0"/>
              <a:t>of:</a:t>
            </a:r>
          </a:p>
          <a:p>
            <a:pPr marL="0" indent="0" fontAlgn="auto">
              <a:spcAft>
                <a:spcPts val="0"/>
              </a:spcAft>
              <a:buFont typeface="Arial" pitchFamily="34" charset="0"/>
              <a:buNone/>
              <a:defRPr/>
            </a:pPr>
            <a:r>
              <a:rPr lang="en-US" dirty="0"/>
              <a:t> </a:t>
            </a:r>
            <a:r>
              <a:rPr lang="en-US" dirty="0" smtClean="0"/>
              <a:t>   ( </a:t>
            </a:r>
            <a:r>
              <a:rPr lang="en-US" dirty="0"/>
              <a:t>defiance, aggression, and </a:t>
            </a:r>
            <a:r>
              <a:rPr lang="en-US" dirty="0" smtClean="0"/>
              <a:t>oppositionality). </a:t>
            </a:r>
            <a:endParaRPr lang="en-US" sz="2300" b="1" dirty="0">
              <a:solidFill>
                <a:srgbClr val="0000FF"/>
              </a:solidFill>
            </a:endParaRPr>
          </a:p>
          <a:p>
            <a:pPr marL="0" indent="0" fontAlgn="auto">
              <a:spcAft>
                <a:spcPts val="0"/>
              </a:spcAft>
              <a:buFont typeface="Arial" pitchFamily="34" charset="0"/>
              <a:buNone/>
              <a:defRPr/>
            </a:pPr>
            <a:endParaRPr lang="en-US" sz="2300" b="1" dirty="0">
              <a:solidFill>
                <a:srgbClr val="0000FF"/>
              </a:solidFill>
            </a:endParaRPr>
          </a:p>
          <a:p>
            <a:pPr marL="0" indent="0" fontAlgn="auto">
              <a:spcAft>
                <a:spcPts val="0"/>
              </a:spcAft>
              <a:buFont typeface="Arial" pitchFamily="34" charset="0"/>
              <a:buNone/>
              <a:defRPr/>
            </a:pPr>
            <a:r>
              <a:rPr lang="en-US" sz="1400" b="1" dirty="0" smtClean="0">
                <a:solidFill>
                  <a:srgbClr val="0000FF"/>
                </a:solidFill>
              </a:rPr>
              <a:t>(Reviews </a:t>
            </a:r>
            <a:r>
              <a:rPr lang="en-US" sz="1400" b="1" dirty="0">
                <a:solidFill>
                  <a:srgbClr val="0000FF"/>
                </a:solidFill>
              </a:rPr>
              <a:t>by Barkley, 1990; Pelham, 1993; Swanson et al.,1993, </a:t>
            </a:r>
            <a:r>
              <a:rPr lang="en-US" sz="1400" b="1" dirty="0" smtClean="0">
                <a:solidFill>
                  <a:srgbClr val="0000FF"/>
                </a:solidFill>
              </a:rPr>
              <a:t>1995b; Greenhill </a:t>
            </a:r>
            <a:r>
              <a:rPr lang="en-US" sz="1400" b="1" dirty="0">
                <a:solidFill>
                  <a:srgbClr val="0000FF"/>
                </a:solidFill>
              </a:rPr>
              <a:t>et al., 1998; Cantwell, 1996a; Spencer et al., 1996.)</a:t>
            </a:r>
          </a:p>
          <a:p>
            <a:pPr fontAlgn="auto">
              <a:spcAft>
                <a:spcPts val="0"/>
              </a:spcAft>
              <a:defRPr/>
            </a:pPr>
            <a:endParaRPr lang="en-US" sz="2300" b="1" dirty="0">
              <a:solidFill>
                <a:srgbClr val="0000FF"/>
              </a:solidFill>
            </a:endParaRPr>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b="1" smtClean="0">
                <a:solidFill>
                  <a:srgbClr val="FF0000"/>
                </a:solidFill>
              </a:rPr>
              <a:t>Medications and ADHD</a:t>
            </a:r>
            <a:endParaRPr lang="en-US" smtClean="0">
              <a:solidFill>
                <a:srgbClr val="FF0000"/>
              </a:solidFill>
            </a:endParaRPr>
          </a:p>
        </p:txBody>
      </p:sp>
      <p:sp>
        <p:nvSpPr>
          <p:cNvPr id="3" name="Content Placeholder 2"/>
          <p:cNvSpPr>
            <a:spLocks noGrp="1"/>
          </p:cNvSpPr>
          <p:nvPr>
            <p:ph idx="1"/>
          </p:nvPr>
        </p:nvSpPr>
        <p:spPr>
          <a:xfrm>
            <a:off x="250825" y="1714500"/>
            <a:ext cx="8785225" cy="4643438"/>
          </a:xfrm>
        </p:spPr>
        <p:txBody>
          <a:bodyPr rtlCol="0">
            <a:normAutofit fontScale="92500" lnSpcReduction="10000"/>
          </a:bodyPr>
          <a:lstStyle/>
          <a:p>
            <a:pPr fontAlgn="auto">
              <a:spcAft>
                <a:spcPts val="0"/>
              </a:spcAft>
              <a:defRPr/>
            </a:pPr>
            <a:r>
              <a:rPr lang="en-US" dirty="0" smtClean="0"/>
              <a:t>The most common side effects of stimulants for ADHD include:</a:t>
            </a:r>
          </a:p>
          <a:p>
            <a:pPr fontAlgn="auto">
              <a:spcAft>
                <a:spcPts val="0"/>
              </a:spcAft>
              <a:defRPr/>
            </a:pPr>
            <a:r>
              <a:rPr lang="en-US" dirty="0" smtClean="0"/>
              <a:t>decreased appetite/weight loss</a:t>
            </a:r>
          </a:p>
          <a:p>
            <a:pPr fontAlgn="auto">
              <a:spcAft>
                <a:spcPts val="0"/>
              </a:spcAft>
              <a:defRPr/>
            </a:pPr>
            <a:r>
              <a:rPr lang="en-US" dirty="0" smtClean="0"/>
              <a:t>sleep problems</a:t>
            </a:r>
          </a:p>
          <a:p>
            <a:pPr fontAlgn="auto">
              <a:spcAft>
                <a:spcPts val="0"/>
              </a:spcAft>
              <a:defRPr/>
            </a:pPr>
            <a:r>
              <a:rPr lang="en-US" dirty="0" smtClean="0"/>
              <a:t>headaches</a:t>
            </a:r>
          </a:p>
          <a:p>
            <a:pPr fontAlgn="auto">
              <a:spcAft>
                <a:spcPts val="0"/>
              </a:spcAft>
              <a:defRPr/>
            </a:pPr>
            <a:r>
              <a:rPr lang="en-US" dirty="0" smtClean="0"/>
              <a:t>jitteriness</a:t>
            </a:r>
          </a:p>
          <a:p>
            <a:pPr fontAlgn="auto">
              <a:spcAft>
                <a:spcPts val="0"/>
              </a:spcAft>
              <a:defRPr/>
            </a:pPr>
            <a:r>
              <a:rPr lang="en-US" dirty="0" smtClean="0"/>
              <a:t>social withdrawal</a:t>
            </a:r>
          </a:p>
          <a:p>
            <a:pPr fontAlgn="auto">
              <a:spcAft>
                <a:spcPts val="0"/>
              </a:spcAft>
              <a:defRPr/>
            </a:pPr>
            <a:r>
              <a:rPr lang="en-US" dirty="0" smtClean="0"/>
              <a:t>Stomachaches</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r>
              <a:rPr lang="en-US" dirty="0" smtClean="0"/>
              <a:t>Rarely</a:t>
            </a:r>
            <a:r>
              <a:rPr lang="en-US" dirty="0"/>
              <a:t>, </a:t>
            </a:r>
            <a:r>
              <a:rPr lang="en-US" dirty="0" smtClean="0"/>
              <a:t>stimulant medications for ADHA cause serious </a:t>
            </a:r>
            <a:r>
              <a:rPr lang="en-US" dirty="0"/>
              <a:t>side </a:t>
            </a:r>
            <a:r>
              <a:rPr lang="en-US" dirty="0" smtClean="0"/>
              <a:t>effects.</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b="1" smtClean="0">
                <a:solidFill>
                  <a:srgbClr val="FF0000"/>
                </a:solidFill>
              </a:rPr>
              <a:t>Medications and ADHD</a:t>
            </a:r>
            <a:endParaRPr lang="en-US" smtClean="0">
              <a:solidFill>
                <a:srgbClr val="FF0000"/>
              </a:solidFill>
            </a:endParaRPr>
          </a:p>
        </p:txBody>
      </p:sp>
      <p:sp>
        <p:nvSpPr>
          <p:cNvPr id="3" name="Content Placeholder 2"/>
          <p:cNvSpPr>
            <a:spLocks noGrp="1"/>
          </p:cNvSpPr>
          <p:nvPr>
            <p:ph idx="1"/>
          </p:nvPr>
        </p:nvSpPr>
        <p:spPr>
          <a:xfrm>
            <a:off x="323850" y="1600200"/>
            <a:ext cx="8640763" cy="4997450"/>
          </a:xfrm>
        </p:spPr>
        <p:txBody>
          <a:bodyPr rtlCol="0">
            <a:normAutofit/>
          </a:bodyPr>
          <a:lstStyle/>
          <a:p>
            <a:pPr marL="0" indent="0" fontAlgn="auto">
              <a:spcAft>
                <a:spcPts val="0"/>
              </a:spcAft>
              <a:buFont typeface="Arial" pitchFamily="34" charset="0"/>
              <a:buNone/>
              <a:defRPr/>
            </a:pPr>
            <a:r>
              <a:rPr lang="en-US" dirty="0" smtClean="0"/>
              <a:t>Other non-stimulants </a:t>
            </a:r>
            <a:r>
              <a:rPr lang="en-US" dirty="0"/>
              <a:t>FDA-approved </a:t>
            </a:r>
            <a:r>
              <a:rPr lang="en-US" dirty="0" smtClean="0"/>
              <a:t>drugs have </a:t>
            </a:r>
            <a:r>
              <a:rPr lang="en-US" dirty="0"/>
              <a:t>also been found to be </a:t>
            </a:r>
            <a:r>
              <a:rPr lang="en-US" u="sng" dirty="0"/>
              <a:t>efficacious</a:t>
            </a:r>
            <a:r>
              <a:rPr lang="en-US" dirty="0"/>
              <a:t> in treating ADHD in children and </a:t>
            </a:r>
            <a:r>
              <a:rPr lang="en-US" dirty="0" smtClean="0"/>
              <a:t>adolescents like:</a:t>
            </a:r>
          </a:p>
          <a:p>
            <a:pPr fontAlgn="auto">
              <a:spcAft>
                <a:spcPts val="0"/>
              </a:spcAft>
              <a:buFontTx/>
              <a:buChar char="-"/>
              <a:defRPr/>
            </a:pPr>
            <a:r>
              <a:rPr lang="en-US" dirty="0"/>
              <a:t>N</a:t>
            </a:r>
            <a:r>
              <a:rPr lang="en-US" dirty="0" smtClean="0"/>
              <a:t>on-stimulants </a:t>
            </a:r>
            <a:r>
              <a:rPr lang="en-US" dirty="0"/>
              <a:t>such as </a:t>
            </a:r>
            <a:r>
              <a:rPr lang="en-US" b="1" dirty="0" smtClean="0"/>
              <a:t>Atomoxetine (Strattera). </a:t>
            </a:r>
          </a:p>
          <a:p>
            <a:pPr marL="0" indent="0" fontAlgn="auto">
              <a:spcAft>
                <a:spcPts val="0"/>
              </a:spcAft>
              <a:buFont typeface="Arial" pitchFamily="34" charset="0"/>
              <a:buNone/>
              <a:defRPr/>
            </a:pPr>
            <a:r>
              <a:rPr lang="en-US" dirty="0" smtClean="0"/>
              <a:t>Is a Selective </a:t>
            </a:r>
            <a:r>
              <a:rPr lang="en-US" dirty="0"/>
              <a:t>norepinephrine reuptake inhibitor (SNRI</a:t>
            </a:r>
            <a:r>
              <a:rPr lang="en-US" dirty="0" smtClean="0"/>
              <a:t>)</a:t>
            </a:r>
          </a:p>
          <a:p>
            <a:pPr marL="0" indent="0" fontAlgn="auto">
              <a:spcAft>
                <a:spcPts val="0"/>
              </a:spcAft>
              <a:buFont typeface="Arial" pitchFamily="34" charset="0"/>
              <a:buNone/>
              <a:defRPr/>
            </a:pPr>
            <a:r>
              <a:rPr lang="en-US" dirty="0" smtClean="0"/>
              <a:t> </a:t>
            </a:r>
          </a:p>
          <a:p>
            <a:pPr marL="0" indent="0" fontAlgn="auto">
              <a:spcAft>
                <a:spcPts val="0"/>
              </a:spcAft>
              <a:buFont typeface="Arial" pitchFamily="34" charset="0"/>
              <a:buNone/>
              <a:defRPr/>
            </a:pPr>
            <a:r>
              <a:rPr lang="en-US" sz="1300" b="1" dirty="0">
                <a:solidFill>
                  <a:srgbClr val="0000FF"/>
                </a:solidFill>
              </a:rPr>
              <a:t>Minireview: Advances in understanding and treating ADHD. By: Kevin M Antshel, State University of New York, Upstate Medical University, Department of Psychiatry and Behavioral Sciences. </a:t>
            </a:r>
            <a:r>
              <a:rPr lang="en-US" sz="1300" b="1" i="1" dirty="0">
                <a:solidFill>
                  <a:srgbClr val="0000FF"/>
                </a:solidFill>
              </a:rPr>
              <a:t>BMC Medicine</a:t>
            </a:r>
            <a:r>
              <a:rPr lang="en-US" sz="1300" b="1" dirty="0">
                <a:solidFill>
                  <a:srgbClr val="0000FF"/>
                </a:solidFill>
              </a:rPr>
              <a:t> </a:t>
            </a:r>
            <a:r>
              <a:rPr lang="en-US" sz="1300" b="1" dirty="0" smtClean="0">
                <a:solidFill>
                  <a:srgbClr val="0000FF"/>
                </a:solidFill>
              </a:rPr>
              <a:t>2011</a:t>
            </a:r>
            <a:endParaRPr lang="en-US" sz="13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b="1" smtClean="0">
                <a:solidFill>
                  <a:srgbClr val="FF0000"/>
                </a:solidFill>
              </a:rPr>
              <a:t>Medications and ADHD</a:t>
            </a:r>
            <a:endParaRPr lang="en-US" smtClean="0">
              <a:solidFill>
                <a:srgbClr val="FF0000"/>
              </a:solidFill>
            </a:endParaRPr>
          </a:p>
        </p:txBody>
      </p:sp>
      <p:sp>
        <p:nvSpPr>
          <p:cNvPr id="3" name="Content Placeholder 2"/>
          <p:cNvSpPr>
            <a:spLocks noGrp="1"/>
          </p:cNvSpPr>
          <p:nvPr>
            <p:ph idx="1"/>
          </p:nvPr>
        </p:nvSpPr>
        <p:spPr>
          <a:xfrm>
            <a:off x="250825" y="1600200"/>
            <a:ext cx="8435975" cy="4781550"/>
          </a:xfrm>
        </p:spPr>
        <p:txBody>
          <a:bodyPr rtlCol="0">
            <a:normAutofit/>
          </a:bodyPr>
          <a:lstStyle/>
          <a:p>
            <a:pPr fontAlgn="auto">
              <a:spcAft>
                <a:spcPts val="0"/>
              </a:spcAft>
              <a:defRPr/>
            </a:pPr>
            <a:r>
              <a:rPr lang="en-US" b="1" dirty="0" smtClean="0"/>
              <a:t>Strattera</a:t>
            </a:r>
            <a:endParaRPr lang="en-US" b="1" dirty="0"/>
          </a:p>
          <a:p>
            <a:pPr marL="0" indent="0" fontAlgn="auto">
              <a:spcAft>
                <a:spcPts val="0"/>
              </a:spcAft>
              <a:buFont typeface="Arial" pitchFamily="34" charset="0"/>
              <a:buNone/>
              <a:defRPr/>
            </a:pPr>
            <a:r>
              <a:rPr lang="en-US" dirty="0" smtClean="0"/>
              <a:t>- Pose </a:t>
            </a:r>
            <a:r>
              <a:rPr lang="en-US" dirty="0"/>
              <a:t>a much lower risk of abuse or dependence than </a:t>
            </a:r>
            <a:r>
              <a:rPr lang="en-US" dirty="0" smtClean="0"/>
              <a:t>stimulants</a:t>
            </a:r>
          </a:p>
          <a:p>
            <a:pPr marL="0" indent="0" fontAlgn="auto">
              <a:spcAft>
                <a:spcPts val="0"/>
              </a:spcAft>
              <a:buFont typeface="Arial" pitchFamily="34" charset="0"/>
              <a:buNone/>
              <a:defRPr/>
            </a:pPr>
            <a:endParaRPr lang="en-US" dirty="0" smtClean="0"/>
          </a:p>
          <a:p>
            <a:pPr marL="0" indent="0" fontAlgn="auto">
              <a:spcAft>
                <a:spcPts val="0"/>
              </a:spcAft>
              <a:buFont typeface="Arial" pitchFamily="34" charset="0"/>
              <a:buNone/>
              <a:defRPr/>
            </a:pPr>
            <a:r>
              <a:rPr lang="en-US" dirty="0" smtClean="0"/>
              <a:t>- Atomoxetine </a:t>
            </a:r>
            <a:r>
              <a:rPr lang="en-US" dirty="0"/>
              <a:t>has been rarely associated with acute </a:t>
            </a:r>
            <a:r>
              <a:rPr lang="en-US" dirty="0" smtClean="0"/>
              <a:t>suicidality, </a:t>
            </a:r>
            <a:r>
              <a:rPr lang="en-US" dirty="0"/>
              <a:t>it has been given a 'black box' warning. </a:t>
            </a: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US" sz="4000" b="1" dirty="0" smtClean="0"/>
              <a:t>Introduction</a:t>
            </a:r>
            <a:endParaRPr lang="en-US" sz="4000" dirty="0" smtClean="0"/>
          </a:p>
        </p:txBody>
      </p:sp>
      <p:sp>
        <p:nvSpPr>
          <p:cNvPr id="3" name="Content Placeholder 2"/>
          <p:cNvSpPr>
            <a:spLocks noGrp="1"/>
          </p:cNvSpPr>
          <p:nvPr>
            <p:ph idx="1"/>
          </p:nvPr>
        </p:nvSpPr>
        <p:spPr>
          <a:xfrm>
            <a:off x="107950" y="1285875"/>
            <a:ext cx="8928100" cy="5357813"/>
          </a:xfrm>
        </p:spPr>
        <p:txBody>
          <a:bodyPr rtlCol="0">
            <a:normAutofit/>
          </a:bodyPr>
          <a:lstStyle/>
          <a:p>
            <a:pPr fontAlgn="auto">
              <a:spcAft>
                <a:spcPts val="0"/>
              </a:spcAft>
              <a:defRPr/>
            </a:pPr>
            <a:endParaRPr lang="en-US" dirty="0"/>
          </a:p>
          <a:p>
            <a:pPr fontAlgn="auto">
              <a:spcAft>
                <a:spcPts val="0"/>
              </a:spcAft>
              <a:defRPr/>
            </a:pPr>
            <a:r>
              <a:rPr lang="en-US" sz="1800" b="1" dirty="0"/>
              <a:t>Worldwide </a:t>
            </a:r>
            <a:r>
              <a:rPr lang="en-US" sz="1800" b="1" dirty="0">
                <a:solidFill>
                  <a:srgbClr val="C00000"/>
                </a:solidFill>
              </a:rPr>
              <a:t>prevalence</a:t>
            </a:r>
            <a:r>
              <a:rPr lang="en-US" sz="1800" dirty="0"/>
              <a:t> of clinically significant psychiatric disorder in children is at least 7</a:t>
            </a:r>
            <a:r>
              <a:rPr lang="en-US" sz="1800" dirty="0" smtClean="0"/>
              <a:t>%.</a:t>
            </a:r>
          </a:p>
          <a:p>
            <a:pPr fontAlgn="auto">
              <a:spcAft>
                <a:spcPts val="0"/>
              </a:spcAft>
              <a:buFont typeface="Wingdings 2" panose="05020102010507070707" pitchFamily="18" charset="2"/>
              <a:buNone/>
              <a:defRPr/>
            </a:pPr>
            <a:endParaRPr lang="en-US" sz="1800" dirty="0"/>
          </a:p>
          <a:p>
            <a:pPr fontAlgn="auto">
              <a:spcAft>
                <a:spcPts val="0"/>
              </a:spcAft>
              <a:defRPr/>
            </a:pPr>
            <a:r>
              <a:rPr lang="en-US" sz="1800" dirty="0"/>
              <a:t>This rate rises in socially disadvantaged and densely populated urban areas. It also increases by 3%–4% after puberty. </a:t>
            </a:r>
            <a:endParaRPr lang="en-US" sz="1800" dirty="0" smtClean="0"/>
          </a:p>
          <a:p>
            <a:pPr fontAlgn="auto">
              <a:spcAft>
                <a:spcPts val="0"/>
              </a:spcAft>
              <a:defRPr/>
            </a:pPr>
            <a:endParaRPr lang="en-US" sz="1800" dirty="0"/>
          </a:p>
          <a:p>
            <a:pPr fontAlgn="auto">
              <a:spcAft>
                <a:spcPts val="0"/>
              </a:spcAft>
              <a:defRPr/>
            </a:pPr>
            <a:r>
              <a:rPr lang="en-US" sz="1800" dirty="0"/>
              <a:t>Giving to roughly percentage of </a:t>
            </a:r>
            <a:r>
              <a:rPr lang="en-US" sz="1800" b="1" dirty="0"/>
              <a:t>Childhood psychiatric</a:t>
            </a:r>
            <a:r>
              <a:rPr lang="en-US" sz="1800" dirty="0"/>
              <a:t> problems that require treatment is </a:t>
            </a:r>
            <a:r>
              <a:rPr lang="en-US" sz="1800" b="1" dirty="0"/>
              <a:t>about </a:t>
            </a:r>
            <a:r>
              <a:rPr lang="en-US" sz="1800" b="1" dirty="0">
                <a:solidFill>
                  <a:srgbClr val="C00000"/>
                </a:solidFill>
              </a:rPr>
              <a:t>7% to 10%</a:t>
            </a:r>
            <a:r>
              <a:rPr lang="en-US" sz="1800" b="1" dirty="0"/>
              <a:t> of young people at some time</a:t>
            </a:r>
            <a:r>
              <a:rPr lang="en-US" sz="1800" dirty="0"/>
              <a:t>.</a:t>
            </a:r>
          </a:p>
          <a:p>
            <a:pPr fontAlgn="auto">
              <a:spcAft>
                <a:spcPts val="0"/>
              </a:spcAft>
              <a:defRPr/>
            </a:pPr>
            <a:endParaRPr lang="en-US" dirty="0"/>
          </a:p>
          <a:p>
            <a:pPr marL="0" indent="0" fontAlgn="auto">
              <a:spcAft>
                <a:spcPts val="0"/>
              </a:spcAft>
              <a:buFont typeface="Arial" pitchFamily="34" charset="0"/>
              <a:buNone/>
              <a:defRPr/>
            </a:pPr>
            <a:r>
              <a:rPr lang="en-US" sz="1200" b="1" dirty="0" smtClean="0">
                <a:solidFill>
                  <a:srgbClr val="0000FF"/>
                </a:solidFill>
              </a:rPr>
              <a:t>Cited </a:t>
            </a:r>
            <a:r>
              <a:rPr lang="en-US" sz="1200" b="1" dirty="0">
                <a:solidFill>
                  <a:srgbClr val="0000FF"/>
                </a:solidFill>
              </a:rPr>
              <a:t>on: </a:t>
            </a:r>
            <a:endParaRPr lang="en-US" sz="1200" b="1" dirty="0" smtClean="0">
              <a:solidFill>
                <a:srgbClr val="0000FF"/>
              </a:solidFill>
            </a:endParaRPr>
          </a:p>
          <a:p>
            <a:pPr marL="0" indent="0" fontAlgn="auto">
              <a:spcAft>
                <a:spcPts val="0"/>
              </a:spcAft>
              <a:buFont typeface="Arial" pitchFamily="34" charset="0"/>
              <a:buNone/>
              <a:defRPr/>
            </a:pPr>
            <a:r>
              <a:rPr lang="en-US" sz="1100" b="1" dirty="0" smtClean="0">
                <a:solidFill>
                  <a:srgbClr val="0000FF"/>
                </a:solidFill>
              </a:rPr>
              <a:t>Common </a:t>
            </a:r>
            <a:r>
              <a:rPr lang="en-US" sz="1100" b="1" dirty="0">
                <a:solidFill>
                  <a:srgbClr val="0000FF"/>
                </a:solidFill>
              </a:rPr>
              <a:t>child and adolescent psychiatric problems and their management in the community. By © 2007 Bruce Tong</a:t>
            </a:r>
            <a:r>
              <a:rPr lang="en-US" sz="1000" b="1" dirty="0">
                <a:solidFill>
                  <a:srgbClr val="0000FF"/>
                </a:solidFill>
              </a:rPr>
              <a:t>e</a:t>
            </a:r>
            <a:endParaRPr lang="en-US" sz="1100" b="1" dirty="0">
              <a:solidFill>
                <a:srgbClr val="0000FF"/>
              </a:solidFill>
            </a:endParaRPr>
          </a:p>
          <a:p>
            <a:pPr fontAlgn="auto">
              <a:spcAft>
                <a:spcPts val="0"/>
              </a:spcAft>
              <a:defRPr/>
            </a:pPr>
            <a:endParaRPr lang="en-US" dirty="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b="1" smtClean="0">
                <a:solidFill>
                  <a:srgbClr val="FF0000"/>
                </a:solidFill>
              </a:rPr>
              <a:t>Psychosocial Intervention</a:t>
            </a:r>
            <a:endParaRPr lang="ar-SA" smtClean="0">
              <a:solidFill>
                <a:srgbClr val="FF0000"/>
              </a:solidFill>
            </a:endParaRPr>
          </a:p>
        </p:txBody>
      </p:sp>
      <p:sp>
        <p:nvSpPr>
          <p:cNvPr id="3" name="Content Placeholder 2"/>
          <p:cNvSpPr>
            <a:spLocks noGrp="1"/>
          </p:cNvSpPr>
          <p:nvPr>
            <p:ph idx="1"/>
          </p:nvPr>
        </p:nvSpPr>
        <p:spPr>
          <a:xfrm>
            <a:off x="301625" y="1527175"/>
            <a:ext cx="8504238" cy="4572000"/>
          </a:xfrm>
        </p:spPr>
        <p:txBody>
          <a:bodyPr rtlCol="0">
            <a:normAutofit lnSpcReduction="10000"/>
          </a:bodyPr>
          <a:lstStyle/>
          <a:p>
            <a:pPr marL="0" indent="0" fontAlgn="auto">
              <a:spcAft>
                <a:spcPts val="0"/>
              </a:spcAft>
              <a:buFont typeface="Arial" pitchFamily="34" charset="0"/>
              <a:buNone/>
              <a:defRPr/>
            </a:pPr>
            <a:r>
              <a:rPr lang="en-US" dirty="0"/>
              <a:t>The main </a:t>
            </a:r>
            <a:r>
              <a:rPr lang="en-US" b="1" dirty="0"/>
              <a:t>psychosocial </a:t>
            </a:r>
            <a:r>
              <a:rPr lang="en-US" b="1" dirty="0" smtClean="0"/>
              <a:t>intervention </a:t>
            </a:r>
            <a:r>
              <a:rPr lang="en-US" dirty="0" smtClean="0"/>
              <a:t>to help children with ADHD are:</a:t>
            </a:r>
          </a:p>
          <a:p>
            <a:pPr fontAlgn="auto">
              <a:spcAft>
                <a:spcPts val="0"/>
              </a:spcAft>
              <a:defRPr/>
            </a:pPr>
            <a:r>
              <a:rPr lang="en-US" dirty="0" smtClean="0"/>
              <a:t>Behavioral </a:t>
            </a:r>
            <a:r>
              <a:rPr lang="en-US" dirty="0"/>
              <a:t>training for parent </a:t>
            </a:r>
            <a:r>
              <a:rPr lang="en-US" dirty="0" smtClean="0"/>
              <a:t>and teacher.</a:t>
            </a:r>
          </a:p>
          <a:p>
            <a:pPr fontAlgn="auto">
              <a:spcAft>
                <a:spcPts val="0"/>
              </a:spcAft>
              <a:defRPr/>
            </a:pPr>
            <a:endParaRPr lang="en-US" dirty="0" smtClean="0"/>
          </a:p>
          <a:p>
            <a:pPr fontAlgn="auto">
              <a:spcAft>
                <a:spcPts val="0"/>
              </a:spcAft>
              <a:defRPr/>
            </a:pPr>
            <a:r>
              <a:rPr lang="en-US" sz="3000" u="sng" dirty="0" smtClean="0"/>
              <a:t>Systematic </a:t>
            </a:r>
            <a:r>
              <a:rPr lang="en-US" sz="3000" u="sng" dirty="0"/>
              <a:t>programs of contingency </a:t>
            </a:r>
            <a:r>
              <a:rPr lang="en-US" sz="3000" u="sng" dirty="0" smtClean="0"/>
              <a:t>management</a:t>
            </a:r>
            <a:r>
              <a:rPr lang="en-US" u="sng" dirty="0" smtClean="0"/>
              <a:t>:</a:t>
            </a:r>
          </a:p>
          <a:p>
            <a:pPr marL="0" indent="0" fontAlgn="auto">
              <a:spcAft>
                <a:spcPts val="0"/>
              </a:spcAft>
              <a:buFont typeface="Arial" pitchFamily="34" charset="0"/>
              <a:buNone/>
              <a:defRPr/>
            </a:pPr>
            <a:r>
              <a:rPr lang="en-US" dirty="0" smtClean="0"/>
              <a:t>systematic </a:t>
            </a:r>
            <a:r>
              <a:rPr lang="en-US" dirty="0"/>
              <a:t>programs of intensive contingency management conducted in </a:t>
            </a:r>
            <a:r>
              <a:rPr lang="en-US" dirty="0" smtClean="0"/>
              <a:t>specialized (classrooms </a:t>
            </a:r>
            <a:r>
              <a:rPr lang="en-US" dirty="0"/>
              <a:t>or summer </a:t>
            </a:r>
            <a:r>
              <a:rPr lang="en-US" dirty="0" smtClean="0"/>
              <a:t>camps) </a:t>
            </a:r>
            <a:r>
              <a:rPr lang="en-US" dirty="0"/>
              <a:t>with the setting controlled by highly trained individuals </a:t>
            </a:r>
            <a:r>
              <a:rPr lang="en-US" dirty="0" smtClean="0"/>
              <a:t>is the </a:t>
            </a:r>
            <a:r>
              <a:rPr lang="en-US" dirty="0"/>
              <a:t>most effective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defRPr/>
            </a:pPr>
            <a:r>
              <a:rPr lang="en-US" b="1" dirty="0" smtClean="0">
                <a:solidFill>
                  <a:srgbClr val="FF0000"/>
                </a:solidFill>
              </a:rPr>
              <a:t>Psychosocial Intervention</a:t>
            </a:r>
            <a:endParaRPr lang="ar-SA" dirty="0" smtClean="0"/>
          </a:p>
        </p:txBody>
      </p:sp>
      <p:sp>
        <p:nvSpPr>
          <p:cNvPr id="90115" name="Content Placeholder 2"/>
          <p:cNvSpPr>
            <a:spLocks noGrp="1"/>
          </p:cNvSpPr>
          <p:nvPr>
            <p:ph idx="1"/>
          </p:nvPr>
        </p:nvSpPr>
        <p:spPr>
          <a:xfrm>
            <a:off x="301625" y="1527175"/>
            <a:ext cx="8504238" cy="4572000"/>
          </a:xfrm>
        </p:spPr>
        <p:txBody>
          <a:bodyPr/>
          <a:lstStyle/>
          <a:p>
            <a:r>
              <a:rPr lang="en-US" smtClean="0"/>
              <a:t>parent training </a:t>
            </a:r>
            <a:r>
              <a:rPr lang="da-DK" smtClean="0"/>
              <a:t>or school-based behavioral </a:t>
            </a:r>
            <a:r>
              <a:rPr lang="en-US" smtClean="0"/>
              <a:t>modification with the use of stimulants.</a:t>
            </a:r>
          </a:p>
          <a:p>
            <a:r>
              <a:rPr lang="en-US" smtClean="0"/>
              <a:t>Most of the training conducted in outpatient settings are behavioral therapy programs. In which parents meet in groups and are taught behavioral techniques such as time out, point systems, and contingent attention. </a:t>
            </a:r>
          </a:p>
          <a:p>
            <a:r>
              <a:rPr lang="en-US" smtClean="0"/>
              <a:t>Teachers are taught similar classroom strategies, as well as the use of a daily report card for parents that evaluates the child’s in-school behavior.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z="5300" b="1" smtClean="0">
                <a:solidFill>
                  <a:srgbClr val="FF0000"/>
                </a:solidFill>
              </a:rPr>
              <a:t>Education</a:t>
            </a:r>
            <a:endParaRPr lang="en-US" smtClean="0">
              <a:solidFill>
                <a:srgbClr val="FF0000"/>
              </a:solidFill>
            </a:endParaRPr>
          </a:p>
        </p:txBody>
      </p:sp>
      <p:sp>
        <p:nvSpPr>
          <p:cNvPr id="91139" name="Content Placeholder 2"/>
          <p:cNvSpPr>
            <a:spLocks noGrp="1"/>
          </p:cNvSpPr>
          <p:nvPr>
            <p:ph idx="1"/>
          </p:nvPr>
        </p:nvSpPr>
        <p:spPr>
          <a:xfrm>
            <a:off x="301625" y="1527175"/>
            <a:ext cx="8504238" cy="4572000"/>
          </a:xfrm>
        </p:spPr>
        <p:txBody>
          <a:bodyPr/>
          <a:lstStyle/>
          <a:p>
            <a:r>
              <a:rPr lang="en-US" smtClean="0"/>
              <a:t>Educating parents about the disorder and its management is another important part of ADHD treatment. For parents, this may include learning </a:t>
            </a:r>
            <a:r>
              <a:rPr lang="en-US" b="1" smtClean="0"/>
              <a:t>Parenting Skills </a:t>
            </a:r>
            <a:r>
              <a:rPr lang="en-US" smtClean="0"/>
              <a:t>to help the child manage his or her behavior. That would involve skills such as giving positive feedback for desirable behaviors, ignoring undesirable behaviors, and giving time-outs when the child's behavior is out of control. In some cases, the child's entire family may be involved in this part of the treatment.</a:t>
            </a:r>
          </a:p>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85838"/>
          </a:xfrm>
        </p:spPr>
        <p:txBody>
          <a:bodyPr rtlCol="0">
            <a:normAutofit fontScale="90000"/>
          </a:bodyPr>
          <a:lstStyle/>
          <a:p>
            <a:pPr fontAlgn="auto">
              <a:spcAft>
                <a:spcPts val="0"/>
              </a:spcAft>
              <a:defRPr/>
            </a:pPr>
            <a:r>
              <a:rPr lang="en-US" b="1" dirty="0">
                <a:solidFill>
                  <a:srgbClr val="FF0000"/>
                </a:solidFill>
              </a:rPr>
              <a:t>Can ADHD be treated with dietary changes or vitamins?</a:t>
            </a:r>
            <a:endParaRPr lang="en-US" dirty="0">
              <a:solidFill>
                <a:srgbClr val="FF0000"/>
              </a:solidFill>
            </a:endParaRPr>
          </a:p>
        </p:txBody>
      </p:sp>
      <p:sp>
        <p:nvSpPr>
          <p:cNvPr id="92163" name="Content Placeholder 2"/>
          <p:cNvSpPr>
            <a:spLocks noGrp="1"/>
          </p:cNvSpPr>
          <p:nvPr>
            <p:ph idx="1"/>
          </p:nvPr>
        </p:nvSpPr>
        <p:spPr>
          <a:xfrm>
            <a:off x="301625" y="2000250"/>
            <a:ext cx="8504238" cy="4098925"/>
          </a:xfrm>
        </p:spPr>
        <p:txBody>
          <a:bodyPr/>
          <a:lstStyle/>
          <a:p>
            <a:r>
              <a:rPr lang="en-US" smtClean="0"/>
              <a:t>A well-balanced diet is most important for optimal health. But scientific studies do not support the idea that dietary factors or a vitamin deficiency actually causes ADHD.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1A802078-2EE5-4815-A25B-16A9B1866E21}" type="datetime1">
              <a:rPr lang="en-US"/>
              <a:pPr>
                <a:defRPr/>
              </a:pPr>
              <a:t>10/3/2016</a:t>
            </a:fld>
            <a:endParaRPr lang="en-US"/>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5AAD9B80-ACE0-48C7-83E0-48628D7A3AE7}" type="slidenum">
              <a:rPr lang="ar-SA" smtClean="0">
                <a:solidFill>
                  <a:srgbClr val="FFFFFF"/>
                </a:solidFill>
              </a:rPr>
              <a:pPr>
                <a:defRPr/>
              </a:pPr>
              <a:t>54</a:t>
            </a:fld>
            <a:endParaRPr lang="en-US" smtClean="0">
              <a:solidFill>
                <a:srgbClr val="FFFFFF"/>
              </a:solidFill>
            </a:endParaRPr>
          </a:p>
        </p:txBody>
      </p:sp>
      <p:sp>
        <p:nvSpPr>
          <p:cNvPr id="93188" name="Rectangle 3"/>
          <p:cNvSpPr>
            <a:spLocks noGrp="1" noChangeArrowheads="1"/>
          </p:cNvSpPr>
          <p:nvPr>
            <p:ph idx="4294967295"/>
          </p:nvPr>
        </p:nvSpPr>
        <p:spPr>
          <a:xfrm>
            <a:off x="228600" y="1881188"/>
            <a:ext cx="8662988" cy="4824412"/>
          </a:xfrm>
        </p:spPr>
        <p:txBody>
          <a:bodyPr/>
          <a:lstStyle/>
          <a:p>
            <a:pPr marL="457200" indent="-457200" eaLnBrk="1" hangingPunct="1">
              <a:lnSpc>
                <a:spcPct val="90000"/>
              </a:lnSpc>
              <a:buClrTx/>
              <a:buFont typeface="Wingdings" panose="05000000000000000000" pitchFamily="2" charset="2"/>
              <a:buChar char="§"/>
            </a:pPr>
            <a:r>
              <a:rPr lang="en-US" sz="1800" smtClean="0">
                <a:latin typeface="Times New Roman" panose="02020603050405020304" pitchFamily="18" charset="0"/>
                <a:cs typeface="Times New Roman" panose="02020603050405020304" pitchFamily="18" charset="0"/>
              </a:rPr>
              <a:t>ADHD can be a lifetime disorder, with nearly 2/3 of children continuing with symptoms as adults</a:t>
            </a:r>
          </a:p>
          <a:p>
            <a:pPr marL="457200" indent="-457200" eaLnBrk="1" hangingPunct="1">
              <a:lnSpc>
                <a:spcPct val="90000"/>
              </a:lnSpc>
              <a:buClrTx/>
              <a:buFont typeface="Wingdings" panose="05000000000000000000" pitchFamily="2" charset="2"/>
              <a:buChar char="§"/>
            </a:pPr>
            <a:endParaRPr lang="en-US" sz="1800" smtClean="0">
              <a:latin typeface="Times New Roman" panose="02020603050405020304" pitchFamily="18" charset="0"/>
              <a:cs typeface="Times New Roman" panose="02020603050405020304" pitchFamily="18" charset="0"/>
            </a:endParaRPr>
          </a:p>
          <a:p>
            <a:pPr marL="457200" indent="-457200" eaLnBrk="1" hangingPunct="1">
              <a:lnSpc>
                <a:spcPct val="90000"/>
              </a:lnSpc>
              <a:buClrTx/>
              <a:buFont typeface="Wingdings" panose="05000000000000000000" pitchFamily="2" charset="2"/>
              <a:buChar char="§"/>
            </a:pPr>
            <a:r>
              <a:rPr lang="en-US" sz="1800" smtClean="0">
                <a:latin typeface="Times New Roman" panose="02020603050405020304" pitchFamily="18" charset="0"/>
                <a:cs typeface="Times New Roman" panose="02020603050405020304" pitchFamily="18" charset="0"/>
              </a:rPr>
              <a:t>Learning disabilities frequently comorbid in children with ADHD and not responsive to medications</a:t>
            </a:r>
          </a:p>
          <a:p>
            <a:pPr marL="457200" indent="-457200" eaLnBrk="1" hangingPunct="1">
              <a:lnSpc>
                <a:spcPct val="90000"/>
              </a:lnSpc>
              <a:buClrTx/>
              <a:buFont typeface="Wingdings" panose="05000000000000000000" pitchFamily="2" charset="2"/>
              <a:buChar char="§"/>
            </a:pPr>
            <a:endParaRPr lang="en-US" sz="1800" smtClean="0">
              <a:latin typeface="Times New Roman" panose="02020603050405020304" pitchFamily="18" charset="0"/>
              <a:cs typeface="Times New Roman" panose="02020603050405020304" pitchFamily="18" charset="0"/>
            </a:endParaRPr>
          </a:p>
          <a:p>
            <a:pPr marL="457200" indent="-457200" eaLnBrk="1" hangingPunct="1">
              <a:lnSpc>
                <a:spcPct val="90000"/>
              </a:lnSpc>
              <a:buClrTx/>
              <a:buFont typeface="Wingdings" panose="05000000000000000000" pitchFamily="2" charset="2"/>
              <a:buChar char="§"/>
            </a:pPr>
            <a:r>
              <a:rPr lang="en-US" sz="1800" smtClean="0">
                <a:latin typeface="Times New Roman" panose="02020603050405020304" pitchFamily="18" charset="0"/>
                <a:cs typeface="Times New Roman" panose="02020603050405020304" pitchFamily="18" charset="0"/>
              </a:rPr>
              <a:t>Adult outcome studies show more relationship problems, lower educational and professional achievement, more traffic violations and higher health care costs for cohort members with ADHD compared to unaffected controls</a:t>
            </a:r>
          </a:p>
          <a:p>
            <a:pPr marL="457200" indent="-457200" eaLnBrk="1" hangingPunct="1">
              <a:lnSpc>
                <a:spcPct val="90000"/>
              </a:lnSpc>
              <a:buClrTx/>
              <a:buFont typeface="Wingdings" panose="05000000000000000000" pitchFamily="2" charset="2"/>
              <a:buChar char="§"/>
            </a:pPr>
            <a:endParaRPr lang="en-US" sz="1800" smtClean="0">
              <a:latin typeface="Times New Roman" panose="02020603050405020304" pitchFamily="18" charset="0"/>
              <a:cs typeface="Times New Roman" panose="02020603050405020304" pitchFamily="18" charset="0"/>
            </a:endParaRPr>
          </a:p>
          <a:p>
            <a:pPr marL="457200" indent="-457200" eaLnBrk="1" hangingPunct="1">
              <a:lnSpc>
                <a:spcPct val="90000"/>
              </a:lnSpc>
              <a:buClrTx/>
              <a:buFont typeface="Wingdings" panose="05000000000000000000" pitchFamily="2" charset="2"/>
              <a:buChar char="§"/>
            </a:pPr>
            <a:r>
              <a:rPr lang="en-US" sz="1800" smtClean="0">
                <a:latin typeface="Times New Roman" panose="02020603050405020304" pitchFamily="18" charset="0"/>
                <a:cs typeface="Times New Roman" panose="02020603050405020304" pitchFamily="18" charset="0"/>
              </a:rPr>
              <a:t>Long term outcome strongly influenced by comorbid ODD, CD, and substance abuse</a:t>
            </a:r>
          </a:p>
        </p:txBody>
      </p:sp>
      <p:sp>
        <p:nvSpPr>
          <p:cNvPr id="93189" name="Date Placeholder 4"/>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93190" name="Slide Number Placeholder 6"/>
          <p:cNvSpPr txBox="1">
            <a:spLocks noGrp="1"/>
          </p:cNvSpPr>
          <p:nvPr/>
        </p:nvSpPr>
        <p:spPr bwMode="auto">
          <a:xfrm>
            <a:off x="6786563" y="6629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endParaRPr lang="en-US" dirty="0"/>
          </a:p>
        </p:txBody>
      </p:sp>
      <p:sp>
        <p:nvSpPr>
          <p:cNvPr id="10" name="Rectangle 2"/>
          <p:cNvSpPr txBox="1">
            <a:spLocks noRot="1" noChangeArrowheads="1"/>
          </p:cNvSpPr>
          <p:nvPr/>
        </p:nvSpPr>
        <p:spPr>
          <a:xfrm>
            <a:off x="304800" y="228600"/>
            <a:ext cx="8534400" cy="1447800"/>
          </a:xfrm>
          <a:prstGeom prst="rect">
            <a:avLst/>
          </a:prstGeom>
          <a:solidFill>
            <a:schemeClr val="hlink"/>
          </a:solidFill>
        </p:spPr>
        <p:txBody>
          <a:bodyPr anchor="b">
            <a:normAutofit/>
          </a:bodyPr>
          <a:lstStyle/>
          <a:p>
            <a:pPr algn="ctr" eaLnBrk="1" fontAlgn="auto" hangingPunct="1">
              <a:spcAft>
                <a:spcPts val="0"/>
              </a:spcAft>
              <a:defRPr/>
            </a:pPr>
            <a:r>
              <a:rPr lang="en-US" sz="5400" b="1" dirty="0">
                <a:latin typeface="Times New Roman"/>
                <a:ea typeface="+mj-ea"/>
                <a:cs typeface="Times New Roman"/>
              </a:rPr>
              <a:t>ADHD Outcomes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defRPr/>
            </a:pPr>
            <a:r>
              <a:rPr lang="en-US" b="1" smtClean="0">
                <a:solidFill>
                  <a:srgbClr val="0000FF"/>
                </a:solidFill>
              </a:rPr>
              <a:t>In Summary </a:t>
            </a:r>
            <a:endParaRPr lang="en-US" smtClean="0"/>
          </a:p>
        </p:txBody>
      </p:sp>
      <p:sp>
        <p:nvSpPr>
          <p:cNvPr id="3" name="Content Placeholder 2"/>
          <p:cNvSpPr>
            <a:spLocks noGrp="1"/>
          </p:cNvSpPr>
          <p:nvPr>
            <p:ph idx="1"/>
          </p:nvPr>
        </p:nvSpPr>
        <p:spPr>
          <a:xfrm>
            <a:off x="457200" y="1600200"/>
            <a:ext cx="8229600" cy="4997450"/>
          </a:xfrm>
        </p:spPr>
        <p:txBody>
          <a:bodyPr rtlCol="0">
            <a:normAutofit fontScale="70000" lnSpcReduction="20000"/>
          </a:bodyPr>
          <a:lstStyle/>
          <a:p>
            <a:pPr marL="0" indent="0" fontAlgn="auto">
              <a:spcAft>
                <a:spcPts val="0"/>
              </a:spcAft>
              <a:buFont typeface="Arial" pitchFamily="34" charset="0"/>
              <a:buNone/>
              <a:defRPr/>
            </a:pPr>
            <a:r>
              <a:rPr lang="en-US" b="1" i="1" dirty="0"/>
              <a:t>Management </a:t>
            </a:r>
            <a:endParaRPr lang="en-US" dirty="0"/>
          </a:p>
          <a:p>
            <a:pPr fontAlgn="auto">
              <a:spcAft>
                <a:spcPts val="0"/>
              </a:spcAft>
              <a:defRPr/>
            </a:pPr>
            <a:endParaRPr lang="en-US" dirty="0"/>
          </a:p>
          <a:p>
            <a:pPr fontAlgn="auto">
              <a:spcAft>
                <a:spcPts val="0"/>
              </a:spcAft>
              <a:defRPr/>
            </a:pPr>
            <a:r>
              <a:rPr lang="en-US" dirty="0" smtClean="0"/>
              <a:t>Parenting-skills </a:t>
            </a:r>
            <a:r>
              <a:rPr lang="en-US" dirty="0"/>
              <a:t>training and home </a:t>
            </a:r>
            <a:r>
              <a:rPr lang="en-US" dirty="0" smtClean="0"/>
              <a:t>help </a:t>
            </a:r>
            <a:endParaRPr lang="en-US" dirty="0"/>
          </a:p>
          <a:p>
            <a:pPr fontAlgn="auto">
              <a:spcAft>
                <a:spcPts val="0"/>
              </a:spcAft>
              <a:defRPr/>
            </a:pPr>
            <a:endParaRPr lang="en-US" dirty="0"/>
          </a:p>
          <a:p>
            <a:pPr fontAlgn="auto">
              <a:spcAft>
                <a:spcPts val="0"/>
              </a:spcAft>
              <a:defRPr/>
            </a:pPr>
            <a:r>
              <a:rPr lang="en-US" dirty="0" smtClean="0"/>
              <a:t> </a:t>
            </a:r>
            <a:r>
              <a:rPr lang="en-US" dirty="0"/>
              <a:t>Educational program for learning disabilities </a:t>
            </a:r>
          </a:p>
          <a:p>
            <a:pPr fontAlgn="auto">
              <a:spcAft>
                <a:spcPts val="0"/>
              </a:spcAft>
              <a:defRPr/>
            </a:pPr>
            <a:endParaRPr lang="en-US" dirty="0"/>
          </a:p>
          <a:p>
            <a:pPr fontAlgn="auto">
              <a:spcAft>
                <a:spcPts val="0"/>
              </a:spcAft>
              <a:defRPr/>
            </a:pPr>
            <a:r>
              <a:rPr lang="en-US" dirty="0" smtClean="0"/>
              <a:t> </a:t>
            </a:r>
            <a:r>
              <a:rPr lang="en-US" dirty="0"/>
              <a:t>Environment modification to reduce distraction </a:t>
            </a:r>
          </a:p>
          <a:p>
            <a:pPr fontAlgn="auto">
              <a:spcAft>
                <a:spcPts val="0"/>
              </a:spcAft>
              <a:defRPr/>
            </a:pPr>
            <a:endParaRPr lang="en-US" dirty="0"/>
          </a:p>
          <a:p>
            <a:pPr fontAlgn="auto">
              <a:spcAft>
                <a:spcPts val="0"/>
              </a:spcAft>
              <a:defRPr/>
            </a:pPr>
            <a:r>
              <a:rPr lang="en-US" dirty="0" smtClean="0"/>
              <a:t>Tasks </a:t>
            </a:r>
            <a:r>
              <a:rPr lang="en-US" dirty="0"/>
              <a:t>in small steps to channel energy </a:t>
            </a:r>
          </a:p>
          <a:p>
            <a:pPr fontAlgn="auto">
              <a:spcAft>
                <a:spcPts val="0"/>
              </a:spcAft>
              <a:defRPr/>
            </a:pPr>
            <a:endParaRPr lang="en-US" dirty="0"/>
          </a:p>
          <a:p>
            <a:pPr fontAlgn="auto">
              <a:spcAft>
                <a:spcPts val="0"/>
              </a:spcAft>
              <a:defRPr/>
            </a:pPr>
            <a:r>
              <a:rPr lang="en-US" dirty="0" smtClean="0"/>
              <a:t>Behavioural </a:t>
            </a:r>
            <a:r>
              <a:rPr lang="en-US" dirty="0"/>
              <a:t>management of antisocial </a:t>
            </a:r>
            <a:r>
              <a:rPr lang="en-US" dirty="0" smtClean="0"/>
              <a:t>behaviour</a:t>
            </a:r>
          </a:p>
          <a:p>
            <a:pPr marL="0" indent="0" fontAlgn="auto">
              <a:spcAft>
                <a:spcPts val="0"/>
              </a:spcAft>
              <a:buFont typeface="Arial" pitchFamily="34" charset="0"/>
              <a:buNone/>
              <a:defRPr/>
            </a:pPr>
            <a:r>
              <a:rPr lang="en-US" dirty="0" smtClean="0"/>
              <a:t> </a:t>
            </a:r>
            <a:endParaRPr lang="en-US" dirty="0"/>
          </a:p>
          <a:p>
            <a:pPr fontAlgn="auto">
              <a:spcAft>
                <a:spcPts val="0"/>
              </a:spcAft>
              <a:defRPr/>
            </a:pPr>
            <a:r>
              <a:rPr lang="en-US" dirty="0"/>
              <a:t>Family therapy for conflict </a:t>
            </a:r>
          </a:p>
          <a:p>
            <a:pPr fontAlgn="auto">
              <a:spcAft>
                <a:spcPts val="0"/>
              </a:spcAft>
              <a:defRPr/>
            </a:pPr>
            <a:endParaRPr lang="en-US" dirty="0"/>
          </a:p>
          <a:p>
            <a:pPr fontAlgn="auto">
              <a:spcAft>
                <a:spcPts val="0"/>
              </a:spcAft>
              <a:defRPr/>
            </a:pPr>
            <a:r>
              <a:rPr lang="en-US" dirty="0" smtClean="0"/>
              <a:t>Pharmacotherapy</a:t>
            </a:r>
            <a:r>
              <a:rPr lang="en-US" dirty="0"/>
              <a:t>: stimulants (dextroamphetamine, methylphenidate), clonidine, imipramine, and </a:t>
            </a:r>
            <a:r>
              <a:rPr lang="en-US" dirty="0" smtClean="0"/>
              <a:t>thioridazine, etc. </a:t>
            </a: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019300"/>
          </a:xfrm>
          <a:solidFill>
            <a:schemeClr val="accent4">
              <a:lumMod val="40000"/>
              <a:lumOff val="60000"/>
            </a:schemeClr>
          </a:solidFill>
        </p:spPr>
        <p:txBody>
          <a:bodyPr rtlCol="0">
            <a:normAutofit/>
          </a:bodyPr>
          <a:lstStyle/>
          <a:p>
            <a:pPr fontAlgn="auto">
              <a:spcAft>
                <a:spcPts val="0"/>
              </a:spcAft>
              <a:defRPr/>
            </a:pPr>
            <a:r>
              <a:rPr lang="en-US" sz="4800" b="1" dirty="0" smtClean="0">
                <a:solidFill>
                  <a:srgbClr val="FF0000"/>
                </a:solidFill>
              </a:rPr>
              <a:t>Autism </a:t>
            </a:r>
            <a:r>
              <a:rPr lang="en-US" sz="4800" b="1" dirty="0">
                <a:solidFill>
                  <a:srgbClr val="FF0000"/>
                </a:solidFill>
              </a:rPr>
              <a:t>S</a:t>
            </a:r>
            <a:r>
              <a:rPr lang="en-US" sz="4800" b="1" dirty="0" smtClean="0">
                <a:solidFill>
                  <a:srgbClr val="FF0000"/>
                </a:solidFill>
              </a:rPr>
              <a:t>pectrum Disorders </a:t>
            </a:r>
            <a:endParaRPr lang="en-US" sz="4800" b="1" dirty="0">
              <a:solidFill>
                <a:srgbClr val="FF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F9585D1A-7608-4B39-8FFA-CF5BFA057AB6}" type="datetime1">
              <a:rPr lang="en-US"/>
              <a:pPr>
                <a:defRPr/>
              </a:pPr>
              <a:t>10/3/2016</a:t>
            </a:fld>
            <a:endParaRPr lang="en-US"/>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2FAE8C46-6793-4877-AAB7-27827B9544ED}" type="slidenum">
              <a:rPr lang="ar-SA" smtClean="0">
                <a:solidFill>
                  <a:srgbClr val="FFFFFF"/>
                </a:solidFill>
              </a:rPr>
              <a:pPr>
                <a:defRPr/>
              </a:pPr>
              <a:t>57</a:t>
            </a:fld>
            <a:endParaRPr lang="en-US" smtClean="0">
              <a:solidFill>
                <a:srgbClr val="FFFFFF"/>
              </a:solidFill>
            </a:endParaRPr>
          </a:p>
        </p:txBody>
      </p:sp>
      <p:sp>
        <p:nvSpPr>
          <p:cNvPr id="97284" name="Rectangle 2"/>
          <p:cNvSpPr>
            <a:spLocks noGrp="1" noChangeArrowheads="1"/>
          </p:cNvSpPr>
          <p:nvPr>
            <p:ph type="title" idx="4294967295"/>
          </p:nvPr>
        </p:nvSpPr>
        <p:spPr>
          <a:xfrm>
            <a:off x="328613" y="228600"/>
            <a:ext cx="8510587" cy="1371600"/>
          </a:xfrm>
          <a:solidFill>
            <a:schemeClr val="hlink"/>
          </a:solidFill>
        </p:spPr>
        <p:txBody>
          <a:bodyPr lIns="90488" tIns="44450" rIns="90488" bIns="44450"/>
          <a:lstStyle/>
          <a:p>
            <a:pPr eaLnBrk="1" hangingPunct="1"/>
            <a:r>
              <a:rPr lang="en-US" sz="5400" smtClean="0">
                <a:solidFill>
                  <a:schemeClr val="tx1"/>
                </a:solidFill>
                <a:latin typeface="Times New Roman" panose="02020603050405020304" pitchFamily="18" charset="0"/>
                <a:cs typeface="Times New Roman" panose="02020603050405020304" pitchFamily="18" charset="0"/>
              </a:rPr>
              <a:t>Interventions in ASD</a:t>
            </a:r>
            <a:endParaRPr lang="en-US" sz="4400" smtClean="0">
              <a:solidFill>
                <a:schemeClr val="tx1"/>
              </a:solidFill>
              <a:latin typeface="Times New Roman" panose="02020603050405020304" pitchFamily="18" charset="0"/>
              <a:cs typeface="Times New Roman" panose="02020603050405020304" pitchFamily="18" charset="0"/>
            </a:endParaRPr>
          </a:p>
        </p:txBody>
      </p:sp>
      <p:sp>
        <p:nvSpPr>
          <p:cNvPr id="97285"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97286" name="Slide Number Placeholder 5"/>
          <p:cNvSpPr txBox="1">
            <a:spLocks noGrp="1"/>
          </p:cNvSpPr>
          <p:nvPr/>
        </p:nvSpPr>
        <p:spPr bwMode="auto">
          <a:xfrm>
            <a:off x="6929438"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a:spcBef>
                <a:spcPct val="0"/>
              </a:spcBef>
              <a:buClrTx/>
              <a:buSzTx/>
              <a:buFontTx/>
              <a:buNone/>
            </a:pPr>
            <a:endParaRPr lang="ar-SA" sz="1400">
              <a:solidFill>
                <a:schemeClr val="tx2"/>
              </a:solidFill>
              <a:latin typeface="Times New Roman" panose="02020603050405020304" pitchFamily="18" charset="0"/>
            </a:endParaRPr>
          </a:p>
        </p:txBody>
      </p:sp>
      <p:sp>
        <p:nvSpPr>
          <p:cNvPr id="68613" name="Rectangle 3"/>
          <p:cNvSpPr>
            <a:spLocks noChangeArrowheads="1"/>
          </p:cNvSpPr>
          <p:nvPr/>
        </p:nvSpPr>
        <p:spPr bwMode="auto">
          <a:xfrm>
            <a:off x="395288" y="1773238"/>
            <a:ext cx="8064500" cy="4583112"/>
          </a:xfrm>
          <a:prstGeom prst="rect">
            <a:avLst/>
          </a:prstGeom>
          <a:noFill/>
          <a:ln w="12700">
            <a:noFill/>
            <a:miter lim="800000"/>
            <a:headEnd/>
            <a:tailEnd/>
          </a:ln>
        </p:spPr>
        <p:txBody>
          <a:bodyPr lIns="90488" tIns="44450" rIns="90488" bIns="44450">
            <a:spAutoFit/>
          </a:bodyPr>
          <a:lstStyle/>
          <a:p>
            <a:pPr>
              <a:spcBef>
                <a:spcPct val="50000"/>
              </a:spcBef>
              <a:defRPr/>
            </a:pPr>
            <a:r>
              <a:rPr lang="en-US" sz="2400" b="1" dirty="0">
                <a:effectLst>
                  <a:outerShdw blurRad="38100" dist="38100" dir="2700000" algn="tl">
                    <a:srgbClr val="C0C0C0"/>
                  </a:outerShdw>
                </a:effectLst>
                <a:latin typeface="Times New Roman" pitchFamily="18" charset="0"/>
                <a:cs typeface="Times New Roman" pitchFamily="18" charset="0"/>
              </a:rPr>
              <a:t>Presently: </a:t>
            </a:r>
          </a:p>
          <a:p>
            <a:pPr>
              <a:spcBef>
                <a:spcPct val="50000"/>
              </a:spcBef>
              <a:defRPr/>
            </a:pPr>
            <a:r>
              <a:rPr lang="en-US" sz="2000" b="1" u="sng" dirty="0">
                <a:solidFill>
                  <a:srgbClr val="008000"/>
                </a:solidFill>
                <a:latin typeface="Times New Roman" pitchFamily="18" charset="0"/>
                <a:cs typeface="Times New Roman" pitchFamily="18" charset="0"/>
              </a:rPr>
              <a:t>No curative treatment</a:t>
            </a:r>
            <a:r>
              <a:rPr lang="en-US" sz="2000" b="1" dirty="0">
                <a:solidFill>
                  <a:srgbClr val="008000"/>
                </a:solidFill>
                <a:latin typeface="Times New Roman" pitchFamily="18" charset="0"/>
                <a:cs typeface="Times New Roman" pitchFamily="18" charset="0"/>
              </a:rPr>
              <a:t>; early detection and symptomatic  approaches</a:t>
            </a:r>
          </a:p>
          <a:p>
            <a:pPr>
              <a:spcBef>
                <a:spcPct val="50000"/>
              </a:spcBef>
              <a:defRPr/>
            </a:pPr>
            <a:endParaRPr lang="en-US" sz="2000" b="1" dirty="0">
              <a:solidFill>
                <a:srgbClr val="008000"/>
              </a:solidFill>
              <a:latin typeface="Times New Roman" pitchFamily="18" charset="0"/>
              <a:cs typeface="Times New Roman" pitchFamily="18" charset="0"/>
            </a:endParaRPr>
          </a:p>
          <a:p>
            <a:pPr>
              <a:spcBef>
                <a:spcPct val="50000"/>
              </a:spcBef>
              <a:defRPr/>
            </a:pPr>
            <a:r>
              <a:rPr lang="en-US" sz="2400" b="1" dirty="0">
                <a:effectLst>
                  <a:outerShdw blurRad="38100" dist="38100" dir="2700000" algn="tl">
                    <a:srgbClr val="C0C0C0"/>
                  </a:outerShdw>
                </a:effectLst>
                <a:latin typeface="Times New Roman" pitchFamily="18" charset="0"/>
                <a:cs typeface="Times New Roman" pitchFamily="18" charset="0"/>
              </a:rPr>
              <a:t>Mainstay:</a:t>
            </a:r>
          </a:p>
          <a:p>
            <a:pPr>
              <a:spcBef>
                <a:spcPct val="50000"/>
              </a:spcBef>
              <a:defRPr/>
            </a:pPr>
            <a:r>
              <a:rPr lang="en-US" sz="2000" b="1" dirty="0">
                <a:solidFill>
                  <a:srgbClr val="008000"/>
                </a:solidFill>
                <a:latin typeface="Times New Roman" pitchFamily="18" charset="0"/>
                <a:cs typeface="Times New Roman" pitchFamily="18" charset="0"/>
              </a:rPr>
              <a:t>Structured behavioral and educational programs; speech and language services</a:t>
            </a:r>
          </a:p>
          <a:p>
            <a:pPr>
              <a:spcBef>
                <a:spcPct val="50000"/>
              </a:spcBef>
              <a:defRPr/>
            </a:pPr>
            <a:endParaRPr lang="en-US" sz="2400" b="1" dirty="0">
              <a:effectLst>
                <a:outerShdw blurRad="38100" dist="38100" dir="2700000" algn="tl">
                  <a:srgbClr val="C0C0C0"/>
                </a:outerShdw>
              </a:effectLst>
              <a:latin typeface="Times New Roman" pitchFamily="18" charset="0"/>
              <a:cs typeface="Times New Roman" pitchFamily="18" charset="0"/>
            </a:endParaRPr>
          </a:p>
          <a:p>
            <a:pPr>
              <a:spcBef>
                <a:spcPct val="50000"/>
              </a:spcBef>
              <a:defRPr/>
            </a:pPr>
            <a:r>
              <a:rPr lang="en-US" sz="2400" b="1" dirty="0">
                <a:effectLst>
                  <a:outerShdw blurRad="38100" dist="38100" dir="2700000" algn="tl">
                    <a:srgbClr val="C0C0C0"/>
                  </a:outerShdw>
                </a:effectLst>
                <a:latin typeface="Times New Roman" pitchFamily="18" charset="0"/>
                <a:cs typeface="Times New Roman" pitchFamily="18" charset="0"/>
              </a:rPr>
              <a:t>Medication:</a:t>
            </a:r>
          </a:p>
          <a:p>
            <a:pPr>
              <a:spcBef>
                <a:spcPct val="50000"/>
              </a:spcBef>
              <a:defRPr/>
            </a:pPr>
            <a:r>
              <a:rPr lang="en-US" sz="2000" b="1" dirty="0">
                <a:solidFill>
                  <a:srgbClr val="008000"/>
                </a:solidFill>
                <a:latin typeface="Times New Roman" pitchFamily="18" charset="0"/>
                <a:cs typeface="Times New Roman" pitchFamily="18" charset="0"/>
              </a:rPr>
              <a:t>To control seizures,  hyperactivity, SIB, severe aggression, or mood disorders</a:t>
            </a:r>
          </a:p>
        </p:txBody>
      </p:sp>
      <p:sp>
        <p:nvSpPr>
          <p:cNvPr id="9" name="Footer Placeholder 8"/>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z="4000" b="1" smtClean="0">
                <a:solidFill>
                  <a:srgbClr val="FF0000"/>
                </a:solidFill>
              </a:rPr>
              <a:t>Summary</a:t>
            </a:r>
            <a:endParaRPr lang="en-US" sz="4000" smtClean="0">
              <a:solidFill>
                <a:srgbClr val="FF0000"/>
              </a:solidFill>
            </a:endParaRPr>
          </a:p>
        </p:txBody>
      </p:sp>
      <p:sp>
        <p:nvSpPr>
          <p:cNvPr id="3" name="Content Placeholder 2"/>
          <p:cNvSpPr>
            <a:spLocks noGrp="1"/>
          </p:cNvSpPr>
          <p:nvPr>
            <p:ph idx="1"/>
          </p:nvPr>
        </p:nvSpPr>
        <p:spPr>
          <a:xfrm>
            <a:off x="457200" y="1600200"/>
            <a:ext cx="8229600" cy="4852988"/>
          </a:xfrm>
        </p:spPr>
        <p:txBody>
          <a:bodyPr rtlCol="0">
            <a:normAutofit fontScale="92500" lnSpcReduction="10000"/>
          </a:bodyPr>
          <a:lstStyle/>
          <a:p>
            <a:pPr fontAlgn="auto">
              <a:spcAft>
                <a:spcPts val="0"/>
              </a:spcAft>
              <a:defRPr/>
            </a:pPr>
            <a:r>
              <a:rPr lang="en-US" dirty="0" smtClean="0"/>
              <a:t>The researches had shown by </a:t>
            </a:r>
            <a:r>
              <a:rPr lang="en-US" dirty="0"/>
              <a:t>evidence </a:t>
            </a:r>
            <a:r>
              <a:rPr lang="en-US" b="1" dirty="0" smtClean="0"/>
              <a:t>that </a:t>
            </a:r>
            <a:r>
              <a:rPr lang="en-US" b="1" dirty="0"/>
              <a:t>outcomes for children with autism can be significantly enhanced by early intensive </a:t>
            </a:r>
            <a:r>
              <a:rPr lang="en-US" b="1" dirty="0" smtClean="0"/>
              <a:t>intervention</a:t>
            </a:r>
          </a:p>
          <a:p>
            <a:pPr marL="0" indent="0" fontAlgn="auto">
              <a:spcAft>
                <a:spcPts val="0"/>
              </a:spcAft>
              <a:buFont typeface="Arial" pitchFamily="34" charset="0"/>
              <a:buNone/>
              <a:defRPr/>
            </a:pPr>
            <a:endParaRPr lang="en-US" b="1" dirty="0" smtClean="0"/>
          </a:p>
          <a:p>
            <a:pPr marL="0" indent="0" fontAlgn="auto">
              <a:spcAft>
                <a:spcPts val="0"/>
              </a:spcAft>
              <a:buFont typeface="Arial" pitchFamily="34" charset="0"/>
              <a:buNone/>
              <a:defRPr/>
            </a:pPr>
            <a:r>
              <a:rPr lang="en-US" b="1" dirty="0" smtClean="0"/>
              <a:t>Our duty to </a:t>
            </a:r>
            <a:r>
              <a:rPr lang="en-US" b="1" dirty="0"/>
              <a:t>provide:</a:t>
            </a:r>
          </a:p>
          <a:p>
            <a:pPr fontAlgn="auto">
              <a:spcAft>
                <a:spcPts val="0"/>
              </a:spcAft>
              <a:defRPr/>
            </a:pPr>
            <a:r>
              <a:rPr lang="en-US" dirty="0"/>
              <a:t>Early detection, intervention, education, and psychopharmacological management. </a:t>
            </a:r>
            <a:endParaRPr lang="en-US" dirty="0" smtClean="0"/>
          </a:p>
          <a:p>
            <a:pPr marL="0" indent="0" fontAlgn="auto">
              <a:spcAft>
                <a:spcPts val="0"/>
              </a:spcAft>
              <a:buFont typeface="Arial" pitchFamily="34" charset="0"/>
              <a:buNone/>
              <a:defRPr/>
            </a:pPr>
            <a:endParaRPr lang="en-US" b="1" dirty="0" smtClean="0"/>
          </a:p>
          <a:p>
            <a:pPr marL="0" indent="0" fontAlgn="auto">
              <a:spcAft>
                <a:spcPts val="0"/>
              </a:spcAft>
              <a:buFont typeface="Arial" pitchFamily="34" charset="0"/>
              <a:buNone/>
              <a:defRPr/>
            </a:pPr>
            <a:r>
              <a:rPr lang="en-US" b="1" dirty="0" smtClean="0"/>
              <a:t>We hope that:</a:t>
            </a:r>
          </a:p>
          <a:p>
            <a:pPr marL="0" indent="0" fontAlgn="auto">
              <a:spcAft>
                <a:spcPts val="0"/>
              </a:spcAft>
              <a:buFont typeface="Arial" pitchFamily="34" charset="0"/>
              <a:buNone/>
              <a:defRPr/>
            </a:pPr>
            <a:r>
              <a:rPr lang="en-US" dirty="0" smtClean="0"/>
              <a:t>The optimal </a:t>
            </a:r>
            <a:r>
              <a:rPr lang="en-US" dirty="0"/>
              <a:t>outcomes will be achieved through the earliest intervention possible</a:t>
            </a:r>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ctrTitle"/>
          </p:nvPr>
        </p:nvSpPr>
        <p:spPr>
          <a:xfrm>
            <a:off x="685800" y="1773238"/>
            <a:ext cx="7772400" cy="2087562"/>
          </a:xfrm>
          <a:solidFill>
            <a:srgbClr val="002060"/>
          </a:solidFill>
        </p:spPr>
        <p:txBody>
          <a:bodyPr/>
          <a:lstStyle/>
          <a:p>
            <a:r>
              <a:rPr lang="en-US" sz="5400" b="1" smtClean="0">
                <a:solidFill>
                  <a:schemeClr val="bg1"/>
                </a:solidFill>
              </a:rPr>
              <a:t>Mental Retardation (MR)</a:t>
            </a:r>
          </a:p>
        </p:txBody>
      </p:sp>
      <p:sp>
        <p:nvSpPr>
          <p:cNvPr id="5" name="Subtitle 4"/>
          <p:cNvSpPr>
            <a:spLocks noGrp="1"/>
          </p:cNvSpPr>
          <p:nvPr>
            <p:ph type="subTitle" idx="1"/>
          </p:nvPr>
        </p:nvSpPr>
        <p:spPr/>
        <p:txBody>
          <a:bodyPr rtlCol="0">
            <a:normAutofit/>
          </a:bodyPr>
          <a:lstStyle/>
          <a:p>
            <a:pPr fontAlgn="auto">
              <a:spcAft>
                <a:spcPts val="0"/>
              </a:spcAft>
              <a:defRPr/>
            </a:pPr>
            <a:endParaRPr lang="en-US" dirty="0" smtClean="0"/>
          </a:p>
          <a:p>
            <a:pPr fontAlgn="auto">
              <a:spcAft>
                <a:spcPts val="0"/>
              </a:spcAft>
              <a:defRPr/>
            </a:pPr>
            <a:r>
              <a:rPr lang="en-US" dirty="0" smtClean="0"/>
              <a:t>Intellectual Disability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endParaRPr lang="en-US" dirty="0"/>
          </a:p>
        </p:txBody>
      </p:sp>
      <p:sp>
        <p:nvSpPr>
          <p:cNvPr id="7"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B91E3C60-FC80-4B95-AAD8-607A69709D14}" type="slidenum">
              <a:rPr lang="ar-SA" smtClean="0">
                <a:solidFill>
                  <a:srgbClr val="FFFFFF"/>
                </a:solidFill>
              </a:rPr>
              <a:pPr>
                <a:defRPr/>
              </a:pPr>
              <a:t>6</a:t>
            </a:fld>
            <a:endParaRPr lang="en-US" smtClean="0">
              <a:solidFill>
                <a:srgbClr val="FFFFFF"/>
              </a:solidFill>
            </a:endParaRPr>
          </a:p>
        </p:txBody>
      </p:sp>
      <p:sp>
        <p:nvSpPr>
          <p:cNvPr id="330754" name="Rectangle 2"/>
          <p:cNvSpPr>
            <a:spLocks noGrp="1" noChangeArrowheads="1"/>
          </p:cNvSpPr>
          <p:nvPr>
            <p:ph type="title" idx="4294967295"/>
          </p:nvPr>
        </p:nvSpPr>
        <p:spPr>
          <a:xfrm>
            <a:off x="328613" y="228600"/>
            <a:ext cx="8510587" cy="1325563"/>
          </a:xfrm>
          <a:solidFill>
            <a:schemeClr val="hlink"/>
          </a:solidFill>
          <a:effectLst>
            <a:outerShdw dist="35921" dir="2700000" algn="ctr" rotWithShape="0">
              <a:schemeClr val="bg2"/>
            </a:outerShdw>
          </a:effectLst>
        </p:spPr>
        <p:txBody>
          <a:bodyPr lIns="90488" tIns="44450" rIns="90488" bIns="44450"/>
          <a:lstStyle/>
          <a:p>
            <a:pPr eaLnBrk="1" fontAlgn="auto" hangingPunct="1">
              <a:spcAft>
                <a:spcPts val="0"/>
              </a:spcAft>
              <a:defRPr/>
            </a:pPr>
            <a:r>
              <a:rPr lang="en-US" sz="4000" dirty="0" smtClean="0">
                <a:solidFill>
                  <a:schemeClr val="tx1"/>
                </a:solidFill>
                <a:latin typeface="Times New Roman"/>
                <a:ea typeface="+mj-ea"/>
                <a:cs typeface="Times New Roman"/>
              </a:rPr>
              <a:t>Comparisons of Chronic Medical Disorders</a:t>
            </a:r>
          </a:p>
        </p:txBody>
      </p:sp>
      <p:sp>
        <p:nvSpPr>
          <p:cNvPr id="22533" name="Rectangle 3"/>
          <p:cNvSpPr>
            <a:spLocks noGrp="1" noChangeArrowheads="1"/>
          </p:cNvSpPr>
          <p:nvPr>
            <p:ph type="body" idx="4294967295"/>
          </p:nvPr>
        </p:nvSpPr>
        <p:spPr>
          <a:xfrm>
            <a:off x="625475" y="5562600"/>
            <a:ext cx="8518525" cy="603250"/>
          </a:xfrm>
        </p:spPr>
        <p:txBody>
          <a:bodyPr lIns="90488" tIns="44450" rIns="90488" bIns="44450"/>
          <a:lstStyle/>
          <a:p>
            <a:pPr marL="457200" indent="-457200" eaLnBrk="1" hangingPunct="1">
              <a:lnSpc>
                <a:spcPct val="80000"/>
              </a:lnSpc>
              <a:buFontTx/>
              <a:buChar char="•"/>
            </a:pPr>
            <a:endParaRPr lang="en-US" sz="2000" b="1" smtClean="0"/>
          </a:p>
          <a:p>
            <a:pPr marL="457200" indent="-457200" eaLnBrk="1" hangingPunct="1">
              <a:lnSpc>
                <a:spcPct val="80000"/>
              </a:lnSpc>
              <a:buFontTx/>
              <a:buChar char="•"/>
            </a:pPr>
            <a:endParaRPr lang="en-US" sz="2000" b="1" smtClean="0"/>
          </a:p>
          <a:p>
            <a:pPr marL="457200" indent="-457200" eaLnBrk="1" hangingPunct="1">
              <a:lnSpc>
                <a:spcPct val="80000"/>
              </a:lnSpc>
              <a:buFontTx/>
              <a:buChar char="•"/>
            </a:pPr>
            <a:endParaRPr lang="en-US" sz="2000" b="1" smtClean="0"/>
          </a:p>
          <a:p>
            <a:pPr marL="457200" indent="-457200" eaLnBrk="1" hangingPunct="1">
              <a:lnSpc>
                <a:spcPct val="80000"/>
              </a:lnSpc>
              <a:buFontTx/>
              <a:buChar char="•"/>
            </a:pPr>
            <a:endParaRPr lang="en-US" sz="2000" b="1" smtClean="0"/>
          </a:p>
          <a:p>
            <a:pPr marL="457200" indent="-457200" eaLnBrk="1" hangingPunct="1">
              <a:lnSpc>
                <a:spcPct val="80000"/>
              </a:lnSpc>
              <a:buFontTx/>
              <a:buChar char="•"/>
            </a:pPr>
            <a:endParaRPr lang="en-US" sz="2000" b="1" smtClean="0"/>
          </a:p>
          <a:p>
            <a:pPr marL="457200" indent="-457200" eaLnBrk="1" hangingPunct="1">
              <a:lnSpc>
                <a:spcPct val="80000"/>
              </a:lnSpc>
              <a:buFontTx/>
              <a:buChar char="•"/>
            </a:pPr>
            <a:endParaRPr lang="en-US" sz="2000" b="1" smtClean="0"/>
          </a:p>
        </p:txBody>
      </p:sp>
      <p:sp>
        <p:nvSpPr>
          <p:cNvPr id="22534"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8" name="Footer Placeholder 7"/>
          <p:cNvSpPr>
            <a:spLocks noGrp="1"/>
          </p:cNvSpPr>
          <p:nvPr>
            <p:ph type="ftr" sz="quarter" idx="11"/>
          </p:nvPr>
        </p:nvSpPr>
        <p:spPr/>
        <p:txBody>
          <a:bodyPr/>
          <a:lstStyle/>
          <a:p>
            <a:pPr>
              <a:defRPr/>
            </a:pPr>
            <a:endParaRPr lang="en-US" dirty="0"/>
          </a:p>
        </p:txBody>
      </p:sp>
      <p:graphicFrame>
        <p:nvGraphicFramePr>
          <p:cNvPr id="13" name="Table 12"/>
          <p:cNvGraphicFramePr>
            <a:graphicFrameLocks noGrp="1"/>
          </p:cNvGraphicFramePr>
          <p:nvPr/>
        </p:nvGraphicFramePr>
        <p:xfrm>
          <a:off x="381000" y="1752600"/>
          <a:ext cx="8458200" cy="4014788"/>
        </p:xfrm>
        <a:graphic>
          <a:graphicData uri="http://schemas.openxmlformats.org/drawingml/2006/table">
            <a:tbl>
              <a:tblPr/>
              <a:tblGrid>
                <a:gridCol w="1447800"/>
                <a:gridCol w="1447800"/>
                <a:gridCol w="1981200"/>
                <a:gridCol w="1889125"/>
                <a:gridCol w="1692275"/>
              </a:tblGrid>
              <a:tr h="1338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dirty="0" smtClean="0">
                        <a:ln>
                          <a:noFill/>
                        </a:ln>
                        <a:solidFill>
                          <a:srgbClr val="FFFFFF"/>
                        </a:solidFill>
                        <a:effectLst/>
                        <a:latin typeface="Georgia" pitchFamily="18" charset="0"/>
                        <a:ea typeface="MS PGothic"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Times New Roman" pitchFamily="18" charset="0"/>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Desiase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Core Symptpms/Signs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Impairments</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eorgia" pitchFamily="18" charset="0"/>
                          <a:ea typeface="MS PGothic" pitchFamily="34" charset="-128"/>
                        </a:rPr>
                        <a:t>Desired Functional Outcome</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1338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rgbClr val="000000"/>
                        </a:solidFill>
                        <a:effectLst/>
                        <a:latin typeface="Georgia" pitchFamily="18" charset="0"/>
                        <a:ea typeface="MS PGothic" pitchFamily="34" charset="-128"/>
                      </a:endParaRP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Georgia" pitchFamily="18"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eorgia" pitchFamily="18" charset="0"/>
                          <a:ea typeface="MS PGothic" pitchFamily="34" charset="-128"/>
                        </a:rPr>
                        <a:t>Asthma</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ea typeface="MS PGothic" pitchFamily="34" charset="-128"/>
                        </a:rPr>
                        <a:t>Wheezing and dyspnea</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ea typeface="MS PGothic" pitchFamily="34" charset="-128"/>
                        </a:rPr>
                        <a:t> School attendance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ea typeface="MS PGothic" pitchFamily="34" charset="-128"/>
                        </a:rPr>
                        <a:t>Social interaction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eorgia" pitchFamily="18" charset="0"/>
                          <a:ea typeface="MS PGothic" pitchFamily="34" charset="-128"/>
                        </a:rPr>
                        <a:t>Results of parental over protection</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Normal physical activities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   Social activities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  Qol</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338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SA" sz="1800" b="1" i="0" u="none" strike="noStrike" cap="none" normalizeH="0" baseline="0" smtClean="0">
                        <a:ln>
                          <a:noFill/>
                        </a:ln>
                        <a:solidFill>
                          <a:srgbClr val="000000"/>
                        </a:solidFill>
                        <a:effectLst/>
                        <a:latin typeface="Georgia" pitchFamily="18" charset="0"/>
                        <a:ea typeface="MS PGothic" pitchFamily="34" charset="-128"/>
                      </a:endParaRP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ADHD</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Hyperactivity, impulsivity, inattention</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Accidents, impaired academic performance</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Improved self-esteem, improved relationships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MS PGothic" pitchFamily="34" charset="-128"/>
                          <a:cs typeface="Times New Roman" pitchFamily="18" charset="0"/>
                        </a:rPr>
                        <a:t>  Qol</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6" name="TextBox 15"/>
          <p:cNvSpPr txBox="1"/>
          <p:nvPr/>
        </p:nvSpPr>
        <p:spPr>
          <a:xfrm rot="16200000">
            <a:off x="-251618" y="3680618"/>
            <a:ext cx="2743200" cy="1477963"/>
          </a:xfrm>
          <a:prstGeom prst="rect">
            <a:avLst/>
          </a:prstGeom>
          <a:solidFill>
            <a:schemeClr val="accent1"/>
          </a:solidFill>
        </p:spPr>
        <p:txBody>
          <a:bodyPr>
            <a:spAutoFit/>
          </a:bodyPr>
          <a:lstStyle/>
          <a:p>
            <a:pPr algn="ctr">
              <a:defRPr/>
            </a:pPr>
            <a:endParaRPr lang="en-US">
              <a:solidFill>
                <a:srgbClr val="000000"/>
              </a:solidFill>
              <a:effectLst>
                <a:outerShdw blurRad="38100" dist="38100" dir="2700000" algn="tl">
                  <a:srgbClr val="FFFFFF"/>
                </a:outerShdw>
              </a:effectLst>
              <a:latin typeface="Times New Roman" pitchFamily="18" charset="0"/>
              <a:cs typeface="Times New Roman" pitchFamily="18" charset="0"/>
            </a:endParaRPr>
          </a:p>
          <a:p>
            <a:pPr algn="ctr">
              <a:defRPr/>
            </a:pPr>
            <a:endParaRPr lang="en-US">
              <a:solidFill>
                <a:srgbClr val="000000"/>
              </a:solidFill>
              <a:effectLst>
                <a:outerShdw blurRad="38100" dist="38100" dir="2700000" algn="tl">
                  <a:srgbClr val="FFFFFF"/>
                </a:outerShdw>
              </a:effectLst>
              <a:latin typeface="Times New Roman" pitchFamily="18" charset="0"/>
              <a:cs typeface="Times New Roman" pitchFamily="18" charset="0"/>
            </a:endParaRPr>
          </a:p>
          <a:p>
            <a:pPr algn="ctr">
              <a:defRPr/>
            </a:pPr>
            <a:r>
              <a:rPr lang="en-US">
                <a:solidFill>
                  <a:srgbClr val="000000"/>
                </a:solidFill>
                <a:effectLst>
                  <a:outerShdw blurRad="38100" dist="38100" dir="2700000" algn="tl">
                    <a:srgbClr val="FFFFFF"/>
                  </a:outerShdw>
                </a:effectLst>
                <a:latin typeface="Times New Roman" pitchFamily="18" charset="0"/>
                <a:cs typeface="Times New Roman" pitchFamily="18" charset="0"/>
              </a:rPr>
              <a:t>Symptoms</a:t>
            </a:r>
          </a:p>
          <a:p>
            <a:pPr>
              <a:defRPr/>
            </a:pPr>
            <a:endParaRPr lang="en-US">
              <a:solidFill>
                <a:srgbClr val="000000"/>
              </a:solidFill>
              <a:effectLst>
                <a:outerShdw blurRad="38100" dist="38100" dir="2700000" algn="tl">
                  <a:srgbClr val="FFFFFF"/>
                </a:outerShdw>
              </a:effectLst>
              <a:latin typeface="Times New Roman" pitchFamily="18" charset="0"/>
              <a:cs typeface="Times New Roman" pitchFamily="18" charset="0"/>
            </a:endParaRPr>
          </a:p>
          <a:p>
            <a:pPr>
              <a:defRPr/>
            </a:pPr>
            <a:endParaRPr lang="en-US">
              <a:solidFill>
                <a:srgbClr val="000000"/>
              </a:solidFill>
              <a:effectLst>
                <a:outerShdw blurRad="38100" dist="38100" dir="2700000" algn="tl">
                  <a:srgbClr val="FFFFFF"/>
                </a:outerShdw>
              </a:effectLst>
              <a:latin typeface="Times New Roman" pitchFamily="18" charset="0"/>
              <a:cs typeface="Times New Roman" pitchFamily="18" charset="0"/>
            </a:endParaRPr>
          </a:p>
        </p:txBody>
      </p:sp>
      <p:cxnSp>
        <p:nvCxnSpPr>
          <p:cNvPr id="22556" name="Straight Arrow Connector 17"/>
          <p:cNvCxnSpPr>
            <a:cxnSpLocks noChangeShapeType="1"/>
          </p:cNvCxnSpPr>
          <p:nvPr/>
        </p:nvCxnSpPr>
        <p:spPr bwMode="auto">
          <a:xfrm rot="5400000">
            <a:off x="5144294" y="3237706"/>
            <a:ext cx="228600" cy="1588"/>
          </a:xfrm>
          <a:prstGeom prst="straightConnector1">
            <a:avLst/>
          </a:prstGeom>
          <a:noFill/>
          <a:ln w="11429">
            <a:solidFill>
              <a:srgbClr val="712D1C"/>
            </a:solidFill>
            <a:round/>
            <a:headEnd/>
            <a:tailEnd type="arrow" w="med" len="med"/>
          </a:ln>
          <a:effectLst>
            <a:outerShdw dist="254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557" name="Straight Arrow Connector 19"/>
          <p:cNvCxnSpPr>
            <a:cxnSpLocks noChangeShapeType="1"/>
          </p:cNvCxnSpPr>
          <p:nvPr/>
        </p:nvCxnSpPr>
        <p:spPr bwMode="auto">
          <a:xfrm rot="5400000">
            <a:off x="5144294" y="3542506"/>
            <a:ext cx="228600" cy="1588"/>
          </a:xfrm>
          <a:prstGeom prst="straightConnector1">
            <a:avLst/>
          </a:prstGeom>
          <a:noFill/>
          <a:ln w="11429">
            <a:solidFill>
              <a:srgbClr val="712D1C"/>
            </a:solidFill>
            <a:round/>
            <a:headEnd/>
            <a:tailEnd type="arrow" w="med" len="med"/>
          </a:ln>
          <a:effectLst>
            <a:outerShdw dist="254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558" name="Straight Arrow Connector 27"/>
          <p:cNvCxnSpPr>
            <a:cxnSpLocks noChangeShapeType="1"/>
          </p:cNvCxnSpPr>
          <p:nvPr/>
        </p:nvCxnSpPr>
        <p:spPr bwMode="auto">
          <a:xfrm rot="5400000" flipH="1" flipV="1">
            <a:off x="7124701" y="3771900"/>
            <a:ext cx="228600" cy="3175"/>
          </a:xfrm>
          <a:prstGeom prst="straightConnector1">
            <a:avLst/>
          </a:prstGeom>
          <a:noFill/>
          <a:ln w="11429">
            <a:solidFill>
              <a:srgbClr val="712D1C"/>
            </a:solidFill>
            <a:round/>
            <a:headEnd/>
            <a:tailEnd type="arrow" w="med" len="med"/>
          </a:ln>
          <a:effectLst>
            <a:outerShdw dist="254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559" name="Straight Arrow Connector 30"/>
          <p:cNvCxnSpPr>
            <a:cxnSpLocks noChangeShapeType="1"/>
          </p:cNvCxnSpPr>
          <p:nvPr/>
        </p:nvCxnSpPr>
        <p:spPr bwMode="auto">
          <a:xfrm rot="5400000" flipH="1" flipV="1">
            <a:off x="7124701" y="4076700"/>
            <a:ext cx="228600" cy="3175"/>
          </a:xfrm>
          <a:prstGeom prst="straightConnector1">
            <a:avLst/>
          </a:prstGeom>
          <a:noFill/>
          <a:ln w="11429">
            <a:solidFill>
              <a:srgbClr val="712D1C"/>
            </a:solidFill>
            <a:round/>
            <a:headEnd/>
            <a:tailEnd type="arrow" w="med" len="med"/>
          </a:ln>
          <a:effectLst>
            <a:outerShdw dist="254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560" name="Straight Arrow Connector 33"/>
          <p:cNvCxnSpPr>
            <a:cxnSpLocks noChangeShapeType="1"/>
          </p:cNvCxnSpPr>
          <p:nvPr/>
        </p:nvCxnSpPr>
        <p:spPr bwMode="auto">
          <a:xfrm rot="16200000" flipV="1">
            <a:off x="7087394" y="5333206"/>
            <a:ext cx="304800" cy="1588"/>
          </a:xfrm>
          <a:prstGeom prst="straightConnector1">
            <a:avLst/>
          </a:prstGeom>
          <a:noFill/>
          <a:ln w="11429">
            <a:solidFill>
              <a:srgbClr val="712D1C"/>
            </a:solidFill>
            <a:round/>
            <a:headEnd/>
            <a:tailEnd type="arrow" w="med" len="med"/>
          </a:ln>
          <a:effectLst>
            <a:outerShdw dist="25400" dir="5400000" rotWithShape="0">
              <a:srgbClr val="808080">
                <a:alpha val="34998"/>
              </a:srgbClr>
            </a:outerShdw>
          </a:effectLst>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01625" y="228600"/>
            <a:ext cx="8534400" cy="1057275"/>
          </a:xfrm>
        </p:spPr>
        <p:txBody>
          <a:bodyPr/>
          <a:lstStyle/>
          <a:p>
            <a:r>
              <a:rPr lang="en-US" sz="3200" b="1" smtClean="0">
                <a:solidFill>
                  <a:srgbClr val="FF0000"/>
                </a:solidFill>
              </a:rPr>
              <a:t>Mental Retardation</a:t>
            </a:r>
            <a:br>
              <a:rPr lang="en-US" sz="3200" b="1" smtClean="0">
                <a:solidFill>
                  <a:srgbClr val="FF0000"/>
                </a:solidFill>
              </a:rPr>
            </a:br>
            <a:r>
              <a:rPr lang="en-US" sz="3200" b="1" smtClean="0">
                <a:solidFill>
                  <a:srgbClr val="FF0000"/>
                </a:solidFill>
              </a:rPr>
              <a:t>Treatment Consideration</a:t>
            </a:r>
            <a:endParaRPr lang="ar-SA" sz="2800" smtClean="0">
              <a:solidFill>
                <a:srgbClr val="FF0000"/>
              </a:solidFill>
            </a:endParaRPr>
          </a:p>
        </p:txBody>
      </p:sp>
      <p:sp>
        <p:nvSpPr>
          <p:cNvPr id="3" name="Content Placeholder 2"/>
          <p:cNvSpPr>
            <a:spLocks noGrp="1"/>
          </p:cNvSpPr>
          <p:nvPr>
            <p:ph idx="1"/>
          </p:nvPr>
        </p:nvSpPr>
        <p:spPr>
          <a:xfrm>
            <a:off x="301625" y="1527175"/>
            <a:ext cx="8504238" cy="4572000"/>
          </a:xfrm>
        </p:spPr>
        <p:txBody>
          <a:bodyPr rtlCol="0">
            <a:normAutofit fontScale="92500" lnSpcReduction="10000"/>
          </a:bodyPr>
          <a:lstStyle/>
          <a:p>
            <a:pPr marL="0" indent="0" fontAlgn="auto">
              <a:spcAft>
                <a:spcPts val="0"/>
              </a:spcAft>
              <a:buFont typeface="Arial" pitchFamily="34" charset="0"/>
              <a:buNone/>
              <a:defRPr/>
            </a:pPr>
            <a:r>
              <a:rPr lang="en-US" sz="2600" dirty="0"/>
              <a:t>The mainstay of treatment of MR/ID </a:t>
            </a:r>
            <a:r>
              <a:rPr lang="en-US" sz="2600" dirty="0" smtClean="0"/>
              <a:t>is: </a:t>
            </a:r>
          </a:p>
          <a:p>
            <a:pPr fontAlgn="auto">
              <a:spcAft>
                <a:spcPts val="0"/>
              </a:spcAft>
              <a:defRPr/>
            </a:pPr>
            <a:r>
              <a:rPr lang="en-US" sz="2600" dirty="0" smtClean="0"/>
              <a:t>Developing </a:t>
            </a:r>
            <a:r>
              <a:rPr lang="en-US" sz="2600" dirty="0"/>
              <a:t>a </a:t>
            </a:r>
            <a:r>
              <a:rPr lang="en-US" sz="2600" b="1" dirty="0"/>
              <a:t>comprehensive</a:t>
            </a:r>
            <a:r>
              <a:rPr lang="en-US" sz="2600" dirty="0"/>
              <a:t> management </a:t>
            </a:r>
            <a:r>
              <a:rPr lang="en-US" sz="2600" b="1" dirty="0"/>
              <a:t>plan</a:t>
            </a:r>
            <a:r>
              <a:rPr lang="en-US" sz="2600" dirty="0"/>
              <a:t> for the condition. </a:t>
            </a:r>
            <a:endParaRPr lang="en-US" sz="2600" dirty="0" smtClean="0"/>
          </a:p>
          <a:p>
            <a:pPr fontAlgn="auto">
              <a:spcAft>
                <a:spcPts val="0"/>
              </a:spcAft>
              <a:defRPr/>
            </a:pPr>
            <a:r>
              <a:rPr lang="en-US" sz="2600" dirty="0" smtClean="0"/>
              <a:t>The </a:t>
            </a:r>
            <a:r>
              <a:rPr lang="en-US" sz="2600" dirty="0"/>
              <a:t>complex habilitation plan for the individual requires input from care providers from </a:t>
            </a:r>
            <a:r>
              <a:rPr lang="en-US" sz="2600" b="1" dirty="0"/>
              <a:t>multiple disciplines</a:t>
            </a:r>
            <a:r>
              <a:rPr lang="en-US" sz="2600" dirty="0"/>
              <a:t>, </a:t>
            </a:r>
            <a:r>
              <a:rPr lang="en-US" sz="2600" dirty="0" smtClean="0"/>
              <a:t>including:</a:t>
            </a:r>
          </a:p>
          <a:p>
            <a:pPr fontAlgn="auto">
              <a:spcAft>
                <a:spcPts val="0"/>
              </a:spcAft>
              <a:defRPr/>
            </a:pPr>
            <a:r>
              <a:rPr lang="en-US" sz="2600" dirty="0" smtClean="0">
                <a:solidFill>
                  <a:srgbClr val="FF33CC"/>
                </a:solidFill>
              </a:rPr>
              <a:t>Special </a:t>
            </a:r>
            <a:r>
              <a:rPr lang="en-US" sz="2600" dirty="0">
                <a:solidFill>
                  <a:srgbClr val="FF33CC"/>
                </a:solidFill>
              </a:rPr>
              <a:t>educators</a:t>
            </a:r>
            <a:r>
              <a:rPr lang="en-US" sz="2600" dirty="0"/>
              <a:t>, </a:t>
            </a:r>
            <a:r>
              <a:rPr lang="en-US" sz="2600" dirty="0">
                <a:solidFill>
                  <a:srgbClr val="0070C0"/>
                </a:solidFill>
              </a:rPr>
              <a:t>language therapists</a:t>
            </a:r>
            <a:r>
              <a:rPr lang="en-US" sz="2600" dirty="0">
                <a:solidFill>
                  <a:schemeClr val="accent5"/>
                </a:solidFill>
              </a:rPr>
              <a:t>, behavioral therapists</a:t>
            </a:r>
            <a:r>
              <a:rPr lang="en-US" sz="2600" dirty="0"/>
              <a:t>, </a:t>
            </a:r>
            <a:r>
              <a:rPr lang="en-US" sz="2600" dirty="0">
                <a:solidFill>
                  <a:srgbClr val="7030A0"/>
                </a:solidFill>
              </a:rPr>
              <a:t>occupational therapists</a:t>
            </a:r>
            <a:r>
              <a:rPr lang="en-US" sz="2600" dirty="0"/>
              <a:t>, and </a:t>
            </a:r>
            <a:r>
              <a:rPr lang="en-US" sz="2600" dirty="0">
                <a:solidFill>
                  <a:srgbClr val="C00000"/>
                </a:solidFill>
              </a:rPr>
              <a:t>community services</a:t>
            </a:r>
            <a:r>
              <a:rPr lang="en-US" sz="2600" dirty="0"/>
              <a:t> that provide </a:t>
            </a:r>
            <a:r>
              <a:rPr lang="en-US" sz="2600" dirty="0">
                <a:solidFill>
                  <a:srgbClr val="C00000"/>
                </a:solidFill>
              </a:rPr>
              <a:t>social support </a:t>
            </a:r>
            <a:r>
              <a:rPr lang="en-US" sz="2600" dirty="0"/>
              <a:t>and</a:t>
            </a:r>
            <a:r>
              <a:rPr lang="en-US" sz="2600" dirty="0">
                <a:solidFill>
                  <a:srgbClr val="C00000"/>
                </a:solidFill>
              </a:rPr>
              <a:t> respite care for families</a:t>
            </a:r>
            <a:r>
              <a:rPr lang="en-US" sz="2600" dirty="0"/>
              <a:t> affected by MR/ID. </a:t>
            </a:r>
            <a:endParaRPr lang="en-US" sz="2600" dirty="0" smtClean="0"/>
          </a:p>
          <a:p>
            <a:pPr marL="0" indent="0" fontAlgn="auto">
              <a:spcAft>
                <a:spcPts val="0"/>
              </a:spcAft>
              <a:buFont typeface="Arial" pitchFamily="34" charset="0"/>
              <a:buNone/>
              <a:defRPr/>
            </a:pPr>
            <a:endParaRPr lang="en-US" sz="1500" b="1" dirty="0" smtClean="0">
              <a:solidFill>
                <a:srgbClr val="0000FF"/>
              </a:solidFill>
            </a:endParaRPr>
          </a:p>
          <a:p>
            <a:pPr marL="0" indent="0" fontAlgn="auto">
              <a:spcAft>
                <a:spcPts val="0"/>
              </a:spcAft>
              <a:buFont typeface="Arial" pitchFamily="34" charset="0"/>
              <a:buNone/>
              <a:defRPr/>
            </a:pPr>
            <a:r>
              <a:rPr lang="en-US" sz="1500" b="1" dirty="0" smtClean="0">
                <a:solidFill>
                  <a:srgbClr val="0000FF"/>
                </a:solidFill>
              </a:rPr>
              <a:t>Article: Mental </a:t>
            </a:r>
            <a:r>
              <a:rPr lang="en-US" sz="1500" b="1" dirty="0">
                <a:solidFill>
                  <a:srgbClr val="0000FF"/>
                </a:solidFill>
              </a:rPr>
              <a:t>Retardation Treatment &amp; Management</a:t>
            </a:r>
          </a:p>
          <a:p>
            <a:pPr marL="0" indent="0" fontAlgn="auto">
              <a:spcAft>
                <a:spcPts val="0"/>
              </a:spcAft>
              <a:buFont typeface="Arial" pitchFamily="34" charset="0"/>
              <a:buNone/>
              <a:defRPr/>
            </a:pPr>
            <a:r>
              <a:rPr lang="en-US" sz="1500" b="1" dirty="0">
                <a:solidFill>
                  <a:srgbClr val="0000FF"/>
                </a:solidFill>
              </a:rPr>
              <a:t>Author: Ari S Zeldin, MD. Updated: Jul 13, 2012</a:t>
            </a:r>
          </a:p>
          <a:p>
            <a:pPr fontAlgn="auto">
              <a:spcAft>
                <a:spcPts val="0"/>
              </a:spcAft>
              <a:defRPr/>
            </a:pPr>
            <a:endParaRPr lang="en-US" dirty="0"/>
          </a:p>
          <a:p>
            <a:pPr marL="0" indent="0" fontAlgn="auto">
              <a:spcAft>
                <a:spcPts val="0"/>
              </a:spcAft>
              <a:buFont typeface="Arial" pitchFamily="34" charset="0"/>
              <a:buNone/>
              <a:defRPr/>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01625" y="228600"/>
            <a:ext cx="8534400" cy="1057275"/>
          </a:xfrm>
        </p:spPr>
        <p:txBody>
          <a:bodyPr/>
          <a:lstStyle/>
          <a:p>
            <a:r>
              <a:rPr lang="en-US" sz="3200" b="1" smtClean="0">
                <a:solidFill>
                  <a:srgbClr val="FF0000"/>
                </a:solidFill>
              </a:rPr>
              <a:t>Mental Retardation</a:t>
            </a:r>
            <a:br>
              <a:rPr lang="en-US" sz="3200" b="1" smtClean="0">
                <a:solidFill>
                  <a:srgbClr val="FF0000"/>
                </a:solidFill>
              </a:rPr>
            </a:br>
            <a:r>
              <a:rPr lang="en-US" sz="3200" b="1" smtClean="0">
                <a:solidFill>
                  <a:srgbClr val="FF0000"/>
                </a:solidFill>
              </a:rPr>
              <a:t>Treatment Consideration</a:t>
            </a:r>
            <a:endParaRPr lang="ar-SA" sz="2800" smtClean="0">
              <a:solidFill>
                <a:srgbClr val="FF0000"/>
              </a:solidFill>
            </a:endParaRPr>
          </a:p>
        </p:txBody>
      </p:sp>
      <p:sp>
        <p:nvSpPr>
          <p:cNvPr id="3" name="Content Placeholder 2"/>
          <p:cNvSpPr>
            <a:spLocks noGrp="1"/>
          </p:cNvSpPr>
          <p:nvPr>
            <p:ph idx="1"/>
          </p:nvPr>
        </p:nvSpPr>
        <p:spPr>
          <a:xfrm>
            <a:off x="301625" y="1527175"/>
            <a:ext cx="8504238" cy="4572000"/>
          </a:xfrm>
        </p:spPr>
        <p:txBody>
          <a:bodyPr rtlCol="0">
            <a:normAutofit fontScale="85000" lnSpcReduction="20000"/>
          </a:bodyPr>
          <a:lstStyle/>
          <a:p>
            <a:pPr marL="457200" indent="-457200" eaLnBrk="1" hangingPunct="1">
              <a:lnSpc>
                <a:spcPct val="90000"/>
              </a:lnSpc>
              <a:spcBef>
                <a:spcPct val="40000"/>
              </a:spcBef>
              <a:buClr>
                <a:schemeClr val="tx1"/>
              </a:buClr>
              <a:buFontTx/>
              <a:buChar char="•"/>
              <a:tabLst>
                <a:tab pos="627063" algn="l"/>
                <a:tab pos="906463" algn="l"/>
                <a:tab pos="1208088" algn="l"/>
              </a:tabLst>
              <a:defRPr/>
            </a:pPr>
            <a:r>
              <a:rPr lang="en-US" sz="2600" b="1" dirty="0" smtClean="0">
                <a:latin typeface="Times New Roman" pitchFamily="18" charset="0"/>
                <a:cs typeface="Times New Roman" pitchFamily="18" charset="0"/>
              </a:rPr>
              <a:t>Family is coping with loss of “ideal” child:</a:t>
            </a:r>
          </a:p>
          <a:p>
            <a:pPr marL="1027113" lvl="1" indent="-455613" eaLnBrk="1" hangingPunct="1">
              <a:lnSpc>
                <a:spcPct val="90000"/>
              </a:lnSpc>
              <a:spcBef>
                <a:spcPct val="40000"/>
              </a:spcBef>
              <a:buClr>
                <a:srgbClr val="0000FF"/>
              </a:buClr>
              <a:buFont typeface="Wingdings" panose="05000000000000000000" pitchFamily="2" charset="2"/>
              <a:buNone/>
              <a:tabLst>
                <a:tab pos="627063" algn="l"/>
                <a:tab pos="906463" algn="l"/>
                <a:tab pos="1208088" algn="l"/>
              </a:tabLst>
              <a:defRPr/>
            </a:pPr>
            <a:r>
              <a:rPr lang="en-US" sz="2600" b="1" dirty="0" smtClean="0">
                <a:solidFill>
                  <a:srgbClr val="0000FF"/>
                </a:solidFill>
                <a:latin typeface="Times New Roman" pitchFamily="18" charset="0"/>
                <a:cs typeface="Times New Roman" pitchFamily="18" charset="0"/>
              </a:rPr>
              <a:t>Grief and loss issues</a:t>
            </a:r>
          </a:p>
          <a:p>
            <a:pPr marL="1027113" lvl="1" indent="-455613" eaLnBrk="1" hangingPunct="1">
              <a:lnSpc>
                <a:spcPct val="90000"/>
              </a:lnSpc>
              <a:spcBef>
                <a:spcPct val="40000"/>
              </a:spcBef>
              <a:buFont typeface="Wingdings" panose="05000000000000000000" pitchFamily="2" charset="2"/>
              <a:buNone/>
              <a:tabLst>
                <a:tab pos="627063" algn="l"/>
                <a:tab pos="906463" algn="l"/>
                <a:tab pos="1208088" algn="l"/>
              </a:tabLst>
              <a:defRPr/>
            </a:pPr>
            <a:endParaRPr lang="en-US" sz="2600" b="1" dirty="0" smtClean="0">
              <a:solidFill>
                <a:schemeClr val="hlink"/>
              </a:solidFill>
            </a:endParaRPr>
          </a:p>
          <a:p>
            <a:pPr marL="457200" indent="-457200" eaLnBrk="1" hangingPunct="1">
              <a:lnSpc>
                <a:spcPct val="90000"/>
              </a:lnSpc>
              <a:spcBef>
                <a:spcPct val="40000"/>
              </a:spcBef>
              <a:buClr>
                <a:schemeClr val="tx1"/>
              </a:buClr>
              <a:buFontTx/>
              <a:buChar char="•"/>
              <a:tabLst>
                <a:tab pos="627063" algn="l"/>
                <a:tab pos="906463" algn="l"/>
                <a:tab pos="1208088" algn="l"/>
              </a:tabLst>
              <a:defRPr/>
            </a:pPr>
            <a:r>
              <a:rPr lang="en-US" sz="2600" b="1" dirty="0" smtClean="0">
                <a:latin typeface="Times New Roman" pitchFamily="18" charset="0"/>
                <a:cs typeface="Times New Roman" pitchFamily="18" charset="0"/>
              </a:rPr>
              <a:t>Appropriate placement and support:			 </a:t>
            </a:r>
          </a:p>
          <a:p>
            <a:pPr marL="457200" indent="-457200" eaLnBrk="1" hangingPunct="1">
              <a:lnSpc>
                <a:spcPct val="90000"/>
              </a:lnSpc>
              <a:spcBef>
                <a:spcPct val="40000"/>
              </a:spcBef>
              <a:buClr>
                <a:schemeClr val="tx1"/>
              </a:buClr>
              <a:buFont typeface="Wingdings 2" panose="05020102010507070707" pitchFamily="18" charset="2"/>
              <a:buNone/>
              <a:tabLst>
                <a:tab pos="627063" algn="l"/>
                <a:tab pos="906463" algn="l"/>
                <a:tab pos="1208088" algn="l"/>
              </a:tabLst>
              <a:defRPr/>
            </a:pPr>
            <a:r>
              <a:rPr lang="en-US" sz="2600" b="1" dirty="0" smtClean="0">
                <a:solidFill>
                  <a:srgbClr val="0000FF"/>
                </a:solidFill>
                <a:latin typeface="Times New Roman" pitchFamily="18" charset="0"/>
                <a:cs typeface="Times New Roman" pitchFamily="18" charset="0"/>
              </a:rPr>
              <a:t>	School setting, day care, group homes, sheltered workshop and relief care</a:t>
            </a:r>
          </a:p>
          <a:p>
            <a:pPr marL="457200" indent="-457200" eaLnBrk="1" hangingPunct="1">
              <a:lnSpc>
                <a:spcPct val="90000"/>
              </a:lnSpc>
              <a:spcBef>
                <a:spcPct val="40000"/>
              </a:spcBef>
              <a:buFontTx/>
              <a:buNone/>
              <a:tabLst>
                <a:tab pos="627063" algn="l"/>
                <a:tab pos="906463" algn="l"/>
                <a:tab pos="1208088" algn="l"/>
              </a:tabLst>
              <a:defRPr/>
            </a:pPr>
            <a:endParaRPr lang="en-US" sz="2600" b="1" dirty="0" smtClean="0">
              <a:solidFill>
                <a:schemeClr val="hlink"/>
              </a:solidFill>
            </a:endParaRPr>
          </a:p>
          <a:p>
            <a:pPr marL="457200" indent="-457200" eaLnBrk="1" hangingPunct="1">
              <a:lnSpc>
                <a:spcPct val="90000"/>
              </a:lnSpc>
              <a:spcBef>
                <a:spcPct val="40000"/>
              </a:spcBef>
              <a:buClr>
                <a:schemeClr val="tx1"/>
              </a:buClr>
              <a:buFontTx/>
              <a:buChar char="•"/>
              <a:tabLst>
                <a:tab pos="627063" algn="l"/>
                <a:tab pos="906463" algn="l"/>
                <a:tab pos="1208088" algn="l"/>
              </a:tabLst>
              <a:defRPr/>
            </a:pPr>
            <a:r>
              <a:rPr lang="en-US" sz="2600" b="1" dirty="0" smtClean="0">
                <a:latin typeface="Times New Roman" pitchFamily="18" charset="0"/>
                <a:cs typeface="Times New Roman" pitchFamily="18" charset="0"/>
              </a:rPr>
              <a:t>Specific problems responsive to medications:</a:t>
            </a:r>
            <a:r>
              <a:rPr lang="en-US" sz="2600" b="1" dirty="0" smtClean="0">
                <a:solidFill>
                  <a:schemeClr val="hlink"/>
                </a:solidFill>
              </a:rPr>
              <a:t>	</a:t>
            </a:r>
          </a:p>
          <a:p>
            <a:pPr marL="1027113" lvl="1" indent="-455613" eaLnBrk="1" hangingPunct="1">
              <a:lnSpc>
                <a:spcPct val="90000"/>
              </a:lnSpc>
              <a:spcBef>
                <a:spcPct val="40000"/>
              </a:spcBef>
              <a:buFont typeface="Wingdings" panose="05000000000000000000" pitchFamily="2" charset="2"/>
              <a:buNone/>
              <a:tabLst>
                <a:tab pos="627063" algn="l"/>
                <a:tab pos="906463" algn="l"/>
                <a:tab pos="1208088" algn="l"/>
              </a:tabLst>
              <a:defRPr/>
            </a:pPr>
            <a:r>
              <a:rPr lang="en-US" sz="2600" b="1" dirty="0" smtClean="0">
                <a:solidFill>
                  <a:srgbClr val="0000FF"/>
                </a:solidFill>
                <a:latin typeface="Times New Roman" pitchFamily="18" charset="0"/>
                <a:cs typeface="Times New Roman" pitchFamily="18" charset="0"/>
              </a:rPr>
              <a:t>	e.g. seizures; depression; hyperactivity ; aggression</a:t>
            </a:r>
          </a:p>
          <a:p>
            <a:pPr marL="1027113" lvl="1" indent="-455613" eaLnBrk="1" hangingPunct="1">
              <a:lnSpc>
                <a:spcPct val="90000"/>
              </a:lnSpc>
              <a:spcBef>
                <a:spcPct val="40000"/>
              </a:spcBef>
              <a:buFont typeface="Wingdings" panose="05000000000000000000" pitchFamily="2" charset="2"/>
              <a:buNone/>
              <a:tabLst>
                <a:tab pos="627063" algn="l"/>
                <a:tab pos="906463" algn="l"/>
                <a:tab pos="1208088" algn="l"/>
              </a:tabLst>
              <a:defRPr/>
            </a:pPr>
            <a:endParaRPr lang="en-US" sz="2600" b="1" dirty="0" smtClean="0">
              <a:solidFill>
                <a:schemeClr val="hlink"/>
              </a:solidFill>
            </a:endParaRPr>
          </a:p>
          <a:p>
            <a:pPr marL="457200" indent="-457200" eaLnBrk="1" hangingPunct="1">
              <a:lnSpc>
                <a:spcPct val="90000"/>
              </a:lnSpc>
              <a:spcBef>
                <a:spcPct val="40000"/>
              </a:spcBef>
              <a:buFontTx/>
              <a:buChar char="•"/>
              <a:tabLst>
                <a:tab pos="627063" algn="l"/>
                <a:tab pos="906463" algn="l"/>
                <a:tab pos="1208088" algn="l"/>
              </a:tabLst>
              <a:defRPr/>
            </a:pPr>
            <a:r>
              <a:rPr lang="en-US" sz="2600" b="1" dirty="0" smtClean="0">
                <a:latin typeface="Times New Roman" pitchFamily="18" charset="0"/>
                <a:cs typeface="Times New Roman" pitchFamily="18" charset="0"/>
              </a:rPr>
              <a:t>May experience “independent” psychiatric disorders: </a:t>
            </a:r>
          </a:p>
          <a:p>
            <a:pPr marL="457200" indent="-457200" eaLnBrk="1" hangingPunct="1">
              <a:lnSpc>
                <a:spcPct val="90000"/>
              </a:lnSpc>
              <a:spcBef>
                <a:spcPct val="40000"/>
              </a:spcBef>
              <a:buFontTx/>
              <a:buNone/>
              <a:tabLst>
                <a:tab pos="627063" algn="l"/>
                <a:tab pos="906463" algn="l"/>
                <a:tab pos="1208088" algn="l"/>
              </a:tabLst>
              <a:defRPr/>
            </a:pPr>
            <a:r>
              <a:rPr lang="en-US" sz="2600" b="1" dirty="0" smtClean="0">
                <a:solidFill>
                  <a:srgbClr val="0000FF"/>
                </a:solidFill>
                <a:latin typeface="Times New Roman" pitchFamily="18" charset="0"/>
                <a:cs typeface="Times New Roman" pitchFamily="18" charset="0"/>
              </a:rPr>
              <a:t>     	  e.g. schizophrenia, bipolar disorder, etc.</a:t>
            </a:r>
          </a:p>
          <a:p>
            <a:pPr>
              <a:defRPr/>
            </a:pPr>
            <a:endParaRPr lang="ar-SA" b="1" dirty="0" smtClean="0"/>
          </a:p>
          <a:p>
            <a:pPr>
              <a:defRPr/>
            </a:pPr>
            <a:endParaRPr lang="ar-SA" dirty="0" smtClean="0"/>
          </a:p>
          <a:p>
            <a:pPr marL="0" indent="0" fontAlgn="auto">
              <a:spcAft>
                <a:spcPts val="0"/>
              </a:spcAft>
              <a:buFont typeface="Arial" pitchFamily="34" charset="0"/>
              <a:buNone/>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301625" y="228600"/>
            <a:ext cx="8534400" cy="1057275"/>
          </a:xfrm>
        </p:spPr>
        <p:txBody>
          <a:bodyPr/>
          <a:lstStyle/>
          <a:p>
            <a:r>
              <a:rPr lang="en-US" sz="3600" b="1" smtClean="0">
                <a:solidFill>
                  <a:srgbClr val="FF0000"/>
                </a:solidFill>
              </a:rPr>
              <a:t>Multidisciplinary Team (Consultations)</a:t>
            </a:r>
            <a:endParaRPr lang="en-US" sz="2400" b="1" smtClean="0">
              <a:solidFill>
                <a:srgbClr val="FF0000"/>
              </a:solidFill>
            </a:endParaRPr>
          </a:p>
        </p:txBody>
      </p:sp>
      <p:sp>
        <p:nvSpPr>
          <p:cNvPr id="3" name="Content Placeholder 2"/>
          <p:cNvSpPr>
            <a:spLocks noGrp="1"/>
          </p:cNvSpPr>
          <p:nvPr>
            <p:ph idx="1"/>
          </p:nvPr>
        </p:nvSpPr>
        <p:spPr>
          <a:xfrm>
            <a:off x="301625" y="1527175"/>
            <a:ext cx="8504238" cy="4572000"/>
          </a:xfrm>
        </p:spPr>
        <p:txBody>
          <a:bodyPr rtlCol="0">
            <a:normAutofit fontScale="85000" lnSpcReduction="20000"/>
          </a:bodyPr>
          <a:lstStyle/>
          <a:p>
            <a:pPr fontAlgn="auto">
              <a:spcAft>
                <a:spcPts val="0"/>
              </a:spcAft>
              <a:defRPr/>
            </a:pPr>
            <a:r>
              <a:rPr lang="en-US" dirty="0" smtClean="0"/>
              <a:t>Psychiatrist</a:t>
            </a:r>
          </a:p>
          <a:p>
            <a:pPr fontAlgn="auto">
              <a:spcAft>
                <a:spcPts val="0"/>
              </a:spcAft>
              <a:defRPr/>
            </a:pPr>
            <a:r>
              <a:rPr lang="en-US" dirty="0"/>
              <a:t>psychologist</a:t>
            </a:r>
            <a:endParaRPr lang="en-US" dirty="0" smtClean="0"/>
          </a:p>
          <a:p>
            <a:pPr fontAlgn="auto">
              <a:spcAft>
                <a:spcPts val="0"/>
              </a:spcAft>
              <a:defRPr/>
            </a:pPr>
            <a:r>
              <a:rPr lang="en-US" dirty="0" smtClean="0"/>
              <a:t>Developmental </a:t>
            </a:r>
            <a:r>
              <a:rPr lang="en-US" dirty="0"/>
              <a:t>pediatrician </a:t>
            </a:r>
          </a:p>
          <a:p>
            <a:pPr fontAlgn="auto">
              <a:spcAft>
                <a:spcPts val="0"/>
              </a:spcAft>
              <a:defRPr/>
            </a:pPr>
            <a:r>
              <a:rPr lang="en-US" dirty="0"/>
              <a:t>Geneticist and </a:t>
            </a:r>
            <a:r>
              <a:rPr lang="en-US" dirty="0" smtClean="0"/>
              <a:t>counselor</a:t>
            </a:r>
            <a:endParaRPr lang="en-US" dirty="0"/>
          </a:p>
          <a:p>
            <a:pPr fontAlgn="auto">
              <a:spcAft>
                <a:spcPts val="0"/>
              </a:spcAft>
              <a:defRPr/>
            </a:pPr>
            <a:r>
              <a:rPr lang="en-US" dirty="0"/>
              <a:t>Dentist</a:t>
            </a:r>
          </a:p>
          <a:p>
            <a:pPr fontAlgn="auto">
              <a:spcAft>
                <a:spcPts val="0"/>
              </a:spcAft>
              <a:defRPr/>
            </a:pPr>
            <a:r>
              <a:rPr lang="en-US" dirty="0"/>
              <a:t>Podiatrist</a:t>
            </a:r>
          </a:p>
          <a:p>
            <a:pPr fontAlgn="auto">
              <a:spcAft>
                <a:spcPts val="0"/>
              </a:spcAft>
              <a:defRPr/>
            </a:pPr>
            <a:r>
              <a:rPr lang="en-US" dirty="0"/>
              <a:t>Special education/educational therapist</a:t>
            </a:r>
          </a:p>
          <a:p>
            <a:pPr fontAlgn="auto">
              <a:spcAft>
                <a:spcPts val="0"/>
              </a:spcAft>
              <a:defRPr/>
            </a:pPr>
            <a:r>
              <a:rPr lang="en-US" dirty="0"/>
              <a:t>Occupational, speech and/or physical therapist</a:t>
            </a:r>
          </a:p>
          <a:p>
            <a:pPr fontAlgn="auto">
              <a:spcAft>
                <a:spcPts val="0"/>
              </a:spcAft>
              <a:defRPr/>
            </a:pPr>
            <a:r>
              <a:rPr lang="en-US" dirty="0"/>
              <a:t>Behaviorist</a:t>
            </a:r>
          </a:p>
          <a:p>
            <a:pPr fontAlgn="auto">
              <a:spcAft>
                <a:spcPts val="0"/>
              </a:spcAft>
              <a:defRPr/>
            </a:pPr>
            <a:r>
              <a:rPr lang="en-US" dirty="0"/>
              <a:t>Pharmacist</a:t>
            </a:r>
          </a:p>
          <a:p>
            <a:pPr fontAlgn="auto">
              <a:spcAft>
                <a:spcPts val="0"/>
              </a:spcAft>
              <a:defRPr/>
            </a:pPr>
            <a:r>
              <a:rPr lang="en-US" dirty="0"/>
              <a:t>Durable medical equipment providers</a:t>
            </a:r>
          </a:p>
          <a:p>
            <a:pPr fontAlgn="auto">
              <a:spcAft>
                <a:spcPts val="0"/>
              </a:spcAft>
              <a:defRPr/>
            </a:pPr>
            <a:r>
              <a:rPr lang="en-US" dirty="0"/>
              <a:t>Social services agencies/social workers</a:t>
            </a:r>
          </a:p>
          <a:p>
            <a:pPr fontAlgn="auto">
              <a:spcAft>
                <a:spcPts val="0"/>
              </a:spcAft>
              <a:defRPr/>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85750" y="285750"/>
            <a:ext cx="8534400" cy="758825"/>
          </a:xfrm>
        </p:spPr>
        <p:txBody>
          <a:bodyPr/>
          <a:lstStyle/>
          <a:p>
            <a:r>
              <a:rPr lang="en-US" sz="4000" b="1" smtClean="0">
                <a:solidFill>
                  <a:srgbClr val="FF0000"/>
                </a:solidFill>
              </a:rPr>
              <a:t>Communication </a:t>
            </a:r>
          </a:p>
        </p:txBody>
      </p:sp>
      <p:sp>
        <p:nvSpPr>
          <p:cNvPr id="107523" name="Content Placeholder 2"/>
          <p:cNvSpPr>
            <a:spLocks noGrp="1"/>
          </p:cNvSpPr>
          <p:nvPr>
            <p:ph idx="1"/>
          </p:nvPr>
        </p:nvSpPr>
        <p:spPr>
          <a:xfrm>
            <a:off x="301625" y="1527175"/>
            <a:ext cx="8504238" cy="4572000"/>
          </a:xfrm>
        </p:spPr>
        <p:txBody>
          <a:bodyPr/>
          <a:lstStyle/>
          <a:p>
            <a:r>
              <a:rPr lang="en-US" smtClean="0"/>
              <a:t>Written, verbal and pictoral forms of communication as well as gestures and demonstrations are helpful for those with MR/ID to ensure mutual understanding and improve treatment adherence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85750" y="285750"/>
            <a:ext cx="8534400" cy="758825"/>
          </a:xfrm>
        </p:spPr>
        <p:txBody>
          <a:bodyPr/>
          <a:lstStyle/>
          <a:p>
            <a:pPr>
              <a:defRPr/>
            </a:pPr>
            <a:r>
              <a:rPr lang="en-US" sz="3600" b="1" dirty="0" smtClean="0">
                <a:solidFill>
                  <a:srgbClr val="FF0000"/>
                </a:solidFill>
              </a:rPr>
              <a:t>Mental Retardation</a:t>
            </a:r>
            <a:endParaRPr lang="ar-SA" dirty="0" smtClean="0"/>
          </a:p>
        </p:txBody>
      </p:sp>
      <p:sp>
        <p:nvSpPr>
          <p:cNvPr id="109571" name="Content Placeholder 2"/>
          <p:cNvSpPr>
            <a:spLocks noGrp="1"/>
          </p:cNvSpPr>
          <p:nvPr>
            <p:ph idx="1"/>
          </p:nvPr>
        </p:nvSpPr>
        <p:spPr>
          <a:xfrm>
            <a:off x="301625" y="1527175"/>
            <a:ext cx="8504238" cy="4572000"/>
          </a:xfrm>
        </p:spPr>
        <p:txBody>
          <a:bodyPr/>
          <a:lstStyle/>
          <a:p>
            <a:r>
              <a:rPr lang="en-US" smtClean="0"/>
              <a:t>No specific pharmacologic treatment is available for cognitive impairment in the developing child or adult with MR/ID.</a:t>
            </a:r>
          </a:p>
          <a:p>
            <a:r>
              <a:rPr lang="en-US" smtClean="0"/>
              <a:t>Medications, when prescribed, are targeted to specific comorbid psychiatric disease or behavioral disturbances.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6025" cy="1214438"/>
          </a:xfrm>
        </p:spPr>
        <p:txBody>
          <a:bodyPr rtlCol="0">
            <a:normAutofit fontScale="90000"/>
          </a:bodyPr>
          <a:lstStyle/>
          <a:p>
            <a:pPr fontAlgn="auto">
              <a:spcAft>
                <a:spcPts val="0"/>
              </a:spcAft>
              <a:defRPr/>
            </a:pP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3600" b="1" dirty="0" smtClean="0">
                <a:solidFill>
                  <a:srgbClr val="FF0000"/>
                </a:solidFill>
              </a:rPr>
              <a:t>Neuroleptic </a:t>
            </a:r>
            <a:r>
              <a:rPr lang="en-US" sz="3600" b="1" dirty="0">
                <a:solidFill>
                  <a:srgbClr val="FF0000"/>
                </a:solidFill>
              </a:rPr>
              <a:t>drugs (antipsychotics)</a:t>
            </a:r>
            <a:br>
              <a:rPr lang="en-US" sz="3600" b="1"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250825" y="1428750"/>
            <a:ext cx="8642350" cy="5143500"/>
          </a:xfrm>
        </p:spPr>
        <p:txBody>
          <a:bodyPr rtlCol="0">
            <a:normAutofit fontScale="92500" lnSpcReduction="10000"/>
          </a:bodyPr>
          <a:lstStyle/>
          <a:p>
            <a:pPr fontAlgn="auto">
              <a:spcAft>
                <a:spcPts val="0"/>
              </a:spcAft>
              <a:buFont typeface="Wingdings" pitchFamily="2" charset="2"/>
              <a:buChar char="§"/>
              <a:defRPr/>
            </a:pPr>
            <a:r>
              <a:rPr lang="en-US" dirty="0" smtClean="0"/>
              <a:t>The </a:t>
            </a:r>
            <a:r>
              <a:rPr lang="en-US" dirty="0"/>
              <a:t>most frequently prescribed agents for </a:t>
            </a:r>
            <a:r>
              <a:rPr lang="en-US" b="1" dirty="0"/>
              <a:t>targeting behaviors </a:t>
            </a:r>
            <a:r>
              <a:rPr lang="en-US" dirty="0"/>
              <a:t>such </a:t>
            </a:r>
            <a:r>
              <a:rPr lang="en-US" dirty="0" smtClean="0"/>
              <a:t>as:</a:t>
            </a:r>
          </a:p>
          <a:p>
            <a:pPr marL="0" indent="0" fontAlgn="auto">
              <a:spcAft>
                <a:spcPts val="0"/>
              </a:spcAft>
              <a:buFont typeface="Arial" pitchFamily="34" charset="0"/>
              <a:buNone/>
              <a:defRPr/>
            </a:pPr>
            <a:r>
              <a:rPr lang="en-US" dirty="0" smtClean="0"/>
              <a:t> (aggression</a:t>
            </a:r>
            <a:r>
              <a:rPr lang="en-US" dirty="0"/>
              <a:t>, self-injury, and hyperactivity in people with </a:t>
            </a:r>
            <a:r>
              <a:rPr lang="en-US" dirty="0" smtClean="0"/>
              <a:t>MR/ID). </a:t>
            </a:r>
          </a:p>
          <a:p>
            <a:pPr fontAlgn="auto">
              <a:spcAft>
                <a:spcPts val="0"/>
              </a:spcAft>
              <a:buFont typeface="Wingdings" pitchFamily="2" charset="2"/>
              <a:buChar char="§"/>
              <a:defRPr/>
            </a:pPr>
            <a:endParaRPr lang="en-US" dirty="0" smtClean="0"/>
          </a:p>
          <a:p>
            <a:pPr fontAlgn="auto">
              <a:spcAft>
                <a:spcPts val="0"/>
              </a:spcAft>
              <a:buFont typeface="Wingdings" pitchFamily="2" charset="2"/>
              <a:buChar char="§"/>
              <a:defRPr/>
            </a:pPr>
            <a:r>
              <a:rPr lang="en-US" dirty="0" smtClean="0"/>
              <a:t>These </a:t>
            </a:r>
            <a:r>
              <a:rPr lang="en-US" dirty="0"/>
              <a:t>indications are generally </a:t>
            </a:r>
            <a:r>
              <a:rPr lang="en-US" b="1" dirty="0"/>
              <a:t>off-label </a:t>
            </a:r>
            <a:r>
              <a:rPr lang="en-US" dirty="0"/>
              <a:t>for MR/ID and caution is advised. </a:t>
            </a:r>
            <a:endParaRPr lang="en-US" dirty="0" smtClean="0"/>
          </a:p>
          <a:p>
            <a:pPr fontAlgn="auto">
              <a:spcAft>
                <a:spcPts val="0"/>
              </a:spcAft>
              <a:buFont typeface="Wingdings" pitchFamily="2" charset="2"/>
              <a:buChar char="§"/>
              <a:defRPr/>
            </a:pPr>
            <a:r>
              <a:rPr lang="en-US" dirty="0" smtClean="0"/>
              <a:t>Thus, they are </a:t>
            </a:r>
            <a:r>
              <a:rPr lang="en-US" dirty="0"/>
              <a:t>more likely to be reserved </a:t>
            </a:r>
            <a:r>
              <a:rPr lang="en-US" b="1" dirty="0"/>
              <a:t>for the older child </a:t>
            </a:r>
            <a:r>
              <a:rPr lang="en-US" dirty="0"/>
              <a:t>or adult in whom intensive behavioral intervention has failed. </a:t>
            </a:r>
            <a:endParaRPr lang="en-US" dirty="0" smtClean="0"/>
          </a:p>
          <a:p>
            <a:pPr fontAlgn="auto">
              <a:spcAft>
                <a:spcPts val="0"/>
              </a:spcAft>
              <a:buFont typeface="Wingdings" pitchFamily="2" charset="2"/>
              <a:buChar char="§"/>
              <a:defRPr/>
            </a:pPr>
            <a:endParaRPr lang="en-US" dirty="0" smtClean="0"/>
          </a:p>
          <a:p>
            <a:pPr fontAlgn="auto">
              <a:spcAft>
                <a:spcPts val="0"/>
              </a:spcAft>
              <a:buFont typeface="Wingdings" pitchFamily="2" charset="2"/>
              <a:buChar char="§"/>
              <a:defRPr/>
            </a:pPr>
            <a:r>
              <a:rPr lang="en-US" dirty="0" smtClean="0"/>
              <a:t>The </a:t>
            </a:r>
            <a:r>
              <a:rPr lang="en-US" dirty="0"/>
              <a:t>prevalence of comorbid psychiatric disorders in MR/ID increases with age. </a:t>
            </a:r>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z="5400" b="1" smtClean="0">
                <a:solidFill>
                  <a:srgbClr val="FF0000"/>
                </a:solidFill>
              </a:rPr>
              <a:t>Abuse/Sexuality</a:t>
            </a:r>
          </a:p>
        </p:txBody>
      </p:sp>
      <p:sp>
        <p:nvSpPr>
          <p:cNvPr id="3" name="Content Placeholder 2"/>
          <p:cNvSpPr>
            <a:spLocks noGrp="1"/>
          </p:cNvSpPr>
          <p:nvPr>
            <p:ph idx="1"/>
          </p:nvPr>
        </p:nvSpPr>
        <p:spPr>
          <a:xfrm>
            <a:off x="457200" y="1600200"/>
            <a:ext cx="8229600" cy="4708525"/>
          </a:xfrm>
        </p:spPr>
        <p:txBody>
          <a:bodyPr rtlCol="0">
            <a:normAutofit lnSpcReduction="10000"/>
          </a:bodyPr>
          <a:lstStyle/>
          <a:p>
            <a:pPr fontAlgn="auto">
              <a:spcAft>
                <a:spcPts val="0"/>
              </a:spcAft>
              <a:defRPr/>
            </a:pPr>
            <a:r>
              <a:rPr lang="en-US" dirty="0" smtClean="0"/>
              <a:t>A </a:t>
            </a:r>
            <a:r>
              <a:rPr lang="en-US" dirty="0"/>
              <a:t>significantly higher proportion of children and adults with MR/ID have experienced some form of abuse, with some estimates of up to 70%, which contributes to mental health issues. This should be addressed at each medical visit and especially in the setting of changes in behaviors, such as increased </a:t>
            </a:r>
            <a:r>
              <a:rPr lang="en-US" dirty="0" smtClean="0"/>
              <a:t>aggression</a:t>
            </a:r>
            <a:r>
              <a:rPr lang="en-US" sz="1900" b="1" dirty="0">
                <a:solidFill>
                  <a:srgbClr val="0000FF"/>
                </a:solidFill>
              </a:rPr>
              <a:t>*</a:t>
            </a:r>
            <a:endParaRPr lang="en-US" b="1" dirty="0" smtClean="0">
              <a:solidFill>
                <a:srgbClr val="0000FF"/>
              </a:solidFill>
            </a:endParaRPr>
          </a:p>
          <a:p>
            <a:pPr fontAlgn="auto">
              <a:spcAft>
                <a:spcPts val="0"/>
              </a:spcAft>
              <a:defRPr/>
            </a:pPr>
            <a:r>
              <a:rPr lang="en-US" dirty="0" smtClean="0"/>
              <a:t>Ignorance of sexual life/right of MR/ID individuals is another probability of potential core-conflict between those population and care providers.</a:t>
            </a:r>
          </a:p>
          <a:p>
            <a:pPr marL="0" indent="0" fontAlgn="auto">
              <a:spcAft>
                <a:spcPts val="0"/>
              </a:spcAft>
              <a:buFont typeface="Arial" pitchFamily="34" charset="0"/>
              <a:buNone/>
              <a:defRPr/>
            </a:pPr>
            <a:endParaRPr lang="en-US" sz="1400" b="1" dirty="0" smtClean="0">
              <a:solidFill>
                <a:srgbClr val="0000FF"/>
              </a:solidFill>
            </a:endParaRPr>
          </a:p>
          <a:p>
            <a:pPr marL="0" indent="0" fontAlgn="auto">
              <a:spcAft>
                <a:spcPts val="0"/>
              </a:spcAft>
              <a:buFont typeface="Arial" pitchFamily="34" charset="0"/>
              <a:buNone/>
              <a:defRPr/>
            </a:pPr>
            <a:r>
              <a:rPr lang="en-US" sz="1400" b="1" dirty="0">
                <a:solidFill>
                  <a:srgbClr val="0000FF"/>
                </a:solidFill>
              </a:rPr>
              <a:t>*</a:t>
            </a:r>
            <a:r>
              <a:rPr lang="en-US" sz="1400" b="1" dirty="0" smtClean="0">
                <a:solidFill>
                  <a:srgbClr val="0000FF"/>
                </a:solidFill>
              </a:rPr>
              <a:t> Article cited on MedScape: </a:t>
            </a:r>
            <a:r>
              <a:rPr lang="en-US" sz="1400" b="1" dirty="0">
                <a:solidFill>
                  <a:srgbClr val="0000FF"/>
                </a:solidFill>
              </a:rPr>
              <a:t>Mental Retardation Treatment &amp; Management</a:t>
            </a:r>
          </a:p>
          <a:p>
            <a:pPr marL="0" indent="0" fontAlgn="auto">
              <a:spcAft>
                <a:spcPts val="0"/>
              </a:spcAft>
              <a:buFont typeface="Arial" pitchFamily="34" charset="0"/>
              <a:buNone/>
              <a:defRPr/>
            </a:pPr>
            <a:r>
              <a:rPr lang="en-US" sz="1400" b="1" dirty="0">
                <a:solidFill>
                  <a:srgbClr val="0000FF"/>
                </a:solidFill>
              </a:rPr>
              <a:t>Author: Ari S Zeldin, MD. Updated: Jul 13, </a:t>
            </a:r>
            <a:r>
              <a:rPr lang="en-US" sz="1400" b="1" dirty="0" smtClean="0">
                <a:solidFill>
                  <a:srgbClr val="0000FF"/>
                </a:solidFill>
              </a:rPr>
              <a:t>2012</a:t>
            </a:r>
            <a:endParaRPr lang="en-US" sz="1400" b="1" dirty="0">
              <a:solidFill>
                <a:srgbClr val="0000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a:defRPr/>
            </a:pPr>
            <a:r>
              <a:rPr lang="en-US" sz="3200" b="1" dirty="0" smtClean="0">
                <a:solidFill>
                  <a:srgbClr val="FF0000"/>
                </a:solidFill>
              </a:rPr>
              <a:t>Mental Retardation</a:t>
            </a:r>
            <a:endParaRPr lang="ar-SA" dirty="0" smtClean="0"/>
          </a:p>
        </p:txBody>
      </p:sp>
      <p:sp>
        <p:nvSpPr>
          <p:cNvPr id="113667" name="Content Placeholder 2"/>
          <p:cNvSpPr>
            <a:spLocks noGrp="1"/>
          </p:cNvSpPr>
          <p:nvPr>
            <p:ph idx="1"/>
          </p:nvPr>
        </p:nvSpPr>
        <p:spPr>
          <a:xfrm>
            <a:off x="301625" y="1527175"/>
            <a:ext cx="8504238" cy="4572000"/>
          </a:xfrm>
        </p:spPr>
        <p:txBody>
          <a:bodyPr/>
          <a:lstStyle/>
          <a:p>
            <a:r>
              <a:rPr lang="en-US" smtClean="0"/>
              <a:t>Neurological/Orthopedic referrals; If patients have coexisting motor impairments,. </a:t>
            </a:r>
          </a:p>
          <a:p>
            <a:r>
              <a:rPr lang="en-US" smtClean="0"/>
              <a:t>Pharmacologic management of spasticity and rigidity allows the clinician to refer the patient for botulinum toxin injections or baclofen pump insertion when appropriate.</a:t>
            </a:r>
          </a:p>
          <a:p>
            <a:r>
              <a:rPr lang="en-US" smtClean="0"/>
              <a:t>Arthroplasty for progressive hip dislocation and/or tendon releases for progressive contractures due to spasticity may be required.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pPr>
              <a:defRPr/>
            </a:pPr>
            <a:r>
              <a:rPr lang="en-US" sz="3600" b="1" dirty="0" smtClean="0">
                <a:solidFill>
                  <a:srgbClr val="FF0000"/>
                </a:solidFill>
              </a:rPr>
              <a:t>Mental Retardation</a:t>
            </a:r>
            <a:endParaRPr lang="ar-SA" sz="3600" dirty="0" smtClean="0"/>
          </a:p>
        </p:txBody>
      </p:sp>
      <p:sp>
        <p:nvSpPr>
          <p:cNvPr id="114691" name="Content Placeholder 2"/>
          <p:cNvSpPr>
            <a:spLocks noGrp="1"/>
          </p:cNvSpPr>
          <p:nvPr>
            <p:ph idx="1"/>
          </p:nvPr>
        </p:nvSpPr>
        <p:spPr>
          <a:xfrm>
            <a:off x="301625" y="1527175"/>
            <a:ext cx="8504238" cy="4572000"/>
          </a:xfrm>
        </p:spPr>
        <p:txBody>
          <a:bodyPr/>
          <a:lstStyle/>
          <a:p>
            <a:r>
              <a:rPr lang="en-US" smtClean="0"/>
              <a:t>Ongoing vision and audiologic evaluation, thyroid function tests, and screening for atlantoaxial instability and obstructive sleep apnea are some important components.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a:defRPr/>
            </a:pPr>
            <a:r>
              <a:rPr lang="en-US" sz="4000" b="1" dirty="0" smtClean="0">
                <a:solidFill>
                  <a:srgbClr val="FF0000"/>
                </a:solidFill>
              </a:rPr>
              <a:t>Mental Retardation</a:t>
            </a:r>
            <a:endParaRPr lang="ar-SA" sz="4000" dirty="0" smtClean="0"/>
          </a:p>
        </p:txBody>
      </p:sp>
      <p:sp>
        <p:nvSpPr>
          <p:cNvPr id="115715" name="Content Placeholder 2"/>
          <p:cNvSpPr>
            <a:spLocks noGrp="1"/>
          </p:cNvSpPr>
          <p:nvPr>
            <p:ph idx="1"/>
          </p:nvPr>
        </p:nvSpPr>
        <p:spPr>
          <a:xfrm>
            <a:off x="301625" y="1527175"/>
            <a:ext cx="8504238" cy="4572000"/>
          </a:xfrm>
        </p:spPr>
        <p:txBody>
          <a:bodyPr/>
          <a:lstStyle/>
          <a:p>
            <a:r>
              <a:rPr lang="en-US" sz="3600" b="1" smtClean="0"/>
              <a:t>Family Education and support around the issues of MR is very important </a:t>
            </a:r>
          </a:p>
          <a:p>
            <a:endParaRPr lang="en-US" sz="3600" b="1" smtClean="0"/>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sz="4000" b="1" dirty="0" smtClean="0"/>
              <a:t>Introduction </a:t>
            </a:r>
            <a:endParaRPr lang="en-US" sz="2800" b="1" dirty="0" smtClean="0"/>
          </a:p>
        </p:txBody>
      </p:sp>
      <p:sp>
        <p:nvSpPr>
          <p:cNvPr id="3" name="Content Placeholder 2"/>
          <p:cNvSpPr>
            <a:spLocks noGrp="1"/>
          </p:cNvSpPr>
          <p:nvPr>
            <p:ph idx="1"/>
          </p:nvPr>
        </p:nvSpPr>
        <p:spPr>
          <a:xfrm>
            <a:off x="301625" y="1527175"/>
            <a:ext cx="8699500" cy="4572000"/>
          </a:xfrm>
        </p:spPr>
        <p:txBody>
          <a:bodyPr rtlCol="0">
            <a:normAutofit fontScale="92500"/>
          </a:bodyPr>
          <a:lstStyle/>
          <a:p>
            <a:pPr algn="just" fontAlgn="auto">
              <a:spcAft>
                <a:spcPts val="0"/>
              </a:spcAft>
              <a:defRPr/>
            </a:pPr>
            <a:r>
              <a:rPr lang="en-US" dirty="0"/>
              <a:t>According to </a:t>
            </a:r>
            <a:r>
              <a:rPr lang="en-US" dirty="0" smtClean="0"/>
              <a:t>the </a:t>
            </a:r>
            <a:r>
              <a:rPr lang="en-US" dirty="0"/>
              <a:t>developmental</a:t>
            </a:r>
            <a:r>
              <a:rPr lang="en-US" dirty="0" smtClean="0"/>
              <a:t> </a:t>
            </a:r>
            <a:r>
              <a:rPr lang="en-US" dirty="0"/>
              <a:t>principles, a mental disorder results from the interaction of a child </a:t>
            </a:r>
            <a:r>
              <a:rPr lang="en-US" dirty="0" smtClean="0"/>
              <a:t>and his </a:t>
            </a:r>
            <a:r>
              <a:rPr lang="en-US" dirty="0"/>
              <a:t>or her environment</a:t>
            </a:r>
            <a:r>
              <a:rPr lang="en-US" dirty="0" smtClean="0"/>
              <a:t>.</a:t>
            </a:r>
          </a:p>
          <a:p>
            <a:pPr algn="just" fontAlgn="auto">
              <a:spcAft>
                <a:spcPts val="0"/>
              </a:spcAft>
              <a:defRPr/>
            </a:pPr>
            <a:r>
              <a:rPr lang="en-US" dirty="0"/>
              <a:t>These relationships are reciprocal. The brain shapes behavior, and learning shapes </a:t>
            </a:r>
            <a:r>
              <a:rPr lang="en-US" dirty="0" smtClean="0"/>
              <a:t>the brain</a:t>
            </a:r>
            <a:r>
              <a:rPr lang="en-US" dirty="0"/>
              <a:t>. </a:t>
            </a:r>
            <a:endParaRPr lang="en-US" dirty="0" smtClean="0"/>
          </a:p>
          <a:p>
            <a:pPr algn="just" fontAlgn="auto">
              <a:spcAft>
                <a:spcPts val="0"/>
              </a:spcAft>
              <a:defRPr/>
            </a:pPr>
            <a:r>
              <a:rPr lang="en-US" dirty="0" smtClean="0"/>
              <a:t>Mental </a:t>
            </a:r>
            <a:r>
              <a:rPr lang="en-US" dirty="0"/>
              <a:t>disorders must be considered within </a:t>
            </a:r>
            <a:r>
              <a:rPr lang="en-US" dirty="0" smtClean="0"/>
              <a:t>the context </a:t>
            </a:r>
            <a:r>
              <a:rPr lang="en-US" dirty="0"/>
              <a:t>of the family and </a:t>
            </a:r>
            <a:r>
              <a:rPr lang="en-US" dirty="0" smtClean="0"/>
              <a:t>peers, school</a:t>
            </a:r>
            <a:r>
              <a:rPr lang="en-US" dirty="0"/>
              <a:t>, home, and community. </a:t>
            </a:r>
            <a:endParaRPr lang="en-US" dirty="0" smtClean="0"/>
          </a:p>
          <a:p>
            <a:pPr algn="just" fontAlgn="auto">
              <a:spcAft>
                <a:spcPts val="0"/>
              </a:spcAft>
              <a:defRPr/>
            </a:pPr>
            <a:r>
              <a:rPr lang="en-US" dirty="0" smtClean="0"/>
              <a:t>Taking </a:t>
            </a:r>
            <a:r>
              <a:rPr lang="en-US" dirty="0"/>
              <a:t>the social-cultural environment into </a:t>
            </a:r>
            <a:r>
              <a:rPr lang="en-US" dirty="0" smtClean="0"/>
              <a:t>consideration is </a:t>
            </a:r>
            <a:r>
              <a:rPr lang="en-US" dirty="0"/>
              <a:t>essential to understanding mental disorders in children and adolescents, as it is </a:t>
            </a:r>
            <a:r>
              <a:rPr lang="en-US" dirty="0" smtClean="0"/>
              <a:t>in adults</a:t>
            </a:r>
            <a:r>
              <a:rPr lang="en-US" dirty="0"/>
              <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534400" cy="1500188"/>
          </a:xfrm>
        </p:spPr>
        <p:txBody>
          <a:bodyPr rtlCol="0">
            <a:normAutofit fontScale="90000"/>
          </a:bodyPr>
          <a:lstStyle/>
          <a:p>
            <a:pPr fontAlgn="auto">
              <a:spcAft>
                <a:spcPts val="0"/>
              </a:spcAft>
              <a:defRPr/>
            </a:pP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900" b="1" dirty="0" smtClean="0"/>
              <a:t/>
            </a:r>
            <a:br>
              <a:rPr lang="en-US" sz="4900" b="1" dirty="0" smtClean="0"/>
            </a:br>
            <a:r>
              <a:rPr lang="en-US" sz="4400" b="1" dirty="0" smtClean="0">
                <a:solidFill>
                  <a:srgbClr val="FF0000"/>
                </a:solidFill>
              </a:rPr>
              <a:t>Mental Retardation-P</a:t>
            </a:r>
            <a:r>
              <a:rPr lang="en-US" sz="3600" b="1" dirty="0" smtClean="0">
                <a:solidFill>
                  <a:srgbClr val="FF0000"/>
                </a:solidFill>
              </a:rPr>
              <a:t>rognosis</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116739" name="Content Placeholder 2"/>
          <p:cNvSpPr>
            <a:spLocks noGrp="1"/>
          </p:cNvSpPr>
          <p:nvPr>
            <p:ph idx="1"/>
          </p:nvPr>
        </p:nvSpPr>
        <p:spPr>
          <a:xfrm>
            <a:off x="301625" y="1527175"/>
            <a:ext cx="8504238" cy="4572000"/>
          </a:xfrm>
        </p:spPr>
        <p:txBody>
          <a:bodyPr/>
          <a:lstStyle/>
          <a:p>
            <a:r>
              <a:rPr lang="en-US" smtClean="0"/>
              <a:t>Individuals with MR/ID fare better today than at any other recorded time in world history.</a:t>
            </a:r>
          </a:p>
          <a:p>
            <a:endParaRPr lang="en-US"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defRPr/>
            </a:pPr>
            <a:r>
              <a:rPr lang="en-US" sz="3200" b="1" dirty="0" smtClean="0">
                <a:solidFill>
                  <a:srgbClr val="FF0000"/>
                </a:solidFill>
              </a:rPr>
              <a:t>Mental Retardation</a:t>
            </a:r>
            <a:endParaRPr lang="ar-SA" dirty="0" smtClean="0"/>
          </a:p>
        </p:txBody>
      </p:sp>
      <p:sp>
        <p:nvSpPr>
          <p:cNvPr id="117763" name="Content Placeholder 2"/>
          <p:cNvSpPr>
            <a:spLocks noGrp="1"/>
          </p:cNvSpPr>
          <p:nvPr>
            <p:ph idx="1"/>
          </p:nvPr>
        </p:nvSpPr>
        <p:spPr>
          <a:xfrm>
            <a:off x="301625" y="1527175"/>
            <a:ext cx="8504238" cy="4572000"/>
          </a:xfrm>
        </p:spPr>
        <p:txBody>
          <a:bodyPr/>
          <a:lstStyle/>
          <a:p>
            <a:pPr marL="0" indent="0">
              <a:buFont typeface="Arial" panose="020B0604020202020204" pitchFamily="34" charset="0"/>
              <a:buNone/>
            </a:pPr>
            <a:r>
              <a:rPr lang="en-US" smtClean="0"/>
              <a:t>Nutritional supplements are of no proven benefit.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a:defRPr/>
            </a:pPr>
            <a:r>
              <a:rPr lang="en-US" sz="3200" b="1" dirty="0" smtClean="0">
                <a:solidFill>
                  <a:srgbClr val="FF0000"/>
                </a:solidFill>
              </a:rPr>
              <a:t>Mental Retardation</a:t>
            </a:r>
            <a:endParaRPr lang="ar-SA" dirty="0" smtClean="0"/>
          </a:p>
        </p:txBody>
      </p:sp>
      <p:sp>
        <p:nvSpPr>
          <p:cNvPr id="118787" name="Content Placeholder 2"/>
          <p:cNvSpPr>
            <a:spLocks noGrp="1"/>
          </p:cNvSpPr>
          <p:nvPr>
            <p:ph idx="1"/>
          </p:nvPr>
        </p:nvSpPr>
        <p:spPr>
          <a:xfrm>
            <a:off x="301625" y="1527175"/>
            <a:ext cx="8504238" cy="4572000"/>
          </a:xfrm>
        </p:spPr>
        <p:txBody>
          <a:bodyPr/>
          <a:lstStyle/>
          <a:p>
            <a:r>
              <a:rPr lang="en-US" smtClean="0"/>
              <a:t>Physical activity and obesity are another major challenges and contributors to disease in MR/ID. </a:t>
            </a:r>
          </a:p>
          <a:p>
            <a:r>
              <a:rPr lang="en-US" smtClean="0"/>
              <a:t>Very few programs exist that target healthy lifestyles (nutrition/diet, exercise, self-care, stress reduction) in those with MR/ID. </a:t>
            </a:r>
          </a:p>
          <a:p>
            <a:r>
              <a:rPr lang="en-US" smtClean="0"/>
              <a:t>Annual counseling and referral on these issues to community agencies and programs is recommended.</a:t>
            </a:r>
            <a:endParaRPr lang="en-US" baseline="30000" smtClean="0"/>
          </a:p>
          <a:p>
            <a:r>
              <a:rPr lang="en-US" smtClean="0"/>
              <a:t>Medications (e.g, antipsychotics) should be titrated to reduce the risk of obesity and metabolic issues.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a:defRPr/>
            </a:pPr>
            <a:r>
              <a:rPr lang="en-US" sz="3200" b="1" dirty="0" smtClean="0">
                <a:solidFill>
                  <a:srgbClr val="FF0000"/>
                </a:solidFill>
              </a:rPr>
              <a:t>Mental Retardation</a:t>
            </a:r>
            <a:endParaRPr lang="ar-SA" dirty="0" smtClean="0"/>
          </a:p>
        </p:txBody>
      </p:sp>
      <p:sp>
        <p:nvSpPr>
          <p:cNvPr id="119811" name="Content Placeholder 2"/>
          <p:cNvSpPr>
            <a:spLocks noGrp="1"/>
          </p:cNvSpPr>
          <p:nvPr>
            <p:ph idx="1"/>
          </p:nvPr>
        </p:nvSpPr>
        <p:spPr>
          <a:xfrm>
            <a:off x="301625" y="1527175"/>
            <a:ext cx="8504238" cy="4572000"/>
          </a:xfrm>
        </p:spPr>
        <p:txBody>
          <a:bodyPr/>
          <a:lstStyle/>
          <a:p>
            <a:r>
              <a:rPr lang="en-US" smtClean="0"/>
              <a:t>Because obesity is more prevalent in those with MR/ID, regular physical activity should be included in the management plan. </a:t>
            </a:r>
          </a:p>
          <a:p>
            <a:r>
              <a:rPr lang="en-US" smtClean="0"/>
              <a:t>Adaptive exercise programs for those with concomitant physical disabilities should be recommended as needed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fld id="{5DD1518B-1725-43C2-8190-826D5EAFB0E0}" type="datetime1">
              <a:rPr lang="en-US"/>
              <a:pPr>
                <a:defRPr/>
              </a:pPr>
              <a:t>10/3/2016</a:t>
            </a:fld>
            <a:endParaRPr lang="en-US"/>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955FF2C0-2FA0-43DB-986B-DB1C4A20AA0B}" type="slidenum">
              <a:rPr lang="ar-SA" smtClean="0">
                <a:solidFill>
                  <a:srgbClr val="FFFFFF"/>
                </a:solidFill>
              </a:rPr>
              <a:pPr>
                <a:defRPr/>
              </a:pPr>
              <a:t>74</a:t>
            </a:fld>
            <a:endParaRPr lang="en-US" smtClean="0">
              <a:solidFill>
                <a:srgbClr val="FFFFFF"/>
              </a:solidFill>
            </a:endParaRPr>
          </a:p>
        </p:txBody>
      </p:sp>
      <p:sp>
        <p:nvSpPr>
          <p:cNvPr id="120836" name="Rectangle 2"/>
          <p:cNvSpPr>
            <a:spLocks noGrp="1" noChangeArrowheads="1"/>
          </p:cNvSpPr>
          <p:nvPr>
            <p:ph type="title" idx="4294967295"/>
          </p:nvPr>
        </p:nvSpPr>
        <p:spPr>
          <a:xfrm>
            <a:off x="328613" y="228600"/>
            <a:ext cx="8510587" cy="1325563"/>
          </a:xfrm>
          <a:solidFill>
            <a:schemeClr val="hlink"/>
          </a:solidFill>
        </p:spPr>
        <p:txBody>
          <a:bodyPr/>
          <a:lstStyle/>
          <a:p>
            <a:pPr eaLnBrk="1" hangingPunct="1"/>
            <a:r>
              <a:rPr lang="en-US" sz="4000" smtClean="0">
                <a:solidFill>
                  <a:schemeClr val="tx1"/>
                </a:solidFill>
                <a:latin typeface="Times New Roman" panose="02020603050405020304" pitchFamily="18" charset="0"/>
                <a:cs typeface="Times New Roman" panose="02020603050405020304" pitchFamily="18" charset="0"/>
              </a:rPr>
              <a:t>Questions after lecture?</a:t>
            </a:r>
          </a:p>
        </p:txBody>
      </p:sp>
      <p:sp>
        <p:nvSpPr>
          <p:cNvPr id="199685" name="Rectangle 3"/>
          <p:cNvSpPr>
            <a:spLocks noGrp="1" noChangeArrowheads="1"/>
          </p:cNvSpPr>
          <p:nvPr>
            <p:ph type="body" idx="4294967295"/>
          </p:nvPr>
        </p:nvSpPr>
        <p:spPr>
          <a:xfrm>
            <a:off x="298450" y="1905000"/>
            <a:ext cx="8540750" cy="4024313"/>
          </a:xfrm>
          <a:solidFill>
            <a:schemeClr val="accent2">
              <a:lumMod val="20000"/>
              <a:lumOff val="80000"/>
            </a:schemeClr>
          </a:solidFill>
          <a:ln>
            <a:solidFill>
              <a:srgbClr val="FF0000"/>
            </a:solidFill>
          </a:ln>
        </p:spPr>
        <p:txBody>
          <a:bodyPr>
            <a:noAutofit/>
          </a:bodyPr>
          <a:lstStyle/>
          <a:p>
            <a:pPr marL="457200" indent="-457200" eaLnBrk="1" hangingPunct="1">
              <a:defRPr/>
            </a:pPr>
            <a:endParaRPr lang="en-US" sz="2800" dirty="0" smtClean="0">
              <a:latin typeface="Times New Roman" pitchFamily="18" charset="0"/>
              <a:cs typeface="Times New Roman" pitchFamily="18" charset="0"/>
            </a:endParaRPr>
          </a:p>
          <a:p>
            <a:pPr marL="457200" indent="-457200" eaLnBrk="1" hangingPunct="1">
              <a:defRPr/>
            </a:pPr>
            <a:r>
              <a:rPr lang="en-US" sz="2800" dirty="0" smtClean="0">
                <a:latin typeface="Times New Roman" pitchFamily="18" charset="0"/>
                <a:cs typeface="Times New Roman" pitchFamily="18" charset="0"/>
              </a:rPr>
              <a:t>Interested in learning more about child and adolescent psychiatry?</a:t>
            </a:r>
          </a:p>
          <a:p>
            <a:pPr marL="1027113" lvl="1" indent="-455613" eaLnBrk="1" hangingPunct="1">
              <a:buFont typeface="Wingdings" panose="05000000000000000000" pitchFamily="2" charset="2"/>
              <a:buChar char="Ø"/>
              <a:defRPr/>
            </a:pPr>
            <a:r>
              <a:rPr lang="en-US" sz="2800" dirty="0" smtClean="0">
                <a:solidFill>
                  <a:schemeClr val="tx1"/>
                </a:solidFill>
                <a:latin typeface="Times New Roman" pitchFamily="18" charset="0"/>
                <a:cs typeface="Times New Roman" pitchFamily="18" charset="0"/>
              </a:rPr>
              <a:t>Arrange to attend OPD </a:t>
            </a:r>
          </a:p>
          <a:p>
            <a:pPr marL="1027113" lvl="1" indent="-455613" eaLnBrk="1" hangingPunct="1">
              <a:buFont typeface="Wingdings" panose="05000000000000000000" pitchFamily="2" charset="2"/>
              <a:buChar char="Ø"/>
              <a:defRPr/>
            </a:pPr>
            <a:r>
              <a:rPr lang="en-US" sz="2800" dirty="0" smtClean="0">
                <a:solidFill>
                  <a:schemeClr val="tx1"/>
                </a:solidFill>
                <a:latin typeface="Times New Roman" pitchFamily="18" charset="0"/>
                <a:cs typeface="Times New Roman" pitchFamily="18" charset="0"/>
              </a:rPr>
              <a:t>Consider an elective rotation during internship or otherwise</a:t>
            </a:r>
          </a:p>
          <a:p>
            <a:pPr marL="1027113" lvl="1" indent="-455613" eaLnBrk="1" hangingPunct="1">
              <a:defRPr/>
            </a:pPr>
            <a:endParaRPr lang="en-US" sz="3200" dirty="0" smtClean="0">
              <a:solidFill>
                <a:schemeClr val="bg1"/>
              </a:solidFill>
            </a:endParaRPr>
          </a:p>
        </p:txBody>
      </p:sp>
      <p:sp>
        <p:nvSpPr>
          <p:cNvPr id="120838" name="Date Placeholder 3"/>
          <p:cNvSpPr txBox="1">
            <a:spLocks noGrp="1"/>
          </p:cNvSpPr>
          <p:nvPr/>
        </p:nvSpPr>
        <p:spPr bwMode="auto">
          <a:xfrm>
            <a:off x="1066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endParaRPr lang="ar-SA" sz="1400">
              <a:solidFill>
                <a:schemeClr val="tx2"/>
              </a:solidFill>
              <a:latin typeface="Times New Roman" panose="02020603050405020304" pitchFamily="18" charset="0"/>
            </a:endParaRPr>
          </a:p>
        </p:txBody>
      </p:sp>
      <p:sp>
        <p:nvSpPr>
          <p:cNvPr id="120839" name="Slide Number Placeholder 5"/>
          <p:cNvSpPr txBox="1">
            <a:spLocks noGrp="1"/>
          </p:cNvSpPr>
          <p:nvPr/>
        </p:nvSpPr>
        <p:spPr bwMode="auto">
          <a:xfrm>
            <a:off x="6934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a:spcBef>
                <a:spcPct val="0"/>
              </a:spcBef>
              <a:buClrTx/>
              <a:buSzTx/>
              <a:buFontTx/>
              <a:buNone/>
            </a:pPr>
            <a:endParaRPr lang="ar-SA" sz="1400">
              <a:solidFill>
                <a:schemeClr val="tx2"/>
              </a:solidFill>
              <a:latin typeface="Times New Roman" panose="02020603050405020304" pitchFamily="18" charset="0"/>
            </a:endParaRPr>
          </a:p>
        </p:txBody>
      </p:sp>
      <p:sp>
        <p:nvSpPr>
          <p:cNvPr id="9" name="Footer Placeholder 8"/>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endParaRPr lang="en-US" dirty="0"/>
          </a:p>
        </p:txBody>
      </p:sp>
      <p:sp>
        <p:nvSpPr>
          <p:cNvPr id="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EB4BFD85-7E54-4071-BB6A-0888E0A232A2}" type="slidenum">
              <a:rPr lang="ar-SA" smtClean="0">
                <a:solidFill>
                  <a:srgbClr val="FFFFFF"/>
                </a:solidFill>
              </a:rPr>
              <a:pPr>
                <a:defRPr/>
              </a:pPr>
              <a:t>8</a:t>
            </a:fld>
            <a:endParaRPr lang="en-US" smtClean="0">
              <a:solidFill>
                <a:srgbClr val="FFFFFF"/>
              </a:solidFill>
            </a:endParaRPr>
          </a:p>
        </p:txBody>
      </p:sp>
      <p:sp>
        <p:nvSpPr>
          <p:cNvPr id="25604" name="Date Placeholder 3"/>
          <p:cNvSpPr txBox="1">
            <a:spLocks noGrp="1"/>
          </p:cNvSpPr>
          <p:nvPr/>
        </p:nvSpPr>
        <p:spPr bwMode="auto">
          <a:xfrm>
            <a:off x="1066800" y="6413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endParaRPr lang="ar-SA" sz="1400">
              <a:solidFill>
                <a:schemeClr val="tx2"/>
              </a:solidFill>
              <a:latin typeface="Times New Roman" panose="02020603050405020304" pitchFamily="18" charset="0"/>
            </a:endParaRPr>
          </a:p>
        </p:txBody>
      </p:sp>
      <p:sp>
        <p:nvSpPr>
          <p:cNvPr id="25605" name="Slide Number Placeholder 5"/>
          <p:cNvSpPr txBox="1">
            <a:spLocks noGrp="1"/>
          </p:cNvSpPr>
          <p:nvPr/>
        </p:nvSpPr>
        <p:spPr bwMode="auto">
          <a:xfrm>
            <a:off x="8229600" y="64135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0"/>
              </a:spcBef>
              <a:buClrTx/>
              <a:buSzTx/>
              <a:buFontTx/>
              <a:buNone/>
            </a:pPr>
            <a:endParaRPr lang="ar-SA" sz="1400">
              <a:solidFill>
                <a:schemeClr val="tx2"/>
              </a:solidFill>
              <a:latin typeface="Times New Roman" panose="02020603050405020304" pitchFamily="18" charset="0"/>
            </a:endParaRPr>
          </a:p>
        </p:txBody>
      </p:sp>
      <p:pic>
        <p:nvPicPr>
          <p:cNvPr id="23558" name="Picture 4" descr="228c9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723900"/>
            <a:ext cx="3889375"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7"/>
          <p:cNvSpPr txBox="1">
            <a:spLocks noChangeArrowheads="1"/>
          </p:cNvSpPr>
          <p:nvPr/>
        </p:nvSpPr>
        <p:spPr bwMode="auto">
          <a:xfrm>
            <a:off x="0" y="0"/>
            <a:ext cx="9144000" cy="13239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eaLnBrk="1" hangingPunct="1">
              <a:spcBef>
                <a:spcPct val="50000"/>
              </a:spcBef>
              <a:buClrTx/>
              <a:buSzTx/>
              <a:buFontTx/>
              <a:buNone/>
            </a:pPr>
            <a:r>
              <a:rPr lang="en-US" sz="4000">
                <a:latin typeface="Times New Roman" panose="02020603050405020304" pitchFamily="18" charset="0"/>
              </a:rPr>
              <a:t>Remember: Children are </a:t>
            </a:r>
            <a:r>
              <a:rPr lang="en-US" sz="4000">
                <a:solidFill>
                  <a:srgbClr val="FF0000"/>
                </a:solidFill>
                <a:latin typeface="Times New Roman" panose="02020603050405020304" pitchFamily="18" charset="0"/>
              </a:rPr>
              <a:t>NOT</a:t>
            </a:r>
            <a:r>
              <a:rPr lang="en-US" sz="4000">
                <a:latin typeface="Times New Roman" panose="02020603050405020304" pitchFamily="18" charset="0"/>
              </a:rPr>
              <a:t> miniature adults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quarter" idx="10"/>
          </p:nvPr>
        </p:nvSpPr>
        <p:spPr/>
        <p:txBody>
          <a:bodyPr/>
          <a:lstStyle/>
          <a:p>
            <a:pPr>
              <a:defRPr/>
            </a:pPr>
            <a:endParaRPr lang="en-US" dirty="0"/>
          </a:p>
        </p:txBody>
      </p:sp>
      <p:sp>
        <p:nvSpPr>
          <p:cNvPr id="13"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B820FED1-DAD1-4830-BAAF-17A86BBCF3B4}" type="slidenum">
              <a:rPr lang="ar-SA" smtClean="0">
                <a:solidFill>
                  <a:srgbClr val="FFFFFF"/>
                </a:solidFill>
              </a:rPr>
              <a:pPr>
                <a:defRPr/>
              </a:pPr>
              <a:t>9</a:t>
            </a:fld>
            <a:endParaRPr lang="en-US" smtClean="0">
              <a:solidFill>
                <a:srgbClr val="FFFFFF"/>
              </a:solidFill>
            </a:endParaRPr>
          </a:p>
        </p:txBody>
      </p:sp>
      <p:sp>
        <p:nvSpPr>
          <p:cNvPr id="104450" name="Rectangle 2"/>
          <p:cNvSpPr>
            <a:spLocks noGrp="1" noChangeArrowheads="1"/>
          </p:cNvSpPr>
          <p:nvPr>
            <p:ph type="title" idx="4294967295"/>
          </p:nvPr>
        </p:nvSpPr>
        <p:spPr>
          <a:xfrm>
            <a:off x="328613" y="228600"/>
            <a:ext cx="8510587" cy="1325563"/>
          </a:xfrm>
          <a:solidFill>
            <a:schemeClr val="hlink"/>
          </a:solidFill>
          <a:effectLst>
            <a:outerShdw dist="35921" dir="2700000" algn="ctr" rotWithShape="0">
              <a:schemeClr val="bg2"/>
            </a:outerShdw>
          </a:effectLst>
        </p:spPr>
        <p:txBody>
          <a:bodyPr lIns="90488" tIns="44450" rIns="90488" bIns="44450"/>
          <a:lstStyle/>
          <a:p>
            <a:pPr eaLnBrk="1" fontAlgn="auto" hangingPunct="1">
              <a:spcAft>
                <a:spcPts val="0"/>
              </a:spcAft>
              <a:defRPr/>
            </a:pPr>
            <a:r>
              <a:rPr lang="en-US" sz="4000" dirty="0" smtClean="0">
                <a:solidFill>
                  <a:srgbClr val="000000"/>
                </a:solidFill>
                <a:latin typeface="Times New Roman"/>
                <a:ea typeface="+mj-ea"/>
                <a:cs typeface="Times New Roman"/>
              </a:rPr>
              <a:t>Evaluation Strategies</a:t>
            </a:r>
          </a:p>
        </p:txBody>
      </p:sp>
      <p:sp>
        <p:nvSpPr>
          <p:cNvPr id="27653" name="Date Placeholder 3"/>
          <p:cNvSpPr txBox="1">
            <a:spLocks noGrp="1"/>
          </p:cNvSpPr>
          <p:nvPr/>
        </p:nvSpPr>
        <p:spPr bwMode="auto">
          <a:xfrm>
            <a:off x="1066800" y="6413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endParaRPr lang="ar-SA" sz="1400">
              <a:solidFill>
                <a:schemeClr val="tx2"/>
              </a:solidFill>
              <a:latin typeface="Times New Roman" panose="02020603050405020304" pitchFamily="18" charset="0"/>
            </a:endParaRPr>
          </a:p>
        </p:txBody>
      </p:sp>
      <p:sp>
        <p:nvSpPr>
          <p:cNvPr id="27654" name="Slide Number Placeholder 5"/>
          <p:cNvSpPr txBox="1">
            <a:spLocks noGrp="1"/>
          </p:cNvSpPr>
          <p:nvPr/>
        </p:nvSpPr>
        <p:spPr bwMode="auto">
          <a:xfrm>
            <a:off x="8229600" y="64135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r" eaLnBrk="1" hangingPunct="1">
              <a:spcBef>
                <a:spcPct val="0"/>
              </a:spcBef>
              <a:buClrTx/>
              <a:buSzTx/>
              <a:buFontTx/>
              <a:buNone/>
            </a:pPr>
            <a:endParaRPr lang="ar-SA" sz="1400">
              <a:solidFill>
                <a:schemeClr val="tx2"/>
              </a:solidFill>
              <a:latin typeface="Times New Roman" panose="02020603050405020304" pitchFamily="18" charset="0"/>
            </a:endParaRPr>
          </a:p>
        </p:txBody>
      </p:sp>
      <p:sp>
        <p:nvSpPr>
          <p:cNvPr id="206854" name="Rectangle 5"/>
          <p:cNvSpPr>
            <a:spLocks noChangeArrowheads="1"/>
          </p:cNvSpPr>
          <p:nvPr/>
        </p:nvSpPr>
        <p:spPr bwMode="auto">
          <a:xfrm>
            <a:off x="2555875" y="1905000"/>
            <a:ext cx="3816350" cy="92075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endParaRPr lang="en-US" sz="1800" b="1">
              <a:solidFill>
                <a:srgbClr val="000090"/>
              </a:solidFill>
              <a:latin typeface="Times New Roman" panose="02020603050405020304" pitchFamily="18" charset="0"/>
            </a:endParaRPr>
          </a:p>
          <a:p>
            <a:pPr algn="ctr">
              <a:spcBef>
                <a:spcPct val="0"/>
              </a:spcBef>
              <a:buClrTx/>
              <a:buSzTx/>
              <a:buFontTx/>
              <a:buNone/>
            </a:pPr>
            <a:r>
              <a:rPr lang="en-US" sz="1800" b="1">
                <a:solidFill>
                  <a:srgbClr val="000090"/>
                </a:solidFill>
                <a:latin typeface="Times New Roman" panose="02020603050405020304" pitchFamily="18" charset="0"/>
              </a:rPr>
              <a:t>Patient Interview</a:t>
            </a:r>
          </a:p>
          <a:p>
            <a:pPr algn="ctr">
              <a:spcBef>
                <a:spcPct val="0"/>
              </a:spcBef>
              <a:buClrTx/>
              <a:buSzTx/>
              <a:buFontTx/>
              <a:buNone/>
            </a:pPr>
            <a:endParaRPr lang="en-US" sz="1800" b="1">
              <a:solidFill>
                <a:srgbClr val="000090"/>
              </a:solidFill>
              <a:latin typeface="Times New Roman" panose="02020603050405020304" pitchFamily="18" charset="0"/>
            </a:endParaRPr>
          </a:p>
        </p:txBody>
      </p:sp>
      <p:sp>
        <p:nvSpPr>
          <p:cNvPr id="206855" name="Rectangle 6"/>
          <p:cNvSpPr>
            <a:spLocks noChangeArrowheads="1"/>
          </p:cNvSpPr>
          <p:nvPr/>
        </p:nvSpPr>
        <p:spPr bwMode="auto">
          <a:xfrm>
            <a:off x="5334000" y="3352800"/>
            <a:ext cx="3708400" cy="119697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spcBef>
                <a:spcPct val="0"/>
              </a:spcBef>
              <a:buClrTx/>
              <a:buSzTx/>
              <a:buFontTx/>
              <a:buNone/>
            </a:pPr>
            <a:r>
              <a:rPr lang="en-US" sz="1800" b="1">
                <a:solidFill>
                  <a:srgbClr val="000090"/>
                </a:solidFill>
                <a:latin typeface="Times New Roman" panose="02020603050405020304" pitchFamily="18" charset="0"/>
              </a:rPr>
              <a:t>Testing :</a:t>
            </a:r>
          </a:p>
          <a:p>
            <a:pPr>
              <a:spcBef>
                <a:spcPct val="0"/>
              </a:spcBef>
              <a:buClrTx/>
              <a:buSzTx/>
              <a:buFontTx/>
              <a:buNone/>
            </a:pPr>
            <a:r>
              <a:rPr lang="en-US" sz="1800" b="1">
                <a:solidFill>
                  <a:srgbClr val="000090"/>
                </a:solidFill>
                <a:latin typeface="Times New Roman" panose="02020603050405020304" pitchFamily="18" charset="0"/>
              </a:rPr>
              <a:t>(IQ, Education, Projective,</a:t>
            </a:r>
          </a:p>
          <a:p>
            <a:pPr>
              <a:spcBef>
                <a:spcPct val="0"/>
              </a:spcBef>
              <a:buClrTx/>
              <a:buSzTx/>
              <a:buFontTx/>
              <a:buNone/>
            </a:pPr>
            <a:r>
              <a:rPr lang="en-US" sz="1800" b="1">
                <a:solidFill>
                  <a:srgbClr val="000090"/>
                </a:solidFill>
                <a:latin typeface="Times New Roman" panose="02020603050405020304" pitchFamily="18" charset="0"/>
              </a:rPr>
              <a:t>   Personality, Neuropsychiatry,</a:t>
            </a:r>
          </a:p>
          <a:p>
            <a:pPr>
              <a:spcBef>
                <a:spcPct val="0"/>
              </a:spcBef>
              <a:buClrTx/>
              <a:buSzTx/>
              <a:buFontTx/>
              <a:buNone/>
            </a:pPr>
            <a:r>
              <a:rPr lang="en-US" sz="1800" b="1">
                <a:solidFill>
                  <a:srgbClr val="000090"/>
                </a:solidFill>
                <a:latin typeface="Times New Roman" panose="02020603050405020304" pitchFamily="18" charset="0"/>
              </a:rPr>
              <a:t>   labs, EEG, MRI)</a:t>
            </a:r>
          </a:p>
        </p:txBody>
      </p:sp>
      <p:sp>
        <p:nvSpPr>
          <p:cNvPr id="206856" name="Rectangle 7"/>
          <p:cNvSpPr>
            <a:spLocks noChangeArrowheads="1"/>
          </p:cNvSpPr>
          <p:nvPr/>
        </p:nvSpPr>
        <p:spPr bwMode="auto">
          <a:xfrm>
            <a:off x="2627313" y="5157788"/>
            <a:ext cx="3744912" cy="92075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endParaRPr lang="en-US" sz="1800" b="1">
              <a:solidFill>
                <a:srgbClr val="000090"/>
              </a:solidFill>
              <a:latin typeface="Times New Roman" panose="02020603050405020304" pitchFamily="18" charset="0"/>
            </a:endParaRPr>
          </a:p>
          <a:p>
            <a:pPr algn="ctr">
              <a:spcBef>
                <a:spcPct val="0"/>
              </a:spcBef>
              <a:buClrTx/>
              <a:buSzTx/>
              <a:buFontTx/>
              <a:buNone/>
            </a:pPr>
            <a:r>
              <a:rPr lang="en-US" sz="1800" b="1">
                <a:solidFill>
                  <a:srgbClr val="000090"/>
                </a:solidFill>
                <a:latin typeface="Times New Roman" panose="02020603050405020304" pitchFamily="18" charset="0"/>
              </a:rPr>
              <a:t>Observation</a:t>
            </a:r>
          </a:p>
          <a:p>
            <a:pPr algn="ctr">
              <a:spcBef>
                <a:spcPct val="0"/>
              </a:spcBef>
              <a:buClrTx/>
              <a:buSzTx/>
              <a:buFontTx/>
              <a:buNone/>
            </a:pPr>
            <a:endParaRPr lang="en-US" sz="1800" b="1">
              <a:solidFill>
                <a:srgbClr val="000090"/>
              </a:solidFill>
              <a:latin typeface="Times New Roman" panose="02020603050405020304" pitchFamily="18" charset="0"/>
            </a:endParaRPr>
          </a:p>
        </p:txBody>
      </p:sp>
      <p:sp>
        <p:nvSpPr>
          <p:cNvPr id="206857" name="Rectangle 8"/>
          <p:cNvSpPr>
            <a:spLocks noChangeArrowheads="1"/>
          </p:cNvSpPr>
          <p:nvPr/>
        </p:nvSpPr>
        <p:spPr bwMode="auto">
          <a:xfrm>
            <a:off x="112713" y="3352800"/>
            <a:ext cx="3240087" cy="1196975"/>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sz="2000">
                <a:solidFill>
                  <a:schemeClr val="tx1"/>
                </a:solidFill>
                <a:latin typeface="Georgia" panose="02040502050405020303" pitchFamily="18" charset="0"/>
                <a:ea typeface="MS PGothic" panose="020B0600070205080204" pitchFamily="34" charset="-128"/>
              </a:defRPr>
            </a:lvl5pPr>
            <a:lvl6pPr marL="25146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6pPr>
            <a:lvl7pPr marL="29718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7pPr>
            <a:lvl8pPr marL="34290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8pPr>
            <a:lvl9pPr marL="3886200" indent="-228600" algn="l" rtl="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endParaRPr lang="en-US" sz="1800" b="1">
              <a:solidFill>
                <a:srgbClr val="000090"/>
              </a:solidFill>
              <a:latin typeface="Times New Roman" panose="02020603050405020304" pitchFamily="18" charset="0"/>
            </a:endParaRPr>
          </a:p>
          <a:p>
            <a:pPr algn="ctr">
              <a:spcBef>
                <a:spcPct val="0"/>
              </a:spcBef>
              <a:buClrTx/>
              <a:buSzTx/>
              <a:buFontTx/>
              <a:buNone/>
            </a:pPr>
            <a:r>
              <a:rPr lang="en-US" sz="1800" b="1">
                <a:solidFill>
                  <a:srgbClr val="000090"/>
                </a:solidFill>
                <a:latin typeface="Times New Roman" panose="02020603050405020304" pitchFamily="18" charset="0"/>
              </a:rPr>
              <a:t>Collateral Information</a:t>
            </a:r>
          </a:p>
          <a:p>
            <a:pPr algn="ctr">
              <a:spcBef>
                <a:spcPct val="0"/>
              </a:spcBef>
              <a:buClrTx/>
              <a:buSzTx/>
              <a:buFontTx/>
              <a:buNone/>
            </a:pPr>
            <a:r>
              <a:rPr lang="en-US" sz="1800" b="1">
                <a:solidFill>
                  <a:srgbClr val="000090"/>
                </a:solidFill>
                <a:latin typeface="Times New Roman" panose="02020603050405020304" pitchFamily="18" charset="0"/>
              </a:rPr>
              <a:t>   (Parents, School)</a:t>
            </a:r>
          </a:p>
          <a:p>
            <a:pPr algn="ctr">
              <a:spcBef>
                <a:spcPct val="0"/>
              </a:spcBef>
              <a:buClrTx/>
              <a:buSzTx/>
              <a:buFontTx/>
              <a:buNone/>
            </a:pPr>
            <a:endParaRPr lang="en-US" sz="1800" b="1">
              <a:solidFill>
                <a:srgbClr val="000090"/>
              </a:solidFill>
              <a:latin typeface="Times New Roman" panose="02020603050405020304" pitchFamily="18" charset="0"/>
            </a:endParaRPr>
          </a:p>
        </p:txBody>
      </p:sp>
      <p:sp>
        <p:nvSpPr>
          <p:cNvPr id="11276" name="AutoShape 10"/>
          <p:cNvSpPr>
            <a:spLocks noChangeArrowheads="1"/>
          </p:cNvSpPr>
          <p:nvPr/>
        </p:nvSpPr>
        <p:spPr bwMode="auto">
          <a:xfrm>
            <a:off x="3429000" y="2895600"/>
            <a:ext cx="1828800" cy="20891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0000"/>
          </a:solidFill>
          <a:ln w="9525">
            <a:solidFill>
              <a:schemeClr val="tx1"/>
            </a:solidFill>
            <a:miter lim="800000"/>
            <a:headEnd/>
            <a:tailEnd/>
          </a:ln>
        </p:spPr>
        <p:txBody>
          <a:bodyPr wrap="none" anchor="ctr"/>
          <a:lstStyle/>
          <a:p>
            <a:pPr>
              <a:defRPr/>
            </a:pPr>
            <a:endParaRPr lang="x-none" dirty="0">
              <a:solidFill>
                <a:srgbClr val="FF0000"/>
              </a:solidFill>
              <a:effectLst>
                <a:outerShdw blurRad="38100" dist="38100" dir="2700000" algn="tl">
                  <a:srgbClr val="000000">
                    <a:alpha val="43137"/>
                  </a:srgbClr>
                </a:outerShdw>
              </a:effectLst>
              <a:ea typeface="+mn-ea"/>
            </a:endParaRPr>
          </a:p>
        </p:txBody>
      </p:sp>
      <p:sp>
        <p:nvSpPr>
          <p:cNvPr id="14" name="Footer Placeholder 13"/>
          <p:cNvSpPr>
            <a:spLocks noGrp="1"/>
          </p:cNvSpPr>
          <p:nvPr>
            <p:ph type="ftr" sz="quarter" idx="11"/>
          </p:nvPr>
        </p:nvSpPr>
        <p:spPr>
          <a:xfrm>
            <a:off x="0" y="6491288"/>
            <a:ext cx="3581400" cy="366712"/>
          </a:xfrm>
        </p:spPr>
        <p:txBody>
          <a:bodyPr/>
          <a:lstStyle/>
          <a:p>
            <a:pPr>
              <a:defRPr/>
            </a:pPr>
            <a:r>
              <a:rPr lang="en-US" dirty="0" smtClean="0"/>
              <a:t>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06854"/>
                                        </p:tgtEl>
                                        <p:attrNameLst>
                                          <p:attrName>style.visibility</p:attrName>
                                        </p:attrNameLst>
                                      </p:cBhvr>
                                      <p:to>
                                        <p:strVal val="visible"/>
                                      </p:to>
                                    </p:set>
                                    <p:animEffect transition="in" filter="fade">
                                      <p:cBhvr>
                                        <p:cTn id="7" dur="2000"/>
                                        <p:tgtEl>
                                          <p:spTgt spid="206854"/>
                                        </p:tgtEl>
                                      </p:cBhvr>
                                    </p:animEffect>
                                    <p:anim calcmode="lin" valueType="num">
                                      <p:cBhvr>
                                        <p:cTn id="8" dur="2000" fill="hold"/>
                                        <p:tgtEl>
                                          <p:spTgt spid="206854"/>
                                        </p:tgtEl>
                                        <p:attrNameLst>
                                          <p:attrName>style.rotation</p:attrName>
                                        </p:attrNameLst>
                                      </p:cBhvr>
                                      <p:tavLst>
                                        <p:tav tm="0">
                                          <p:val>
                                            <p:fltVal val="720"/>
                                          </p:val>
                                        </p:tav>
                                        <p:tav tm="100000">
                                          <p:val>
                                            <p:fltVal val="0"/>
                                          </p:val>
                                        </p:tav>
                                      </p:tavLst>
                                    </p:anim>
                                    <p:anim calcmode="lin" valueType="num">
                                      <p:cBhvr>
                                        <p:cTn id="9" dur="2000" fill="hold"/>
                                        <p:tgtEl>
                                          <p:spTgt spid="206854"/>
                                        </p:tgtEl>
                                        <p:attrNameLst>
                                          <p:attrName>ppt_h</p:attrName>
                                        </p:attrNameLst>
                                      </p:cBhvr>
                                      <p:tavLst>
                                        <p:tav tm="0">
                                          <p:val>
                                            <p:fltVal val="0"/>
                                          </p:val>
                                        </p:tav>
                                        <p:tav tm="100000">
                                          <p:val>
                                            <p:strVal val="#ppt_h"/>
                                          </p:val>
                                        </p:tav>
                                      </p:tavLst>
                                    </p:anim>
                                    <p:anim calcmode="lin" valueType="num">
                                      <p:cBhvr>
                                        <p:cTn id="10" dur="2000" fill="hold"/>
                                        <p:tgtEl>
                                          <p:spTgt spid="20685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206855"/>
                                        </p:tgtEl>
                                        <p:attrNameLst>
                                          <p:attrName>style.visibility</p:attrName>
                                        </p:attrNameLst>
                                      </p:cBhvr>
                                      <p:to>
                                        <p:strVal val="visible"/>
                                      </p:to>
                                    </p:set>
                                    <p:animEffect transition="in" filter="fade">
                                      <p:cBhvr>
                                        <p:cTn id="15" dur="2000"/>
                                        <p:tgtEl>
                                          <p:spTgt spid="206855"/>
                                        </p:tgtEl>
                                      </p:cBhvr>
                                    </p:animEffect>
                                    <p:anim calcmode="lin" valueType="num">
                                      <p:cBhvr>
                                        <p:cTn id="16" dur="2000" fill="hold"/>
                                        <p:tgtEl>
                                          <p:spTgt spid="206855"/>
                                        </p:tgtEl>
                                        <p:attrNameLst>
                                          <p:attrName>style.rotation</p:attrName>
                                        </p:attrNameLst>
                                      </p:cBhvr>
                                      <p:tavLst>
                                        <p:tav tm="0">
                                          <p:val>
                                            <p:fltVal val="720"/>
                                          </p:val>
                                        </p:tav>
                                        <p:tav tm="100000">
                                          <p:val>
                                            <p:fltVal val="0"/>
                                          </p:val>
                                        </p:tav>
                                      </p:tavLst>
                                    </p:anim>
                                    <p:anim calcmode="lin" valueType="num">
                                      <p:cBhvr>
                                        <p:cTn id="17" dur="2000" fill="hold"/>
                                        <p:tgtEl>
                                          <p:spTgt spid="206855"/>
                                        </p:tgtEl>
                                        <p:attrNameLst>
                                          <p:attrName>ppt_h</p:attrName>
                                        </p:attrNameLst>
                                      </p:cBhvr>
                                      <p:tavLst>
                                        <p:tav tm="0">
                                          <p:val>
                                            <p:fltVal val="0"/>
                                          </p:val>
                                        </p:tav>
                                        <p:tav tm="100000">
                                          <p:val>
                                            <p:strVal val="#ppt_h"/>
                                          </p:val>
                                        </p:tav>
                                      </p:tavLst>
                                    </p:anim>
                                    <p:anim calcmode="lin" valueType="num">
                                      <p:cBhvr>
                                        <p:cTn id="18" dur="2000" fill="hold"/>
                                        <p:tgtEl>
                                          <p:spTgt spid="206855"/>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206856"/>
                                        </p:tgtEl>
                                        <p:attrNameLst>
                                          <p:attrName>style.visibility</p:attrName>
                                        </p:attrNameLst>
                                      </p:cBhvr>
                                      <p:to>
                                        <p:strVal val="visible"/>
                                      </p:to>
                                    </p:set>
                                    <p:animEffect transition="in" filter="fade">
                                      <p:cBhvr>
                                        <p:cTn id="23" dur="2000"/>
                                        <p:tgtEl>
                                          <p:spTgt spid="206856"/>
                                        </p:tgtEl>
                                      </p:cBhvr>
                                    </p:animEffect>
                                    <p:anim calcmode="lin" valueType="num">
                                      <p:cBhvr>
                                        <p:cTn id="24" dur="2000" fill="hold"/>
                                        <p:tgtEl>
                                          <p:spTgt spid="206856"/>
                                        </p:tgtEl>
                                        <p:attrNameLst>
                                          <p:attrName>style.rotation</p:attrName>
                                        </p:attrNameLst>
                                      </p:cBhvr>
                                      <p:tavLst>
                                        <p:tav tm="0">
                                          <p:val>
                                            <p:fltVal val="720"/>
                                          </p:val>
                                        </p:tav>
                                        <p:tav tm="100000">
                                          <p:val>
                                            <p:fltVal val="0"/>
                                          </p:val>
                                        </p:tav>
                                      </p:tavLst>
                                    </p:anim>
                                    <p:anim calcmode="lin" valueType="num">
                                      <p:cBhvr>
                                        <p:cTn id="25" dur="2000" fill="hold"/>
                                        <p:tgtEl>
                                          <p:spTgt spid="206856"/>
                                        </p:tgtEl>
                                        <p:attrNameLst>
                                          <p:attrName>ppt_h</p:attrName>
                                        </p:attrNameLst>
                                      </p:cBhvr>
                                      <p:tavLst>
                                        <p:tav tm="0">
                                          <p:val>
                                            <p:fltVal val="0"/>
                                          </p:val>
                                        </p:tav>
                                        <p:tav tm="100000">
                                          <p:val>
                                            <p:strVal val="#ppt_h"/>
                                          </p:val>
                                        </p:tav>
                                      </p:tavLst>
                                    </p:anim>
                                    <p:anim calcmode="lin" valueType="num">
                                      <p:cBhvr>
                                        <p:cTn id="26" dur="2000" fill="hold"/>
                                        <p:tgtEl>
                                          <p:spTgt spid="206856"/>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206857"/>
                                        </p:tgtEl>
                                        <p:attrNameLst>
                                          <p:attrName>style.visibility</p:attrName>
                                        </p:attrNameLst>
                                      </p:cBhvr>
                                      <p:to>
                                        <p:strVal val="visible"/>
                                      </p:to>
                                    </p:set>
                                    <p:animEffect transition="in" filter="fade">
                                      <p:cBhvr>
                                        <p:cTn id="31" dur="2000"/>
                                        <p:tgtEl>
                                          <p:spTgt spid="206857"/>
                                        </p:tgtEl>
                                      </p:cBhvr>
                                    </p:animEffect>
                                    <p:anim calcmode="lin" valueType="num">
                                      <p:cBhvr>
                                        <p:cTn id="32" dur="2000" fill="hold"/>
                                        <p:tgtEl>
                                          <p:spTgt spid="206857"/>
                                        </p:tgtEl>
                                        <p:attrNameLst>
                                          <p:attrName>style.rotation</p:attrName>
                                        </p:attrNameLst>
                                      </p:cBhvr>
                                      <p:tavLst>
                                        <p:tav tm="0">
                                          <p:val>
                                            <p:fltVal val="720"/>
                                          </p:val>
                                        </p:tav>
                                        <p:tav tm="100000">
                                          <p:val>
                                            <p:fltVal val="0"/>
                                          </p:val>
                                        </p:tav>
                                      </p:tavLst>
                                    </p:anim>
                                    <p:anim calcmode="lin" valueType="num">
                                      <p:cBhvr>
                                        <p:cTn id="33" dur="2000" fill="hold"/>
                                        <p:tgtEl>
                                          <p:spTgt spid="206857"/>
                                        </p:tgtEl>
                                        <p:attrNameLst>
                                          <p:attrName>ppt_h</p:attrName>
                                        </p:attrNameLst>
                                      </p:cBhvr>
                                      <p:tavLst>
                                        <p:tav tm="0">
                                          <p:val>
                                            <p:fltVal val="0"/>
                                          </p:val>
                                        </p:tav>
                                        <p:tav tm="100000">
                                          <p:val>
                                            <p:strVal val="#ppt_h"/>
                                          </p:val>
                                        </p:tav>
                                      </p:tavLst>
                                    </p:anim>
                                    <p:anim calcmode="lin" valueType="num">
                                      <p:cBhvr>
                                        <p:cTn id="34" dur="2000" fill="hold"/>
                                        <p:tgtEl>
                                          <p:spTgt spid="206857"/>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276"/>
                                        </p:tgtEl>
                                        <p:attrNameLst>
                                          <p:attrName>style.visibility</p:attrName>
                                        </p:attrNameLst>
                                      </p:cBhvr>
                                      <p:to>
                                        <p:strVal val="visible"/>
                                      </p:to>
                                    </p:set>
                                    <p:animEffect transition="in" filter="fade">
                                      <p:cBhvr>
                                        <p:cTn id="39"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0" animBg="1"/>
      <p:bldP spid="206855" grpId="0" animBg="1"/>
      <p:bldP spid="206856" grpId="0" animBg="1"/>
      <p:bldP spid="20685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2227</TotalTime>
  <Words>5535</Words>
  <Application>Microsoft Office PowerPoint</Application>
  <PresentationFormat>On-screen Show (4:3)</PresentationFormat>
  <Paragraphs>869</Paragraphs>
  <Slides>74</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MS PGothic</vt:lpstr>
      <vt:lpstr>Georgia</vt:lpstr>
      <vt:lpstr>Wingdings 2</vt:lpstr>
      <vt:lpstr>Wingdings</vt:lpstr>
      <vt:lpstr>Times New Roman</vt:lpstr>
      <vt:lpstr>Symbol</vt:lpstr>
      <vt:lpstr>Courier New</vt:lpstr>
      <vt:lpstr>Verdana</vt:lpstr>
      <vt:lpstr>Civic</vt:lpstr>
      <vt:lpstr>   </vt:lpstr>
      <vt:lpstr>Outlines</vt:lpstr>
      <vt:lpstr>PowerPoint Presentation</vt:lpstr>
      <vt:lpstr>PowerPoint Presentation</vt:lpstr>
      <vt:lpstr>Introduction</vt:lpstr>
      <vt:lpstr>Comparisons of Chronic Medical Disorders</vt:lpstr>
      <vt:lpstr>Introduction </vt:lpstr>
      <vt:lpstr>PowerPoint Presentation</vt:lpstr>
      <vt:lpstr>Evaluation Strategies</vt:lpstr>
      <vt:lpstr>Mental Retardation</vt:lpstr>
      <vt:lpstr>PowerPoint Presentation</vt:lpstr>
      <vt:lpstr>PowerPoint Presentation</vt:lpstr>
      <vt:lpstr>PowerPoint Presentation</vt:lpstr>
      <vt:lpstr>Pervasive Developmental Disorders</vt:lpstr>
      <vt:lpstr>Autism Spectrum Disorders (ASD)</vt:lpstr>
      <vt:lpstr>PowerPoint Presentation</vt:lpstr>
      <vt:lpstr>Epidemiology of Autism</vt:lpstr>
      <vt:lpstr>Etiology of Autism</vt:lpstr>
      <vt:lpstr>Asperger’s Disorder</vt:lpstr>
      <vt:lpstr>PDD NOS</vt:lpstr>
      <vt:lpstr>Rett’s Disorder</vt:lpstr>
      <vt:lpstr>Childhood Disintegrative Disorder</vt:lpstr>
      <vt:lpstr>PowerPoint Presentation</vt:lpstr>
      <vt:lpstr>Attention Deficit/Hyperactivity Disorder (ADHD)</vt:lpstr>
      <vt:lpstr>ADHD</vt:lpstr>
      <vt:lpstr>ADHD</vt:lpstr>
      <vt:lpstr>ADHD</vt:lpstr>
      <vt:lpstr>ADHD</vt:lpstr>
      <vt:lpstr>PowerPoint Presentation</vt:lpstr>
      <vt:lpstr>PowerPoint Presentation</vt:lpstr>
      <vt:lpstr>ADHD Diagnosis</vt:lpstr>
      <vt:lpstr>PowerPoint Presentation</vt:lpstr>
      <vt:lpstr>PowerPoint Presentation</vt:lpstr>
      <vt:lpstr>ADHD  Etiology</vt:lpstr>
      <vt:lpstr>NIMH Press Release</vt:lpstr>
      <vt:lpstr>PowerPoint Presentation</vt:lpstr>
      <vt:lpstr>   </vt:lpstr>
      <vt:lpstr>Treatment Modalities* *(Usually 2 or more modalities are used simultaneously)</vt:lpstr>
      <vt:lpstr>Modules of Psychiatric Interventions</vt:lpstr>
      <vt:lpstr>Psychotropic  medications in Child and Adolescent Psychiatry focusing on the following general classes of medication</vt:lpstr>
      <vt:lpstr>PowerPoint Presentation</vt:lpstr>
      <vt:lpstr>ADHD Treatment</vt:lpstr>
      <vt:lpstr>PowerPoint Presentation</vt:lpstr>
      <vt:lpstr>PowerPoint Presentation</vt:lpstr>
      <vt:lpstr>Medications and ADHD</vt:lpstr>
      <vt:lpstr>Medications and ADHD</vt:lpstr>
      <vt:lpstr>Medications and ADHD</vt:lpstr>
      <vt:lpstr>Medications and ADHD</vt:lpstr>
      <vt:lpstr>Medications and ADHD</vt:lpstr>
      <vt:lpstr>Psychosocial Intervention</vt:lpstr>
      <vt:lpstr>Psychosocial Intervention</vt:lpstr>
      <vt:lpstr>Education</vt:lpstr>
      <vt:lpstr>Can ADHD be treated with dietary changes or vitamins?</vt:lpstr>
      <vt:lpstr>PowerPoint Presentation</vt:lpstr>
      <vt:lpstr>In Summary </vt:lpstr>
      <vt:lpstr>Autism Spectrum Disorders </vt:lpstr>
      <vt:lpstr>Interventions in ASD</vt:lpstr>
      <vt:lpstr>Summary</vt:lpstr>
      <vt:lpstr>Mental Retardation (MR)</vt:lpstr>
      <vt:lpstr>Mental Retardation Treatment Consideration</vt:lpstr>
      <vt:lpstr>Mental Retardation Treatment Consideration</vt:lpstr>
      <vt:lpstr>Multidisciplinary Team (Consultations)</vt:lpstr>
      <vt:lpstr>Communication </vt:lpstr>
      <vt:lpstr>Mental Retardation</vt:lpstr>
      <vt:lpstr>      Neuroleptic drugs (antipsychotics) </vt:lpstr>
      <vt:lpstr>Abuse/Sexuality</vt:lpstr>
      <vt:lpstr>Mental Retardation</vt:lpstr>
      <vt:lpstr>Mental Retardation</vt:lpstr>
      <vt:lpstr>Mental Retardation</vt:lpstr>
      <vt:lpstr>    Mental Retardation-Prognosis </vt:lpstr>
      <vt:lpstr>Mental Retardation</vt:lpstr>
      <vt:lpstr>Mental Retardation</vt:lpstr>
      <vt:lpstr>Mental Retardation</vt:lpstr>
      <vt:lpstr>Questions after lecture?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Psychiatry for  Medical Students Part I</dc:title>
  <dc:creator>sony</dc:creator>
  <cp:lastModifiedBy>Psychiatric Dept</cp:lastModifiedBy>
  <cp:revision>84</cp:revision>
  <dcterms:created xsi:type="dcterms:W3CDTF">2012-09-05T13:43:34Z</dcterms:created>
  <dcterms:modified xsi:type="dcterms:W3CDTF">2016-10-03T10:45:32Z</dcterms:modified>
</cp:coreProperties>
</file>