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9" r:id="rId1"/>
  </p:sldMasterIdLst>
  <p:sldIdLst>
    <p:sldId id="256" r:id="rId2"/>
    <p:sldId id="260" r:id="rId3"/>
    <p:sldId id="257" r:id="rId4"/>
    <p:sldId id="273" r:id="rId5"/>
    <p:sldId id="274" r:id="rId6"/>
    <p:sldId id="275" r:id="rId7"/>
    <p:sldId id="276" r:id="rId8"/>
    <p:sldId id="271" r:id="rId9"/>
    <p:sldId id="258" r:id="rId10"/>
    <p:sldId id="259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EC1792-1A7C-4973-9B79-58264418F0F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D9CDC6A-F51E-467C-BDCB-947BB3A3E568}">
      <dgm:prSet phldrT="[نص]"/>
      <dgm:spPr/>
      <dgm:t>
        <a:bodyPr/>
        <a:lstStyle/>
        <a:p>
          <a:pPr rtl="1"/>
          <a:r>
            <a:rPr lang="en-US" dirty="0" smtClean="0"/>
            <a:t>Knowledge </a:t>
          </a:r>
          <a:endParaRPr lang="ar-SA" dirty="0"/>
        </a:p>
      </dgm:t>
    </dgm:pt>
    <dgm:pt modelId="{BE55C5A3-D4C1-41B9-BCB4-F9BE8E7FAAA4}" type="parTrans" cxnId="{9C28A9E2-6D61-4468-A758-521A73A179ED}">
      <dgm:prSet/>
      <dgm:spPr/>
      <dgm:t>
        <a:bodyPr/>
        <a:lstStyle/>
        <a:p>
          <a:pPr rtl="1"/>
          <a:endParaRPr lang="ar-SA"/>
        </a:p>
      </dgm:t>
    </dgm:pt>
    <dgm:pt modelId="{EE632A27-5C4F-454B-A18E-CA847A61E640}" type="sibTrans" cxnId="{9C28A9E2-6D61-4468-A758-521A73A179ED}">
      <dgm:prSet/>
      <dgm:spPr/>
      <dgm:t>
        <a:bodyPr/>
        <a:lstStyle/>
        <a:p>
          <a:pPr rtl="1"/>
          <a:endParaRPr lang="ar-SA"/>
        </a:p>
      </dgm:t>
    </dgm:pt>
    <dgm:pt modelId="{505EC9C6-E644-4DA4-90DC-5B879EFD2BDA}">
      <dgm:prSet phldrT="[نص]" custT="1"/>
      <dgm:spPr/>
      <dgm:t>
        <a:bodyPr/>
        <a:lstStyle/>
        <a:p>
          <a:pPr rtl="0"/>
          <a:r>
            <a:rPr lang="en-US" sz="2000" dirty="0" smtClean="0"/>
            <a:t>Psychiatric disorders : classification, etiology , course, Rx</a:t>
          </a:r>
          <a:endParaRPr lang="ar-SA" sz="2000" dirty="0"/>
        </a:p>
      </dgm:t>
    </dgm:pt>
    <dgm:pt modelId="{6D46FDA8-2195-4F75-BB87-609372A96D67}" type="parTrans" cxnId="{33432310-5063-4E33-9E28-4721861B48FF}">
      <dgm:prSet/>
      <dgm:spPr/>
      <dgm:t>
        <a:bodyPr/>
        <a:lstStyle/>
        <a:p>
          <a:pPr rtl="1"/>
          <a:endParaRPr lang="ar-SA"/>
        </a:p>
      </dgm:t>
    </dgm:pt>
    <dgm:pt modelId="{B1FC337A-E3CB-4124-B0FC-0E5EB717F32E}" type="sibTrans" cxnId="{33432310-5063-4E33-9E28-4721861B48FF}">
      <dgm:prSet/>
      <dgm:spPr/>
      <dgm:t>
        <a:bodyPr/>
        <a:lstStyle/>
        <a:p>
          <a:pPr rtl="1"/>
          <a:endParaRPr lang="ar-SA"/>
        </a:p>
      </dgm:t>
    </dgm:pt>
    <dgm:pt modelId="{E64A64BB-33CD-41FC-B8FD-8CE46CBFD17A}">
      <dgm:prSet phldrT="[نص]"/>
      <dgm:spPr/>
      <dgm:t>
        <a:bodyPr/>
        <a:lstStyle/>
        <a:p>
          <a:pPr rtl="1"/>
          <a:r>
            <a:rPr lang="en-US" dirty="0" smtClean="0"/>
            <a:t>Attitude </a:t>
          </a:r>
          <a:endParaRPr lang="ar-SA" dirty="0"/>
        </a:p>
      </dgm:t>
    </dgm:pt>
    <dgm:pt modelId="{24012A71-CF52-48DE-964B-E218B47F71FF}" type="parTrans" cxnId="{A00FBF4C-921F-40CB-9C23-18FED5E45216}">
      <dgm:prSet/>
      <dgm:spPr/>
      <dgm:t>
        <a:bodyPr/>
        <a:lstStyle/>
        <a:p>
          <a:pPr rtl="1"/>
          <a:endParaRPr lang="ar-SA"/>
        </a:p>
      </dgm:t>
    </dgm:pt>
    <dgm:pt modelId="{6921F356-6F3F-4E00-9A34-298AC0E0D190}" type="sibTrans" cxnId="{A00FBF4C-921F-40CB-9C23-18FED5E45216}">
      <dgm:prSet/>
      <dgm:spPr/>
      <dgm:t>
        <a:bodyPr/>
        <a:lstStyle/>
        <a:p>
          <a:pPr rtl="1"/>
          <a:endParaRPr lang="ar-SA"/>
        </a:p>
      </dgm:t>
    </dgm:pt>
    <dgm:pt modelId="{6F500CE4-53B3-43CF-AE0C-06EB6E107286}">
      <dgm:prSet phldrT="[نص]" custT="1"/>
      <dgm:spPr/>
      <dgm:t>
        <a:bodyPr/>
        <a:lstStyle/>
        <a:p>
          <a:pPr rtl="0"/>
          <a:r>
            <a:rPr lang="en-US" sz="2000" dirty="0" smtClean="0"/>
            <a:t>To adopt positive attitude , Negative opinion is based on unscientific public thinking, media…..</a:t>
          </a:r>
          <a:endParaRPr lang="ar-SA" sz="2000" dirty="0"/>
        </a:p>
      </dgm:t>
    </dgm:pt>
    <dgm:pt modelId="{C525666F-7905-4382-83FA-CCEFFC5B1738}" type="parTrans" cxnId="{B523575F-32F2-4CAD-8DB1-6861F2AE45E6}">
      <dgm:prSet/>
      <dgm:spPr/>
      <dgm:t>
        <a:bodyPr/>
        <a:lstStyle/>
        <a:p>
          <a:pPr rtl="1"/>
          <a:endParaRPr lang="ar-SA"/>
        </a:p>
      </dgm:t>
    </dgm:pt>
    <dgm:pt modelId="{D764436A-0194-4F14-83FD-64CCFC8ED23F}" type="sibTrans" cxnId="{B523575F-32F2-4CAD-8DB1-6861F2AE45E6}">
      <dgm:prSet/>
      <dgm:spPr/>
      <dgm:t>
        <a:bodyPr/>
        <a:lstStyle/>
        <a:p>
          <a:pPr rtl="1"/>
          <a:endParaRPr lang="ar-SA"/>
        </a:p>
      </dgm:t>
    </dgm:pt>
    <dgm:pt modelId="{386306F4-F4C1-459A-85C3-47204014B27A}">
      <dgm:prSet phldrT="[نص]"/>
      <dgm:spPr/>
      <dgm:t>
        <a:bodyPr/>
        <a:lstStyle/>
        <a:p>
          <a:pPr rtl="1"/>
          <a:r>
            <a:rPr lang="en-US" dirty="0" smtClean="0"/>
            <a:t>Skills </a:t>
          </a:r>
          <a:endParaRPr lang="ar-SA" dirty="0"/>
        </a:p>
      </dgm:t>
    </dgm:pt>
    <dgm:pt modelId="{5F473EE6-6621-4923-A3AF-581BE81BBE3C}" type="parTrans" cxnId="{9E92B0F1-22EE-49BA-BE70-BB0A007CC43B}">
      <dgm:prSet/>
      <dgm:spPr/>
      <dgm:t>
        <a:bodyPr/>
        <a:lstStyle/>
        <a:p>
          <a:pPr rtl="1"/>
          <a:endParaRPr lang="ar-SA"/>
        </a:p>
      </dgm:t>
    </dgm:pt>
    <dgm:pt modelId="{10EE0D1D-1BB2-40EA-BFD5-DC4A7A131195}" type="sibTrans" cxnId="{9E92B0F1-22EE-49BA-BE70-BB0A007CC43B}">
      <dgm:prSet/>
      <dgm:spPr/>
      <dgm:t>
        <a:bodyPr/>
        <a:lstStyle/>
        <a:p>
          <a:pPr rtl="1"/>
          <a:endParaRPr lang="ar-SA"/>
        </a:p>
      </dgm:t>
    </dgm:pt>
    <dgm:pt modelId="{BE7D25D1-4B1A-4CDE-BD5A-18DE39A7E2EE}">
      <dgm:prSet phldrT="[نص]"/>
      <dgm:spPr/>
      <dgm:t>
        <a:bodyPr/>
        <a:lstStyle/>
        <a:p>
          <a:pPr rtl="0"/>
          <a:endParaRPr lang="ar-SA" sz="600" dirty="0"/>
        </a:p>
      </dgm:t>
    </dgm:pt>
    <dgm:pt modelId="{E698D25E-3CD3-433A-9E63-D7C811E3BECC}" type="parTrans" cxnId="{061338A6-6359-4E0B-8F65-8E7CA00FC8BF}">
      <dgm:prSet/>
      <dgm:spPr/>
      <dgm:t>
        <a:bodyPr/>
        <a:lstStyle/>
        <a:p>
          <a:pPr rtl="1"/>
          <a:endParaRPr lang="ar-SA"/>
        </a:p>
      </dgm:t>
    </dgm:pt>
    <dgm:pt modelId="{0FF64D36-0D72-4302-8078-E923429231DA}" type="sibTrans" cxnId="{061338A6-6359-4E0B-8F65-8E7CA00FC8BF}">
      <dgm:prSet/>
      <dgm:spPr/>
      <dgm:t>
        <a:bodyPr/>
        <a:lstStyle/>
        <a:p>
          <a:pPr rtl="1"/>
          <a:endParaRPr lang="ar-SA"/>
        </a:p>
      </dgm:t>
    </dgm:pt>
    <dgm:pt modelId="{42C6B124-46E2-4460-B25B-AD6DB8BC202D}">
      <dgm:prSet custT="1"/>
      <dgm:spPr/>
      <dgm:t>
        <a:bodyPr/>
        <a:lstStyle/>
        <a:p>
          <a:pPr rtl="0"/>
          <a:r>
            <a:rPr lang="en-US" sz="2000" dirty="0" smtClean="0"/>
            <a:t>Psychiatric History.- Mental state Examination.- Interview Skills Eliciting Signs</a:t>
          </a:r>
          <a:endParaRPr lang="ar-SA" sz="2000" dirty="0"/>
        </a:p>
      </dgm:t>
    </dgm:pt>
    <dgm:pt modelId="{BCF6103F-C4F4-4AC8-96FD-CD3BDA4EF397}" type="parTrans" cxnId="{70AAF388-B823-40B2-82B3-B2AA45735540}">
      <dgm:prSet/>
      <dgm:spPr/>
      <dgm:t>
        <a:bodyPr/>
        <a:lstStyle/>
        <a:p>
          <a:pPr rtl="1"/>
          <a:endParaRPr lang="ar-SA"/>
        </a:p>
      </dgm:t>
    </dgm:pt>
    <dgm:pt modelId="{0AD4C3C2-08D6-474E-AC10-6AF33FA8120E}" type="sibTrans" cxnId="{70AAF388-B823-40B2-82B3-B2AA45735540}">
      <dgm:prSet/>
      <dgm:spPr/>
      <dgm:t>
        <a:bodyPr/>
        <a:lstStyle/>
        <a:p>
          <a:pPr rtl="1"/>
          <a:endParaRPr lang="ar-SA"/>
        </a:p>
      </dgm:t>
    </dgm:pt>
    <dgm:pt modelId="{D9A8A2B7-E5D5-4266-8136-9288DF9C8FE5}" type="pres">
      <dgm:prSet presAssocID="{9FEC1792-1A7C-4973-9B79-58264418F0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40E3CD-6242-4BF7-80DD-0D3412BE00A8}" type="pres">
      <dgm:prSet presAssocID="{4D9CDC6A-F51E-467C-BDCB-947BB3A3E568}" presName="linNode" presStyleCnt="0"/>
      <dgm:spPr/>
    </dgm:pt>
    <dgm:pt modelId="{F63FC2D2-D776-48E8-93F7-168B205764C8}" type="pres">
      <dgm:prSet presAssocID="{4D9CDC6A-F51E-467C-BDCB-947BB3A3E56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25407FC-81C5-4FA6-B0F6-A603C5219D27}" type="pres">
      <dgm:prSet presAssocID="{4D9CDC6A-F51E-467C-BDCB-947BB3A3E568}" presName="descendantText" presStyleLbl="alignAccFollowNode1" presStyleIdx="0" presStyleCnt="3" custLinFactNeighborX="11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1833ED7-A14B-4449-9901-F150AE0A65BC}" type="pres">
      <dgm:prSet presAssocID="{EE632A27-5C4F-454B-A18E-CA847A61E640}" presName="sp" presStyleCnt="0"/>
      <dgm:spPr/>
    </dgm:pt>
    <dgm:pt modelId="{5E628599-7BA6-4707-87E9-1E55586F166D}" type="pres">
      <dgm:prSet presAssocID="{E64A64BB-33CD-41FC-B8FD-8CE46CBFD17A}" presName="linNode" presStyleCnt="0"/>
      <dgm:spPr/>
    </dgm:pt>
    <dgm:pt modelId="{4435EF4A-E002-4E83-B87F-9E127F947665}" type="pres">
      <dgm:prSet presAssocID="{E64A64BB-33CD-41FC-B8FD-8CE46CBFD17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FFCE992-6CBC-4BAE-B436-C8FB1488ECC0}" type="pres">
      <dgm:prSet presAssocID="{E64A64BB-33CD-41FC-B8FD-8CE46CBFD17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C4E33D-074F-45A8-BA86-7216A9A12C53}" type="pres">
      <dgm:prSet presAssocID="{6921F356-6F3F-4E00-9A34-298AC0E0D190}" presName="sp" presStyleCnt="0"/>
      <dgm:spPr/>
    </dgm:pt>
    <dgm:pt modelId="{C2F13723-9D40-497B-B282-EF676D9C12AA}" type="pres">
      <dgm:prSet presAssocID="{386306F4-F4C1-459A-85C3-47204014B27A}" presName="linNode" presStyleCnt="0"/>
      <dgm:spPr/>
    </dgm:pt>
    <dgm:pt modelId="{76EF8305-84E1-4113-96A7-5A9B5AF7DD39}" type="pres">
      <dgm:prSet presAssocID="{386306F4-F4C1-459A-85C3-47204014B27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FD9D72-BDAD-4E4C-9C78-3E7919DBCB3E}" type="pres">
      <dgm:prSet presAssocID="{386306F4-F4C1-459A-85C3-47204014B27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45D95FB-A944-4276-AABA-6520D6DA5686}" type="presOf" srcId="{BE7D25D1-4B1A-4CDE-BD5A-18DE39A7E2EE}" destId="{D2FD9D72-BDAD-4E4C-9C78-3E7919DBCB3E}" srcOrd="0" destOrd="0" presId="urn:microsoft.com/office/officeart/2005/8/layout/vList5"/>
    <dgm:cxn modelId="{9C28A9E2-6D61-4468-A758-521A73A179ED}" srcId="{9FEC1792-1A7C-4973-9B79-58264418F0F6}" destId="{4D9CDC6A-F51E-467C-BDCB-947BB3A3E568}" srcOrd="0" destOrd="0" parTransId="{BE55C5A3-D4C1-41B9-BCB4-F9BE8E7FAAA4}" sibTransId="{EE632A27-5C4F-454B-A18E-CA847A61E640}"/>
    <dgm:cxn modelId="{73B17699-3F21-42E1-A470-633DEF6091CE}" type="presOf" srcId="{6F500CE4-53B3-43CF-AE0C-06EB6E107286}" destId="{AFFCE992-6CBC-4BAE-B436-C8FB1488ECC0}" srcOrd="0" destOrd="0" presId="urn:microsoft.com/office/officeart/2005/8/layout/vList5"/>
    <dgm:cxn modelId="{766DCB3E-DA6B-4F18-8334-4954C8342B03}" type="presOf" srcId="{4D9CDC6A-F51E-467C-BDCB-947BB3A3E568}" destId="{F63FC2D2-D776-48E8-93F7-168B205764C8}" srcOrd="0" destOrd="0" presId="urn:microsoft.com/office/officeart/2005/8/layout/vList5"/>
    <dgm:cxn modelId="{077844F8-6D54-40CD-B7EB-F2DD99357CAE}" type="presOf" srcId="{386306F4-F4C1-459A-85C3-47204014B27A}" destId="{76EF8305-84E1-4113-96A7-5A9B5AF7DD39}" srcOrd="0" destOrd="0" presId="urn:microsoft.com/office/officeart/2005/8/layout/vList5"/>
    <dgm:cxn modelId="{33432310-5063-4E33-9E28-4721861B48FF}" srcId="{4D9CDC6A-F51E-467C-BDCB-947BB3A3E568}" destId="{505EC9C6-E644-4DA4-90DC-5B879EFD2BDA}" srcOrd="0" destOrd="0" parTransId="{6D46FDA8-2195-4F75-BB87-609372A96D67}" sibTransId="{B1FC337A-E3CB-4124-B0FC-0E5EB717F32E}"/>
    <dgm:cxn modelId="{D9E107B8-1202-4117-8EDB-DAEA7FAE73A5}" type="presOf" srcId="{42C6B124-46E2-4460-B25B-AD6DB8BC202D}" destId="{D2FD9D72-BDAD-4E4C-9C78-3E7919DBCB3E}" srcOrd="0" destOrd="1" presId="urn:microsoft.com/office/officeart/2005/8/layout/vList5"/>
    <dgm:cxn modelId="{A00FBF4C-921F-40CB-9C23-18FED5E45216}" srcId="{9FEC1792-1A7C-4973-9B79-58264418F0F6}" destId="{E64A64BB-33CD-41FC-B8FD-8CE46CBFD17A}" srcOrd="1" destOrd="0" parTransId="{24012A71-CF52-48DE-964B-E218B47F71FF}" sibTransId="{6921F356-6F3F-4E00-9A34-298AC0E0D190}"/>
    <dgm:cxn modelId="{2E16CF9E-C757-4A10-BAC4-0FB8938FCC60}" type="presOf" srcId="{E64A64BB-33CD-41FC-B8FD-8CE46CBFD17A}" destId="{4435EF4A-E002-4E83-B87F-9E127F947665}" srcOrd="0" destOrd="0" presId="urn:microsoft.com/office/officeart/2005/8/layout/vList5"/>
    <dgm:cxn modelId="{9E92B0F1-22EE-49BA-BE70-BB0A007CC43B}" srcId="{9FEC1792-1A7C-4973-9B79-58264418F0F6}" destId="{386306F4-F4C1-459A-85C3-47204014B27A}" srcOrd="2" destOrd="0" parTransId="{5F473EE6-6621-4923-A3AF-581BE81BBE3C}" sibTransId="{10EE0D1D-1BB2-40EA-BFD5-DC4A7A131195}"/>
    <dgm:cxn modelId="{34D600BD-F9B8-4888-9CC3-1617DD2C9370}" type="presOf" srcId="{505EC9C6-E644-4DA4-90DC-5B879EFD2BDA}" destId="{E25407FC-81C5-4FA6-B0F6-A603C5219D27}" srcOrd="0" destOrd="0" presId="urn:microsoft.com/office/officeart/2005/8/layout/vList5"/>
    <dgm:cxn modelId="{B523575F-32F2-4CAD-8DB1-6861F2AE45E6}" srcId="{E64A64BB-33CD-41FC-B8FD-8CE46CBFD17A}" destId="{6F500CE4-53B3-43CF-AE0C-06EB6E107286}" srcOrd="0" destOrd="0" parTransId="{C525666F-7905-4382-83FA-CCEFFC5B1738}" sibTransId="{D764436A-0194-4F14-83FD-64CCFC8ED23F}"/>
    <dgm:cxn modelId="{70AAF388-B823-40B2-82B3-B2AA45735540}" srcId="{386306F4-F4C1-459A-85C3-47204014B27A}" destId="{42C6B124-46E2-4460-B25B-AD6DB8BC202D}" srcOrd="1" destOrd="0" parTransId="{BCF6103F-C4F4-4AC8-96FD-CD3BDA4EF397}" sibTransId="{0AD4C3C2-08D6-474E-AC10-6AF33FA8120E}"/>
    <dgm:cxn modelId="{AF5A9EBE-1ABA-4413-B937-A547A940CB16}" type="presOf" srcId="{9FEC1792-1A7C-4973-9B79-58264418F0F6}" destId="{D9A8A2B7-E5D5-4266-8136-9288DF9C8FE5}" srcOrd="0" destOrd="0" presId="urn:microsoft.com/office/officeart/2005/8/layout/vList5"/>
    <dgm:cxn modelId="{061338A6-6359-4E0B-8F65-8E7CA00FC8BF}" srcId="{386306F4-F4C1-459A-85C3-47204014B27A}" destId="{BE7D25D1-4B1A-4CDE-BD5A-18DE39A7E2EE}" srcOrd="0" destOrd="0" parTransId="{E698D25E-3CD3-433A-9E63-D7C811E3BECC}" sibTransId="{0FF64D36-0D72-4302-8078-E923429231DA}"/>
    <dgm:cxn modelId="{BAAD23D0-87DF-4762-8720-9B4A6304F810}" type="presParOf" srcId="{D9A8A2B7-E5D5-4266-8136-9288DF9C8FE5}" destId="{6140E3CD-6242-4BF7-80DD-0D3412BE00A8}" srcOrd="0" destOrd="0" presId="urn:microsoft.com/office/officeart/2005/8/layout/vList5"/>
    <dgm:cxn modelId="{608C0F08-72AA-4090-9405-A815DD596E09}" type="presParOf" srcId="{6140E3CD-6242-4BF7-80DD-0D3412BE00A8}" destId="{F63FC2D2-D776-48E8-93F7-168B205764C8}" srcOrd="0" destOrd="0" presId="urn:microsoft.com/office/officeart/2005/8/layout/vList5"/>
    <dgm:cxn modelId="{584DE06E-C306-4970-8F31-4EC226C3F513}" type="presParOf" srcId="{6140E3CD-6242-4BF7-80DD-0D3412BE00A8}" destId="{E25407FC-81C5-4FA6-B0F6-A603C5219D27}" srcOrd="1" destOrd="0" presId="urn:microsoft.com/office/officeart/2005/8/layout/vList5"/>
    <dgm:cxn modelId="{09B071C5-D46A-4F2A-B7A8-585C729AD90D}" type="presParOf" srcId="{D9A8A2B7-E5D5-4266-8136-9288DF9C8FE5}" destId="{61833ED7-A14B-4449-9901-F150AE0A65BC}" srcOrd="1" destOrd="0" presId="urn:microsoft.com/office/officeart/2005/8/layout/vList5"/>
    <dgm:cxn modelId="{F0C7AB49-23D0-497B-8E86-7052D311A844}" type="presParOf" srcId="{D9A8A2B7-E5D5-4266-8136-9288DF9C8FE5}" destId="{5E628599-7BA6-4707-87E9-1E55586F166D}" srcOrd="2" destOrd="0" presId="urn:microsoft.com/office/officeart/2005/8/layout/vList5"/>
    <dgm:cxn modelId="{ECCCFF2D-B147-4F2A-BBE0-F58E439DECB8}" type="presParOf" srcId="{5E628599-7BA6-4707-87E9-1E55586F166D}" destId="{4435EF4A-E002-4E83-B87F-9E127F947665}" srcOrd="0" destOrd="0" presId="urn:microsoft.com/office/officeart/2005/8/layout/vList5"/>
    <dgm:cxn modelId="{82F40F23-77F0-4F30-8D98-0A8E8B632030}" type="presParOf" srcId="{5E628599-7BA6-4707-87E9-1E55586F166D}" destId="{AFFCE992-6CBC-4BAE-B436-C8FB1488ECC0}" srcOrd="1" destOrd="0" presId="urn:microsoft.com/office/officeart/2005/8/layout/vList5"/>
    <dgm:cxn modelId="{F56A7615-9457-4679-B0B0-C3C5EDF1CCCE}" type="presParOf" srcId="{D9A8A2B7-E5D5-4266-8136-9288DF9C8FE5}" destId="{75C4E33D-074F-45A8-BA86-7216A9A12C53}" srcOrd="3" destOrd="0" presId="urn:microsoft.com/office/officeart/2005/8/layout/vList5"/>
    <dgm:cxn modelId="{5FC2A52F-02E4-4056-82D3-4974DFAFE966}" type="presParOf" srcId="{D9A8A2B7-E5D5-4266-8136-9288DF9C8FE5}" destId="{C2F13723-9D40-497B-B282-EF676D9C12AA}" srcOrd="4" destOrd="0" presId="urn:microsoft.com/office/officeart/2005/8/layout/vList5"/>
    <dgm:cxn modelId="{6E29E220-F0F1-44E4-895B-E199434F044D}" type="presParOf" srcId="{C2F13723-9D40-497B-B282-EF676D9C12AA}" destId="{76EF8305-84E1-4113-96A7-5A9B5AF7DD39}" srcOrd="0" destOrd="0" presId="urn:microsoft.com/office/officeart/2005/8/layout/vList5"/>
    <dgm:cxn modelId="{D0813E0B-F4CA-4C2D-B8A0-518FDB921F1F}" type="presParOf" srcId="{C2F13723-9D40-497B-B282-EF676D9C12AA}" destId="{D2FD9D72-BDAD-4E4C-9C78-3E7919DBCB3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407FC-81C5-4FA6-B0F6-A603C5219D27}">
      <dsp:nvSpPr>
        <dsp:cNvPr id="0" name=""/>
        <dsp:cNvSpPr/>
      </dsp:nvSpPr>
      <dsp:spPr>
        <a:xfrm rot="5400000">
          <a:off x="6409995" y="-2701051"/>
          <a:ext cx="805457" cy="64119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Psychiatric disorders : classification, etiology , course, Rx</a:t>
          </a:r>
          <a:endParaRPr lang="ar-SA" sz="2000" kern="1200" dirty="0"/>
        </a:p>
      </dsp:txBody>
      <dsp:txXfrm rot="-5400000">
        <a:off x="3606737" y="141526"/>
        <a:ext cx="6372656" cy="726819"/>
      </dsp:txXfrm>
    </dsp:sp>
    <dsp:sp modelId="{F63FC2D2-D776-48E8-93F7-168B205764C8}">
      <dsp:nvSpPr>
        <dsp:cNvPr id="0" name=""/>
        <dsp:cNvSpPr/>
      </dsp:nvSpPr>
      <dsp:spPr>
        <a:xfrm>
          <a:off x="0" y="1525"/>
          <a:ext cx="3606736" cy="10068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Knowledge </a:t>
          </a:r>
          <a:endParaRPr lang="ar-SA" sz="4700" kern="1200" dirty="0"/>
        </a:p>
      </dsp:txBody>
      <dsp:txXfrm>
        <a:off x="49149" y="50674"/>
        <a:ext cx="3508438" cy="908524"/>
      </dsp:txXfrm>
    </dsp:sp>
    <dsp:sp modelId="{AFFCE992-6CBC-4BAE-B436-C8FB1488ECC0}">
      <dsp:nvSpPr>
        <dsp:cNvPr id="0" name=""/>
        <dsp:cNvSpPr/>
      </dsp:nvSpPr>
      <dsp:spPr>
        <a:xfrm rot="5400000">
          <a:off x="6409995" y="-1643887"/>
          <a:ext cx="805457" cy="64119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To adopt positive attitude , Negative opinion is based on unscientific public thinking, media…..</a:t>
          </a:r>
          <a:endParaRPr lang="ar-SA" sz="2000" kern="1200" dirty="0"/>
        </a:p>
      </dsp:txBody>
      <dsp:txXfrm rot="-5400000">
        <a:off x="3606737" y="1198690"/>
        <a:ext cx="6372656" cy="726819"/>
      </dsp:txXfrm>
    </dsp:sp>
    <dsp:sp modelId="{4435EF4A-E002-4E83-B87F-9E127F947665}">
      <dsp:nvSpPr>
        <dsp:cNvPr id="0" name=""/>
        <dsp:cNvSpPr/>
      </dsp:nvSpPr>
      <dsp:spPr>
        <a:xfrm>
          <a:off x="0" y="1058688"/>
          <a:ext cx="3606736" cy="10068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Attitude </a:t>
          </a:r>
          <a:endParaRPr lang="ar-SA" sz="4700" kern="1200" dirty="0"/>
        </a:p>
      </dsp:txBody>
      <dsp:txXfrm>
        <a:off x="49149" y="1107837"/>
        <a:ext cx="3508438" cy="908524"/>
      </dsp:txXfrm>
    </dsp:sp>
    <dsp:sp modelId="{D2FD9D72-BDAD-4E4C-9C78-3E7919DBCB3E}">
      <dsp:nvSpPr>
        <dsp:cNvPr id="0" name=""/>
        <dsp:cNvSpPr/>
      </dsp:nvSpPr>
      <dsp:spPr>
        <a:xfrm rot="5400000">
          <a:off x="6409995" y="-586724"/>
          <a:ext cx="805457" cy="64119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266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6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Psychiatric History.- Mental state Examination.- Interview Skills Eliciting Signs</a:t>
          </a:r>
          <a:endParaRPr lang="ar-SA" sz="2000" kern="1200" dirty="0"/>
        </a:p>
      </dsp:txBody>
      <dsp:txXfrm rot="-5400000">
        <a:off x="3606737" y="2255853"/>
        <a:ext cx="6372656" cy="726819"/>
      </dsp:txXfrm>
    </dsp:sp>
    <dsp:sp modelId="{76EF8305-84E1-4113-96A7-5A9B5AF7DD39}">
      <dsp:nvSpPr>
        <dsp:cNvPr id="0" name=""/>
        <dsp:cNvSpPr/>
      </dsp:nvSpPr>
      <dsp:spPr>
        <a:xfrm>
          <a:off x="0" y="2115852"/>
          <a:ext cx="3606736" cy="10068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Skills </a:t>
          </a:r>
          <a:endParaRPr lang="ar-SA" sz="4700" kern="1200" dirty="0"/>
        </a:p>
      </dsp:txBody>
      <dsp:txXfrm>
        <a:off x="49149" y="2165001"/>
        <a:ext cx="3508438" cy="908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5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3691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7144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6445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4932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7234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6592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831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4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6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7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3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6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7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9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8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9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C48EC7-AF6A-48D3-8284-14BACBEBDD84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9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  <p:sldLayoutId id="2147483826" r:id="rId17"/>
  </p:sldLayoutIdLst>
  <p:hf sldNum="0" hdr="0" ftr="0" dt="0"/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ksu.edu.sa/sughayir/Manual%20of%20Basic%20Psycchiatry/Forms/AllItems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AR CENA" panose="02000000000000000000" pitchFamily="2" charset="0"/>
              </a:rPr>
              <a:t>Diagnosis &amp; Classification in Psychiatry</a:t>
            </a:r>
            <a:endParaRPr lang="ar-SA" sz="6600" b="1" dirty="0">
              <a:solidFill>
                <a:schemeClr val="tx2"/>
              </a:solidFill>
              <a:latin typeface="AR CENA" panose="02000000000000000000" pitchFamily="2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697529" y="4838945"/>
            <a:ext cx="9070848" cy="7102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Dr. Noor Al-</a:t>
            </a:r>
            <a:r>
              <a:rPr lang="en-US" sz="2400" b="1" dirty="0" err="1" smtClean="0">
                <a:solidFill>
                  <a:srgbClr val="0070C0"/>
                </a:solidFill>
              </a:rPr>
              <a:t>Modihesh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Consultant Child &amp; Adolescent Psychiatry</a:t>
            </a:r>
            <a:endParaRPr lang="ar-SA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762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  <a:latin typeface="AR CENA" panose="02000000000000000000" pitchFamily="2" charset="0"/>
              </a:rPr>
              <a:t>Why do we need to diagnose </a:t>
            </a:r>
            <a:endParaRPr lang="ar-SA" sz="5400" b="1" dirty="0">
              <a:solidFill>
                <a:srgbClr val="0070C0"/>
              </a:solidFill>
              <a:latin typeface="AR CENA" panose="02000000000000000000" pitchFamily="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b="1" dirty="0">
                <a:latin typeface="Bell MT" panose="02020503060305020303" pitchFamily="18" charset="0"/>
              </a:rPr>
              <a:t>symptoms of mental illness encompass a wide range of emotional,</a:t>
            </a:r>
          </a:p>
          <a:p>
            <a:pPr marL="0" indent="0" algn="l" rtl="0">
              <a:buNone/>
            </a:pPr>
            <a:r>
              <a:rPr lang="en-US" b="1" dirty="0">
                <a:latin typeface="Bell MT" panose="02020503060305020303" pitchFamily="18" charset="0"/>
              </a:rPr>
              <a:t>cognitive, and behavioral </a:t>
            </a:r>
            <a:r>
              <a:rPr lang="en-US" b="1" dirty="0" smtClean="0">
                <a:latin typeface="Bell MT" panose="02020503060305020303" pitchFamily="18" charset="0"/>
              </a:rPr>
              <a:t>abnormalities == structure our mind !!.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Bell MT" panose="02020503060305020303" pitchFamily="18" charset="0"/>
              </a:rPr>
              <a:t>Communication between physicians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Bell MT" panose="02020503060305020303" pitchFamily="18" charset="0"/>
              </a:rPr>
              <a:t>Predict outcome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Bell MT" panose="02020503060305020303" pitchFamily="18" charset="0"/>
              </a:rPr>
              <a:t>Research  </a:t>
            </a:r>
          </a:p>
          <a:p>
            <a:pPr marL="0" indent="0" algn="l" rtl="0">
              <a:buNone/>
            </a:pPr>
            <a:endParaRPr lang="ar-SA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143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84310" y="735105"/>
            <a:ext cx="10018713" cy="530262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b="1" dirty="0">
                <a:solidFill>
                  <a:srgbClr val="0070C0"/>
                </a:solidFill>
                <a:latin typeface="AR CENA" panose="02000000000000000000" pitchFamily="2" charset="0"/>
              </a:rPr>
              <a:t>Organic Mental Disorders</a:t>
            </a:r>
            <a:r>
              <a:rPr lang="en-US" b="1" dirty="0">
                <a:latin typeface="Bell MT" panose="02020503060305020303" pitchFamily="18" charset="0"/>
              </a:rPr>
              <a:t>: psychiatric disorders characterized by </a:t>
            </a:r>
            <a:r>
              <a:rPr lang="en-US" b="1" dirty="0" smtClean="0">
                <a:latin typeface="Bell MT" panose="02020503060305020303" pitchFamily="18" charset="0"/>
              </a:rPr>
              <a:t>neurocognitive structural </a:t>
            </a:r>
            <a:r>
              <a:rPr lang="en-US" b="1" dirty="0">
                <a:latin typeface="Bell MT" panose="02020503060305020303" pitchFamily="18" charset="0"/>
              </a:rPr>
              <a:t>brain pathology that can be detected by clinical assessment or usual tests.</a:t>
            </a:r>
          </a:p>
          <a:p>
            <a:pPr marL="0" indent="0" algn="l" rtl="0">
              <a:buNone/>
            </a:pPr>
            <a:r>
              <a:rPr lang="en-US" b="1" dirty="0">
                <a:latin typeface="Bell MT" panose="02020503060305020303" pitchFamily="18" charset="0"/>
              </a:rPr>
              <a:t>E.g. delirium, dementia, substance-induced mental disorders, and </a:t>
            </a:r>
            <a:r>
              <a:rPr lang="en-US" b="1" dirty="0" smtClean="0">
                <a:latin typeface="Bell MT" panose="02020503060305020303" pitchFamily="18" charset="0"/>
              </a:rPr>
              <a:t>medication-induced mental </a:t>
            </a:r>
            <a:r>
              <a:rPr lang="en-US" b="1" dirty="0">
                <a:latin typeface="Bell MT" panose="02020503060305020303" pitchFamily="18" charset="0"/>
              </a:rPr>
              <a:t>disorders</a:t>
            </a:r>
            <a:r>
              <a:rPr lang="en-US" b="1" dirty="0" smtClean="0">
                <a:latin typeface="Bell MT" panose="02020503060305020303" pitchFamily="18" charset="0"/>
              </a:rPr>
              <a:t>.</a:t>
            </a:r>
          </a:p>
          <a:p>
            <a:pPr marL="0" indent="0" algn="l" rtl="0">
              <a:buNone/>
            </a:pPr>
            <a:r>
              <a:rPr lang="en-US" sz="2800" b="1" dirty="0">
                <a:solidFill>
                  <a:srgbClr val="0070C0"/>
                </a:solidFill>
                <a:latin typeface="AR CENA" panose="02000000000000000000" pitchFamily="2" charset="0"/>
              </a:rPr>
              <a:t>Non-organic (functional) </a:t>
            </a:r>
            <a:r>
              <a:rPr lang="en-US" sz="2800" b="1" dirty="0" smtClean="0">
                <a:solidFill>
                  <a:srgbClr val="0070C0"/>
                </a:solidFill>
                <a:latin typeface="AR CENA" panose="02000000000000000000" pitchFamily="2" charset="0"/>
              </a:rPr>
              <a:t>Mental Disorders</a:t>
            </a:r>
            <a:r>
              <a:rPr lang="en-US" sz="2800" b="1" dirty="0">
                <a:solidFill>
                  <a:srgbClr val="0070C0"/>
                </a:solidFill>
                <a:latin typeface="AR CENA" panose="02000000000000000000" pitchFamily="2" charset="0"/>
              </a:rPr>
              <a:t>:</a:t>
            </a:r>
          </a:p>
          <a:p>
            <a:pPr marL="0" indent="0" algn="l" rtl="0">
              <a:buNone/>
            </a:pPr>
            <a:r>
              <a:rPr lang="en-US" b="1" dirty="0">
                <a:latin typeface="Bell MT" panose="02020503060305020303" pitchFamily="18" charset="0"/>
              </a:rPr>
              <a:t>No obvious structural </a:t>
            </a:r>
            <a:r>
              <a:rPr lang="en-US" b="1" dirty="0" smtClean="0">
                <a:latin typeface="Bell MT" panose="02020503060305020303" pitchFamily="18" charset="0"/>
              </a:rPr>
              <a:t>brain pathology</a:t>
            </a:r>
            <a:r>
              <a:rPr lang="en-US" b="1" dirty="0">
                <a:latin typeface="Bell MT" panose="02020503060305020303" pitchFamily="18" charset="0"/>
              </a:rPr>
              <a:t>. E.g. Schizophrenia,</a:t>
            </a:r>
          </a:p>
          <a:p>
            <a:pPr marL="0" indent="0" algn="l" rtl="0">
              <a:buNone/>
            </a:pPr>
            <a:r>
              <a:rPr lang="en-US" b="1" dirty="0">
                <a:latin typeface="Bell MT" panose="02020503060305020303" pitchFamily="18" charset="0"/>
              </a:rPr>
              <a:t>mood disorders, anxiety </a:t>
            </a:r>
            <a:r>
              <a:rPr lang="en-US" b="1" dirty="0" smtClean="0">
                <a:latin typeface="Bell MT" panose="02020503060305020303" pitchFamily="18" charset="0"/>
              </a:rPr>
              <a:t>disorders, adjustment </a:t>
            </a:r>
            <a:r>
              <a:rPr lang="en-US" b="1" dirty="0">
                <a:latin typeface="Bell MT" panose="02020503060305020303" pitchFamily="18" charset="0"/>
              </a:rPr>
              <a:t>disorders. </a:t>
            </a:r>
          </a:p>
        </p:txBody>
      </p:sp>
    </p:spTree>
    <p:extLst>
      <p:ext uri="{BB962C8B-B14F-4D97-AF65-F5344CB8AC3E}">
        <p14:creationId xmlns:p14="http://schemas.microsoft.com/office/powerpoint/2010/main" val="2328686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dirty="0">
                <a:solidFill>
                  <a:srgbClr val="0070C0"/>
                </a:solidFill>
                <a:latin typeface="AR CENA" panose="02000000000000000000" pitchFamily="2" charset="0"/>
              </a:rPr>
              <a:t>Features Suggestive of Organic Mental Disorders (CNS pathology);</a:t>
            </a:r>
          </a:p>
          <a:p>
            <a:pPr algn="l" rtl="0"/>
            <a:r>
              <a:rPr lang="en-US" dirty="0"/>
              <a:t>Disturbed consciousness +/- other cognitive disturbance in: attention, </a:t>
            </a:r>
            <a:r>
              <a:rPr lang="en-US" dirty="0" smtClean="0"/>
              <a:t>concentration, orientation </a:t>
            </a:r>
            <a:r>
              <a:rPr lang="en-US" dirty="0"/>
              <a:t>or memory. </a:t>
            </a:r>
            <a:endParaRPr lang="en-US" dirty="0" smtClean="0"/>
          </a:p>
          <a:p>
            <a:pPr algn="l" rtl="0"/>
            <a:r>
              <a:rPr lang="en-US" dirty="0" smtClean="0"/>
              <a:t>Physical </a:t>
            </a:r>
            <a:r>
              <a:rPr lang="en-US" dirty="0"/>
              <a:t>illness (e.g. diabetes, hypertension). </a:t>
            </a:r>
            <a:endParaRPr lang="en-US" dirty="0" smtClean="0"/>
          </a:p>
          <a:p>
            <a:pPr algn="l" rtl="0"/>
            <a:r>
              <a:rPr lang="en-US" dirty="0" smtClean="0"/>
              <a:t>Vital signs disturbances </a:t>
            </a:r>
            <a:r>
              <a:rPr lang="en-US" dirty="0"/>
              <a:t>(e.g. fever, high BP</a:t>
            </a:r>
            <a:r>
              <a:rPr lang="en-US" dirty="0" smtClean="0"/>
              <a:t>).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Neurological features (e.g. ataxia, dysarthria).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39767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84310" y="779929"/>
            <a:ext cx="10018713" cy="5011271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3200" dirty="0">
                <a:solidFill>
                  <a:srgbClr val="0070C0"/>
                </a:solidFill>
                <a:latin typeface="AR CENA" panose="02000000000000000000" pitchFamily="2" charset="0"/>
              </a:rPr>
              <a:t>Psychosis vs. Neurosis Classification</a:t>
            </a:r>
            <a:r>
              <a:rPr lang="en-US" dirty="0"/>
              <a:t>: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although </a:t>
            </a:r>
            <a:r>
              <a:rPr lang="en-US" dirty="0"/>
              <a:t>this classification is no longer used in the official current systems of</a:t>
            </a:r>
          </a:p>
          <a:p>
            <a:pPr marL="0" indent="0" algn="l" rtl="0">
              <a:buNone/>
            </a:pPr>
            <a:r>
              <a:rPr lang="en-US" dirty="0"/>
              <a:t>classification (DSM &amp; ICD), in everyday clinical practice these terms are still used widely; hence it is of practical </a:t>
            </a:r>
            <a:r>
              <a:rPr lang="en-US" dirty="0" smtClean="0"/>
              <a:t>value to </a:t>
            </a:r>
            <a:r>
              <a:rPr lang="en-US" dirty="0"/>
              <a:t>know this distinction. </a:t>
            </a:r>
            <a:endParaRPr lang="en-US" dirty="0" smtClean="0"/>
          </a:p>
          <a:p>
            <a:pPr marL="0" indent="0"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51213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530630"/>
              </p:ext>
            </p:extLst>
          </p:nvPr>
        </p:nvGraphicFramePr>
        <p:xfrm>
          <a:off x="1484311" y="1595716"/>
          <a:ext cx="10018712" cy="432547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9356"/>
                <a:gridCol w="5009356"/>
              </a:tblGrid>
              <a:tr h="667873">
                <a:tc>
                  <a:txBody>
                    <a:bodyPr/>
                    <a:lstStyle/>
                    <a:p>
                      <a:pPr algn="ctr" rtl="1"/>
                      <a:r>
                        <a:rPr lang="en-US" sz="3600" dirty="0" smtClean="0">
                          <a:latin typeface="AR CENA" panose="02000000000000000000" pitchFamily="2" charset="0"/>
                        </a:rPr>
                        <a:t>neurosis</a:t>
                      </a:r>
                      <a:endParaRPr lang="ar-SA" sz="3600" dirty="0">
                        <a:latin typeface="AR CEN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600" dirty="0" smtClean="0">
                          <a:latin typeface="AR CENA" panose="02000000000000000000" pitchFamily="2" charset="0"/>
                        </a:rPr>
                        <a:t>psychosis</a:t>
                      </a:r>
                      <a:endParaRPr lang="ar-SA" sz="3600" dirty="0">
                        <a:latin typeface="AR CENA" panose="02000000000000000000" pitchFamily="2" charset="0"/>
                      </a:endParaRPr>
                    </a:p>
                  </a:txBody>
                  <a:tcPr/>
                </a:tc>
              </a:tr>
              <a:tr h="3541058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Generally less severe forms of psychiatry disorders in which the patient is able to distinguish between subjective experience and external reality. </a:t>
                      </a:r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r>
                        <a:rPr lang="en-US" dirty="0" smtClean="0"/>
                        <a:t>No lack of insight, delusions or hallucinations. </a:t>
                      </a:r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r>
                        <a:rPr lang="en-US" dirty="0" smtClean="0"/>
                        <a:t>Examples: dysthymic disorder, anxiety, panic &amp; phobic disorders. </a:t>
                      </a:r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r>
                        <a:rPr lang="en-US" dirty="0" smtClean="0"/>
                        <a:t>Features are abnormal in </a:t>
                      </a:r>
                      <a:r>
                        <a:rPr lang="en-US" b="1" u="sng" dirty="0" smtClean="0">
                          <a:solidFill>
                            <a:srgbClr val="0070C0"/>
                          </a:solidFill>
                        </a:rPr>
                        <a:t>quantity</a:t>
                      </a:r>
                      <a:r>
                        <a:rPr lang="en-US" dirty="0" smtClean="0"/>
                        <a:t> (e.g. excessive fear and avoidance).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Mental disorders in which the patient </a:t>
                      </a:r>
                      <a:r>
                        <a:rPr lang="en-US" b="1" u="sng" dirty="0" smtClean="0">
                          <a:solidFill>
                            <a:srgbClr val="0070C0"/>
                          </a:solidFill>
                        </a:rPr>
                        <a:t>lacks insight </a:t>
                      </a:r>
                      <a:r>
                        <a:rPr lang="en-US" dirty="0" smtClean="0"/>
                        <a:t>and is </a:t>
                      </a:r>
                      <a:r>
                        <a:rPr lang="en-US" b="1" u="sng" dirty="0" smtClean="0">
                          <a:solidFill>
                            <a:srgbClr val="0070C0"/>
                          </a:solidFill>
                        </a:rPr>
                        <a:t>unable to distinguish </a:t>
                      </a:r>
                      <a:r>
                        <a:rPr lang="en-US" dirty="0" smtClean="0"/>
                        <a:t>between subjective experience and external reality, as evidenced by disturbances in thinking (delusions), perception (hallucinations), or behavior (e.g. violence). </a:t>
                      </a:r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r>
                        <a:rPr lang="en-US" dirty="0" smtClean="0"/>
                        <a:t>Examples: schizophrenia, severe mood disorders, delusional disorders. It can be due to an organic cause (organic psychosis) e.g. delirium, dementia, substance abuse, head injury. </a:t>
                      </a:r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r>
                        <a:rPr lang="en-US" dirty="0" smtClean="0"/>
                        <a:t>Features are abnormal in </a:t>
                      </a:r>
                      <a:r>
                        <a:rPr lang="en-US" b="1" u="sng" dirty="0" smtClean="0">
                          <a:solidFill>
                            <a:srgbClr val="0070C0"/>
                          </a:solidFill>
                        </a:rPr>
                        <a:t>quality</a:t>
                      </a:r>
                      <a:r>
                        <a:rPr lang="en-US" dirty="0" smtClean="0"/>
                        <a:t> (e.g. delusions, hallucinations).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513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43318" y="-1613647"/>
            <a:ext cx="10059705" cy="7404847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u="sng" dirty="0" smtClean="0">
                <a:solidFill>
                  <a:srgbClr val="0070C0"/>
                </a:solidFill>
                <a:latin typeface="Bell MT" panose="02020503060305020303" pitchFamily="18" charset="0"/>
              </a:rPr>
              <a:t>DSM-5 </a:t>
            </a:r>
            <a:r>
              <a:rPr lang="en-US" b="1" dirty="0">
                <a:latin typeface="Bell MT" panose="02020503060305020303" pitchFamily="18" charset="0"/>
              </a:rPr>
              <a:t>Classification (May 2013) is an evidence-based manual useful in accurately and </a:t>
            </a:r>
            <a:r>
              <a:rPr lang="en-US" b="1" dirty="0" smtClean="0">
                <a:latin typeface="Bell MT" panose="02020503060305020303" pitchFamily="18" charset="0"/>
              </a:rPr>
              <a:t>consistently </a:t>
            </a:r>
            <a:r>
              <a:rPr lang="en-US" b="1" dirty="0">
                <a:latin typeface="Bell MT" panose="02020503060305020303" pitchFamily="18" charset="0"/>
              </a:rPr>
              <a:t>diagnose mental </a:t>
            </a:r>
            <a:r>
              <a:rPr lang="en-US" b="1" dirty="0" smtClean="0">
                <a:latin typeface="Bell MT" panose="02020503060305020303" pitchFamily="18" charset="0"/>
              </a:rPr>
              <a:t>disorders</a:t>
            </a:r>
          </a:p>
          <a:p>
            <a:pPr marL="0" indent="0" algn="l" rtl="0">
              <a:buNone/>
            </a:pPr>
            <a:endParaRPr lang="en-US" b="1" dirty="0">
              <a:latin typeface="Bell MT" panose="02020503060305020303" pitchFamily="18" charset="0"/>
            </a:endParaRPr>
          </a:p>
          <a:p>
            <a:pPr marL="0" indent="0" algn="l" rtl="0">
              <a:buNone/>
            </a:pPr>
            <a:endParaRPr lang="ar-SA" b="1" dirty="0">
              <a:latin typeface="Bell MT" panose="02020503060305020303" pitchFamily="18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219" y="2205318"/>
            <a:ext cx="4995769" cy="447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758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748925"/>
              </p:ext>
            </p:extLst>
          </p:nvPr>
        </p:nvGraphicFramePr>
        <p:xfrm>
          <a:off x="1435007" y="2052918"/>
          <a:ext cx="10018712" cy="37427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9356"/>
                <a:gridCol w="5009356"/>
              </a:tblGrid>
              <a:tr h="699247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>
                          <a:latin typeface="AR CENA" panose="02000000000000000000" pitchFamily="2" charset="0"/>
                        </a:rPr>
                        <a:t>Negative </a:t>
                      </a:r>
                      <a:r>
                        <a:rPr lang="en-US" sz="3200" dirty="0" err="1" smtClean="0">
                          <a:latin typeface="AR CENA" panose="02000000000000000000" pitchFamily="2" charset="0"/>
                        </a:rPr>
                        <a:t>Sx</a:t>
                      </a:r>
                      <a:endParaRPr lang="ar-SA" sz="3200" dirty="0">
                        <a:latin typeface="AR CEN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>
                          <a:latin typeface="AR CENA" panose="02000000000000000000" pitchFamily="2" charset="0"/>
                        </a:rPr>
                        <a:t>Positive </a:t>
                      </a:r>
                      <a:r>
                        <a:rPr lang="en-US" sz="3200" dirty="0" err="1" smtClean="0">
                          <a:latin typeface="AR CENA" panose="02000000000000000000" pitchFamily="2" charset="0"/>
                        </a:rPr>
                        <a:t>Sx</a:t>
                      </a:r>
                      <a:r>
                        <a:rPr lang="en-US" sz="3200" dirty="0" smtClean="0">
                          <a:latin typeface="AR CENA" panose="02000000000000000000" pitchFamily="2" charset="0"/>
                        </a:rPr>
                        <a:t> </a:t>
                      </a:r>
                      <a:endParaRPr lang="ar-SA" sz="3200" dirty="0">
                        <a:latin typeface="AR CENA" panose="02000000000000000000" pitchFamily="2" charset="0"/>
                      </a:endParaRPr>
                    </a:p>
                  </a:txBody>
                  <a:tcPr/>
                </a:tc>
              </a:tr>
              <a:tr h="3043517"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Poverty of thoughts &amp; speech.</a:t>
                      </a:r>
                    </a:p>
                    <a:p>
                      <a:pPr algn="l" rtl="0"/>
                      <a:endParaRPr lang="en-US" b="1" dirty="0" smtClean="0">
                        <a:latin typeface="Bell MT" panose="02020503060305020303" pitchFamily="18" charset="0"/>
                      </a:endParaRPr>
                    </a:p>
                    <a:p>
                      <a:pPr algn="l" rtl="0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  Lack of ambition , interest &amp; initiation.</a:t>
                      </a:r>
                    </a:p>
                    <a:p>
                      <a:pPr algn="l" rtl="0"/>
                      <a:endParaRPr lang="en-US" b="1" dirty="0" smtClean="0">
                        <a:latin typeface="Bell MT" panose="02020503060305020303" pitchFamily="18" charset="0"/>
                      </a:endParaRPr>
                    </a:p>
                    <a:p>
                      <a:pPr algn="l" rtl="0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  Restricted affect.</a:t>
                      </a:r>
                    </a:p>
                    <a:p>
                      <a:pPr algn="l" rtl="0"/>
                      <a:endParaRPr lang="en-US" b="1" dirty="0" smtClean="0">
                        <a:latin typeface="Bell MT" panose="02020503060305020303" pitchFamily="18" charset="0"/>
                      </a:endParaRPr>
                    </a:p>
                    <a:p>
                      <a:pPr algn="l" rtl="0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  Self-neglect.</a:t>
                      </a:r>
                    </a:p>
                    <a:p>
                      <a:pPr algn="l" rtl="0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 </a:t>
                      </a:r>
                    </a:p>
                    <a:p>
                      <a:pPr algn="l" rtl="0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  Poor self care &amp; hygiene</a:t>
                      </a:r>
                    </a:p>
                    <a:p>
                      <a:pPr algn="l" rtl="0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Major disturbances in :</a:t>
                      </a:r>
                    </a:p>
                    <a:p>
                      <a:pPr algn="l" rtl="0"/>
                      <a:endParaRPr lang="en-US" b="1" dirty="0" smtClean="0">
                        <a:latin typeface="Bell MT" panose="02020503060305020303" pitchFamily="18" charset="0"/>
                      </a:endParaRPr>
                    </a:p>
                    <a:p>
                      <a:pPr algn="l" rtl="0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 perception  e.g. hallucination.</a:t>
                      </a:r>
                    </a:p>
                    <a:p>
                      <a:pPr algn="l" rtl="0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 </a:t>
                      </a:r>
                    </a:p>
                    <a:p>
                      <a:pPr algn="l" rtl="0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 thinking  e.g. delusions , FOI</a:t>
                      </a:r>
                    </a:p>
                    <a:p>
                      <a:pPr algn="l" rtl="0"/>
                      <a:endParaRPr lang="en-US" b="1" dirty="0" smtClean="0">
                        <a:latin typeface="Bell MT" panose="02020503060305020303" pitchFamily="18" charset="0"/>
                      </a:endParaRPr>
                    </a:p>
                    <a:p>
                      <a:pPr algn="l" rtl="0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 mood  e.g. extreme euphoria.</a:t>
                      </a:r>
                    </a:p>
                    <a:p>
                      <a:pPr algn="l" rtl="0"/>
                      <a:endParaRPr lang="en-US" b="1" dirty="0" smtClean="0">
                        <a:latin typeface="Bell MT" panose="02020503060305020303" pitchFamily="18" charset="0"/>
                      </a:endParaRPr>
                    </a:p>
                    <a:p>
                      <a:pPr algn="l" rtl="0"/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 behavior  e.g. disorganized </a:t>
                      </a:r>
                      <a:r>
                        <a:rPr lang="en-US" b="1" dirty="0" err="1" smtClean="0">
                          <a:latin typeface="Bell MT" panose="02020503060305020303" pitchFamily="18" charset="0"/>
                        </a:rPr>
                        <a:t>beh</a:t>
                      </a:r>
                      <a:r>
                        <a:rPr lang="en-US" b="1" dirty="0" smtClean="0">
                          <a:latin typeface="Bell MT" panose="02020503060305020303" pitchFamily="18" charset="0"/>
                        </a:rPr>
                        <a:t>.</a:t>
                      </a:r>
                    </a:p>
                    <a:p>
                      <a:pPr algn="l" rtl="0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437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06088" y="2429435"/>
            <a:ext cx="10018713" cy="1752599"/>
          </a:xfrm>
        </p:spPr>
        <p:txBody>
          <a:bodyPr/>
          <a:lstStyle/>
          <a:p>
            <a:r>
              <a:rPr lang="en-US" sz="6000" dirty="0" smtClean="0">
                <a:solidFill>
                  <a:srgbClr val="0070C0"/>
                </a:solidFill>
                <a:latin typeface="AR CENA" panose="02000000000000000000" pitchFamily="2" charset="0"/>
              </a:rPr>
              <a:t> </a:t>
            </a:r>
            <a:r>
              <a:rPr lang="en-US" sz="6000" dirty="0">
                <a:solidFill>
                  <a:srgbClr val="0070C0"/>
                </a:solidFill>
                <a:latin typeface="AR CENA" panose="02000000000000000000" pitchFamily="2" charset="0"/>
              </a:rPr>
              <a:t>Etiology in Psychiatry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254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AR CENA" panose="02000000000000000000" pitchFamily="2" charset="0"/>
              </a:rPr>
              <a:t>The Complexity of etiology in Psychiatry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l" rtl="0">
              <a:buAutoNum type="arabicPeriod"/>
            </a:pPr>
            <a:r>
              <a:rPr lang="en-US" dirty="0" smtClean="0"/>
              <a:t>Time </a:t>
            </a:r>
            <a:r>
              <a:rPr lang="en-US" dirty="0"/>
              <a:t>factor: causes are often remote in time from the effect they produce</a:t>
            </a:r>
            <a:r>
              <a:rPr lang="en-US" dirty="0" smtClean="0"/>
              <a:t>.</a:t>
            </a:r>
          </a:p>
          <a:p>
            <a:pPr marL="457200" indent="-457200" algn="l" rtl="0">
              <a:buAutoNum type="arabicPeriod"/>
            </a:pPr>
            <a:r>
              <a:rPr lang="en-US" dirty="0" smtClean="0"/>
              <a:t>Single </a:t>
            </a:r>
            <a:r>
              <a:rPr lang="en-US" dirty="0"/>
              <a:t>cause may lead to several psychological effects e.g. deprivation from parental affection may lead to depression or conduct disorder in children and adolescents. </a:t>
            </a:r>
          </a:p>
          <a:p>
            <a:pPr marL="457200" indent="-457200" algn="l" rtl="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Single effect may arise from several causes e.g. depression may be due to accumulation of several causes like </a:t>
            </a:r>
            <a:r>
              <a:rPr lang="en-US" dirty="0" err="1"/>
              <a:t>endocrinopathies</a:t>
            </a:r>
            <a:r>
              <a:rPr lang="en-US" dirty="0"/>
              <a:t>, psychosocial stresses and side effects of some drugs</a:t>
            </a:r>
            <a:r>
              <a:rPr lang="en-US" dirty="0" smtClean="0"/>
              <a:t>.</a:t>
            </a:r>
          </a:p>
          <a:p>
            <a:pPr marL="457200" indent="-457200" algn="l" rtl="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Most psychiatric disorders are multifactorial.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39953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667577"/>
              </p:ext>
            </p:extLst>
          </p:nvPr>
        </p:nvGraphicFramePr>
        <p:xfrm>
          <a:off x="1484314" y="1757082"/>
          <a:ext cx="10018710" cy="394536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03742"/>
                <a:gridCol w="2003742"/>
                <a:gridCol w="2003742"/>
                <a:gridCol w="2003742"/>
                <a:gridCol w="2003742"/>
              </a:tblGrid>
              <a:tr h="653527"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Maintaining</a:t>
                      </a:r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Aggravating</a:t>
                      </a:r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Precipitating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Predisposing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Effect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l" rtl="0"/>
                      <a:r>
                        <a:rPr lang="en-US" baseline="0" dirty="0" smtClean="0"/>
                        <a:t>Nature </a:t>
                      </a:r>
                      <a:endParaRPr lang="en-US" dirty="0" smtClean="0"/>
                    </a:p>
                  </a:txBody>
                  <a:tcPr/>
                </a:tc>
              </a:tr>
              <a:tr h="653527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E.g. Continuation of cannabis abuse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E.g. Further abuse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E.g. First dose of cannabis abuse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E.g. Genetic</a:t>
                      </a:r>
                    </a:p>
                    <a:p>
                      <a:pPr algn="l" rtl="0"/>
                      <a:r>
                        <a:rPr lang="en-US" dirty="0" smtClean="0"/>
                        <a:t>predisposition e.g. panic</a:t>
                      </a:r>
                    </a:p>
                    <a:p>
                      <a:pPr algn="l" rtl="0"/>
                      <a:r>
                        <a:rPr lang="en-US" dirty="0" smtClean="0"/>
                        <a:t>disorder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latin typeface="Bell MT" panose="02020503060305020303" pitchFamily="18" charset="0"/>
                        </a:rPr>
                        <a:t>Bio </a:t>
                      </a:r>
                      <a:endParaRPr lang="ar-SA" sz="28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  <a:tr h="653527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E.g. Continuation of such stresses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E.g. Further psychological stresses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E.g. Sudden or severe psychological stress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E.g. Abnormal personally traits with poor stress adaptation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latin typeface="Bell MT" panose="02020503060305020303" pitchFamily="18" charset="0"/>
                        </a:rPr>
                        <a:t>psycho-</a:t>
                      </a:r>
                      <a:endParaRPr lang="ar-SA" sz="28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  <a:tr h="65352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E.g. continuation of marital problems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E.g. Marital conflict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Marriage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E.g. Parental separation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latin typeface="Bell MT" panose="02020503060305020303" pitchFamily="18" charset="0"/>
                        </a:rPr>
                        <a:t>social</a:t>
                      </a:r>
                      <a:endParaRPr lang="ar-SA" sz="2800" dirty="0">
                        <a:latin typeface="Bell MT" panose="020205030603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رابط مستقيم 5"/>
          <p:cNvCxnSpPr/>
          <p:nvPr/>
        </p:nvCxnSpPr>
        <p:spPr>
          <a:xfrm>
            <a:off x="1484311" y="2662518"/>
            <a:ext cx="1989513" cy="600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34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AR CENA" panose="02000000000000000000" pitchFamily="2" charset="0"/>
              </a:rPr>
              <a:t>Objectives :</a:t>
            </a:r>
            <a:endParaRPr lang="ar-SA" sz="5400" dirty="0">
              <a:solidFill>
                <a:srgbClr val="0070C0"/>
              </a:solidFill>
              <a:latin typeface="AR CENA" panose="02000000000000000000" pitchFamily="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-</a:t>
            </a:r>
            <a:r>
              <a:rPr lang="en-US" sz="2800" b="1" dirty="0">
                <a:latin typeface="Bell MT" panose="02020503060305020303" pitchFamily="18" charset="0"/>
              </a:rPr>
              <a:t>Know Basics of Diagnosis &amp; Classification in Psychiatry.</a:t>
            </a:r>
          </a:p>
          <a:p>
            <a:pPr marL="0" indent="0" algn="l" rtl="0">
              <a:buNone/>
            </a:pPr>
            <a:r>
              <a:rPr lang="en-US" sz="2800" b="1" dirty="0">
                <a:latin typeface="Bell MT" panose="02020503060305020303" pitchFamily="18" charset="0"/>
              </a:rPr>
              <a:t>-Know the difference between organic &amp;functional  d.</a:t>
            </a:r>
          </a:p>
          <a:p>
            <a:pPr marL="0" indent="0" algn="l" rtl="0">
              <a:buNone/>
            </a:pPr>
            <a:r>
              <a:rPr lang="en-US" sz="2800" b="1" dirty="0">
                <a:latin typeface="Bell MT" panose="02020503060305020303" pitchFamily="18" charset="0"/>
              </a:rPr>
              <a:t>- Know the cues suggestive of organic mental disorders.</a:t>
            </a:r>
          </a:p>
          <a:p>
            <a:pPr marL="0" indent="0" algn="l" rtl="0">
              <a:buNone/>
            </a:pPr>
            <a:r>
              <a:rPr lang="en-US" sz="2800" b="1" dirty="0">
                <a:latin typeface="Bell MT" panose="02020503060305020303" pitchFamily="18" charset="0"/>
              </a:rPr>
              <a:t>-Know the difference between psychosis &amp;neurosis.</a:t>
            </a:r>
          </a:p>
          <a:p>
            <a:pPr marL="0" indent="0" algn="l" rtl="0">
              <a:buNone/>
            </a:pPr>
            <a:r>
              <a:rPr lang="en-US" sz="2800" b="1" dirty="0">
                <a:latin typeface="Bell MT" panose="02020503060305020303" pitchFamily="18" charset="0"/>
              </a:rPr>
              <a:t>- Know positive &amp; negative psychotic features.</a:t>
            </a:r>
          </a:p>
          <a:p>
            <a:pPr marL="0" indent="0"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15600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0070C0"/>
                </a:solidFill>
                <a:latin typeface="AR CENA" panose="02000000000000000000" pitchFamily="2" charset="0"/>
              </a:rPr>
              <a:t>Main causative factors in psychiatry: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84310" y="1873625"/>
            <a:ext cx="10018713" cy="3917576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000" b="1" dirty="0">
                <a:latin typeface="Bell MT" panose="02020503060305020303" pitchFamily="18" charset="0"/>
              </a:rPr>
              <a:t>A. </a:t>
            </a:r>
            <a:r>
              <a:rPr lang="en-US" sz="2000" b="1" u="sng" dirty="0">
                <a:latin typeface="Bell MT" panose="02020503060305020303" pitchFamily="18" charset="0"/>
              </a:rPr>
              <a:t>Genetic</a:t>
            </a:r>
            <a:r>
              <a:rPr lang="en-US" sz="2000" b="1" dirty="0">
                <a:latin typeface="Bell MT" panose="02020503060305020303" pitchFamily="18" charset="0"/>
              </a:rPr>
              <a:t> : e.g. in schizophrenia , mood disorders , panic disorder and agoraphobia.</a:t>
            </a:r>
          </a:p>
          <a:p>
            <a:pPr marL="0" indent="0" algn="l" rtl="0">
              <a:buNone/>
            </a:pPr>
            <a:r>
              <a:rPr lang="en-US" sz="2000" b="1" dirty="0">
                <a:latin typeface="Bell MT" panose="02020503060305020303" pitchFamily="18" charset="0"/>
              </a:rPr>
              <a:t>B. </a:t>
            </a:r>
            <a:r>
              <a:rPr lang="en-US" sz="2000" b="1" u="sng" dirty="0">
                <a:latin typeface="Bell MT" panose="02020503060305020303" pitchFamily="18" charset="0"/>
              </a:rPr>
              <a:t>Neuropathological:</a:t>
            </a:r>
            <a:r>
              <a:rPr lang="en-US" sz="2000" b="1" dirty="0">
                <a:latin typeface="Bell MT" panose="02020503060305020303" pitchFamily="18" charset="0"/>
              </a:rPr>
              <a:t> e.g. dementias ,delirium.</a:t>
            </a:r>
          </a:p>
          <a:p>
            <a:pPr marL="0" indent="0" algn="l" rtl="0">
              <a:buNone/>
            </a:pPr>
            <a:r>
              <a:rPr lang="en-US" sz="2000" b="1" dirty="0">
                <a:latin typeface="Bell MT" panose="02020503060305020303" pitchFamily="18" charset="0"/>
              </a:rPr>
              <a:t>C. </a:t>
            </a:r>
            <a:r>
              <a:rPr lang="en-US" sz="2000" b="1" u="sng" dirty="0" err="1">
                <a:latin typeface="Bell MT" panose="02020503060305020303" pitchFamily="18" charset="0"/>
              </a:rPr>
              <a:t>Endocrinopathological</a:t>
            </a:r>
            <a:r>
              <a:rPr lang="en-US" sz="2000" b="1" u="sng" dirty="0">
                <a:latin typeface="Bell MT" panose="02020503060305020303" pitchFamily="18" charset="0"/>
              </a:rPr>
              <a:t>:</a:t>
            </a:r>
            <a:r>
              <a:rPr lang="en-US" sz="2000" b="1" dirty="0">
                <a:latin typeface="Bell MT" panose="02020503060305020303" pitchFamily="18" charset="0"/>
              </a:rPr>
              <a:t> e.g. hyperthyroidism / hypothyroidism.</a:t>
            </a:r>
          </a:p>
          <a:p>
            <a:pPr marL="0" indent="0" algn="l" rtl="0">
              <a:buNone/>
            </a:pPr>
            <a:r>
              <a:rPr lang="en-US" sz="2000" b="1" dirty="0">
                <a:latin typeface="Bell MT" panose="02020503060305020303" pitchFamily="18" charset="0"/>
              </a:rPr>
              <a:t>D. </a:t>
            </a:r>
            <a:r>
              <a:rPr lang="en-US" sz="2000" b="1" u="sng" dirty="0">
                <a:latin typeface="Bell MT" panose="02020503060305020303" pitchFamily="18" charset="0"/>
              </a:rPr>
              <a:t>Pharmacological:</a:t>
            </a:r>
            <a:r>
              <a:rPr lang="en-US" sz="2000" b="1" dirty="0">
                <a:latin typeface="Bell MT" panose="02020503060305020303" pitchFamily="18" charset="0"/>
              </a:rPr>
              <a:t> side effects of medications e.g. steroids &gt; mood changes.</a:t>
            </a:r>
          </a:p>
          <a:p>
            <a:pPr marL="0" indent="0" algn="l" rtl="0">
              <a:buNone/>
            </a:pPr>
            <a:r>
              <a:rPr lang="en-US" sz="2000" b="1" dirty="0">
                <a:latin typeface="Bell MT" panose="02020503060305020303" pitchFamily="18" charset="0"/>
              </a:rPr>
              <a:t>E. </a:t>
            </a:r>
            <a:r>
              <a:rPr lang="en-US" sz="2000" b="1" u="sng" dirty="0">
                <a:latin typeface="Bell MT" panose="02020503060305020303" pitchFamily="18" charset="0"/>
              </a:rPr>
              <a:t>Social:</a:t>
            </a:r>
            <a:r>
              <a:rPr lang="en-US" sz="2000" b="1" dirty="0">
                <a:latin typeface="Bell MT" panose="02020503060305020303" pitchFamily="18" charset="0"/>
              </a:rPr>
              <a:t> e.g. marital discord /occupational problems/financial difficulties.</a:t>
            </a:r>
          </a:p>
          <a:p>
            <a:pPr marL="0" indent="0" algn="l" rtl="0">
              <a:buNone/>
            </a:pPr>
            <a:r>
              <a:rPr lang="en-US" sz="2000" b="1" dirty="0">
                <a:latin typeface="Bell MT" panose="02020503060305020303" pitchFamily="18" charset="0"/>
              </a:rPr>
              <a:t>F. </a:t>
            </a:r>
            <a:r>
              <a:rPr lang="en-US" sz="2000" b="1" u="sng" dirty="0">
                <a:latin typeface="Bell MT" panose="02020503060305020303" pitchFamily="18" charset="0"/>
              </a:rPr>
              <a:t>Psychological</a:t>
            </a:r>
            <a:r>
              <a:rPr lang="en-US" sz="2000" b="1" dirty="0">
                <a:latin typeface="Bell MT" panose="02020503060305020303" pitchFamily="18" charset="0"/>
              </a:rPr>
              <a:t> : behavioral ,cognitive , or psychodynamic problems (subconscious processes </a:t>
            </a:r>
            <a:r>
              <a:rPr lang="en-US" sz="2000" b="1" dirty="0" smtClean="0">
                <a:latin typeface="Bell MT" panose="02020503060305020303" pitchFamily="18" charset="0"/>
              </a:rPr>
              <a:t>that</a:t>
            </a:r>
            <a:endParaRPr lang="en-US" sz="20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519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70C0"/>
                </a:solidFill>
                <a:latin typeface="AR CENA" panose="02000000000000000000" pitchFamily="2" charset="0"/>
              </a:rPr>
              <a:t>References :</a:t>
            </a:r>
            <a:endParaRPr lang="ar-SA" sz="6000" dirty="0">
              <a:solidFill>
                <a:srgbClr val="0070C0"/>
              </a:solidFill>
              <a:latin typeface="AR CENA" panose="02000000000000000000" pitchFamily="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Bell MT" panose="02020503060305020303" pitchFamily="18" charset="0"/>
              </a:rPr>
              <a:t>Manual of Basic Psychiatry , </a:t>
            </a:r>
            <a:r>
              <a:rPr lang="en-US" dirty="0" err="1" smtClean="0">
                <a:latin typeface="Bell MT" panose="02020503060305020303" pitchFamily="18" charset="0"/>
              </a:rPr>
              <a:t>Prof.Al-Sughayir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</a:p>
          <a:p>
            <a:pPr algn="l" rtl="0"/>
            <a:r>
              <a:rPr lang="en-US" dirty="0">
                <a:latin typeface="Bell MT" panose="02020503060305020303" pitchFamily="18" charset="0"/>
              </a:rPr>
              <a:t>INTRODUCTORY TEXTBOOK </a:t>
            </a:r>
            <a:r>
              <a:rPr lang="en-US" dirty="0" smtClean="0">
                <a:latin typeface="Bell MT" panose="02020503060305020303" pitchFamily="18" charset="0"/>
              </a:rPr>
              <a:t>OF Psychiatry</a:t>
            </a:r>
            <a:endParaRPr lang="en-US" dirty="0">
              <a:latin typeface="Bell MT" panose="02020503060305020303" pitchFamily="18" charset="0"/>
            </a:endParaRPr>
          </a:p>
          <a:p>
            <a:pPr marL="0" indent="0" algn="l" rtl="0">
              <a:buNone/>
            </a:pPr>
            <a:r>
              <a:rPr lang="en-US" dirty="0" smtClean="0">
                <a:latin typeface="Bell MT" panose="02020503060305020303" pitchFamily="18" charset="0"/>
              </a:rPr>
              <a:t>     S </a:t>
            </a:r>
            <a:r>
              <a:rPr lang="en-US" dirty="0">
                <a:latin typeface="Bell MT" panose="02020503060305020303" pitchFamily="18" charset="0"/>
              </a:rPr>
              <a:t>I X T H E D I T I O </a:t>
            </a:r>
            <a:r>
              <a:rPr lang="en-US" dirty="0" smtClean="0">
                <a:latin typeface="Bell MT" panose="02020503060305020303" pitchFamily="18" charset="0"/>
              </a:rPr>
              <a:t>N</a:t>
            </a:r>
          </a:p>
          <a:p>
            <a:pPr marL="0" indent="0" algn="l" rtl="0">
              <a:buNone/>
            </a:pPr>
            <a:r>
              <a:rPr lang="en-US" dirty="0">
                <a:latin typeface="Bell MT" panose="02020503060305020303" pitchFamily="18" charset="0"/>
              </a:rPr>
              <a:t> </a:t>
            </a:r>
            <a:r>
              <a:rPr lang="en-US" dirty="0" smtClean="0">
                <a:latin typeface="Bell MT" panose="02020503060305020303" pitchFamily="18" charset="0"/>
              </a:rPr>
              <a:t>   Donald </a:t>
            </a:r>
            <a:r>
              <a:rPr lang="en-US" dirty="0">
                <a:latin typeface="Bell MT" panose="02020503060305020303" pitchFamily="18" charset="0"/>
              </a:rPr>
              <a:t>W. Black, </a:t>
            </a:r>
            <a:r>
              <a:rPr lang="en-US" dirty="0" smtClean="0">
                <a:latin typeface="Bell MT" panose="02020503060305020303" pitchFamily="18" charset="0"/>
              </a:rPr>
              <a:t>M.D , Nancy </a:t>
            </a:r>
            <a:r>
              <a:rPr lang="en-US" dirty="0">
                <a:latin typeface="Bell MT" panose="02020503060305020303" pitchFamily="18" charset="0"/>
              </a:rPr>
              <a:t>C. </a:t>
            </a:r>
            <a:r>
              <a:rPr lang="en-US" dirty="0" err="1">
                <a:latin typeface="Bell MT" panose="02020503060305020303" pitchFamily="18" charset="0"/>
              </a:rPr>
              <a:t>Andreasen</a:t>
            </a:r>
            <a:r>
              <a:rPr lang="en-US" dirty="0">
                <a:latin typeface="Bell MT" panose="02020503060305020303" pitchFamily="18" charset="0"/>
              </a:rPr>
              <a:t>, M.D., Ph.D.</a:t>
            </a:r>
            <a:endParaRPr lang="ar-SA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6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11" name="عنصر نائب للمحتوى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657907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5092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12109"/>
            <a:ext cx="10018713" cy="4679092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2600" b="1" u="sng" dirty="0">
                <a:solidFill>
                  <a:srgbClr val="00B0F0"/>
                </a:solidFill>
                <a:latin typeface="Baskerville Old Face" panose="02020602080505020303" pitchFamily="18" charset="0"/>
              </a:rPr>
              <a:t>Knowledge</a:t>
            </a:r>
            <a:r>
              <a:rPr lang="en-US" dirty="0"/>
              <a:t>: To acquire basic essential facts in clinical psychiatry that includes:</a:t>
            </a:r>
          </a:p>
          <a:p>
            <a:pPr marL="0" indent="0" algn="l" rtl="0">
              <a:buNone/>
            </a:pPr>
            <a:r>
              <a:rPr lang="en-US" dirty="0"/>
              <a:t>a. Psychopathology (signs and symptoms) of psychiatric disorders.</a:t>
            </a:r>
          </a:p>
          <a:p>
            <a:pPr marL="0" indent="0" algn="l" rtl="0">
              <a:buNone/>
            </a:pPr>
            <a:r>
              <a:rPr lang="en-US" dirty="0"/>
              <a:t>b. Classification and etiology in clinical psychiatry (bio-psycho-social).</a:t>
            </a:r>
          </a:p>
          <a:p>
            <a:pPr marL="0" indent="0" algn="l" rtl="0">
              <a:buNone/>
            </a:pPr>
            <a:r>
              <a:rPr lang="en-US" dirty="0"/>
              <a:t>c. Common psychiatric disorders:</a:t>
            </a:r>
          </a:p>
          <a:p>
            <a:pPr marL="457200" lvl="1" indent="0" algn="l" rtl="0">
              <a:buNone/>
            </a:pPr>
            <a:r>
              <a:rPr lang="en-US" dirty="0"/>
              <a:t> Clinical features and course.</a:t>
            </a:r>
          </a:p>
          <a:p>
            <a:pPr marL="457200" lvl="1" indent="0" algn="l" rtl="0">
              <a:buNone/>
            </a:pPr>
            <a:r>
              <a:rPr lang="en-US" dirty="0"/>
              <a:t> Epidemiology and etiology.</a:t>
            </a:r>
          </a:p>
          <a:p>
            <a:pPr marL="457200" lvl="1" indent="0" algn="l" rtl="0">
              <a:buNone/>
            </a:pPr>
            <a:r>
              <a:rPr lang="en-US" dirty="0"/>
              <a:t> Differential diagnosis</a:t>
            </a:r>
            <a:r>
              <a:rPr lang="en-US" dirty="0" smtClean="0"/>
              <a:t>.</a:t>
            </a:r>
          </a:p>
          <a:p>
            <a:pPr marL="457200" lvl="1" indent="0" algn="l" rtl="0">
              <a:buNone/>
            </a:pPr>
            <a:r>
              <a:rPr lang="en-US" dirty="0" smtClean="0"/>
              <a:t>  </a:t>
            </a:r>
            <a:r>
              <a:rPr lang="en-US" dirty="0"/>
              <a:t>Treatment (bio-psycho-social) and prognosis.</a:t>
            </a:r>
          </a:p>
          <a:p>
            <a:pPr marL="0" indent="0" algn="l" rtl="0">
              <a:buNone/>
            </a:pPr>
            <a:r>
              <a:rPr lang="en-US" dirty="0"/>
              <a:t>d. Treatment modalities in psychiatry:</a:t>
            </a:r>
          </a:p>
          <a:p>
            <a:pPr algn="l" rtl="0"/>
            <a:r>
              <a:rPr lang="en-US" dirty="0"/>
              <a:t> Physical: pharmacotherapy, electroconvulsive therapy (ECT) and others.</a:t>
            </a:r>
          </a:p>
          <a:p>
            <a:pPr algn="l" rtl="0"/>
            <a:r>
              <a:rPr lang="en-US" dirty="0"/>
              <a:t> Psychological: behavioral, cognitive, supportive psychotherapy and others.</a:t>
            </a:r>
          </a:p>
        </p:txBody>
      </p:sp>
    </p:spTree>
    <p:extLst>
      <p:ext uri="{BB962C8B-B14F-4D97-AF65-F5344CB8AC3E}">
        <p14:creationId xmlns:p14="http://schemas.microsoft.com/office/powerpoint/2010/main" val="41348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685801"/>
            <a:ext cx="10018713" cy="51054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3000" u="sng" dirty="0">
                <a:solidFill>
                  <a:srgbClr val="00B0F0"/>
                </a:solidFill>
                <a:latin typeface="Baskerville Old Face" panose="02020602080505020303" pitchFamily="18" charset="0"/>
              </a:rPr>
              <a:t>Attitude</a:t>
            </a:r>
            <a:r>
              <a:rPr lang="en-US" dirty="0"/>
              <a:t>: To develop the scientific attitude towards:</a:t>
            </a:r>
          </a:p>
          <a:p>
            <a:pPr marL="0" indent="0" algn="l" rtl="0">
              <a:buNone/>
            </a:pPr>
            <a:r>
              <a:rPr lang="en-US" dirty="0" smtClean="0"/>
              <a:t>         </a:t>
            </a:r>
            <a:r>
              <a:rPr lang="en-US" sz="2600" dirty="0"/>
              <a:t>Psychiatric patients and their families</a:t>
            </a:r>
          </a:p>
          <a:p>
            <a:pPr marL="457200" lvl="1" indent="0" algn="l" rtl="0">
              <a:buNone/>
            </a:pPr>
            <a:r>
              <a:rPr lang="en-US" sz="2600" dirty="0"/>
              <a:t> Psychiatric interventions (bio-psycho-social)</a:t>
            </a:r>
          </a:p>
          <a:p>
            <a:pPr marL="457200" lvl="1" indent="0" algn="l" rtl="0">
              <a:buNone/>
            </a:pPr>
            <a:r>
              <a:rPr lang="en-US" sz="2600" dirty="0"/>
              <a:t> Mental health and providers (psychiatrists, psychologists, social workers and others)</a:t>
            </a:r>
          </a:p>
          <a:p>
            <a:pPr marL="457200" lvl="1" indent="0" algn="l" rtl="0">
              <a:buNone/>
            </a:pPr>
            <a:r>
              <a:rPr lang="en-US" sz="2600" dirty="0"/>
              <a:t> Psychiatry as a branch of medicine.</a:t>
            </a:r>
          </a:p>
          <a:p>
            <a:pPr algn="l" rtl="0"/>
            <a:r>
              <a:rPr lang="en-US" dirty="0" smtClean="0"/>
              <a:t> </a:t>
            </a:r>
            <a:r>
              <a:rPr lang="en-US" sz="3000" b="1" u="sng" dirty="0">
                <a:solidFill>
                  <a:srgbClr val="00B0F0"/>
                </a:solidFill>
                <a:latin typeface="Baskerville Old Face" panose="02020602080505020303" pitchFamily="18" charset="0"/>
              </a:rPr>
              <a:t>Clinical Skills</a:t>
            </a:r>
            <a:r>
              <a:rPr lang="en-US" sz="3000" dirty="0"/>
              <a:t>: </a:t>
            </a:r>
            <a:endParaRPr lang="en-US" sz="3000" dirty="0" smtClean="0"/>
          </a:p>
          <a:p>
            <a:pPr marL="0" indent="0" algn="l" rtl="0">
              <a:buNone/>
            </a:pPr>
            <a:r>
              <a:rPr lang="en-US" dirty="0" smtClean="0"/>
              <a:t>To </a:t>
            </a:r>
            <a:r>
              <a:rPr lang="en-US" dirty="0"/>
              <a:t>conduct a psychiatric interview with proper interview techniques and skills for proper</a:t>
            </a:r>
          </a:p>
          <a:p>
            <a:pPr marL="0" indent="0" algn="l" rtl="0">
              <a:buNone/>
            </a:pPr>
            <a:r>
              <a:rPr lang="en-US" dirty="0"/>
              <a:t>assessment of psychiatric problems in outpatient, inpatient, and emergency settings.</a:t>
            </a:r>
          </a:p>
          <a:p>
            <a:pPr marL="0" indent="0" algn="l" rtl="0">
              <a:buNone/>
            </a:pPr>
            <a:r>
              <a:rPr lang="en-US" dirty="0"/>
              <a:t> Sufficient psychiatric history to enquire about various psychiatric symptoms.</a:t>
            </a:r>
          </a:p>
          <a:p>
            <a:pPr marL="0" indent="0" algn="l" rtl="0">
              <a:buNone/>
            </a:pPr>
            <a:r>
              <a:rPr lang="en-US" dirty="0"/>
              <a:t> Standard “mental state examination” to elicit signs of psychiatric disorders.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118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005017"/>
            <a:ext cx="10018713" cy="4786184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3600" b="1" u="sng" dirty="0">
                <a:solidFill>
                  <a:srgbClr val="00B0F0"/>
                </a:solidFill>
                <a:latin typeface="Baskerville Old Face" panose="02020602080505020303" pitchFamily="18" charset="0"/>
              </a:rPr>
              <a:t>Activities</a:t>
            </a:r>
            <a:r>
              <a:rPr lang="en-US" dirty="0"/>
              <a:t>: lectures, clinical cases/ inpatients-outpatients, video cases, others (see schedule).</a:t>
            </a:r>
          </a:p>
          <a:p>
            <a:pPr algn="l" rtl="0"/>
            <a:r>
              <a:rPr lang="en-US" sz="3500" b="1" u="sng" dirty="0">
                <a:solidFill>
                  <a:srgbClr val="00B0F0"/>
                </a:solidFill>
                <a:latin typeface="Baskerville Old Face" panose="02020602080505020303" pitchFamily="18" charset="0"/>
              </a:rPr>
              <a:t>Course Textbook</a:t>
            </a:r>
            <a:r>
              <a:rPr lang="en-US" dirty="0"/>
              <a:t>: Basic Psychiatry, by Mohammed. Al-</a:t>
            </a:r>
            <a:r>
              <a:rPr lang="en-US" dirty="0" err="1"/>
              <a:t>Sughayir</a:t>
            </a:r>
            <a:r>
              <a:rPr lang="en-US" dirty="0"/>
              <a:t>, KSU Academic Publishing &amp; Press-2011.</a:t>
            </a:r>
          </a:p>
          <a:p>
            <a:pPr algn="l" rtl="0"/>
            <a:r>
              <a:rPr lang="en-US" sz="3500" b="1" u="sng" dirty="0">
                <a:solidFill>
                  <a:srgbClr val="00B0F0"/>
                </a:solidFill>
                <a:latin typeface="Baskerville Old Face" panose="02020602080505020303" pitchFamily="18" charset="0"/>
              </a:rPr>
              <a:t>References:</a:t>
            </a:r>
          </a:p>
          <a:p>
            <a:pPr algn="l" rtl="0"/>
            <a:r>
              <a:rPr lang="en-US" dirty="0"/>
              <a:t> - Introductory Textbook of Psychiatry by Donald Black. 6th</a:t>
            </a:r>
          </a:p>
          <a:p>
            <a:pPr marL="0" indent="0" algn="l" rtl="0">
              <a:buNone/>
            </a:pPr>
            <a:r>
              <a:rPr lang="en-US" dirty="0" smtClean="0"/>
              <a:t>         </a:t>
            </a:r>
            <a:r>
              <a:rPr lang="en-US" dirty="0"/>
              <a:t>Edition.</a:t>
            </a:r>
          </a:p>
          <a:p>
            <a:pPr algn="l" rtl="0"/>
            <a:r>
              <a:rPr lang="en-US" dirty="0"/>
              <a:t> - Psychosomatic Medicine An Introduction to Consultation-Liaison Psychiatry by Amos &amp; Robinson.</a:t>
            </a:r>
          </a:p>
          <a:p>
            <a:pPr marL="0" indent="0" algn="l" rtl="0">
              <a:buNone/>
            </a:pPr>
            <a:r>
              <a:rPr lang="en-US" dirty="0" smtClean="0"/>
              <a:t>     </a:t>
            </a:r>
            <a:r>
              <a:rPr lang="en-US" dirty="0"/>
              <a:t>Translated into Arabic by Dr. Fahad </a:t>
            </a:r>
            <a:r>
              <a:rPr lang="en-US" dirty="0" err="1"/>
              <a:t>Alosaimi</a:t>
            </a:r>
            <a:r>
              <a:rPr lang="en-US" dirty="0"/>
              <a:t>, KSU Academic Publishing &amp; Press. 2014</a:t>
            </a:r>
          </a:p>
        </p:txBody>
      </p:sp>
    </p:spTree>
    <p:extLst>
      <p:ext uri="{BB962C8B-B14F-4D97-AF65-F5344CB8AC3E}">
        <p14:creationId xmlns:p14="http://schemas.microsoft.com/office/powerpoint/2010/main" val="2191846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685801"/>
            <a:ext cx="10018713" cy="5105400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sz="3500" b="1" u="sng" dirty="0">
                <a:solidFill>
                  <a:srgbClr val="00B0F0"/>
                </a:solidFill>
                <a:latin typeface="Baskerville Old Face" panose="02020602080505020303" pitchFamily="18" charset="0"/>
              </a:rPr>
              <a:t>Evaluation:</a:t>
            </a:r>
          </a:p>
          <a:p>
            <a:pPr marL="0" indent="0" algn="l" rtl="0">
              <a:buNone/>
            </a:pPr>
            <a:r>
              <a:rPr lang="en-US" u="sng" dirty="0">
                <a:solidFill>
                  <a:srgbClr val="00B0F0"/>
                </a:solidFill>
              </a:rPr>
              <a:t>Midterm clinical exam </a:t>
            </a:r>
            <a:r>
              <a:rPr lang="en-US" dirty="0"/>
              <a:t>(4th week-Monday morning):</a:t>
            </a:r>
          </a:p>
          <a:p>
            <a:pPr marL="0" indent="0" algn="l" rtl="0">
              <a:buNone/>
            </a:pPr>
            <a:r>
              <a:rPr lang="en-US" dirty="0"/>
              <a:t>Part A (8-9 am): Five video cases: detecting and eliciting clinical features= 20 marks.</a:t>
            </a:r>
          </a:p>
          <a:p>
            <a:pPr marL="0" indent="0" algn="l" rtl="0">
              <a:buNone/>
            </a:pPr>
            <a:r>
              <a:rPr lang="en-US" dirty="0"/>
              <a:t>Part B (9:15- 11:45): Two short cases: see essential clinical skills in psychiatry = 20 marks.</a:t>
            </a:r>
          </a:p>
          <a:p>
            <a:pPr marL="0" indent="0" algn="l" rtl="0">
              <a:buNone/>
            </a:pPr>
            <a:r>
              <a:rPr lang="en-US" u="sng" dirty="0">
                <a:solidFill>
                  <a:srgbClr val="00B0F0"/>
                </a:solidFill>
              </a:rPr>
              <a:t>Final exam </a:t>
            </a:r>
            <a:r>
              <a:rPr lang="en-US" dirty="0"/>
              <a:t>(11th week-Sunday afternoon 1-2:30): 60 MCQs/single best answer = 60 marks.</a:t>
            </a:r>
          </a:p>
          <a:p>
            <a:pPr marL="0" indent="0" algn="l" rtl="0">
              <a:buNone/>
            </a:pPr>
            <a:r>
              <a:rPr lang="en-US" dirty="0"/>
              <a:t>Passing mark is 60.</a:t>
            </a:r>
          </a:p>
          <a:p>
            <a:pPr marL="0" indent="0" algn="l" rtl="0">
              <a:buNone/>
            </a:pPr>
            <a:r>
              <a:rPr lang="en-US" sz="3000" b="1" u="sng" dirty="0">
                <a:solidFill>
                  <a:srgbClr val="00B0F0"/>
                </a:solidFill>
                <a:latin typeface="Baskerville Old Face" panose="02020602080505020303" pitchFamily="18" charset="0"/>
              </a:rPr>
              <a:t>Course organizers</a:t>
            </a:r>
            <a:r>
              <a:rPr lang="en-US" sz="3000" b="1" u="sng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:</a:t>
            </a:r>
            <a:endParaRPr lang="en-US" sz="3000" b="1" u="sng" dirty="0">
              <a:solidFill>
                <a:srgbClr val="00B0F0"/>
              </a:solidFill>
              <a:latin typeface="Baskerville Old Face" panose="02020602080505020303" pitchFamily="18" charset="0"/>
            </a:endParaRP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Male Students &gt; Prof. Mohammed </a:t>
            </a:r>
            <a:r>
              <a:rPr lang="en-US" dirty="0" err="1"/>
              <a:t>Alsughayir</a:t>
            </a:r>
            <a:r>
              <a:rPr lang="en-US" dirty="0"/>
              <a:t> (malsughayir@ksu.edu.sa).</a:t>
            </a:r>
          </a:p>
          <a:p>
            <a:pPr marL="0" indent="0" algn="l" rtl="0">
              <a:buNone/>
            </a:pPr>
            <a:r>
              <a:rPr lang="en-US" dirty="0"/>
              <a:t> Female students &gt; Dr. Noor </a:t>
            </a:r>
            <a:r>
              <a:rPr lang="en-US" dirty="0" err="1"/>
              <a:t>Almodihesh</a:t>
            </a:r>
            <a:r>
              <a:rPr lang="en-US" dirty="0"/>
              <a:t> (nalmodihesh@ksu.edu.sa)</a:t>
            </a:r>
          </a:p>
          <a:p>
            <a:pPr marL="0" indent="0" algn="l" rtl="0">
              <a:buNone/>
            </a:pPr>
            <a:r>
              <a:rPr lang="en-US" b="1" u="sng" dirty="0">
                <a:solidFill>
                  <a:srgbClr val="00B0F0"/>
                </a:solidFill>
              </a:rPr>
              <a:t>Course secretary</a:t>
            </a:r>
            <a:r>
              <a:rPr lang="en-US" dirty="0"/>
              <a:t>: Mrs. Van. 4671717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4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70C0"/>
                </a:solidFill>
                <a:latin typeface="AR CENA" panose="02000000000000000000" pitchFamily="2" charset="0"/>
              </a:rPr>
              <a:t>You need to review :</a:t>
            </a:r>
            <a:endParaRPr lang="ar-SA" sz="6000" dirty="0">
              <a:solidFill>
                <a:srgbClr val="0070C0"/>
              </a:solidFill>
              <a:latin typeface="AR CENA" panose="02000000000000000000" pitchFamily="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2800" b="1" dirty="0" smtClean="0">
                <a:latin typeface="Bell MT" panose="02020503060305020303" pitchFamily="18" charset="0"/>
              </a:rPr>
              <a:t>Brain Functioning </a:t>
            </a:r>
          </a:p>
          <a:p>
            <a:pPr marL="0" indent="0" algn="l" rtl="0">
              <a:buNone/>
            </a:pPr>
            <a:endParaRPr lang="en-US" sz="2800" b="1" dirty="0">
              <a:latin typeface="Bell MT" panose="02020503060305020303" pitchFamily="18" charset="0"/>
            </a:endParaRPr>
          </a:p>
          <a:p>
            <a:pPr marL="0" indent="0" algn="l" rtl="0">
              <a:buNone/>
            </a:pPr>
            <a:r>
              <a:rPr lang="en-US" sz="2800" b="1" dirty="0" smtClean="0">
                <a:latin typeface="Bell MT" panose="02020503060305020303" pitchFamily="18" charset="0"/>
              </a:rPr>
              <a:t>Follow the link :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faculty.ksu.edu.sa/sughayir/Manual%20of%20Basic%20Psycchiatry/Forms/AllItems.aspx</a:t>
            </a:r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18778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98410" y="1205752"/>
            <a:ext cx="10018713" cy="440615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 smtClean="0">
                <a:latin typeface="Bell MT" panose="02020503060305020303" pitchFamily="18" charset="0"/>
              </a:rPr>
              <a:t>current </a:t>
            </a:r>
            <a:r>
              <a:rPr lang="en-US" b="1" dirty="0">
                <a:latin typeface="Bell MT" panose="02020503060305020303" pitchFamily="18" charset="0"/>
              </a:rPr>
              <a:t>diagnoses are primarily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syndrome</a:t>
            </a:r>
            <a:r>
              <a:rPr lang="en-US" b="1" dirty="0">
                <a:latin typeface="Bell MT" panose="02020503060305020303" pitchFamily="18" charset="0"/>
              </a:rPr>
              <a:t> based. </a:t>
            </a:r>
            <a:endParaRPr lang="ar-SA" b="1" dirty="0" smtClean="0">
              <a:latin typeface="Bell MT" panose="02020503060305020303" pitchFamily="18" charset="0"/>
            </a:endParaRPr>
          </a:p>
          <a:p>
            <a:pPr marL="0" indent="0" algn="l">
              <a:buNone/>
            </a:pPr>
            <a:endParaRPr lang="en-US" b="1" dirty="0" smtClean="0">
              <a:latin typeface="Bell MT" panose="02020503060305020303" pitchFamily="18" charset="0"/>
            </a:endParaRPr>
          </a:p>
          <a:p>
            <a:pPr marL="0" indent="0" algn="l">
              <a:buNone/>
            </a:pPr>
            <a:r>
              <a:rPr lang="en-US" b="1" dirty="0" smtClean="0">
                <a:latin typeface="Bell MT" panose="02020503060305020303" pitchFamily="18" charset="0"/>
              </a:rPr>
              <a:t>They </a:t>
            </a:r>
            <a:r>
              <a:rPr lang="en-US" b="1" dirty="0">
                <a:latin typeface="Bell MT" panose="02020503060305020303" pitchFamily="18" charset="0"/>
              </a:rPr>
              <a:t>rely heavily </a:t>
            </a:r>
            <a:r>
              <a:rPr lang="en-US" b="1" dirty="0" smtClean="0">
                <a:latin typeface="Bell MT" panose="02020503060305020303" pitchFamily="18" charset="0"/>
              </a:rPr>
              <a:t>on clinical </a:t>
            </a:r>
            <a:r>
              <a:rPr lang="en-US" b="1" dirty="0">
                <a:latin typeface="Bell MT" panose="02020503060305020303" pitchFamily="18" charset="0"/>
              </a:rPr>
              <a:t>observations that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signs and symptoms </a:t>
            </a:r>
            <a:r>
              <a:rPr lang="en-US" b="1" dirty="0">
                <a:latin typeface="Bell MT" panose="02020503060305020303" pitchFamily="18" charset="0"/>
              </a:rPr>
              <a:t>co-occur in groups of </a:t>
            </a:r>
            <a:r>
              <a:rPr lang="en-US" b="1" dirty="0" smtClean="0">
                <a:latin typeface="Bell MT" panose="02020503060305020303" pitchFamily="18" charset="0"/>
              </a:rPr>
              <a:t>patients and </a:t>
            </a:r>
            <a:r>
              <a:rPr lang="en-US" b="1" dirty="0">
                <a:latin typeface="Bell MT" panose="02020503060305020303" pitchFamily="18" charset="0"/>
              </a:rPr>
              <a:t>also that they have a characteristic course and response </a:t>
            </a:r>
            <a:r>
              <a:rPr lang="en-US" b="1" dirty="0" smtClean="0">
                <a:latin typeface="Bell MT" panose="02020503060305020303" pitchFamily="18" charset="0"/>
              </a:rPr>
              <a:t>to treatment.</a:t>
            </a:r>
            <a:endParaRPr lang="ar-SA" b="1" dirty="0" smtClean="0">
              <a:latin typeface="Bell MT" panose="02020503060305020303" pitchFamily="18" charset="0"/>
            </a:endParaRPr>
          </a:p>
          <a:p>
            <a:pPr marL="0" indent="0" algn="l">
              <a:buNone/>
            </a:pPr>
            <a:endParaRPr lang="ar-SA" b="1" dirty="0">
              <a:latin typeface="Bell MT" panose="02020503060305020303" pitchFamily="18" charset="0"/>
            </a:endParaRPr>
          </a:p>
          <a:p>
            <a:pPr marL="0" indent="0" algn="l">
              <a:buNone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syndromes: </a:t>
            </a:r>
            <a:r>
              <a:rPr lang="en-US" b="1" dirty="0">
                <a:latin typeface="Bell MT" panose="02020503060305020303" pitchFamily="18" charset="0"/>
              </a:rPr>
              <a:t>collections of </a:t>
            </a:r>
            <a:r>
              <a:rPr lang="en-US" b="1" dirty="0" smtClean="0">
                <a:latin typeface="Bell MT" panose="02020503060305020303" pitchFamily="18" charset="0"/>
              </a:rPr>
              <a:t>symptoms that </a:t>
            </a:r>
            <a:r>
              <a:rPr lang="en-US" b="1" dirty="0">
                <a:latin typeface="Bell MT" panose="02020503060305020303" pitchFamily="18" charset="0"/>
              </a:rPr>
              <a:t>tend to co-occur and appear to have a characteristic course and </a:t>
            </a:r>
            <a:r>
              <a:rPr lang="en-US" b="1" dirty="0" smtClean="0">
                <a:latin typeface="Bell MT" panose="02020503060305020303" pitchFamily="18" charset="0"/>
              </a:rPr>
              <a:t>outcome  </a:t>
            </a:r>
            <a:endParaRPr lang="ar-SA" b="1" dirty="0" smtClean="0">
              <a:latin typeface="Bell MT" panose="02020503060305020303" pitchFamily="18" charset="0"/>
            </a:endParaRPr>
          </a:p>
          <a:p>
            <a:pPr marL="0" indent="0" algn="l">
              <a:buNone/>
            </a:pPr>
            <a:endParaRPr lang="ar-SA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822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خداعي">
  <a:themeElements>
    <a:clrScheme name="خداعي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خداعي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خداعي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TM03457496[[fn=خداعي]]</Template>
  <TotalTime>224</TotalTime>
  <Words>1273</Words>
  <Application>Microsoft Office PowerPoint</Application>
  <PresentationFormat>Widescreen</PresentationFormat>
  <Paragraphs>159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 CENA</vt:lpstr>
      <vt:lpstr>Arial</vt:lpstr>
      <vt:lpstr>Baskerville Old Face</vt:lpstr>
      <vt:lpstr>Bell MT</vt:lpstr>
      <vt:lpstr>Corbel</vt:lpstr>
      <vt:lpstr>Tahoma</vt:lpstr>
      <vt:lpstr>Wingdings</vt:lpstr>
      <vt:lpstr>خداعي</vt:lpstr>
      <vt:lpstr>Diagnosis &amp; Classification in Psychiatry</vt:lpstr>
      <vt:lpstr>Objectives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need to review :</vt:lpstr>
      <vt:lpstr>PowerPoint Presentation</vt:lpstr>
      <vt:lpstr>Why do we need to diagnose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Etiology in Psychiatry </vt:lpstr>
      <vt:lpstr>The Complexity of etiology in Psychiatry</vt:lpstr>
      <vt:lpstr>PowerPoint Presentation</vt:lpstr>
      <vt:lpstr>Main causative factors in psychiatry: </vt:lpstr>
      <vt:lpstr>References :</vt:lpstr>
    </vt:vector>
  </TitlesOfParts>
  <Company>Al Othaim Markets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Diagnosis &amp; Classification in Psychiatry</dc:title>
  <dc:creator>NOOR</dc:creator>
  <cp:lastModifiedBy>DR.NOOR</cp:lastModifiedBy>
  <cp:revision>14</cp:revision>
  <dcterms:created xsi:type="dcterms:W3CDTF">2017-03-04T18:05:36Z</dcterms:created>
  <dcterms:modified xsi:type="dcterms:W3CDTF">2017-03-05T05:09:22Z</dcterms:modified>
</cp:coreProperties>
</file>