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61" r:id="rId3"/>
    <p:sldId id="262" r:id="rId4"/>
    <p:sldId id="263" r:id="rId5"/>
    <p:sldId id="275" r:id="rId6"/>
    <p:sldId id="264" r:id="rId7"/>
    <p:sldId id="260" r:id="rId8"/>
    <p:sldId id="258" r:id="rId9"/>
    <p:sldId id="259"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7" r:id="rId41"/>
    <p:sldId id="299" r:id="rId42"/>
    <p:sldId id="300" r:id="rId43"/>
    <p:sldId id="301" r:id="rId44"/>
    <p:sldId id="302" r:id="rId45"/>
    <p:sldId id="303" r:id="rId46"/>
    <p:sldId id="304" r:id="rId47"/>
    <p:sldId id="305" r:id="rId48"/>
    <p:sldId id="306" r:id="rId49"/>
    <p:sldId id="307" r:id="rId50"/>
    <p:sldId id="308" r:id="rId51"/>
    <p:sldId id="296" r:id="rId52"/>
    <p:sldId id="298" r:id="rId5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223" autoAdjust="0"/>
    <p:restoredTop sz="94660"/>
  </p:normalViewPr>
  <p:slideViewPr>
    <p:cSldViewPr>
      <p:cViewPr varScale="1">
        <p:scale>
          <a:sx n="66" d="100"/>
          <a:sy n="66" d="100"/>
        </p:scale>
        <p:origin x="955"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E59C03D-04DD-438C-8A96-FAD2D65B4AB4}" type="datetimeFigureOut">
              <a:rPr lang="ar-SA" smtClean="0"/>
              <a:pPr/>
              <a:t>08/06/1438</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0AB254A-D936-4269-93D1-511F29AAFB11}"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59C03D-04DD-438C-8A96-FAD2D65B4AB4}" type="datetimeFigureOut">
              <a:rPr lang="ar-SA" smtClean="0"/>
              <a:pPr/>
              <a:t>08/06/1438</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10AB254A-D936-4269-93D1-511F29AAFB1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59C03D-04DD-438C-8A96-FAD2D65B4AB4}" type="datetimeFigureOut">
              <a:rPr lang="ar-SA" smtClean="0"/>
              <a:pPr/>
              <a:t>08/06/1438</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10AB254A-D936-4269-93D1-511F29AAFB1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59C03D-04DD-438C-8A96-FAD2D65B4AB4}" type="datetimeFigureOut">
              <a:rPr lang="ar-SA" smtClean="0"/>
              <a:pPr/>
              <a:t>08/06/1438</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10AB254A-D936-4269-93D1-511F29AAFB11}" type="slidenum">
              <a:rPr lang="ar-SA" smtClean="0"/>
              <a:pPr/>
              <a:t>‹#›</a:t>
            </a:fld>
            <a:endParaRPr lang="ar-S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E59C03D-04DD-438C-8A96-FAD2D65B4AB4}" type="datetimeFigureOut">
              <a:rPr lang="ar-SA" smtClean="0"/>
              <a:pPr/>
              <a:t>08/06/1438</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10AB254A-D936-4269-93D1-511F29AAFB11}" type="slidenum">
              <a:rPr lang="ar-SA" smtClean="0"/>
              <a:pPr/>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59C03D-04DD-438C-8A96-FAD2D65B4AB4}" type="datetimeFigureOut">
              <a:rPr lang="ar-SA" smtClean="0"/>
              <a:pPr/>
              <a:t>08/06/1438</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10AB254A-D936-4269-93D1-511F29AAFB11}" type="slidenum">
              <a:rPr lang="ar-SA" smtClean="0"/>
              <a:pPr/>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E59C03D-04DD-438C-8A96-FAD2D65B4AB4}" type="datetimeFigureOut">
              <a:rPr lang="ar-SA" smtClean="0"/>
              <a:pPr/>
              <a:t>08/06/1438</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10AB254A-D936-4269-93D1-511F29AAFB11}"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E59C03D-04DD-438C-8A96-FAD2D65B4AB4}" type="datetimeFigureOut">
              <a:rPr lang="ar-SA" smtClean="0"/>
              <a:pPr/>
              <a:t>08/06/1438</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10AB254A-D936-4269-93D1-511F29AAFB11}" type="slidenum">
              <a:rPr lang="ar-SA" smtClean="0"/>
              <a:pPr/>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E59C03D-04DD-438C-8A96-FAD2D65B4AB4}" type="datetimeFigureOut">
              <a:rPr lang="ar-SA" smtClean="0"/>
              <a:pPr/>
              <a:t>08/06/1438</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10AB254A-D936-4269-93D1-511F29AAFB1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E59C03D-04DD-438C-8A96-FAD2D65B4AB4}" type="datetimeFigureOut">
              <a:rPr lang="ar-SA" smtClean="0"/>
              <a:pPr/>
              <a:t>08/06/1438</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10AB254A-D936-4269-93D1-511F29AAFB11}"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E59C03D-04DD-438C-8A96-FAD2D65B4AB4}" type="datetimeFigureOut">
              <a:rPr lang="ar-SA" smtClean="0"/>
              <a:pPr/>
              <a:t>08/06/1438</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0AB254A-D936-4269-93D1-511F29AAFB11}" type="slidenum">
              <a:rPr lang="ar-SA" smtClean="0"/>
              <a:pPr/>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E59C03D-04DD-438C-8A96-FAD2D65B4AB4}" type="datetimeFigureOut">
              <a:rPr lang="ar-SA" smtClean="0"/>
              <a:pPr/>
              <a:t>08/06/1438</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0AB254A-D936-4269-93D1-511F29AAFB1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071546"/>
            <a:ext cx="7772400" cy="1829761"/>
          </a:xfrm>
        </p:spPr>
        <p:txBody>
          <a:bodyPr>
            <a:normAutofit/>
          </a:bodyPr>
          <a:lstStyle/>
          <a:p>
            <a:pPr algn="ctr"/>
            <a:r>
              <a:rPr lang="en-US" sz="6000" dirty="0" smtClean="0">
                <a:latin typeface="Algerian" pitchFamily="82" charset="0"/>
              </a:rPr>
              <a:t>Mood disorders</a:t>
            </a:r>
            <a:endParaRPr lang="ar-SA" sz="6000" dirty="0">
              <a:latin typeface="Algerian" pitchFamily="82" charset="0"/>
            </a:endParaRPr>
          </a:p>
        </p:txBody>
      </p:sp>
      <p:sp>
        <p:nvSpPr>
          <p:cNvPr id="3" name="Subtitle 2"/>
          <p:cNvSpPr>
            <a:spLocks noGrp="1"/>
          </p:cNvSpPr>
          <p:nvPr>
            <p:ph type="subTitle" idx="1"/>
          </p:nvPr>
        </p:nvSpPr>
        <p:spPr>
          <a:xfrm>
            <a:off x="571472" y="4071942"/>
            <a:ext cx="7772400" cy="914400"/>
          </a:xfrm>
        </p:spPr>
        <p:txBody>
          <a:bodyPr>
            <a:normAutofit/>
          </a:bodyPr>
          <a:lstStyle/>
          <a:p>
            <a:pPr algn="ctr"/>
            <a:r>
              <a:rPr lang="en-US" sz="3200" b="1" dirty="0" err="1" smtClean="0">
                <a:solidFill>
                  <a:schemeClr val="accent1">
                    <a:lumMod val="75000"/>
                  </a:schemeClr>
                </a:solidFill>
                <a:latin typeface="Baskerville Old Face" pitchFamily="18" charset="0"/>
              </a:rPr>
              <a:t>Dr.Noor</a:t>
            </a:r>
            <a:r>
              <a:rPr lang="en-US" sz="3200" b="1" dirty="0" smtClean="0">
                <a:solidFill>
                  <a:schemeClr val="accent1">
                    <a:lumMod val="75000"/>
                  </a:schemeClr>
                </a:solidFill>
                <a:latin typeface="Baskerville Old Face" pitchFamily="18" charset="0"/>
              </a:rPr>
              <a:t> AL-</a:t>
            </a:r>
            <a:r>
              <a:rPr lang="en-US" sz="3200" b="1" dirty="0" err="1" smtClean="0">
                <a:solidFill>
                  <a:schemeClr val="accent1">
                    <a:lumMod val="75000"/>
                  </a:schemeClr>
                </a:solidFill>
                <a:latin typeface="Baskerville Old Face" pitchFamily="18" charset="0"/>
              </a:rPr>
              <a:t>Modihesh</a:t>
            </a:r>
            <a:endParaRPr lang="ar-SA" sz="3200" b="1" dirty="0">
              <a:solidFill>
                <a:schemeClr val="accent1">
                  <a:lumMod val="75000"/>
                </a:schemeClr>
              </a:solidFill>
              <a:latin typeface="Baskerville Old Fac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l" rtl="0"/>
            <a:r>
              <a:rPr lang="en-US" dirty="0" smtClean="0"/>
              <a:t>Change in appetite (usually reduced but in some patients increased). </a:t>
            </a:r>
          </a:p>
          <a:p>
            <a:pPr algn="l" rtl="0"/>
            <a:r>
              <a:rPr lang="en-US" dirty="0" smtClean="0"/>
              <a:t>Change in sleep (usually reduced but in some patients increased). Early morning (terminal) insomnia; waking 2 - 3 hours before the usual time, this is usually associated with severe depression.</a:t>
            </a:r>
          </a:p>
          <a:p>
            <a:pPr algn="l" rtl="0"/>
            <a:r>
              <a:rPr lang="en-US" dirty="0" smtClean="0"/>
              <a:t>Change in weight (usually reduce but may be increased). </a:t>
            </a:r>
          </a:p>
          <a:p>
            <a:pPr algn="l" rtl="0"/>
            <a:r>
              <a:rPr lang="en-US" dirty="0" smtClean="0"/>
              <a:t>Fatigability, low energy level (simple task is an effort).</a:t>
            </a:r>
          </a:p>
          <a:p>
            <a:pPr algn="l" rtl="0"/>
            <a:r>
              <a:rPr lang="en-US" dirty="0" smtClean="0"/>
              <a:t> Low libido and /or impotence. </a:t>
            </a:r>
          </a:p>
          <a:p>
            <a:pPr algn="l" rtl="0"/>
            <a:r>
              <a:rPr lang="en-US" dirty="0" smtClean="0"/>
              <a:t>Change in bowel habit (usually constipation).</a:t>
            </a:r>
          </a:p>
          <a:p>
            <a:pPr algn="l" rtl="0"/>
            <a:r>
              <a:rPr lang="en-US" dirty="0" smtClean="0"/>
              <a:t>Change in menstrual cycle (amenorrhea). </a:t>
            </a:r>
          </a:p>
          <a:p>
            <a:pPr algn="l" rtl="0"/>
            <a:r>
              <a:rPr lang="en-US" dirty="0" smtClean="0"/>
              <a:t>Diurnal variation of mood (usually worse in the morning). </a:t>
            </a:r>
          </a:p>
          <a:p>
            <a:pPr algn="l" rtl="0"/>
            <a:r>
              <a:rPr lang="en-US" dirty="0" smtClean="0"/>
              <a:t>Several immunological abnormalities (e.g. low lymphocytes) increasing the risk to infection</a:t>
            </a:r>
            <a:endParaRPr lang="ar-SA" dirty="0"/>
          </a:p>
        </p:txBody>
      </p:sp>
      <p:sp>
        <p:nvSpPr>
          <p:cNvPr id="3" name="Title 2"/>
          <p:cNvSpPr>
            <a:spLocks noGrp="1"/>
          </p:cNvSpPr>
          <p:nvPr>
            <p:ph type="title"/>
          </p:nvPr>
        </p:nvSpPr>
        <p:spPr/>
        <p:txBody>
          <a:bodyPr>
            <a:normAutofit fontScale="90000"/>
          </a:bodyPr>
          <a:lstStyle/>
          <a:p>
            <a:r>
              <a:rPr lang="en-US" dirty="0" smtClean="0">
                <a:solidFill>
                  <a:schemeClr val="accent1">
                    <a:lumMod val="50000"/>
                  </a:schemeClr>
                </a:solidFill>
                <a:latin typeface="Baskerville Old Face" pitchFamily="18" charset="0"/>
              </a:rPr>
              <a:t>Biological Features (</a:t>
            </a:r>
            <a:r>
              <a:rPr lang="en-US" dirty="0" err="1" smtClean="0">
                <a:solidFill>
                  <a:schemeClr val="accent1">
                    <a:lumMod val="50000"/>
                  </a:schemeClr>
                </a:solidFill>
                <a:latin typeface="Baskerville Old Face" pitchFamily="18" charset="0"/>
              </a:rPr>
              <a:t>Neuro</a:t>
            </a:r>
            <a:r>
              <a:rPr lang="en-US" dirty="0" smtClean="0">
                <a:solidFill>
                  <a:schemeClr val="accent1">
                    <a:lumMod val="50000"/>
                  </a:schemeClr>
                </a:solidFill>
                <a:latin typeface="Baskerville Old Face" pitchFamily="18" charset="0"/>
              </a:rPr>
              <a:t>-vegetative Signs)</a:t>
            </a:r>
            <a:endParaRPr lang="ar-SA" dirty="0">
              <a:solidFill>
                <a:schemeClr val="accent1">
                  <a:lumMod val="50000"/>
                </a:schemeClr>
              </a:solidFill>
              <a:latin typeface="Baskerville Old Face"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Feeling low (more severe than ordinary sadness). </a:t>
            </a:r>
          </a:p>
          <a:p>
            <a:pPr algn="l" rtl="0"/>
            <a:r>
              <a:rPr lang="en-US" dirty="0" smtClean="0"/>
              <a:t>Lack of enjoyment and inability to experience pleasure (</a:t>
            </a:r>
            <a:r>
              <a:rPr lang="en-US" dirty="0" err="1" smtClean="0"/>
              <a:t>anhedonia</a:t>
            </a:r>
            <a:r>
              <a:rPr lang="en-US" dirty="0" smtClean="0"/>
              <a:t>). </a:t>
            </a:r>
          </a:p>
          <a:p>
            <a:pPr algn="l" rtl="0"/>
            <a:r>
              <a:rPr lang="en-US" dirty="0" smtClean="0"/>
              <a:t>Irritability /Frustration/Tension</a:t>
            </a:r>
            <a:endParaRPr lang="ar-SA" dirty="0"/>
          </a:p>
        </p:txBody>
      </p:sp>
      <p:sp>
        <p:nvSpPr>
          <p:cNvPr id="3" name="Title 2"/>
          <p:cNvSpPr>
            <a:spLocks noGrp="1"/>
          </p:cNvSpPr>
          <p:nvPr>
            <p:ph type="title"/>
          </p:nvPr>
        </p:nvSpPr>
        <p:spPr/>
        <p:txBody>
          <a:bodyPr/>
          <a:lstStyle/>
          <a:p>
            <a:r>
              <a:rPr lang="en-US" dirty="0" smtClean="0">
                <a:solidFill>
                  <a:schemeClr val="accent1">
                    <a:lumMod val="50000"/>
                  </a:schemeClr>
                </a:solidFill>
                <a:latin typeface="Baskerville Old Face" pitchFamily="18" charset="0"/>
              </a:rPr>
              <a:t>Mood (Affective) Changes:</a:t>
            </a:r>
            <a:endParaRPr lang="ar-SA" dirty="0">
              <a:solidFill>
                <a:schemeClr val="accent1">
                  <a:lumMod val="50000"/>
                </a:schemeClr>
              </a:solidFill>
              <a:latin typeface="Baskerville Old Face"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Subjective poor attention, concentration and memory. In elderly this may be mistaken as dementia </a:t>
            </a:r>
            <a:r>
              <a:rPr lang="en-US" b="1" i="1" dirty="0" smtClean="0"/>
              <a:t>(pseudo dementia).</a:t>
            </a:r>
            <a:endParaRPr lang="ar-SA" dirty="0"/>
          </a:p>
        </p:txBody>
      </p:sp>
      <p:sp>
        <p:nvSpPr>
          <p:cNvPr id="3" name="Title 2"/>
          <p:cNvSpPr>
            <a:spLocks noGrp="1"/>
          </p:cNvSpPr>
          <p:nvPr>
            <p:ph type="title"/>
          </p:nvPr>
        </p:nvSpPr>
        <p:spPr/>
        <p:txBody>
          <a:bodyPr>
            <a:normAutofit/>
          </a:bodyPr>
          <a:lstStyle/>
          <a:p>
            <a:r>
              <a:rPr lang="en-US" dirty="0" smtClean="0">
                <a:solidFill>
                  <a:schemeClr val="accent1">
                    <a:lumMod val="50000"/>
                  </a:schemeClr>
                </a:solidFill>
                <a:latin typeface="Baskerville Old Face" pitchFamily="18" charset="0"/>
              </a:rPr>
              <a:t>Cognitive Functions &amp; Thinking:</a:t>
            </a:r>
            <a:endParaRPr lang="ar-SA" dirty="0">
              <a:solidFill>
                <a:schemeClr val="accent1">
                  <a:lumMod val="50000"/>
                </a:schemeClr>
              </a:solidFill>
              <a:latin typeface="Baskerville Old Face"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b="1" dirty="0" smtClean="0"/>
              <a:t>A. Hallucinations (mood-congruent) </a:t>
            </a:r>
          </a:p>
          <a:p>
            <a:pPr algn="l" rtl="0"/>
            <a:r>
              <a:rPr lang="en-US" dirty="0" smtClean="0"/>
              <a:t>1. Usually second person auditory hallucinations (addressing </a:t>
            </a:r>
          </a:p>
          <a:p>
            <a:pPr algn="l" rtl="0"/>
            <a:r>
              <a:rPr lang="en-US" dirty="0" smtClean="0"/>
              <a:t>derogatory repetitive phrases). </a:t>
            </a:r>
          </a:p>
          <a:p>
            <a:pPr algn="l" rtl="0"/>
            <a:r>
              <a:rPr lang="en-US" dirty="0" smtClean="0"/>
              <a:t>2. Visual hallucinations (e.g. scenes of death and destruction) may be experienced by a few patients. </a:t>
            </a:r>
          </a:p>
          <a:p>
            <a:pPr algn="l" rtl="0"/>
            <a:endParaRPr lang="ar-SA" dirty="0"/>
          </a:p>
        </p:txBody>
      </p:sp>
      <p:sp>
        <p:nvSpPr>
          <p:cNvPr id="3" name="Title 2"/>
          <p:cNvSpPr>
            <a:spLocks noGrp="1"/>
          </p:cNvSpPr>
          <p:nvPr>
            <p:ph type="title"/>
          </p:nvPr>
        </p:nvSpPr>
        <p:spPr/>
        <p:txBody>
          <a:bodyPr>
            <a:normAutofit fontScale="90000"/>
          </a:bodyPr>
          <a:lstStyle/>
          <a:p>
            <a:r>
              <a:rPr lang="en-US" dirty="0" smtClean="0">
                <a:solidFill>
                  <a:schemeClr val="accent1">
                    <a:lumMod val="50000"/>
                  </a:schemeClr>
                </a:solidFill>
                <a:latin typeface="Baskerville Old Face" pitchFamily="18" charset="0"/>
              </a:rPr>
              <a:t>Psychotic Features Associated with Severe Depression</a:t>
            </a:r>
            <a:endParaRPr lang="ar-SA" dirty="0">
              <a:solidFill>
                <a:schemeClr val="accent1">
                  <a:lumMod val="50000"/>
                </a:schemeClr>
              </a:solidFill>
              <a:latin typeface="Baskerville Old Face"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l" rtl="0"/>
            <a:endParaRPr lang="en-US" dirty="0" smtClean="0"/>
          </a:p>
          <a:p>
            <a:pPr algn="l" rtl="0"/>
            <a:r>
              <a:rPr lang="en-US" b="1" dirty="0" smtClean="0"/>
              <a:t>B. Delusions (mood-congruent)</a:t>
            </a:r>
            <a:r>
              <a:rPr lang="en-US" dirty="0" smtClean="0"/>
              <a:t> </a:t>
            </a:r>
          </a:p>
          <a:p>
            <a:pPr algn="l" rtl="0"/>
            <a:r>
              <a:rPr lang="en-US" dirty="0" smtClean="0"/>
              <a:t>1. Delusion of guilt (patient believes that he deserves severe punishment). </a:t>
            </a:r>
          </a:p>
          <a:p>
            <a:pPr algn="l" rtl="0"/>
            <a:r>
              <a:rPr lang="en-US" dirty="0" smtClean="0"/>
              <a:t>2. Nihilistic delusion (patient believes that some part of his body ceased to exist or function, e.g. bowel, brain…). </a:t>
            </a:r>
          </a:p>
          <a:p>
            <a:pPr algn="l" rtl="0"/>
            <a:r>
              <a:rPr lang="en-US" dirty="0" smtClean="0"/>
              <a:t>3. Delusion of poverty and impoverishment. </a:t>
            </a:r>
          </a:p>
          <a:p>
            <a:pPr algn="l" rtl="0"/>
            <a:endParaRPr lang="en-US" dirty="0" smtClean="0"/>
          </a:p>
          <a:p>
            <a:pPr algn="l" rtl="0"/>
            <a:r>
              <a:rPr lang="en-US" dirty="0" smtClean="0"/>
              <a:t>4. Persecutory delusion (patient accepts the supposed persecution as something he deserves, in contrast to schizophrenic patient).</a:t>
            </a:r>
            <a:endParaRPr lang="ar-SA" dirty="0"/>
          </a:p>
        </p:txBody>
      </p:sp>
      <p:sp>
        <p:nvSpPr>
          <p:cNvPr id="3" name="Title 2"/>
          <p:cNvSpPr>
            <a:spLocks noGrp="1"/>
          </p:cNvSpPr>
          <p:nvPr>
            <p:ph type="title"/>
          </p:nvPr>
        </p:nvSpPr>
        <p:spPr/>
        <p:txBody>
          <a:bodyPr/>
          <a:lstStyle/>
          <a:p>
            <a:endParaRPr lang="ar-S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Depressive episode might be untreated for weeks or months</a:t>
            </a:r>
          </a:p>
          <a:p>
            <a:pPr algn="l" rtl="0"/>
            <a:r>
              <a:rPr lang="en-US" dirty="0" smtClean="0"/>
              <a:t>The prognosis for any single depressive episode is quite good</a:t>
            </a:r>
          </a:p>
          <a:p>
            <a:pPr algn="l" rtl="0"/>
            <a:r>
              <a:rPr lang="en-US" dirty="0" smtClean="0"/>
              <a:t>about 20% will develop a chronic form of depression</a:t>
            </a:r>
          </a:p>
          <a:p>
            <a:pPr algn="l" rtl="0"/>
            <a:r>
              <a:rPr lang="en-US" dirty="0" smtClean="0"/>
              <a:t>Suicide is the most serious complication of depression</a:t>
            </a:r>
          </a:p>
          <a:p>
            <a:pPr algn="l" rtl="0">
              <a:buNone/>
            </a:pPr>
            <a:endParaRPr lang="ar-SA" dirty="0"/>
          </a:p>
        </p:txBody>
      </p:sp>
      <p:sp>
        <p:nvSpPr>
          <p:cNvPr id="3" name="Title 2"/>
          <p:cNvSpPr>
            <a:spLocks noGrp="1"/>
          </p:cNvSpPr>
          <p:nvPr>
            <p:ph type="title"/>
          </p:nvPr>
        </p:nvSpPr>
        <p:spPr/>
        <p:txBody>
          <a:bodyPr/>
          <a:lstStyle/>
          <a:p>
            <a:r>
              <a:rPr lang="en-US" dirty="0" smtClean="0">
                <a:solidFill>
                  <a:schemeClr val="accent1">
                    <a:lumMod val="50000"/>
                  </a:schemeClr>
                </a:solidFill>
                <a:latin typeface="Baskerville Old Face" pitchFamily="18" charset="0"/>
              </a:rPr>
              <a:t>Course and Outcome</a:t>
            </a:r>
            <a:endParaRPr lang="ar-SA" dirty="0">
              <a:solidFill>
                <a:schemeClr val="accent1">
                  <a:lumMod val="50000"/>
                </a:schemeClr>
              </a:solidFill>
              <a:latin typeface="Baskerville Old Face"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5992"/>
            <a:ext cx="8229600" cy="3721299"/>
          </a:xfrm>
        </p:spPr>
        <p:txBody>
          <a:bodyPr/>
          <a:lstStyle/>
          <a:p>
            <a:pPr algn="l" rtl="0"/>
            <a:r>
              <a:rPr lang="en-US" dirty="0" smtClean="0"/>
              <a:t>being divorced or living alone</a:t>
            </a:r>
          </a:p>
          <a:p>
            <a:pPr algn="l" rtl="0"/>
            <a:r>
              <a:rPr lang="en-US" dirty="0" smtClean="0"/>
              <a:t> having a history of alcohol or drug abuse.</a:t>
            </a:r>
          </a:p>
          <a:p>
            <a:pPr algn="l" rtl="0"/>
            <a:r>
              <a:rPr lang="en-US" dirty="0" smtClean="0"/>
              <a:t>being older than 40</a:t>
            </a:r>
          </a:p>
          <a:p>
            <a:pPr algn="l" rtl="0"/>
            <a:r>
              <a:rPr lang="en-US" dirty="0" smtClean="0"/>
              <a:t>having a history of a prior suicide attempt and expressing suicidal ideation</a:t>
            </a:r>
            <a:endParaRPr lang="ar-SA" dirty="0"/>
          </a:p>
        </p:txBody>
      </p:sp>
      <p:sp>
        <p:nvSpPr>
          <p:cNvPr id="3" name="Title 2"/>
          <p:cNvSpPr>
            <a:spLocks noGrp="1"/>
          </p:cNvSpPr>
          <p:nvPr>
            <p:ph type="title"/>
          </p:nvPr>
        </p:nvSpPr>
        <p:spPr/>
        <p:txBody>
          <a:bodyPr>
            <a:normAutofit fontScale="90000"/>
          </a:bodyPr>
          <a:lstStyle/>
          <a:p>
            <a:r>
              <a:rPr lang="en-US" dirty="0" smtClean="0">
                <a:solidFill>
                  <a:schemeClr val="accent1">
                    <a:lumMod val="50000"/>
                  </a:schemeClr>
                </a:solidFill>
                <a:latin typeface="Baskerville Old Face" pitchFamily="18" charset="0"/>
              </a:rPr>
              <a:t>Features associated with increase suicidal risk :</a:t>
            </a:r>
            <a:endParaRPr lang="ar-SA" dirty="0">
              <a:solidFill>
                <a:schemeClr val="accent1">
                  <a:lumMod val="50000"/>
                </a:schemeClr>
              </a:solidFill>
              <a:latin typeface="Baskerville Old Face"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SA" dirty="0" smtClean="0"/>
          </a:p>
          <a:p>
            <a:pPr algn="l" rtl="0">
              <a:buNone/>
            </a:pPr>
            <a:r>
              <a:rPr lang="en-US" dirty="0" smtClean="0"/>
              <a:t> </a:t>
            </a:r>
            <a:r>
              <a:rPr lang="en-US" b="1" dirty="0" smtClean="0">
                <a:solidFill>
                  <a:schemeClr val="accent1">
                    <a:lumMod val="75000"/>
                  </a:schemeClr>
                </a:solidFill>
              </a:rPr>
              <a:t>Depression secondary to </a:t>
            </a:r>
            <a:r>
              <a:rPr lang="en-US" b="1" i="1" dirty="0" smtClean="0">
                <a:solidFill>
                  <a:schemeClr val="accent1">
                    <a:lumMod val="75000"/>
                  </a:schemeClr>
                </a:solidFill>
              </a:rPr>
              <a:t>medical diseases: </a:t>
            </a:r>
          </a:p>
          <a:p>
            <a:pPr algn="l" rtl="0">
              <a:buNone/>
            </a:pPr>
            <a:r>
              <a:rPr lang="en-US" dirty="0" smtClean="0"/>
              <a:t>- Hypothyroidism - Diabetes mellitus-Cushing’s disease - Parkinson’s disease. </a:t>
            </a:r>
          </a:p>
          <a:p>
            <a:pPr algn="l" rtl="0">
              <a:buNone/>
            </a:pPr>
            <a:r>
              <a:rPr lang="en-US" dirty="0" smtClean="0"/>
              <a:t>- Stroke</a:t>
            </a:r>
          </a:p>
          <a:p>
            <a:pPr algn="l" rtl="0">
              <a:buNone/>
            </a:pPr>
            <a:r>
              <a:rPr lang="en-US" dirty="0" smtClean="0"/>
              <a:t>- Carcinoma (especially of the pancreas and lungs). </a:t>
            </a:r>
          </a:p>
          <a:p>
            <a:pPr algn="l" rtl="0">
              <a:buNone/>
            </a:pPr>
            <a:r>
              <a:rPr lang="en-US" dirty="0" smtClean="0"/>
              <a:t>- Autoimmune diseases; SLE, multiple sclerosis. </a:t>
            </a:r>
          </a:p>
          <a:p>
            <a:pPr algn="l" rtl="0"/>
            <a:endParaRPr lang="ar-SA" dirty="0"/>
          </a:p>
        </p:txBody>
      </p:sp>
      <p:sp>
        <p:nvSpPr>
          <p:cNvPr id="3" name="Title 2"/>
          <p:cNvSpPr>
            <a:spLocks noGrp="1"/>
          </p:cNvSpPr>
          <p:nvPr>
            <p:ph type="title"/>
          </p:nvPr>
        </p:nvSpPr>
        <p:spPr/>
        <p:txBody>
          <a:bodyPr>
            <a:normAutofit fontScale="90000"/>
          </a:bodyPr>
          <a:lstStyle/>
          <a:p>
            <a:r>
              <a:rPr lang="ar-SA" dirty="0" smtClean="0"/>
              <a:t/>
            </a:r>
            <a:br>
              <a:rPr lang="ar-SA" dirty="0" smtClean="0"/>
            </a:br>
            <a:r>
              <a:rPr lang="en-US" dirty="0" smtClean="0">
                <a:solidFill>
                  <a:schemeClr val="accent1">
                    <a:lumMod val="50000"/>
                  </a:schemeClr>
                </a:solidFill>
                <a:latin typeface="Baskerville Old Face" pitchFamily="18" charset="0"/>
              </a:rPr>
              <a:t>Differential Diagnosis of Major Depressive Disorder (MDD) :</a:t>
            </a:r>
            <a:r>
              <a:rPr lang="en-US" dirty="0" smtClean="0"/>
              <a:t> </a:t>
            </a:r>
            <a:br>
              <a:rPr lang="en-US" dirty="0" smtClean="0"/>
            </a:b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lgn="l" rtl="0"/>
            <a:endParaRPr lang="ar-SA" dirty="0" smtClean="0"/>
          </a:p>
          <a:p>
            <a:pPr algn="l" rtl="0"/>
            <a:r>
              <a:rPr lang="en-US" dirty="0" smtClean="0">
                <a:solidFill>
                  <a:schemeClr val="accent1">
                    <a:lumMod val="75000"/>
                  </a:schemeClr>
                </a:solidFill>
              </a:rPr>
              <a:t>Depression secondary to </a:t>
            </a:r>
            <a:r>
              <a:rPr lang="en-US" b="1" i="1" dirty="0" smtClean="0">
                <a:solidFill>
                  <a:schemeClr val="accent1">
                    <a:lumMod val="75000"/>
                  </a:schemeClr>
                </a:solidFill>
              </a:rPr>
              <a:t>medications: </a:t>
            </a:r>
          </a:p>
          <a:p>
            <a:pPr algn="l" rtl="0">
              <a:buNone/>
            </a:pPr>
            <a:r>
              <a:rPr lang="en-US" dirty="0" smtClean="0"/>
              <a:t>- </a:t>
            </a:r>
            <a:r>
              <a:rPr lang="en-US" dirty="0" err="1" smtClean="0"/>
              <a:t>Antihypertensives</a:t>
            </a:r>
            <a:r>
              <a:rPr lang="en-US" dirty="0" smtClean="0"/>
              <a:t> (e.g. beta-blockers, methyldopa, </a:t>
            </a:r>
            <a:r>
              <a:rPr lang="en-US" dirty="0" err="1" smtClean="0"/>
              <a:t>reserpine</a:t>
            </a:r>
            <a:r>
              <a:rPr lang="en-US" dirty="0" smtClean="0"/>
              <a:t> &amp; Ca-channel blockers). </a:t>
            </a:r>
          </a:p>
          <a:p>
            <a:pPr algn="l" rtl="0">
              <a:buNone/>
            </a:pPr>
            <a:r>
              <a:rPr lang="en-US" dirty="0" smtClean="0"/>
              <a:t>- Steroids. </a:t>
            </a:r>
          </a:p>
          <a:p>
            <a:pPr algn="l" rtl="0">
              <a:buNone/>
            </a:pPr>
            <a:r>
              <a:rPr lang="en-US" dirty="0" smtClean="0"/>
              <a:t>- </a:t>
            </a:r>
            <a:r>
              <a:rPr lang="en-US" dirty="0" err="1" smtClean="0"/>
              <a:t>Bromocriptine</a:t>
            </a:r>
            <a:r>
              <a:rPr lang="en-US" dirty="0" smtClean="0"/>
              <a:t> &amp; L - </a:t>
            </a:r>
            <a:r>
              <a:rPr lang="en-US" dirty="0" err="1" smtClean="0"/>
              <a:t>dopa</a:t>
            </a:r>
            <a:r>
              <a:rPr lang="en-US" dirty="0" smtClean="0"/>
              <a:t>. </a:t>
            </a:r>
          </a:p>
          <a:p>
            <a:pPr algn="l" rtl="0">
              <a:buNone/>
            </a:pPr>
            <a:r>
              <a:rPr lang="en-US" dirty="0" smtClean="0"/>
              <a:t>- </a:t>
            </a:r>
            <a:r>
              <a:rPr lang="en-US" dirty="0" err="1" smtClean="0"/>
              <a:t>Indomethacin</a:t>
            </a:r>
            <a:r>
              <a:rPr lang="en-US" dirty="0" smtClean="0"/>
              <a:t>. </a:t>
            </a:r>
          </a:p>
          <a:p>
            <a:pPr algn="l" rtl="0">
              <a:buNone/>
            </a:pPr>
            <a:r>
              <a:rPr lang="en-US" dirty="0" smtClean="0"/>
              <a:t>- </a:t>
            </a:r>
            <a:r>
              <a:rPr lang="en-US" dirty="0" err="1" smtClean="0"/>
              <a:t>Isotretinoin</a:t>
            </a:r>
            <a:r>
              <a:rPr lang="en-US" dirty="0" smtClean="0"/>
              <a:t> (</a:t>
            </a:r>
            <a:r>
              <a:rPr lang="en-US" dirty="0" err="1" smtClean="0"/>
              <a:t>Roaccutane</a:t>
            </a:r>
            <a:r>
              <a:rPr lang="en-US" dirty="0" smtClean="0"/>
              <a:t>); treatment of acne. </a:t>
            </a:r>
          </a:p>
          <a:p>
            <a:pPr algn="l" rtl="0">
              <a:buNone/>
            </a:pPr>
            <a:r>
              <a:rPr lang="en-US" dirty="0" smtClean="0"/>
              <a:t>- Progestin-containing contraceptives (compared to estrogen-containing contraceptives, which can reduce depression risk). </a:t>
            </a:r>
          </a:p>
          <a:p>
            <a:pPr algn="l" rtl="0">
              <a:buNone/>
            </a:pPr>
            <a:r>
              <a:rPr lang="en-US" dirty="0" smtClean="0"/>
              <a:t>- </a:t>
            </a:r>
            <a:r>
              <a:rPr lang="en-US" dirty="0" err="1" smtClean="0"/>
              <a:t>Tamoxifen</a:t>
            </a:r>
            <a:r>
              <a:rPr lang="en-US" dirty="0" smtClean="0"/>
              <a:t> (estrogen-receptor antagonist used in breast cancer): it may induce depression that can be difficult to treat with antidepressants. </a:t>
            </a:r>
          </a:p>
          <a:p>
            <a:pPr algn="l" rtl="0">
              <a:buNone/>
            </a:pPr>
            <a:r>
              <a:rPr lang="en-US" dirty="0" smtClean="0"/>
              <a:t>- Chemotherapy agents e.g. </a:t>
            </a:r>
            <a:r>
              <a:rPr lang="en-US" dirty="0" err="1" smtClean="0"/>
              <a:t>vincristine</a:t>
            </a:r>
            <a:r>
              <a:rPr lang="en-US" dirty="0" smtClean="0"/>
              <a:t>, interferon (may induce severe depression with suicidal ideas). </a:t>
            </a:r>
          </a:p>
          <a:p>
            <a:pPr algn="l" rtl="0">
              <a:buNone/>
            </a:pPr>
            <a:r>
              <a:rPr lang="en-US" dirty="0" smtClean="0"/>
              <a:t>- Antipsychotics. </a:t>
            </a:r>
          </a:p>
          <a:p>
            <a:pPr algn="l" rtl="0"/>
            <a:r>
              <a:rPr lang="en-US" dirty="0" smtClean="0"/>
              <a:t> </a:t>
            </a:r>
            <a:r>
              <a:rPr lang="en-US" dirty="0" smtClean="0">
                <a:solidFill>
                  <a:schemeClr val="accent1">
                    <a:lumMod val="75000"/>
                  </a:schemeClr>
                </a:solidFill>
              </a:rPr>
              <a:t>Depression secondary to </a:t>
            </a:r>
            <a:r>
              <a:rPr lang="en-US" b="1" i="1" dirty="0" smtClean="0">
                <a:solidFill>
                  <a:schemeClr val="accent1">
                    <a:lumMod val="75000"/>
                  </a:schemeClr>
                </a:solidFill>
              </a:rPr>
              <a:t>substance abuse ( upon discontinuation of stimulants / cannabis). </a:t>
            </a:r>
          </a:p>
          <a:p>
            <a:pPr algn="l" rtl="0"/>
            <a:endParaRPr lang="ar-SA" dirty="0"/>
          </a:p>
        </p:txBody>
      </p:sp>
      <p:sp>
        <p:nvSpPr>
          <p:cNvPr id="3" name="Title 2"/>
          <p:cNvSpPr>
            <a:spLocks noGrp="1"/>
          </p:cNvSpPr>
          <p:nvPr>
            <p:ph type="title"/>
          </p:nvPr>
        </p:nvSpPr>
        <p:spPr/>
        <p:txBody>
          <a:bodyPr/>
          <a:lstStyle/>
          <a:p>
            <a:endParaRPr lang="ar-SA"/>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endParaRPr lang="ar-SA" dirty="0" smtClean="0"/>
          </a:p>
          <a:p>
            <a:pPr algn="l" rtl="0"/>
            <a:r>
              <a:rPr lang="en-US" b="1" dirty="0" smtClean="0"/>
              <a:t>Psychiatric disorders: </a:t>
            </a:r>
          </a:p>
          <a:p>
            <a:pPr algn="l" rtl="0">
              <a:buNone/>
            </a:pPr>
            <a:r>
              <a:rPr lang="en-US" dirty="0" smtClean="0"/>
              <a:t>  </a:t>
            </a:r>
            <a:r>
              <a:rPr lang="en-US" dirty="0" err="1" smtClean="0"/>
              <a:t>Dysthymic</a:t>
            </a:r>
            <a:r>
              <a:rPr lang="en-US" dirty="0" smtClean="0"/>
              <a:t> disorder (chronic&amp; less severe depression- see later-).However, both may occur together; </a:t>
            </a:r>
            <a:r>
              <a:rPr lang="en-US" dirty="0" err="1" smtClean="0"/>
              <a:t>dysthymic</a:t>
            </a:r>
            <a:r>
              <a:rPr lang="en-US" dirty="0" smtClean="0"/>
              <a:t> disorder complicated by major depressive episodes </a:t>
            </a:r>
            <a:r>
              <a:rPr lang="en-US" b="1" i="1" dirty="0" smtClean="0"/>
              <a:t>(double depression). </a:t>
            </a:r>
          </a:p>
          <a:p>
            <a:pPr algn="l" rtl="0">
              <a:buNone/>
            </a:pPr>
            <a:r>
              <a:rPr lang="en-US" dirty="0" smtClean="0"/>
              <a:t> Adjustment disorder with depressed mood (see later). </a:t>
            </a:r>
          </a:p>
          <a:p>
            <a:pPr algn="l" rtl="0">
              <a:buNone/>
            </a:pPr>
            <a:r>
              <a:rPr lang="en-US" dirty="0" smtClean="0"/>
              <a:t> </a:t>
            </a:r>
            <a:r>
              <a:rPr lang="en-US" i="1" dirty="0" smtClean="0"/>
              <a:t>Schizophrenia, schizoaffective disorder. </a:t>
            </a:r>
          </a:p>
          <a:p>
            <a:pPr algn="l" rtl="0">
              <a:buNone/>
            </a:pPr>
            <a:r>
              <a:rPr lang="en-US" dirty="0" smtClean="0"/>
              <a:t> </a:t>
            </a:r>
            <a:r>
              <a:rPr lang="en-US" dirty="0" err="1" smtClean="0"/>
              <a:t>Somatization</a:t>
            </a:r>
            <a:r>
              <a:rPr lang="en-US" dirty="0" smtClean="0"/>
              <a:t> disorder </a:t>
            </a:r>
          </a:p>
          <a:p>
            <a:pPr algn="l" rtl="0">
              <a:buNone/>
            </a:pPr>
            <a:r>
              <a:rPr lang="en-US" dirty="0" smtClean="0"/>
              <a:t> Anxiety disorder. </a:t>
            </a:r>
          </a:p>
          <a:p>
            <a:pPr algn="l" rtl="0"/>
            <a:endParaRPr lang="ar-SA" dirty="0"/>
          </a:p>
        </p:txBody>
      </p:sp>
      <p:sp>
        <p:nvSpPr>
          <p:cNvPr id="3" name="Title 2"/>
          <p:cNvSpPr>
            <a:spLocks noGrp="1"/>
          </p:cNvSpPr>
          <p:nvPr>
            <p:ph type="title"/>
          </p:nvPr>
        </p:nvSpPr>
        <p:spPr/>
        <p:txBody>
          <a:bodyPr/>
          <a:lstStyle/>
          <a:p>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solidFill>
                  <a:schemeClr val="accent1">
                    <a:lumMod val="75000"/>
                  </a:schemeClr>
                </a:solidFill>
                <a:latin typeface="Algerian" pitchFamily="82" charset="0"/>
              </a:rPr>
              <a:t>Mood</a:t>
            </a:r>
            <a:r>
              <a:rPr lang="en-US" dirty="0" smtClean="0"/>
              <a:t> is the sustained and pervasive feeling tone that influences a person's behavior and perception of the world. It is internally experienced. Mood can be normal, depressed, or elevated.</a:t>
            </a:r>
          </a:p>
          <a:p>
            <a:pPr algn="l" rtl="0">
              <a:buNone/>
            </a:pPr>
            <a:r>
              <a:rPr lang="en-US" dirty="0" smtClean="0"/>
              <a:t> </a:t>
            </a:r>
          </a:p>
          <a:p>
            <a:pPr algn="l" rtl="0"/>
            <a:r>
              <a:rPr lang="en-US" dirty="0" smtClean="0">
                <a:solidFill>
                  <a:schemeClr val="accent1">
                    <a:lumMod val="75000"/>
                  </a:schemeClr>
                </a:solidFill>
                <a:latin typeface="Algerian" pitchFamily="82" charset="0"/>
              </a:rPr>
              <a:t>Affect </a:t>
            </a:r>
            <a:r>
              <a:rPr lang="en-US" dirty="0" smtClean="0"/>
              <a:t>is the person's present transient emotional state. It represents the external expression of mood.</a:t>
            </a:r>
          </a:p>
          <a:p>
            <a:pPr algn="l" rtl="0"/>
            <a:r>
              <a:rPr lang="en-US" dirty="0" smtClean="0">
                <a:solidFill>
                  <a:schemeClr val="accent1">
                    <a:lumMod val="75000"/>
                  </a:schemeClr>
                </a:solidFill>
                <a:latin typeface="Algerian" pitchFamily="82" charset="0"/>
              </a:rPr>
              <a:t>Subjective Vs Objective </a:t>
            </a:r>
            <a:endParaRPr lang="ar-SA" dirty="0">
              <a:solidFill>
                <a:schemeClr val="accent1">
                  <a:lumMod val="75000"/>
                </a:schemeClr>
              </a:solidFill>
              <a:latin typeface="Algerian" pitchFamily="82" charset="0"/>
            </a:endParaRPr>
          </a:p>
        </p:txBody>
      </p:sp>
      <p:sp>
        <p:nvSpPr>
          <p:cNvPr id="3" name="Title 2"/>
          <p:cNvSpPr>
            <a:spLocks noGrp="1"/>
          </p:cNvSpPr>
          <p:nvPr>
            <p:ph type="title"/>
          </p:nvPr>
        </p:nvSpPr>
        <p:spPr/>
        <p:txBody>
          <a:bodyPr/>
          <a:lstStyle/>
          <a:p>
            <a:endParaRPr lang="ar-SA"/>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l" rtl="0"/>
            <a:r>
              <a:rPr lang="en-US" b="1" dirty="0" smtClean="0"/>
              <a:t>Hospitalization.</a:t>
            </a:r>
          </a:p>
          <a:p>
            <a:pPr algn="l" rtl="0"/>
            <a:r>
              <a:rPr lang="en-US" b="1" dirty="0" smtClean="0"/>
              <a:t>Electroconvulsive therapy ( ECT )</a:t>
            </a:r>
          </a:p>
          <a:p>
            <a:pPr algn="l" rtl="0"/>
            <a:r>
              <a:rPr lang="en-US" b="1" dirty="0" smtClean="0"/>
              <a:t>Psychosocial</a:t>
            </a:r>
          </a:p>
          <a:p>
            <a:pPr algn="l" rtl="0"/>
            <a:r>
              <a:rPr lang="en-US" b="1" dirty="0" smtClean="0"/>
              <a:t>Treatment:</a:t>
            </a:r>
          </a:p>
          <a:p>
            <a:pPr lvl="1" algn="l" rtl="0">
              <a:buFont typeface="Wingdings" pitchFamily="2" charset="2"/>
              <a:buChar char="v"/>
            </a:pPr>
            <a:r>
              <a:rPr lang="en-US" dirty="0" smtClean="0"/>
              <a:t>Selective Serotonin Reuptake Inhibitors </a:t>
            </a:r>
            <a:r>
              <a:rPr lang="en-US" b="1" dirty="0" smtClean="0"/>
              <a:t>(SSRIs) e.g. </a:t>
            </a:r>
            <a:r>
              <a:rPr lang="en-US" b="1" dirty="0" err="1" smtClean="0"/>
              <a:t>fluoxetine</a:t>
            </a:r>
            <a:r>
              <a:rPr lang="en-US" b="1" dirty="0" smtClean="0"/>
              <a:t>, </a:t>
            </a:r>
            <a:r>
              <a:rPr lang="en-US" b="1" dirty="0" err="1" smtClean="0"/>
              <a:t>paroxetine</a:t>
            </a:r>
            <a:endParaRPr lang="en-US" b="1" dirty="0" smtClean="0"/>
          </a:p>
          <a:p>
            <a:pPr lvl="1" algn="l" rtl="0">
              <a:buFont typeface="Wingdings" pitchFamily="2" charset="2"/>
              <a:buChar char="v"/>
            </a:pPr>
            <a:r>
              <a:rPr lang="en-US" dirty="0" smtClean="0"/>
              <a:t>Selective serotonin – </a:t>
            </a:r>
            <a:r>
              <a:rPr lang="en-US" dirty="0" err="1" smtClean="0"/>
              <a:t>Norepinephrine</a:t>
            </a:r>
            <a:r>
              <a:rPr lang="en-US" dirty="0" smtClean="0"/>
              <a:t> Reuptake Inhibitors (SNRIs) e.g. </a:t>
            </a:r>
            <a:r>
              <a:rPr lang="en-US" dirty="0" err="1" smtClean="0"/>
              <a:t>venlafaxine</a:t>
            </a:r>
            <a:r>
              <a:rPr lang="en-US" dirty="0" smtClean="0"/>
              <a:t>, </a:t>
            </a:r>
            <a:r>
              <a:rPr lang="en-US" dirty="0" err="1" smtClean="0"/>
              <a:t>duloxetine</a:t>
            </a:r>
            <a:r>
              <a:rPr lang="en-US" dirty="0" smtClean="0"/>
              <a:t>. </a:t>
            </a:r>
          </a:p>
          <a:p>
            <a:pPr lvl="1" algn="l" rtl="0">
              <a:buFont typeface="Wingdings" pitchFamily="2" charset="2"/>
              <a:buChar char="v"/>
            </a:pPr>
            <a:r>
              <a:rPr lang="en-US" dirty="0" smtClean="0"/>
              <a:t>Other new agents e.g. </a:t>
            </a:r>
            <a:r>
              <a:rPr lang="en-US" dirty="0" err="1" smtClean="0"/>
              <a:t>mirtazapine</a:t>
            </a:r>
            <a:r>
              <a:rPr lang="en-US" dirty="0" smtClean="0"/>
              <a:t>.</a:t>
            </a:r>
          </a:p>
          <a:p>
            <a:pPr lvl="1" algn="l" rtl="0">
              <a:buFont typeface="Wingdings" pitchFamily="2" charset="2"/>
              <a:buChar char="v"/>
            </a:pPr>
            <a:r>
              <a:rPr lang="en-US" dirty="0" smtClean="0"/>
              <a:t>S\E profile</a:t>
            </a:r>
          </a:p>
          <a:p>
            <a:pPr lvl="1" algn="l" rtl="0">
              <a:buFont typeface="Wingdings" pitchFamily="2" charset="2"/>
              <a:buChar char="v"/>
            </a:pPr>
            <a:r>
              <a:rPr lang="en-US" dirty="0" smtClean="0"/>
              <a:t>Duration for MDE , MDD</a:t>
            </a:r>
            <a:endParaRPr lang="ar-SA" dirty="0"/>
          </a:p>
        </p:txBody>
      </p:sp>
      <p:sp>
        <p:nvSpPr>
          <p:cNvPr id="3" name="Title 2"/>
          <p:cNvSpPr>
            <a:spLocks noGrp="1"/>
          </p:cNvSpPr>
          <p:nvPr>
            <p:ph type="title"/>
          </p:nvPr>
        </p:nvSpPr>
        <p:spPr/>
        <p:txBody>
          <a:bodyPr>
            <a:normAutofit fontScale="90000"/>
          </a:bodyPr>
          <a:lstStyle/>
          <a:p>
            <a:r>
              <a:rPr lang="ar-SA" dirty="0" smtClean="0"/>
              <a:t/>
            </a:r>
            <a:br>
              <a:rPr lang="ar-SA" dirty="0" smtClean="0"/>
            </a:br>
            <a:r>
              <a:rPr lang="en-US" dirty="0" smtClean="0">
                <a:solidFill>
                  <a:schemeClr val="accent1">
                    <a:lumMod val="75000"/>
                  </a:schemeClr>
                </a:solidFill>
                <a:latin typeface="Baskerville Old Face" pitchFamily="18" charset="0"/>
              </a:rPr>
              <a:t>Management of Major Depression</a:t>
            </a:r>
            <a:r>
              <a:rPr lang="en-US" dirty="0" smtClean="0"/>
              <a:t> </a:t>
            </a:r>
            <a:br>
              <a:rPr lang="en-US" dirty="0" smtClean="0"/>
            </a:b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i="1" dirty="0" smtClean="0">
                <a:solidFill>
                  <a:schemeClr val="accent1">
                    <a:lumMod val="75000"/>
                  </a:schemeClr>
                </a:solidFill>
                <a:effectLst>
                  <a:outerShdw blurRad="38100" dist="38100" dir="2700000" algn="tl">
                    <a:srgbClr val="000000">
                      <a:alpha val="43137"/>
                    </a:srgbClr>
                  </a:outerShdw>
                </a:effectLst>
              </a:rPr>
              <a:t>Persistent Depressive Disorder =DSM5</a:t>
            </a:r>
          </a:p>
          <a:p>
            <a:pPr algn="l" rtl="0"/>
            <a:r>
              <a:rPr lang="en-US" dirty="0" smtClean="0"/>
              <a:t>is a chronic and persistent disturbance</a:t>
            </a:r>
          </a:p>
          <a:p>
            <a:pPr algn="l" rtl="0">
              <a:buNone/>
            </a:pPr>
            <a:r>
              <a:rPr lang="en-US" dirty="0" smtClean="0"/>
              <a:t>in mood that has been present for at least 2 years.</a:t>
            </a:r>
          </a:p>
          <a:p>
            <a:pPr algn="l" rtl="0"/>
            <a:r>
              <a:rPr lang="en-US" dirty="0" smtClean="0"/>
              <a:t>  is characterized by relatively typical depressive symptoms such as anorexia,</a:t>
            </a:r>
          </a:p>
          <a:p>
            <a:pPr algn="l" rtl="0">
              <a:buNone/>
            </a:pPr>
            <a:r>
              <a:rPr lang="en-US" dirty="0" smtClean="0"/>
              <a:t>insomnia, decreased energy, low self-esteem, difficulty concentrating, and feelings of hopelessness.</a:t>
            </a:r>
            <a:endParaRPr lang="ar-SA" dirty="0"/>
          </a:p>
        </p:txBody>
      </p:sp>
      <p:sp>
        <p:nvSpPr>
          <p:cNvPr id="3" name="Title 2"/>
          <p:cNvSpPr>
            <a:spLocks noGrp="1"/>
          </p:cNvSpPr>
          <p:nvPr>
            <p:ph type="title"/>
          </p:nvPr>
        </p:nvSpPr>
        <p:spPr/>
        <p:txBody>
          <a:bodyPr>
            <a:normAutofit/>
          </a:bodyPr>
          <a:lstStyle/>
          <a:p>
            <a:pPr algn="ctr"/>
            <a:r>
              <a:rPr lang="en-US" sz="4400" dirty="0" smtClean="0">
                <a:solidFill>
                  <a:schemeClr val="accent3">
                    <a:lumMod val="75000"/>
                  </a:schemeClr>
                </a:solidFill>
                <a:latin typeface="Algerian" pitchFamily="82" charset="0"/>
              </a:rPr>
              <a:t>DYSTHYMIC  DISORDER</a:t>
            </a:r>
            <a:endParaRPr lang="ar-SA" sz="4400" dirty="0">
              <a:solidFill>
                <a:schemeClr val="accent3">
                  <a:lumMod val="75000"/>
                </a:schemeClr>
              </a:solidFill>
              <a:latin typeface="Algerian" pitchFamily="82"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19506"/>
          </a:xfrm>
        </p:spPr>
        <p:txBody>
          <a:bodyPr>
            <a:normAutofit fontScale="85000" lnSpcReduction="20000"/>
          </a:bodyPr>
          <a:lstStyle/>
          <a:p>
            <a:pPr algn="l" rtl="0">
              <a:buFont typeface="Courier New" pitchFamily="49" charset="0"/>
              <a:buChar char="o"/>
            </a:pPr>
            <a:r>
              <a:rPr lang="en-US" dirty="0" smtClean="0"/>
              <a:t>This disorder represents a consolidation of DSM-IV-defined chronic major depressive disorder and </a:t>
            </a:r>
            <a:r>
              <a:rPr lang="en-US" dirty="0" err="1" smtClean="0"/>
              <a:t>dysthymic</a:t>
            </a:r>
            <a:r>
              <a:rPr lang="en-US" dirty="0" smtClean="0"/>
              <a:t> disorder.</a:t>
            </a:r>
          </a:p>
          <a:p>
            <a:pPr algn="l" rtl="0">
              <a:buFont typeface="Courier New" pitchFamily="49" charset="0"/>
              <a:buChar char="o"/>
            </a:pPr>
            <a:r>
              <a:rPr lang="en-US" dirty="0" smtClean="0"/>
              <a:t>A. Depressed mood for most of the day, for more days than not, as indicated by either subjective account or observation by others, for at least 2 years.</a:t>
            </a:r>
          </a:p>
          <a:p>
            <a:pPr algn="l" rtl="0">
              <a:buNone/>
            </a:pPr>
            <a:r>
              <a:rPr lang="en-US" b="1" dirty="0" smtClean="0"/>
              <a:t>Note: In children and adolescents, mood can be irritable and duration </a:t>
            </a:r>
            <a:r>
              <a:rPr lang="en-US" dirty="0" smtClean="0"/>
              <a:t>must be at least 1 year.</a:t>
            </a:r>
          </a:p>
          <a:p>
            <a:pPr algn="l" rtl="0">
              <a:buFont typeface="Courier New" pitchFamily="49" charset="0"/>
              <a:buChar char="o"/>
            </a:pPr>
            <a:r>
              <a:rPr lang="en-US" dirty="0" smtClean="0"/>
              <a:t>B. Presence, while depressed, of two (or more) of the following:</a:t>
            </a:r>
          </a:p>
          <a:p>
            <a:pPr lvl="2" algn="l" rtl="0">
              <a:buNone/>
            </a:pPr>
            <a:r>
              <a:rPr lang="en-US" dirty="0" smtClean="0"/>
              <a:t>1. Poor appetite or overeating.</a:t>
            </a:r>
          </a:p>
          <a:p>
            <a:pPr lvl="2" algn="l" rtl="0">
              <a:buNone/>
            </a:pPr>
            <a:r>
              <a:rPr lang="en-US" dirty="0" smtClean="0"/>
              <a:t>2. Insomnia or </a:t>
            </a:r>
            <a:r>
              <a:rPr lang="en-US" dirty="0" err="1" smtClean="0"/>
              <a:t>hypersomnia</a:t>
            </a:r>
            <a:r>
              <a:rPr lang="en-US" dirty="0" smtClean="0"/>
              <a:t>.</a:t>
            </a:r>
          </a:p>
          <a:p>
            <a:pPr lvl="2" algn="l" rtl="0">
              <a:buNone/>
            </a:pPr>
            <a:r>
              <a:rPr lang="en-US" dirty="0" smtClean="0"/>
              <a:t>3. Low energy or fatigue.</a:t>
            </a:r>
          </a:p>
          <a:p>
            <a:pPr lvl="2" algn="l" rtl="0">
              <a:buNone/>
            </a:pPr>
            <a:r>
              <a:rPr lang="en-US" dirty="0" smtClean="0"/>
              <a:t>4. Low self-esteem.</a:t>
            </a:r>
          </a:p>
          <a:p>
            <a:pPr lvl="2" algn="l" rtl="0">
              <a:buNone/>
            </a:pPr>
            <a:r>
              <a:rPr lang="en-US" dirty="0" smtClean="0"/>
              <a:t>5. Poor concentration or difficulty making decisions.</a:t>
            </a:r>
          </a:p>
          <a:p>
            <a:pPr lvl="2" algn="l" rtl="0">
              <a:buNone/>
            </a:pPr>
            <a:r>
              <a:rPr lang="en-US" dirty="0" smtClean="0"/>
              <a:t>6. Feelings of hopelessness.</a:t>
            </a:r>
            <a:endParaRPr lang="ar-SA" dirty="0"/>
          </a:p>
        </p:txBody>
      </p:sp>
      <p:sp>
        <p:nvSpPr>
          <p:cNvPr id="3" name="Title 2"/>
          <p:cNvSpPr>
            <a:spLocks noGrp="1"/>
          </p:cNvSpPr>
          <p:nvPr>
            <p:ph type="title"/>
          </p:nvPr>
        </p:nvSpPr>
        <p:spPr/>
        <p:txBody>
          <a:bodyPr>
            <a:noAutofit/>
          </a:bodyPr>
          <a:lstStyle/>
          <a:p>
            <a:r>
              <a:rPr lang="it-IT" sz="3200" dirty="0" smtClean="0">
                <a:solidFill>
                  <a:schemeClr val="accent1">
                    <a:lumMod val="75000"/>
                  </a:schemeClr>
                </a:solidFill>
                <a:latin typeface="Baskerville Old Face" pitchFamily="18" charset="0"/>
              </a:rPr>
              <a:t>DSM-5 Diagnostic Criteria for Persistent Depressive </a:t>
            </a:r>
            <a:r>
              <a:rPr lang="en-US" sz="3200" dirty="0" smtClean="0">
                <a:solidFill>
                  <a:schemeClr val="accent1">
                    <a:lumMod val="75000"/>
                  </a:schemeClr>
                </a:solidFill>
                <a:latin typeface="Baskerville Old Face" pitchFamily="18" charset="0"/>
              </a:rPr>
              <a:t>Disorder (</a:t>
            </a:r>
            <a:r>
              <a:rPr lang="en-US" sz="3200" dirty="0" err="1" smtClean="0">
                <a:solidFill>
                  <a:schemeClr val="accent1">
                    <a:lumMod val="75000"/>
                  </a:schemeClr>
                </a:solidFill>
                <a:latin typeface="Baskerville Old Face" pitchFamily="18" charset="0"/>
              </a:rPr>
              <a:t>Dysthymia</a:t>
            </a:r>
            <a:r>
              <a:rPr lang="en-US" sz="3200" dirty="0" smtClean="0">
                <a:solidFill>
                  <a:schemeClr val="accent1">
                    <a:lumMod val="75000"/>
                  </a:schemeClr>
                </a:solidFill>
                <a:latin typeface="Baskerville Old Face" pitchFamily="18" charset="0"/>
              </a:rPr>
              <a:t>)</a:t>
            </a:r>
            <a:endParaRPr lang="ar-SA" sz="3200" dirty="0">
              <a:solidFill>
                <a:schemeClr val="accent1">
                  <a:lumMod val="75000"/>
                </a:schemeClr>
              </a:solidFill>
              <a:latin typeface="Baskerville Old Face"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721563"/>
          </a:xfrm>
        </p:spPr>
        <p:txBody>
          <a:bodyPr>
            <a:normAutofit fontScale="55000" lnSpcReduction="20000"/>
          </a:bodyPr>
          <a:lstStyle/>
          <a:p>
            <a:pPr algn="l" rtl="0">
              <a:buNone/>
            </a:pPr>
            <a:r>
              <a:rPr lang="en-US" dirty="0" smtClean="0"/>
              <a:t>C. During the 2-year period (1 year for children or adolescents) of the disturbance,</a:t>
            </a:r>
          </a:p>
          <a:p>
            <a:pPr algn="l" rtl="0">
              <a:buNone/>
            </a:pPr>
            <a:r>
              <a:rPr lang="en-US" dirty="0" smtClean="0"/>
              <a:t>the individual has never been without the symptoms in Criteria A</a:t>
            </a:r>
          </a:p>
          <a:p>
            <a:pPr algn="l" rtl="0">
              <a:buNone/>
            </a:pPr>
            <a:r>
              <a:rPr lang="en-US" dirty="0" smtClean="0"/>
              <a:t>and B for more than 2 months at a time.</a:t>
            </a:r>
          </a:p>
          <a:p>
            <a:pPr algn="l" rtl="0">
              <a:buNone/>
            </a:pPr>
            <a:endParaRPr lang="en-US" dirty="0" smtClean="0"/>
          </a:p>
          <a:p>
            <a:pPr algn="l" rtl="0">
              <a:buNone/>
            </a:pPr>
            <a:r>
              <a:rPr lang="en-US" dirty="0" smtClean="0"/>
              <a:t>D. Criteria for a major depressive disorder may be continuously present for</a:t>
            </a:r>
          </a:p>
          <a:p>
            <a:pPr algn="l" rtl="0">
              <a:buNone/>
            </a:pPr>
            <a:r>
              <a:rPr lang="en-US" dirty="0" smtClean="0"/>
              <a:t>2 years.</a:t>
            </a:r>
          </a:p>
          <a:p>
            <a:pPr algn="l" rtl="0">
              <a:buNone/>
            </a:pPr>
            <a:endParaRPr lang="en-US" dirty="0" smtClean="0"/>
          </a:p>
          <a:p>
            <a:pPr algn="l" rtl="0">
              <a:buNone/>
            </a:pPr>
            <a:r>
              <a:rPr lang="en-US" dirty="0" smtClean="0"/>
              <a:t>E. There has never been a manic episode or a </a:t>
            </a:r>
            <a:r>
              <a:rPr lang="en-US" dirty="0" err="1" smtClean="0"/>
              <a:t>hypomanic</a:t>
            </a:r>
            <a:r>
              <a:rPr lang="en-US" dirty="0" smtClean="0"/>
              <a:t> episode, and criteria</a:t>
            </a:r>
          </a:p>
          <a:p>
            <a:pPr algn="l" rtl="0">
              <a:buNone/>
            </a:pPr>
            <a:r>
              <a:rPr lang="en-US" dirty="0" smtClean="0"/>
              <a:t>have never been met for </a:t>
            </a:r>
            <a:r>
              <a:rPr lang="en-US" dirty="0" err="1" smtClean="0"/>
              <a:t>cyclothymic</a:t>
            </a:r>
            <a:r>
              <a:rPr lang="en-US" dirty="0" smtClean="0"/>
              <a:t> disorder.</a:t>
            </a:r>
          </a:p>
          <a:p>
            <a:pPr algn="l" rtl="0">
              <a:buNone/>
            </a:pPr>
            <a:endParaRPr lang="en-US" dirty="0" smtClean="0"/>
          </a:p>
          <a:p>
            <a:pPr algn="l" rtl="0">
              <a:buNone/>
            </a:pPr>
            <a:r>
              <a:rPr lang="en-US" dirty="0" smtClean="0"/>
              <a:t>F. The disturbance is not better explained by a persistent schizoaffective</a:t>
            </a:r>
          </a:p>
          <a:p>
            <a:pPr algn="l" rtl="0">
              <a:buNone/>
            </a:pPr>
            <a:r>
              <a:rPr lang="en-US" dirty="0" smtClean="0"/>
              <a:t>disorder, schizophrenia, delusional disorder, or other specified or unspecified</a:t>
            </a:r>
          </a:p>
          <a:p>
            <a:pPr algn="l" rtl="0">
              <a:buNone/>
            </a:pPr>
            <a:r>
              <a:rPr lang="en-US" dirty="0" smtClean="0"/>
              <a:t>schizophrenia spectrum and other psychotic disorder.</a:t>
            </a:r>
          </a:p>
          <a:p>
            <a:pPr algn="l" rtl="0">
              <a:buNone/>
            </a:pPr>
            <a:endParaRPr lang="en-US" dirty="0" smtClean="0"/>
          </a:p>
          <a:p>
            <a:pPr algn="l" rtl="0">
              <a:buNone/>
            </a:pPr>
            <a:r>
              <a:rPr lang="en-US" dirty="0" smtClean="0"/>
              <a:t>G. The symptoms are not attributable to the physiological effects of a substance</a:t>
            </a:r>
          </a:p>
          <a:p>
            <a:pPr algn="l" rtl="0">
              <a:buNone/>
            </a:pPr>
            <a:r>
              <a:rPr lang="en-US" dirty="0" smtClean="0"/>
              <a:t>(e.g., a drug of abuse, a medication) or another medical condition</a:t>
            </a:r>
          </a:p>
          <a:p>
            <a:pPr algn="l" rtl="0">
              <a:buNone/>
            </a:pPr>
            <a:r>
              <a:rPr lang="en-US" dirty="0" smtClean="0"/>
              <a:t>(e.g. hypothyroidism).</a:t>
            </a:r>
          </a:p>
          <a:p>
            <a:pPr algn="l" rtl="0">
              <a:buNone/>
            </a:pPr>
            <a:endParaRPr lang="en-US" dirty="0" smtClean="0"/>
          </a:p>
          <a:p>
            <a:pPr algn="l" rtl="0">
              <a:buNone/>
            </a:pPr>
            <a:r>
              <a:rPr lang="en-US" dirty="0" smtClean="0"/>
              <a:t>H. The symptoms cause clinically significant distress or impairment in social,</a:t>
            </a:r>
          </a:p>
          <a:p>
            <a:pPr algn="l" rtl="0">
              <a:buNone/>
            </a:pPr>
            <a:r>
              <a:rPr lang="en-US" dirty="0" smtClean="0"/>
              <a:t>occupational, or other important areas of functioning</a:t>
            </a:r>
            <a:endParaRPr lang="ar-SA" dirty="0"/>
          </a:p>
        </p:txBody>
      </p:sp>
      <p:sp>
        <p:nvSpPr>
          <p:cNvPr id="3" name="Title 2"/>
          <p:cNvSpPr>
            <a:spLocks noGrp="1"/>
          </p:cNvSpPr>
          <p:nvPr>
            <p:ph type="title"/>
          </p:nvPr>
        </p:nvSpPr>
        <p:spPr/>
        <p:txBody>
          <a:bodyPr/>
          <a:lstStyle/>
          <a:p>
            <a:endParaRPr lang="ar-SA"/>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b="1" dirty="0" smtClean="0"/>
              <a:t>Treatment: The most effective treatment is the combination of pharmacotherapy and cognitive or behavior therapy (CBT).</a:t>
            </a:r>
          </a:p>
          <a:p>
            <a:pPr algn="l" rtl="0"/>
            <a:r>
              <a:rPr lang="en-US" b="1" dirty="0" smtClean="0">
                <a:solidFill>
                  <a:schemeClr val="accent1">
                    <a:lumMod val="75000"/>
                  </a:schemeClr>
                </a:solidFill>
              </a:rPr>
              <a:t>A. Pharmacological</a:t>
            </a:r>
          </a:p>
          <a:p>
            <a:pPr algn="l" rtl="0">
              <a:buNone/>
            </a:pPr>
            <a:r>
              <a:rPr lang="en-US" b="1" dirty="0" smtClean="0"/>
              <a:t>SSRI, SNRI, MAOI, TRICYCLIC.</a:t>
            </a:r>
          </a:p>
          <a:p>
            <a:pPr algn="l" rtl="0"/>
            <a:r>
              <a:rPr lang="en-US" b="1" dirty="0" smtClean="0">
                <a:solidFill>
                  <a:schemeClr val="accent1">
                    <a:lumMod val="75000"/>
                  </a:schemeClr>
                </a:solidFill>
              </a:rPr>
              <a:t>B. Psychological</a:t>
            </a:r>
            <a:endParaRPr lang="ar-SA" dirty="0">
              <a:solidFill>
                <a:schemeClr val="accent1">
                  <a:lumMod val="75000"/>
                </a:schemeClr>
              </a:solidFill>
            </a:endParaRPr>
          </a:p>
        </p:txBody>
      </p:sp>
      <p:sp>
        <p:nvSpPr>
          <p:cNvPr id="3" name="Title 2"/>
          <p:cNvSpPr>
            <a:spLocks noGrp="1"/>
          </p:cNvSpPr>
          <p:nvPr>
            <p:ph type="title"/>
          </p:nvPr>
        </p:nvSpPr>
        <p:spPr/>
        <p:txBody>
          <a:bodyPr/>
          <a:lstStyle/>
          <a:p>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b="1" dirty="0" smtClean="0"/>
              <a:t>Selective-Serotonin- Reuptake Inhibitors (SSRIs )</a:t>
            </a:r>
          </a:p>
          <a:p>
            <a:pPr lvl="1" algn="l" rtl="0"/>
            <a:r>
              <a:rPr lang="en-US" dirty="0" err="1" smtClean="0"/>
              <a:t>paroxetine</a:t>
            </a:r>
            <a:r>
              <a:rPr lang="en-US" dirty="0" smtClean="0"/>
              <a:t> (</a:t>
            </a:r>
            <a:r>
              <a:rPr lang="en-US" dirty="0" err="1" smtClean="0"/>
              <a:t>seroxat</a:t>
            </a:r>
            <a:r>
              <a:rPr lang="en-US" dirty="0" smtClean="0"/>
              <a:t>)</a:t>
            </a:r>
          </a:p>
          <a:p>
            <a:pPr lvl="1" algn="l" rtl="0"/>
            <a:r>
              <a:rPr lang="en-US" dirty="0" err="1" smtClean="0"/>
              <a:t>fluoxetine</a:t>
            </a:r>
            <a:r>
              <a:rPr lang="en-US" dirty="0" smtClean="0"/>
              <a:t> (</a:t>
            </a:r>
            <a:r>
              <a:rPr lang="en-US" dirty="0" err="1" smtClean="0"/>
              <a:t>prozac</a:t>
            </a:r>
            <a:r>
              <a:rPr lang="en-US" dirty="0" smtClean="0"/>
              <a:t>)</a:t>
            </a:r>
          </a:p>
          <a:p>
            <a:pPr lvl="1" algn="l" rtl="0"/>
            <a:r>
              <a:rPr lang="en-US" dirty="0" err="1" smtClean="0"/>
              <a:t>citalopram</a:t>
            </a:r>
            <a:r>
              <a:rPr lang="en-US" dirty="0" smtClean="0"/>
              <a:t> (</a:t>
            </a:r>
            <a:r>
              <a:rPr lang="en-US" dirty="0" err="1" smtClean="0"/>
              <a:t>cipram</a:t>
            </a:r>
            <a:r>
              <a:rPr lang="en-US" dirty="0" smtClean="0"/>
              <a:t>)</a:t>
            </a:r>
          </a:p>
          <a:p>
            <a:pPr lvl="1" algn="l" rtl="0"/>
            <a:r>
              <a:rPr lang="en-US" dirty="0" err="1" smtClean="0"/>
              <a:t>escitalopram</a:t>
            </a:r>
            <a:r>
              <a:rPr lang="en-US" dirty="0" smtClean="0"/>
              <a:t> (</a:t>
            </a:r>
            <a:r>
              <a:rPr lang="en-US" dirty="0" err="1" smtClean="0"/>
              <a:t>cipralex</a:t>
            </a:r>
            <a:r>
              <a:rPr lang="en-US" dirty="0" smtClean="0"/>
              <a:t>)</a:t>
            </a:r>
          </a:p>
          <a:p>
            <a:pPr lvl="1" algn="l" rtl="0"/>
            <a:r>
              <a:rPr lang="en-US" dirty="0" err="1" smtClean="0"/>
              <a:t>sertraline</a:t>
            </a:r>
            <a:r>
              <a:rPr lang="en-US" dirty="0" smtClean="0"/>
              <a:t> (</a:t>
            </a:r>
            <a:r>
              <a:rPr lang="en-US" dirty="0" err="1" smtClean="0"/>
              <a:t>lustral</a:t>
            </a:r>
            <a:r>
              <a:rPr lang="en-US" dirty="0" smtClean="0"/>
              <a:t>)</a:t>
            </a:r>
          </a:p>
          <a:p>
            <a:pPr lvl="1" algn="l" rtl="0"/>
            <a:r>
              <a:rPr lang="en-US" dirty="0" err="1" smtClean="0"/>
              <a:t>fluvoxamine</a:t>
            </a:r>
            <a:r>
              <a:rPr lang="en-US" dirty="0" smtClean="0"/>
              <a:t> (</a:t>
            </a:r>
            <a:r>
              <a:rPr lang="en-US" dirty="0" err="1" smtClean="0"/>
              <a:t>faverin</a:t>
            </a:r>
            <a:r>
              <a:rPr lang="en-US" dirty="0" smtClean="0"/>
              <a:t>). </a:t>
            </a:r>
            <a:endParaRPr lang="ar-SA" dirty="0"/>
          </a:p>
        </p:txBody>
      </p:sp>
      <p:sp>
        <p:nvSpPr>
          <p:cNvPr id="3" name="Title 2"/>
          <p:cNvSpPr>
            <a:spLocks noGrp="1"/>
          </p:cNvSpPr>
          <p:nvPr>
            <p:ph type="title"/>
          </p:nvPr>
        </p:nvSpPr>
        <p:spPr/>
        <p:txBody>
          <a:bodyPr/>
          <a:lstStyle/>
          <a:p>
            <a:r>
              <a:rPr lang="en-US" dirty="0" smtClean="0"/>
              <a:t>Anti-depressant</a:t>
            </a:r>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SA" dirty="0" smtClean="0"/>
          </a:p>
          <a:p>
            <a:pPr algn="l" rtl="0">
              <a:buNone/>
            </a:pPr>
            <a:r>
              <a:rPr lang="en-US" dirty="0" smtClean="0"/>
              <a:t>Uses : </a:t>
            </a:r>
          </a:p>
          <a:p>
            <a:pPr algn="l" rtl="0">
              <a:buNone/>
            </a:pPr>
            <a:r>
              <a:rPr lang="en-US" dirty="0" smtClean="0"/>
              <a:t> Depressive disorders. </a:t>
            </a:r>
          </a:p>
          <a:p>
            <a:pPr algn="l" rtl="0">
              <a:buNone/>
            </a:pPr>
            <a:r>
              <a:rPr lang="en-US" dirty="0" smtClean="0"/>
              <a:t> Anxiety, phobia &amp; panic disorders. </a:t>
            </a:r>
          </a:p>
          <a:p>
            <a:pPr algn="l" rtl="0">
              <a:buNone/>
            </a:pPr>
            <a:r>
              <a:rPr lang="en-US" dirty="0" smtClean="0"/>
              <a:t> Obsessive compulsive disorder. </a:t>
            </a:r>
          </a:p>
          <a:p>
            <a:pPr algn="l" rtl="0">
              <a:buNone/>
            </a:pPr>
            <a:r>
              <a:rPr lang="en-US" dirty="0" smtClean="0"/>
              <a:t> </a:t>
            </a:r>
            <a:r>
              <a:rPr lang="en-US" dirty="0" err="1" smtClean="0"/>
              <a:t>Trichotillomania</a:t>
            </a:r>
            <a:r>
              <a:rPr lang="en-US" dirty="0" smtClean="0"/>
              <a:t>. </a:t>
            </a:r>
          </a:p>
          <a:p>
            <a:pPr algn="l" rtl="0">
              <a:buNone/>
            </a:pPr>
            <a:r>
              <a:rPr lang="en-US" dirty="0" smtClean="0"/>
              <a:t> Tic disorders. </a:t>
            </a:r>
          </a:p>
          <a:p>
            <a:pPr algn="l" rtl="0">
              <a:buNone/>
            </a:pPr>
            <a:r>
              <a:rPr lang="en-US" dirty="0" smtClean="0"/>
              <a:t> Premature ejaculation </a:t>
            </a:r>
          </a:p>
          <a:p>
            <a:pPr algn="l" rtl="0"/>
            <a:endParaRPr lang="ar-SA" dirty="0"/>
          </a:p>
        </p:txBody>
      </p:sp>
      <p:sp>
        <p:nvSpPr>
          <p:cNvPr id="3" name="Title 2"/>
          <p:cNvSpPr>
            <a:spLocks noGrp="1"/>
          </p:cNvSpPr>
          <p:nvPr>
            <p:ph type="title"/>
          </p:nvPr>
        </p:nvSpPr>
        <p:spPr/>
        <p:txBody>
          <a:bodyPr/>
          <a:lstStyle/>
          <a:p>
            <a:endParaRPr lang="ar-SA"/>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ar-SA" dirty="0" smtClean="0"/>
          </a:p>
          <a:p>
            <a:pPr algn="l" rtl="0"/>
            <a:r>
              <a:rPr lang="en-US" dirty="0" smtClean="0"/>
              <a:t>Gastrointestinal upset, nausea, reduced appetite, diarrhea / constipation. </a:t>
            </a:r>
          </a:p>
          <a:p>
            <a:pPr algn="l" rtl="0"/>
            <a:r>
              <a:rPr lang="en-US" dirty="0" smtClean="0"/>
              <a:t> Headache/ irritability/sweating/fine tremor. </a:t>
            </a:r>
          </a:p>
          <a:p>
            <a:pPr algn="l" rtl="0"/>
            <a:r>
              <a:rPr lang="en-US" dirty="0" smtClean="0"/>
              <a:t> Sexual dysfunction (delayed orgasm). </a:t>
            </a:r>
          </a:p>
          <a:p>
            <a:pPr algn="l" rtl="0"/>
            <a:r>
              <a:rPr lang="en-US" dirty="0" smtClean="0"/>
              <a:t> Insomnia (mainly with </a:t>
            </a:r>
            <a:r>
              <a:rPr lang="en-US" dirty="0" err="1" smtClean="0"/>
              <a:t>Fluoxetine</a:t>
            </a:r>
            <a:r>
              <a:rPr lang="en-US" dirty="0" smtClean="0"/>
              <a:t>). </a:t>
            </a:r>
          </a:p>
          <a:p>
            <a:pPr algn="l" rtl="0"/>
            <a:r>
              <a:rPr lang="en-US" dirty="0" smtClean="0"/>
              <a:t> Sedation (mainly with </a:t>
            </a:r>
            <a:r>
              <a:rPr lang="en-US" dirty="0" err="1" smtClean="0"/>
              <a:t>Fluvoxamine</a:t>
            </a:r>
            <a:r>
              <a:rPr lang="en-US" dirty="0" smtClean="0"/>
              <a:t>). </a:t>
            </a:r>
          </a:p>
          <a:p>
            <a:pPr algn="l" rtl="0"/>
            <a:r>
              <a:rPr lang="en-US" dirty="0" smtClean="0"/>
              <a:t> Withdrawal syndrome (mainly with </a:t>
            </a:r>
            <a:r>
              <a:rPr lang="en-US" dirty="0" err="1" smtClean="0"/>
              <a:t>paroxetine</a:t>
            </a:r>
            <a:r>
              <a:rPr lang="en-US" dirty="0" smtClean="0"/>
              <a:t>). </a:t>
            </a:r>
          </a:p>
          <a:p>
            <a:pPr algn="l" rtl="0"/>
            <a:endParaRPr lang="ar-SA" dirty="0"/>
          </a:p>
        </p:txBody>
      </p:sp>
      <p:sp>
        <p:nvSpPr>
          <p:cNvPr id="3" name="Title 2"/>
          <p:cNvSpPr>
            <a:spLocks noGrp="1"/>
          </p:cNvSpPr>
          <p:nvPr>
            <p:ph type="title"/>
          </p:nvPr>
        </p:nvSpPr>
        <p:spPr/>
        <p:txBody>
          <a:bodyPr>
            <a:normAutofit fontScale="90000"/>
          </a:bodyPr>
          <a:lstStyle/>
          <a:p>
            <a:r>
              <a:rPr lang="ar-SA" dirty="0" smtClean="0"/>
              <a:t/>
            </a:r>
            <a:br>
              <a:rPr lang="ar-SA" dirty="0" smtClean="0"/>
            </a:br>
            <a:r>
              <a:rPr lang="en-US" dirty="0" smtClean="0"/>
              <a:t>Side Effects: </a:t>
            </a:r>
            <a:br>
              <a:rPr lang="en-US" dirty="0" smtClean="0"/>
            </a:br>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b="1" dirty="0" smtClean="0"/>
              <a:t> Rare but serious S/E. </a:t>
            </a:r>
          </a:p>
          <a:p>
            <a:pPr algn="l" rtl="0"/>
            <a:r>
              <a:rPr lang="en-US" b="1" dirty="0" smtClean="0"/>
              <a:t>It is due to combination of a number of drugs that potentiate brain serotonin function.</a:t>
            </a:r>
          </a:p>
          <a:p>
            <a:pPr algn="l" rtl="0"/>
            <a:r>
              <a:rPr lang="en-US" b="1" dirty="0" smtClean="0"/>
              <a:t> The most common combination is MOAIs (which inhibit the catabolism of serotonin) with SSRIs, </a:t>
            </a:r>
            <a:r>
              <a:rPr lang="en-US" b="1" dirty="0" err="1" smtClean="0"/>
              <a:t>clomipramine</a:t>
            </a:r>
            <a:r>
              <a:rPr lang="en-US" b="1" dirty="0" smtClean="0"/>
              <a:t> and </a:t>
            </a:r>
            <a:r>
              <a:rPr lang="en-US" b="1" dirty="0" err="1" smtClean="0"/>
              <a:t>fenfluramine</a:t>
            </a:r>
            <a:r>
              <a:rPr lang="en-US" b="1" dirty="0" smtClean="0"/>
              <a:t>.</a:t>
            </a:r>
          </a:p>
          <a:p>
            <a:pPr algn="l" rtl="0"/>
            <a:r>
              <a:rPr lang="en-US" b="1" dirty="0" smtClean="0"/>
              <a:t>Features; </a:t>
            </a:r>
            <a:r>
              <a:rPr lang="en-US" b="1" dirty="0" err="1" smtClean="0"/>
              <a:t>myoclonus</a:t>
            </a:r>
            <a:r>
              <a:rPr lang="en-US" b="1" dirty="0" smtClean="0"/>
              <a:t>, </a:t>
            </a:r>
            <a:r>
              <a:rPr lang="en-US" b="1" dirty="0" err="1" smtClean="0"/>
              <a:t>nystagmus</a:t>
            </a:r>
            <a:r>
              <a:rPr lang="en-US" b="1" dirty="0" smtClean="0"/>
              <a:t>, tremor, irritability, confusion, and hyperpyrexia.</a:t>
            </a:r>
          </a:p>
          <a:p>
            <a:pPr algn="l" rtl="0"/>
            <a:r>
              <a:rPr lang="en-US" b="1" u="sng" dirty="0" smtClean="0">
                <a:solidFill>
                  <a:schemeClr val="accent1">
                    <a:lumMod val="75000"/>
                  </a:schemeClr>
                </a:solidFill>
              </a:rPr>
              <a:t>Treatment</a:t>
            </a:r>
            <a:r>
              <a:rPr lang="en-US" b="1" dirty="0" smtClean="0"/>
              <a:t>; Stop Rx and support vital signs </a:t>
            </a:r>
          </a:p>
          <a:p>
            <a:pPr algn="l" rtl="0"/>
            <a:endParaRPr lang="ar-SA" dirty="0"/>
          </a:p>
        </p:txBody>
      </p:sp>
      <p:sp>
        <p:nvSpPr>
          <p:cNvPr id="3" name="Title 2"/>
          <p:cNvSpPr>
            <a:spLocks noGrp="1"/>
          </p:cNvSpPr>
          <p:nvPr>
            <p:ph type="title"/>
          </p:nvPr>
        </p:nvSpPr>
        <p:spPr/>
        <p:txBody>
          <a:bodyPr/>
          <a:lstStyle/>
          <a:p>
            <a:r>
              <a:rPr lang="en-US" dirty="0" smtClean="0"/>
              <a:t> </a:t>
            </a:r>
            <a:r>
              <a:rPr lang="en-US" dirty="0" smtClean="0">
                <a:solidFill>
                  <a:schemeClr val="accent1">
                    <a:lumMod val="75000"/>
                  </a:schemeClr>
                </a:solidFill>
              </a:rPr>
              <a:t>Serotonin syndrome</a:t>
            </a:r>
            <a:endParaRPr lang="ar-SA" dirty="0">
              <a:solidFill>
                <a:schemeClr val="accent1">
                  <a:lumMod val="75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l" rtl="0"/>
            <a:r>
              <a:rPr lang="en-US" dirty="0" err="1" smtClean="0"/>
              <a:t>Venlafaxine</a:t>
            </a:r>
            <a:r>
              <a:rPr lang="en-US" dirty="0" smtClean="0"/>
              <a:t> (</a:t>
            </a:r>
            <a:r>
              <a:rPr lang="en-US" dirty="0" err="1" smtClean="0"/>
              <a:t>Effexor-Efexor</a:t>
            </a:r>
            <a:r>
              <a:rPr lang="en-US" dirty="0" smtClean="0"/>
              <a:t>)</a:t>
            </a:r>
          </a:p>
          <a:p>
            <a:pPr algn="l" rtl="0"/>
            <a:r>
              <a:rPr lang="en-US" dirty="0" err="1" smtClean="0"/>
              <a:t>desvenlafaxine</a:t>
            </a:r>
            <a:r>
              <a:rPr lang="en-US" dirty="0" smtClean="0"/>
              <a:t> (</a:t>
            </a:r>
            <a:r>
              <a:rPr lang="en-US" dirty="0" err="1" smtClean="0"/>
              <a:t>Pristiq</a:t>
            </a:r>
            <a:r>
              <a:rPr lang="en-US" dirty="0" smtClean="0"/>
              <a:t>)</a:t>
            </a:r>
          </a:p>
          <a:p>
            <a:pPr algn="l" rtl="0"/>
            <a:r>
              <a:rPr lang="en-US" dirty="0" err="1" smtClean="0"/>
              <a:t>duloxetine</a:t>
            </a:r>
            <a:r>
              <a:rPr lang="en-US" dirty="0" smtClean="0"/>
              <a:t> (</a:t>
            </a:r>
            <a:r>
              <a:rPr lang="en-US" dirty="0" err="1" smtClean="0"/>
              <a:t>Cymbalta</a:t>
            </a:r>
            <a:r>
              <a:rPr lang="en-US" dirty="0" smtClean="0"/>
              <a:t>). </a:t>
            </a:r>
          </a:p>
          <a:p>
            <a:pPr algn="l" rtl="0"/>
            <a:r>
              <a:rPr lang="en-US" b="1" u="sng" dirty="0" smtClean="0">
                <a:solidFill>
                  <a:schemeClr val="accent1">
                    <a:lumMod val="75000"/>
                  </a:schemeClr>
                </a:solidFill>
              </a:rPr>
              <a:t>adverse reactions </a:t>
            </a:r>
            <a:r>
              <a:rPr lang="en-US" b="1" dirty="0" smtClean="0"/>
              <a:t>are dry mouth, nausea, anorexia, somnolence, dizziness, nervousness, constipation, asthenia, anxiety, blurred vision, abnormal ejaculation or orgasm, erectile disturbances, and impotence. </a:t>
            </a:r>
            <a:r>
              <a:rPr lang="en-US" b="1" dirty="0" smtClean="0">
                <a:solidFill>
                  <a:schemeClr val="accent1">
                    <a:lumMod val="75000"/>
                  </a:schemeClr>
                </a:solidFill>
              </a:rPr>
              <a:t>Sweating</a:t>
            </a:r>
            <a:r>
              <a:rPr lang="en-US" b="1" dirty="0" smtClean="0"/>
              <a:t> is also more common with </a:t>
            </a:r>
            <a:r>
              <a:rPr lang="en-US" b="1" dirty="0" err="1" smtClean="0"/>
              <a:t>venlafaxine</a:t>
            </a:r>
            <a:r>
              <a:rPr lang="en-US" b="1" dirty="0" smtClean="0"/>
              <a:t> than the SSRIs. </a:t>
            </a:r>
            <a:r>
              <a:rPr lang="en-US" b="1" dirty="0" err="1" smtClean="0"/>
              <a:t>Venlafaxine</a:t>
            </a:r>
            <a:r>
              <a:rPr lang="en-US" b="1" dirty="0" smtClean="0"/>
              <a:t> can cause an </a:t>
            </a:r>
            <a:r>
              <a:rPr lang="en-US" b="1" dirty="0" smtClean="0">
                <a:solidFill>
                  <a:schemeClr val="accent1">
                    <a:lumMod val="75000"/>
                  </a:schemeClr>
                </a:solidFill>
              </a:rPr>
              <a:t>increase in diastolic BP</a:t>
            </a:r>
            <a:r>
              <a:rPr lang="en-US" b="1" dirty="0" smtClean="0"/>
              <a:t>, but this was seen more often in patients treated with doses of </a:t>
            </a:r>
            <a:r>
              <a:rPr lang="en-US" b="1" dirty="0" err="1" smtClean="0"/>
              <a:t>venlafaxine</a:t>
            </a:r>
            <a:r>
              <a:rPr lang="en-US" b="1" dirty="0" smtClean="0"/>
              <a:t> &gt; 225 mg /day </a:t>
            </a:r>
            <a:endParaRPr lang="ar-SA" dirty="0"/>
          </a:p>
        </p:txBody>
      </p:sp>
      <p:sp>
        <p:nvSpPr>
          <p:cNvPr id="3" name="Title 2"/>
          <p:cNvSpPr>
            <a:spLocks noGrp="1"/>
          </p:cNvSpPr>
          <p:nvPr>
            <p:ph type="title"/>
          </p:nvPr>
        </p:nvSpPr>
        <p:spPr/>
        <p:txBody>
          <a:bodyPr>
            <a:noAutofit/>
          </a:bodyPr>
          <a:lstStyle/>
          <a:p>
            <a:r>
              <a:rPr lang="en-US" sz="3600" dirty="0" smtClean="0">
                <a:solidFill>
                  <a:schemeClr val="accent1">
                    <a:lumMod val="75000"/>
                  </a:schemeClr>
                </a:solidFill>
              </a:rPr>
              <a:t>Selective-Serotonin-</a:t>
            </a:r>
            <a:r>
              <a:rPr lang="en-US" sz="3600" dirty="0" err="1" smtClean="0">
                <a:solidFill>
                  <a:schemeClr val="accent1">
                    <a:lumMod val="75000"/>
                  </a:schemeClr>
                </a:solidFill>
              </a:rPr>
              <a:t>Norepinephrine</a:t>
            </a:r>
            <a:r>
              <a:rPr lang="en-US" sz="3600" dirty="0" smtClean="0">
                <a:solidFill>
                  <a:schemeClr val="accent1">
                    <a:lumMod val="75000"/>
                  </a:schemeClr>
                </a:solidFill>
              </a:rPr>
              <a:t> Reuptake Inhibitors (SNRIs )</a:t>
            </a:r>
            <a:endParaRPr lang="ar-SA" sz="3600" dirty="0">
              <a:solidFill>
                <a:schemeClr val="accent1">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500042"/>
            <a:ext cx="8229600" cy="5857916"/>
          </a:xfrm>
        </p:spPr>
        <p:txBody>
          <a:bodyPr>
            <a:normAutofit fontScale="85000" lnSpcReduction="10000"/>
          </a:bodyPr>
          <a:lstStyle/>
          <a:p>
            <a:pPr algn="l" rtl="0"/>
            <a:r>
              <a:rPr lang="en-US" dirty="0" smtClean="0">
                <a:solidFill>
                  <a:schemeClr val="accent1">
                    <a:lumMod val="75000"/>
                  </a:schemeClr>
                </a:solidFill>
                <a:latin typeface="Baskerville Old Face" pitchFamily="18" charset="0"/>
              </a:rPr>
              <a:t>1.Major depressive episode (MDE): </a:t>
            </a:r>
          </a:p>
          <a:p>
            <a:pPr algn="l" rtl="0">
              <a:buNone/>
            </a:pPr>
            <a:r>
              <a:rPr lang="en-US" dirty="0" smtClean="0"/>
              <a:t>≥ 2 weeks of low mood/loss of interest + other features </a:t>
            </a:r>
          </a:p>
          <a:p>
            <a:pPr algn="l" rtl="0"/>
            <a:r>
              <a:rPr lang="en-US" dirty="0" smtClean="0">
                <a:solidFill>
                  <a:schemeClr val="accent1">
                    <a:lumMod val="75000"/>
                  </a:schemeClr>
                </a:solidFill>
                <a:latin typeface="Baskerville Old Face" pitchFamily="18" charset="0"/>
              </a:rPr>
              <a:t>2.Manic episode</a:t>
            </a:r>
            <a:r>
              <a:rPr lang="en-US" dirty="0" smtClean="0"/>
              <a:t>: </a:t>
            </a:r>
          </a:p>
          <a:p>
            <a:pPr algn="l" rtl="0">
              <a:buNone/>
            </a:pPr>
            <a:r>
              <a:rPr lang="en-US" dirty="0" smtClean="0"/>
              <a:t>≥ 1 week of elevated, expansive, or irritable mood + other features </a:t>
            </a:r>
          </a:p>
          <a:p>
            <a:pPr algn="l" rtl="0"/>
            <a:r>
              <a:rPr lang="en-US" dirty="0" smtClean="0">
                <a:solidFill>
                  <a:schemeClr val="accent1">
                    <a:lumMod val="75000"/>
                  </a:schemeClr>
                </a:solidFill>
                <a:latin typeface="Baskerville Old Face" pitchFamily="18" charset="0"/>
              </a:rPr>
              <a:t>3.Mixed episode</a:t>
            </a:r>
            <a:r>
              <a:rPr lang="en-US" dirty="0" smtClean="0"/>
              <a:t>: </a:t>
            </a:r>
          </a:p>
          <a:p>
            <a:pPr algn="l" rtl="0">
              <a:buNone/>
            </a:pPr>
            <a:r>
              <a:rPr lang="en-US" dirty="0" smtClean="0"/>
              <a:t>≥ 1 week of both depressed and manic mood + other features </a:t>
            </a:r>
          </a:p>
          <a:p>
            <a:pPr algn="l" rtl="0"/>
            <a:r>
              <a:rPr lang="en-US" dirty="0" smtClean="0">
                <a:solidFill>
                  <a:schemeClr val="accent1">
                    <a:lumMod val="75000"/>
                  </a:schemeClr>
                </a:solidFill>
                <a:latin typeface="Baskerville Old Face" pitchFamily="18" charset="0"/>
              </a:rPr>
              <a:t>4.Hypomanic episode</a:t>
            </a:r>
            <a:r>
              <a:rPr lang="en-US" dirty="0" smtClean="0"/>
              <a:t>: </a:t>
            </a:r>
          </a:p>
          <a:p>
            <a:pPr algn="l" rtl="0">
              <a:buNone/>
            </a:pPr>
            <a:r>
              <a:rPr lang="en-US" dirty="0" smtClean="0"/>
              <a:t>≥ 4 days less severe elevated mood + other features </a:t>
            </a:r>
          </a:p>
          <a:p>
            <a:pPr algn="l" rtl="0"/>
            <a:r>
              <a:rPr lang="en-US" dirty="0" smtClean="0">
                <a:solidFill>
                  <a:schemeClr val="accent1">
                    <a:lumMod val="75000"/>
                  </a:schemeClr>
                </a:solidFill>
                <a:latin typeface="Baskerville Old Face" pitchFamily="18" charset="0"/>
              </a:rPr>
              <a:t>5.Dysthymic disorder</a:t>
            </a:r>
            <a:r>
              <a:rPr lang="en-US" dirty="0" smtClean="0"/>
              <a:t>: ≥ 2 year-history of chronic less severe low mood. </a:t>
            </a:r>
          </a:p>
          <a:p>
            <a:pPr algn="l" rtl="0"/>
            <a:r>
              <a:rPr lang="en-US" dirty="0" smtClean="0">
                <a:solidFill>
                  <a:schemeClr val="accent1">
                    <a:lumMod val="75000"/>
                  </a:schemeClr>
                </a:solidFill>
                <a:latin typeface="Baskerville Old Face" pitchFamily="18" charset="0"/>
              </a:rPr>
              <a:t>6.Cyclothymic disorder</a:t>
            </a:r>
            <a:r>
              <a:rPr lang="en-US" dirty="0" smtClean="0"/>
              <a:t>: Less severe bipolar mood disorder with continuous mood swings; alternating periods of hypomania and moderate depression. </a:t>
            </a:r>
            <a:endParaRPr lang="ar-SA" dirty="0"/>
          </a:p>
        </p:txBody>
      </p:sp>
      <p:sp>
        <p:nvSpPr>
          <p:cNvPr id="3" name="Title 2"/>
          <p:cNvSpPr>
            <a:spLocks noGrp="1"/>
          </p:cNvSpPr>
          <p:nvPr>
            <p:ph type="title"/>
          </p:nvPr>
        </p:nvSpPr>
        <p:spPr/>
        <p:txBody>
          <a:bodyPr/>
          <a:lstStyle/>
          <a:p>
            <a:endParaRPr lang="ar-S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It increases both NE and 5HT </a:t>
            </a:r>
          </a:p>
          <a:p>
            <a:pPr algn="l" rtl="0"/>
            <a:r>
              <a:rPr lang="en-US" dirty="0" smtClean="0"/>
              <a:t>Effective in depression</a:t>
            </a:r>
          </a:p>
          <a:p>
            <a:pPr algn="l" rtl="0"/>
            <a:r>
              <a:rPr lang="en-US" u="sng" dirty="0" smtClean="0">
                <a:solidFill>
                  <a:schemeClr val="accent1">
                    <a:lumMod val="75000"/>
                  </a:schemeClr>
                </a:solidFill>
              </a:rPr>
              <a:t>Side effects</a:t>
            </a:r>
            <a:r>
              <a:rPr lang="en-US" dirty="0" smtClean="0"/>
              <a:t>: increased appetite, weight gain, and sedation </a:t>
            </a:r>
            <a:endParaRPr lang="ar-SA" dirty="0"/>
          </a:p>
        </p:txBody>
      </p:sp>
      <p:sp>
        <p:nvSpPr>
          <p:cNvPr id="3" name="Title 2"/>
          <p:cNvSpPr>
            <a:spLocks noGrp="1"/>
          </p:cNvSpPr>
          <p:nvPr>
            <p:ph type="title"/>
          </p:nvPr>
        </p:nvSpPr>
        <p:spPr/>
        <p:txBody>
          <a:bodyPr/>
          <a:lstStyle/>
          <a:p>
            <a:r>
              <a:rPr lang="en-US" sz="3600" dirty="0" err="1" smtClean="0">
                <a:solidFill>
                  <a:schemeClr val="accent1">
                    <a:lumMod val="75000"/>
                  </a:schemeClr>
                </a:solidFill>
              </a:rPr>
              <a:t>Mirtazapine</a:t>
            </a:r>
            <a:r>
              <a:rPr lang="en-US" sz="3600" dirty="0" smtClean="0">
                <a:solidFill>
                  <a:schemeClr val="accent1">
                    <a:lumMod val="75000"/>
                  </a:schemeClr>
                </a:solidFill>
              </a:rPr>
              <a:t> (</a:t>
            </a:r>
            <a:r>
              <a:rPr lang="en-US" sz="3600" dirty="0" err="1" smtClean="0">
                <a:solidFill>
                  <a:schemeClr val="accent1">
                    <a:lumMod val="75000"/>
                  </a:schemeClr>
                </a:solidFill>
              </a:rPr>
              <a:t>Remeron</a:t>
            </a:r>
            <a:r>
              <a:rPr lang="en-US" dirty="0" smtClean="0">
                <a:solidFill>
                  <a:schemeClr val="accent1">
                    <a:lumMod val="75000"/>
                  </a:schemeClr>
                </a:solidFill>
              </a:rPr>
              <a:t>) </a:t>
            </a:r>
            <a:endParaRPr lang="ar-SA" dirty="0">
              <a:solidFill>
                <a:schemeClr val="accent1">
                  <a:lumMod val="75000"/>
                </a:schemeClr>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l" rtl="0"/>
            <a:r>
              <a:rPr lang="en-US" dirty="0" err="1" smtClean="0"/>
              <a:t>Amitriptyline</a:t>
            </a:r>
            <a:r>
              <a:rPr lang="en-US" dirty="0" smtClean="0"/>
              <a:t>, </a:t>
            </a:r>
            <a:r>
              <a:rPr lang="en-US" dirty="0" err="1" smtClean="0"/>
              <a:t>imipramine</a:t>
            </a:r>
            <a:r>
              <a:rPr lang="en-US" dirty="0" smtClean="0"/>
              <a:t>, </a:t>
            </a:r>
            <a:r>
              <a:rPr lang="en-US" dirty="0" err="1" smtClean="0"/>
              <a:t>clomipramine</a:t>
            </a:r>
            <a:r>
              <a:rPr lang="en-US" dirty="0" smtClean="0"/>
              <a:t>. </a:t>
            </a:r>
          </a:p>
          <a:p>
            <a:pPr algn="l" rtl="0"/>
            <a:r>
              <a:rPr lang="en-US" b="1" dirty="0" smtClean="0"/>
              <a:t>Side Effects: </a:t>
            </a:r>
          </a:p>
          <a:p>
            <a:pPr lvl="1" algn="l" rtl="0">
              <a:buFont typeface="Wingdings" pitchFamily="2" charset="2"/>
              <a:buChar char="Ø"/>
            </a:pPr>
            <a:r>
              <a:rPr lang="en-US" dirty="0" smtClean="0"/>
              <a:t> </a:t>
            </a:r>
            <a:r>
              <a:rPr lang="en-US" u="sng" dirty="0" err="1" smtClean="0">
                <a:solidFill>
                  <a:schemeClr val="accent1">
                    <a:lumMod val="75000"/>
                  </a:schemeClr>
                </a:solidFill>
                <a:effectLst>
                  <a:outerShdw blurRad="38100" dist="38100" dir="2700000" algn="tl">
                    <a:srgbClr val="000000">
                      <a:alpha val="43137"/>
                    </a:srgbClr>
                  </a:outerShdw>
                </a:effectLst>
              </a:rPr>
              <a:t>Anticholinergic</a:t>
            </a:r>
            <a:r>
              <a:rPr lang="en-US" dirty="0" smtClean="0"/>
              <a:t>: constipation, urinary retention, dry mouth , impaired visual accommodation, worsening of glaucoma central </a:t>
            </a:r>
            <a:r>
              <a:rPr lang="en-US" dirty="0" err="1" smtClean="0"/>
              <a:t>anticholinergic</a:t>
            </a:r>
            <a:r>
              <a:rPr lang="en-US" dirty="0" smtClean="0"/>
              <a:t> toxicity(delirium) </a:t>
            </a:r>
          </a:p>
          <a:p>
            <a:pPr lvl="1" algn="l" rtl="0">
              <a:buFont typeface="Wingdings" pitchFamily="2" charset="2"/>
              <a:buChar char="Ø"/>
            </a:pPr>
            <a:r>
              <a:rPr lang="en-US" u="sng" dirty="0" err="1" smtClean="0">
                <a:solidFill>
                  <a:schemeClr val="accent1">
                    <a:lumMod val="75000"/>
                  </a:schemeClr>
                </a:solidFill>
                <a:effectLst>
                  <a:outerShdw blurRad="38100" dist="38100" dir="2700000" algn="tl">
                    <a:srgbClr val="000000">
                      <a:alpha val="43137"/>
                    </a:srgbClr>
                  </a:outerShdw>
                </a:effectLst>
              </a:rPr>
              <a:t>Antiadrenergic</a:t>
            </a:r>
            <a:r>
              <a:rPr lang="en-US" dirty="0" smtClean="0"/>
              <a:t> ( alpha-receptors ):Postural hypotension, delayed ejaculation and drowsiness </a:t>
            </a:r>
          </a:p>
          <a:p>
            <a:pPr lvl="1" algn="l" rtl="0">
              <a:buFont typeface="Wingdings" pitchFamily="2" charset="2"/>
              <a:buChar char="Ø"/>
            </a:pPr>
            <a:r>
              <a:rPr lang="en-US" b="1" dirty="0" smtClean="0"/>
              <a:t>Others: sweating, weight gain, arrhythmia, tremor, precipitation of mania in susceptible patients. </a:t>
            </a:r>
          </a:p>
          <a:p>
            <a:pPr lvl="1" algn="l" rtl="0">
              <a:buFont typeface="Wingdings" pitchFamily="2" charset="2"/>
              <a:buChar char="Ø"/>
            </a:pPr>
            <a:r>
              <a:rPr lang="en-US" b="1" dirty="0" smtClean="0">
                <a:solidFill>
                  <a:srgbClr val="FF0000"/>
                </a:solidFill>
              </a:rPr>
              <a:t>Very risky </a:t>
            </a:r>
            <a:r>
              <a:rPr lang="en-US" b="1" smtClean="0">
                <a:solidFill>
                  <a:srgbClr val="FF0000"/>
                </a:solidFill>
              </a:rPr>
              <a:t>in overdose</a:t>
            </a:r>
            <a:endParaRPr lang="en-US" b="1" dirty="0" smtClean="0">
              <a:solidFill>
                <a:srgbClr val="FF0000"/>
              </a:solidFill>
            </a:endParaRPr>
          </a:p>
          <a:p>
            <a:pPr algn="l" rtl="0"/>
            <a:endParaRPr lang="ar-SA" dirty="0"/>
          </a:p>
        </p:txBody>
      </p:sp>
      <p:sp>
        <p:nvSpPr>
          <p:cNvPr id="3" name="Title 2"/>
          <p:cNvSpPr>
            <a:spLocks noGrp="1"/>
          </p:cNvSpPr>
          <p:nvPr>
            <p:ph type="title"/>
          </p:nvPr>
        </p:nvSpPr>
        <p:spPr/>
        <p:txBody>
          <a:bodyPr>
            <a:normAutofit/>
          </a:bodyPr>
          <a:lstStyle/>
          <a:p>
            <a:r>
              <a:rPr lang="en-US" sz="3200" dirty="0" err="1" smtClean="0">
                <a:solidFill>
                  <a:schemeClr val="accent1">
                    <a:lumMod val="75000"/>
                  </a:schemeClr>
                </a:solidFill>
              </a:rPr>
              <a:t>Tricyclic</a:t>
            </a:r>
            <a:r>
              <a:rPr lang="en-US" sz="3200" dirty="0" smtClean="0">
                <a:solidFill>
                  <a:schemeClr val="accent1">
                    <a:lumMod val="75000"/>
                  </a:schemeClr>
                </a:solidFill>
              </a:rPr>
              <a:t> Antidepressants (TCAs) </a:t>
            </a:r>
            <a:endParaRPr lang="ar-SA" sz="3200" dirty="0">
              <a:solidFill>
                <a:schemeClr val="accent1">
                  <a:lumMod val="75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SA" dirty="0"/>
          </a:p>
        </p:txBody>
      </p:sp>
      <p:sp>
        <p:nvSpPr>
          <p:cNvPr id="3" name="Title 2"/>
          <p:cNvSpPr>
            <a:spLocks noGrp="1"/>
          </p:cNvSpPr>
          <p:nvPr>
            <p:ph type="title"/>
          </p:nvPr>
        </p:nvSpPr>
        <p:spPr>
          <a:xfrm>
            <a:off x="357158" y="1928802"/>
            <a:ext cx="8229600" cy="2654296"/>
          </a:xfrm>
        </p:spPr>
        <p:txBody>
          <a:bodyPr>
            <a:normAutofit/>
          </a:bodyPr>
          <a:lstStyle/>
          <a:p>
            <a:pPr algn="ctr"/>
            <a:r>
              <a:rPr lang="en-US" sz="6000" dirty="0" smtClean="0">
                <a:solidFill>
                  <a:schemeClr val="accent3">
                    <a:lumMod val="75000"/>
                  </a:schemeClr>
                </a:solidFill>
                <a:latin typeface="Algerian" pitchFamily="82" charset="0"/>
              </a:rPr>
              <a:t>Bipolar   disorder</a:t>
            </a:r>
            <a:endParaRPr lang="ar-SA" sz="6000" dirty="0">
              <a:solidFill>
                <a:schemeClr val="accent3">
                  <a:lumMod val="75000"/>
                </a:schemeClr>
              </a:solidFill>
              <a:latin typeface="Algerian" pitchFamily="82"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ar-SA"/>
          </a:p>
        </p:txBody>
      </p:sp>
      <p:pic>
        <p:nvPicPr>
          <p:cNvPr id="1026" name="Picture 2"/>
          <p:cNvPicPr>
            <a:picLocks noGrp="1" noChangeAspect="1" noChangeArrowheads="1"/>
          </p:cNvPicPr>
          <p:nvPr>
            <p:ph idx="1"/>
          </p:nvPr>
        </p:nvPicPr>
        <p:blipFill>
          <a:blip r:embed="rId2"/>
          <a:srcRect/>
          <a:stretch>
            <a:fillRect/>
          </a:stretch>
        </p:blipFill>
        <p:spPr bwMode="auto">
          <a:xfrm>
            <a:off x="785786" y="1714488"/>
            <a:ext cx="7786742" cy="4143404"/>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2984"/>
            <a:ext cx="8229600" cy="5143536"/>
          </a:xfrm>
        </p:spPr>
        <p:txBody>
          <a:bodyPr>
            <a:normAutofit fontScale="55000" lnSpcReduction="20000"/>
          </a:bodyPr>
          <a:lstStyle/>
          <a:p>
            <a:pPr algn="l" rtl="0"/>
            <a:r>
              <a:rPr lang="en-US" dirty="0" smtClean="0"/>
              <a:t>A. A distinct period of abnormally and persistently </a:t>
            </a:r>
            <a:r>
              <a:rPr lang="en-US" dirty="0" smtClean="0">
                <a:solidFill>
                  <a:schemeClr val="accent1">
                    <a:lumMod val="75000"/>
                  </a:schemeClr>
                </a:solidFill>
              </a:rPr>
              <a:t>elevated, expansive</a:t>
            </a:r>
            <a:r>
              <a:rPr lang="en-US" dirty="0" smtClean="0"/>
              <a:t>, or irritable mood, lasting at least 1 week.</a:t>
            </a:r>
          </a:p>
          <a:p>
            <a:pPr algn="l" rtl="0">
              <a:buNone/>
            </a:pPr>
            <a:endParaRPr lang="en-US" dirty="0" smtClean="0"/>
          </a:p>
          <a:p>
            <a:pPr algn="l" rtl="0"/>
            <a:r>
              <a:rPr lang="en-US" dirty="0" smtClean="0"/>
              <a:t>B.  During the period of mood disturbance ≥ 3 of the following (4 if mood is irritable):</a:t>
            </a:r>
          </a:p>
          <a:p>
            <a:pPr lvl="1" algn="l" rtl="0"/>
            <a:r>
              <a:rPr lang="en-US" b="1" dirty="0" smtClean="0">
                <a:latin typeface="Comic Sans MS" pitchFamily="66" charset="0"/>
              </a:rPr>
              <a:t>1. Inflated self-esteem or grandiosity.</a:t>
            </a:r>
          </a:p>
          <a:p>
            <a:pPr lvl="1" algn="l" rtl="0"/>
            <a:r>
              <a:rPr lang="en-US" b="1" dirty="0" smtClean="0">
                <a:latin typeface="Comic Sans MS" pitchFamily="66" charset="0"/>
              </a:rPr>
              <a:t>2. Decreased need for sleep.</a:t>
            </a:r>
          </a:p>
          <a:p>
            <a:pPr lvl="1" algn="l" rtl="0"/>
            <a:r>
              <a:rPr lang="en-US" b="1" dirty="0" smtClean="0">
                <a:latin typeface="Comic Sans MS" pitchFamily="66" charset="0"/>
              </a:rPr>
              <a:t>3. Pressured speech. </a:t>
            </a:r>
          </a:p>
          <a:p>
            <a:pPr lvl="1" algn="l" rtl="0"/>
            <a:r>
              <a:rPr lang="en-US" b="1" dirty="0" smtClean="0">
                <a:latin typeface="Comic Sans MS" pitchFamily="66" charset="0"/>
              </a:rPr>
              <a:t>4. Racing thoughts or flight of ideas.</a:t>
            </a:r>
          </a:p>
          <a:p>
            <a:pPr lvl="1" algn="l" rtl="0"/>
            <a:r>
              <a:rPr lang="en-US" b="1" dirty="0" smtClean="0">
                <a:latin typeface="Comic Sans MS" pitchFamily="66" charset="0"/>
              </a:rPr>
              <a:t>5. Distractibility (reduced concentration).</a:t>
            </a:r>
          </a:p>
          <a:p>
            <a:pPr lvl="1" algn="l" rtl="0"/>
            <a:r>
              <a:rPr lang="en-US" b="1" dirty="0" smtClean="0">
                <a:latin typeface="Comic Sans MS" pitchFamily="66" charset="0"/>
              </a:rPr>
              <a:t>6. Increase in goal-directed activity (socially, at work, or sexually).</a:t>
            </a:r>
          </a:p>
          <a:p>
            <a:pPr lvl="1" algn="l" rtl="0"/>
            <a:r>
              <a:rPr lang="en-US" b="1" dirty="0" smtClean="0">
                <a:latin typeface="Comic Sans MS" pitchFamily="66" charset="0"/>
              </a:rPr>
              <a:t>7. Excessive involvement in pleasurable activities that have a high potential for painful consequences (e.g., engaging in unrestrained buying sprees, sexual indiscretions, or foolish business investments).</a:t>
            </a:r>
          </a:p>
          <a:p>
            <a:pPr lvl="1" algn="l" rtl="0">
              <a:buNone/>
            </a:pPr>
            <a:endParaRPr lang="en-US" b="1" dirty="0" smtClean="0">
              <a:latin typeface="Comic Sans MS" pitchFamily="66" charset="0"/>
            </a:endParaRPr>
          </a:p>
          <a:p>
            <a:pPr algn="l" rtl="0"/>
            <a:r>
              <a:rPr lang="en-US" dirty="0" smtClean="0"/>
              <a:t>C. The symptoms do not meet criteria for a mixed episode.</a:t>
            </a:r>
          </a:p>
          <a:p>
            <a:pPr algn="l" rtl="0">
              <a:buNone/>
            </a:pPr>
            <a:endParaRPr lang="en-US" dirty="0" smtClean="0"/>
          </a:p>
          <a:p>
            <a:pPr algn="l" rtl="0"/>
            <a:r>
              <a:rPr lang="en-US" dirty="0" smtClean="0"/>
              <a:t>D. Significant distress or impairment in functioning.</a:t>
            </a:r>
          </a:p>
          <a:p>
            <a:pPr algn="l" rtl="0">
              <a:buNone/>
            </a:pPr>
            <a:endParaRPr lang="en-US" dirty="0" smtClean="0"/>
          </a:p>
          <a:p>
            <a:pPr algn="l" rtl="0"/>
            <a:r>
              <a:rPr lang="en-US" dirty="0" smtClean="0"/>
              <a:t>E. Not due to substance abuse, a medication or a general medical condition (e.g., hyperthyroidism).</a:t>
            </a:r>
          </a:p>
          <a:p>
            <a:pPr algn="l" rtl="0"/>
            <a:r>
              <a:rPr lang="en-US" dirty="0" smtClean="0"/>
              <a:t>Note: Manic-like episodes that are clearly caused by antidepressant treatment should not count toward a diagnosis of bipolar I disorder.</a:t>
            </a:r>
            <a:endParaRPr lang="ar-SA" dirty="0"/>
          </a:p>
        </p:txBody>
      </p:sp>
      <p:sp>
        <p:nvSpPr>
          <p:cNvPr id="3" name="Title 2"/>
          <p:cNvSpPr>
            <a:spLocks noGrp="1"/>
          </p:cNvSpPr>
          <p:nvPr>
            <p:ph type="title"/>
          </p:nvPr>
        </p:nvSpPr>
        <p:spPr>
          <a:xfrm>
            <a:off x="357158" y="142852"/>
            <a:ext cx="8229600" cy="846158"/>
          </a:xfrm>
        </p:spPr>
        <p:txBody>
          <a:bodyPr/>
          <a:lstStyle/>
          <a:p>
            <a:r>
              <a:rPr lang="en-US" dirty="0" smtClean="0">
                <a:solidFill>
                  <a:schemeClr val="accent1">
                    <a:lumMod val="75000"/>
                  </a:schemeClr>
                </a:solidFill>
              </a:rPr>
              <a:t>Manic episode </a:t>
            </a:r>
            <a:endParaRPr lang="ar-SA" dirty="0">
              <a:solidFill>
                <a:schemeClr val="accent1">
                  <a:lumMod val="75000"/>
                </a:schemeClr>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l" rtl="0"/>
            <a:r>
              <a:rPr lang="en-US" b="1" dirty="0" smtClean="0">
                <a:solidFill>
                  <a:schemeClr val="accent1">
                    <a:lumMod val="75000"/>
                  </a:schemeClr>
                </a:solidFill>
              </a:rPr>
              <a:t>Psychotic features may occur in severe cases of mania</a:t>
            </a:r>
            <a:r>
              <a:rPr lang="en-US" b="1" dirty="0" smtClean="0"/>
              <a:t>:</a:t>
            </a:r>
          </a:p>
          <a:p>
            <a:pPr algn="l" rtl="0">
              <a:buNone/>
            </a:pPr>
            <a:endParaRPr lang="en-US" b="1" dirty="0" smtClean="0"/>
          </a:p>
          <a:p>
            <a:pPr algn="l" rtl="0"/>
            <a:r>
              <a:rPr lang="en-US" b="1" dirty="0" err="1" smtClean="0"/>
              <a:t>A.Mood</a:t>
            </a:r>
            <a:r>
              <a:rPr lang="en-US" b="1" dirty="0" smtClean="0"/>
              <a:t> - congruent hallucinations; e.g. voices talking to the patient about his special powers. Occasionally</a:t>
            </a:r>
          </a:p>
          <a:p>
            <a:pPr algn="l" rtl="0"/>
            <a:r>
              <a:rPr lang="en-US" dirty="0" smtClean="0"/>
              <a:t>visual hallucinations (e.g. seeing Angels).</a:t>
            </a:r>
          </a:p>
          <a:p>
            <a:pPr algn="l" rtl="0"/>
            <a:endParaRPr lang="en-US" dirty="0" smtClean="0"/>
          </a:p>
          <a:p>
            <a:pPr algn="l" rtl="0"/>
            <a:r>
              <a:rPr lang="en-US" b="1" dirty="0" err="1" smtClean="0"/>
              <a:t>B.Mood</a:t>
            </a:r>
            <a:r>
              <a:rPr lang="en-US" b="1" dirty="0" smtClean="0"/>
              <a:t>-congruent delusions; usually grandiose delusions (e.g. being a prophet, a prince …), Patients with</a:t>
            </a:r>
          </a:p>
          <a:p>
            <a:pPr algn="l" rtl="0">
              <a:buNone/>
            </a:pPr>
            <a:endParaRPr lang="ar-SA" dirty="0"/>
          </a:p>
        </p:txBody>
      </p:sp>
      <p:sp>
        <p:nvSpPr>
          <p:cNvPr id="3" name="Title 2"/>
          <p:cNvSpPr>
            <a:spLocks noGrp="1"/>
          </p:cNvSpPr>
          <p:nvPr>
            <p:ph type="title"/>
          </p:nvPr>
        </p:nvSpPr>
        <p:spPr/>
        <p:txBody>
          <a:bodyPr/>
          <a:lstStyle/>
          <a:p>
            <a:endParaRPr lang="ar-SA"/>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ar-SA"/>
          </a:p>
        </p:txBody>
      </p:sp>
      <p:pic>
        <p:nvPicPr>
          <p:cNvPr id="2050" name="Picture 2"/>
          <p:cNvPicPr>
            <a:picLocks noGrp="1" noChangeAspect="1" noChangeArrowheads="1"/>
          </p:cNvPicPr>
          <p:nvPr>
            <p:ph idx="1"/>
          </p:nvPr>
        </p:nvPicPr>
        <p:blipFill>
          <a:blip r:embed="rId2"/>
          <a:srcRect/>
          <a:stretch>
            <a:fillRect/>
          </a:stretch>
        </p:blipFill>
        <p:spPr bwMode="auto">
          <a:xfrm>
            <a:off x="285720" y="285728"/>
            <a:ext cx="8575650" cy="5500726"/>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5992"/>
            <a:ext cx="8229600" cy="3721299"/>
          </a:xfrm>
        </p:spPr>
        <p:txBody>
          <a:bodyPr/>
          <a:lstStyle/>
          <a:p>
            <a:pPr algn="l" rtl="0"/>
            <a:r>
              <a:rPr lang="en-US" b="1" dirty="0" smtClean="0"/>
              <a:t>≥ 1 week of both manic and depressive symptoms occurring simultaneously nearly every day (e.g. </a:t>
            </a:r>
            <a:r>
              <a:rPr lang="en-US" dirty="0" smtClean="0"/>
              <a:t>overactive over talkative patient may have at the same time profound depressive thoughts including suicidal ideas)</a:t>
            </a:r>
            <a:endParaRPr lang="ar-SA" dirty="0"/>
          </a:p>
        </p:txBody>
      </p:sp>
      <p:sp>
        <p:nvSpPr>
          <p:cNvPr id="3" name="Title 2"/>
          <p:cNvSpPr>
            <a:spLocks noGrp="1"/>
          </p:cNvSpPr>
          <p:nvPr>
            <p:ph type="title"/>
          </p:nvPr>
        </p:nvSpPr>
        <p:spPr/>
        <p:txBody>
          <a:bodyPr/>
          <a:lstStyle/>
          <a:p>
            <a:r>
              <a:rPr lang="en-US" dirty="0" smtClean="0">
                <a:solidFill>
                  <a:schemeClr val="accent1">
                    <a:lumMod val="75000"/>
                  </a:schemeClr>
                </a:solidFill>
              </a:rPr>
              <a:t>Mixed Episode</a:t>
            </a:r>
            <a:endParaRPr lang="ar-SA" dirty="0">
              <a:solidFill>
                <a:schemeClr val="accent1">
                  <a:lumMod val="75000"/>
                </a:schemeClr>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l">
              <a:buNone/>
            </a:pPr>
            <a:r>
              <a:rPr lang="en-US" b="1" dirty="0" smtClean="0">
                <a:solidFill>
                  <a:schemeClr val="accent3">
                    <a:lumMod val="75000"/>
                  </a:schemeClr>
                </a:solidFill>
              </a:rPr>
              <a:t>Genetic: </a:t>
            </a:r>
            <a:r>
              <a:rPr lang="en-US" b="1" dirty="0" smtClean="0"/>
              <a:t>one parent with bipolar I &gt;25 % chance of mood disorder in child.</a:t>
            </a:r>
          </a:p>
          <a:p>
            <a:pPr algn="l">
              <a:buNone/>
            </a:pPr>
            <a:r>
              <a:rPr lang="en-US" dirty="0" smtClean="0"/>
              <a:t>Two parents with bipolar I &gt; 50 % chance of mood disorder in child. </a:t>
            </a:r>
          </a:p>
          <a:p>
            <a:pPr algn="l">
              <a:buNone/>
            </a:pPr>
            <a:r>
              <a:rPr lang="en-US" dirty="0" smtClean="0"/>
              <a:t>Concordance rates for monozygotic twins are approximately 75%, and rates for </a:t>
            </a:r>
            <a:r>
              <a:rPr lang="en-US" dirty="0" err="1" smtClean="0"/>
              <a:t>dizygotic</a:t>
            </a:r>
            <a:r>
              <a:rPr lang="en-US" dirty="0" smtClean="0"/>
              <a:t> twins are 5 to 25%.</a:t>
            </a:r>
          </a:p>
          <a:p>
            <a:pPr algn="l">
              <a:buNone/>
            </a:pPr>
            <a:r>
              <a:rPr lang="en-US" dirty="0" smtClean="0"/>
              <a:t>Some studies found some defects in chromosomes 5, 11 and X.</a:t>
            </a:r>
          </a:p>
          <a:p>
            <a:pPr algn="l">
              <a:buNone/>
            </a:pPr>
            <a:r>
              <a:rPr lang="en-US" b="1" dirty="0" err="1" smtClean="0">
                <a:solidFill>
                  <a:schemeClr val="accent3">
                    <a:lumMod val="75000"/>
                  </a:schemeClr>
                </a:solidFill>
              </a:rPr>
              <a:t>Neurochemical</a:t>
            </a:r>
            <a:r>
              <a:rPr lang="en-US" b="1" dirty="0" smtClean="0"/>
              <a:t>: </a:t>
            </a:r>
            <a:r>
              <a:rPr lang="en-US" dirty="0" smtClean="0"/>
              <a:t>disturbance in biogenic amines (</a:t>
            </a:r>
            <a:r>
              <a:rPr lang="en-US" dirty="0" err="1" smtClean="0"/>
              <a:t>norepinephrine</a:t>
            </a:r>
            <a:r>
              <a:rPr lang="en-US" dirty="0" smtClean="0"/>
              <a:t>, serotonin, and dopamine).</a:t>
            </a:r>
          </a:p>
          <a:p>
            <a:pPr algn="l">
              <a:buNone/>
            </a:pPr>
            <a:endParaRPr lang="en-US" dirty="0" smtClean="0"/>
          </a:p>
          <a:p>
            <a:pPr algn="l">
              <a:buNone/>
            </a:pPr>
            <a:r>
              <a:rPr lang="en-US" b="1" dirty="0" smtClean="0">
                <a:solidFill>
                  <a:schemeClr val="accent3">
                    <a:lumMod val="75000"/>
                  </a:schemeClr>
                </a:solidFill>
              </a:rPr>
              <a:t>Psychosocial:</a:t>
            </a:r>
            <a:r>
              <a:rPr lang="en-US" b="1" dirty="0" smtClean="0"/>
              <a:t> </a:t>
            </a:r>
            <a:r>
              <a:rPr lang="en-US" dirty="0" smtClean="0"/>
              <a:t>psychosocial stresses may trigger manic or mixed episode in a vulnerable person</a:t>
            </a:r>
            <a:endParaRPr lang="ar-SA" dirty="0"/>
          </a:p>
        </p:txBody>
      </p:sp>
      <p:sp>
        <p:nvSpPr>
          <p:cNvPr id="3" name="Title 2"/>
          <p:cNvSpPr>
            <a:spLocks noGrp="1"/>
          </p:cNvSpPr>
          <p:nvPr>
            <p:ph type="title"/>
          </p:nvPr>
        </p:nvSpPr>
        <p:spPr/>
        <p:txBody>
          <a:bodyPr>
            <a:normAutofit/>
          </a:bodyPr>
          <a:lstStyle/>
          <a:p>
            <a:r>
              <a:rPr lang="en-US" sz="4000" dirty="0" smtClean="0">
                <a:solidFill>
                  <a:schemeClr val="accent1">
                    <a:lumMod val="75000"/>
                  </a:schemeClr>
                </a:solidFill>
              </a:rPr>
              <a:t>Etiology of mood disorders</a:t>
            </a:r>
            <a:endParaRPr lang="ar-SA" sz="4000" dirty="0">
              <a:solidFill>
                <a:schemeClr val="accent1">
                  <a:lumMod val="75000"/>
                </a:schemeClr>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accent1"/>
                </a:solidFill>
              </a:rPr>
              <a:t>Bipolar I Disorder</a:t>
            </a:r>
            <a:endParaRPr lang="ar-SA" dirty="0">
              <a:solidFill>
                <a:schemeClr val="accent1"/>
              </a:solidFill>
            </a:endParaRPr>
          </a:p>
        </p:txBody>
      </p:sp>
      <p:pic>
        <p:nvPicPr>
          <p:cNvPr id="3074" name="Picture 2"/>
          <p:cNvPicPr>
            <a:picLocks noGrp="1" noChangeAspect="1" noChangeArrowheads="1"/>
          </p:cNvPicPr>
          <p:nvPr>
            <p:ph idx="1"/>
          </p:nvPr>
        </p:nvPicPr>
        <p:blipFill>
          <a:blip r:embed="rId2"/>
          <a:srcRect/>
          <a:stretch>
            <a:fillRect/>
          </a:stretch>
        </p:blipFill>
        <p:spPr bwMode="auto">
          <a:xfrm>
            <a:off x="58199" y="0"/>
            <a:ext cx="9085801" cy="6429396"/>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019506"/>
          </a:xfrm>
        </p:spPr>
        <p:txBody>
          <a:bodyPr>
            <a:normAutofit/>
          </a:bodyPr>
          <a:lstStyle/>
          <a:p>
            <a:pPr algn="l" rtl="0"/>
            <a:r>
              <a:rPr lang="en-US" b="1" dirty="0" smtClean="0"/>
              <a:t>Mood</a:t>
            </a:r>
            <a:r>
              <a:rPr lang="en-US" dirty="0" smtClean="0"/>
              <a:t> </a:t>
            </a:r>
            <a:r>
              <a:rPr lang="en-US" b="1" dirty="0" smtClean="0"/>
              <a:t>disorders have a high prevalence.</a:t>
            </a:r>
          </a:p>
          <a:p>
            <a:pPr algn="l" rtl="0"/>
            <a:r>
              <a:rPr lang="en-US" b="1" dirty="0" smtClean="0"/>
              <a:t>For Major Depressive Episode:</a:t>
            </a:r>
          </a:p>
          <a:p>
            <a:pPr lvl="1" algn="l" rtl="0"/>
            <a:r>
              <a:rPr lang="en-US" sz="2400" dirty="0" smtClean="0">
                <a:latin typeface="Baskerville Old Face" pitchFamily="18" charset="0"/>
              </a:rPr>
              <a:t>least five of nine symptoms of depression</a:t>
            </a:r>
          </a:p>
          <a:p>
            <a:pPr lvl="1" algn="l" rtl="0"/>
            <a:r>
              <a:rPr lang="en-US" sz="2400" dirty="0" smtClean="0">
                <a:latin typeface="Baskerville Old Face" pitchFamily="18" charset="0"/>
              </a:rPr>
              <a:t>they must be present for at least 2 weeks to rule out transient mood fluctuations.</a:t>
            </a:r>
          </a:p>
          <a:p>
            <a:pPr lvl="1" algn="l" rtl="0"/>
            <a:r>
              <a:rPr lang="en-US" sz="2400" dirty="0" smtClean="0">
                <a:latin typeface="Baskerville Old Face" pitchFamily="18" charset="0"/>
              </a:rPr>
              <a:t>must cause distress or impairment</a:t>
            </a:r>
            <a:r>
              <a:rPr lang="en-US" dirty="0" smtClean="0">
                <a:latin typeface="Baskerville Old Face" pitchFamily="18" charset="0"/>
              </a:rPr>
              <a:t>.</a:t>
            </a:r>
          </a:p>
          <a:p>
            <a:pPr lvl="1" algn="l" rtl="0"/>
            <a:r>
              <a:rPr lang="en-US" sz="2400" dirty="0" smtClean="0">
                <a:latin typeface="Baskerville Old Face" pitchFamily="18" charset="0"/>
              </a:rPr>
              <a:t>Other conditions must be ruled out</a:t>
            </a:r>
          </a:p>
          <a:p>
            <a:pPr lvl="1" algn="l" rtl="0">
              <a:buNone/>
            </a:pPr>
            <a:r>
              <a:rPr lang="en-US" sz="2800" b="1" dirty="0" smtClean="0">
                <a:solidFill>
                  <a:schemeClr val="accent1">
                    <a:lumMod val="50000"/>
                  </a:schemeClr>
                </a:solidFill>
              </a:rPr>
              <a:t>Is it MDE or MDD ? Any significance ?</a:t>
            </a:r>
          </a:p>
        </p:txBody>
      </p:sp>
      <p:sp>
        <p:nvSpPr>
          <p:cNvPr id="2" name="Title 1"/>
          <p:cNvSpPr>
            <a:spLocks noGrp="1"/>
          </p:cNvSpPr>
          <p:nvPr>
            <p:ph type="title"/>
          </p:nvPr>
        </p:nvSpPr>
        <p:spPr/>
        <p:txBody>
          <a:bodyPr>
            <a:normAutofit/>
          </a:bodyPr>
          <a:lstStyle/>
          <a:p>
            <a:r>
              <a:rPr lang="en-US" sz="4400" dirty="0" smtClean="0">
                <a:solidFill>
                  <a:schemeClr val="accent3">
                    <a:lumMod val="75000"/>
                  </a:schemeClr>
                </a:solidFill>
                <a:latin typeface="Algerian" pitchFamily="82" charset="0"/>
              </a:rPr>
              <a:t>Depressive  disorders:</a:t>
            </a:r>
            <a:endParaRPr lang="ar-SA" sz="4400" dirty="0">
              <a:solidFill>
                <a:schemeClr val="accent3">
                  <a:lumMod val="75000"/>
                </a:schemeClr>
              </a:solidFill>
              <a:latin typeface="Algerian" pitchFamily="82"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 4 alternating mood episodes (MDE, Manic, </a:t>
            </a:r>
            <a:r>
              <a:rPr lang="en-US" dirty="0" err="1" smtClean="0"/>
              <a:t>Hypomanic</a:t>
            </a:r>
            <a:r>
              <a:rPr lang="en-US" dirty="0" smtClean="0"/>
              <a:t> or Mixed ) in the previous 12 months, separated by intervals of 2-3 days. </a:t>
            </a:r>
          </a:p>
          <a:p>
            <a:endParaRPr lang="ar-SA" dirty="0" smtClean="0"/>
          </a:p>
          <a:p>
            <a:pPr algn="l" rtl="0"/>
            <a:r>
              <a:rPr lang="en-US" dirty="0" smtClean="0"/>
              <a:t>Around 80 % are lithium-treatment failures. </a:t>
            </a:r>
            <a:r>
              <a:rPr lang="en-US" dirty="0" err="1" smtClean="0"/>
              <a:t>Carbamazepine</a:t>
            </a:r>
            <a:r>
              <a:rPr lang="en-US" dirty="0" smtClean="0"/>
              <a:t> and sodium </a:t>
            </a:r>
            <a:r>
              <a:rPr lang="en-US" dirty="0" err="1" smtClean="0"/>
              <a:t>valproate</a:t>
            </a:r>
            <a:r>
              <a:rPr lang="en-US" dirty="0" smtClean="0"/>
              <a:t> are usual agents of choice </a:t>
            </a:r>
          </a:p>
          <a:p>
            <a:pPr algn="l" rtl="0"/>
            <a:endParaRPr lang="ar-SA" dirty="0"/>
          </a:p>
        </p:txBody>
      </p:sp>
      <p:sp>
        <p:nvSpPr>
          <p:cNvPr id="3" name="Title 2"/>
          <p:cNvSpPr>
            <a:spLocks noGrp="1"/>
          </p:cNvSpPr>
          <p:nvPr>
            <p:ph type="title"/>
          </p:nvPr>
        </p:nvSpPr>
        <p:spPr/>
        <p:txBody>
          <a:bodyPr>
            <a:noAutofit/>
          </a:bodyPr>
          <a:lstStyle/>
          <a:p>
            <a:r>
              <a:rPr lang="en-US" sz="3600" dirty="0" smtClean="0">
                <a:solidFill>
                  <a:schemeClr val="accent1"/>
                </a:solidFill>
              </a:rPr>
              <a:t>Rapid Cycling Bipolar I or II Mood Disorders </a:t>
            </a:r>
            <a:endParaRPr lang="ar-SA" sz="3600" dirty="0">
              <a:solidFill>
                <a:schemeClr val="accent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l" rtl="0"/>
            <a:r>
              <a:rPr lang="en-US" dirty="0" smtClean="0"/>
              <a:t>Single episode or recurrent</a:t>
            </a:r>
          </a:p>
          <a:p>
            <a:pPr algn="l" rtl="0"/>
            <a:r>
              <a:rPr lang="en-US" dirty="0" smtClean="0"/>
              <a:t>One manic episode to </a:t>
            </a:r>
            <a:r>
              <a:rPr lang="en-US" dirty="0" err="1" smtClean="0"/>
              <a:t>Dx</a:t>
            </a:r>
            <a:endParaRPr lang="en-US" dirty="0" smtClean="0"/>
          </a:p>
          <a:p>
            <a:pPr algn="l" rtl="0"/>
            <a:r>
              <a:rPr lang="en-US" dirty="0" smtClean="0"/>
              <a:t>Can have major depressive episode or more</a:t>
            </a:r>
          </a:p>
          <a:p>
            <a:pPr algn="l" rtl="0"/>
            <a:r>
              <a:rPr lang="en-US" sz="2800" dirty="0" smtClean="0">
                <a:solidFill>
                  <a:srgbClr val="000000"/>
                </a:solidFill>
                <a:latin typeface="Calibri"/>
              </a:rPr>
              <a:t>Patients who are having their first episode of bipolar I disorder MDE cannot be distinguished from patients with MDD. Till they have their 1</a:t>
            </a:r>
            <a:r>
              <a:rPr lang="en-US" sz="2800" baseline="30000" dirty="0" smtClean="0">
                <a:solidFill>
                  <a:srgbClr val="000000"/>
                </a:solidFill>
                <a:latin typeface="Calibri"/>
              </a:rPr>
              <a:t>st</a:t>
            </a:r>
            <a:r>
              <a:rPr lang="en-US" sz="2800" dirty="0" smtClean="0">
                <a:solidFill>
                  <a:srgbClr val="000000"/>
                </a:solidFill>
                <a:latin typeface="Calibri"/>
              </a:rPr>
              <a:t> manic episode.</a:t>
            </a:r>
          </a:p>
          <a:p>
            <a:pPr algn="l" rtl="0"/>
            <a:r>
              <a:rPr lang="en-US" sz="2800" dirty="0" smtClean="0">
                <a:solidFill>
                  <a:srgbClr val="000000"/>
                </a:solidFill>
                <a:latin typeface="Calibri"/>
              </a:rPr>
              <a:t>Manic episodes are considered </a:t>
            </a:r>
            <a:r>
              <a:rPr lang="en-US" sz="2800" i="1" dirty="0" smtClean="0">
                <a:solidFill>
                  <a:schemeClr val="accent3">
                    <a:lumMod val="75000"/>
                  </a:schemeClr>
                </a:solidFill>
                <a:latin typeface="Calibri"/>
              </a:rPr>
              <a:t>distinct</a:t>
            </a:r>
            <a:r>
              <a:rPr lang="en-US" sz="2800" dirty="0" smtClean="0">
                <a:solidFill>
                  <a:srgbClr val="000000"/>
                </a:solidFill>
                <a:latin typeface="Calibri"/>
              </a:rPr>
              <a:t> when they are separated by at least 2 months without significant symptoms of mania or hypomania </a:t>
            </a:r>
            <a:endParaRPr lang="en-US" dirty="0" smtClean="0"/>
          </a:p>
          <a:p>
            <a:pPr algn="l" rtl="0"/>
            <a:endParaRPr lang="ar-SA" dirty="0"/>
          </a:p>
        </p:txBody>
      </p:sp>
      <p:sp>
        <p:nvSpPr>
          <p:cNvPr id="3" name="Title 2"/>
          <p:cNvSpPr>
            <a:spLocks noGrp="1"/>
          </p:cNvSpPr>
          <p:nvPr>
            <p:ph type="title"/>
          </p:nvPr>
        </p:nvSpPr>
        <p:spPr/>
        <p:txBody>
          <a:bodyPr/>
          <a:lstStyle/>
          <a:p>
            <a:r>
              <a:rPr lang="en-US" dirty="0" smtClean="0">
                <a:solidFill>
                  <a:schemeClr val="accent3">
                    <a:lumMod val="75000"/>
                  </a:schemeClr>
                </a:solidFill>
                <a:latin typeface="Algerian" pitchFamily="82" charset="0"/>
              </a:rPr>
              <a:t>Bipolar I Disorder </a:t>
            </a:r>
            <a:endParaRPr lang="ar-SA" dirty="0">
              <a:solidFill>
                <a:schemeClr val="accent3">
                  <a:lumMod val="75000"/>
                </a:schemeClr>
              </a:solidFill>
              <a:latin typeface="Algerian" pitchFamily="82"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Patient has at least one major depressive episode and at least one </a:t>
            </a:r>
            <a:r>
              <a:rPr lang="en-US" dirty="0" err="1" smtClean="0"/>
              <a:t>hypomanic</a:t>
            </a:r>
            <a:r>
              <a:rPr lang="en-US" dirty="0" smtClean="0"/>
              <a:t> episode, but </a:t>
            </a:r>
            <a:r>
              <a:rPr lang="en-US" b="1" i="1" u="sng" dirty="0" smtClean="0">
                <a:solidFill>
                  <a:schemeClr val="accent3">
                    <a:lumMod val="75000"/>
                  </a:schemeClr>
                </a:solidFill>
                <a:effectLst>
                  <a:outerShdw blurRad="38100" dist="38100" dir="2700000" algn="tl">
                    <a:srgbClr val="000000">
                      <a:alpha val="43137"/>
                    </a:srgbClr>
                  </a:outerShdw>
                </a:effectLst>
              </a:rPr>
              <a:t>no manic episode. </a:t>
            </a:r>
          </a:p>
          <a:p>
            <a:pPr algn="l" rtl="0"/>
            <a:endParaRPr lang="en-US" b="1" i="1" u="sng" dirty="0" smtClean="0">
              <a:solidFill>
                <a:schemeClr val="accent3">
                  <a:lumMod val="75000"/>
                </a:schemeClr>
              </a:solidFill>
              <a:effectLst>
                <a:outerShdw blurRad="38100" dist="38100" dir="2700000" algn="tl">
                  <a:srgbClr val="000000">
                    <a:alpha val="43137"/>
                  </a:srgbClr>
                </a:outerShdw>
              </a:effectLst>
            </a:endParaRPr>
          </a:p>
          <a:p>
            <a:pPr algn="l" rtl="0"/>
            <a:r>
              <a:rPr lang="en-US" dirty="0" smtClean="0"/>
              <a:t>Epidemiology; onset usually 18- 30 years. Lifetime prevalence: 0.5%. Slightly more common in women </a:t>
            </a:r>
            <a:endParaRPr lang="ar-SA" u="sng" dirty="0">
              <a:solidFill>
                <a:schemeClr val="accent3">
                  <a:lumMod val="75000"/>
                </a:schemeClr>
              </a:solidFill>
              <a:effectLst>
                <a:outerShdw blurRad="38100" dist="38100" dir="2700000" algn="tl">
                  <a:srgbClr val="000000">
                    <a:alpha val="43137"/>
                  </a:srgbClr>
                </a:outerShdw>
              </a:effectLst>
            </a:endParaRPr>
          </a:p>
        </p:txBody>
      </p:sp>
      <p:sp>
        <p:nvSpPr>
          <p:cNvPr id="3" name="Title 2"/>
          <p:cNvSpPr>
            <a:spLocks noGrp="1"/>
          </p:cNvSpPr>
          <p:nvPr>
            <p:ph type="title"/>
          </p:nvPr>
        </p:nvSpPr>
        <p:spPr/>
        <p:txBody>
          <a:bodyPr/>
          <a:lstStyle/>
          <a:p>
            <a:r>
              <a:rPr lang="en-US" dirty="0" smtClean="0">
                <a:solidFill>
                  <a:schemeClr val="accent3">
                    <a:lumMod val="75000"/>
                  </a:schemeClr>
                </a:solidFill>
                <a:latin typeface="Algerian" pitchFamily="82" charset="0"/>
              </a:rPr>
              <a:t>Bipolar II Disorder </a:t>
            </a:r>
            <a:endParaRPr lang="ar-SA" dirty="0">
              <a:solidFill>
                <a:schemeClr val="accent3">
                  <a:lumMod val="75000"/>
                </a:schemeClr>
              </a:solidFill>
              <a:latin typeface="Algerian" pitchFamily="82"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l" rtl="0"/>
            <a:r>
              <a:rPr lang="en-US" dirty="0" smtClean="0"/>
              <a:t>Recurrent major depressive episodes that come with shortened day light in winter and disappear during summer (may be followed by hypomania).</a:t>
            </a:r>
          </a:p>
          <a:p>
            <a:pPr algn="l" rtl="0">
              <a:buNone/>
            </a:pPr>
            <a:endParaRPr lang="en-US" dirty="0" smtClean="0"/>
          </a:p>
          <a:p>
            <a:pPr algn="l" rtl="0"/>
            <a:r>
              <a:rPr lang="en-US" dirty="0" smtClean="0"/>
              <a:t>Characterized by atypical features of depression: </a:t>
            </a:r>
            <a:r>
              <a:rPr lang="en-US" dirty="0" err="1" smtClean="0"/>
              <a:t>hypersomnia</a:t>
            </a:r>
            <a:r>
              <a:rPr lang="en-US" dirty="0" smtClean="0"/>
              <a:t>, </a:t>
            </a:r>
            <a:r>
              <a:rPr lang="en-US" dirty="0" err="1" smtClean="0"/>
              <a:t>hyperphagia</a:t>
            </a:r>
            <a:r>
              <a:rPr lang="en-US" dirty="0" smtClean="0"/>
              <a:t> (carbohydrate craving), weight gain, increased fatigue.</a:t>
            </a:r>
          </a:p>
          <a:p>
            <a:pPr algn="l" rtl="0">
              <a:buNone/>
            </a:pPr>
            <a:r>
              <a:rPr lang="en-US" dirty="0" smtClean="0"/>
              <a:t> </a:t>
            </a:r>
          </a:p>
          <a:p>
            <a:pPr algn="l" rtl="0"/>
            <a:r>
              <a:rPr lang="en-US" dirty="0" smtClean="0"/>
              <a:t>Related to abnormal melatonin metabolism. Treated with exposure to light (artificial light for 2 – 6 hours a day). </a:t>
            </a:r>
          </a:p>
        </p:txBody>
      </p:sp>
      <p:sp>
        <p:nvSpPr>
          <p:cNvPr id="3" name="Title 2"/>
          <p:cNvSpPr>
            <a:spLocks noGrp="1"/>
          </p:cNvSpPr>
          <p:nvPr>
            <p:ph type="title"/>
          </p:nvPr>
        </p:nvSpPr>
        <p:spPr/>
        <p:txBody>
          <a:bodyPr>
            <a:normAutofit fontScale="90000"/>
          </a:bodyPr>
          <a:lstStyle/>
          <a:p>
            <a:r>
              <a:rPr lang="en-US" dirty="0" smtClean="0">
                <a:solidFill>
                  <a:schemeClr val="accent3">
                    <a:lumMod val="75000"/>
                  </a:schemeClr>
                </a:solidFill>
                <a:latin typeface="Algerian" pitchFamily="82" charset="0"/>
              </a:rPr>
              <a:t>SEASONAL AFFECTIVE DISORDER </a:t>
            </a:r>
            <a:r>
              <a:rPr lang="en-US" dirty="0" smtClean="0"/>
              <a:t/>
            </a:r>
            <a:br>
              <a:rPr lang="en-US" dirty="0" smtClean="0"/>
            </a:br>
            <a:endParaRPr lang="ar-S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If left untreated, most manic episodes will resolve within 8 -12 weeks</a:t>
            </a:r>
          </a:p>
          <a:p>
            <a:pPr algn="l" rtl="0"/>
            <a:r>
              <a:rPr lang="en-US" dirty="0" smtClean="0"/>
              <a:t>The risk of recurrence is particularly high (50 %)</a:t>
            </a:r>
          </a:p>
          <a:p>
            <a:pPr algn="l" rtl="0"/>
            <a:r>
              <a:rPr lang="en-US" dirty="0" smtClean="0"/>
              <a:t>About 80 % of manic patients eventually experience a full depressive episode</a:t>
            </a:r>
          </a:p>
          <a:p>
            <a:pPr algn="l" rtl="0"/>
            <a:r>
              <a:rPr lang="en-US" dirty="0" smtClean="0"/>
              <a:t>About 50 % will have multiple relapses with good </a:t>
            </a:r>
            <a:r>
              <a:rPr lang="en-US" dirty="0" err="1" smtClean="0"/>
              <a:t>interepisodic</a:t>
            </a:r>
            <a:r>
              <a:rPr lang="en-US" dirty="0" smtClean="0"/>
              <a:t> functioning. </a:t>
            </a:r>
            <a:endParaRPr lang="ar-SA" dirty="0"/>
          </a:p>
        </p:txBody>
      </p:sp>
      <p:sp>
        <p:nvSpPr>
          <p:cNvPr id="3" name="Title 2"/>
          <p:cNvSpPr>
            <a:spLocks noGrp="1"/>
          </p:cNvSpPr>
          <p:nvPr>
            <p:ph type="title"/>
          </p:nvPr>
        </p:nvSpPr>
        <p:spPr/>
        <p:txBody>
          <a:bodyPr>
            <a:noAutofit/>
          </a:bodyPr>
          <a:lstStyle/>
          <a:p>
            <a:r>
              <a:rPr lang="en-US" sz="3600" dirty="0" smtClean="0">
                <a:solidFill>
                  <a:schemeClr val="accent1"/>
                </a:solidFill>
              </a:rPr>
              <a:t>Course and Prognosis of bipolar disorders </a:t>
            </a:r>
            <a:endParaRPr lang="ar-SA" sz="3600" dirty="0">
              <a:solidFill>
                <a:schemeClr val="accent1"/>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As the disorder progresses, the time between episodes often decreases </a:t>
            </a:r>
          </a:p>
          <a:p>
            <a:pPr algn="l" rtl="0">
              <a:buNone/>
            </a:pPr>
            <a:endParaRPr lang="en-US" dirty="0" smtClean="0"/>
          </a:p>
          <a:p>
            <a:pPr algn="l" rtl="0"/>
            <a:r>
              <a:rPr lang="en-US" dirty="0" smtClean="0"/>
              <a:t>After about five episodes, however, the </a:t>
            </a:r>
            <a:r>
              <a:rPr lang="en-US" dirty="0" err="1" smtClean="0"/>
              <a:t>interepisodic</a:t>
            </a:r>
            <a:r>
              <a:rPr lang="en-US" dirty="0" smtClean="0"/>
              <a:t> interval often stabilizes at 6 - 9 months.</a:t>
            </a:r>
            <a:endParaRPr lang="ar-SA" dirty="0"/>
          </a:p>
        </p:txBody>
      </p:sp>
      <p:sp>
        <p:nvSpPr>
          <p:cNvPr id="3" name="Title 2"/>
          <p:cNvSpPr>
            <a:spLocks noGrp="1"/>
          </p:cNvSpPr>
          <p:nvPr>
            <p:ph type="title"/>
          </p:nvPr>
        </p:nvSpPr>
        <p:spPr/>
        <p:txBody>
          <a:bodyPr/>
          <a:lstStyle/>
          <a:p>
            <a:endParaRPr lang="ar-SA"/>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b="1" u="sng" dirty="0" smtClean="0">
                <a:solidFill>
                  <a:schemeClr val="accent2">
                    <a:lumMod val="75000"/>
                  </a:schemeClr>
                </a:solidFill>
                <a:effectLst>
                  <a:outerShdw blurRad="38100" dist="38100" dir="2700000" algn="tl">
                    <a:srgbClr val="000000">
                      <a:alpha val="43137"/>
                    </a:srgbClr>
                  </a:outerShdw>
                </a:effectLst>
              </a:rPr>
              <a:t>Short-term treatment </a:t>
            </a:r>
          </a:p>
          <a:p>
            <a:pPr algn="l" rtl="0"/>
            <a:r>
              <a:rPr lang="en-US" dirty="0" smtClean="0"/>
              <a:t>Hospitalization.</a:t>
            </a:r>
          </a:p>
          <a:p>
            <a:pPr algn="l" rtl="0"/>
            <a:r>
              <a:rPr lang="en-US" dirty="0" smtClean="0"/>
              <a:t>Agitation ==antipsychotic medication </a:t>
            </a:r>
          </a:p>
          <a:p>
            <a:pPr lvl="2" algn="l" rtl="0">
              <a:buNone/>
            </a:pPr>
            <a:r>
              <a:rPr lang="en-US" dirty="0" smtClean="0"/>
              <a:t>typical (e.g. haloperidol 10 -20 mg or chlorpromazine 400-800 mg) or atypical (e.g. </a:t>
            </a:r>
            <a:r>
              <a:rPr lang="en-US" dirty="0" err="1" smtClean="0"/>
              <a:t>olanzapine</a:t>
            </a:r>
            <a:r>
              <a:rPr lang="en-US" dirty="0" smtClean="0"/>
              <a:t> 10-20 mg, or </a:t>
            </a:r>
            <a:r>
              <a:rPr lang="en-US" dirty="0" err="1" smtClean="0"/>
              <a:t>risperidone</a:t>
            </a:r>
            <a:r>
              <a:rPr lang="en-US" dirty="0" smtClean="0"/>
              <a:t> 4-8 mg)  </a:t>
            </a:r>
            <a:endParaRPr lang="ar-SA" u="sng" dirty="0">
              <a:solidFill>
                <a:schemeClr val="accent2">
                  <a:lumMod val="75000"/>
                </a:schemeClr>
              </a:solidFill>
              <a:effectLst>
                <a:outerShdw blurRad="38100" dist="38100" dir="2700000" algn="tl">
                  <a:srgbClr val="000000">
                    <a:alpha val="43137"/>
                  </a:srgbClr>
                </a:outerShdw>
              </a:effectLst>
            </a:endParaRPr>
          </a:p>
        </p:txBody>
      </p:sp>
      <p:sp>
        <p:nvSpPr>
          <p:cNvPr id="3" name="Title 2"/>
          <p:cNvSpPr>
            <a:spLocks noGrp="1"/>
          </p:cNvSpPr>
          <p:nvPr>
            <p:ph type="title"/>
          </p:nvPr>
        </p:nvSpPr>
        <p:spPr/>
        <p:txBody>
          <a:bodyPr>
            <a:normAutofit fontScale="90000"/>
          </a:bodyPr>
          <a:lstStyle/>
          <a:p>
            <a:r>
              <a:rPr lang="en-US" dirty="0" smtClean="0">
                <a:solidFill>
                  <a:schemeClr val="accent1"/>
                </a:solidFill>
              </a:rPr>
              <a:t>Treatment of Bipolar Mood Disorder </a:t>
            </a:r>
            <a:endParaRPr lang="ar-SA" dirty="0">
              <a:solidFill>
                <a:schemeClr val="accent1"/>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l" rtl="0"/>
            <a:r>
              <a:rPr lang="en-US" u="sng" dirty="0" smtClean="0">
                <a:solidFill>
                  <a:schemeClr val="accent3">
                    <a:lumMod val="75000"/>
                  </a:schemeClr>
                </a:solidFill>
                <a:effectLst>
                  <a:outerShdw blurRad="38100" dist="38100" dir="2700000" algn="tl">
                    <a:srgbClr val="000000">
                      <a:alpha val="43137"/>
                    </a:srgbClr>
                  </a:outerShdw>
                </a:effectLst>
              </a:rPr>
              <a:t>Lithium</a:t>
            </a:r>
            <a:r>
              <a:rPr lang="en-US" dirty="0" smtClean="0"/>
              <a:t> has been found effective in preventing recurrence of manic-depressive episodes.</a:t>
            </a:r>
          </a:p>
          <a:p>
            <a:pPr algn="l" rtl="0">
              <a:buNone/>
            </a:pPr>
            <a:r>
              <a:rPr lang="en-US" dirty="0" smtClean="0"/>
              <a:t> </a:t>
            </a:r>
          </a:p>
          <a:p>
            <a:pPr algn="l" rtl="0"/>
            <a:r>
              <a:rPr lang="en-US" u="sng" dirty="0" err="1" smtClean="0">
                <a:solidFill>
                  <a:schemeClr val="accent3">
                    <a:lumMod val="75000"/>
                  </a:schemeClr>
                </a:solidFill>
                <a:effectLst>
                  <a:outerShdw blurRad="38100" dist="38100" dir="2700000" algn="tl">
                    <a:srgbClr val="000000">
                      <a:alpha val="43137"/>
                    </a:srgbClr>
                  </a:outerShdw>
                </a:effectLst>
              </a:rPr>
              <a:t>Carbamazepine</a:t>
            </a:r>
            <a:r>
              <a:rPr lang="en-US" dirty="0" smtClean="0"/>
              <a:t> appears to be as effective as lithium in the prophylaxis of bipolar mood disorder, and can be considered in patients who are intolerant of lithium or who respond poorly to lithium (e.g. rapid-cycling mood disorders).</a:t>
            </a:r>
          </a:p>
          <a:p>
            <a:pPr algn="l" rtl="0">
              <a:buNone/>
            </a:pPr>
            <a:r>
              <a:rPr lang="en-US" dirty="0" smtClean="0"/>
              <a:t> </a:t>
            </a:r>
          </a:p>
          <a:p>
            <a:pPr algn="l" rtl="0"/>
            <a:r>
              <a:rPr lang="en-US" u="sng" dirty="0" smtClean="0">
                <a:solidFill>
                  <a:schemeClr val="accent3">
                    <a:lumMod val="75000"/>
                  </a:schemeClr>
                </a:solidFill>
                <a:effectLst>
                  <a:outerShdw blurRad="38100" dist="38100" dir="2700000" algn="tl">
                    <a:srgbClr val="000000">
                      <a:alpha val="43137"/>
                    </a:srgbClr>
                  </a:outerShdw>
                </a:effectLst>
              </a:rPr>
              <a:t>Sodium </a:t>
            </a:r>
            <a:r>
              <a:rPr lang="en-US" u="sng" dirty="0" err="1" smtClean="0">
                <a:solidFill>
                  <a:schemeClr val="accent3">
                    <a:lumMod val="75000"/>
                  </a:schemeClr>
                </a:solidFill>
                <a:effectLst>
                  <a:outerShdw blurRad="38100" dist="38100" dir="2700000" algn="tl">
                    <a:srgbClr val="000000">
                      <a:alpha val="43137"/>
                    </a:srgbClr>
                  </a:outerShdw>
                </a:effectLst>
              </a:rPr>
              <a:t>valproate</a:t>
            </a:r>
            <a:r>
              <a:rPr lang="en-US" u="sng" dirty="0" smtClean="0">
                <a:solidFill>
                  <a:schemeClr val="accent3">
                    <a:lumMod val="75000"/>
                  </a:schemeClr>
                </a:solidFill>
                <a:effectLst>
                  <a:outerShdw blurRad="38100" dist="38100" dir="2700000" algn="tl">
                    <a:srgbClr val="000000">
                      <a:alpha val="43137"/>
                    </a:srgbClr>
                  </a:outerShdw>
                </a:effectLst>
              </a:rPr>
              <a:t> </a:t>
            </a:r>
            <a:r>
              <a:rPr lang="en-US" dirty="0" smtClean="0"/>
              <a:t>has been found effective in patients with refractory bipolar illness, even when there has been a poor response to lithium and </a:t>
            </a:r>
            <a:r>
              <a:rPr lang="en-US" dirty="0" err="1" smtClean="0"/>
              <a:t>carbamazepine</a:t>
            </a:r>
            <a:r>
              <a:rPr lang="en-US" dirty="0" smtClean="0"/>
              <a:t> </a:t>
            </a:r>
            <a:endParaRPr lang="ar-SA" dirty="0"/>
          </a:p>
        </p:txBody>
      </p:sp>
      <p:sp>
        <p:nvSpPr>
          <p:cNvPr id="3" name="Title 2"/>
          <p:cNvSpPr>
            <a:spLocks noGrp="1"/>
          </p:cNvSpPr>
          <p:nvPr>
            <p:ph type="title"/>
          </p:nvPr>
        </p:nvSpPr>
        <p:spPr/>
        <p:txBody>
          <a:bodyPr>
            <a:normAutofit/>
          </a:bodyPr>
          <a:lstStyle/>
          <a:p>
            <a:r>
              <a:rPr lang="en-US" sz="4000" dirty="0" smtClean="0">
                <a:solidFill>
                  <a:schemeClr val="accent1"/>
                </a:solidFill>
              </a:rPr>
              <a:t>Long-term treatment </a:t>
            </a:r>
            <a:endParaRPr lang="ar-SA" sz="4000" dirty="0">
              <a:solidFill>
                <a:schemeClr val="accent1"/>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57298"/>
            <a:ext cx="8229600" cy="4786346"/>
          </a:xfrm>
        </p:spPr>
        <p:txBody>
          <a:bodyPr>
            <a:normAutofit fontScale="92500" lnSpcReduction="10000"/>
          </a:bodyPr>
          <a:lstStyle/>
          <a:p>
            <a:pPr algn="l" rtl="0"/>
            <a:r>
              <a:rPr lang="en-US" dirty="0" smtClean="0"/>
              <a:t>Mechanism of action</a:t>
            </a:r>
          </a:p>
          <a:p>
            <a:pPr algn="l" rtl="0"/>
            <a:r>
              <a:rPr lang="en-US" dirty="0" smtClean="0"/>
              <a:t>Work up : </a:t>
            </a:r>
            <a:r>
              <a:rPr lang="en-US" dirty="0" err="1" smtClean="0"/>
              <a:t>renal,u&amp;e,TFT,ECG</a:t>
            </a:r>
            <a:r>
              <a:rPr lang="en-US" dirty="0" smtClean="0"/>
              <a:t> if cardiac disease</a:t>
            </a:r>
          </a:p>
          <a:p>
            <a:pPr algn="l" rtl="0"/>
            <a:r>
              <a:rPr lang="en-US" dirty="0" smtClean="0"/>
              <a:t>s\e: </a:t>
            </a:r>
            <a:endParaRPr lang="ar-SA" dirty="0" smtClean="0"/>
          </a:p>
          <a:p>
            <a:pPr lvl="1" algn="l" rtl="0">
              <a:buFont typeface="Wingdings" pitchFamily="2" charset="2"/>
              <a:buChar char="v"/>
            </a:pPr>
            <a:r>
              <a:rPr lang="en-US" dirty="0" smtClean="0"/>
              <a:t>Fine tremor/ Gastric discomfort and diarrhea </a:t>
            </a:r>
            <a:r>
              <a:rPr lang="en-US" b="1" dirty="0" smtClean="0"/>
              <a:t>/Dry mouth, metallic taste /Fatigue /Weight gain </a:t>
            </a:r>
          </a:p>
          <a:p>
            <a:pPr lvl="1" algn="l" rtl="0">
              <a:buFont typeface="Wingdings" pitchFamily="2" charset="2"/>
              <a:buChar char="v"/>
            </a:pPr>
            <a:r>
              <a:rPr lang="en-US" dirty="0" smtClean="0"/>
              <a:t> Reversible hypothyroidism / Reversible </a:t>
            </a:r>
            <a:r>
              <a:rPr lang="en-US" dirty="0" err="1" smtClean="0"/>
              <a:t>nephrogenic</a:t>
            </a:r>
            <a:r>
              <a:rPr lang="en-US" dirty="0" smtClean="0"/>
              <a:t> diabetes </a:t>
            </a:r>
            <a:r>
              <a:rPr lang="en-US" dirty="0" err="1" smtClean="0"/>
              <a:t>insipidus</a:t>
            </a:r>
            <a:r>
              <a:rPr lang="en-US" dirty="0" smtClean="0"/>
              <a:t> (</a:t>
            </a:r>
            <a:r>
              <a:rPr lang="en-US" dirty="0" err="1" smtClean="0"/>
              <a:t>polyuria</a:t>
            </a:r>
            <a:r>
              <a:rPr lang="en-US" dirty="0" smtClean="0"/>
              <a:t> – </a:t>
            </a:r>
            <a:r>
              <a:rPr lang="en-US" dirty="0" err="1" smtClean="0"/>
              <a:t>polydepsia</a:t>
            </a:r>
            <a:r>
              <a:rPr lang="en-US" dirty="0" smtClean="0"/>
              <a:t>) due to blockade of ADH – sensitive </a:t>
            </a:r>
            <a:r>
              <a:rPr lang="en-US" dirty="0" err="1" smtClean="0"/>
              <a:t>adenylcyclase</a:t>
            </a:r>
            <a:r>
              <a:rPr lang="en-US" dirty="0" smtClean="0"/>
              <a:t> in distal tubules. </a:t>
            </a:r>
          </a:p>
          <a:p>
            <a:pPr algn="l" rtl="0"/>
            <a:r>
              <a:rPr lang="en-US" b="1" u="sng" dirty="0" smtClean="0">
                <a:solidFill>
                  <a:srgbClr val="C00000"/>
                </a:solidFill>
              </a:rPr>
              <a:t>Toxicity (course tremor, ataxia, confusion, diarrhea, vomiting…). </a:t>
            </a:r>
          </a:p>
          <a:p>
            <a:pPr algn="l" rtl="0"/>
            <a:r>
              <a:rPr lang="en-US" dirty="0" smtClean="0"/>
              <a:t>Dosing</a:t>
            </a:r>
          </a:p>
          <a:p>
            <a:pPr algn="l" rtl="0"/>
            <a:r>
              <a:rPr lang="en-US" dirty="0" smtClean="0"/>
              <a:t>Drug interaction</a:t>
            </a:r>
            <a:endParaRPr lang="en-US" b="1" u="sng" dirty="0" smtClean="0">
              <a:solidFill>
                <a:srgbClr val="C00000"/>
              </a:solidFill>
            </a:endParaRPr>
          </a:p>
          <a:p>
            <a:pPr algn="l" rtl="0"/>
            <a:endParaRPr lang="en-US" dirty="0" smtClean="0"/>
          </a:p>
        </p:txBody>
      </p:sp>
      <p:sp>
        <p:nvSpPr>
          <p:cNvPr id="3" name="Title 2"/>
          <p:cNvSpPr>
            <a:spLocks noGrp="1"/>
          </p:cNvSpPr>
          <p:nvPr>
            <p:ph type="title"/>
          </p:nvPr>
        </p:nvSpPr>
        <p:spPr/>
        <p:txBody>
          <a:bodyPr>
            <a:normAutofit/>
          </a:bodyPr>
          <a:lstStyle/>
          <a:p>
            <a:r>
              <a:rPr lang="en-US" dirty="0" smtClean="0">
                <a:solidFill>
                  <a:schemeClr val="accent3">
                    <a:lumMod val="75000"/>
                  </a:schemeClr>
                </a:solidFill>
                <a:latin typeface="Algerian" pitchFamily="82" charset="0"/>
              </a:rPr>
              <a:t>LITHIUM</a:t>
            </a:r>
            <a:endParaRPr lang="ar-SA" dirty="0">
              <a:solidFill>
                <a:schemeClr val="accent3">
                  <a:lumMod val="75000"/>
                </a:schemeClr>
              </a:solidFill>
              <a:latin typeface="Algerian" pitchFamily="82"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first-line agent for acute and maintenance treatment for bipolar I disorder </a:t>
            </a:r>
            <a:endParaRPr lang="ar-SA" dirty="0" smtClean="0"/>
          </a:p>
          <a:p>
            <a:pPr algn="l" rtl="0"/>
            <a:r>
              <a:rPr lang="en-US" dirty="0" smtClean="0"/>
              <a:t>In acute &amp; prophylaxis</a:t>
            </a:r>
          </a:p>
          <a:p>
            <a:pPr algn="l" rtl="0"/>
            <a:r>
              <a:rPr lang="en-US" dirty="0" smtClean="0"/>
              <a:t>Dose ( 200 mg </a:t>
            </a:r>
            <a:r>
              <a:rPr lang="en-US" dirty="0" err="1" smtClean="0"/>
              <a:t>po</a:t>
            </a:r>
            <a:r>
              <a:rPr lang="en-US" dirty="0" smtClean="0"/>
              <a:t> twice –1000 \day)</a:t>
            </a:r>
          </a:p>
          <a:p>
            <a:pPr algn="l" rtl="0"/>
            <a:r>
              <a:rPr lang="en-US" dirty="0" smtClean="0"/>
              <a:t>S\E :Mild GI (gastric discomfort, nausea, vomiting, constipation, diarrhea, and anorexia) and CNS (sedation, drowsiness, vertigo, blurred vision and ataxia). </a:t>
            </a:r>
          </a:p>
          <a:p>
            <a:pPr algn="l" rtl="0"/>
            <a:r>
              <a:rPr lang="en-US" dirty="0" smtClean="0"/>
              <a:t>Enzyme inducer …</a:t>
            </a:r>
            <a:endParaRPr lang="ar-SA" dirty="0"/>
          </a:p>
        </p:txBody>
      </p:sp>
      <p:sp>
        <p:nvSpPr>
          <p:cNvPr id="3" name="Title 2"/>
          <p:cNvSpPr>
            <a:spLocks noGrp="1"/>
          </p:cNvSpPr>
          <p:nvPr>
            <p:ph type="title"/>
          </p:nvPr>
        </p:nvSpPr>
        <p:spPr/>
        <p:txBody>
          <a:bodyPr/>
          <a:lstStyle/>
          <a:p>
            <a:r>
              <a:rPr lang="en-US" dirty="0" err="1" smtClean="0">
                <a:solidFill>
                  <a:schemeClr val="accent3">
                    <a:lumMod val="75000"/>
                  </a:schemeClr>
                </a:solidFill>
                <a:latin typeface="Algerian" pitchFamily="82" charset="0"/>
              </a:rPr>
              <a:t>Carbamazepine</a:t>
            </a:r>
            <a:r>
              <a:rPr lang="en-US" dirty="0" smtClean="0">
                <a:solidFill>
                  <a:schemeClr val="accent3">
                    <a:lumMod val="75000"/>
                  </a:schemeClr>
                </a:solidFill>
                <a:latin typeface="Algerian" pitchFamily="82" charset="0"/>
              </a:rPr>
              <a:t> (</a:t>
            </a:r>
            <a:r>
              <a:rPr lang="en-US" dirty="0" err="1" smtClean="0">
                <a:solidFill>
                  <a:schemeClr val="accent3">
                    <a:lumMod val="75000"/>
                  </a:schemeClr>
                </a:solidFill>
                <a:latin typeface="Algerian" pitchFamily="82" charset="0"/>
              </a:rPr>
              <a:t>Tegretol</a:t>
            </a:r>
            <a:r>
              <a:rPr lang="en-US" dirty="0" smtClean="0">
                <a:solidFill>
                  <a:schemeClr val="accent3">
                    <a:lumMod val="75000"/>
                  </a:schemeClr>
                </a:solidFill>
                <a:latin typeface="Algerian" pitchFamily="82" charset="0"/>
              </a:rPr>
              <a:t>) </a:t>
            </a:r>
            <a:endParaRPr lang="ar-SA" dirty="0">
              <a:solidFill>
                <a:schemeClr val="accent3">
                  <a:lumMod val="75000"/>
                </a:schemeClr>
              </a:solidFill>
              <a:latin typeface="Algerian" pitchFamily="8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endParaRPr lang="ar-SA" dirty="0" smtClean="0"/>
          </a:p>
          <a:p>
            <a:pPr algn="l" rtl="0"/>
            <a:r>
              <a:rPr lang="en-US" dirty="0" smtClean="0"/>
              <a:t>Lifetime risk is in the range of 10 - 15 %. </a:t>
            </a:r>
          </a:p>
          <a:p>
            <a:pPr algn="l" rtl="0"/>
            <a:r>
              <a:rPr lang="en-US" dirty="0" smtClean="0"/>
              <a:t> Lifetime prevalence is in the range of 15 – 25%. </a:t>
            </a:r>
          </a:p>
          <a:p>
            <a:pPr algn="l" rtl="0"/>
            <a:r>
              <a:rPr lang="en-US" dirty="0" smtClean="0"/>
              <a:t> The mean age of onset is about 40 years (25 - 50 years). </a:t>
            </a:r>
          </a:p>
          <a:p>
            <a:pPr algn="l" rtl="0"/>
            <a:endParaRPr lang="ar-SA" dirty="0"/>
          </a:p>
        </p:txBody>
      </p:sp>
      <p:sp>
        <p:nvSpPr>
          <p:cNvPr id="3" name="Title 2"/>
          <p:cNvSpPr>
            <a:spLocks noGrp="1"/>
          </p:cNvSpPr>
          <p:nvPr>
            <p:ph type="title"/>
          </p:nvPr>
        </p:nvSpPr>
        <p:spPr/>
        <p:txBody>
          <a:bodyPr/>
          <a:lstStyle/>
          <a:p>
            <a:endParaRPr lang="ar-SA"/>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For manic episode of bipolar dis. or even schizoaffective</a:t>
            </a:r>
          </a:p>
          <a:p>
            <a:pPr algn="l" rtl="0"/>
            <a:r>
              <a:rPr lang="en-US" dirty="0" smtClean="0"/>
              <a:t>usually 250 mg twice/day. It can be increased gradually to 2500 mg</a:t>
            </a:r>
            <a:r>
              <a:rPr lang="en-US" b="1" dirty="0" smtClean="0"/>
              <a:t>/day </a:t>
            </a:r>
          </a:p>
          <a:p>
            <a:pPr algn="l" rtl="0"/>
            <a:r>
              <a:rPr lang="en-US" dirty="0" smtClean="0"/>
              <a:t>Common side effects include Mild GI (gastric discomfort, nausea, vomiting, and anorexia) and CNS (sedation, drowsiness, </a:t>
            </a:r>
            <a:r>
              <a:rPr lang="en-US" dirty="0" err="1" smtClean="0"/>
              <a:t>dysarthria</a:t>
            </a:r>
            <a:r>
              <a:rPr lang="en-US" dirty="0" smtClean="0"/>
              <a:t>, and ataxia).  </a:t>
            </a:r>
            <a:endParaRPr lang="ar-SA" dirty="0"/>
          </a:p>
        </p:txBody>
      </p:sp>
      <p:sp>
        <p:nvSpPr>
          <p:cNvPr id="3" name="Title 2"/>
          <p:cNvSpPr>
            <a:spLocks noGrp="1"/>
          </p:cNvSpPr>
          <p:nvPr>
            <p:ph type="title"/>
          </p:nvPr>
        </p:nvSpPr>
        <p:spPr/>
        <p:txBody>
          <a:bodyPr>
            <a:noAutofit/>
          </a:bodyPr>
          <a:lstStyle/>
          <a:p>
            <a:r>
              <a:rPr lang="en-US" sz="3600" dirty="0" err="1" smtClean="0">
                <a:solidFill>
                  <a:schemeClr val="accent3">
                    <a:lumMod val="75000"/>
                  </a:schemeClr>
                </a:solidFill>
                <a:latin typeface="Algerian" pitchFamily="82" charset="0"/>
              </a:rPr>
              <a:t>Valproate</a:t>
            </a:r>
            <a:r>
              <a:rPr lang="en-US" sz="3600" dirty="0" smtClean="0">
                <a:solidFill>
                  <a:schemeClr val="accent3">
                    <a:lumMod val="75000"/>
                  </a:schemeClr>
                </a:solidFill>
                <a:latin typeface="Algerian" pitchFamily="82" charset="0"/>
              </a:rPr>
              <a:t> (</a:t>
            </a:r>
            <a:r>
              <a:rPr lang="en-US" sz="3600" dirty="0" err="1" smtClean="0">
                <a:solidFill>
                  <a:schemeClr val="accent3">
                    <a:lumMod val="75000"/>
                  </a:schemeClr>
                </a:solidFill>
                <a:latin typeface="Algerian" pitchFamily="82" charset="0"/>
              </a:rPr>
              <a:t>Depakine</a:t>
            </a:r>
            <a:r>
              <a:rPr lang="en-US" sz="3600" dirty="0" smtClean="0">
                <a:solidFill>
                  <a:schemeClr val="accent3">
                    <a:lumMod val="75000"/>
                  </a:schemeClr>
                </a:solidFill>
                <a:latin typeface="Algerian" pitchFamily="82" charset="0"/>
              </a:rPr>
              <a:t> </a:t>
            </a:r>
            <a:r>
              <a:rPr lang="en-US" sz="3600" dirty="0" err="1" smtClean="0">
                <a:solidFill>
                  <a:schemeClr val="accent3">
                    <a:lumMod val="75000"/>
                  </a:schemeClr>
                </a:solidFill>
                <a:latin typeface="Algerian" pitchFamily="82" charset="0"/>
              </a:rPr>
              <a:t>Depakene</a:t>
            </a:r>
            <a:r>
              <a:rPr lang="en-US" sz="3600" dirty="0" smtClean="0">
                <a:solidFill>
                  <a:schemeClr val="accent3">
                    <a:lumMod val="75000"/>
                  </a:schemeClr>
                </a:solidFill>
                <a:latin typeface="Algerian" pitchFamily="82" charset="0"/>
              </a:rPr>
              <a:t>, </a:t>
            </a:r>
            <a:r>
              <a:rPr lang="en-US" sz="3600" dirty="0" err="1" smtClean="0">
                <a:solidFill>
                  <a:schemeClr val="accent3">
                    <a:lumMod val="75000"/>
                  </a:schemeClr>
                </a:solidFill>
                <a:latin typeface="Algerian" pitchFamily="82" charset="0"/>
              </a:rPr>
              <a:t>Depakote</a:t>
            </a:r>
            <a:r>
              <a:rPr lang="en-US" sz="3600" dirty="0" smtClean="0">
                <a:solidFill>
                  <a:schemeClr val="accent3">
                    <a:lumMod val="75000"/>
                  </a:schemeClr>
                </a:solidFill>
                <a:latin typeface="Algerian" pitchFamily="82" charset="0"/>
              </a:rPr>
              <a:t> )</a:t>
            </a:r>
            <a:endParaRPr lang="ar-SA" sz="3600" dirty="0">
              <a:solidFill>
                <a:schemeClr val="accent3">
                  <a:lumMod val="75000"/>
                </a:schemeClr>
              </a:solidFill>
              <a:latin typeface="Algerian" pitchFamily="82"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b="1" u="sng" dirty="0" smtClean="0">
                <a:solidFill>
                  <a:schemeClr val="accent3">
                    <a:lumMod val="75000"/>
                  </a:schemeClr>
                </a:solidFill>
              </a:rPr>
              <a:t>Other anticonvulsants used as mood-stabilizers: </a:t>
            </a:r>
          </a:p>
          <a:p>
            <a:pPr algn="l" rtl="0"/>
            <a:r>
              <a:rPr lang="en-US" b="1" dirty="0" err="1" smtClean="0"/>
              <a:t>Lamotrigine</a:t>
            </a:r>
            <a:r>
              <a:rPr lang="en-US" b="1" dirty="0" smtClean="0"/>
              <a:t> (</a:t>
            </a:r>
            <a:r>
              <a:rPr lang="en-US" b="1" dirty="0" err="1" smtClean="0"/>
              <a:t>Lamictal</a:t>
            </a:r>
            <a:r>
              <a:rPr lang="en-US" b="1" dirty="0" smtClean="0"/>
              <a:t>)</a:t>
            </a:r>
          </a:p>
          <a:p>
            <a:pPr algn="l" rtl="0"/>
            <a:r>
              <a:rPr lang="en-US" b="1" dirty="0" err="1" smtClean="0"/>
              <a:t>Topiramate</a:t>
            </a:r>
            <a:r>
              <a:rPr lang="en-US" b="1" dirty="0" smtClean="0"/>
              <a:t> (</a:t>
            </a:r>
            <a:r>
              <a:rPr lang="en-US" b="1" dirty="0" err="1" smtClean="0"/>
              <a:t>Topamax</a:t>
            </a:r>
            <a:r>
              <a:rPr lang="en-US" b="1" dirty="0" smtClean="0"/>
              <a:t>)</a:t>
            </a:r>
          </a:p>
          <a:p>
            <a:pPr algn="l" rtl="0"/>
            <a:r>
              <a:rPr lang="en-US" b="1" dirty="0" err="1" smtClean="0"/>
              <a:t>Gabapentin</a:t>
            </a:r>
            <a:r>
              <a:rPr lang="en-US" b="1" dirty="0" smtClean="0"/>
              <a:t> (</a:t>
            </a:r>
            <a:r>
              <a:rPr lang="en-US" b="1" dirty="0" err="1" smtClean="0"/>
              <a:t>Neurontin</a:t>
            </a:r>
            <a:r>
              <a:rPr lang="en-US" b="1" dirty="0" smtClean="0"/>
              <a:t>)</a:t>
            </a:r>
          </a:p>
          <a:p>
            <a:pPr algn="l" rtl="0"/>
            <a:r>
              <a:rPr lang="en-US" b="1" dirty="0" err="1" smtClean="0"/>
              <a:t>Pregabalin</a:t>
            </a:r>
            <a:r>
              <a:rPr lang="en-US" b="1" dirty="0" smtClean="0"/>
              <a:t> (</a:t>
            </a:r>
            <a:r>
              <a:rPr lang="en-US" b="1" dirty="0" err="1" smtClean="0"/>
              <a:t>Lyrica</a:t>
            </a:r>
            <a:r>
              <a:rPr lang="en-US" b="1" dirty="0" smtClean="0"/>
              <a:t>)</a:t>
            </a:r>
          </a:p>
          <a:p>
            <a:pPr algn="l" rtl="0"/>
            <a:r>
              <a:rPr lang="en-US" b="1" dirty="0" err="1" smtClean="0"/>
              <a:t>Levetiracetam</a:t>
            </a:r>
            <a:r>
              <a:rPr lang="en-US" b="1" dirty="0" smtClean="0"/>
              <a:t> (</a:t>
            </a:r>
            <a:r>
              <a:rPr lang="en-US" b="1" dirty="0" err="1" smtClean="0"/>
              <a:t>Keppra</a:t>
            </a:r>
            <a:r>
              <a:rPr lang="en-US" b="1" dirty="0" smtClean="0"/>
              <a:t>)</a:t>
            </a:r>
          </a:p>
          <a:p>
            <a:pPr algn="l" rtl="0"/>
            <a:r>
              <a:rPr lang="en-US" b="1" dirty="0" err="1" smtClean="0"/>
              <a:t>Tiagabine</a:t>
            </a:r>
            <a:r>
              <a:rPr lang="en-US" b="1" dirty="0" smtClean="0"/>
              <a:t> (</a:t>
            </a:r>
            <a:r>
              <a:rPr lang="en-US" b="1" dirty="0" err="1" smtClean="0"/>
              <a:t>Gabitril</a:t>
            </a:r>
            <a:r>
              <a:rPr lang="en-US" b="1" dirty="0" smtClean="0"/>
              <a:t>). </a:t>
            </a:r>
            <a:endParaRPr lang="ar-SA" dirty="0"/>
          </a:p>
        </p:txBody>
      </p:sp>
      <p:sp>
        <p:nvSpPr>
          <p:cNvPr id="3" name="Title 2"/>
          <p:cNvSpPr>
            <a:spLocks noGrp="1"/>
          </p:cNvSpPr>
          <p:nvPr>
            <p:ph type="title"/>
          </p:nvPr>
        </p:nvSpPr>
        <p:spPr/>
        <p:txBody>
          <a:bodyPr/>
          <a:lstStyle/>
          <a:p>
            <a:endParaRPr lang="ar-SA"/>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Less severe bipolar mood disorder with continuous mood swings; alternating periods of hypomania and moderate depression. It is non-psychotic chronic disorder. </a:t>
            </a:r>
            <a:endParaRPr lang="ar-SA" dirty="0"/>
          </a:p>
        </p:txBody>
      </p:sp>
      <p:sp>
        <p:nvSpPr>
          <p:cNvPr id="3" name="Title 2"/>
          <p:cNvSpPr>
            <a:spLocks noGrp="1"/>
          </p:cNvSpPr>
          <p:nvPr>
            <p:ph type="title"/>
          </p:nvPr>
        </p:nvSpPr>
        <p:spPr/>
        <p:txBody>
          <a:bodyPr>
            <a:normAutofit/>
          </a:bodyPr>
          <a:lstStyle/>
          <a:p>
            <a:r>
              <a:rPr lang="en-US" sz="3600" dirty="0" smtClean="0">
                <a:solidFill>
                  <a:schemeClr val="accent1"/>
                </a:solidFill>
              </a:rPr>
              <a:t>CYCLOTHYMIC DISORDER </a:t>
            </a:r>
            <a:endParaRPr lang="ar-SA" sz="3600" dirty="0">
              <a:solidFill>
                <a:schemeClr val="accen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056690"/>
        </p:xfrm>
        <a:graphic>
          <a:graphicData uri="http://schemas.openxmlformats.org/drawingml/2006/table">
            <a:tbl>
              <a:tblPr rtl="1" firstRow="1" bandRow="1">
                <a:tableStyleId>{5C22544A-7EE6-4342-B048-85BDC9FD1C3A}</a:tableStyleId>
              </a:tblPr>
              <a:tblGrid>
                <a:gridCol w="4114800"/>
                <a:gridCol w="4114800"/>
              </a:tblGrid>
              <a:tr h="947730">
                <a:tc>
                  <a:txBody>
                    <a:bodyPr/>
                    <a:lstStyle/>
                    <a:p>
                      <a:pPr algn="ctr" rtl="1"/>
                      <a:r>
                        <a:rPr lang="en-US" sz="2800" dirty="0" smtClean="0"/>
                        <a:t>Major</a:t>
                      </a:r>
                      <a:r>
                        <a:rPr lang="en-US" sz="2800" baseline="0" dirty="0" smtClean="0"/>
                        <a:t> Depressive Episode</a:t>
                      </a:r>
                      <a:endParaRPr lang="ar-SA" sz="2800" dirty="0"/>
                    </a:p>
                  </a:txBody>
                  <a:tcPr/>
                </a:tc>
                <a:tc>
                  <a:txBody>
                    <a:bodyPr/>
                    <a:lstStyle/>
                    <a:p>
                      <a:pPr algn="ctr" rtl="1"/>
                      <a:r>
                        <a:rPr lang="en-US" sz="2800" dirty="0" smtClean="0"/>
                        <a:t>Grief </a:t>
                      </a:r>
                      <a:endParaRPr lang="ar-SA" dirty="0"/>
                    </a:p>
                  </a:txBody>
                  <a:tcPr/>
                </a:tc>
              </a:tr>
              <a:tr h="2295534">
                <a:tc>
                  <a:txBody>
                    <a:bodyPr/>
                    <a:lstStyle/>
                    <a:p>
                      <a:pPr algn="l" rtl="0">
                        <a:buFont typeface="Wingdings" pitchFamily="2" charset="2"/>
                        <a:buChar char="Ø"/>
                      </a:pPr>
                      <a:r>
                        <a:rPr kumimoji="0" lang="en-US" sz="1800" kern="1200" baseline="0" dirty="0" smtClean="0">
                          <a:solidFill>
                            <a:schemeClr val="dk1"/>
                          </a:solidFill>
                          <a:latin typeface="+mn-lt"/>
                          <a:ea typeface="+mn-ea"/>
                          <a:cs typeface="+mn-cs"/>
                        </a:rPr>
                        <a:t>persistent depressed mood and the inability to anticipate</a:t>
                      </a:r>
                    </a:p>
                    <a:p>
                      <a:pPr algn="l" rtl="0"/>
                      <a:r>
                        <a:rPr kumimoji="0" lang="en-US" sz="1800" kern="1200" baseline="0" dirty="0" smtClean="0">
                          <a:solidFill>
                            <a:schemeClr val="dk1"/>
                          </a:solidFill>
                          <a:latin typeface="+mn-lt"/>
                          <a:ea typeface="+mn-ea"/>
                          <a:cs typeface="+mn-cs"/>
                        </a:rPr>
                        <a:t>happiness or pleasure.</a:t>
                      </a:r>
                    </a:p>
                    <a:p>
                      <a:pPr algn="l" rtl="0">
                        <a:buFont typeface="Wingdings" pitchFamily="2" charset="2"/>
                        <a:buChar char="Ø"/>
                      </a:pPr>
                      <a:r>
                        <a:rPr kumimoji="0" lang="en-US" sz="1800" kern="1200" baseline="0" dirty="0" smtClean="0">
                          <a:solidFill>
                            <a:schemeClr val="dk1"/>
                          </a:solidFill>
                          <a:latin typeface="+mn-lt"/>
                          <a:ea typeface="+mn-ea"/>
                          <a:cs typeface="+mn-cs"/>
                        </a:rPr>
                        <a:t>more persistent and not tied to specific thoughts or</a:t>
                      </a:r>
                    </a:p>
                    <a:p>
                      <a:pPr algn="l" rtl="0"/>
                      <a:r>
                        <a:rPr kumimoji="0" lang="en-US" sz="1800" kern="1200" baseline="0" dirty="0" smtClean="0">
                          <a:solidFill>
                            <a:schemeClr val="dk1"/>
                          </a:solidFill>
                          <a:latin typeface="+mn-lt"/>
                          <a:ea typeface="+mn-ea"/>
                          <a:cs typeface="+mn-cs"/>
                        </a:rPr>
                        <a:t>Preoccupations.</a:t>
                      </a:r>
                    </a:p>
                    <a:p>
                      <a:pPr algn="l" rtl="0">
                        <a:buFont typeface="Wingdings" pitchFamily="2" charset="2"/>
                        <a:buChar char="Ø"/>
                      </a:pPr>
                      <a:r>
                        <a:rPr kumimoji="0" lang="en-US" sz="1800" kern="1200" baseline="0" dirty="0" smtClean="0">
                          <a:solidFill>
                            <a:schemeClr val="dk1"/>
                          </a:solidFill>
                          <a:latin typeface="+mn-lt"/>
                          <a:ea typeface="+mn-ea"/>
                          <a:cs typeface="+mn-cs"/>
                        </a:rPr>
                        <a:t>self-critical or pessimistic ruminations.</a:t>
                      </a:r>
                    </a:p>
                    <a:p>
                      <a:pPr algn="l" rtl="0">
                        <a:buFont typeface="Wingdings" pitchFamily="2" charset="2"/>
                        <a:buChar char="Ø"/>
                      </a:pPr>
                      <a:r>
                        <a:rPr kumimoji="0" lang="en-US" sz="1800" kern="1200" baseline="0" dirty="0" smtClean="0">
                          <a:solidFill>
                            <a:schemeClr val="dk1"/>
                          </a:solidFill>
                          <a:latin typeface="+mn-lt"/>
                          <a:ea typeface="+mn-ea"/>
                          <a:cs typeface="+mn-cs"/>
                        </a:rPr>
                        <a:t>possibly about “joining” the deceased</a:t>
                      </a:r>
                      <a:endParaRPr lang="ar-SA" dirty="0"/>
                    </a:p>
                  </a:txBody>
                  <a:tcPr/>
                </a:tc>
                <a:tc>
                  <a:txBody>
                    <a:bodyPr/>
                    <a:lstStyle/>
                    <a:p>
                      <a:pPr algn="l" rtl="0">
                        <a:buFont typeface="Wingdings" pitchFamily="2" charset="2"/>
                        <a:buChar char="Ø"/>
                      </a:pPr>
                      <a:r>
                        <a:rPr lang="en-US" dirty="0" smtClean="0"/>
                        <a:t>Predominant feature is emptiness &amp; sense of loss.</a:t>
                      </a:r>
                    </a:p>
                    <a:p>
                      <a:pPr algn="l" rtl="0">
                        <a:buFont typeface="Wingdings" pitchFamily="2" charset="2"/>
                        <a:buChar char="Ø"/>
                      </a:pPr>
                      <a:r>
                        <a:rPr kumimoji="0" lang="en-US" sz="1800" kern="1200" baseline="0" dirty="0" err="1" smtClean="0">
                          <a:solidFill>
                            <a:schemeClr val="dk1"/>
                          </a:solidFill>
                          <a:latin typeface="+mn-lt"/>
                          <a:ea typeface="+mn-ea"/>
                          <a:cs typeface="+mn-cs"/>
                        </a:rPr>
                        <a:t>dysphoria</a:t>
                      </a:r>
                      <a:r>
                        <a:rPr kumimoji="0" lang="en-US" sz="1800" kern="1200" baseline="0" dirty="0" smtClean="0">
                          <a:solidFill>
                            <a:schemeClr val="dk1"/>
                          </a:solidFill>
                          <a:latin typeface="+mn-lt"/>
                          <a:ea typeface="+mn-ea"/>
                          <a:cs typeface="+mn-cs"/>
                        </a:rPr>
                        <a:t> in grief decreases over days &amp; weeks</a:t>
                      </a:r>
                    </a:p>
                    <a:p>
                      <a:pPr algn="l" rtl="0">
                        <a:buFont typeface="Wingdings" pitchFamily="2" charset="2"/>
                        <a:buChar char="Ø"/>
                      </a:pPr>
                      <a:r>
                        <a:rPr kumimoji="0" lang="en-US" sz="1800" kern="1200" baseline="0" dirty="0" smtClean="0">
                          <a:solidFill>
                            <a:schemeClr val="dk1"/>
                          </a:solidFill>
                          <a:latin typeface="+mn-lt"/>
                          <a:ea typeface="+mn-ea"/>
                          <a:cs typeface="+mn-cs"/>
                        </a:rPr>
                        <a:t>thoughts and memories of the deceased.</a:t>
                      </a:r>
                    </a:p>
                    <a:p>
                      <a:pPr algn="l" rtl="0">
                        <a:buFont typeface="Wingdings" pitchFamily="2" charset="2"/>
                        <a:buChar char="Ø"/>
                      </a:pPr>
                      <a:r>
                        <a:rPr kumimoji="0" lang="en-US" sz="1800" kern="1200" baseline="0" dirty="0" smtClean="0">
                          <a:solidFill>
                            <a:schemeClr val="dk1"/>
                          </a:solidFill>
                          <a:latin typeface="+mn-lt"/>
                          <a:ea typeface="+mn-ea"/>
                          <a:cs typeface="+mn-cs"/>
                        </a:rPr>
                        <a:t>self-esteem is generally preserved</a:t>
                      </a:r>
                    </a:p>
                    <a:p>
                      <a:pPr algn="l" rtl="0">
                        <a:buFont typeface="Wingdings" pitchFamily="2" charset="2"/>
                        <a:buChar char="Ø"/>
                      </a:pPr>
                      <a:r>
                        <a:rPr kumimoji="0" lang="en-US" sz="1800" kern="1200" baseline="0" dirty="0" smtClean="0">
                          <a:solidFill>
                            <a:schemeClr val="dk1"/>
                          </a:solidFill>
                          <a:latin typeface="+mn-lt"/>
                          <a:ea typeface="+mn-ea"/>
                          <a:cs typeface="+mn-cs"/>
                        </a:rPr>
                        <a:t>possibly about “joining” the deceased</a:t>
                      </a:r>
                    </a:p>
                    <a:p>
                      <a:pPr algn="l" rtl="0">
                        <a:buFont typeface="Arial" pitchFamily="34" charset="0"/>
                        <a:buChar char="•"/>
                      </a:pPr>
                      <a:endParaRPr lang="ar-SA" dirty="0"/>
                    </a:p>
                  </a:txBody>
                  <a:tcPr/>
                </a:tc>
              </a:tr>
            </a:tbl>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b="1" dirty="0" smtClean="0"/>
              <a:t>In DSM5 :</a:t>
            </a:r>
          </a:p>
          <a:p>
            <a:pPr lvl="1" algn="l" rtl="0">
              <a:buFont typeface="Wingdings" pitchFamily="2" charset="2"/>
              <a:buChar char="Ø"/>
            </a:pPr>
            <a:r>
              <a:rPr lang="en-US" dirty="0" smtClean="0"/>
              <a:t>Disruptive mood </a:t>
            </a:r>
            <a:r>
              <a:rPr lang="en-US" dirty="0" err="1" smtClean="0"/>
              <a:t>dysregulation</a:t>
            </a:r>
            <a:r>
              <a:rPr lang="en-US" dirty="0" smtClean="0"/>
              <a:t> disorder</a:t>
            </a:r>
          </a:p>
          <a:p>
            <a:pPr lvl="1" algn="l" rtl="0">
              <a:buFont typeface="Wingdings" pitchFamily="2" charset="2"/>
              <a:buChar char="Ø"/>
            </a:pPr>
            <a:r>
              <a:rPr lang="en-US" dirty="0" smtClean="0"/>
              <a:t>Major depressive disorder, single episode</a:t>
            </a:r>
          </a:p>
          <a:p>
            <a:pPr lvl="1" algn="l" rtl="0">
              <a:buFont typeface="Wingdings" pitchFamily="2" charset="2"/>
              <a:buChar char="Ø"/>
            </a:pPr>
            <a:r>
              <a:rPr lang="en-US" dirty="0" smtClean="0"/>
              <a:t>Major depressive disorder, recurrent</a:t>
            </a:r>
          </a:p>
          <a:p>
            <a:pPr lvl="1" algn="l" rtl="0">
              <a:buFont typeface="Wingdings" pitchFamily="2" charset="2"/>
              <a:buChar char="Ø"/>
            </a:pPr>
            <a:r>
              <a:rPr lang="en-US" dirty="0" smtClean="0"/>
              <a:t>Persistent depressive disorder (</a:t>
            </a:r>
            <a:r>
              <a:rPr lang="en-US" dirty="0" err="1" smtClean="0"/>
              <a:t>dysthymia</a:t>
            </a:r>
            <a:r>
              <a:rPr lang="en-US" dirty="0" smtClean="0"/>
              <a:t>)</a:t>
            </a:r>
          </a:p>
          <a:p>
            <a:pPr lvl="1" algn="l" rtl="0">
              <a:buFont typeface="Wingdings" pitchFamily="2" charset="2"/>
              <a:buChar char="Ø"/>
            </a:pPr>
            <a:r>
              <a:rPr lang="en-US" dirty="0" smtClean="0"/>
              <a:t>Substance/medication-induced depressive disorder</a:t>
            </a:r>
          </a:p>
          <a:p>
            <a:pPr lvl="1" algn="l" rtl="0">
              <a:buFont typeface="Wingdings" pitchFamily="2" charset="2"/>
              <a:buChar char="Ø"/>
            </a:pPr>
            <a:r>
              <a:rPr lang="en-US" dirty="0" smtClean="0"/>
              <a:t>Premenstrual </a:t>
            </a:r>
            <a:r>
              <a:rPr lang="en-US" dirty="0" err="1" smtClean="0"/>
              <a:t>dysphoric</a:t>
            </a:r>
            <a:r>
              <a:rPr lang="en-US" dirty="0" smtClean="0"/>
              <a:t> disorder</a:t>
            </a:r>
          </a:p>
          <a:p>
            <a:pPr lvl="1" algn="l" rtl="0">
              <a:buFont typeface="Wingdings" pitchFamily="2" charset="2"/>
              <a:buChar char="Ø"/>
            </a:pPr>
            <a:r>
              <a:rPr lang="en-US" dirty="0" smtClean="0"/>
              <a:t>Depressive disorder due to another medical condition</a:t>
            </a:r>
          </a:p>
          <a:p>
            <a:pPr lvl="1" algn="l" rtl="0">
              <a:buFont typeface="Wingdings" pitchFamily="2" charset="2"/>
              <a:buChar char="Ø"/>
            </a:pPr>
            <a:r>
              <a:rPr lang="en-US" dirty="0" smtClean="0"/>
              <a:t>Other specified depressive disorder</a:t>
            </a:r>
          </a:p>
          <a:p>
            <a:pPr lvl="1" algn="l" rtl="0">
              <a:buFont typeface="Wingdings" pitchFamily="2" charset="2"/>
              <a:buChar char="Ø"/>
            </a:pPr>
            <a:r>
              <a:rPr lang="en-US" dirty="0" smtClean="0"/>
              <a:t>Unspecified depressive disorder</a:t>
            </a:r>
            <a:endParaRPr lang="ar-SA" dirty="0" smtClean="0"/>
          </a:p>
          <a:p>
            <a:endParaRPr lang="ar-SA" dirty="0"/>
          </a:p>
        </p:txBody>
      </p:sp>
      <p:sp>
        <p:nvSpPr>
          <p:cNvPr id="3" name="Title 2"/>
          <p:cNvSpPr>
            <a:spLocks noGrp="1"/>
          </p:cNvSpPr>
          <p:nvPr>
            <p:ph type="title"/>
          </p:nvPr>
        </p:nvSpPr>
        <p:spPr/>
        <p:txBody>
          <a:bodyPr>
            <a:normAutofit fontScale="90000"/>
          </a:bodyPr>
          <a:lstStyle/>
          <a:p>
            <a:r>
              <a:rPr lang="en-US" dirty="0" smtClean="0">
                <a:solidFill>
                  <a:schemeClr val="accent1">
                    <a:lumMod val="75000"/>
                  </a:schemeClr>
                </a:solidFill>
                <a:latin typeface="Baskerville Old Face" pitchFamily="18" charset="0"/>
              </a:rPr>
              <a:t>DSM-5 depressive and related disorders</a:t>
            </a:r>
            <a:endParaRPr lang="ar-SA" dirty="0">
              <a:solidFill>
                <a:schemeClr val="accent1">
                  <a:lumMod val="75000"/>
                </a:schemeClr>
              </a:solidFill>
              <a:latin typeface="Baskerville Old Face"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ar-SA"/>
          </a:p>
        </p:txBody>
      </p:sp>
      <p:pic>
        <p:nvPicPr>
          <p:cNvPr id="1028" name="Picture 4"/>
          <p:cNvPicPr>
            <a:picLocks noGrp="1" noChangeAspect="1" noChangeArrowheads="1"/>
          </p:cNvPicPr>
          <p:nvPr>
            <p:ph idx="1"/>
          </p:nvPr>
        </p:nvPicPr>
        <p:blipFill>
          <a:blip r:embed="rId2"/>
          <a:srcRect/>
          <a:stretch>
            <a:fillRect/>
          </a:stretch>
        </p:blipFill>
        <p:spPr bwMode="auto">
          <a:xfrm>
            <a:off x="1428728" y="43406"/>
            <a:ext cx="7000923" cy="6457428"/>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l" rtl="0"/>
            <a:r>
              <a:rPr lang="en-US" dirty="0" smtClean="0"/>
              <a:t>Neglected dress and grooming. </a:t>
            </a:r>
          </a:p>
          <a:p>
            <a:pPr algn="l" rtl="0"/>
            <a:r>
              <a:rPr lang="en-US" dirty="0" smtClean="0"/>
              <a:t>Facial appearance of sadness: </a:t>
            </a:r>
          </a:p>
          <a:p>
            <a:pPr lvl="1" algn="l" rtl="0">
              <a:buFont typeface="Wingdings" pitchFamily="2" charset="2"/>
              <a:buChar char="Ø"/>
            </a:pPr>
            <a:r>
              <a:rPr lang="en-US" dirty="0" smtClean="0"/>
              <a:t>- Turning downwards of corners of the mouth. </a:t>
            </a:r>
          </a:p>
          <a:p>
            <a:pPr lvl="1" algn="l" rtl="0">
              <a:buFont typeface="Wingdings" pitchFamily="2" charset="2"/>
              <a:buChar char="Ø"/>
            </a:pPr>
            <a:r>
              <a:rPr lang="en-US" dirty="0" smtClean="0"/>
              <a:t>- Down cast gaze</a:t>
            </a:r>
            <a:r>
              <a:rPr lang="en-US" b="1" dirty="0" smtClean="0"/>
              <a:t>/tearful eyes/reduced rate of blinking. </a:t>
            </a:r>
          </a:p>
          <a:p>
            <a:pPr lvl="1" algn="l" rtl="0">
              <a:buFont typeface="Wingdings" pitchFamily="2" charset="2"/>
              <a:buChar char="Ø"/>
            </a:pPr>
            <a:r>
              <a:rPr lang="en-US" dirty="0" smtClean="0"/>
              <a:t>- Head is inclined forwards. </a:t>
            </a:r>
          </a:p>
          <a:p>
            <a:pPr algn="l" rtl="0"/>
            <a:endParaRPr lang="ar-SA" dirty="0" smtClean="0"/>
          </a:p>
          <a:p>
            <a:pPr algn="l" rtl="0"/>
            <a:r>
              <a:rPr lang="en-US" dirty="0" smtClean="0"/>
              <a:t>Psychomotor retardation (in some patients agitation occurs): </a:t>
            </a:r>
          </a:p>
          <a:p>
            <a:pPr lvl="1" algn="l" rtl="0">
              <a:buFont typeface="Wingdings" pitchFamily="2" charset="2"/>
              <a:buChar char="Ø"/>
            </a:pPr>
            <a:r>
              <a:rPr lang="en-US" dirty="0" smtClean="0"/>
              <a:t>- Lack of motivation and initiation. </a:t>
            </a:r>
          </a:p>
          <a:p>
            <a:pPr lvl="1" algn="l" rtl="0">
              <a:buFont typeface="Wingdings" pitchFamily="2" charset="2"/>
              <a:buChar char="Ø"/>
            </a:pPr>
            <a:r>
              <a:rPr lang="en-US" dirty="0" smtClean="0"/>
              <a:t>- Slow movements</a:t>
            </a:r>
            <a:r>
              <a:rPr lang="en-US" b="1" dirty="0" smtClean="0"/>
              <a:t>/slow interactions. </a:t>
            </a:r>
          </a:p>
          <a:p>
            <a:pPr algn="l" rtl="0"/>
            <a:endParaRPr lang="ar-SA" dirty="0" smtClean="0"/>
          </a:p>
          <a:p>
            <a:pPr algn="l" rtl="0"/>
            <a:r>
              <a:rPr lang="en-US" dirty="0" smtClean="0"/>
              <a:t>Social isolation and withdrawal. </a:t>
            </a:r>
          </a:p>
          <a:p>
            <a:pPr algn="l" rtl="0"/>
            <a:r>
              <a:rPr lang="en-US" dirty="0" smtClean="0"/>
              <a:t>Delay of tasks and decisions. </a:t>
            </a:r>
            <a:endParaRPr lang="ar-SA" dirty="0"/>
          </a:p>
        </p:txBody>
      </p:sp>
      <p:sp>
        <p:nvSpPr>
          <p:cNvPr id="3" name="Title 2"/>
          <p:cNvSpPr>
            <a:spLocks noGrp="1"/>
          </p:cNvSpPr>
          <p:nvPr>
            <p:ph type="title"/>
          </p:nvPr>
        </p:nvSpPr>
        <p:spPr/>
        <p:txBody>
          <a:bodyPr/>
          <a:lstStyle/>
          <a:p>
            <a:r>
              <a:rPr lang="en-US" dirty="0" smtClean="0">
                <a:solidFill>
                  <a:schemeClr val="accent1">
                    <a:lumMod val="50000"/>
                  </a:schemeClr>
                </a:solidFill>
                <a:latin typeface="Baskerville Old Face" pitchFamily="18" charset="0"/>
              </a:rPr>
              <a:t>Appearance &amp; Behavior:</a:t>
            </a:r>
            <a:endParaRPr lang="ar-SA" dirty="0">
              <a:solidFill>
                <a:schemeClr val="accent1">
                  <a:lumMod val="50000"/>
                </a:schemeClr>
              </a:solidFill>
              <a:latin typeface="Baskerville Old Face"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393</TotalTime>
  <Words>2901</Words>
  <Application>Microsoft Office PowerPoint</Application>
  <PresentationFormat>On-screen Show (4:3)</PresentationFormat>
  <Paragraphs>329</Paragraphs>
  <Slides>52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52</vt:i4>
      </vt:variant>
    </vt:vector>
  </HeadingPairs>
  <TitlesOfParts>
    <vt:vector size="64" baseType="lpstr">
      <vt:lpstr>Algerian</vt:lpstr>
      <vt:lpstr>Arial</vt:lpstr>
      <vt:lpstr>Baskerville Old Face</vt:lpstr>
      <vt:lpstr>Calibri</vt:lpstr>
      <vt:lpstr>Comic Sans MS</vt:lpstr>
      <vt:lpstr>Courier New</vt:lpstr>
      <vt:lpstr>Lucida Sans Unicode</vt:lpstr>
      <vt:lpstr>Verdana</vt:lpstr>
      <vt:lpstr>Wingdings</vt:lpstr>
      <vt:lpstr>Wingdings 2</vt:lpstr>
      <vt:lpstr>Wingdings 3</vt:lpstr>
      <vt:lpstr>Concourse</vt:lpstr>
      <vt:lpstr>Mood disorders</vt:lpstr>
      <vt:lpstr>PowerPoint Presentation</vt:lpstr>
      <vt:lpstr>PowerPoint Presentation</vt:lpstr>
      <vt:lpstr>Depressive  disorders:</vt:lpstr>
      <vt:lpstr>PowerPoint Presentation</vt:lpstr>
      <vt:lpstr>PowerPoint Presentation</vt:lpstr>
      <vt:lpstr>DSM-5 depressive and related disorders</vt:lpstr>
      <vt:lpstr>PowerPoint Presentation</vt:lpstr>
      <vt:lpstr>Appearance &amp; Behavior:</vt:lpstr>
      <vt:lpstr>Biological Features (Neuro-vegetative Signs)</vt:lpstr>
      <vt:lpstr>Mood (Affective) Changes:</vt:lpstr>
      <vt:lpstr>Cognitive Functions &amp; Thinking:</vt:lpstr>
      <vt:lpstr>Psychotic Features Associated with Severe Depression</vt:lpstr>
      <vt:lpstr>PowerPoint Presentation</vt:lpstr>
      <vt:lpstr>Course and Outcome</vt:lpstr>
      <vt:lpstr>Features associated with increase suicidal risk :</vt:lpstr>
      <vt:lpstr> Differential Diagnosis of Major Depressive Disorder (MDD) :  </vt:lpstr>
      <vt:lpstr>PowerPoint Presentation</vt:lpstr>
      <vt:lpstr>PowerPoint Presentation</vt:lpstr>
      <vt:lpstr> Management of Major Depression  </vt:lpstr>
      <vt:lpstr>DYSTHYMIC  DISORDER</vt:lpstr>
      <vt:lpstr>DSM-5 Diagnostic Criteria for Persistent Depressive Disorder (Dysthymia)</vt:lpstr>
      <vt:lpstr>PowerPoint Presentation</vt:lpstr>
      <vt:lpstr>PowerPoint Presentation</vt:lpstr>
      <vt:lpstr>Anti-depressant</vt:lpstr>
      <vt:lpstr>PowerPoint Presentation</vt:lpstr>
      <vt:lpstr> Side Effects:  </vt:lpstr>
      <vt:lpstr> Serotonin syndrome</vt:lpstr>
      <vt:lpstr>Selective-Serotonin-Norepinephrine Reuptake Inhibitors (SNRIs )</vt:lpstr>
      <vt:lpstr>Mirtazapine (Remeron) </vt:lpstr>
      <vt:lpstr>Tricyclic Antidepressants (TCAs) </vt:lpstr>
      <vt:lpstr>Bipolar   disorder</vt:lpstr>
      <vt:lpstr>PowerPoint Presentation</vt:lpstr>
      <vt:lpstr>Manic episode </vt:lpstr>
      <vt:lpstr>PowerPoint Presentation</vt:lpstr>
      <vt:lpstr>PowerPoint Presentation</vt:lpstr>
      <vt:lpstr>Mixed Episode</vt:lpstr>
      <vt:lpstr>Etiology of mood disorders</vt:lpstr>
      <vt:lpstr>Bipolar I Disorder</vt:lpstr>
      <vt:lpstr>Rapid Cycling Bipolar I or II Mood Disorders </vt:lpstr>
      <vt:lpstr>Bipolar I Disorder </vt:lpstr>
      <vt:lpstr>Bipolar II Disorder </vt:lpstr>
      <vt:lpstr>SEASONAL AFFECTIVE DISORDER  </vt:lpstr>
      <vt:lpstr>Course and Prognosis of bipolar disorders </vt:lpstr>
      <vt:lpstr>PowerPoint Presentation</vt:lpstr>
      <vt:lpstr>Treatment of Bipolar Mood Disorder </vt:lpstr>
      <vt:lpstr>Long-term treatment </vt:lpstr>
      <vt:lpstr>LITHIUM</vt:lpstr>
      <vt:lpstr>Carbamazepine (Tegretol) </vt:lpstr>
      <vt:lpstr>Valproate (Depakine Depakene, Depakote )</vt:lpstr>
      <vt:lpstr>PowerPoint Presentation</vt:lpstr>
      <vt:lpstr>CYCLOTHYMIC DISORDER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Mood disorders</dc:title>
  <dc:creator>TOSHIBA</dc:creator>
  <cp:lastModifiedBy>Psychiatric Dept</cp:lastModifiedBy>
  <cp:revision>42</cp:revision>
  <dcterms:created xsi:type="dcterms:W3CDTF">2016-02-15T18:40:41Z</dcterms:created>
  <dcterms:modified xsi:type="dcterms:W3CDTF">2017-03-06T10:02:22Z</dcterms:modified>
</cp:coreProperties>
</file>