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4"/>
  </p:notesMasterIdLst>
  <p:sldIdLst>
    <p:sldId id="297" r:id="rId2"/>
    <p:sldId id="289" r:id="rId3"/>
    <p:sldId id="292" r:id="rId4"/>
    <p:sldId id="290" r:id="rId5"/>
    <p:sldId id="294" r:id="rId6"/>
    <p:sldId id="293" r:id="rId7"/>
    <p:sldId id="295" r:id="rId8"/>
    <p:sldId id="291" r:id="rId9"/>
    <p:sldId id="264" r:id="rId10"/>
    <p:sldId id="268" r:id="rId11"/>
    <p:sldId id="270" r:id="rId12"/>
    <p:sldId id="274" r:id="rId13"/>
    <p:sldId id="275" r:id="rId14"/>
    <p:sldId id="276" r:id="rId15"/>
    <p:sldId id="279" r:id="rId16"/>
    <p:sldId id="302" r:id="rId17"/>
    <p:sldId id="303" r:id="rId18"/>
    <p:sldId id="304" r:id="rId19"/>
    <p:sldId id="305" r:id="rId20"/>
    <p:sldId id="306" r:id="rId21"/>
    <p:sldId id="307" r:id="rId22"/>
    <p:sldId id="308" r:id="rId23"/>
    <p:sldId id="309" r:id="rId24"/>
    <p:sldId id="310" r:id="rId25"/>
    <p:sldId id="280" r:id="rId26"/>
    <p:sldId id="281" r:id="rId27"/>
    <p:sldId id="282" r:id="rId28"/>
    <p:sldId id="283" r:id="rId29"/>
    <p:sldId id="299" r:id="rId30"/>
    <p:sldId id="300" r:id="rId31"/>
    <p:sldId id="301" r:id="rId32"/>
    <p:sldId id="2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668" autoAdjust="0"/>
  </p:normalViewPr>
  <p:slideViewPr>
    <p:cSldViewPr snapToGrid="0">
      <p:cViewPr varScale="1">
        <p:scale>
          <a:sx n="104" d="100"/>
          <a:sy n="104" d="100"/>
        </p:scale>
        <p:origin x="87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19FAF-196A-4D86-ABED-2BD1E40908E7}"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F1789-9D95-4C91-A446-559DF9D40ED2}" type="slidenum">
              <a:rPr lang="en-US" smtClean="0"/>
              <a:t>‹#›</a:t>
            </a:fld>
            <a:endParaRPr lang="en-US"/>
          </a:p>
        </p:txBody>
      </p:sp>
    </p:spTree>
    <p:extLst>
      <p:ext uri="{BB962C8B-B14F-4D97-AF65-F5344CB8AC3E}">
        <p14:creationId xmlns:p14="http://schemas.microsoft.com/office/powerpoint/2010/main" val="113655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905F1789-9D95-4C91-A446-559DF9D40ED2}" type="slidenum">
              <a:rPr lang="en-US" smtClean="0"/>
              <a:t>1</a:t>
            </a:fld>
            <a:endParaRPr lang="en-US"/>
          </a:p>
        </p:txBody>
      </p:sp>
    </p:spTree>
    <p:extLst>
      <p:ext uri="{BB962C8B-B14F-4D97-AF65-F5344CB8AC3E}">
        <p14:creationId xmlns:p14="http://schemas.microsoft.com/office/powerpoint/2010/main" val="68033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Morbidly obese individuals frequently show a maximal decrease in ERV and FRC and in these individuals FRC is usually not significantly different from RV. These lung volume changes are attributed to the increased body mass which causes an extra loading on the thorax, marked increases the intra-abdominal pressure and impedes movement of the diaphragm. In general this means that RV tends to be preserved and FRC and ERV decrease as BMI increases. The changes in lung volumes are reversible since several studies have shown that when weight decreases TLC, FRC and ERV increase.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buildup of adipose tissue in the anterior abdominal wall and in the intra-abdominal visceral tissue hinders diaphragmatic movement, diminishes basal lung expansion during inspiration, and with the closure of peripheral lung units, causes ventilation–perfusion abnormalities and arterial hypoxemia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General anesthesia causes an increase in intrapulmonary shunt, which may impair oxygenation, and the magnitude of shunt is correlated with the formation of atelectasis. The atelectasis appears within minutes after anesthesia induction in nearly 90% of patients. The degree of atelectasis is larger with obese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During mechanical ventilation (positive pressure ventilation), atelectasis may occur when lungs are underinflated due to low tidal volumes, or when compression occurs (such as patient position or obesity).</a:t>
            </a:r>
            <a:endParaRPr lang="en-US" dirty="0"/>
          </a:p>
        </p:txBody>
      </p:sp>
      <p:sp>
        <p:nvSpPr>
          <p:cNvPr id="4" name="Slide Number Placeholder 3"/>
          <p:cNvSpPr>
            <a:spLocks noGrp="1"/>
          </p:cNvSpPr>
          <p:nvPr>
            <p:ph type="sldNum" sz="quarter" idx="10"/>
          </p:nvPr>
        </p:nvSpPr>
        <p:spPr/>
        <p:txBody>
          <a:bodyPr/>
          <a:lstStyle/>
          <a:p>
            <a:fld id="{905F1789-9D95-4C91-A446-559DF9D40ED2}" type="slidenum">
              <a:rPr lang="en-US" smtClean="0"/>
              <a:t>18</a:t>
            </a:fld>
            <a:endParaRPr lang="en-US"/>
          </a:p>
        </p:txBody>
      </p:sp>
    </p:spTree>
    <p:extLst>
      <p:ext uri="{BB962C8B-B14F-4D97-AF65-F5344CB8AC3E}">
        <p14:creationId xmlns:p14="http://schemas.microsoft.com/office/powerpoint/2010/main" val="3694763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5F1789-9D95-4C91-A446-559DF9D40ED2}" type="slidenum">
              <a:rPr lang="en-US" smtClean="0"/>
              <a:t>20</a:t>
            </a:fld>
            <a:endParaRPr lang="en-US"/>
          </a:p>
        </p:txBody>
      </p:sp>
    </p:spTree>
    <p:extLst>
      <p:ext uri="{BB962C8B-B14F-4D97-AF65-F5344CB8AC3E}">
        <p14:creationId xmlns:p14="http://schemas.microsoft.com/office/powerpoint/2010/main" val="1380341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Anterograde amnesia: to lose</a:t>
            </a:r>
            <a:r>
              <a:rPr lang="en-US" baseline="0" dirty="0"/>
              <a:t> the ability to create new memories. </a:t>
            </a:r>
            <a:endParaRPr lang="en-US" dirty="0"/>
          </a:p>
          <a:p>
            <a:endParaRPr lang="ar-SA" dirty="0"/>
          </a:p>
        </p:txBody>
      </p:sp>
      <p:sp>
        <p:nvSpPr>
          <p:cNvPr id="4" name="Slide Number Placeholder 3"/>
          <p:cNvSpPr>
            <a:spLocks noGrp="1"/>
          </p:cNvSpPr>
          <p:nvPr>
            <p:ph type="sldNum" sz="quarter" idx="10"/>
          </p:nvPr>
        </p:nvSpPr>
        <p:spPr/>
        <p:txBody>
          <a:bodyPr/>
          <a:lstStyle/>
          <a:p>
            <a:fld id="{905F1789-9D95-4C91-A446-559DF9D40ED2}" type="slidenum">
              <a:rPr lang="en-US" smtClean="0"/>
              <a:t>29</a:t>
            </a:fld>
            <a:endParaRPr lang="en-US"/>
          </a:p>
        </p:txBody>
      </p:sp>
    </p:spTree>
    <p:extLst>
      <p:ext uri="{BB962C8B-B14F-4D97-AF65-F5344CB8AC3E}">
        <p14:creationId xmlns:p14="http://schemas.microsoft.com/office/powerpoint/2010/main" val="104030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905F1789-9D95-4C91-A446-559DF9D40ED2}" type="slidenum">
              <a:rPr lang="en-US" smtClean="0"/>
              <a:t>2</a:t>
            </a:fld>
            <a:endParaRPr lang="en-US"/>
          </a:p>
        </p:txBody>
      </p:sp>
    </p:spTree>
    <p:extLst>
      <p:ext uri="{BB962C8B-B14F-4D97-AF65-F5344CB8AC3E}">
        <p14:creationId xmlns:p14="http://schemas.microsoft.com/office/powerpoint/2010/main" val="1126725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It is important to remember that this only refers to the physical status of the patient and does not consider other relevant factors such as age, and nature and duration of surgery.</a:t>
            </a:r>
            <a:endParaRPr lang="ar-SA" dirty="0"/>
          </a:p>
        </p:txBody>
      </p:sp>
      <p:sp>
        <p:nvSpPr>
          <p:cNvPr id="4" name="Slide Number Placeholder 3"/>
          <p:cNvSpPr>
            <a:spLocks noGrp="1"/>
          </p:cNvSpPr>
          <p:nvPr>
            <p:ph type="sldNum" sz="quarter" idx="10"/>
          </p:nvPr>
        </p:nvSpPr>
        <p:spPr/>
        <p:txBody>
          <a:bodyPr/>
          <a:lstStyle/>
          <a:p>
            <a:fld id="{905F1789-9D95-4C91-A446-559DF9D40ED2}" type="slidenum">
              <a:rPr lang="en-US" smtClean="0"/>
              <a:t>6</a:t>
            </a:fld>
            <a:endParaRPr lang="en-US"/>
          </a:p>
        </p:txBody>
      </p:sp>
    </p:spTree>
    <p:extLst>
      <p:ext uri="{BB962C8B-B14F-4D97-AF65-F5344CB8AC3E}">
        <p14:creationId xmlns:p14="http://schemas.microsoft.com/office/powerpoint/2010/main" val="2447884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1D2386A3-2E31-4C9B-B0BE-45709ADB9841}" type="slidenum">
              <a:rPr lang="en-US" smtClean="0"/>
              <a:pPr/>
              <a:t>10</a:t>
            </a:fld>
            <a:endParaRPr lang="en-US"/>
          </a:p>
        </p:txBody>
      </p:sp>
    </p:spTree>
    <p:extLst>
      <p:ext uri="{BB962C8B-B14F-4D97-AF65-F5344CB8AC3E}">
        <p14:creationId xmlns:p14="http://schemas.microsoft.com/office/powerpoint/2010/main" val="4040786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noFill/>
          <a:ln w="12700">
            <a:solidFill>
              <a:prstClr val="black"/>
            </a:solidFill>
          </a:ln>
        </p:spPr>
      </p:sp>
      <p:sp>
        <p:nvSpPr>
          <p:cNvPr id="3" name="Rectangle 2"/>
          <p:cNvSpPr>
            <a:spLocks noGrp="1"/>
          </p:cNvSpPr>
          <p:nvPr>
            <p:ph type="body" idx="1"/>
          </p:nvPr>
        </p:nvSpPr>
        <p:spPr/>
        <p:txBody>
          <a:bodyPr/>
          <a:lstStyle/>
          <a:p>
            <a:r>
              <a:rPr lang="en-US" sz="1200" b="1" i="0" u="none" kern="1200" dirty="0">
                <a:solidFill>
                  <a:schemeClr val="tx1"/>
                </a:solidFill>
                <a:effectLst/>
                <a:latin typeface="+mn-lt"/>
                <a:ea typeface="+mn-ea"/>
                <a:cs typeface="+mn-cs"/>
              </a:rPr>
              <a:t>FRC = functional</a:t>
            </a:r>
            <a:r>
              <a:rPr lang="en-US" sz="1200" b="1" i="0" kern="1200" dirty="0">
                <a:solidFill>
                  <a:schemeClr val="tx1"/>
                </a:solidFill>
                <a:effectLst/>
                <a:latin typeface="+mn-lt"/>
                <a:ea typeface="+mn-ea"/>
                <a:cs typeface="+mn-cs"/>
              </a:rPr>
              <a:t> residual capacity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lumMod val="60000"/>
                    <a:lumOff val="40000"/>
                  </a:schemeClr>
                </a:solidFill>
              </a:rPr>
              <a:t>Following upper abdominal or thoracic surgery, lung volume (FRC) and tidal volume fall and coughing may be ineffective. The diaphragm moves less after abdominal surgery (vital capacity falls by 50% after open cholecystectomy, even in healthy patients).     </a:t>
            </a:r>
            <a:endParaRPr lang="en-US" sz="1200" kern="1200" dirty="0">
              <a:solidFill>
                <a:schemeClr val="tx1"/>
              </a:solidFill>
              <a:effectLst/>
              <a:latin typeface="+mn-lt"/>
              <a:ea typeface="+mn-ea"/>
              <a:cs typeface="+mn-cs"/>
            </a:endParaRPr>
          </a:p>
          <a:p>
            <a:endParaRPr lang="en-US" dirty="0"/>
          </a:p>
        </p:txBody>
      </p:sp>
      <p:sp>
        <p:nvSpPr>
          <p:cNvPr id="4" name="Rectangle 3"/>
          <p:cNvSpPr>
            <a:spLocks noGrp="1"/>
          </p:cNvSpPr>
          <p:nvPr>
            <p:ph type="sldNum" sz="quarter" idx="10"/>
          </p:nvPr>
        </p:nvSpPr>
        <p:spPr/>
        <p:txBody>
          <a:bodyPr/>
          <a:lstStyle/>
          <a:p>
            <a:fld id="{1D2386A3-2E31-4C9B-B0BE-45709ADB9841}" type="slidenum">
              <a:rPr lang="en-US" smtClean="0"/>
              <a:pPr/>
              <a:t>11</a:t>
            </a:fld>
            <a:endParaRPr lang="en-US"/>
          </a:p>
        </p:txBody>
      </p:sp>
    </p:spTree>
    <p:extLst>
      <p:ext uri="{BB962C8B-B14F-4D97-AF65-F5344CB8AC3E}">
        <p14:creationId xmlns:p14="http://schemas.microsoft.com/office/powerpoint/2010/main" val="3937839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12</a:t>
            </a:fld>
            <a:endParaRPr lang="en-US"/>
          </a:p>
        </p:txBody>
      </p:sp>
    </p:spTree>
    <p:extLst>
      <p:ext uri="{BB962C8B-B14F-4D97-AF65-F5344CB8AC3E}">
        <p14:creationId xmlns:p14="http://schemas.microsoft.com/office/powerpoint/2010/main" val="3382673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13</a:t>
            </a:fld>
            <a:endParaRPr lang="en-US"/>
          </a:p>
        </p:txBody>
      </p:sp>
    </p:spTree>
    <p:extLst>
      <p:ext uri="{BB962C8B-B14F-4D97-AF65-F5344CB8AC3E}">
        <p14:creationId xmlns:p14="http://schemas.microsoft.com/office/powerpoint/2010/main" val="1493102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Answer</a:t>
                </a:r>
                <a:r>
                  <a:rPr lang="en-US" baseline="0" dirty="0"/>
                  <a:t> : </a:t>
                </a:r>
              </a:p>
              <a:p>
                <a:r>
                  <a:rPr lang="en-US" dirty="0"/>
                  <a:t># Metric BMI formula : </a:t>
                </a:r>
              </a:p>
              <a:p>
                <a:r>
                  <a:rPr lang="en-US" dirty="0"/>
                  <a:t>Weight (kg) /</a:t>
                </a:r>
                <a:r>
                  <a:rPr lang="en-US" baseline="0" dirty="0"/>
                  <a:t> height ( </a:t>
                </a:r>
                <a14:m>
                  <m:oMath xmlns:m="http://schemas.openxmlformats.org/officeDocument/2006/math">
                    <m:sSup>
                      <m:sSupPr>
                        <m:ctrlPr>
                          <a:rPr lang="en-US" i="1" baseline="0" smtClean="0">
                            <a:latin typeface="Cambria Math" panose="02040503050406030204" pitchFamily="18" charset="0"/>
                          </a:rPr>
                        </m:ctrlPr>
                      </m:sSupPr>
                      <m:e>
                        <m:r>
                          <a:rPr lang="en-US" b="0" i="1" baseline="0" smtClean="0">
                            <a:latin typeface="Cambria Math" panose="02040503050406030204" pitchFamily="18" charset="0"/>
                          </a:rPr>
                          <m:t>𝑚</m:t>
                        </m:r>
                      </m:e>
                      <m:sup>
                        <m:r>
                          <a:rPr lang="en-US" b="0" i="1" baseline="0" smtClean="0">
                            <a:latin typeface="Cambria Math" panose="02040503050406030204" pitchFamily="18" charset="0"/>
                          </a:rPr>
                          <m:t>2</m:t>
                        </m:r>
                      </m:sup>
                    </m:sSup>
                  </m:oMath>
                </a14:m>
                <a:r>
                  <a:rPr lang="en-US" baseline="0" dirty="0"/>
                  <a:t>)</a:t>
                </a:r>
              </a:p>
              <a:p>
                <a:endParaRPr lang="en-US" baseline="0" dirty="0"/>
              </a:p>
              <a:p>
                <a:endParaRPr lang="en-US" dirty="0"/>
              </a:p>
            </p:txBody>
          </p:sp>
        </mc:Choice>
        <mc:Fallback xmlns="">
          <p:sp>
            <p:nvSpPr>
              <p:cNvPr id="3" name="Notes Placeholder 2"/>
              <p:cNvSpPr>
                <a:spLocks noGrp="1"/>
              </p:cNvSpPr>
              <p:nvPr>
                <p:ph type="body" idx="1"/>
              </p:nvPr>
            </p:nvSpPr>
            <p:spPr/>
            <p:txBody>
              <a:bodyPr/>
              <a:lstStyle/>
              <a:p>
                <a:r>
                  <a:rPr lang="en-US" dirty="0" smtClean="0"/>
                  <a:t>Answer</a:t>
                </a:r>
                <a:r>
                  <a:rPr lang="en-US" baseline="0" dirty="0" smtClean="0"/>
                  <a:t> : </a:t>
                </a:r>
              </a:p>
              <a:p>
                <a:r>
                  <a:rPr lang="en-US" dirty="0" smtClean="0"/>
                  <a:t># Metric BMI formula : </a:t>
                </a:r>
              </a:p>
              <a:p>
                <a:r>
                  <a:rPr lang="en-US" dirty="0" smtClean="0"/>
                  <a:t>Weight (kg) /</a:t>
                </a:r>
                <a:r>
                  <a:rPr lang="en-US" baseline="0" dirty="0" smtClean="0"/>
                  <a:t> height ( </a:t>
                </a:r>
                <a:r>
                  <a:rPr lang="en-US" b="0" i="0" baseline="0" smtClean="0">
                    <a:latin typeface="Cambria Math" panose="02040503050406030204" pitchFamily="18" charset="0"/>
                  </a:rPr>
                  <a:t>𝑚^2</a:t>
                </a:r>
                <a:r>
                  <a:rPr lang="en-US" baseline="0" dirty="0" smtClean="0"/>
                  <a:t>)</a:t>
                </a:r>
              </a:p>
              <a:p>
                <a:endParaRPr lang="ar-SA" dirty="0" smtClean="0"/>
              </a:p>
              <a:p>
                <a:r>
                  <a:rPr lang="en-US" dirty="0" smtClean="0"/>
                  <a:t>73</a:t>
                </a:r>
                <a:r>
                  <a:rPr lang="ar-SA" baseline="0" dirty="0" smtClean="0"/>
                  <a:t>÷</a:t>
                </a:r>
                <a:r>
                  <a:rPr lang="en-US" dirty="0" smtClean="0"/>
                  <a:t>(</a:t>
                </a:r>
                <a:r>
                  <a:rPr lang="en-US" i="0" smtClean="0">
                    <a:latin typeface="Cambria Math" panose="02040503050406030204" pitchFamily="18" charset="0"/>
                  </a:rPr>
                  <a:t>〖</a:t>
                </a:r>
                <a:r>
                  <a:rPr lang="en-US" b="0" i="0" smtClean="0">
                    <a:latin typeface="Cambria Math" panose="02040503050406030204" pitchFamily="18" charset="0"/>
                  </a:rPr>
                  <a:t>1.73)〗^2</a:t>
                </a:r>
                <a:r>
                  <a:rPr lang="en-US" b="0" i="0" smtClean="0">
                    <a:latin typeface="Cambria Math" panose="02040503050406030204" pitchFamily="18" charset="0"/>
                  </a:rPr>
                  <a:t>=</a:t>
                </a:r>
                <a:r>
                  <a:rPr lang="ar-SA" dirty="0" smtClean="0"/>
                  <a:t> </a:t>
                </a:r>
                <a:r>
                  <a:rPr lang="en-US" dirty="0" smtClean="0"/>
                  <a:t>24.41</a:t>
                </a:r>
                <a:r>
                  <a:rPr lang="en-US" baseline="0" dirty="0" smtClean="0"/>
                  <a:t> </a:t>
                </a:r>
              </a:p>
              <a:p>
                <a:endParaRPr lang="en-US" baseline="0" dirty="0" smtClean="0"/>
              </a:p>
              <a:p>
                <a:endParaRPr lang="en-US" dirty="0"/>
              </a:p>
            </p:txBody>
          </p:sp>
        </mc:Fallback>
      </mc:AlternateContent>
      <p:sp>
        <p:nvSpPr>
          <p:cNvPr id="4" name="Slide Number Placeholder 3"/>
          <p:cNvSpPr>
            <a:spLocks noGrp="1"/>
          </p:cNvSpPr>
          <p:nvPr>
            <p:ph type="sldNum" sz="quarter" idx="10"/>
          </p:nvPr>
        </p:nvSpPr>
        <p:spPr/>
        <p:txBody>
          <a:bodyPr/>
          <a:lstStyle/>
          <a:p>
            <a:fld id="{1D2386A3-2E31-4C9B-B0BE-45709ADB9841}" type="slidenum">
              <a:rPr lang="en-US" smtClean="0"/>
              <a:pPr/>
              <a:t>14</a:t>
            </a:fld>
            <a:endParaRPr lang="en-US"/>
          </a:p>
        </p:txBody>
      </p:sp>
    </p:spTree>
    <p:extLst>
      <p:ext uri="{BB962C8B-B14F-4D97-AF65-F5344CB8AC3E}">
        <p14:creationId xmlns:p14="http://schemas.microsoft.com/office/powerpoint/2010/main" val="1411913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386A3-2E31-4C9B-B0BE-45709ADB9841}" type="slidenum">
              <a:rPr lang="en-US" smtClean="0"/>
              <a:pPr/>
              <a:t>15</a:t>
            </a:fld>
            <a:endParaRPr lang="en-US"/>
          </a:p>
        </p:txBody>
      </p:sp>
    </p:spTree>
    <p:extLst>
      <p:ext uri="{BB962C8B-B14F-4D97-AF65-F5344CB8AC3E}">
        <p14:creationId xmlns:p14="http://schemas.microsoft.com/office/powerpoint/2010/main" val="1679358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5EE00F-A0D5-424E-9DB3-780548B6D3D9}"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065C1836-B905-4743-B0FD-0D33AA1A14C6}" type="slidenum">
              <a:rPr lang="en-US" smtClean="0"/>
              <a:t>‹#›</a:t>
            </a:fld>
            <a:endParaRPr lang="en-US"/>
          </a:p>
        </p:txBody>
      </p:sp>
    </p:spTree>
    <p:extLst>
      <p:ext uri="{BB962C8B-B14F-4D97-AF65-F5344CB8AC3E}">
        <p14:creationId xmlns:p14="http://schemas.microsoft.com/office/powerpoint/2010/main" val="103074171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5EE00F-A0D5-424E-9DB3-780548B6D3D9}"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065C1836-B905-4743-B0FD-0D33AA1A14C6}" type="slidenum">
              <a:rPr lang="en-US" smtClean="0"/>
              <a:t>‹#›</a:t>
            </a:fld>
            <a:endParaRPr lang="en-US"/>
          </a:p>
        </p:txBody>
      </p:sp>
    </p:spTree>
    <p:extLst>
      <p:ext uri="{BB962C8B-B14F-4D97-AF65-F5344CB8AC3E}">
        <p14:creationId xmlns:p14="http://schemas.microsoft.com/office/powerpoint/2010/main" val="3858923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5EE00F-A0D5-424E-9DB3-780548B6D3D9}"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065C1836-B905-4743-B0FD-0D33AA1A14C6}" type="slidenum">
              <a:rPr lang="en-US" smtClean="0"/>
              <a:t>‹#›</a:t>
            </a:fld>
            <a:endParaRPr lang="en-US"/>
          </a:p>
        </p:txBody>
      </p:sp>
    </p:spTree>
    <p:extLst>
      <p:ext uri="{BB962C8B-B14F-4D97-AF65-F5344CB8AC3E}">
        <p14:creationId xmlns:p14="http://schemas.microsoft.com/office/powerpoint/2010/main" val="3790885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5EE00F-A0D5-424E-9DB3-780548B6D3D9}"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065C1836-B905-4743-B0FD-0D33AA1A14C6}"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517200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5EE00F-A0D5-424E-9DB3-780548B6D3D9}"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065C1836-B905-4743-B0FD-0D33AA1A14C6}" type="slidenum">
              <a:rPr lang="en-US" smtClean="0"/>
              <a:t>‹#›</a:t>
            </a:fld>
            <a:endParaRPr lang="en-US"/>
          </a:p>
        </p:txBody>
      </p:sp>
    </p:spTree>
    <p:extLst>
      <p:ext uri="{BB962C8B-B14F-4D97-AF65-F5344CB8AC3E}">
        <p14:creationId xmlns:p14="http://schemas.microsoft.com/office/powerpoint/2010/main" val="1487789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15EE00F-A0D5-424E-9DB3-780548B6D3D9}"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5C1836-B905-4743-B0FD-0D33AA1A14C6}" type="slidenum">
              <a:rPr lang="en-US" smtClean="0"/>
              <a:t>‹#›</a:t>
            </a:fld>
            <a:endParaRPr lang="en-US"/>
          </a:p>
        </p:txBody>
      </p:sp>
    </p:spTree>
    <p:extLst>
      <p:ext uri="{BB962C8B-B14F-4D97-AF65-F5344CB8AC3E}">
        <p14:creationId xmlns:p14="http://schemas.microsoft.com/office/powerpoint/2010/main" val="504350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15EE00F-A0D5-424E-9DB3-780548B6D3D9}"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5C1836-B905-4743-B0FD-0D33AA1A14C6}" type="slidenum">
              <a:rPr lang="en-US" smtClean="0"/>
              <a:t>‹#›</a:t>
            </a:fld>
            <a:endParaRPr lang="en-US"/>
          </a:p>
        </p:txBody>
      </p:sp>
    </p:spTree>
    <p:extLst>
      <p:ext uri="{BB962C8B-B14F-4D97-AF65-F5344CB8AC3E}">
        <p14:creationId xmlns:p14="http://schemas.microsoft.com/office/powerpoint/2010/main" val="1832497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5EE00F-A0D5-424E-9DB3-780548B6D3D9}"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C1836-B905-4743-B0FD-0D33AA1A14C6}" type="slidenum">
              <a:rPr lang="en-US" smtClean="0"/>
              <a:t>‹#›</a:t>
            </a:fld>
            <a:endParaRPr lang="en-US"/>
          </a:p>
        </p:txBody>
      </p:sp>
    </p:spTree>
    <p:extLst>
      <p:ext uri="{BB962C8B-B14F-4D97-AF65-F5344CB8AC3E}">
        <p14:creationId xmlns:p14="http://schemas.microsoft.com/office/powerpoint/2010/main" val="251686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15EE00F-A0D5-424E-9DB3-780548B6D3D9}" type="datetimeFigureOut">
              <a:rPr lang="en-US" smtClean="0"/>
              <a:t>3/16/2018</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065C1836-B905-4743-B0FD-0D33AA1A14C6}" type="slidenum">
              <a:rPr lang="en-US" smtClean="0"/>
              <a:t>‹#›</a:t>
            </a:fld>
            <a:endParaRPr lang="en-US"/>
          </a:p>
        </p:txBody>
      </p:sp>
    </p:spTree>
    <p:extLst>
      <p:ext uri="{BB962C8B-B14F-4D97-AF65-F5344CB8AC3E}">
        <p14:creationId xmlns:p14="http://schemas.microsoft.com/office/powerpoint/2010/main" val="46867876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5EE00F-A0D5-424E-9DB3-780548B6D3D9}"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5C1836-B905-4743-B0FD-0D33AA1A14C6}" type="slidenum">
              <a:rPr lang="en-US" smtClean="0"/>
              <a:t>‹#›</a:t>
            </a:fld>
            <a:endParaRPr lang="en-US"/>
          </a:p>
        </p:txBody>
      </p:sp>
    </p:spTree>
    <p:extLst>
      <p:ext uri="{BB962C8B-B14F-4D97-AF65-F5344CB8AC3E}">
        <p14:creationId xmlns:p14="http://schemas.microsoft.com/office/powerpoint/2010/main" val="184185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5EE00F-A0D5-424E-9DB3-780548B6D3D9}"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065C1836-B905-4743-B0FD-0D33AA1A14C6}" type="slidenum">
              <a:rPr lang="en-US" smtClean="0"/>
              <a:t>‹#›</a:t>
            </a:fld>
            <a:endParaRPr lang="en-US"/>
          </a:p>
        </p:txBody>
      </p:sp>
    </p:spTree>
    <p:extLst>
      <p:ext uri="{BB962C8B-B14F-4D97-AF65-F5344CB8AC3E}">
        <p14:creationId xmlns:p14="http://schemas.microsoft.com/office/powerpoint/2010/main" val="220573700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5EE00F-A0D5-424E-9DB3-780548B6D3D9}"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C1836-B905-4743-B0FD-0D33AA1A14C6}" type="slidenum">
              <a:rPr lang="en-US" smtClean="0"/>
              <a:t>‹#›</a:t>
            </a:fld>
            <a:endParaRPr lang="en-US"/>
          </a:p>
        </p:txBody>
      </p:sp>
    </p:spTree>
    <p:extLst>
      <p:ext uri="{BB962C8B-B14F-4D97-AF65-F5344CB8AC3E}">
        <p14:creationId xmlns:p14="http://schemas.microsoft.com/office/powerpoint/2010/main" val="3351776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5EE00F-A0D5-424E-9DB3-780548B6D3D9}"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5C1836-B905-4743-B0FD-0D33AA1A14C6}" type="slidenum">
              <a:rPr lang="en-US" smtClean="0"/>
              <a:t>‹#›</a:t>
            </a:fld>
            <a:endParaRPr lang="en-US"/>
          </a:p>
        </p:txBody>
      </p:sp>
    </p:spTree>
    <p:extLst>
      <p:ext uri="{BB962C8B-B14F-4D97-AF65-F5344CB8AC3E}">
        <p14:creationId xmlns:p14="http://schemas.microsoft.com/office/powerpoint/2010/main" val="790031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5EE00F-A0D5-424E-9DB3-780548B6D3D9}"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5C1836-B905-4743-B0FD-0D33AA1A14C6}" type="slidenum">
              <a:rPr lang="en-US" smtClean="0"/>
              <a:t>‹#›</a:t>
            </a:fld>
            <a:endParaRPr lang="en-US"/>
          </a:p>
        </p:txBody>
      </p:sp>
    </p:spTree>
    <p:extLst>
      <p:ext uri="{BB962C8B-B14F-4D97-AF65-F5344CB8AC3E}">
        <p14:creationId xmlns:p14="http://schemas.microsoft.com/office/powerpoint/2010/main" val="1903327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15EE00F-A0D5-424E-9DB3-780548B6D3D9}"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5C1836-B905-4743-B0FD-0D33AA1A14C6}" type="slidenum">
              <a:rPr lang="en-US" smtClean="0"/>
              <a:t>‹#›</a:t>
            </a:fld>
            <a:endParaRPr lang="en-US"/>
          </a:p>
        </p:txBody>
      </p:sp>
    </p:spTree>
    <p:extLst>
      <p:ext uri="{BB962C8B-B14F-4D97-AF65-F5344CB8AC3E}">
        <p14:creationId xmlns:p14="http://schemas.microsoft.com/office/powerpoint/2010/main" val="3349664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5EE00F-A0D5-424E-9DB3-780548B6D3D9}"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C1836-B905-4743-B0FD-0D33AA1A14C6}" type="slidenum">
              <a:rPr lang="en-US" smtClean="0"/>
              <a:t>‹#›</a:t>
            </a:fld>
            <a:endParaRPr lang="en-US"/>
          </a:p>
        </p:txBody>
      </p:sp>
    </p:spTree>
    <p:extLst>
      <p:ext uri="{BB962C8B-B14F-4D97-AF65-F5344CB8AC3E}">
        <p14:creationId xmlns:p14="http://schemas.microsoft.com/office/powerpoint/2010/main" val="1101784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5EE00F-A0D5-424E-9DB3-780548B6D3D9}"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5C1836-B905-4743-B0FD-0D33AA1A14C6}" type="slidenum">
              <a:rPr lang="en-US" smtClean="0"/>
              <a:t>‹#›</a:t>
            </a:fld>
            <a:endParaRPr lang="en-US"/>
          </a:p>
        </p:txBody>
      </p:sp>
    </p:spTree>
    <p:extLst>
      <p:ext uri="{BB962C8B-B14F-4D97-AF65-F5344CB8AC3E}">
        <p14:creationId xmlns:p14="http://schemas.microsoft.com/office/powerpoint/2010/main" val="4024164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15EE00F-A0D5-424E-9DB3-780548B6D3D9}" type="datetimeFigureOut">
              <a:rPr lang="en-US" smtClean="0"/>
              <a:t>3/16/2018</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065C1836-B905-4743-B0FD-0D33AA1A14C6}" type="slidenum">
              <a:rPr lang="en-US" smtClean="0"/>
              <a:t>‹#›</a:t>
            </a:fld>
            <a:endParaRPr lang="en-US"/>
          </a:p>
        </p:txBody>
      </p:sp>
    </p:spTree>
    <p:extLst>
      <p:ext uri="{BB962C8B-B14F-4D97-AF65-F5344CB8AC3E}">
        <p14:creationId xmlns:p14="http://schemas.microsoft.com/office/powerpoint/2010/main" val="161636431"/>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914400" rtl="1"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nhlbi.nih.gov/health/educational/lose_wt/BMI/bmicalc.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hrcak.srce.hr/file/103015" TargetMode="External"/><Relationship Id="rId3" Type="http://schemas.openxmlformats.org/officeDocument/2006/relationships/hyperlink" Target="http://www.medscape.com/viewarticle/580989_4" TargetMode="External"/><Relationship Id="rId7" Type="http://schemas.openxmlformats.org/officeDocument/2006/relationships/hyperlink" Target="https://www.hindawi.com/journals/isrn/2014/63893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sciencedirect.com/science/article/pii/S0738081X04000070" TargetMode="External"/><Relationship Id="rId5" Type="http://schemas.openxmlformats.org/officeDocument/2006/relationships/hyperlink" Target="http://www.whathealth.com/bmi/formula.html" TargetMode="External"/><Relationship Id="rId4" Type="http://schemas.openxmlformats.org/officeDocument/2006/relationships/hyperlink" Target="http://www.nhlbi.nih.gov/health/educational/lose_wt/BMI/bmicalc.ht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onlinelibrary.wiley.com/doi/10.1111/anae.13101/full" TargetMode="External"/><Relationship Id="rId2" Type="http://schemas.openxmlformats.org/officeDocument/2006/relationships/hyperlink" Target="https://www.ncbi.nlm.nih.gov/pmc/articles/PMC2683280/"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012" y="4257674"/>
            <a:ext cx="9557736" cy="837683"/>
          </a:xfrm>
        </p:spPr>
        <p:txBody>
          <a:bodyPr/>
          <a:lstStyle/>
          <a:p>
            <a:r>
              <a:rPr lang="en-US" sz="5000" dirty="0">
                <a:ln w="0">
                  <a:solidFill>
                    <a:schemeClr val="bg2">
                      <a:lumMod val="40000"/>
                      <a:lumOff val="60000"/>
                    </a:schemeClr>
                  </a:solidFill>
                </a:ln>
                <a:solidFill>
                  <a:schemeClr val="accent1"/>
                </a:solidFill>
                <a:effectLst>
                  <a:outerShdw blurRad="38100" dist="25400" dir="5400000" algn="ctr" rotWithShape="0">
                    <a:srgbClr val="6E747A">
                      <a:alpha val="43000"/>
                    </a:srgbClr>
                  </a:outerShdw>
                </a:effectLst>
              </a:rPr>
              <a:t>Preoperative Evaluation</a:t>
            </a:r>
            <a:endParaRPr lang="es-ES" altLang="ar-SA" sz="5000" dirty="0">
              <a:ln w="0">
                <a:solidFill>
                  <a:schemeClr val="bg2">
                    <a:lumMod val="40000"/>
                    <a:lumOff val="60000"/>
                  </a:schemeClr>
                </a:solidFill>
              </a:ln>
              <a:solidFill>
                <a:schemeClr val="accent1"/>
              </a:solidFill>
              <a:effectLst>
                <a:outerShdw blurRad="38100" dist="25400" dir="5400000" algn="ctr" rotWithShape="0">
                  <a:srgbClr val="6E747A">
                    <a:alpha val="43000"/>
                  </a:srgbClr>
                </a:outerShdw>
              </a:effectLst>
            </a:endParaRPr>
          </a:p>
        </p:txBody>
      </p:sp>
      <p:sp>
        <p:nvSpPr>
          <p:cNvPr id="3" name="Subtitle 2"/>
          <p:cNvSpPr>
            <a:spLocks noGrp="1"/>
          </p:cNvSpPr>
          <p:nvPr>
            <p:ph type="subTitle" idx="1"/>
          </p:nvPr>
        </p:nvSpPr>
        <p:spPr>
          <a:xfrm>
            <a:off x="6991927" y="5403999"/>
            <a:ext cx="1377743" cy="429984"/>
          </a:xfrm>
        </p:spPr>
        <p:txBody>
          <a:bodyPr>
            <a:normAutofit/>
          </a:bodyPr>
          <a:lstStyle/>
          <a:p>
            <a:r>
              <a:rPr lang="en-US" dirty="0"/>
              <a:t>Group A</a:t>
            </a:r>
            <a:endParaRPr lang="ar-SA" dirty="0"/>
          </a:p>
        </p:txBody>
      </p:sp>
      <p:pic>
        <p:nvPicPr>
          <p:cNvPr id="4" name="Picture 171" descr="نتيجة بحث الصور عن ‪anaesthesia‬‏"/>
          <p:cNvPicPr>
            <a:picLocks noChangeAspect="1" noChangeArrowheads="1"/>
          </p:cNvPicPr>
          <p:nvPr/>
        </p:nvPicPr>
        <p:blipFill rotWithShape="1">
          <a:blip r:embed="rId3">
            <a:extLst>
              <a:ext uri="{28A0092B-C50C-407E-A947-70E740481C1C}">
                <a14:useLocalDpi xmlns:a14="http://schemas.microsoft.com/office/drawing/2010/main" val="0"/>
              </a:ext>
            </a:extLst>
          </a:blip>
          <a:srcRect r="32802"/>
          <a:stretch/>
        </p:blipFill>
        <p:spPr bwMode="auto">
          <a:xfrm>
            <a:off x="1144494" y="1608763"/>
            <a:ext cx="9902496" cy="23402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064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168564" y="925224"/>
            <a:ext cx="11478491" cy="5932776"/>
          </a:xfrm>
        </p:spPr>
        <p:txBody>
          <a:bodyPr>
            <a:noAutofit/>
          </a:bodyPr>
          <a:lstStyle/>
          <a:p>
            <a:pPr algn="l" rtl="0"/>
            <a:r>
              <a:rPr lang="en-US" sz="2000" b="1" dirty="0">
                <a:solidFill>
                  <a:srgbClr val="00B050"/>
                </a:solidFill>
                <a:latin typeface="Arial" panose="020B0604020202020204" pitchFamily="34" charset="0"/>
                <a:cs typeface="Arial" panose="020B0604020202020204" pitchFamily="34" charset="0"/>
              </a:rPr>
              <a:t>Psychological aspects </a:t>
            </a:r>
          </a:p>
          <a:p>
            <a:pPr marL="82296" indent="0" algn="l" rtl="0">
              <a:buNone/>
            </a:pPr>
            <a:r>
              <a:rPr lang="en-US" sz="2000" b="1" dirty="0">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Certain obese individuals are at greater risk of psychiatric disorder, especially depression</a:t>
            </a:r>
            <a:r>
              <a:rPr lang="en-US" sz="2000" b="1" dirty="0" smtClean="0">
                <a:solidFill>
                  <a:schemeClr val="tx1"/>
                </a:solidFill>
                <a:latin typeface="Arial" panose="020B0604020202020204" pitchFamily="34" charset="0"/>
                <a:cs typeface="Arial" panose="020B0604020202020204" pitchFamily="34" charset="0"/>
              </a:rPr>
              <a:t>.</a:t>
            </a:r>
          </a:p>
          <a:p>
            <a:pPr marL="82296" indent="0" algn="l" rtl="0">
              <a:buNone/>
            </a:pPr>
            <a:endParaRPr lang="en-US" sz="2000" b="1" dirty="0">
              <a:solidFill>
                <a:schemeClr val="tx1"/>
              </a:solidFill>
              <a:latin typeface="Arial" panose="020B0604020202020204" pitchFamily="34" charset="0"/>
              <a:cs typeface="Arial" panose="020B0604020202020204" pitchFamily="34" charset="0"/>
            </a:endParaRPr>
          </a:p>
          <a:p>
            <a:pPr algn="l" rtl="0"/>
            <a:r>
              <a:rPr lang="en-US" sz="2000" b="1" dirty="0">
                <a:ln w="0"/>
                <a:solidFill>
                  <a:schemeClr val="bg2">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Drug metabolism</a:t>
            </a: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The drug history should note any amphetamine-based appetite suppressants as these contribute to increased perioperative cardiac risk. </a:t>
            </a:r>
          </a:p>
          <a:p>
            <a:pPr algn="l" rtl="0"/>
            <a:r>
              <a:rPr lang="en-US" sz="2000" b="1" dirty="0">
                <a:ln w="0"/>
                <a:solidFill>
                  <a:schemeClr val="bg2">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Associated diseases  (Hypertension, coronary artery disease, diabetes) </a:t>
            </a: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Many morbidly obese patients have limited mobility and may therefore appear relatively asymptomatic, despite having significant cardio-respiratory dysfunction.</a:t>
            </a: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Symptoms and signs of cardiac failure and obstructive sleep apnea should be sought actively.</a:t>
            </a:r>
          </a:p>
          <a:p>
            <a:pPr algn="l" rtl="0"/>
            <a:r>
              <a:rPr lang="en-US" sz="2000" b="1" dirty="0">
                <a:ln w="0"/>
                <a:solidFill>
                  <a:schemeClr val="bg2">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Difficult venous access </a:t>
            </a:r>
            <a:r>
              <a:rPr lang="en-US" sz="2000" b="1" dirty="0"/>
              <a:t/>
            </a:r>
            <a:br>
              <a:rPr lang="en-US" sz="2000" b="1" dirty="0"/>
            </a:br>
            <a:endParaRPr lang="en-US" sz="2000" b="1" dirty="0"/>
          </a:p>
          <a:p>
            <a:pPr algn="l" rtl="0"/>
            <a:r>
              <a:rPr lang="en-US" sz="2000" b="1" dirty="0">
                <a:ln w="0"/>
                <a:solidFill>
                  <a:schemeClr val="bg2">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Airway</a:t>
            </a:r>
            <a:r>
              <a:rPr lang="en-US" sz="2000" b="1" dirty="0"/>
              <a:t/>
            </a:r>
            <a:br>
              <a:rPr lang="en-US" sz="2000" b="1" dirty="0"/>
            </a:br>
            <a:r>
              <a:rPr lang="en-US" sz="2000" b="1" dirty="0">
                <a:solidFill>
                  <a:schemeClr val="tx1"/>
                </a:solidFill>
                <a:latin typeface="Arial" panose="020B0604020202020204" pitchFamily="34" charset="0"/>
                <a:cs typeface="Arial" panose="020B0604020202020204" pitchFamily="34" charset="0"/>
              </a:rPr>
              <a:t>Difficult to intubate</a:t>
            </a:r>
            <a:br>
              <a:rPr lang="en-US" sz="2000" b="1" dirty="0">
                <a:solidFill>
                  <a:schemeClr val="tx1"/>
                </a:solidFill>
                <a:latin typeface="Arial" panose="020B0604020202020204" pitchFamily="34" charset="0"/>
                <a:cs typeface="Arial" panose="020B0604020202020204" pitchFamily="34" charset="0"/>
              </a:rPr>
            </a:br>
            <a:r>
              <a:rPr lang="en-US" sz="2000" b="1" dirty="0">
                <a:solidFill>
                  <a:schemeClr val="tx1"/>
                </a:solidFill>
                <a:latin typeface="Arial" panose="020B0604020202020204" pitchFamily="34" charset="0"/>
                <a:cs typeface="Arial" panose="020B0604020202020204" pitchFamily="34" charset="0"/>
              </a:rPr>
              <a:t>Difficult to maintain </a:t>
            </a:r>
            <a:r>
              <a:rPr lang="en-US" sz="2000" b="1" dirty="0"/>
              <a:t/>
            </a:r>
            <a:br>
              <a:rPr lang="en-US" sz="2000" b="1" dirty="0"/>
            </a:br>
            <a:endParaRPr lang="en-US" sz="2000" b="1" dirty="0"/>
          </a:p>
          <a:p>
            <a:pPr algn="l" rtl="0"/>
            <a:r>
              <a:rPr lang="en-US" sz="2000" b="1" dirty="0" err="1">
                <a:ln w="0"/>
                <a:solidFill>
                  <a:schemeClr val="bg2">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Hypoxaemia</a:t>
            </a:r>
            <a:r>
              <a:rPr lang="en-US" sz="2000" b="1" dirty="0">
                <a:ln w="0"/>
                <a:solidFill>
                  <a:schemeClr val="bg2">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more likely intraoperatively–ventilation mandatory </a:t>
            </a:r>
          </a:p>
          <a:p>
            <a:pPr algn="l" rtl="0"/>
            <a:endParaRPr lang="en-US" sz="2000" dirty="0"/>
          </a:p>
        </p:txBody>
      </p:sp>
      <p:sp>
        <p:nvSpPr>
          <p:cNvPr id="4" name="Rectangle 3"/>
          <p:cNvSpPr/>
          <p:nvPr/>
        </p:nvSpPr>
        <p:spPr>
          <a:xfrm>
            <a:off x="0" y="0"/>
            <a:ext cx="12192000" cy="5857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accent4">
                      <a:lumMod val="75000"/>
                    </a:schemeClr>
                  </a:solidFill>
                </a:ln>
                <a:solidFill>
                  <a:schemeClr val="bg2">
                    <a:lumMod val="50000"/>
                  </a:schemeClr>
                </a:solidFill>
              </a:rPr>
              <a:t>Specific assessment of </a:t>
            </a:r>
            <a:r>
              <a:rPr lang="en-US" sz="2800" b="1" u="sng" dirty="0">
                <a:ln>
                  <a:solidFill>
                    <a:schemeClr val="accent4">
                      <a:lumMod val="75000"/>
                    </a:schemeClr>
                  </a:solidFill>
                </a:ln>
                <a:solidFill>
                  <a:schemeClr val="bg2">
                    <a:lumMod val="50000"/>
                  </a:schemeClr>
                </a:solidFill>
              </a:rPr>
              <a:t>obesity </a:t>
            </a:r>
          </a:p>
        </p:txBody>
      </p:sp>
    </p:spTree>
    <p:extLst>
      <p:ext uri="{BB962C8B-B14F-4D97-AF65-F5344CB8AC3E}">
        <p14:creationId xmlns:p14="http://schemas.microsoft.com/office/powerpoint/2010/main" val="4091213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140855" y="668916"/>
            <a:ext cx="11506200" cy="6027448"/>
          </a:xfrm>
        </p:spPr>
        <p:txBody>
          <a:bodyPr>
            <a:noAutofit/>
          </a:bodyPr>
          <a:lstStyle/>
          <a:p>
            <a:pPr algn="l" rtl="0"/>
            <a:r>
              <a:rPr lang="en-US" sz="2000" b="1" dirty="0">
                <a:solidFill>
                  <a:srgbClr val="00B050"/>
                </a:solidFill>
                <a:latin typeface="Arial" panose="020B0604020202020204" pitchFamily="34" charset="0"/>
                <a:cs typeface="Arial" panose="020B0604020202020204" pitchFamily="34" charset="0"/>
              </a:rPr>
              <a:t>Regional anesthesia–difficult to perform</a:t>
            </a:r>
          </a:p>
          <a:p>
            <a:pPr marL="82296" indent="0" algn="l" rtl="0">
              <a:buNone/>
            </a:pPr>
            <a:r>
              <a:rPr lang="en-US" sz="2000" b="1" dirty="0">
                <a:solidFill>
                  <a:schemeClr val="tx1"/>
                </a:solidFill>
                <a:latin typeface="Arial" panose="020B0604020202020204" pitchFamily="34" charset="0"/>
                <a:cs typeface="Arial" panose="020B0604020202020204" pitchFamily="34" charset="0"/>
              </a:rPr>
              <a:t>Obese patients have normally smaller cerebrospinal fluid volumes and the </a:t>
            </a:r>
            <a:r>
              <a:rPr lang="en-US" sz="2000" b="1" dirty="0" smtClean="0">
                <a:solidFill>
                  <a:schemeClr val="tx1"/>
                </a:solidFill>
                <a:latin typeface="Arial" panose="020B0604020202020204" pitchFamily="34" charset="0"/>
                <a:cs typeface="Arial" panose="020B0604020202020204" pitchFamily="34" charset="0"/>
              </a:rPr>
              <a:t>reduced</a:t>
            </a:r>
          </a:p>
          <a:p>
            <a:pPr marL="82296" indent="0" algn="l" rtl="0">
              <a:buNone/>
            </a:pPr>
            <a:r>
              <a:rPr lang="en-US" sz="2000" b="1" dirty="0" smtClean="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epidural space resulting in a higher spread of local anesthetics.  </a:t>
            </a:r>
            <a:endParaRPr lang="en-US" sz="2000" b="1" dirty="0" smtClean="0">
              <a:solidFill>
                <a:schemeClr val="tx1"/>
              </a:solidFill>
              <a:latin typeface="Arial" panose="020B0604020202020204" pitchFamily="34" charset="0"/>
              <a:cs typeface="Arial" panose="020B0604020202020204" pitchFamily="34" charset="0"/>
            </a:endParaRPr>
          </a:p>
          <a:p>
            <a:pPr marL="82296" indent="0" algn="l" rtl="0">
              <a:buNone/>
            </a:pPr>
            <a:endParaRPr lang="en-US" sz="2000" b="1" dirty="0">
              <a:solidFill>
                <a:schemeClr val="accent6">
                  <a:lumMod val="60000"/>
                  <a:lumOff val="40000"/>
                </a:schemeClr>
              </a:solidFill>
              <a:latin typeface="Arial" panose="020B0604020202020204" pitchFamily="34" charset="0"/>
              <a:cs typeface="Arial" panose="020B0604020202020204" pitchFamily="34" charset="0"/>
            </a:endParaRPr>
          </a:p>
          <a:p>
            <a:pPr algn="l" rtl="0"/>
            <a:r>
              <a:rPr lang="en-US" sz="2000" b="1" dirty="0">
                <a:ln w="0"/>
                <a:solidFill>
                  <a:schemeClr val="bg2">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Position of patient for surgery:</a:t>
            </a:r>
            <a:r>
              <a:rPr lang="en-US" sz="2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r>
            <a:br>
              <a:rPr lang="en-US" sz="2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An </a:t>
            </a:r>
            <a:r>
              <a:rPr lang="en-US" sz="1600" b="1" dirty="0">
                <a:solidFill>
                  <a:schemeClr val="tx1"/>
                </a:solidFill>
                <a:latin typeface="Arial" panose="020B0604020202020204" pitchFamily="34" charset="0"/>
                <a:cs typeface="Arial" panose="020B0604020202020204" pitchFamily="34" charset="0"/>
              </a:rPr>
              <a:t>assessment</a:t>
            </a:r>
            <a:r>
              <a:rPr lang="en-US" sz="1800" b="1" dirty="0">
                <a:solidFill>
                  <a:schemeClr val="tx1"/>
                </a:solidFill>
                <a:latin typeface="Arial" panose="020B0604020202020204" pitchFamily="34" charset="0"/>
                <a:cs typeface="Arial" panose="020B0604020202020204" pitchFamily="34" charset="0"/>
              </a:rPr>
              <a:t> of the ability to tolerate the supine position may reveal unexpected profound oxygen desaturation, airway obstruction, or respiratory embarrassment. Awake intubation in a sitting or semi-recumbent position is often better tolerated than supine induction of </a:t>
            </a:r>
            <a:r>
              <a:rPr lang="en-US" sz="1800" b="1" dirty="0" err="1">
                <a:solidFill>
                  <a:schemeClr val="tx1"/>
                </a:solidFill>
                <a:latin typeface="Arial" panose="020B0604020202020204" pitchFamily="34" charset="0"/>
                <a:cs typeface="Arial" panose="020B0604020202020204" pitchFamily="34" charset="0"/>
              </a:rPr>
              <a:t>anaesthesia</a:t>
            </a:r>
            <a:r>
              <a:rPr lang="en-US" sz="1800" b="1" dirty="0">
                <a:solidFill>
                  <a:schemeClr val="tx1"/>
                </a:solidFill>
                <a:latin typeface="Arial" panose="020B0604020202020204" pitchFamily="34" charset="0"/>
                <a:cs typeface="Arial" panose="020B0604020202020204" pitchFamily="34" charset="0"/>
              </a:rPr>
              <a:t> and asleep endotracheal intubation.</a:t>
            </a:r>
          </a:p>
          <a:p>
            <a:pPr algn="l" rtl="0"/>
            <a:r>
              <a:rPr lang="en-US" sz="2000" b="1" dirty="0">
                <a:ln w="0"/>
                <a:solidFill>
                  <a:schemeClr val="bg2">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Postoperative analgesia and physiotherapy to decrease chest complications. </a:t>
            </a:r>
          </a:p>
          <a:p>
            <a:pPr algn="l" rtl="0"/>
            <a:r>
              <a:rPr lang="en-US" sz="2000" b="1" dirty="0">
                <a:ln w="0"/>
                <a:solidFill>
                  <a:schemeClr val="bg2">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Immobility and deep vein thrombosis prophylaxis:</a:t>
            </a: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1800" b="1" dirty="0">
                <a:solidFill>
                  <a:schemeClr val="tx1"/>
                </a:solidFill>
                <a:latin typeface="Arial" panose="020B0604020202020204" pitchFamily="34" charset="0"/>
                <a:cs typeface="Arial" panose="020B0604020202020204" pitchFamily="34" charset="0"/>
              </a:rPr>
              <a:t>Appropriately sized compression stockings, low molecular weight heparin, and dynamic flow boots should be used from arrival in theatre until full postoperative mobilization.</a:t>
            </a:r>
            <a:endParaRPr lang="en-US" sz="2000" b="1" dirty="0">
              <a:solidFill>
                <a:schemeClr val="tx1"/>
              </a:solidFill>
              <a:latin typeface="Arial" panose="020B0604020202020204" pitchFamily="34" charset="0"/>
              <a:cs typeface="Arial" panose="020B0604020202020204" pitchFamily="34" charset="0"/>
            </a:endParaRPr>
          </a:p>
          <a:p>
            <a:pPr algn="l" rtl="0"/>
            <a:r>
              <a:rPr lang="en-US" sz="2000" b="1" dirty="0">
                <a:ln w="0"/>
                <a:solidFill>
                  <a:schemeClr val="bg2">
                    <a:lumMod val="50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Wound dehiscence and wound infection.</a:t>
            </a:r>
          </a:p>
          <a:p>
            <a:pPr marL="82296" indent="0" algn="l" rtl="0">
              <a:buNone/>
            </a:pPr>
            <a:r>
              <a:rPr lang="en-US" sz="1800" b="1" dirty="0">
                <a:solidFill>
                  <a:schemeClr val="tx1"/>
                </a:solidFill>
                <a:latin typeface="Arial" panose="020B0604020202020204" pitchFamily="34" charset="0"/>
                <a:cs typeface="Arial" panose="020B0604020202020204" pitchFamily="34" charset="0"/>
              </a:rPr>
              <a:t>Several studies postulate the mechanisms by which obesity increases wound complications. Potential factors include the intrinsic tenuous anatomic properties and poor vascularity of adipose tissue. Relative vascular insufficiency, thus decreased oxygen tension, may result in decreased collagen synthesis, decreased capacity to fight infection, and decreased ability to support the necessary mechanisms of the healing cascade.</a:t>
            </a:r>
          </a:p>
          <a:p>
            <a:pPr marL="82296" indent="0" algn="l" rtl="0">
              <a:buNone/>
            </a:pPr>
            <a:endParaRPr lang="en-US" sz="2000" b="1" dirty="0">
              <a:solidFill>
                <a:schemeClr val="accent6">
                  <a:lumMod val="60000"/>
                  <a:lumOff val="40000"/>
                </a:schemeClr>
              </a:solidFill>
              <a:latin typeface="Arial" panose="020B0604020202020204" pitchFamily="34" charset="0"/>
              <a:cs typeface="Arial" panose="020B0604020202020204" pitchFamily="34" charset="0"/>
            </a:endParaRPr>
          </a:p>
          <a:p>
            <a:pPr marL="82296" indent="0" algn="l" rtl="0">
              <a:buNone/>
            </a:pPr>
            <a:endParaRPr lang="en-US" sz="2000" b="1" dirty="0">
              <a:latin typeface="Arial" panose="020B0604020202020204" pitchFamily="34" charset="0"/>
              <a:cs typeface="Arial" panose="020B0604020202020204" pitchFamily="34" charset="0"/>
            </a:endParaRPr>
          </a:p>
        </p:txBody>
      </p:sp>
      <p:sp>
        <p:nvSpPr>
          <p:cNvPr id="4" name="Rectangle 3"/>
          <p:cNvSpPr/>
          <p:nvPr/>
        </p:nvSpPr>
        <p:spPr>
          <a:xfrm>
            <a:off x="685800" y="0"/>
            <a:ext cx="11506200" cy="5857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accent4">
                      <a:lumMod val="75000"/>
                    </a:schemeClr>
                  </a:solidFill>
                </a:ln>
                <a:solidFill>
                  <a:schemeClr val="bg2">
                    <a:lumMod val="50000"/>
                  </a:schemeClr>
                </a:solidFill>
              </a:rPr>
              <a:t>Cont.…Specific assessment of </a:t>
            </a:r>
            <a:r>
              <a:rPr lang="en-US" sz="2800" b="1" u="sng" dirty="0">
                <a:ln>
                  <a:solidFill>
                    <a:schemeClr val="accent4">
                      <a:lumMod val="75000"/>
                    </a:schemeClr>
                  </a:solidFill>
                </a:ln>
                <a:solidFill>
                  <a:schemeClr val="bg2">
                    <a:lumMod val="50000"/>
                  </a:schemeClr>
                </a:solidFill>
              </a:rPr>
              <a:t>obesity </a:t>
            </a:r>
          </a:p>
        </p:txBody>
      </p:sp>
    </p:spTree>
    <p:extLst>
      <p:ext uri="{BB962C8B-B14F-4D97-AF65-F5344CB8AC3E}">
        <p14:creationId xmlns:p14="http://schemas.microsoft.com/office/powerpoint/2010/main" val="3273096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idx="1"/>
          </p:nvPr>
        </p:nvSpPr>
        <p:spPr>
          <a:xfrm>
            <a:off x="884504" y="1651194"/>
            <a:ext cx="7890080" cy="4218211"/>
          </a:xfrm>
        </p:spPr>
        <p:txBody>
          <a:bodyPr>
            <a:normAutofit fontScale="92500"/>
          </a:bodyPr>
          <a:lstStyle/>
          <a:p>
            <a:pPr algn="l" rtl="0"/>
            <a:r>
              <a:rPr lang="en-US" dirty="0">
                <a:latin typeface="Arial" panose="020B0604020202020204" pitchFamily="34" charset="0"/>
                <a:cs typeface="Arial" panose="020B0604020202020204" pitchFamily="34" charset="0"/>
              </a:rPr>
              <a:t>The BMI formula:</a:t>
            </a:r>
          </a:p>
          <a:p>
            <a:pPr algn="l" rtl="0"/>
            <a:endParaRPr lang="en-US" dirty="0">
              <a:latin typeface="Arial" panose="020B0604020202020204" pitchFamily="34" charset="0"/>
              <a:cs typeface="Arial" panose="020B0604020202020204" pitchFamily="34" charset="0"/>
            </a:endParaRPr>
          </a:p>
          <a:p>
            <a:pPr algn="l" rtl="0"/>
            <a:endParaRPr lang="en-US" dirty="0">
              <a:latin typeface="Arial" panose="020B0604020202020204" pitchFamily="34" charset="0"/>
              <a:cs typeface="Arial" panose="020B0604020202020204" pitchFamily="34" charset="0"/>
            </a:endParaRPr>
          </a:p>
          <a:p>
            <a:pPr algn="l" rtl="0"/>
            <a:endParaRPr lang="en-US" dirty="0">
              <a:latin typeface="Arial" panose="020B0604020202020204" pitchFamily="34" charset="0"/>
              <a:cs typeface="Arial" panose="020B0604020202020204" pitchFamily="34" charset="0"/>
            </a:endParaRPr>
          </a:p>
          <a:p>
            <a:pPr algn="l" rtl="0"/>
            <a:endParaRPr lang="en-US" dirty="0">
              <a:latin typeface="Arial" panose="020B0604020202020204" pitchFamily="34" charset="0"/>
              <a:cs typeface="Arial" panose="020B0604020202020204" pitchFamily="34" charset="0"/>
            </a:endParaRPr>
          </a:p>
          <a:p>
            <a:pPr algn="l" rtl="0"/>
            <a:endParaRPr lang="en-US" dirty="0">
              <a:latin typeface="Arial" panose="020B0604020202020204" pitchFamily="34" charset="0"/>
              <a:cs typeface="Arial" panose="020B0604020202020204" pitchFamily="34" charset="0"/>
            </a:endParaRPr>
          </a:p>
          <a:p>
            <a:pPr algn="l" rtl="0"/>
            <a:r>
              <a:rPr lang="en-US" dirty="0">
                <a:latin typeface="Arial" panose="020B0604020202020204" pitchFamily="34" charset="0"/>
                <a:cs typeface="Arial" panose="020B0604020202020204" pitchFamily="34" charset="0"/>
              </a:rPr>
              <a:t>Nowadays you can use apps and/or websites to calculate it.</a:t>
            </a:r>
            <a:br>
              <a:rPr lang="en-US" dirty="0">
                <a:latin typeface="Arial" panose="020B0604020202020204" pitchFamily="34" charset="0"/>
                <a:cs typeface="Arial" panose="020B0604020202020204" pitchFamily="34" charset="0"/>
              </a:rPr>
            </a:br>
            <a:r>
              <a:rPr lang="en-US" dirty="0">
                <a:solidFill>
                  <a:schemeClr val="accent6">
                    <a:lumMod val="60000"/>
                    <a:lumOff val="40000"/>
                  </a:schemeClr>
                </a:solidFill>
                <a:latin typeface="Arial" panose="020B0604020202020204" pitchFamily="34" charset="0"/>
                <a:cs typeface="Arial" panose="020B0604020202020204" pitchFamily="34" charset="0"/>
              </a:rPr>
              <a:t>Example: National Heart, Lung, and Blood institute website provides an online BMI calculator: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hlinkClick r:id="rId3"/>
              </a:rPr>
              <a:t>http://www.nhlbi.nih.gov/health/educational/lose_wt/BMI/bmicalc.htm</a:t>
            </a:r>
            <a:endParaRPr lang="en-US" dirty="0">
              <a:latin typeface="Arial" panose="020B0604020202020204" pitchFamily="34" charset="0"/>
              <a:cs typeface="Arial" panose="020B0604020202020204" pitchFamily="34" charset="0"/>
            </a:endParaRPr>
          </a:p>
          <a:p>
            <a:pPr algn="l" rtl="0"/>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1381770" y="2102569"/>
            <a:ext cx="5328592" cy="1912600"/>
          </a:xfrm>
          <a:prstGeom prst="rect">
            <a:avLst/>
          </a:prstGeom>
        </p:spPr>
      </p:pic>
      <p:sp>
        <p:nvSpPr>
          <p:cNvPr id="5" name="Rectangle 4"/>
          <p:cNvSpPr/>
          <p:nvPr/>
        </p:nvSpPr>
        <p:spPr>
          <a:xfrm>
            <a:off x="685800" y="0"/>
            <a:ext cx="11506200" cy="5857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accent4">
                      <a:lumMod val="75000"/>
                    </a:schemeClr>
                  </a:solidFill>
                </a:ln>
                <a:solidFill>
                  <a:schemeClr val="bg2">
                    <a:lumMod val="50000"/>
                  </a:schemeClr>
                </a:solidFill>
              </a:rPr>
              <a:t>Cont.…How to calculate </a:t>
            </a:r>
            <a:r>
              <a:rPr lang="en-US" sz="2800" b="1" u="sng" dirty="0">
                <a:ln>
                  <a:solidFill>
                    <a:schemeClr val="accent4">
                      <a:lumMod val="75000"/>
                    </a:schemeClr>
                  </a:solidFill>
                </a:ln>
                <a:solidFill>
                  <a:schemeClr val="bg2">
                    <a:lumMod val="50000"/>
                  </a:schemeClr>
                </a:solidFill>
              </a:rPr>
              <a:t>Body Mass Index</a:t>
            </a:r>
            <a:r>
              <a:rPr lang="en-US" sz="2800" b="1" dirty="0">
                <a:ln>
                  <a:solidFill>
                    <a:schemeClr val="accent4">
                      <a:lumMod val="75000"/>
                    </a:schemeClr>
                  </a:solidFill>
                </a:ln>
                <a:solidFill>
                  <a:schemeClr val="bg2">
                    <a:lumMod val="50000"/>
                  </a:schemeClr>
                </a:solidFill>
              </a:rPr>
              <a:t>?</a:t>
            </a:r>
          </a:p>
        </p:txBody>
      </p:sp>
    </p:spTree>
    <p:extLst>
      <p:ext uri="{BB962C8B-B14F-4D97-AF65-F5344CB8AC3E}">
        <p14:creationId xmlns:p14="http://schemas.microsoft.com/office/powerpoint/2010/main" val="618566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16943" y="1042994"/>
            <a:ext cx="8443913" cy="5414956"/>
          </a:xfrm>
          <a:prstGeom prst="rect">
            <a:avLst/>
          </a:prstGeom>
        </p:spPr>
      </p:pic>
      <p:sp>
        <p:nvSpPr>
          <p:cNvPr id="5" name="Rectangle 4"/>
          <p:cNvSpPr/>
          <p:nvPr/>
        </p:nvSpPr>
        <p:spPr>
          <a:xfrm>
            <a:off x="685800" y="0"/>
            <a:ext cx="11506200" cy="5857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500" b="1" dirty="0">
                <a:solidFill>
                  <a:sysClr val="windowText" lastClr="000000"/>
                </a:solidFill>
              </a:rPr>
              <a:t>BMI result</a:t>
            </a:r>
          </a:p>
        </p:txBody>
      </p:sp>
    </p:spTree>
    <p:extLst>
      <p:ext uri="{BB962C8B-B14F-4D97-AF65-F5344CB8AC3E}">
        <p14:creationId xmlns:p14="http://schemas.microsoft.com/office/powerpoint/2010/main" val="464616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14475" y="171448"/>
                <a:ext cx="9601200" cy="6686552"/>
              </a:xfrm>
            </p:spPr>
            <p:txBody>
              <a:bodyPr>
                <a:noAutofit/>
              </a:bodyPr>
              <a:lstStyle/>
              <a:p>
                <a:pPr marL="0" indent="0" algn="ctr" rtl="0">
                  <a:buNone/>
                </a:pPr>
                <a:r>
                  <a:rPr lang="en-US" sz="2800" b="1" dirty="0" smtClean="0">
                    <a:ln w="0"/>
                    <a:solidFill>
                      <a:schemeClr val="accent1"/>
                    </a:solidFill>
                    <a:effectLst>
                      <a:outerShdw blurRad="38100" dist="25400" dir="5400000" algn="ctr" rotWithShape="0">
                        <a:srgbClr val="6E747A">
                          <a:alpha val="43000"/>
                        </a:srgbClr>
                      </a:outerShdw>
                    </a:effectLst>
                  </a:rPr>
                  <a:t>Example</a:t>
                </a:r>
                <a:endParaRPr lang="en-US" b="1" dirty="0" smtClean="0">
                  <a:solidFill>
                    <a:srgbClr val="00B050"/>
                  </a:solidFill>
                </a:endParaRPr>
              </a:p>
              <a:p>
                <a:pPr marL="0" indent="0" algn="ctr" rtl="0">
                  <a:buNone/>
                </a:pPr>
                <a:endParaRPr lang="en-US" sz="2000" dirty="0" smtClean="0">
                  <a:solidFill>
                    <a:srgbClr val="00B050"/>
                  </a:solidFill>
                </a:endParaRPr>
              </a:p>
              <a:p>
                <a:pPr marL="0" indent="0" algn="l" rtl="0">
                  <a:buNone/>
                </a:pPr>
                <a:r>
                  <a:rPr lang="en-US" sz="2000" dirty="0" smtClean="0"/>
                  <a:t>Calculate </a:t>
                </a:r>
                <a:r>
                  <a:rPr lang="en-US" sz="2000" dirty="0"/>
                  <a:t>the BMI for a patient who weighs 118 kilos and is 161 cm </a:t>
                </a:r>
                <a:r>
                  <a:rPr lang="en-US" sz="2000" dirty="0" smtClean="0"/>
                  <a:t>tall </a:t>
                </a:r>
                <a:endParaRPr lang="en-US" sz="2000" dirty="0"/>
              </a:p>
              <a:p>
                <a:pPr marL="82296" indent="0" algn="l" rtl="0">
                  <a:buNone/>
                </a:pPr>
                <a:r>
                  <a:rPr lang="en-US" sz="2000" dirty="0"/>
                  <a:t>Weight = 118kg </a:t>
                </a:r>
              </a:p>
              <a:p>
                <a:pPr marL="82296" indent="0" algn="l" rtl="0">
                  <a:buNone/>
                </a:pPr>
                <a:r>
                  <a:rPr lang="en-US" sz="2000" dirty="0"/>
                  <a:t>Height =161cm(1.61m) </a:t>
                </a:r>
              </a:p>
              <a:p>
                <a:pPr marL="82296" indent="0" algn="l" rtl="0">
                  <a:buNone/>
                </a:pPr>
                <a:r>
                  <a:rPr lang="en-US" sz="2000" dirty="0"/>
                  <a:t>You can calculate it manually by applying the formula</a:t>
                </a:r>
                <a:r>
                  <a:rPr lang="en-US" sz="2000" dirty="0" smtClean="0"/>
                  <a:t>:</a:t>
                </a:r>
              </a:p>
              <a:p>
                <a:pPr marL="82296" indent="0" algn="l" rtl="0">
                  <a:buNone/>
                </a:pPr>
                <a:r>
                  <a:rPr lang="en-US" sz="2000" dirty="0" smtClean="0"/>
                  <a:t>  </a:t>
                </a:r>
                <a:r>
                  <a:rPr lang="en-US" sz="2000" dirty="0" smtClean="0">
                    <a:ln w="0"/>
                    <a:solidFill>
                      <a:schemeClr val="accent1"/>
                    </a:solidFill>
                    <a:effectLst>
                      <a:outerShdw blurRad="38100" dist="25400" dir="5400000" algn="ctr" rotWithShape="0">
                        <a:srgbClr val="6E747A">
                          <a:alpha val="43000"/>
                        </a:srgbClr>
                      </a:outerShdw>
                    </a:effectLst>
                  </a:rPr>
                  <a:t>Weight (kg) / height ( </a:t>
                </a:r>
                <a14:m>
                  <m:oMath xmlns:m="http://schemas.openxmlformats.org/officeDocument/2006/math">
                    <m:sSup>
                      <m:sSupPr>
                        <m:ctrlPr>
                          <a:rPr lang="en-US" sz="2000" i="1">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ctrlPr>
                      </m:sSupPr>
                      <m:e>
                        <m:r>
                          <a:rPr lang="en-US" sz="2000" i="1">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𝑚</m:t>
                        </m:r>
                      </m:e>
                      <m:sup>
                        <m:r>
                          <a:rPr lang="en-US" sz="2000" i="1">
                            <a:ln w="0"/>
                            <a:solidFill>
                              <a:schemeClr val="accent1"/>
                            </a:solidFill>
                            <a:effectLst>
                              <a:outerShdw blurRad="38100" dist="25400" dir="5400000" algn="ctr" rotWithShape="0">
                                <a:srgbClr val="6E747A">
                                  <a:alpha val="43000"/>
                                </a:srgbClr>
                              </a:outerShdw>
                            </a:effectLst>
                            <a:latin typeface="Cambria Math" panose="02040503050406030204" pitchFamily="18" charset="0"/>
                          </a:rPr>
                          <m:t>2</m:t>
                        </m:r>
                      </m:sup>
                    </m:sSup>
                  </m:oMath>
                </a14:m>
                <a:r>
                  <a:rPr lang="en-US" sz="2000" dirty="0">
                    <a:ln w="0"/>
                    <a:solidFill>
                      <a:schemeClr val="accent1"/>
                    </a:solidFill>
                    <a:effectLst>
                      <a:outerShdw blurRad="38100" dist="25400" dir="5400000" algn="ctr" rotWithShape="0">
                        <a:srgbClr val="6E747A">
                          <a:alpha val="43000"/>
                        </a:srgbClr>
                      </a:outerShdw>
                    </a:effectLst>
                  </a:rPr>
                  <a:t>)</a:t>
                </a:r>
              </a:p>
              <a:p>
                <a:pPr marL="82296" indent="0" algn="l" rtl="0">
                  <a:buNone/>
                </a:pPr>
                <a:endParaRPr lang="en-US" sz="2000" dirty="0"/>
              </a:p>
              <a:p>
                <a:pPr marL="82296" indent="0" algn="l" rtl="0">
                  <a:buNone/>
                </a:pP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First, we multiply the patient’s height by itself (or square it):</a:t>
                </a:r>
                <a:r>
                  <a:rPr lang="en-US" sz="2000" dirty="0">
                    <a:solidFill>
                      <a:schemeClr val="accent6">
                        <a:lumMod val="60000"/>
                        <a:lumOff val="40000"/>
                      </a:schemeClr>
                    </a:solidFill>
                  </a:rPr>
                  <a:t/>
                </a:r>
                <a:br>
                  <a:rPr lang="en-US" sz="2000" dirty="0">
                    <a:solidFill>
                      <a:schemeClr val="accent6">
                        <a:lumMod val="60000"/>
                        <a:lumOff val="40000"/>
                      </a:schemeClr>
                    </a:solidFill>
                  </a:rPr>
                </a:br>
                <a:r>
                  <a:rPr lang="en-US" sz="2000" dirty="0"/>
                  <a:t>1.61 x 1.61 = 2.5921</a:t>
                </a:r>
                <a:br>
                  <a:rPr lang="en-US" sz="2000" dirty="0"/>
                </a:br>
                <a:endParaRPr lang="en-US" sz="2000" dirty="0"/>
              </a:p>
              <a:p>
                <a:pPr marL="82296" indent="0" algn="l" rtl="0">
                  <a:buNone/>
                </a:pP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Next, we divide their weight by their height in meters ² (the one we just calculated</a:t>
                </a: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sym typeface="Wingdings"/>
                  </a:rPr>
                  <a:t>):</a:t>
                </a:r>
                <a:r>
                  <a:rPr lang="en-US" sz="2000" dirty="0">
                    <a:sym typeface="Wingdings"/>
                  </a:rPr>
                  <a:t/>
                </a:r>
                <a:br>
                  <a:rPr lang="en-US" sz="2000" dirty="0">
                    <a:sym typeface="Wingdings"/>
                  </a:rPr>
                </a:br>
                <a:r>
                  <a:rPr lang="en-US" sz="2000" dirty="0"/>
                  <a:t>118 / 2.5921 = 45.5</a:t>
                </a:r>
                <a:br>
                  <a:rPr lang="en-US" sz="2000" dirty="0"/>
                </a:br>
                <a:endParaRPr lang="en-US" sz="2000" dirty="0"/>
              </a:p>
              <a:p>
                <a:pPr marL="82296" indent="0" algn="ctr" rtl="0">
                  <a:buNone/>
                </a:pP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The calculated BMI is 45.5</a:t>
                </a:r>
              </a:p>
              <a:p>
                <a:pPr marL="82296" indent="0" algn="l" rtl="0">
                  <a:buNone/>
                </a:pP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rPr>
                  <a:t>We compare this value to the weight categories listed on the BMI table and find that this patient is obese</a:t>
                </a:r>
                <a:r>
                  <a:rPr lang="en-US" sz="2000" b="1" spc="50" dirty="0" smtClean="0">
                    <a:ln w="9525" cmpd="sng">
                      <a:solidFill>
                        <a:schemeClr val="accent1"/>
                      </a:solidFill>
                      <a:prstDash val="solid"/>
                    </a:ln>
                    <a:solidFill>
                      <a:srgbClr val="70AD47">
                        <a:tint val="1000"/>
                      </a:srgbClr>
                    </a:solidFill>
                    <a:effectLst>
                      <a:glow rad="38100">
                        <a:schemeClr val="accent1">
                          <a:alpha val="40000"/>
                        </a:schemeClr>
                      </a:glow>
                    </a:effectLst>
                  </a:rPr>
                  <a:t>.</a:t>
                </a:r>
                <a:endParaRPr lang="en-US" sz="2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14475" y="171448"/>
                <a:ext cx="9601200" cy="6686552"/>
              </a:xfrm>
              <a:blipFill rotWithShape="0">
                <a:blip r:embed="rId3"/>
                <a:stretch>
                  <a:fillRect l="-635" t="-1550"/>
                </a:stretch>
              </a:blipFill>
            </p:spPr>
            <p:txBody>
              <a:bodyPr/>
              <a:lstStyle/>
              <a:p>
                <a:r>
                  <a:rPr lang="ar-SA">
                    <a:noFill/>
                  </a:rPr>
                  <a:t> </a:t>
                </a:r>
              </a:p>
            </p:txBody>
          </p:sp>
        </mc:Fallback>
      </mc:AlternateContent>
    </p:spTree>
    <p:extLst>
      <p:ext uri="{BB962C8B-B14F-4D97-AF65-F5344CB8AC3E}">
        <p14:creationId xmlns:p14="http://schemas.microsoft.com/office/powerpoint/2010/main" val="1884360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271587" y="614363"/>
            <a:ext cx="3014663" cy="685800"/>
          </a:xfrm>
        </p:spPr>
        <p:txBody>
          <a:bodyPr>
            <a:normAutofit/>
          </a:bodyPr>
          <a:lstStyle/>
          <a:p>
            <a:r>
              <a:rPr lang="en-US" sz="4000" dirty="0"/>
              <a:t>References:</a:t>
            </a:r>
          </a:p>
        </p:txBody>
      </p:sp>
      <p:sp>
        <p:nvSpPr>
          <p:cNvPr id="3" name="Rectangle 2"/>
          <p:cNvSpPr>
            <a:spLocks noGrp="1"/>
          </p:cNvSpPr>
          <p:nvPr>
            <p:ph idx="1"/>
          </p:nvPr>
        </p:nvSpPr>
        <p:spPr>
          <a:xfrm>
            <a:off x="1028700" y="1585912"/>
            <a:ext cx="9601200" cy="4157663"/>
          </a:xfrm>
        </p:spPr>
        <p:txBody>
          <a:bodyPr>
            <a:noAutofit/>
          </a:bodyPr>
          <a:lstStyle/>
          <a:p>
            <a:pPr algn="l" rtl="0"/>
            <a:r>
              <a:rPr lang="en-US" sz="1600" dirty="0"/>
              <a:t>How to Survive Anesthesia (anesthesia book provided by KSU college of medicine.</a:t>
            </a:r>
          </a:p>
          <a:p>
            <a:pPr algn="l" rtl="0"/>
            <a:r>
              <a:rPr lang="en-US" sz="1600" dirty="0"/>
              <a:t>Medscape:</a:t>
            </a:r>
          </a:p>
          <a:p>
            <a:pPr marL="0" indent="0" algn="l" rtl="0">
              <a:buNone/>
            </a:pPr>
            <a:r>
              <a:rPr lang="en-US" sz="1600" dirty="0">
                <a:hlinkClick r:id="rId3"/>
              </a:rPr>
              <a:t>http://www.medscape.com/viewarticle/580989_4</a:t>
            </a:r>
            <a:endParaRPr lang="en-US" sz="1600" dirty="0"/>
          </a:p>
          <a:p>
            <a:pPr algn="l" rtl="0"/>
            <a:r>
              <a:rPr lang="en-US" sz="1600" dirty="0"/>
              <a:t>Oxford Handbook of </a:t>
            </a:r>
            <a:r>
              <a:rPr lang="en-US" sz="1600" dirty="0" err="1"/>
              <a:t>Anaesthesia</a:t>
            </a:r>
            <a:r>
              <a:rPr lang="en-US" sz="1600" dirty="0"/>
              <a:t> : </a:t>
            </a:r>
            <a:r>
              <a:rPr lang="en-US" sz="1600" b="1" dirty="0"/>
              <a:t> </a:t>
            </a:r>
            <a:r>
              <a:rPr lang="en-US" sz="1600" dirty="0"/>
              <a:t>Chapter 5 -  Respiratory disease </a:t>
            </a:r>
          </a:p>
          <a:p>
            <a:pPr algn="l" rtl="0"/>
            <a:r>
              <a:rPr lang="en-US" sz="1600" dirty="0"/>
              <a:t>National Heart, Lung, and Blood institute website BMI calculator: </a:t>
            </a:r>
            <a:br>
              <a:rPr lang="en-US" sz="1600" dirty="0"/>
            </a:br>
            <a:r>
              <a:rPr lang="en-US" sz="1600" dirty="0">
                <a:hlinkClick r:id="rId4"/>
              </a:rPr>
              <a:t>http://www.nhlbi.nih.gov/health/educational/lose_wt/BMI/bmicalc.htm</a:t>
            </a:r>
            <a:r>
              <a:rPr lang="en-US" sz="1600" dirty="0"/>
              <a:t> </a:t>
            </a:r>
          </a:p>
          <a:p>
            <a:pPr algn="l" rtl="0"/>
            <a:r>
              <a:rPr lang="en-US" sz="1600" dirty="0">
                <a:hlinkClick r:id="rId5"/>
              </a:rPr>
              <a:t>http://www.whathealth.com/bmi/formula.html</a:t>
            </a:r>
            <a:r>
              <a:rPr lang="en-US" sz="1600" dirty="0"/>
              <a:t> </a:t>
            </a:r>
          </a:p>
          <a:p>
            <a:pPr algn="l" rtl="0"/>
            <a:r>
              <a:rPr lang="en-US" sz="1600" dirty="0">
                <a:hlinkClick r:id="rId6"/>
              </a:rPr>
              <a:t>http://www.sciencedirect.com/science/article/pii/S0738081X04000070</a:t>
            </a:r>
            <a:r>
              <a:rPr lang="en-US" sz="1600" dirty="0"/>
              <a:t> </a:t>
            </a:r>
          </a:p>
          <a:p>
            <a:pPr algn="l" rtl="0"/>
            <a:r>
              <a:rPr lang="en-US" sz="1600" dirty="0">
                <a:hlinkClick r:id="rId7"/>
              </a:rPr>
              <a:t>https://www.hindawi.com/journals/isrn/2014/638936/</a:t>
            </a:r>
            <a:r>
              <a:rPr lang="en-US" sz="1600" dirty="0"/>
              <a:t> </a:t>
            </a:r>
          </a:p>
          <a:p>
            <a:pPr algn="l" rtl="0"/>
            <a:r>
              <a:rPr lang="en-US" sz="1600" dirty="0"/>
              <a:t>Regional </a:t>
            </a:r>
            <a:r>
              <a:rPr lang="en-US" sz="1600" dirty="0" err="1"/>
              <a:t>anaesthesia</a:t>
            </a:r>
            <a:r>
              <a:rPr lang="en-US" sz="1600" dirty="0"/>
              <a:t> in obese patients – un update :</a:t>
            </a:r>
          </a:p>
          <a:p>
            <a:pPr marL="82296" indent="0" algn="l" rtl="0">
              <a:buNone/>
            </a:pPr>
            <a:r>
              <a:rPr lang="en-US" sz="1600" dirty="0"/>
              <a:t>     </a:t>
            </a:r>
            <a:r>
              <a:rPr lang="en-US" sz="1600" dirty="0">
                <a:hlinkClick r:id="rId8"/>
              </a:rPr>
              <a:t>http://hrcak.srce.hr/file/103015</a:t>
            </a:r>
            <a:r>
              <a:rPr lang="en-US" sz="1600" dirty="0"/>
              <a:t>   </a:t>
            </a:r>
          </a:p>
          <a:p>
            <a:pPr marL="82296" indent="0" algn="l" rtl="0">
              <a:buNone/>
            </a:pPr>
            <a:endParaRPr lang="en-US" sz="1600" dirty="0"/>
          </a:p>
          <a:p>
            <a:pPr algn="l" rtl="0">
              <a:buFont typeface="Arial" panose="020B0604020202020204" pitchFamily="34" charset="0"/>
              <a:buChar char="•"/>
            </a:pPr>
            <a:endParaRPr lang="en-US" sz="1600" b="1" dirty="0"/>
          </a:p>
          <a:p>
            <a:pPr algn="l" rtl="0">
              <a:buFont typeface="Arial" panose="020B0604020202020204" pitchFamily="34" charset="0"/>
              <a:buChar char="•"/>
            </a:pPr>
            <a:endParaRPr lang="en-US" sz="1600" dirty="0"/>
          </a:p>
          <a:p>
            <a:pPr marL="82296" indent="0" algn="l" rtl="0">
              <a:buNone/>
            </a:pPr>
            <a:endParaRPr lang="en-US" sz="1600" dirty="0"/>
          </a:p>
          <a:p>
            <a:pPr marL="82296" indent="0" algn="l" rtl="0">
              <a:buNone/>
            </a:pPr>
            <a:endParaRPr lang="en-US" sz="1600" dirty="0"/>
          </a:p>
        </p:txBody>
      </p:sp>
    </p:spTree>
    <p:extLst>
      <p:ext uri="{BB962C8B-B14F-4D97-AF65-F5344CB8AC3E}">
        <p14:creationId xmlns:p14="http://schemas.microsoft.com/office/powerpoint/2010/main" val="1469320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1613" y="1936648"/>
            <a:ext cx="9980664" cy="2392465"/>
          </a:xfrm>
          <a:prstGeom prst="rect">
            <a:avLst/>
          </a:prstGeom>
        </p:spPr>
        <p:txBody>
          <a:bodyPr>
            <a:normAutofit/>
          </a:bodyPr>
          <a:lstStyle/>
          <a:p>
            <a:pPr algn="ctr">
              <a:lnSpc>
                <a:spcPct val="90000"/>
              </a:lnSpc>
              <a:spcBef>
                <a:spcPct val="0"/>
              </a:spcBef>
            </a:pPr>
            <a:r>
              <a:rPr lang="en-US" sz="4000" b="1" dirty="0">
                <a:ln>
                  <a:solidFill>
                    <a:schemeClr val="tx1">
                      <a:lumMod val="95000"/>
                    </a:schemeClr>
                  </a:solidFill>
                </a:ln>
              </a:rPr>
              <a:t>Q5-What is the focus of the anesthesia evaluation for cardiac and respiratory system in morbidly obese patients? </a:t>
            </a:r>
          </a:p>
        </p:txBody>
      </p:sp>
    </p:spTree>
    <p:extLst>
      <p:ext uri="{BB962C8B-B14F-4D97-AF65-F5344CB8AC3E}">
        <p14:creationId xmlns:p14="http://schemas.microsoft.com/office/powerpoint/2010/main" val="1074298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3924" y="714376"/>
            <a:ext cx="11029950" cy="5756641"/>
          </a:xfrm>
          <a:prstGeom prst="rect">
            <a:avLst/>
          </a:prstGeom>
        </p:spPr>
        <p:txBody>
          <a:bodyPr wrap="square">
            <a:spAutoFit/>
          </a:bodyPr>
          <a:lstStyle/>
          <a:p>
            <a:pPr>
              <a:lnSpc>
                <a:spcPct val="107000"/>
              </a:lnSpc>
            </a:pPr>
            <a:r>
              <a:rPr lang="en-US"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Arial" panose="020B0604020202020204" pitchFamily="34" charset="0"/>
              </a:rPr>
              <a:t>Obstructive sleep apnoea (OSA)</a:t>
            </a:r>
          </a:p>
          <a:p>
            <a:pPr>
              <a:lnSpc>
                <a:spcPct val="107000"/>
              </a:lnSpc>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Patients with OSA experience periods of </a:t>
            </a:r>
            <a:r>
              <a:rPr lang="en-US" sz="2000" u="sng"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apnoea</a:t>
            </a:r>
            <a:r>
              <a:rPr lang="en-US" sz="2000"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 (greater than 10 seconds) and hypoventilation during sleep, with resultant desaturation and/or wakening. </a:t>
            </a:r>
          </a:p>
          <a:p>
            <a:pPr marL="342900" marR="0" lvl="0" indent="-342900">
              <a:lnSpc>
                <a:spcPct val="107000"/>
              </a:lnSpc>
              <a:spcBef>
                <a:spcPts val="0"/>
              </a:spcBef>
              <a:spcAft>
                <a:spcPts val="0"/>
              </a:spcAft>
              <a:buFont typeface="Wingdings" panose="05000000000000000000" pitchFamily="2" charset="2"/>
              <a:buChar char=""/>
            </a:pPr>
            <a:r>
              <a:rPr lang="en-US" sz="2000"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It is due to loss of pharyngeal tone when asleep and is exacerbated by alcohol and sedative drugs.</a:t>
            </a:r>
          </a:p>
          <a:p>
            <a:pPr marL="342900" marR="0" lvl="0" indent="-342900">
              <a:lnSpc>
                <a:spcPct val="107000"/>
              </a:lnSpc>
              <a:spcBef>
                <a:spcPts val="0"/>
              </a:spcBef>
              <a:spcAft>
                <a:spcPts val="0"/>
              </a:spcAft>
              <a:buFont typeface="Wingdings" panose="05000000000000000000" pitchFamily="2" charset="2"/>
              <a:buChar char=""/>
            </a:pPr>
            <a:r>
              <a:rPr lang="en-US" sz="2000"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OSA is more common in obese patients (60–90% of OSA sufferers are obese) and middle aged men with BMI &gt;30 and collar size &gt;16.5”.</a:t>
            </a:r>
          </a:p>
          <a:p>
            <a:pPr marL="342900" marR="0" lvl="0" indent="-342900">
              <a:lnSpc>
                <a:spcPct val="107000"/>
              </a:lnSpc>
              <a:spcBef>
                <a:spcPts val="0"/>
              </a:spcBef>
              <a:spcAft>
                <a:spcPts val="0"/>
              </a:spcAft>
              <a:buFont typeface="Wingdings" panose="05000000000000000000" pitchFamily="2" charset="2"/>
              <a:buChar char=""/>
            </a:pPr>
            <a:r>
              <a:rPr lang="en-US" sz="2000"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Symptoms are excessive snoring and daytime somnolence.</a:t>
            </a:r>
          </a:p>
          <a:p>
            <a:pPr marL="342900" marR="0" lvl="0" indent="-342900">
              <a:lnSpc>
                <a:spcPct val="107000"/>
              </a:lnSpc>
              <a:spcBef>
                <a:spcPts val="0"/>
              </a:spcBef>
              <a:spcAft>
                <a:spcPts val="0"/>
              </a:spcAft>
              <a:buFont typeface="Wingdings" panose="05000000000000000000" pitchFamily="2" charset="2"/>
              <a:buChar char=""/>
            </a:pPr>
            <a:r>
              <a:rPr lang="en-US" sz="2000"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Physiological changes occur – hypoxia, hypercapnia, </a:t>
            </a:r>
            <a:r>
              <a:rPr lang="en-US" sz="2000" dirty="0" err="1">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polycythaemia</a:t>
            </a:r>
            <a:r>
              <a:rPr lang="en-US" sz="2000"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 and right ventricular hypertrophy. </a:t>
            </a:r>
          </a:p>
          <a:p>
            <a:pPr marL="342900" marR="0" lvl="0" indent="-342900">
              <a:lnSpc>
                <a:spcPct val="107000"/>
              </a:lnSpc>
              <a:spcBef>
                <a:spcPts val="0"/>
              </a:spcBef>
              <a:spcAft>
                <a:spcPts val="0"/>
              </a:spcAft>
              <a:buFont typeface="Wingdings" panose="05000000000000000000" pitchFamily="2" charset="2"/>
              <a:buChar char=""/>
            </a:pPr>
            <a:r>
              <a:rPr lang="en-US" sz="2000"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OSA patients have an increased incidence of difficult intubation and a worsening of symptoms postoperatively due to CNS depressant drugs used during general </a:t>
            </a:r>
            <a:r>
              <a:rPr lang="en-US" sz="2000" dirty="0" err="1">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anaesthesia</a:t>
            </a:r>
            <a:r>
              <a:rPr lang="en-US" sz="2000"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nSpc>
                <a:spcPct val="107000"/>
              </a:lnSpc>
              <a:spcBef>
                <a:spcPts val="0"/>
              </a:spcBef>
              <a:spcAft>
                <a:spcPts val="0"/>
              </a:spcAft>
              <a:buFont typeface="Wingdings" panose="05000000000000000000" pitchFamily="2" charset="2"/>
              <a:buChar char=""/>
            </a:pPr>
            <a:r>
              <a:rPr lang="en-US" sz="2000"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OSA is associated with a greater than doubling of the incidence of postoperative desaturation, respiratory failure, postoperative cardiac events and ICU admission</a:t>
            </a:r>
          </a:p>
          <a:p>
            <a:pPr marL="342900" marR="0" lvl="0" indent="-342900">
              <a:lnSpc>
                <a:spcPct val="107000"/>
              </a:lnSpc>
              <a:spcBef>
                <a:spcPts val="0"/>
              </a:spcBef>
              <a:spcAft>
                <a:spcPts val="0"/>
              </a:spcAft>
              <a:buFont typeface="Wingdings" panose="05000000000000000000" pitchFamily="2" charset="2"/>
              <a:buChar char=""/>
            </a:pPr>
            <a:r>
              <a:rPr lang="en-US" sz="2000"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However, if identified pre-operatively and treated appropriately with continuous positive airway pressure (CPAP), the risk of complications is much reduced</a:t>
            </a:r>
          </a:p>
        </p:txBody>
      </p:sp>
      <p:sp>
        <p:nvSpPr>
          <p:cNvPr id="3" name="Rectangle 2"/>
          <p:cNvSpPr/>
          <p:nvPr/>
        </p:nvSpPr>
        <p:spPr>
          <a:xfrm>
            <a:off x="700086" y="0"/>
            <a:ext cx="11477626" cy="585788"/>
          </a:xfrm>
          <a:prstGeom prst="rect">
            <a:avLst/>
          </a:prstGeom>
          <a:solidFill>
            <a:srgbClr val="FFC000"/>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Respiratory system</a:t>
            </a:r>
          </a:p>
        </p:txBody>
      </p:sp>
    </p:spTree>
    <p:extLst>
      <p:ext uri="{BB962C8B-B14F-4D97-AF65-F5344CB8AC3E}">
        <p14:creationId xmlns:p14="http://schemas.microsoft.com/office/powerpoint/2010/main" val="1104438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757" y="571877"/>
            <a:ext cx="11315702" cy="6145657"/>
          </a:xfrm>
          <a:prstGeom prst="rect">
            <a:avLst/>
          </a:prstGeom>
        </p:spPr>
        <p:txBody>
          <a:bodyPr wrap="square">
            <a:spAutoFit/>
          </a:bodyPr>
          <a:lstStyle/>
          <a:p>
            <a:pPr>
              <a:lnSpc>
                <a:spcPct val="107000"/>
              </a:lnSpc>
            </a:pPr>
            <a:r>
              <a:rPr lang="en-US"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Arial" panose="020B0604020202020204" pitchFamily="34" charset="0"/>
              </a:rPr>
              <a:t>Difficult intubation</a:t>
            </a:r>
          </a:p>
          <a:p>
            <a:endParaRPr lang="en-US" dirty="0">
              <a:latin typeface="Arial" panose="020B0604020202020204" pitchFamily="34" charset="0"/>
              <a:cs typeface="Arial" panose="020B0604020202020204" pitchFamily="34" charset="0"/>
            </a:endParaRPr>
          </a:p>
          <a:p>
            <a:pPr marL="342900" lvl="0" indent="-342900">
              <a:buFont typeface="Wingdings" panose="05000000000000000000" pitchFamily="2" charset="2"/>
              <a:buChar char=""/>
            </a:pPr>
            <a:r>
              <a:rPr lang="en-US"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Obesity is associated with a 30% greater chance of difficult/failed intubation.</a:t>
            </a:r>
          </a:p>
          <a:p>
            <a:pPr marL="342900" lvl="0" indent="-342900">
              <a:buFont typeface="Wingdings" panose="05000000000000000000" pitchFamily="2" charset="2"/>
              <a:buChar char=""/>
            </a:pPr>
            <a:endParaRPr lang="en-US"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en-US"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Factors leading to difficult intubation include an increase in upper airway soft tissues, large tongue</a:t>
            </a:r>
            <a:r>
              <a:rPr lang="en-US" dirty="0" smtClean="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a:t>
            </a:r>
          </a:p>
          <a:p>
            <a:pPr lvl="0"/>
            <a:r>
              <a:rPr lang="en-US"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 </a:t>
            </a:r>
            <a:r>
              <a:rPr lang="en-US" dirty="0" smtClean="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     </a:t>
            </a:r>
            <a:r>
              <a:rPr lang="en-US"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fat face and cheeks, and a short fat neck. </a:t>
            </a:r>
          </a:p>
          <a:p>
            <a:endParaRPr lang="en-US" dirty="0">
              <a:latin typeface="Arial" panose="020B0604020202020204" pitchFamily="34" charset="0"/>
              <a:cs typeface="Arial" panose="020B0604020202020204" pitchFamily="34" charset="0"/>
            </a:endParaRPr>
          </a:p>
          <a:p>
            <a:pPr>
              <a:lnSpc>
                <a:spcPct val="107000"/>
              </a:lnSpc>
            </a:pPr>
            <a:r>
              <a:rPr lang="en-US"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Arial" panose="020B0604020202020204" pitchFamily="34" charset="0"/>
              </a:rPr>
              <a:t>Ventilation</a:t>
            </a:r>
          </a:p>
          <a:p>
            <a:endParaRPr lang="en-US"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The overall respiratory problem is one of restrictive lung disease. Chest wall and lung compliance are decreased from the heavy layer of fat. Subsequent decreased pulmonary compliance leads to decreased FRC (primarily a result of lowered ERV). </a:t>
            </a:r>
          </a:p>
          <a:p>
            <a:pPr marL="342900" indent="-342900">
              <a:buFont typeface="Wingdings" panose="05000000000000000000" pitchFamily="2" charset="2"/>
              <a:buChar char=""/>
            </a:pPr>
            <a:endParaRPr lang="en-US"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
            </a:pPr>
            <a:r>
              <a:rPr lang="en-US"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Obese patients have a reduced functional residual capacity (FRC). In health, the closing capacity (lung volume</a:t>
            </a:r>
            <a:r>
              <a:rPr lang="ar-SA"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 </a:t>
            </a:r>
            <a:r>
              <a:rPr lang="en-US"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at which small airway collapse) is less than FRC. In obese patients the closing capacity &gt; FRC.</a:t>
            </a:r>
          </a:p>
          <a:p>
            <a:pPr marL="342900" indent="-342900">
              <a:buFont typeface="Wingdings" panose="05000000000000000000" pitchFamily="2" charset="2"/>
              <a:buChar char=""/>
            </a:pPr>
            <a:endParaRPr lang="en-US"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
            </a:pPr>
            <a:r>
              <a:rPr lang="en-US"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When anaesthetized, there is resultant right to left shunting, V/Q mismatch, arterial </a:t>
            </a:r>
            <a:r>
              <a:rPr lang="en-US" dirty="0" err="1">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hypoxaemia</a:t>
            </a:r>
            <a:r>
              <a:rPr lang="en-US"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 and atelectasis </a:t>
            </a:r>
          </a:p>
          <a:p>
            <a:pPr marL="342900" indent="-342900">
              <a:buFont typeface="Wingdings" panose="05000000000000000000" pitchFamily="2" charset="2"/>
              <a:buChar char=""/>
            </a:pPr>
            <a:endParaRPr lang="en-US"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Wingdings" panose="05000000000000000000" pitchFamily="2" charset="2"/>
              <a:buChar char=""/>
            </a:pPr>
            <a:r>
              <a:rPr lang="en-US" dirty="0">
                <a:ln w="0">
                  <a:solidFill>
                    <a:schemeClr val="bg2">
                      <a:lumMod val="40000"/>
                      <a:lumOff val="60000"/>
                    </a:schemeClr>
                  </a:solidFill>
                </a:ln>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rPr>
              <a:t>Bag mask ventilation may be more difficult due to increased mass on the chest as well as increased abdominal pressure being displaced towards the head in an anesthetized and supine patient. </a:t>
            </a:r>
          </a:p>
        </p:txBody>
      </p:sp>
      <p:sp>
        <p:nvSpPr>
          <p:cNvPr id="4" name="Rectangle 3"/>
          <p:cNvSpPr/>
          <p:nvPr/>
        </p:nvSpPr>
        <p:spPr>
          <a:xfrm>
            <a:off x="367576" y="83128"/>
            <a:ext cx="11477626" cy="585788"/>
          </a:xfrm>
          <a:prstGeom prst="rect">
            <a:avLst/>
          </a:prstGeom>
          <a:solidFill>
            <a:srgbClr val="FFC000"/>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spc="50" dirty="0" err="1">
                <a:ln w="9525" cmpd="sng">
                  <a:solidFill>
                    <a:schemeClr val="accent1"/>
                  </a:solidFill>
                  <a:prstDash val="solid"/>
                </a:ln>
                <a:solidFill>
                  <a:srgbClr val="70AD47">
                    <a:tint val="1000"/>
                  </a:srgbClr>
                </a:solidFill>
                <a:effectLst>
                  <a:glow rad="38100">
                    <a:schemeClr val="accent1">
                      <a:alpha val="40000"/>
                    </a:schemeClr>
                  </a:glow>
                </a:effectLst>
              </a:rPr>
              <a:t>Cont</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….Respiratory system</a:t>
            </a:r>
          </a:p>
        </p:txBody>
      </p:sp>
    </p:spTree>
    <p:extLst>
      <p:ext uri="{BB962C8B-B14F-4D97-AF65-F5344CB8AC3E}">
        <p14:creationId xmlns:p14="http://schemas.microsoft.com/office/powerpoint/2010/main" val="4120676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026" y="1208511"/>
            <a:ext cx="11212074" cy="5163850"/>
          </a:xfrm>
          <a:prstGeom prst="rect">
            <a:avLst/>
          </a:prstGeom>
        </p:spPr>
        <p:txBody>
          <a:bodyPr wrap="square">
            <a:spAutoFit/>
          </a:bodyPr>
          <a:lstStyle/>
          <a:p>
            <a:pPr marR="0" lvl="0" indent="-342900">
              <a:lnSpc>
                <a:spcPct val="107000"/>
              </a:lnSpc>
              <a:spcBef>
                <a:spcPts val="0"/>
              </a:spcBef>
              <a:spcAft>
                <a:spcPts val="0"/>
              </a:spcAft>
              <a:buFont typeface="Wingdings" panose="05000000000000000000" pitchFamily="2" charset="2"/>
              <a:buChar char=""/>
            </a:pP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Calibri" panose="020F0502020204030204" pitchFamily="34" charset="0"/>
                <a:cs typeface="Arial" panose="020B0604020202020204" pitchFamily="34" charset="0"/>
              </a:rPr>
              <a:t>The main causes of morbidity and mortality from obesity are </a:t>
            </a:r>
            <a:r>
              <a:rPr lang="en-US" sz="2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Calibri" panose="020F0502020204030204" pitchFamily="34" charset="0"/>
                <a:cs typeface="Arial" panose="020B0604020202020204" pitchFamily="34" charset="0"/>
              </a:rPr>
              <a:t>ischemic</a:t>
            </a:r>
          </a:p>
          <a:p>
            <a:pPr marR="0" lvl="0">
              <a:lnSpc>
                <a:spcPct val="107000"/>
              </a:lnSpc>
              <a:spcBef>
                <a:spcPts val="0"/>
              </a:spcBef>
              <a:spcAft>
                <a:spcPts val="0"/>
              </a:spcAft>
            </a:pP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Calibri" panose="020F0502020204030204" pitchFamily="34" charset="0"/>
                <a:cs typeface="Arial" panose="020B0604020202020204" pitchFamily="34" charset="0"/>
              </a:rPr>
              <a:t> </a:t>
            </a:r>
            <a:r>
              <a:rPr lang="en-US" sz="2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Calibri" panose="020F0502020204030204" pitchFamily="34" charset="0"/>
                <a:cs typeface="Arial" panose="020B0604020202020204" pitchFamily="34" charset="0"/>
              </a:rPr>
              <a:t>    </a:t>
            </a: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Calibri" panose="020F0502020204030204" pitchFamily="34" charset="0"/>
                <a:cs typeface="Arial" panose="020B0604020202020204" pitchFamily="34" charset="0"/>
              </a:rPr>
              <a:t>heart disease, hypertension and cardiac failure.</a:t>
            </a:r>
          </a:p>
          <a:p>
            <a:pPr marR="0" lvl="0">
              <a:lnSpc>
                <a:spcPct val="107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Calibri" panose="020F0502020204030204" pitchFamily="34" charset="0"/>
                <a:cs typeface="Arial" panose="020B0604020202020204" pitchFamily="34" charset="0"/>
              </a:rPr>
              <a:t>Hypertension is more common with obesity: </a:t>
            </a:r>
          </a:p>
          <a:p>
            <a:pPr marR="0" lvl="0">
              <a:lnSpc>
                <a:spcPct val="107000"/>
              </a:lnSpc>
              <a:spcBef>
                <a:spcPts val="0"/>
              </a:spcBef>
              <a:spcAft>
                <a:spcPts val="0"/>
              </a:spcAft>
            </a:pPr>
            <a:r>
              <a:rPr lang="en-US" sz="2000" dirty="0">
                <a:latin typeface="Arial" panose="020B0604020202020204" pitchFamily="34" charset="0"/>
                <a:ea typeface="Calibri" panose="020F0502020204030204" pitchFamily="34" charset="0"/>
                <a:cs typeface="Arial" panose="020B0604020202020204" pitchFamily="34" charset="0"/>
              </a:rPr>
              <a:t>	- 50–60% of obese patients have mild to moderate hypertension</a:t>
            </a:r>
          </a:p>
          <a:p>
            <a:pPr marR="0" lvl="0">
              <a:lnSpc>
                <a:spcPct val="107000"/>
              </a:lnSpc>
              <a:spcBef>
                <a:spcPts val="0"/>
              </a:spcBef>
              <a:spcAft>
                <a:spcPts val="0"/>
              </a:spcAft>
            </a:pPr>
            <a:r>
              <a:rPr lang="en-US" sz="2000" dirty="0">
                <a:latin typeface="Arial" panose="020B0604020202020204" pitchFamily="34" charset="0"/>
                <a:ea typeface="Calibri" panose="020F0502020204030204" pitchFamily="34" charset="0"/>
                <a:cs typeface="Arial" panose="020B0604020202020204" pitchFamily="34" charset="0"/>
              </a:rPr>
              <a:t>	- 5–10% have severe hypertension. </a:t>
            </a:r>
          </a:p>
          <a:p>
            <a:pPr marR="0" lvl="0">
              <a:lnSpc>
                <a:spcPct val="107000"/>
              </a:lnSpc>
              <a:spcBef>
                <a:spcPts val="0"/>
              </a:spcBef>
              <a:spcAft>
                <a:spcPts val="0"/>
              </a:spcAft>
            </a:pPr>
            <a:r>
              <a:rPr lang="en-US" sz="2000" dirty="0">
                <a:latin typeface="Arial" panose="020B0604020202020204" pitchFamily="34" charset="0"/>
                <a:ea typeface="Calibri" panose="020F0502020204030204" pitchFamily="34" charset="0"/>
                <a:cs typeface="Arial" panose="020B0604020202020204" pitchFamily="34" charset="0"/>
              </a:rPr>
              <a:t>	- For every 10 kg weight gain, the systolic/diastolic pressures increase by 3–4 mmHg and 	  2 mmHg, respectively. </a:t>
            </a:r>
          </a:p>
          <a:p>
            <a:pPr marR="0" lvl="0">
              <a:lnSpc>
                <a:spcPct val="107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Calibri" panose="020F0502020204030204" pitchFamily="34" charset="0"/>
                <a:cs typeface="Arial" panose="020B0604020202020204" pitchFamily="34" charset="0"/>
              </a:rPr>
              <a:t>There is an increase in extracellular volume and cardiac output, left ventricular hypertrophy and reduced left ventricular function in response to exercise. </a:t>
            </a:r>
          </a:p>
          <a:p>
            <a:pPr marR="0" lvl="0">
              <a:lnSpc>
                <a:spcPct val="107000"/>
              </a:lnSpc>
              <a:spcBef>
                <a:spcPts val="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Wingdings" panose="05000000000000000000" pitchFamily="2" charset="2"/>
              <a:buChar char=""/>
            </a:pPr>
            <a:r>
              <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Calibri" panose="020F0502020204030204" pitchFamily="34" charset="0"/>
                <a:cs typeface="Arial" panose="020B0604020202020204" pitchFamily="34" charset="0"/>
              </a:rPr>
              <a:t>Cardiac dysrhythmias are more common due to hypoxia, hypercapnia, myocardial hypertrophy and conduction system infiltration.</a:t>
            </a:r>
          </a:p>
          <a:p>
            <a:pPr fontAlgn="base">
              <a:lnSpc>
                <a:spcPct val="107000"/>
              </a:lnSpc>
            </a:pPr>
            <a:endParaRPr lang="en-US" sz="2000" b="1" spc="50" dirty="0">
              <a:ln w="9525" cmpd="sng">
                <a:solidFill>
                  <a:schemeClr val="accent1"/>
                </a:solidFill>
                <a:prstDash val="solid"/>
              </a:ln>
              <a:solidFill>
                <a:srgbClr val="70AD47">
                  <a:tint val="1000"/>
                </a:srgbClr>
              </a:solidFill>
              <a:effectLst>
                <a:glow rad="38100">
                  <a:schemeClr val="accent1">
                    <a:alpha val="40000"/>
                  </a:schemeClr>
                </a:glow>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700086" y="0"/>
            <a:ext cx="11477626" cy="585788"/>
          </a:xfrm>
          <a:prstGeom prst="rect">
            <a:avLst/>
          </a:prstGeom>
          <a:solidFill>
            <a:srgbClr val="FFC000"/>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Cardiovascular system</a:t>
            </a:r>
          </a:p>
        </p:txBody>
      </p:sp>
    </p:spTree>
    <p:extLst>
      <p:ext uri="{BB962C8B-B14F-4D97-AF65-F5344CB8AC3E}">
        <p14:creationId xmlns:p14="http://schemas.microsoft.com/office/powerpoint/2010/main" val="1938725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9008" y="2302877"/>
            <a:ext cx="9115918" cy="3170099"/>
          </a:xfrm>
          <a:prstGeom prst="rect">
            <a:avLst/>
          </a:prstGeom>
        </p:spPr>
        <p:txBody>
          <a:bodyPr wrap="square">
            <a:spAutoFit/>
          </a:bodyPr>
          <a:lstStyle/>
          <a:p>
            <a:r>
              <a:rPr lang="en-US" sz="2500" b="1" dirty="0">
                <a:ln w="0"/>
                <a:effectLst>
                  <a:outerShdw blurRad="38100" dist="19050" dir="2700000" algn="tl" rotWithShape="0">
                    <a:schemeClr val="dk1">
                      <a:alpha val="40000"/>
                    </a:schemeClr>
                  </a:outerShdw>
                </a:effectLst>
                <a:latin typeface="arial" panose="020B0604020202020204" pitchFamily="34" charset="0"/>
              </a:rPr>
              <a:t>A 45 year old man is undergoing a preoperative evaluation for a laparoscopic cholecystectomy due to acute cholecystitis.</a:t>
            </a:r>
          </a:p>
          <a:p>
            <a:r>
              <a:rPr lang="en-US" sz="2500" b="1" dirty="0">
                <a:ln w="0"/>
                <a:effectLst>
                  <a:outerShdw blurRad="38100" dist="19050" dir="2700000" algn="tl" rotWithShape="0">
                    <a:schemeClr val="dk1">
                      <a:alpha val="40000"/>
                    </a:schemeClr>
                  </a:outerShdw>
                </a:effectLst>
                <a:latin typeface="arial" panose="020B0604020202020204" pitchFamily="34" charset="0"/>
              </a:rPr>
              <a:t>He has a history of </a:t>
            </a:r>
            <a:r>
              <a:rPr lang="en-US" sz="2500" b="1" u="sng" dirty="0">
                <a:ln w="0"/>
                <a:effectLst>
                  <a:outerShdw blurRad="38100" dist="19050" dir="2700000" algn="tl" rotWithShape="0">
                    <a:schemeClr val="dk1">
                      <a:alpha val="40000"/>
                    </a:schemeClr>
                  </a:outerShdw>
                </a:effectLst>
                <a:latin typeface="arial" panose="020B0604020202020204" pitchFamily="34" charset="0"/>
              </a:rPr>
              <a:t>rheumatoid arthritis </a:t>
            </a:r>
            <a:r>
              <a:rPr lang="en-US" sz="2500" b="1" dirty="0">
                <a:ln w="0"/>
                <a:effectLst>
                  <a:outerShdw blurRad="38100" dist="19050" dir="2700000" algn="tl" rotWithShape="0">
                    <a:schemeClr val="dk1">
                      <a:alpha val="40000"/>
                    </a:schemeClr>
                  </a:outerShdw>
                </a:effectLst>
                <a:latin typeface="arial" panose="020B0604020202020204" pitchFamily="34" charset="0"/>
              </a:rPr>
              <a:t>for 10 years. After the evaluation, the anesthesiologist determines that the patient is  </a:t>
            </a:r>
            <a:r>
              <a:rPr lang="en-US" sz="2500" b="1" u="sng" dirty="0">
                <a:ln w="0"/>
                <a:effectLst>
                  <a:outerShdw blurRad="38100" dist="19050" dir="2700000" algn="tl" rotWithShape="0">
                    <a:schemeClr val="dk1">
                      <a:alpha val="40000"/>
                    </a:schemeClr>
                  </a:outerShdw>
                </a:effectLst>
                <a:latin typeface="arial" panose="020B0604020202020204" pitchFamily="34" charset="0"/>
              </a:rPr>
              <a:t>3 ASA status</a:t>
            </a:r>
            <a:r>
              <a:rPr lang="en-US" sz="2500" b="1" dirty="0">
                <a:ln w="0"/>
                <a:effectLst>
                  <a:outerShdw blurRad="38100" dist="19050" dir="2700000" algn="tl" rotWithShape="0">
                    <a:schemeClr val="dk1">
                      <a:alpha val="40000"/>
                    </a:schemeClr>
                  </a:outerShdw>
                </a:effectLst>
                <a:latin typeface="arial" panose="020B0604020202020204" pitchFamily="34" charset="0"/>
              </a:rPr>
              <a:t>.</a:t>
            </a:r>
          </a:p>
          <a:p>
            <a:r>
              <a:rPr lang="en-US" sz="2500" b="1" dirty="0">
                <a:ln w="0"/>
                <a:effectLst>
                  <a:outerShdw blurRad="38100" dist="19050" dir="2700000" algn="tl" rotWithShape="0">
                    <a:schemeClr val="dk1">
                      <a:alpha val="40000"/>
                    </a:schemeClr>
                  </a:outerShdw>
                </a:effectLst>
              </a:rPr>
              <a:t>Physical exam:</a:t>
            </a:r>
          </a:p>
          <a:p>
            <a:r>
              <a:rPr lang="en-US" sz="2500" b="1" dirty="0">
                <a:ln w="0"/>
                <a:effectLst>
                  <a:outerShdw blurRad="38100" dist="19050" dir="2700000" algn="tl" rotWithShape="0">
                    <a:schemeClr val="dk1">
                      <a:alpha val="40000"/>
                    </a:schemeClr>
                  </a:outerShdw>
                </a:effectLst>
                <a:latin typeface="arial" panose="020B0604020202020204" pitchFamily="34" charset="0"/>
              </a:rPr>
              <a:t>Body weight 118kg, height 161, BP: 165/89   HR: 98/min</a:t>
            </a:r>
            <a:r>
              <a:rPr lang="en-US" sz="2500" b="1" dirty="0">
                <a:ln>
                  <a:solidFill>
                    <a:schemeClr val="bg2">
                      <a:lumMod val="75000"/>
                    </a:schemeClr>
                  </a:solidFill>
                </a:ln>
              </a:rPr>
              <a:t> </a:t>
            </a:r>
            <a:endParaRPr lang="ar-SA" sz="2500" b="1" dirty="0">
              <a:ln>
                <a:solidFill>
                  <a:schemeClr val="bg2">
                    <a:lumMod val="75000"/>
                  </a:schemeClr>
                </a:solidFill>
              </a:ln>
            </a:endParaRPr>
          </a:p>
        </p:txBody>
      </p:sp>
      <p:sp>
        <p:nvSpPr>
          <p:cNvPr id="3" name="Rectangle 150"/>
          <p:cNvSpPr txBox="1">
            <a:spLocks noChangeArrowheads="1"/>
          </p:cNvSpPr>
          <p:nvPr/>
        </p:nvSpPr>
        <p:spPr>
          <a:xfrm>
            <a:off x="4414982" y="620688"/>
            <a:ext cx="2785918" cy="647700"/>
          </a:xfrm>
          <a:prstGeom prst="rect">
            <a:avLst/>
          </a:prstGeom>
        </p:spPr>
        <p:txBody>
          <a:bodyPr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eaLnBrk="1" hangingPunct="1"/>
            <a:r>
              <a:rPr lang="en-US" sz="5400" b="1" dirty="0">
                <a:ln w="0"/>
                <a:solidFill>
                  <a:schemeClr val="accent1"/>
                </a:solidFill>
                <a:effectLst>
                  <a:outerShdw blurRad="38100" dist="25400" dir="5400000" algn="ctr" rotWithShape="0">
                    <a:srgbClr val="6E747A">
                      <a:alpha val="43000"/>
                    </a:srgbClr>
                  </a:outerShdw>
                </a:effectLst>
              </a:rPr>
              <a:t>Case 1</a:t>
            </a:r>
            <a:endParaRPr lang="es-ES" altLang="ar-SA" sz="5400" b="1"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330871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74" y="2020546"/>
            <a:ext cx="11477626" cy="3785652"/>
          </a:xfrm>
          <a:prstGeom prst="rect">
            <a:avLst/>
          </a:prstGeom>
        </p:spPr>
        <p:txBody>
          <a:bodyPr wrap="square">
            <a:spAutoFit/>
          </a:bodyPr>
          <a:lstStyle/>
          <a:p>
            <a:pPr marL="342900" marR="0" lvl="0" indent="-342900" fontAlgn="base">
              <a:spcBef>
                <a:spcPts val="0"/>
              </a:spcBef>
              <a:spcAft>
                <a:spcPts val="0"/>
              </a:spcAft>
              <a:buFont typeface="Wingdings" panose="05000000000000000000" pitchFamily="2" charset="2"/>
              <a:buChar char=""/>
            </a:pPr>
            <a:r>
              <a:rPr lang="en-US" sz="2000" b="1" dirty="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Many morbidly obese patients have limited mobility and may therefore appear relatively asymptomatic, despite having significant cardio-respiratory dysfunction.</a:t>
            </a:r>
          </a:p>
          <a:p>
            <a:pPr marR="0" lvl="0" fontAlgn="base">
              <a:spcBef>
                <a:spcPts val="0"/>
              </a:spcBef>
              <a:spcAft>
                <a:spcPts val="0"/>
              </a:spcAft>
            </a:pPr>
            <a:r>
              <a:rPr lang="en-US" sz="2000" b="1" dirty="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 </a:t>
            </a:r>
          </a:p>
          <a:p>
            <a:pPr marL="342900" marR="0" lvl="0" indent="-342900" fontAlgn="base">
              <a:spcBef>
                <a:spcPts val="0"/>
              </a:spcBef>
              <a:spcAft>
                <a:spcPts val="0"/>
              </a:spcAft>
              <a:buFont typeface="Wingdings" panose="05000000000000000000" pitchFamily="2" charset="2"/>
              <a:buChar char=""/>
            </a:pPr>
            <a:r>
              <a:rPr lang="en-US" sz="2000" b="1" dirty="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Symptoms and signs of cardiac failure and OSA should be sought actively. Many patients have been unable to lie flat for several years, and may routinely sleep sitting up in an armchair. An assessment of the ability to tolerate the supine position may reveal unexpected profound oxygen desaturation, airway obstruction, or respiratory embarrassment. </a:t>
            </a:r>
          </a:p>
          <a:p>
            <a:pPr marR="0" lvl="0" fontAlgn="base">
              <a:spcBef>
                <a:spcPts val="0"/>
              </a:spcBef>
              <a:spcAft>
                <a:spcPts val="0"/>
              </a:spcAft>
            </a:pPr>
            <a:endParaRPr lang="en-US" sz="2000" b="1" dirty="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spcBef>
                <a:spcPts val="0"/>
              </a:spcBef>
              <a:spcAft>
                <a:spcPts val="0"/>
              </a:spcAft>
              <a:buFont typeface="Wingdings" panose="05000000000000000000" pitchFamily="2" charset="2"/>
              <a:buChar char=""/>
            </a:pPr>
            <a:r>
              <a:rPr lang="en-US" sz="2000" b="1" dirty="0">
                <a:ln w="0"/>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Features of the metabolic syndrome should be actively identified as there is a strong association with cardiac morbidity. </a:t>
            </a:r>
          </a:p>
          <a:p>
            <a:pPr marL="457200" marR="0" fontAlgn="base">
              <a:spcBef>
                <a:spcPts val="0"/>
              </a:spcBef>
              <a:spcAft>
                <a:spcPts val="0"/>
              </a:spcAft>
            </a:pP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173613" y="0"/>
            <a:ext cx="11477626" cy="585788"/>
          </a:xfrm>
          <a:prstGeom prst="rect">
            <a:avLst/>
          </a:prstGeom>
          <a:solidFill>
            <a:srgbClr val="FFC000"/>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spc="50" dirty="0" err="1">
                <a:ln w="9525" cmpd="sng">
                  <a:solidFill>
                    <a:schemeClr val="accent1"/>
                  </a:solidFill>
                  <a:prstDash val="solid"/>
                </a:ln>
                <a:solidFill>
                  <a:srgbClr val="70AD47">
                    <a:tint val="1000"/>
                  </a:srgbClr>
                </a:solidFill>
                <a:effectLst>
                  <a:glow rad="38100">
                    <a:schemeClr val="accent1">
                      <a:alpha val="40000"/>
                    </a:schemeClr>
                  </a:glow>
                </a:effectLst>
              </a:rPr>
              <a:t>Cont</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….Cardiovascular system</a:t>
            </a:r>
          </a:p>
        </p:txBody>
      </p:sp>
    </p:spTree>
    <p:extLst>
      <p:ext uri="{BB962C8B-B14F-4D97-AF65-F5344CB8AC3E}">
        <p14:creationId xmlns:p14="http://schemas.microsoft.com/office/powerpoint/2010/main" val="3822909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959" y="1539418"/>
            <a:ext cx="11194026" cy="4278094"/>
          </a:xfrm>
          <a:prstGeom prst="rect">
            <a:avLst/>
          </a:prstGeom>
        </p:spPr>
        <p:txBody>
          <a:bodyPr wrap="square">
            <a:spAutoFit/>
          </a:bodyPr>
          <a:lstStyle/>
          <a:p>
            <a:pPr lvl="0" fontAlgn="base"/>
            <a:r>
              <a:rPr lang="en-US" b="1" dirty="0">
                <a:latin typeface="Arial" panose="020B0604020202020204" pitchFamily="34" charset="0"/>
                <a:ea typeface="Times New Roman" panose="02020603050405020304" pitchFamily="18" charset="0"/>
                <a:cs typeface="Arial" panose="020B0604020202020204" pitchFamily="34" charset="0"/>
              </a:rPr>
              <a:t>Investigations should be tailored to the individual patient, depending on comorbidity </a:t>
            </a:r>
            <a:r>
              <a:rPr lang="en-US" b="1" dirty="0" smtClean="0">
                <a:latin typeface="Arial" panose="020B0604020202020204" pitchFamily="34" charset="0"/>
                <a:ea typeface="Times New Roman" panose="02020603050405020304" pitchFamily="18" charset="0"/>
                <a:cs typeface="Arial" panose="020B0604020202020204" pitchFamily="34" charset="0"/>
              </a:rPr>
              <a:t>and</a:t>
            </a:r>
          </a:p>
          <a:p>
            <a:pPr lvl="0" fontAlgn="base"/>
            <a:r>
              <a:rPr lang="en-US" b="1" dirty="0" smtClean="0">
                <a:latin typeface="Arial" panose="020B0604020202020204" pitchFamily="34" charset="0"/>
                <a:ea typeface="Times New Roman" panose="02020603050405020304" pitchFamily="18" charset="0"/>
                <a:cs typeface="Arial" panose="020B0604020202020204" pitchFamily="34" charset="0"/>
              </a:rPr>
              <a:t> </a:t>
            </a:r>
            <a:r>
              <a:rPr lang="en-US" b="1" dirty="0">
                <a:latin typeface="Arial" panose="020B0604020202020204" pitchFamily="34" charset="0"/>
                <a:ea typeface="Times New Roman" panose="02020603050405020304" pitchFamily="18" charset="0"/>
                <a:cs typeface="Arial" panose="020B0604020202020204" pitchFamily="34" charset="0"/>
              </a:rPr>
              <a:t>the type and urgency of surgery. </a:t>
            </a:r>
          </a:p>
          <a:p>
            <a:pPr lvl="0" fontAlgn="base"/>
            <a:endParaRPr lang="en-US" b="1"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spcBef>
                <a:spcPts val="0"/>
              </a:spcBef>
              <a:spcAft>
                <a:spcPts val="0"/>
              </a:spcAft>
              <a:buFont typeface="+mj-lt"/>
              <a:buAutoNum type="arabicPeriod"/>
            </a:pPr>
            <a:r>
              <a:rPr lang="en-US" b="1" dirty="0">
                <a:latin typeface="Arial" panose="020B0604020202020204" pitchFamily="34" charset="0"/>
                <a:ea typeface="Times New Roman" panose="02020603050405020304" pitchFamily="18" charset="0"/>
                <a:cs typeface="Arial" panose="020B0604020202020204" pitchFamily="34" charset="0"/>
              </a:rPr>
              <a:t>A full blood count, electrolytes, renal and liver function tests, and blood glucose form a basic set of investigations. </a:t>
            </a:r>
          </a:p>
          <a:p>
            <a:pPr marL="342900" marR="0" lvl="0" indent="-342900" fontAlgn="base">
              <a:spcBef>
                <a:spcPts val="0"/>
              </a:spcBef>
              <a:spcAft>
                <a:spcPts val="0"/>
              </a:spcAft>
              <a:buFont typeface="+mj-lt"/>
              <a:buAutoNum type="arabicPeriod"/>
            </a:pPr>
            <a:endParaRPr lang="en-US" b="1"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spcBef>
                <a:spcPts val="0"/>
              </a:spcBef>
              <a:spcAft>
                <a:spcPts val="0"/>
              </a:spcAft>
              <a:buFont typeface="+mj-lt"/>
              <a:buAutoNum type="arabicPeriod"/>
            </a:pPr>
            <a:r>
              <a:rPr lang="en-US" b="1" dirty="0">
                <a:latin typeface="Arial" panose="020B0604020202020204" pitchFamily="34" charset="0"/>
                <a:ea typeface="Times New Roman" panose="02020603050405020304" pitchFamily="18" charset="0"/>
                <a:cs typeface="Arial" panose="020B0604020202020204" pitchFamily="34" charset="0"/>
              </a:rPr>
              <a:t>Arterial blood gas analysis may be useful in those suspected of respiratory comorbidity (OSA, large collar size, and other pulmonary disease) as the patient's habitual values provide a useful guide to weaning from ventilation and the potential need for extended perioperative respiratory support.</a:t>
            </a:r>
          </a:p>
          <a:p>
            <a:pPr marL="342900" marR="0" lvl="0" indent="-342900" fontAlgn="base">
              <a:spcBef>
                <a:spcPts val="0"/>
              </a:spcBef>
              <a:spcAft>
                <a:spcPts val="0"/>
              </a:spcAft>
              <a:buFont typeface="+mj-lt"/>
              <a:buAutoNum type="arabicPeriod"/>
            </a:pPr>
            <a:endParaRPr lang="en-US" b="1" dirty="0">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spcBef>
                <a:spcPts val="0"/>
              </a:spcBef>
              <a:spcAft>
                <a:spcPts val="0"/>
              </a:spcAft>
              <a:buFont typeface="+mj-lt"/>
              <a:buAutoNum type="arabicPeriod"/>
            </a:pPr>
            <a:r>
              <a:rPr lang="en-US" b="1" dirty="0">
                <a:latin typeface="Arial" panose="020B0604020202020204" pitchFamily="34" charset="0"/>
                <a:ea typeface="Times New Roman" panose="02020603050405020304" pitchFamily="18" charset="0"/>
                <a:cs typeface="Arial" panose="020B0604020202020204" pitchFamily="34" charset="0"/>
              </a:rPr>
              <a:t>Pulmonary function tests may reveal a restrictive defect, </a:t>
            </a:r>
            <a:r>
              <a:rPr lang="en-US" b="1"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cs typeface="Arial" panose="020B0604020202020204" pitchFamily="34" charset="0"/>
              </a:rPr>
              <a:t>but are not performed on all patients. </a:t>
            </a:r>
            <a:endParaRPr lang="en-US" b="1"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spcBef>
                <a:spcPts val="0"/>
              </a:spcBef>
              <a:spcAft>
                <a:spcPts val="0"/>
              </a:spcAft>
              <a:buFont typeface="+mj-lt"/>
              <a:buAutoNum type="arabicPeriod"/>
            </a:pPr>
            <a:endParaRPr lang="en-US" sz="2000" b="1"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marL="342900" marR="0" lvl="0" indent="-342900" fontAlgn="base">
              <a:spcBef>
                <a:spcPts val="0"/>
              </a:spcBef>
              <a:spcAft>
                <a:spcPts val="0"/>
              </a:spcAft>
              <a:buFont typeface="+mj-lt"/>
              <a:buAutoNum type="arabicPeriod"/>
            </a:pPr>
            <a:r>
              <a:rPr lang="en-US" b="1" dirty="0">
                <a:latin typeface="Arial" panose="020B0604020202020204" pitchFamily="34" charset="0"/>
                <a:ea typeface="Times New Roman" panose="02020603050405020304" pitchFamily="18" charset="0"/>
                <a:cs typeface="Arial" panose="020B0604020202020204" pitchFamily="34" charset="0"/>
              </a:rPr>
              <a:t>Sleep </a:t>
            </a:r>
            <a:r>
              <a:rPr lang="en-US" b="1" dirty="0" err="1">
                <a:latin typeface="Arial" panose="020B0604020202020204" pitchFamily="34" charset="0"/>
                <a:ea typeface="Times New Roman" panose="02020603050405020304" pitchFamily="18" charset="0"/>
                <a:cs typeface="Arial" panose="020B0604020202020204" pitchFamily="34" charset="0"/>
              </a:rPr>
              <a:t>apnoea</a:t>
            </a:r>
            <a:r>
              <a:rPr lang="en-US" b="1" dirty="0">
                <a:latin typeface="Arial" panose="020B0604020202020204" pitchFamily="34" charset="0"/>
                <a:ea typeface="Times New Roman" panose="02020603050405020304" pitchFamily="18" charset="0"/>
                <a:cs typeface="Arial" panose="020B0604020202020204" pitchFamily="34" charset="0"/>
              </a:rPr>
              <a:t> is common in this group of patients. Consideration should be given to the use of CPAP/</a:t>
            </a:r>
            <a:r>
              <a:rPr lang="en-US" b="1" dirty="0" err="1">
                <a:latin typeface="Arial" panose="020B0604020202020204" pitchFamily="34" charset="0"/>
                <a:ea typeface="Times New Roman" panose="02020603050405020304" pitchFamily="18" charset="0"/>
                <a:cs typeface="Arial" panose="020B0604020202020204" pitchFamily="34" charset="0"/>
              </a:rPr>
              <a:t>BiPAP</a:t>
            </a:r>
            <a:r>
              <a:rPr lang="en-US" b="1" dirty="0">
                <a:latin typeface="Arial" panose="020B0604020202020204" pitchFamily="34" charset="0"/>
                <a:ea typeface="Times New Roman" panose="02020603050405020304" pitchFamily="18" charset="0"/>
                <a:cs typeface="Arial" panose="020B0604020202020204" pitchFamily="34" charset="0"/>
              </a:rPr>
              <a:t> for those affected and if possible this should be commenced pre-operatively.</a:t>
            </a:r>
          </a:p>
        </p:txBody>
      </p:sp>
      <p:sp>
        <p:nvSpPr>
          <p:cNvPr id="4" name="Rectangle 3"/>
          <p:cNvSpPr/>
          <p:nvPr/>
        </p:nvSpPr>
        <p:spPr>
          <a:xfrm>
            <a:off x="700086" y="0"/>
            <a:ext cx="11477626" cy="585788"/>
          </a:xfrm>
          <a:prstGeom prst="rect">
            <a:avLst/>
          </a:prstGeom>
          <a:solidFill>
            <a:srgbClr val="FFC000"/>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Preoperative assessment</a:t>
            </a:r>
          </a:p>
        </p:txBody>
      </p:sp>
    </p:spTree>
    <p:extLst>
      <p:ext uri="{BB962C8B-B14F-4D97-AF65-F5344CB8AC3E}">
        <p14:creationId xmlns:p14="http://schemas.microsoft.com/office/powerpoint/2010/main" val="3230997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691" y="1684393"/>
            <a:ext cx="10765766" cy="4708981"/>
          </a:xfrm>
          <a:prstGeom prst="rect">
            <a:avLst/>
          </a:prstGeom>
        </p:spPr>
        <p:txBody>
          <a:bodyPr wrap="square">
            <a:spAutoFit/>
          </a:bodyPr>
          <a:lstStyle/>
          <a:p>
            <a:pPr lvl="0" fontAlgn="base"/>
            <a:r>
              <a:rPr lang="en-US" sz="2000" b="1" dirty="0">
                <a:latin typeface="Arial" panose="020B0604020202020204" pitchFamily="34" charset="0"/>
                <a:ea typeface="Times New Roman" panose="02020603050405020304" pitchFamily="18" charset="0"/>
                <a:cs typeface="Arial" panose="020B0604020202020204" pitchFamily="34" charset="0"/>
              </a:rPr>
              <a:t>6</a:t>
            </a:r>
            <a:r>
              <a:rPr lang="en-US" sz="2000" b="1" dirty="0" smtClean="0">
                <a:latin typeface="Arial" panose="020B0604020202020204" pitchFamily="34" charset="0"/>
                <a:ea typeface="Times New Roman" panose="02020603050405020304" pitchFamily="18" charset="0"/>
                <a:cs typeface="Arial" panose="020B0604020202020204" pitchFamily="34" charset="0"/>
              </a:rPr>
              <a:t>.   A </a:t>
            </a:r>
            <a:r>
              <a:rPr lang="en-US" sz="2000" b="1" dirty="0">
                <a:latin typeface="Arial" panose="020B0604020202020204" pitchFamily="34" charset="0"/>
                <a:ea typeface="Times New Roman" panose="02020603050405020304" pitchFamily="18" charset="0"/>
                <a:cs typeface="Arial" panose="020B0604020202020204" pitchFamily="34" charset="0"/>
              </a:rPr>
              <a:t>preoperative ECG is essential to exclude factors such as significant rhythm disturbances and </a:t>
            </a:r>
            <a:r>
              <a:rPr lang="en-US" sz="2000" b="1" dirty="0" err="1">
                <a:latin typeface="Arial" panose="020B0604020202020204" pitchFamily="34" charset="0"/>
                <a:ea typeface="Times New Roman" panose="02020603050405020304" pitchFamily="18" charset="0"/>
                <a:cs typeface="Arial" panose="020B0604020202020204" pitchFamily="34" charset="0"/>
              </a:rPr>
              <a:t>cor</a:t>
            </a:r>
            <a:r>
              <a:rPr lang="en-US" sz="2000" b="1" dirty="0">
                <a:latin typeface="Arial" panose="020B0604020202020204" pitchFamily="34" charset="0"/>
                <a:ea typeface="Times New Roman" panose="02020603050405020304" pitchFamily="18" charset="0"/>
                <a:cs typeface="Arial" panose="020B0604020202020204" pitchFamily="34" charset="0"/>
              </a:rPr>
              <a:t> </a:t>
            </a:r>
            <a:r>
              <a:rPr lang="en-US" sz="2000" b="1" dirty="0" err="1">
                <a:latin typeface="Arial" panose="020B0604020202020204" pitchFamily="34" charset="0"/>
                <a:ea typeface="Times New Roman" panose="02020603050405020304" pitchFamily="18" charset="0"/>
                <a:cs typeface="Arial" panose="020B0604020202020204" pitchFamily="34" charset="0"/>
              </a:rPr>
              <a:t>pulmonale</a:t>
            </a:r>
            <a:r>
              <a:rPr lang="en-US" sz="2000" b="1" dirty="0">
                <a:latin typeface="Arial" panose="020B0604020202020204" pitchFamily="34" charset="0"/>
                <a:ea typeface="Times New Roman" panose="02020603050405020304" pitchFamily="18" charset="0"/>
                <a:cs typeface="Arial" panose="020B0604020202020204" pitchFamily="34" charset="0"/>
              </a:rPr>
              <a:t>, and as a guide to the need for more extensive cardiac investigation. </a:t>
            </a:r>
          </a:p>
          <a:p>
            <a:pPr lvl="0" fontAlgn="base"/>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L="1150938" marR="0" lvl="0" indent="-342900" fontAlgn="base">
              <a:spcBef>
                <a:spcPts val="0"/>
              </a:spcBef>
              <a:spcAft>
                <a:spcPts val="0"/>
              </a:spcAft>
              <a:buFont typeface="Times New Roman" panose="02020603050405020304" pitchFamily="18" charset="0"/>
              <a:buChar char="-"/>
              <a:tabLst>
                <a:tab pos="850900" algn="l"/>
              </a:tabLst>
            </a:pPr>
            <a:r>
              <a:rPr lang="en-US" sz="2000" dirty="0">
                <a:latin typeface="Arial" panose="020B0604020202020204" pitchFamily="34" charset="0"/>
                <a:ea typeface="Times New Roman" panose="02020603050405020304" pitchFamily="18" charset="0"/>
                <a:cs typeface="Arial" panose="020B0604020202020204" pitchFamily="34" charset="0"/>
              </a:rPr>
              <a:t>Patients with evidence of right ventricular hypertrophy or </a:t>
            </a:r>
            <a:r>
              <a:rPr lang="en-US" sz="2000" dirty="0" err="1">
                <a:latin typeface="Arial" panose="020B0604020202020204" pitchFamily="34" charset="0"/>
                <a:ea typeface="Times New Roman" panose="02020603050405020304" pitchFamily="18" charset="0"/>
                <a:cs typeface="Arial" panose="020B0604020202020204" pitchFamily="34" charset="0"/>
              </a:rPr>
              <a:t>cor</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pulmonale</a:t>
            </a:r>
            <a:r>
              <a:rPr lang="en-US" sz="2000" dirty="0">
                <a:latin typeface="Arial" panose="020B0604020202020204" pitchFamily="34" charset="0"/>
                <a:ea typeface="Times New Roman" panose="02020603050405020304" pitchFamily="18" charset="0"/>
                <a:cs typeface="Arial" panose="020B0604020202020204" pitchFamily="34" charset="0"/>
              </a:rPr>
              <a:t> may benefit from a period of elective nocturnal non-invasive ventilation before elective surgery. This can be spectacularly effective in relieving right heart failure, day-time somnolence, and pulmonary hypertension.</a:t>
            </a:r>
          </a:p>
          <a:p>
            <a:pPr marL="1150938" marR="0" lvl="0" indent="-342900" fontAlgn="base">
              <a:spcBef>
                <a:spcPts val="0"/>
              </a:spcBef>
              <a:spcAft>
                <a:spcPts val="0"/>
              </a:spcAft>
              <a:buFont typeface="Times New Roman" panose="02020603050405020304" pitchFamily="18" charset="0"/>
              <a:buChar char="-"/>
              <a:tabLst>
                <a:tab pos="850900" algn="l"/>
              </a:tabLst>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R="0" lvl="0" fontAlgn="base">
              <a:spcBef>
                <a:spcPts val="0"/>
              </a:spcBef>
              <a:spcAft>
                <a:spcPts val="0"/>
              </a:spcAft>
            </a:pPr>
            <a:r>
              <a:rPr lang="en-US" sz="2000" b="1" dirty="0">
                <a:latin typeface="Arial" panose="020B0604020202020204" pitchFamily="34" charset="0"/>
                <a:ea typeface="Times New Roman" panose="02020603050405020304" pitchFamily="18" charset="0"/>
                <a:cs typeface="Arial" panose="020B0604020202020204" pitchFamily="34" charset="0"/>
              </a:rPr>
              <a:t>7</a:t>
            </a:r>
            <a:r>
              <a:rPr lang="en-US" sz="2000" b="1" dirty="0" smtClean="0">
                <a:latin typeface="Arial" panose="020B0604020202020204" pitchFamily="34" charset="0"/>
                <a:ea typeface="Times New Roman" panose="02020603050405020304" pitchFamily="18" charset="0"/>
                <a:cs typeface="Arial" panose="020B0604020202020204" pitchFamily="34" charset="0"/>
              </a:rPr>
              <a:t>.   Echocardiography </a:t>
            </a:r>
            <a:r>
              <a:rPr lang="en-US" sz="2000" b="1" dirty="0">
                <a:latin typeface="Arial" panose="020B0604020202020204" pitchFamily="34" charset="0"/>
                <a:ea typeface="Times New Roman" panose="02020603050405020304" pitchFamily="18" charset="0"/>
                <a:cs typeface="Arial" panose="020B0604020202020204" pitchFamily="34" charset="0"/>
              </a:rPr>
              <a:t>may estimate systolic and diastolic function and chamber dimensions, although good images may be difficult to obtain by the transthoracic technique. </a:t>
            </a:r>
          </a:p>
          <a:p>
            <a:pPr marR="0" lvl="0" fontAlgn="base">
              <a:spcBef>
                <a:spcPts val="0"/>
              </a:spcBef>
              <a:spcAft>
                <a:spcPts val="0"/>
              </a:spcAft>
            </a:pP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p>
            <a:pPr marR="0" lvl="0" fontAlgn="base">
              <a:spcBef>
                <a:spcPts val="0"/>
              </a:spcBef>
              <a:spcAft>
                <a:spcPts val="0"/>
              </a:spcAft>
            </a:pPr>
            <a:r>
              <a:rPr lang="en-US" sz="2000" b="1" dirty="0">
                <a:latin typeface="Arial" panose="020B0604020202020204" pitchFamily="34" charset="0"/>
                <a:ea typeface="Times New Roman" panose="02020603050405020304" pitchFamily="18" charset="0"/>
                <a:cs typeface="Arial" panose="020B0604020202020204" pitchFamily="34" charset="0"/>
              </a:rPr>
              <a:t>8</a:t>
            </a:r>
            <a:r>
              <a:rPr lang="en-US" sz="2000" b="1" dirty="0" smtClean="0">
                <a:latin typeface="Arial" panose="020B0604020202020204" pitchFamily="34" charset="0"/>
                <a:ea typeface="Times New Roman" panose="02020603050405020304" pitchFamily="18" charset="0"/>
                <a:cs typeface="Arial" panose="020B0604020202020204" pitchFamily="34" charset="0"/>
              </a:rPr>
              <a:t>.   Chest </a:t>
            </a:r>
            <a:r>
              <a:rPr lang="en-US" sz="2000" b="1" dirty="0">
                <a:latin typeface="Arial" panose="020B0604020202020204" pitchFamily="34" charset="0"/>
                <a:ea typeface="Times New Roman" panose="02020603050405020304" pitchFamily="18" charset="0"/>
                <a:cs typeface="Arial" panose="020B0604020202020204" pitchFamily="34" charset="0"/>
              </a:rPr>
              <a:t>X-ray may be used to assess cardiothoracic ratio and evidence of cardiac failure. </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700086" y="0"/>
            <a:ext cx="11477626" cy="585788"/>
          </a:xfrm>
          <a:prstGeom prst="rect">
            <a:avLst/>
          </a:prstGeom>
          <a:solidFill>
            <a:srgbClr val="FFC000"/>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spc="50" dirty="0" err="1">
                <a:ln w="9525" cmpd="sng">
                  <a:solidFill>
                    <a:schemeClr val="accent1"/>
                  </a:solidFill>
                  <a:prstDash val="solid"/>
                </a:ln>
                <a:solidFill>
                  <a:srgbClr val="70AD47">
                    <a:tint val="1000"/>
                  </a:srgbClr>
                </a:solidFill>
                <a:effectLst>
                  <a:glow rad="38100">
                    <a:schemeClr val="accent1">
                      <a:alpha val="40000"/>
                    </a:schemeClr>
                  </a:glow>
                </a:effectLst>
              </a:rPr>
              <a:t>Cont</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….Preoperative assessment</a:t>
            </a:r>
          </a:p>
        </p:txBody>
      </p:sp>
    </p:spTree>
    <p:extLst>
      <p:ext uri="{BB962C8B-B14F-4D97-AF65-F5344CB8AC3E}">
        <p14:creationId xmlns:p14="http://schemas.microsoft.com/office/powerpoint/2010/main" val="1330335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760" y="1455563"/>
            <a:ext cx="9592574" cy="3908762"/>
          </a:xfrm>
          <a:prstGeom prst="rect">
            <a:avLst/>
          </a:prstGeom>
        </p:spPr>
        <p:txBody>
          <a:bodyPr wrap="square">
            <a:spAutoFit/>
          </a:bodyPr>
          <a:lstStyle/>
          <a:p>
            <a:pPr marR="0" lvl="0" fontAlgn="base">
              <a:spcBef>
                <a:spcPts val="0"/>
              </a:spcBef>
              <a:spcAft>
                <a:spcPts val="0"/>
              </a:spcAft>
            </a:pPr>
            <a:r>
              <a:rPr lang="en-US" sz="3200" b="1" u="sng" dirty="0">
                <a:latin typeface="Arial" panose="020B0604020202020204" pitchFamily="34" charset="0"/>
                <a:ea typeface="Times New Roman" panose="02020603050405020304" pitchFamily="18" charset="0"/>
                <a:cs typeface="Arial" panose="020B0604020202020204" pitchFamily="34" charset="0"/>
              </a:rPr>
              <a:t>N.B</a:t>
            </a:r>
            <a:r>
              <a:rPr lang="en-US" dirty="0">
                <a:latin typeface="Arial" panose="020B0604020202020204" pitchFamily="34" charset="0"/>
                <a:ea typeface="Times New Roman" panose="02020603050405020304" pitchFamily="18" charset="0"/>
                <a:cs typeface="Arial" panose="020B0604020202020204" pitchFamily="34" charset="0"/>
              </a:rPr>
              <a:t>.</a:t>
            </a:r>
          </a:p>
          <a:p>
            <a:pPr marR="0" lvl="0" fontAlgn="base">
              <a:spcBef>
                <a:spcPts val="0"/>
              </a:spcBef>
              <a:spcAft>
                <a:spcPts val="0"/>
              </a:spcAft>
            </a:pPr>
            <a:endParaRPr lang="en-US" dirty="0">
              <a:latin typeface="Arial" panose="020B0604020202020204" pitchFamily="34" charset="0"/>
              <a:ea typeface="Times New Roman" panose="02020603050405020304" pitchFamily="18" charset="0"/>
              <a:cs typeface="Arial" panose="020B0604020202020204" pitchFamily="34" charset="0"/>
            </a:endParaRPr>
          </a:p>
          <a:p>
            <a:pPr marR="0" lvl="0" fontAlgn="base">
              <a:spcBef>
                <a:spcPts val="0"/>
              </a:spcBef>
              <a:spcAft>
                <a:spcPts val="0"/>
              </a:spcAft>
            </a:pPr>
            <a:r>
              <a:rPr lang="en-US" b="1" dirty="0">
                <a:latin typeface="Arial" panose="020B0604020202020204" pitchFamily="34" charset="0"/>
                <a:ea typeface="Times New Roman" panose="02020603050405020304" pitchFamily="18" charset="0"/>
                <a:cs typeface="Arial" panose="020B0604020202020204" pitchFamily="34" charset="0"/>
              </a:rPr>
              <a:t>Unfortunately, most cardiorespiratory investigations are technically difficult owing to patient body habitus. </a:t>
            </a:r>
          </a:p>
          <a:p>
            <a:pPr marR="0" lvl="0" fontAlgn="base">
              <a:spcBef>
                <a:spcPts val="0"/>
              </a:spcBef>
              <a:spcAft>
                <a:spcPts val="0"/>
              </a:spcAft>
            </a:pPr>
            <a:endParaRPr lang="en-US" dirty="0">
              <a:latin typeface="Arial" panose="020B0604020202020204" pitchFamily="34" charset="0"/>
              <a:ea typeface="Times New Roman" panose="02020603050405020304" pitchFamily="18" charset="0"/>
              <a:cs typeface="Arial" panose="020B0604020202020204" pitchFamily="34" charset="0"/>
            </a:endParaRPr>
          </a:p>
          <a:p>
            <a:pPr marL="1150938" marR="0" lvl="0" indent="-342900" fontAlgn="base">
              <a:spcBef>
                <a:spcPts val="0"/>
              </a:spcBef>
              <a:spcAft>
                <a:spcPts val="0"/>
              </a:spcAft>
              <a:buFont typeface="Times New Roman" panose="02020603050405020304" pitchFamily="18" charset="0"/>
              <a:buChar char="-"/>
            </a:pPr>
            <a:r>
              <a:rPr lang="en-US" dirty="0">
                <a:latin typeface="Arial" panose="020B0604020202020204" pitchFamily="34" charset="0"/>
                <a:ea typeface="Times New Roman" panose="02020603050405020304" pitchFamily="18" charset="0"/>
                <a:cs typeface="Arial" panose="020B0604020202020204" pitchFamily="34" charset="0"/>
              </a:rPr>
              <a:t>Exercise ECG testing may be impracticable, but even a short walk along the ward or an attempt at climbing a flight of stairs can give useful functional information. It may be worth considering a pharmacological stress test for patients who are unable to exercise sufficiently. </a:t>
            </a:r>
          </a:p>
          <a:p>
            <a:pPr marL="1150938" marR="0" lvl="0" indent="-342900" fontAlgn="base">
              <a:spcBef>
                <a:spcPts val="0"/>
              </a:spcBef>
              <a:spcAft>
                <a:spcPts val="0"/>
              </a:spcAft>
              <a:buFont typeface="Times New Roman" panose="02020603050405020304" pitchFamily="18" charset="0"/>
              <a:buChar char="-"/>
            </a:pPr>
            <a:endParaRPr lang="en-US" dirty="0">
              <a:latin typeface="Arial" panose="020B0604020202020204" pitchFamily="34" charset="0"/>
              <a:ea typeface="Times New Roman" panose="02020603050405020304" pitchFamily="18" charset="0"/>
              <a:cs typeface="Arial" panose="020B0604020202020204" pitchFamily="34" charset="0"/>
            </a:endParaRPr>
          </a:p>
          <a:p>
            <a:pPr marL="1150938" marR="0" lvl="0" indent="-342900" fontAlgn="base">
              <a:spcBef>
                <a:spcPts val="0"/>
              </a:spcBef>
              <a:spcAft>
                <a:spcPts val="0"/>
              </a:spcAft>
              <a:buFont typeface="Times New Roman" panose="02020603050405020304" pitchFamily="18" charset="0"/>
              <a:buChar char="-"/>
            </a:pPr>
            <a:r>
              <a:rPr lang="en-US" dirty="0">
                <a:latin typeface="Arial" panose="020B0604020202020204" pitchFamily="34" charset="0"/>
                <a:ea typeface="Times New Roman" panose="02020603050405020304" pitchFamily="18" charset="0"/>
                <a:cs typeface="Arial" panose="020B0604020202020204" pitchFamily="34" charset="0"/>
              </a:rPr>
              <a:t>It may be difficult to measure the patient’s blood pressure accurately using an upper arm cuff; other places, such as the forearm, may need to be used, and consideration given before surgery to direct arterial blood pressure measurement.</a:t>
            </a:r>
          </a:p>
        </p:txBody>
      </p:sp>
      <p:sp>
        <p:nvSpPr>
          <p:cNvPr id="3" name="Rectangle 2"/>
          <p:cNvSpPr/>
          <p:nvPr/>
        </p:nvSpPr>
        <p:spPr>
          <a:xfrm>
            <a:off x="413759" y="0"/>
            <a:ext cx="11477626" cy="585788"/>
          </a:xfrm>
          <a:prstGeom prst="rect">
            <a:avLst/>
          </a:prstGeom>
          <a:solidFill>
            <a:srgbClr val="FFC000"/>
          </a:solidFill>
          <a:ln>
            <a:solidFill>
              <a:schemeClr val="accent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spc="50" dirty="0" err="1">
                <a:ln w="9525" cmpd="sng">
                  <a:solidFill>
                    <a:schemeClr val="accent1"/>
                  </a:solidFill>
                  <a:prstDash val="solid"/>
                </a:ln>
                <a:solidFill>
                  <a:srgbClr val="70AD47">
                    <a:tint val="1000"/>
                  </a:srgbClr>
                </a:solidFill>
                <a:effectLst>
                  <a:glow rad="38100">
                    <a:schemeClr val="accent1">
                      <a:alpha val="40000"/>
                    </a:schemeClr>
                  </a:glow>
                </a:effectLst>
              </a:rPr>
              <a:t>Cont</a:t>
            </a: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….Preoperative assessment</a:t>
            </a:r>
          </a:p>
        </p:txBody>
      </p:sp>
    </p:spTree>
    <p:extLst>
      <p:ext uri="{BB962C8B-B14F-4D97-AF65-F5344CB8AC3E}">
        <p14:creationId xmlns:p14="http://schemas.microsoft.com/office/powerpoint/2010/main" val="534685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428750"/>
            <a:ext cx="6096000" cy="1186607"/>
          </a:xfrm>
          <a:prstGeom prst="rect">
            <a:avLst/>
          </a:prstGeom>
        </p:spPr>
        <p:txBody>
          <a:bodyPr>
            <a:spAutoFit/>
          </a:bodyPr>
          <a:lstStyle/>
          <a:p>
            <a:pPr marL="285750" indent="-285750">
              <a:lnSpc>
                <a:spcPct val="107000"/>
              </a:lnSpc>
              <a:spcAft>
                <a:spcPts val="800"/>
              </a:spcAft>
              <a:buFont typeface="Wingdings" panose="05000000000000000000" pitchFamily="2" charset="2"/>
              <a:buChar char="§"/>
            </a:pPr>
            <a:r>
              <a:rPr lang="en-US" u="sng" dirty="0">
                <a:latin typeface="Calibri" panose="020F0502020204030204" pitchFamily="34" charset="0"/>
                <a:ea typeface="Calibri" panose="020F0502020204030204" pitchFamily="34" charset="0"/>
                <a:cs typeface="Arial" panose="020B0604020202020204" pitchFamily="34" charset="0"/>
                <a:hlinkClick r:id="rId2"/>
              </a:rPr>
              <a:t>https://www.ncbi.nlm.nih.gov/pmc/articles/PMC2683280/</a:t>
            </a:r>
            <a:r>
              <a:rPr lang="en-US" dirty="0">
                <a:latin typeface="Calibri" panose="020F0502020204030204" pitchFamily="34" charset="0"/>
                <a:ea typeface="Calibri" panose="020F0502020204030204" pitchFamily="34" charset="0"/>
                <a:cs typeface="Arial" panose="020B0604020202020204" pitchFamily="34" charset="0"/>
              </a:rPr>
              <a:t> </a:t>
            </a:r>
          </a:p>
          <a:p>
            <a:pPr marL="285750" indent="-285750">
              <a:lnSpc>
                <a:spcPct val="107000"/>
              </a:lnSpc>
              <a:spcAft>
                <a:spcPts val="800"/>
              </a:spcAft>
              <a:buFont typeface="Wingdings" panose="05000000000000000000" pitchFamily="2" charset="2"/>
              <a:buChar char="§"/>
            </a:pPr>
            <a:r>
              <a:rPr lang="en-US" u="sng" dirty="0">
                <a:latin typeface="Calibri" panose="020F0502020204030204" pitchFamily="34" charset="0"/>
                <a:ea typeface="Calibri" panose="020F0502020204030204" pitchFamily="34" charset="0"/>
                <a:cs typeface="Arial" panose="020B0604020202020204" pitchFamily="34" charset="0"/>
                <a:hlinkClick r:id="rId3"/>
              </a:rPr>
              <a:t>http://onlinelibrary.wiley.com/doi/10.1111/anae.13101/full</a:t>
            </a:r>
            <a:endParaRPr lang="en-US" u="sng" dirty="0">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Arial" panose="020B0604020202020204" pitchFamily="34" charset="0"/>
              </a:rPr>
              <a:t>Anesthesia at a glance </a:t>
            </a:r>
          </a:p>
        </p:txBody>
      </p:sp>
      <p:sp>
        <p:nvSpPr>
          <p:cNvPr id="5" name="Rectangle 1"/>
          <p:cNvSpPr txBox="1">
            <a:spLocks/>
          </p:cNvSpPr>
          <p:nvPr/>
        </p:nvSpPr>
        <p:spPr>
          <a:xfrm>
            <a:off x="1271587" y="614363"/>
            <a:ext cx="3014663" cy="685800"/>
          </a:xfrm>
          <a:prstGeom prst="rect">
            <a:avLst/>
          </a:prstGeom>
        </p:spPr>
        <p:txBody>
          <a:bodyPr>
            <a:normAutofit/>
          </a:bodyPr>
          <a:lst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000"/>
              <a:t>References:</a:t>
            </a:r>
            <a:endParaRPr lang="en-US" sz="4000" dirty="0"/>
          </a:p>
        </p:txBody>
      </p:sp>
    </p:spTree>
    <p:extLst>
      <p:ext uri="{BB962C8B-B14F-4D97-AF65-F5344CB8AC3E}">
        <p14:creationId xmlns:p14="http://schemas.microsoft.com/office/powerpoint/2010/main" val="3146461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3706" y="2367457"/>
            <a:ext cx="10990445" cy="646331"/>
          </a:xfrm>
          <a:prstGeom prst="rect">
            <a:avLst/>
          </a:prstGeom>
        </p:spPr>
        <p:txBody>
          <a:bodyPr>
            <a:noAutofit/>
          </a:bodyPr>
          <a:lstStyle/>
          <a:p>
            <a:pPr algn="ctr">
              <a:spcBef>
                <a:spcPct val="0"/>
              </a:spcBef>
            </a:pPr>
            <a:r>
              <a:rPr lang="en-US" sz="4000" b="1" dirty="0">
                <a:ln>
                  <a:solidFill>
                    <a:schemeClr val="tx1">
                      <a:lumMod val="95000"/>
                    </a:schemeClr>
                  </a:solidFill>
                </a:ln>
              </a:rPr>
              <a:t>Q6-What is the NPO Status required preoperative?</a:t>
            </a:r>
            <a:endParaRPr lang="ar-SA" sz="4000" b="1" dirty="0">
              <a:ln>
                <a:solidFill>
                  <a:schemeClr val="tx1">
                    <a:lumMod val="95000"/>
                  </a:schemeClr>
                </a:solidFill>
              </a:ln>
            </a:endParaRPr>
          </a:p>
        </p:txBody>
      </p:sp>
    </p:spTree>
    <p:extLst>
      <p:ext uri="{BB962C8B-B14F-4D97-AF65-F5344CB8AC3E}">
        <p14:creationId xmlns:p14="http://schemas.microsoft.com/office/powerpoint/2010/main" val="555001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5049" y="2188541"/>
            <a:ext cx="10687050" cy="1631216"/>
          </a:xfrm>
          <a:prstGeom prst="rect">
            <a:avLst/>
          </a:prstGeom>
        </p:spPr>
        <p:txBody>
          <a:bodyPr wrap="square">
            <a:spAutoFit/>
          </a:bodyPr>
          <a:lstStyle/>
          <a:p>
            <a:r>
              <a:rPr lang="en-US" sz="2500" b="1" dirty="0">
                <a:ln w="0"/>
                <a:effectLst>
                  <a:outerShdw blurRad="38100" dist="19050" dir="2700000" algn="tl" rotWithShape="0">
                    <a:schemeClr val="dk1">
                      <a:alpha val="40000"/>
                    </a:schemeClr>
                  </a:outerShdw>
                </a:effectLst>
                <a:latin typeface="arial" panose="020B0604020202020204" pitchFamily="34" charset="0"/>
              </a:rPr>
              <a:t>Empty stomach decreases the risk of vomiting and regurgitation. Food is usually withheld for 4–6 hours before elective surgery and in some hospitals it is now common practice to allow clear ﬂuids until 2 hours before surgery.</a:t>
            </a:r>
            <a:endParaRPr lang="ar-SA" sz="25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93714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945" y="2562910"/>
            <a:ext cx="10770755" cy="1323290"/>
          </a:xfrm>
          <a:prstGeom prst="rect">
            <a:avLst/>
          </a:prstGeom>
        </p:spPr>
        <p:txBody>
          <a:bodyPr>
            <a:noAutofit/>
          </a:bodyPr>
          <a:lstStyle/>
          <a:p>
            <a:pPr algn="ctr">
              <a:lnSpc>
                <a:spcPct val="90000"/>
              </a:lnSpc>
              <a:spcBef>
                <a:spcPct val="0"/>
              </a:spcBef>
            </a:pPr>
            <a:r>
              <a:rPr lang="en-US" sz="4000" b="1" dirty="0">
                <a:ln>
                  <a:solidFill>
                    <a:schemeClr val="tx1">
                      <a:lumMod val="95000"/>
                    </a:schemeClr>
                  </a:solidFill>
                </a:ln>
              </a:rPr>
              <a:t>Q7-What is Preoperative Medications you can be given to the patient before surgery ?</a:t>
            </a:r>
            <a:endParaRPr lang="ar-SA" sz="4000" b="1" dirty="0">
              <a:ln>
                <a:solidFill>
                  <a:schemeClr val="tx1">
                    <a:lumMod val="95000"/>
                  </a:schemeClr>
                </a:solidFill>
              </a:ln>
            </a:endParaRPr>
          </a:p>
        </p:txBody>
      </p:sp>
    </p:spTree>
    <p:extLst>
      <p:ext uri="{BB962C8B-B14F-4D97-AF65-F5344CB8AC3E}">
        <p14:creationId xmlns:p14="http://schemas.microsoft.com/office/powerpoint/2010/main" val="310464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idx="1"/>
          </p:nvPr>
        </p:nvSpPr>
        <p:spPr>
          <a:xfrm>
            <a:off x="65303" y="686522"/>
            <a:ext cx="11158537" cy="3900488"/>
          </a:xfrm>
          <a:prstGeom prst="rect">
            <a:avLst/>
          </a:prstGeom>
        </p:spPr>
        <p:txBody>
          <a:bodyPr>
            <a:noAutofit/>
          </a:bodyPr>
          <a:lstStyle/>
          <a:p>
            <a:pPr marL="0" indent="0" algn="l" rtl="0">
              <a:buNone/>
            </a:pPr>
            <a:r>
              <a:rPr lang="en-US" b="1" dirty="0">
                <a:latin typeface="Arial" panose="020B0604020202020204" pitchFamily="34" charset="0"/>
                <a:cs typeface="Arial" panose="020B0604020202020204" pitchFamily="34" charset="0"/>
              </a:rPr>
              <a:t>Premedication is the administration of medication before anesthesia. </a:t>
            </a:r>
            <a:endParaRPr lang="en-US" b="1" dirty="0" smtClean="0">
              <a:latin typeface="Arial" panose="020B0604020202020204" pitchFamily="34" charset="0"/>
              <a:cs typeface="Arial" panose="020B0604020202020204" pitchFamily="34" charset="0"/>
            </a:endParaRPr>
          </a:p>
          <a:p>
            <a:pPr marL="0" indent="0" algn="l" rtl="0">
              <a:buNone/>
            </a:pPr>
            <a:r>
              <a:rPr lang="en-US" b="1" dirty="0" smtClean="0">
                <a:latin typeface="Arial" panose="020B0604020202020204" pitchFamily="34" charset="0"/>
                <a:cs typeface="Arial" panose="020B0604020202020204" pitchFamily="34" charset="0"/>
              </a:rPr>
              <a:t>They </a:t>
            </a:r>
            <a:r>
              <a:rPr lang="en-US" b="1" dirty="0">
                <a:latin typeface="Arial" panose="020B0604020202020204" pitchFamily="34" charset="0"/>
                <a:cs typeface="Arial" panose="020B0604020202020204" pitchFamily="34" charset="0"/>
              </a:rPr>
              <a:t>are used to prepare the patient for anesthesia and to help </a:t>
            </a:r>
            <a:r>
              <a:rPr lang="en-US" b="1" dirty="0" smtClean="0">
                <a:latin typeface="Arial" panose="020B0604020202020204" pitchFamily="34" charset="0"/>
                <a:cs typeface="Arial" panose="020B0604020202020204" pitchFamily="34" charset="0"/>
              </a:rPr>
              <a:t>provide</a:t>
            </a:r>
          </a:p>
          <a:p>
            <a:pPr marL="0" indent="0" algn="l" rtl="0">
              <a:buNone/>
            </a:pP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optimal conditions for surgery. </a:t>
            </a:r>
            <a:endParaRPr lang="en-US" b="1" dirty="0" smtClean="0">
              <a:latin typeface="Arial" panose="020B0604020202020204" pitchFamily="34" charset="0"/>
              <a:cs typeface="Arial" panose="020B0604020202020204" pitchFamily="34" charset="0"/>
            </a:endParaRPr>
          </a:p>
          <a:p>
            <a:pPr marL="0" indent="0" algn="l" rtl="0">
              <a:buNone/>
            </a:pPr>
            <a:endParaRPr lang="en-US" dirty="0">
              <a:latin typeface="Arial" panose="020B0604020202020204" pitchFamily="34" charset="0"/>
              <a:cs typeface="Arial" panose="020B0604020202020204" pitchFamily="34" charset="0"/>
            </a:endParaRPr>
          </a:p>
          <a:p>
            <a:pPr marL="0" indent="0" algn="l" rtl="0">
              <a:buNone/>
            </a:pPr>
            <a:r>
              <a:rPr lang="en-US" sz="2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This includes:</a:t>
            </a:r>
          </a:p>
          <a:p>
            <a:pPr algn="l" rtl="0"/>
            <a:r>
              <a:rPr lang="en-US" sz="2000" b="1" dirty="0">
                <a:latin typeface="Arial" panose="020B0604020202020204" pitchFamily="34" charset="0"/>
                <a:cs typeface="Arial" panose="020B0604020202020204" pitchFamily="34" charset="0"/>
              </a:rPr>
              <a:t>Reduction of anxiety and pain.</a:t>
            </a:r>
          </a:p>
          <a:p>
            <a:pPr algn="l" rtl="0"/>
            <a:r>
              <a:rPr lang="en-US" sz="2000" b="1" dirty="0">
                <a:latin typeface="Arial" panose="020B0604020202020204" pitchFamily="34" charset="0"/>
                <a:cs typeface="Arial" panose="020B0604020202020204" pitchFamily="34" charset="0"/>
              </a:rPr>
              <a:t>Promotion of amnesia.</a:t>
            </a:r>
          </a:p>
          <a:p>
            <a:pPr algn="l" rtl="0"/>
            <a:r>
              <a:rPr lang="en-US" sz="2000" b="1" dirty="0">
                <a:latin typeface="Arial" panose="020B0604020202020204" pitchFamily="34" charset="0"/>
                <a:cs typeface="Arial" panose="020B0604020202020204" pitchFamily="34" charset="0"/>
              </a:rPr>
              <a:t>Reduction of secretions.</a:t>
            </a:r>
          </a:p>
          <a:p>
            <a:pPr algn="l" rtl="0"/>
            <a:r>
              <a:rPr lang="en-US" sz="2000" b="1" dirty="0">
                <a:latin typeface="Arial" panose="020B0604020202020204" pitchFamily="34" charset="0"/>
                <a:cs typeface="Arial" panose="020B0604020202020204" pitchFamily="34" charset="0"/>
              </a:rPr>
              <a:t>Reduction of volume and pH of gastric contents (to avoid </a:t>
            </a:r>
            <a:r>
              <a:rPr lang="en-US" sz="2000" b="1" dirty="0" err="1">
                <a:latin typeface="Arial" panose="020B0604020202020204" pitchFamily="34" charset="0"/>
                <a:cs typeface="Arial" panose="020B0604020202020204" pitchFamily="34" charset="0"/>
              </a:rPr>
              <a:t>mendelson’s</a:t>
            </a:r>
            <a:r>
              <a:rPr lang="en-US" sz="2000" b="1" dirty="0">
                <a:latin typeface="Arial" panose="020B0604020202020204" pitchFamily="34" charset="0"/>
                <a:cs typeface="Arial" panose="020B0604020202020204" pitchFamily="34" charset="0"/>
              </a:rPr>
              <a:t> syndrome)</a:t>
            </a:r>
          </a:p>
          <a:p>
            <a:pPr algn="l" rtl="0"/>
            <a:r>
              <a:rPr lang="en-US" sz="2000" b="1" dirty="0">
                <a:latin typeface="Arial" panose="020B0604020202020204" pitchFamily="34" charset="0"/>
                <a:cs typeface="Arial" panose="020B0604020202020204" pitchFamily="34" charset="0"/>
              </a:rPr>
              <a:t>Reduction of postoperative nausea and vomiting.</a:t>
            </a:r>
          </a:p>
          <a:p>
            <a:pPr algn="l" rtl="0"/>
            <a:r>
              <a:rPr lang="en-US" sz="2000" b="1" dirty="0">
                <a:latin typeface="Arial" panose="020B0604020202020204" pitchFamily="34" charset="0"/>
                <a:cs typeface="Arial" panose="020B0604020202020204" pitchFamily="34" charset="0"/>
              </a:rPr>
              <a:t>Specific indications - </a:t>
            </a:r>
            <a:r>
              <a:rPr lang="en-US" sz="2000" b="1" dirty="0" err="1">
                <a:latin typeface="Arial" panose="020B0604020202020204" pitchFamily="34" charset="0"/>
                <a:cs typeface="Arial" panose="020B0604020202020204" pitchFamily="34" charset="0"/>
              </a:rPr>
              <a:t>eg</a:t>
            </a:r>
            <a:r>
              <a:rPr lang="en-US" sz="2000" b="1" dirty="0">
                <a:latin typeface="Arial" panose="020B0604020202020204" pitchFamily="34" charset="0"/>
                <a:cs typeface="Arial" panose="020B0604020202020204" pitchFamily="34" charset="0"/>
              </a:rPr>
              <a:t>, prevention of infective endocarditis.</a:t>
            </a:r>
          </a:p>
        </p:txBody>
      </p:sp>
      <p:sp>
        <p:nvSpPr>
          <p:cNvPr id="4" name="Rectangle 3"/>
          <p:cNvSpPr/>
          <p:nvPr/>
        </p:nvSpPr>
        <p:spPr>
          <a:xfrm>
            <a:off x="478413" y="0"/>
            <a:ext cx="11477626" cy="585788"/>
          </a:xfrm>
          <a:prstGeom prst="rect">
            <a:avLst/>
          </a:prstGeom>
          <a:solidFill>
            <a:schemeClr val="accent6">
              <a:lumMod val="75000"/>
            </a:schemeClr>
          </a:solidFill>
          <a:ln>
            <a:solidFill>
              <a:schemeClr val="accent6">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rPr>
              <a:t>Premedications</a:t>
            </a:r>
          </a:p>
        </p:txBody>
      </p:sp>
    </p:spTree>
    <p:extLst>
      <p:ext uri="{BB962C8B-B14F-4D97-AF65-F5344CB8AC3E}">
        <p14:creationId xmlns:p14="http://schemas.microsoft.com/office/powerpoint/2010/main" val="3912891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086" y="0"/>
            <a:ext cx="11477626" cy="585788"/>
          </a:xfrm>
          <a:prstGeom prst="rect">
            <a:avLst/>
          </a:prstGeom>
          <a:solidFill>
            <a:schemeClr val="accent6">
              <a:lumMod val="75000"/>
            </a:schemeClr>
          </a:solidFill>
          <a:ln>
            <a:solidFill>
              <a:schemeClr val="accent6">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rPr>
              <a:t>Common purposes of premedications</a:t>
            </a:r>
          </a:p>
        </p:txBody>
      </p:sp>
      <p:sp>
        <p:nvSpPr>
          <p:cNvPr id="3" name="Rectangle 2"/>
          <p:cNvSpPr/>
          <p:nvPr/>
        </p:nvSpPr>
        <p:spPr>
          <a:xfrm>
            <a:off x="593363" y="585788"/>
            <a:ext cx="11358562" cy="6186309"/>
          </a:xfrm>
          <a:prstGeom prst="rect">
            <a:avLst/>
          </a:prstGeom>
        </p:spPr>
        <p:txBody>
          <a:bodyPr wrap="square">
            <a:spAutoFit/>
          </a:bodyPr>
          <a:lstStyle/>
          <a:p>
            <a:r>
              <a:rPr lang="en-US"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1-Anxiety</a:t>
            </a:r>
            <a:endParaRPr lang="en-US" sz="20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Benzodiazepines are ideal agents to reduce anxiety. </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They provide anterograde amnesia and light sedation. </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If given orally 1-2 hours before surgery they have only a small effect on </a:t>
            </a:r>
            <a:r>
              <a:rPr lang="en-US" dirty="0" smtClean="0">
                <a:latin typeface="Arial" panose="020B0604020202020204" pitchFamily="34" charset="0"/>
                <a:cs typeface="Arial" panose="020B0604020202020204" pitchFamily="34" charset="0"/>
              </a:rPr>
              <a:t>cardiorespiratory</a:t>
            </a:r>
          </a:p>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function but large doses can interfere with the speed and quality of recovery. </a:t>
            </a:r>
          </a:p>
          <a:p>
            <a:endParaRPr lang="en-US" dirty="0">
              <a:latin typeface="Arial" panose="020B0604020202020204" pitchFamily="34" charset="0"/>
              <a:cs typeface="Arial" panose="020B0604020202020204" pitchFamily="34" charset="0"/>
            </a:endParaRPr>
          </a:p>
          <a:p>
            <a:r>
              <a:rPr lang="en-US"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2-Analgesia</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Opioids, paracetamol and non-steroidal anti-inflammatory drugs reduce the required dose of anesthetic agent and improve patient comfort in the immediate postoperative period.</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Opioids also cause variable sedation and cardiorespiratory depression. </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All opioids cause nausea and vomiting and this may outweigh any beneficial effects. </a:t>
            </a:r>
          </a:p>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Opioids may also precipitate bronchospasm or anaphylaxis.</a:t>
            </a:r>
          </a:p>
          <a:p>
            <a:endParaRPr lang="en-US" dirty="0">
              <a:latin typeface="Arial" panose="020B0604020202020204" pitchFamily="34" charset="0"/>
              <a:cs typeface="Arial" panose="020B0604020202020204" pitchFamily="34" charset="0"/>
            </a:endParaRPr>
          </a:p>
          <a:p>
            <a:r>
              <a:rPr lang="en-GB"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3-Antiemetics</a:t>
            </a:r>
          </a:p>
          <a:p>
            <a:r>
              <a:rPr lang="en-GB" b="1" dirty="0">
                <a:latin typeface="Arial" panose="020B0604020202020204" pitchFamily="34" charset="0"/>
                <a:cs typeface="Arial" panose="020B0604020202020204" pitchFamily="34" charset="0"/>
              </a:rPr>
              <a:t>A risk score for predicting postoperative nausea and vomiting after inhalation anaesthesia has identified four risk factors:</a:t>
            </a:r>
          </a:p>
          <a:p>
            <a:r>
              <a:rPr lang="en-GB" dirty="0">
                <a:latin typeface="Arial" panose="020B0604020202020204" pitchFamily="34" charset="0"/>
                <a:cs typeface="Arial" panose="020B0604020202020204" pitchFamily="34" charset="0"/>
              </a:rPr>
              <a:t>1-Female gender </a:t>
            </a:r>
          </a:p>
          <a:p>
            <a:r>
              <a:rPr lang="en-GB" dirty="0">
                <a:latin typeface="Arial" panose="020B0604020202020204" pitchFamily="34" charset="0"/>
                <a:cs typeface="Arial" panose="020B0604020202020204" pitchFamily="34" charset="0"/>
              </a:rPr>
              <a:t>2-Prior history of motion sickness </a:t>
            </a:r>
            <a:r>
              <a:rPr lang="en-US" dirty="0">
                <a:latin typeface="Arial" panose="020B0604020202020204" pitchFamily="34" charset="0"/>
                <a:cs typeface="Arial" panose="020B0604020202020204" pitchFamily="34" charset="0"/>
              </a:rPr>
              <a:t>or post op nausea</a:t>
            </a:r>
          </a:p>
          <a:p>
            <a:r>
              <a:rPr lang="en-GB" dirty="0">
                <a:latin typeface="Arial" panose="020B0604020202020204" pitchFamily="34" charset="0"/>
                <a:cs typeface="Arial" panose="020B0604020202020204" pitchFamily="34" charset="0"/>
              </a:rPr>
              <a:t>3-Non-smoking </a:t>
            </a:r>
          </a:p>
          <a:p>
            <a:r>
              <a:rPr lang="en-GB" dirty="0">
                <a:latin typeface="Arial" panose="020B0604020202020204" pitchFamily="34" charset="0"/>
                <a:cs typeface="Arial" panose="020B0604020202020204" pitchFamily="34" charset="0"/>
              </a:rPr>
              <a:t>4-Use of post operative opioids. </a:t>
            </a:r>
          </a:p>
          <a:p>
            <a:r>
              <a:rPr lang="en-GB" dirty="0">
                <a:latin typeface="Arial" panose="020B0604020202020204" pitchFamily="34" charset="0"/>
                <a:cs typeface="Arial" panose="020B0604020202020204" pitchFamily="34" charset="0"/>
              </a:rPr>
              <a:t>Use prophylactic antiemetic when 2 or more risk factors are present when using volatile anaesthetics. </a:t>
            </a:r>
          </a:p>
        </p:txBody>
      </p:sp>
    </p:spTree>
    <p:extLst>
      <p:ext uri="{BB962C8B-B14F-4D97-AF65-F5344CB8AC3E}">
        <p14:creationId xmlns:p14="http://schemas.microsoft.com/office/powerpoint/2010/main" val="240331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8448" y="2415659"/>
            <a:ext cx="9990589" cy="1323439"/>
          </a:xfrm>
          <a:prstGeom prst="rect">
            <a:avLst/>
          </a:prstGeom>
        </p:spPr>
        <p:txBody>
          <a:bodyPr wrap="square">
            <a:spAutoFit/>
          </a:bodyPr>
          <a:lstStyle/>
          <a:p>
            <a:pPr algn="ctr"/>
            <a:r>
              <a:rPr lang="en-US" sz="4000" b="1" dirty="0">
                <a:ln>
                  <a:solidFill>
                    <a:schemeClr val="tx1">
                      <a:lumMod val="95000"/>
                    </a:schemeClr>
                  </a:solidFill>
                </a:ln>
              </a:rPr>
              <a:t>Q1-What are the goals of preoperative assessment?</a:t>
            </a:r>
          </a:p>
        </p:txBody>
      </p:sp>
    </p:spTree>
    <p:extLst>
      <p:ext uri="{BB962C8B-B14F-4D97-AF65-F5344CB8AC3E}">
        <p14:creationId xmlns:p14="http://schemas.microsoft.com/office/powerpoint/2010/main" val="3249399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0631" y="1402052"/>
            <a:ext cx="11491914" cy="4770537"/>
          </a:xfrm>
          <a:prstGeom prst="rect">
            <a:avLst/>
          </a:prstGeom>
        </p:spPr>
        <p:txBody>
          <a:bodyPr wrap="square">
            <a:spAutoFit/>
          </a:bodyPr>
          <a:lstStyle/>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Premedication is traditionally given intramuscularly but the oral route is preferred </a:t>
            </a:r>
            <a:r>
              <a:rPr lang="en-US" sz="2000" dirty="0" smtClean="0">
                <a:latin typeface="Arial" panose="020B0604020202020204" pitchFamily="34" charset="0"/>
                <a:cs typeface="Arial" panose="020B0604020202020204" pitchFamily="34" charset="0"/>
              </a:rPr>
              <a:t>for</a:t>
            </a:r>
          </a:p>
          <a:p>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children and those with bleeding disorders.</a:t>
            </a: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Premedication is usually given 1-3 hours pre-operatively. </a:t>
            </a:r>
          </a:p>
          <a:p>
            <a:pPr marL="342900"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Topical </a:t>
            </a:r>
            <a:r>
              <a:rPr lang="en-US" sz="2000" dirty="0" err="1">
                <a:latin typeface="Arial" panose="020B0604020202020204" pitchFamily="34" charset="0"/>
                <a:cs typeface="Arial" panose="020B0604020202020204" pitchFamily="34" charset="0"/>
              </a:rPr>
              <a:t>anaesthetic</a:t>
            </a:r>
            <a:r>
              <a:rPr lang="en-US" sz="2000" dirty="0">
                <a:latin typeface="Arial" panose="020B0604020202020204" pitchFamily="34" charset="0"/>
                <a:cs typeface="Arial" panose="020B0604020202020204" pitchFamily="34" charset="0"/>
              </a:rPr>
              <a:t> creams (</a:t>
            </a:r>
            <a:r>
              <a:rPr lang="en-US" sz="2000" dirty="0" err="1">
                <a:latin typeface="Arial" panose="020B0604020202020204" pitchFamily="34" charset="0"/>
                <a:cs typeface="Arial" panose="020B0604020202020204" pitchFamily="34" charset="0"/>
              </a:rPr>
              <a:t>eg</a:t>
            </a:r>
            <a:r>
              <a:rPr lang="en-US" sz="2000" dirty="0">
                <a:latin typeface="Arial" panose="020B0604020202020204" pitchFamily="34" charset="0"/>
                <a:cs typeface="Arial" panose="020B0604020202020204" pitchFamily="34" charset="0"/>
              </a:rPr>
              <a:t>, EMLA®) are often prescribed for children before cannulation.</a:t>
            </a:r>
          </a:p>
          <a:p>
            <a:endParaRPr lang="en-US" sz="2000" b="1" dirty="0">
              <a:solidFill>
                <a:schemeClr val="accent6">
                  <a:lumMod val="50000"/>
                </a:schemeClr>
              </a:solidFill>
              <a:latin typeface="Arial" panose="020B0604020202020204" pitchFamily="34" charset="0"/>
              <a:cs typeface="Arial" panose="020B0604020202020204" pitchFamily="34" charset="0"/>
            </a:endParaRPr>
          </a:p>
          <a:p>
            <a:endParaRPr lang="en-US" sz="2000" b="1" dirty="0">
              <a:solidFill>
                <a:schemeClr val="accent6">
                  <a:lumMod val="50000"/>
                </a:schemeClr>
              </a:solidFill>
              <a:latin typeface="Arial" panose="020B0604020202020204" pitchFamily="34" charset="0"/>
              <a:cs typeface="Arial" panose="020B0604020202020204" pitchFamily="34" charset="0"/>
            </a:endParaRPr>
          </a:p>
          <a:p>
            <a:r>
              <a:rPr lang="en-US"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Drug</a:t>
            </a:r>
            <a:r>
              <a:rPr lang="en-US" sz="2000" b="1" dirty="0">
                <a:solidFill>
                  <a:schemeClr val="accent6">
                    <a:lumMod val="50000"/>
                  </a:schemeClr>
                </a:solidFill>
                <a:latin typeface="Arial" panose="020B0604020202020204" pitchFamily="34" charset="0"/>
                <a:cs typeface="Arial" panose="020B0604020202020204" pitchFamily="34" charset="0"/>
              </a:rPr>
              <a:t> </a:t>
            </a:r>
            <a:r>
              <a:rPr lang="en-US"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therapy</a:t>
            </a:r>
          </a:p>
          <a:p>
            <a:endParaRPr lang="en-US" sz="20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000" dirty="0">
                <a:latin typeface="Arial" panose="020B0604020202020204" pitchFamily="34" charset="0"/>
                <a:cs typeface="Arial" panose="020B0604020202020204" pitchFamily="34" charset="0"/>
              </a:rPr>
              <a:t>Drug therapy is usually continued throughout the operative period, especially cardiac and antihypertensive drugs.</a:t>
            </a:r>
          </a:p>
          <a:p>
            <a:pPr marL="457200" indent="-457200">
              <a:buFont typeface="Wingdings" panose="05000000000000000000" pitchFamily="2" charset="2"/>
              <a:buChar char="§"/>
            </a:pPr>
            <a:r>
              <a:rPr lang="en-US" sz="2000" dirty="0">
                <a:latin typeface="Arial" panose="020B0604020202020204" pitchFamily="34" charset="0"/>
                <a:cs typeface="Arial" panose="020B0604020202020204" pitchFamily="34" charset="0"/>
              </a:rPr>
              <a:t>Patients taking oral contraceptives and hormone replacement therapy require </a:t>
            </a:r>
            <a:r>
              <a:rPr lang="en-US" sz="2000" dirty="0" err="1">
                <a:latin typeface="Arial" panose="020B0604020202020204" pitchFamily="34" charset="0"/>
                <a:cs typeface="Arial" panose="020B0604020202020204" pitchFamily="34" charset="0"/>
              </a:rPr>
              <a:t>thromboprophylaxis</a:t>
            </a:r>
            <a:r>
              <a:rPr lang="en-US" sz="2000" dirty="0">
                <a:latin typeface="Arial" panose="020B0604020202020204" pitchFamily="34" charset="0"/>
                <a:cs typeface="Arial" panose="020B0604020202020204" pitchFamily="34" charset="0"/>
              </a:rPr>
              <a:t> with subcutaneous low molecular weight heparin and graduated elastic compression stockings.</a:t>
            </a:r>
          </a:p>
          <a:p>
            <a:pPr marL="457200" indent="-457200">
              <a:buFont typeface="Wingdings" panose="05000000000000000000" pitchFamily="2" charset="2"/>
              <a:buChar char="§"/>
            </a:pPr>
            <a:r>
              <a:rPr lang="en-US" sz="2000" dirty="0">
                <a:latin typeface="Arial" panose="020B0604020202020204" pitchFamily="34" charset="0"/>
                <a:cs typeface="Arial" panose="020B0604020202020204" pitchFamily="34" charset="0"/>
              </a:rPr>
              <a:t>Potential interactions with </a:t>
            </a:r>
            <a:r>
              <a:rPr lang="en-US" sz="2000" dirty="0" err="1">
                <a:latin typeface="Arial" panose="020B0604020202020204" pitchFamily="34" charset="0"/>
                <a:cs typeface="Arial" panose="020B0604020202020204" pitchFamily="34" charset="0"/>
              </a:rPr>
              <a:t>anaesthetic</a:t>
            </a:r>
            <a:r>
              <a:rPr lang="en-US" sz="2000" dirty="0">
                <a:latin typeface="Arial" panose="020B0604020202020204" pitchFamily="34" charset="0"/>
                <a:cs typeface="Arial" panose="020B0604020202020204" pitchFamily="34" charset="0"/>
              </a:rPr>
              <a:t> drugs should be considered.</a:t>
            </a:r>
          </a:p>
          <a:p>
            <a:pPr marL="342900" indent="-3429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p:txBody>
      </p:sp>
      <p:sp>
        <p:nvSpPr>
          <p:cNvPr id="3" name="Rectangle 2"/>
          <p:cNvSpPr/>
          <p:nvPr/>
        </p:nvSpPr>
        <p:spPr>
          <a:xfrm>
            <a:off x="700086" y="0"/>
            <a:ext cx="11477626" cy="585788"/>
          </a:xfrm>
          <a:prstGeom prst="rect">
            <a:avLst/>
          </a:prstGeom>
          <a:solidFill>
            <a:schemeClr val="accent6">
              <a:lumMod val="75000"/>
            </a:schemeClr>
          </a:solidFill>
          <a:ln>
            <a:solidFill>
              <a:schemeClr val="accent6">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b="1" spc="50" dirty="0" err="1">
                <a:ln w="9525" cmpd="sng">
                  <a:solidFill>
                    <a:schemeClr val="accent1"/>
                  </a:solidFill>
                  <a:prstDash val="solid"/>
                </a:ln>
                <a:solidFill>
                  <a:srgbClr val="70AD47">
                    <a:tint val="1000"/>
                  </a:srgbClr>
                </a:solidFill>
                <a:effectLst>
                  <a:glow rad="38100">
                    <a:schemeClr val="accent1">
                      <a:alpha val="40000"/>
                    </a:schemeClr>
                  </a:glow>
                </a:effectLst>
              </a:rPr>
              <a:t>Cont</a:t>
            </a:r>
            <a:r>
              <a:rPr lang="en-US" sz="3600" b="1" spc="50" dirty="0">
                <a:ln w="9525" cmpd="sng">
                  <a:solidFill>
                    <a:schemeClr val="accent1"/>
                  </a:solidFill>
                  <a:prstDash val="solid"/>
                </a:ln>
                <a:solidFill>
                  <a:srgbClr val="70AD47">
                    <a:tint val="1000"/>
                  </a:srgbClr>
                </a:solidFill>
                <a:effectLst>
                  <a:glow rad="38100">
                    <a:schemeClr val="accent1">
                      <a:alpha val="40000"/>
                    </a:schemeClr>
                  </a:glow>
                </a:effectLst>
              </a:rPr>
              <a:t>….Common purposes of premedications</a:t>
            </a:r>
          </a:p>
        </p:txBody>
      </p:sp>
    </p:spTree>
    <p:extLst>
      <p:ext uri="{BB962C8B-B14F-4D97-AF65-F5344CB8AC3E}">
        <p14:creationId xmlns:p14="http://schemas.microsoft.com/office/powerpoint/2010/main" val="3355808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1587" y="1300163"/>
            <a:ext cx="6096000" cy="707886"/>
          </a:xfrm>
          <a:prstGeom prst="rect">
            <a:avLst/>
          </a:prstGeom>
        </p:spPr>
        <p:txBody>
          <a:bodyPr>
            <a:spAutoFit/>
          </a:bodyPr>
          <a:lstStyle/>
          <a:p>
            <a:pPr marL="285750" indent="-285750">
              <a:buFont typeface="Wingdings" panose="05000000000000000000" pitchFamily="2" charset="2"/>
              <a:buChar char="§"/>
            </a:pPr>
            <a:r>
              <a:rPr lang="en-GB" sz="2000" dirty="0"/>
              <a:t>Clinical anaesthesia book</a:t>
            </a:r>
          </a:p>
          <a:p>
            <a:pPr marL="285750" indent="-285750">
              <a:buFont typeface="Wingdings" panose="05000000000000000000" pitchFamily="2" charset="2"/>
              <a:buChar char="§"/>
            </a:pPr>
            <a:r>
              <a:rPr lang="en-US" sz="2000" dirty="0"/>
              <a:t>http://patient.info/doctor/premedication</a:t>
            </a:r>
          </a:p>
        </p:txBody>
      </p:sp>
      <p:sp>
        <p:nvSpPr>
          <p:cNvPr id="3" name="Rectangle 1"/>
          <p:cNvSpPr txBox="1">
            <a:spLocks/>
          </p:cNvSpPr>
          <p:nvPr/>
        </p:nvSpPr>
        <p:spPr>
          <a:xfrm>
            <a:off x="1271587" y="614363"/>
            <a:ext cx="3014663" cy="685800"/>
          </a:xfrm>
          <a:prstGeom prst="rect">
            <a:avLst/>
          </a:prstGeom>
        </p:spPr>
        <p:txBody>
          <a:bodyPr>
            <a:normAutofit/>
          </a:bodyPr>
          <a:lstStyle>
            <a:lvl1pPr algn="l" defTabSz="914400" rtl="1"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000" dirty="0"/>
              <a:t>References:</a:t>
            </a:r>
          </a:p>
        </p:txBody>
      </p:sp>
    </p:spTree>
    <p:extLst>
      <p:ext uri="{BB962C8B-B14F-4D97-AF65-F5344CB8AC3E}">
        <p14:creationId xmlns:p14="http://schemas.microsoft.com/office/powerpoint/2010/main" val="2302447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ealth.harvard.edu/media/content/images/anesthesia-doctor-needle-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9263" y="0"/>
            <a:ext cx="6662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0291" y="3334327"/>
            <a:ext cx="4664364" cy="2918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buFont typeface="+mj-lt"/>
              <a:buAutoNum type="arabicPeriod"/>
            </a:pPr>
            <a:r>
              <a:rPr lang="en-US" sz="2400" b="1" dirty="0" err="1" smtClean="0">
                <a:ln w="0"/>
                <a:solidFill>
                  <a:schemeClr val="tx1"/>
                </a:solidFill>
                <a:effectLst>
                  <a:outerShdw blurRad="38100" dist="19050" dir="2700000" algn="tl" rotWithShape="0">
                    <a:schemeClr val="dk1">
                      <a:alpha val="40000"/>
                    </a:schemeClr>
                  </a:outerShdw>
                </a:effectLst>
              </a:rPr>
              <a:t>Hishem</a:t>
            </a:r>
            <a:r>
              <a:rPr lang="en-US" sz="2400" b="1" dirty="0" smtClean="0">
                <a:ln w="0"/>
                <a:solidFill>
                  <a:schemeClr val="tx1"/>
                </a:solidFill>
                <a:effectLst>
                  <a:outerShdw blurRad="38100" dist="19050" dir="2700000" algn="tl" rotWithShape="0">
                    <a:schemeClr val="dk1">
                      <a:alpha val="40000"/>
                    </a:schemeClr>
                  </a:outerShdw>
                </a:effectLst>
              </a:rPr>
              <a:t> </a:t>
            </a:r>
            <a:r>
              <a:rPr lang="en-US" sz="2400" b="1" dirty="0" err="1" smtClean="0">
                <a:ln w="0"/>
                <a:solidFill>
                  <a:schemeClr val="tx1"/>
                </a:solidFill>
                <a:effectLst>
                  <a:outerShdw blurRad="38100" dist="19050" dir="2700000" algn="tl" rotWithShape="0">
                    <a:schemeClr val="dk1">
                      <a:alpha val="40000"/>
                    </a:schemeClr>
                  </a:outerShdw>
                </a:effectLst>
              </a:rPr>
              <a:t>Almuhaize</a:t>
            </a:r>
            <a:endParaRPr lang="en-US" sz="2400" b="1" dirty="0" smtClean="0">
              <a:ln w="0"/>
              <a:solidFill>
                <a:schemeClr val="tx1"/>
              </a:solidFill>
              <a:effectLst>
                <a:outerShdw blurRad="38100" dist="19050" dir="2700000" algn="tl" rotWithShape="0">
                  <a:schemeClr val="dk1">
                    <a:alpha val="40000"/>
                  </a:schemeClr>
                </a:outerShdw>
              </a:effectLst>
            </a:endParaRPr>
          </a:p>
          <a:p>
            <a:pPr marL="342900" indent="-342900">
              <a:buFont typeface="+mj-lt"/>
              <a:buAutoNum type="arabicPeriod"/>
            </a:pPr>
            <a:r>
              <a:rPr lang="en-US" sz="2400" b="1" dirty="0" err="1" smtClean="0">
                <a:ln w="0"/>
                <a:solidFill>
                  <a:schemeClr val="tx1"/>
                </a:solidFill>
                <a:effectLst>
                  <a:outerShdw blurRad="38100" dist="19050" dir="2700000" algn="tl" rotWithShape="0">
                    <a:schemeClr val="dk1">
                      <a:alpha val="40000"/>
                    </a:schemeClr>
                  </a:outerShdw>
                </a:effectLst>
              </a:rPr>
              <a:t>Mishari</a:t>
            </a:r>
            <a:r>
              <a:rPr lang="en-US" sz="2400" b="1" dirty="0" smtClean="0">
                <a:ln w="0"/>
                <a:solidFill>
                  <a:schemeClr val="tx1"/>
                </a:solidFill>
                <a:effectLst>
                  <a:outerShdw blurRad="38100" dist="19050" dir="2700000" algn="tl" rotWithShape="0">
                    <a:schemeClr val="dk1">
                      <a:alpha val="40000"/>
                    </a:schemeClr>
                  </a:outerShdw>
                </a:effectLst>
              </a:rPr>
              <a:t> </a:t>
            </a:r>
            <a:r>
              <a:rPr lang="en-US" sz="2400" b="1" dirty="0" err="1" smtClean="0">
                <a:ln w="0"/>
                <a:solidFill>
                  <a:schemeClr val="tx1"/>
                </a:solidFill>
                <a:effectLst>
                  <a:outerShdw blurRad="38100" dist="19050" dir="2700000" algn="tl" rotWithShape="0">
                    <a:schemeClr val="dk1">
                      <a:alpha val="40000"/>
                    </a:schemeClr>
                  </a:outerShdw>
                </a:effectLst>
              </a:rPr>
              <a:t>Alsalem</a:t>
            </a:r>
            <a:endParaRPr lang="en-US" sz="2400" b="1" dirty="0" smtClean="0">
              <a:ln w="0"/>
              <a:solidFill>
                <a:schemeClr val="tx1"/>
              </a:solidFill>
              <a:effectLst>
                <a:outerShdw blurRad="38100" dist="19050" dir="2700000" algn="tl" rotWithShape="0">
                  <a:schemeClr val="dk1">
                    <a:alpha val="40000"/>
                  </a:schemeClr>
                </a:outerShdw>
              </a:effectLst>
            </a:endParaRPr>
          </a:p>
          <a:p>
            <a:pPr marL="342900" indent="-342900">
              <a:buFont typeface="+mj-lt"/>
              <a:buAutoNum type="arabicPeriod"/>
            </a:pPr>
            <a:r>
              <a:rPr lang="en-US" sz="2400" b="1" dirty="0" smtClean="0">
                <a:ln w="0"/>
                <a:solidFill>
                  <a:schemeClr val="tx1"/>
                </a:solidFill>
                <a:effectLst>
                  <a:outerShdw blurRad="38100" dist="19050" dir="2700000" algn="tl" rotWithShape="0">
                    <a:schemeClr val="dk1">
                      <a:alpha val="40000"/>
                    </a:schemeClr>
                  </a:outerShdw>
                </a:effectLst>
              </a:rPr>
              <a:t>Faisal </a:t>
            </a:r>
            <a:r>
              <a:rPr lang="en-US" sz="2400" b="1" dirty="0" err="1" smtClean="0">
                <a:ln w="0"/>
                <a:solidFill>
                  <a:schemeClr val="tx1"/>
                </a:solidFill>
                <a:effectLst>
                  <a:outerShdw blurRad="38100" dist="19050" dir="2700000" algn="tl" rotWithShape="0">
                    <a:schemeClr val="dk1">
                      <a:alpha val="40000"/>
                    </a:schemeClr>
                  </a:outerShdw>
                </a:effectLst>
              </a:rPr>
              <a:t>Alzahrani</a:t>
            </a:r>
            <a:endParaRPr lang="en-US" sz="2400" b="1" dirty="0" smtClean="0">
              <a:ln w="0"/>
              <a:solidFill>
                <a:schemeClr val="tx1"/>
              </a:solidFill>
              <a:effectLst>
                <a:outerShdw blurRad="38100" dist="19050" dir="2700000" algn="tl" rotWithShape="0">
                  <a:schemeClr val="dk1">
                    <a:alpha val="40000"/>
                  </a:schemeClr>
                </a:outerShdw>
              </a:effectLst>
            </a:endParaRPr>
          </a:p>
          <a:p>
            <a:pPr marL="342900" indent="-342900">
              <a:buFont typeface="+mj-lt"/>
              <a:buAutoNum type="arabicPeriod"/>
            </a:pPr>
            <a:r>
              <a:rPr lang="en-US" sz="2400" b="1" dirty="0" err="1" smtClean="0">
                <a:ln w="0"/>
                <a:solidFill>
                  <a:schemeClr val="tx1"/>
                </a:solidFill>
                <a:effectLst>
                  <a:outerShdw blurRad="38100" dist="19050" dir="2700000" algn="tl" rotWithShape="0">
                    <a:schemeClr val="dk1">
                      <a:alpha val="40000"/>
                    </a:schemeClr>
                  </a:outerShdw>
                </a:effectLst>
              </a:rPr>
              <a:t>Saad</a:t>
            </a:r>
            <a:r>
              <a:rPr lang="en-US" sz="2400" b="1" dirty="0" smtClean="0">
                <a:ln w="0"/>
                <a:solidFill>
                  <a:schemeClr val="tx1"/>
                </a:solidFill>
                <a:effectLst>
                  <a:outerShdw blurRad="38100" dist="19050" dir="2700000" algn="tl" rotWithShape="0">
                    <a:schemeClr val="dk1">
                      <a:alpha val="40000"/>
                    </a:schemeClr>
                  </a:outerShdw>
                </a:effectLst>
              </a:rPr>
              <a:t> </a:t>
            </a:r>
            <a:r>
              <a:rPr lang="en-US" sz="2400" b="1" dirty="0" err="1" smtClean="0">
                <a:ln w="0"/>
                <a:solidFill>
                  <a:schemeClr val="tx1"/>
                </a:solidFill>
                <a:effectLst>
                  <a:outerShdw blurRad="38100" dist="19050" dir="2700000" algn="tl" rotWithShape="0">
                    <a:schemeClr val="dk1">
                      <a:alpha val="40000"/>
                    </a:schemeClr>
                  </a:outerShdw>
                </a:effectLst>
              </a:rPr>
              <a:t>Alkhurayji</a:t>
            </a:r>
            <a:endParaRPr lang="en-US" sz="2400" b="1" dirty="0" smtClean="0">
              <a:ln w="0"/>
              <a:solidFill>
                <a:schemeClr val="tx1"/>
              </a:solidFill>
              <a:effectLst>
                <a:outerShdw blurRad="38100" dist="19050" dir="2700000" algn="tl" rotWithShape="0">
                  <a:schemeClr val="dk1">
                    <a:alpha val="40000"/>
                  </a:schemeClr>
                </a:outerShdw>
              </a:effectLst>
            </a:endParaRPr>
          </a:p>
          <a:p>
            <a:pPr marL="342900" indent="-342900">
              <a:buFont typeface="+mj-lt"/>
              <a:buAutoNum type="arabicPeriod"/>
            </a:pPr>
            <a:r>
              <a:rPr lang="en-US" sz="2400" b="1" dirty="0" smtClean="0">
                <a:ln w="0"/>
                <a:solidFill>
                  <a:schemeClr val="tx1"/>
                </a:solidFill>
                <a:effectLst>
                  <a:outerShdw blurRad="38100" dist="19050" dir="2700000" algn="tl" rotWithShape="0">
                    <a:schemeClr val="dk1">
                      <a:alpha val="40000"/>
                    </a:schemeClr>
                  </a:outerShdw>
                </a:effectLst>
              </a:rPr>
              <a:t>Ahmad </a:t>
            </a:r>
            <a:r>
              <a:rPr lang="en-US" sz="2400" b="1" dirty="0" err="1" smtClean="0">
                <a:ln w="0"/>
                <a:solidFill>
                  <a:schemeClr val="tx1"/>
                </a:solidFill>
                <a:effectLst>
                  <a:outerShdw blurRad="38100" dist="19050" dir="2700000" algn="tl" rotWithShape="0">
                    <a:schemeClr val="dk1">
                      <a:alpha val="40000"/>
                    </a:schemeClr>
                  </a:outerShdw>
                </a:effectLst>
              </a:rPr>
              <a:t>Alamari</a:t>
            </a:r>
            <a:endParaRPr lang="en-US" sz="2400" b="1" dirty="0" smtClean="0">
              <a:ln w="0"/>
              <a:solidFill>
                <a:schemeClr val="tx1"/>
              </a:solidFill>
              <a:effectLst>
                <a:outerShdw blurRad="38100" dist="19050" dir="2700000" algn="tl" rotWithShape="0">
                  <a:schemeClr val="dk1">
                    <a:alpha val="40000"/>
                  </a:schemeClr>
                </a:outerShdw>
              </a:effectLst>
            </a:endParaRPr>
          </a:p>
          <a:p>
            <a:pPr marL="342900" indent="-342900">
              <a:buFont typeface="+mj-lt"/>
              <a:buAutoNum type="arabicPeriod"/>
            </a:pPr>
            <a:r>
              <a:rPr lang="en-US" sz="2400" b="1" dirty="0" err="1" smtClean="0">
                <a:ln w="0"/>
                <a:solidFill>
                  <a:schemeClr val="tx1"/>
                </a:solidFill>
                <a:effectLst>
                  <a:outerShdw blurRad="38100" dist="19050" dir="2700000" algn="tl" rotWithShape="0">
                    <a:schemeClr val="dk1">
                      <a:alpha val="40000"/>
                    </a:schemeClr>
                  </a:outerShdw>
                </a:effectLst>
              </a:rPr>
              <a:t>Abdurhman</a:t>
            </a:r>
            <a:r>
              <a:rPr lang="en-US" sz="2400" b="1" dirty="0" smtClean="0">
                <a:ln w="0"/>
                <a:solidFill>
                  <a:schemeClr val="tx1"/>
                </a:solidFill>
                <a:effectLst>
                  <a:outerShdw blurRad="38100" dist="19050" dir="2700000" algn="tl" rotWithShape="0">
                    <a:schemeClr val="dk1">
                      <a:alpha val="40000"/>
                    </a:schemeClr>
                  </a:outerShdw>
                </a:effectLst>
              </a:rPr>
              <a:t> </a:t>
            </a:r>
            <a:r>
              <a:rPr lang="en-US" sz="2400" b="1" dirty="0" err="1" smtClean="0">
                <a:ln w="0"/>
                <a:solidFill>
                  <a:schemeClr val="tx1"/>
                </a:solidFill>
                <a:effectLst>
                  <a:outerShdw blurRad="38100" dist="19050" dir="2700000" algn="tl" rotWithShape="0">
                    <a:schemeClr val="dk1">
                      <a:alpha val="40000"/>
                    </a:schemeClr>
                  </a:outerShdw>
                </a:effectLst>
              </a:rPr>
              <a:t>Alhooy</a:t>
            </a:r>
            <a:endParaRPr lang="ar-SA" sz="2400" b="1" dirty="0">
              <a:ln w="0"/>
              <a:solidFill>
                <a:schemeClr val="tx1"/>
              </a:solidFill>
              <a:effectLst>
                <a:outerShdw blurRad="38100" dist="19050" dir="2700000" algn="tl" rotWithShape="0">
                  <a:schemeClr val="dk1">
                    <a:alpha val="40000"/>
                  </a:schemeClr>
                </a:outerShdw>
              </a:effectLst>
            </a:endParaRPr>
          </a:p>
        </p:txBody>
      </p:sp>
      <p:sp>
        <p:nvSpPr>
          <p:cNvPr id="3" name="Rectangle 2"/>
          <p:cNvSpPr/>
          <p:nvPr/>
        </p:nvSpPr>
        <p:spPr>
          <a:xfrm>
            <a:off x="406400" y="2225964"/>
            <a:ext cx="4756727" cy="98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smtClean="0"/>
              <a:t>GROUP A</a:t>
            </a:r>
            <a:endParaRPr lang="ar-SA" sz="2400" b="1" dirty="0"/>
          </a:p>
        </p:txBody>
      </p:sp>
    </p:spTree>
    <p:extLst>
      <p:ext uri="{BB962C8B-B14F-4D97-AF65-F5344CB8AC3E}">
        <p14:creationId xmlns:p14="http://schemas.microsoft.com/office/powerpoint/2010/main" val="3911661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6546" y="1847272"/>
            <a:ext cx="10226098" cy="4047262"/>
          </a:xfrm>
          <a:prstGeom prst="rect">
            <a:avLst/>
          </a:prstGeom>
        </p:spPr>
        <p:txBody>
          <a:bodyPr wrap="square">
            <a:spAutoFit/>
          </a:bodyPr>
          <a:lstStyle/>
          <a:p>
            <a:r>
              <a:rPr lang="en-US" sz="3200" b="1" dirty="0">
                <a:ln>
                  <a:solidFill>
                    <a:schemeClr val="bg2">
                      <a:lumMod val="40000"/>
                      <a:lumOff val="60000"/>
                    </a:schemeClr>
                  </a:solidFill>
                </a:ln>
                <a:latin typeface="Arial" panose="020B0604020202020204" pitchFamily="34" charset="0"/>
                <a:cs typeface="Arial" panose="020B0604020202020204" pitchFamily="34" charset="0"/>
              </a:rPr>
              <a:t>Preoperative evaluation is used to:</a:t>
            </a:r>
          </a:p>
          <a:p>
            <a:pPr>
              <a:buFont typeface="+mj-lt"/>
              <a:buAutoNum type="arabicPeriod"/>
            </a:pPr>
            <a:r>
              <a:rPr lang="en-US" sz="2500" b="1" dirty="0">
                <a:ln>
                  <a:solidFill>
                    <a:schemeClr val="bg2">
                      <a:lumMod val="40000"/>
                      <a:lumOff val="60000"/>
                    </a:schemeClr>
                  </a:solidFill>
                </a:ln>
                <a:latin typeface="Arial" panose="020B0604020202020204" pitchFamily="34" charset="0"/>
                <a:cs typeface="Arial" panose="020B0604020202020204" pitchFamily="34" charset="0"/>
              </a:rPr>
              <a:t>Assess the </a:t>
            </a:r>
            <a:r>
              <a:rPr lang="en-US" sz="2500" b="1" dirty="0" err="1">
                <a:ln>
                  <a:solidFill>
                    <a:schemeClr val="bg2">
                      <a:lumMod val="40000"/>
                      <a:lumOff val="60000"/>
                    </a:schemeClr>
                  </a:solidFill>
                </a:ln>
                <a:latin typeface="Arial" panose="020B0604020202020204" pitchFamily="34" charset="0"/>
                <a:cs typeface="Arial" panose="020B0604020202020204" pitchFamily="34" charset="0"/>
              </a:rPr>
              <a:t>anaesthetic</a:t>
            </a:r>
            <a:r>
              <a:rPr lang="en-US" sz="2500" b="1" dirty="0">
                <a:ln>
                  <a:solidFill>
                    <a:schemeClr val="bg2">
                      <a:lumMod val="40000"/>
                      <a:lumOff val="60000"/>
                    </a:schemeClr>
                  </a:solidFill>
                </a:ln>
                <a:latin typeface="Arial" panose="020B0604020202020204" pitchFamily="34" charset="0"/>
                <a:cs typeface="Arial" panose="020B0604020202020204" pitchFamily="34" charset="0"/>
              </a:rPr>
              <a:t> </a:t>
            </a:r>
            <a:r>
              <a:rPr lang="en-US" sz="2500" b="1" u="sng" dirty="0">
                <a:ln>
                  <a:solidFill>
                    <a:schemeClr val="bg2">
                      <a:lumMod val="40000"/>
                      <a:lumOff val="60000"/>
                    </a:schemeClr>
                  </a:solidFill>
                </a:ln>
                <a:latin typeface="Arial" panose="020B0604020202020204" pitchFamily="34" charset="0"/>
                <a:cs typeface="Arial" panose="020B0604020202020204" pitchFamily="34" charset="0"/>
              </a:rPr>
              <a:t>risks</a:t>
            </a:r>
            <a:r>
              <a:rPr lang="en-US" sz="2500" b="1" dirty="0">
                <a:ln>
                  <a:solidFill>
                    <a:schemeClr val="bg2">
                      <a:lumMod val="40000"/>
                      <a:lumOff val="60000"/>
                    </a:schemeClr>
                  </a:solidFill>
                </a:ln>
                <a:latin typeface="Arial" panose="020B0604020202020204" pitchFamily="34" charset="0"/>
                <a:cs typeface="Arial" panose="020B0604020202020204" pitchFamily="34" charset="0"/>
              </a:rPr>
              <a:t> in relation to the proposed surgery.</a:t>
            </a:r>
          </a:p>
          <a:p>
            <a:pPr>
              <a:buFont typeface="+mj-lt"/>
              <a:buAutoNum type="arabicPeriod"/>
            </a:pPr>
            <a:r>
              <a:rPr lang="en-US" sz="2500" b="1" dirty="0">
                <a:ln>
                  <a:solidFill>
                    <a:schemeClr val="bg2">
                      <a:lumMod val="40000"/>
                      <a:lumOff val="60000"/>
                    </a:schemeClr>
                  </a:solidFill>
                </a:ln>
                <a:latin typeface="Arial" panose="020B0604020202020204" pitchFamily="34" charset="0"/>
                <a:cs typeface="Arial" panose="020B0604020202020204" pitchFamily="34" charset="0"/>
              </a:rPr>
              <a:t>To decide the </a:t>
            </a:r>
            <a:r>
              <a:rPr lang="en-US" sz="2500" b="1" dirty="0" err="1">
                <a:ln>
                  <a:solidFill>
                    <a:schemeClr val="bg2">
                      <a:lumMod val="40000"/>
                      <a:lumOff val="60000"/>
                    </a:schemeClr>
                  </a:solidFill>
                </a:ln>
                <a:latin typeface="Arial" panose="020B0604020202020204" pitchFamily="34" charset="0"/>
                <a:cs typeface="Arial" panose="020B0604020202020204" pitchFamily="34" charset="0"/>
              </a:rPr>
              <a:t>anaesthetic</a:t>
            </a:r>
            <a:r>
              <a:rPr lang="en-US" sz="2500" b="1" dirty="0">
                <a:ln>
                  <a:solidFill>
                    <a:schemeClr val="bg2">
                      <a:lumMod val="40000"/>
                      <a:lumOff val="60000"/>
                    </a:schemeClr>
                  </a:solidFill>
                </a:ln>
                <a:latin typeface="Arial" panose="020B0604020202020204" pitchFamily="34" charset="0"/>
                <a:cs typeface="Arial" panose="020B0604020202020204" pitchFamily="34" charset="0"/>
              </a:rPr>
              <a:t> </a:t>
            </a:r>
            <a:r>
              <a:rPr lang="en-US" sz="2500" b="1" u="sng" dirty="0">
                <a:ln>
                  <a:solidFill>
                    <a:schemeClr val="bg2">
                      <a:lumMod val="40000"/>
                      <a:lumOff val="60000"/>
                    </a:schemeClr>
                  </a:solidFill>
                </a:ln>
                <a:latin typeface="Arial" panose="020B0604020202020204" pitchFamily="34" charset="0"/>
                <a:cs typeface="Arial" panose="020B0604020202020204" pitchFamily="34" charset="0"/>
              </a:rPr>
              <a:t>technique</a:t>
            </a:r>
            <a:r>
              <a:rPr lang="en-US" sz="2500" b="1" dirty="0">
                <a:ln>
                  <a:solidFill>
                    <a:schemeClr val="bg2">
                      <a:lumMod val="40000"/>
                      <a:lumOff val="60000"/>
                    </a:schemeClr>
                  </a:solidFill>
                </a:ln>
                <a:latin typeface="Arial" panose="020B0604020202020204" pitchFamily="34" charset="0"/>
                <a:cs typeface="Arial" panose="020B0604020202020204" pitchFamily="34" charset="0"/>
              </a:rPr>
              <a:t> (general, regional, or a combination).</a:t>
            </a:r>
          </a:p>
          <a:p>
            <a:pPr>
              <a:buFont typeface="+mj-lt"/>
              <a:buAutoNum type="arabicPeriod"/>
            </a:pPr>
            <a:r>
              <a:rPr lang="en-US" sz="2500" b="1" dirty="0">
                <a:ln>
                  <a:solidFill>
                    <a:schemeClr val="bg2">
                      <a:lumMod val="40000"/>
                      <a:lumOff val="60000"/>
                    </a:schemeClr>
                  </a:solidFill>
                </a:ln>
                <a:latin typeface="Arial" panose="020B0604020202020204" pitchFamily="34" charset="0"/>
                <a:cs typeface="Arial" panose="020B0604020202020204" pitchFamily="34" charset="0"/>
              </a:rPr>
              <a:t>To </a:t>
            </a:r>
            <a:r>
              <a:rPr lang="en-US" sz="2500" b="1" u="sng" dirty="0">
                <a:ln>
                  <a:solidFill>
                    <a:schemeClr val="bg2">
                      <a:lumMod val="40000"/>
                      <a:lumOff val="60000"/>
                    </a:schemeClr>
                  </a:solidFill>
                </a:ln>
                <a:latin typeface="Arial" panose="020B0604020202020204" pitchFamily="34" charset="0"/>
                <a:cs typeface="Arial" panose="020B0604020202020204" pitchFamily="34" charset="0"/>
              </a:rPr>
              <a:t>plan the postoperative </a:t>
            </a:r>
            <a:r>
              <a:rPr lang="en-US" sz="2500" b="1" dirty="0">
                <a:ln>
                  <a:solidFill>
                    <a:schemeClr val="bg2">
                      <a:lumMod val="40000"/>
                      <a:lumOff val="60000"/>
                    </a:schemeClr>
                  </a:solidFill>
                </a:ln>
                <a:latin typeface="Arial" panose="020B0604020202020204" pitchFamily="34" charset="0"/>
                <a:cs typeface="Arial" panose="020B0604020202020204" pitchFamily="34" charset="0"/>
              </a:rPr>
              <a:t>care including any analgesic regimens.</a:t>
            </a:r>
          </a:p>
          <a:p>
            <a:pPr>
              <a:buFont typeface="+mj-lt"/>
              <a:buAutoNum type="arabicPeriod"/>
            </a:pPr>
            <a:r>
              <a:rPr lang="en-US" sz="2500" b="1" u="sng" dirty="0">
                <a:ln>
                  <a:solidFill>
                    <a:schemeClr val="bg2">
                      <a:lumMod val="40000"/>
                      <a:lumOff val="60000"/>
                    </a:schemeClr>
                  </a:solidFill>
                </a:ln>
                <a:latin typeface="Arial" panose="020B0604020202020204" pitchFamily="34" charset="0"/>
                <a:cs typeface="Arial" panose="020B0604020202020204" pitchFamily="34" charset="0"/>
              </a:rPr>
              <a:t>Explanation</a:t>
            </a:r>
            <a:r>
              <a:rPr lang="en-US" sz="2500" b="1" dirty="0">
                <a:ln>
                  <a:solidFill>
                    <a:schemeClr val="bg2">
                      <a:lumMod val="40000"/>
                      <a:lumOff val="60000"/>
                    </a:schemeClr>
                  </a:solidFill>
                </a:ln>
                <a:latin typeface="Arial" panose="020B0604020202020204" pitchFamily="34" charset="0"/>
                <a:cs typeface="Arial" panose="020B0604020202020204" pitchFamily="34" charset="0"/>
              </a:rPr>
              <a:t> of the relevant details of the </a:t>
            </a:r>
            <a:r>
              <a:rPr lang="en-US" sz="2500" b="1" dirty="0" err="1">
                <a:ln>
                  <a:solidFill>
                    <a:schemeClr val="bg2">
                      <a:lumMod val="40000"/>
                      <a:lumOff val="60000"/>
                    </a:schemeClr>
                  </a:solidFill>
                </a:ln>
                <a:latin typeface="Arial" panose="020B0604020202020204" pitchFamily="34" charset="0"/>
                <a:cs typeface="Arial" panose="020B0604020202020204" pitchFamily="34" charset="0"/>
              </a:rPr>
              <a:t>anaesthetic</a:t>
            </a:r>
            <a:r>
              <a:rPr lang="en-US" sz="2500" b="1" dirty="0">
                <a:ln>
                  <a:solidFill>
                    <a:schemeClr val="bg2">
                      <a:lumMod val="40000"/>
                      <a:lumOff val="60000"/>
                    </a:schemeClr>
                  </a:solidFill>
                </a:ln>
                <a:latin typeface="Arial" panose="020B0604020202020204" pitchFamily="34" charset="0"/>
                <a:cs typeface="Arial" panose="020B0604020202020204" pitchFamily="34" charset="0"/>
              </a:rPr>
              <a:t> can be given, and the use of premedication can be discussed.</a:t>
            </a:r>
          </a:p>
          <a:p>
            <a:pPr>
              <a:buFont typeface="+mj-lt"/>
              <a:buAutoNum type="arabicPeriod"/>
            </a:pPr>
            <a:r>
              <a:rPr lang="en-US" sz="2500" b="1" dirty="0">
                <a:ln>
                  <a:solidFill>
                    <a:schemeClr val="bg2">
                      <a:lumMod val="40000"/>
                      <a:lumOff val="60000"/>
                    </a:schemeClr>
                  </a:solidFill>
                </a:ln>
                <a:latin typeface="Arial" panose="020B0604020202020204" pitchFamily="34" charset="0"/>
                <a:cs typeface="Arial" panose="020B0604020202020204" pitchFamily="34" charset="0"/>
              </a:rPr>
              <a:t>Patients waiting for surgery are vulnerable, therefore a </a:t>
            </a:r>
            <a:r>
              <a:rPr lang="en-US" sz="2500" b="1" u="sng" dirty="0">
                <a:ln>
                  <a:solidFill>
                    <a:schemeClr val="bg2">
                      <a:lumMod val="40000"/>
                      <a:lumOff val="60000"/>
                    </a:schemeClr>
                  </a:solidFill>
                </a:ln>
                <a:latin typeface="Arial" panose="020B0604020202020204" pitchFamily="34" charset="0"/>
                <a:cs typeface="Arial" panose="020B0604020202020204" pitchFamily="34" charset="0"/>
              </a:rPr>
              <a:t>friendly, professional approach</a:t>
            </a:r>
            <a:r>
              <a:rPr lang="en-US" sz="2500" b="1" dirty="0">
                <a:ln>
                  <a:solidFill>
                    <a:schemeClr val="bg2">
                      <a:lumMod val="40000"/>
                      <a:lumOff val="60000"/>
                    </a:schemeClr>
                  </a:solidFill>
                </a:ln>
                <a:latin typeface="Arial" panose="020B0604020202020204" pitchFamily="34" charset="0"/>
                <a:cs typeface="Arial" panose="020B0604020202020204" pitchFamily="34" charset="0"/>
              </a:rPr>
              <a:t> by the </a:t>
            </a:r>
            <a:r>
              <a:rPr lang="en-US" sz="2500" b="1" dirty="0" err="1">
                <a:ln>
                  <a:solidFill>
                    <a:schemeClr val="bg2">
                      <a:lumMod val="40000"/>
                      <a:lumOff val="60000"/>
                    </a:schemeClr>
                  </a:solidFill>
                </a:ln>
                <a:latin typeface="Arial" panose="020B0604020202020204" pitchFamily="34" charset="0"/>
                <a:cs typeface="Arial" panose="020B0604020202020204" pitchFamily="34" charset="0"/>
              </a:rPr>
              <a:t>anaesthetist</a:t>
            </a:r>
            <a:r>
              <a:rPr lang="en-US" sz="2500" b="1" dirty="0">
                <a:ln>
                  <a:solidFill>
                    <a:schemeClr val="bg2">
                      <a:lumMod val="40000"/>
                      <a:lumOff val="60000"/>
                    </a:schemeClr>
                  </a:solidFill>
                </a:ln>
                <a:latin typeface="Arial" panose="020B0604020202020204" pitchFamily="34" charset="0"/>
                <a:cs typeface="Arial" panose="020B0604020202020204" pitchFamily="34" charset="0"/>
              </a:rPr>
              <a:t> is essential.</a:t>
            </a:r>
          </a:p>
        </p:txBody>
      </p:sp>
    </p:spTree>
    <p:extLst>
      <p:ext uri="{BB962C8B-B14F-4D97-AF65-F5344CB8AC3E}">
        <p14:creationId xmlns:p14="http://schemas.microsoft.com/office/powerpoint/2010/main" val="3420854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4550" y="2787134"/>
            <a:ext cx="7694350" cy="1323439"/>
          </a:xfrm>
          <a:prstGeom prst="rect">
            <a:avLst/>
          </a:prstGeom>
        </p:spPr>
        <p:txBody>
          <a:bodyPr wrap="square">
            <a:spAutoFit/>
          </a:bodyPr>
          <a:lstStyle/>
          <a:p>
            <a:pPr algn="ctr"/>
            <a:r>
              <a:rPr lang="en-US" sz="4000" b="1" dirty="0">
                <a:ln>
                  <a:solidFill>
                    <a:schemeClr val="tx1">
                      <a:lumMod val="95000"/>
                    </a:schemeClr>
                  </a:solidFill>
                </a:ln>
              </a:rPr>
              <a:t>Q2-What does ASA status 3 mean?</a:t>
            </a:r>
          </a:p>
        </p:txBody>
      </p:sp>
    </p:spTree>
    <p:extLst>
      <p:ext uri="{BB962C8B-B14F-4D97-AF65-F5344CB8AC3E}">
        <p14:creationId xmlns:p14="http://schemas.microsoft.com/office/powerpoint/2010/main" val="410834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6999"/>
            <a:ext cx="11029949" cy="1631216"/>
          </a:xfrm>
          <a:prstGeom prst="rect">
            <a:avLst/>
          </a:prstGeom>
        </p:spPr>
        <p:txBody>
          <a:bodyPr wrap="square">
            <a:spAutoFit/>
          </a:bodyPr>
          <a:lstStyle/>
          <a:p>
            <a:r>
              <a:rPr lang="en-US" sz="2500" dirty="0">
                <a:latin typeface="Arial" panose="020B0604020202020204" pitchFamily="34" charset="0"/>
                <a:cs typeface="Arial" panose="020B0604020202020204" pitchFamily="34" charset="0"/>
              </a:rPr>
              <a:t>The </a:t>
            </a:r>
            <a:r>
              <a:rPr lang="en-US" sz="2500" b="1" dirty="0">
                <a:latin typeface="Arial" panose="020B0604020202020204" pitchFamily="34" charset="0"/>
                <a:cs typeface="Arial" panose="020B0604020202020204" pitchFamily="34" charset="0"/>
              </a:rPr>
              <a:t>ASA physical status classification system</a:t>
            </a:r>
            <a:r>
              <a:rPr lang="en-US" sz="2500" dirty="0">
                <a:latin typeface="Arial" panose="020B0604020202020204" pitchFamily="34" charset="0"/>
                <a:cs typeface="Arial" panose="020B0604020202020204" pitchFamily="34" charset="0"/>
              </a:rPr>
              <a:t> is a system for assessing the fitness of patients before surgery. In 1963 the </a:t>
            </a:r>
            <a:r>
              <a:rPr lang="en-US" sz="2500" b="1" dirty="0">
                <a:solidFill>
                  <a:schemeClr val="bg2">
                    <a:lumMod val="75000"/>
                  </a:schemeClr>
                </a:solidFill>
                <a:latin typeface="Arial" panose="020B0604020202020204" pitchFamily="34" charset="0"/>
                <a:cs typeface="Arial" panose="020B0604020202020204" pitchFamily="34" charset="0"/>
              </a:rPr>
              <a:t>American Society of Anesthesiologists</a:t>
            </a:r>
            <a:r>
              <a:rPr lang="en-US" sz="2500" dirty="0">
                <a:latin typeface="Arial" panose="020B0604020202020204" pitchFamily="34" charset="0"/>
                <a:cs typeface="Arial" panose="020B0604020202020204" pitchFamily="34" charset="0"/>
              </a:rPr>
              <a:t> (ASA) adopted the five-category physical status classification system; a sixth category was later added.</a:t>
            </a:r>
            <a:endParaRPr lang="ar-SA" sz="25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l="27643" t="25840" r="30220" b="35884"/>
          <a:stretch/>
        </p:blipFill>
        <p:spPr>
          <a:xfrm>
            <a:off x="627619" y="2054941"/>
            <a:ext cx="8364511" cy="4305456"/>
          </a:xfrm>
          <a:prstGeom prst="rect">
            <a:avLst/>
          </a:prstGeom>
        </p:spPr>
      </p:pic>
      <p:sp>
        <p:nvSpPr>
          <p:cNvPr id="5" name="Rectangle 4"/>
          <p:cNvSpPr/>
          <p:nvPr/>
        </p:nvSpPr>
        <p:spPr>
          <a:xfrm>
            <a:off x="627619" y="3708977"/>
            <a:ext cx="8329614" cy="7572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207870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8218" y="2348596"/>
            <a:ext cx="9747393" cy="2380421"/>
          </a:xfrm>
          <a:prstGeom prst="rect">
            <a:avLst/>
          </a:prstGeom>
        </p:spPr>
        <p:txBody>
          <a:bodyPr>
            <a:noAutofit/>
          </a:bodyPr>
          <a:lstStyle/>
          <a:p>
            <a:pPr algn="ctr">
              <a:lnSpc>
                <a:spcPct val="90000"/>
              </a:lnSpc>
              <a:spcBef>
                <a:spcPct val="0"/>
              </a:spcBef>
            </a:pPr>
            <a:r>
              <a:rPr lang="en-US" sz="4000" b="1" dirty="0">
                <a:ln>
                  <a:solidFill>
                    <a:schemeClr val="tx1">
                      <a:lumMod val="95000"/>
                    </a:schemeClr>
                  </a:solidFill>
                </a:ln>
              </a:rPr>
              <a:t>Q3-What is the focus of the anesthesia evaluation for arthritis?</a:t>
            </a:r>
          </a:p>
        </p:txBody>
      </p:sp>
    </p:spTree>
    <p:extLst>
      <p:ext uri="{BB962C8B-B14F-4D97-AF65-F5344CB8AC3E}">
        <p14:creationId xmlns:p14="http://schemas.microsoft.com/office/powerpoint/2010/main" val="2462718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0168" y="505248"/>
            <a:ext cx="10214070" cy="5955476"/>
          </a:xfrm>
          <a:prstGeom prst="rect">
            <a:avLst/>
          </a:prstGeom>
        </p:spPr>
        <p:txBody>
          <a:bodyPr wrap="square">
            <a:spAutoFit/>
          </a:bodyPr>
          <a:lstStyle/>
          <a:p>
            <a:r>
              <a:rPr lang="en-US" sz="2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Airway:</a:t>
            </a:r>
            <a:r>
              <a:rPr lang="en-US" sz="2500" dirty="0">
                <a:latin typeface="Arial" panose="020B0604020202020204" pitchFamily="34" charset="0"/>
                <a:cs typeface="Arial" panose="020B0604020202020204" pitchFamily="34" charset="0"/>
              </a:rPr>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If the Arthritis involving one of the joints needed for intubation,</a:t>
            </a:r>
          </a:p>
          <a:p>
            <a:r>
              <a:rPr lang="en-US" sz="2500" dirty="0">
                <a:latin typeface="Arial" panose="020B0604020202020204" pitchFamily="34" charset="0"/>
                <a:cs typeface="Arial" panose="020B0604020202020204" pitchFamily="34" charset="0"/>
              </a:rPr>
              <a:t>the intubation will be difficult.</a:t>
            </a:r>
          </a:p>
          <a:p>
            <a:r>
              <a:rPr lang="en-US" sz="2500" b="1" dirty="0">
                <a:latin typeface="Arial" panose="020B0604020202020204" pitchFamily="34" charset="0"/>
                <a:cs typeface="Arial" panose="020B0604020202020204" pitchFamily="34" charset="0"/>
              </a:rPr>
              <a:t>Temporomandibular joint </a:t>
            </a:r>
            <a:r>
              <a:rPr lang="en-US" sz="2500" dirty="0">
                <a:latin typeface="Arial" panose="020B0604020202020204" pitchFamily="34" charset="0"/>
                <a:cs typeface="Arial" panose="020B0604020202020204" pitchFamily="34" charset="0"/>
              </a:rPr>
              <a:t>involvement can reduce mouth opening,</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hindering intubation or laryngeal mask insertion.</a:t>
            </a:r>
            <a:br>
              <a:rPr lang="en-US" sz="2500" dirty="0">
                <a:latin typeface="Arial" panose="020B0604020202020204" pitchFamily="34" charset="0"/>
                <a:cs typeface="Arial" panose="020B0604020202020204" pitchFamily="34" charset="0"/>
              </a:rPr>
            </a:br>
            <a:r>
              <a:rPr lang="en-US" sz="2500" b="1" dirty="0" err="1">
                <a:latin typeface="Arial" panose="020B0604020202020204" pitchFamily="34" charset="0"/>
                <a:cs typeface="Arial" panose="020B0604020202020204" pitchFamily="34" charset="0"/>
              </a:rPr>
              <a:t>Atlanto</a:t>
            </a:r>
            <a:r>
              <a:rPr lang="en-US" sz="2500" b="1" dirty="0">
                <a:latin typeface="Arial" panose="020B0604020202020204" pitchFamily="34" charset="0"/>
                <a:cs typeface="Arial" panose="020B0604020202020204" pitchFamily="34" charset="0"/>
              </a:rPr>
              <a:t>-occipital joint and cervical spine</a:t>
            </a:r>
            <a:r>
              <a:rPr lang="en-US" sz="2500" dirty="0">
                <a:latin typeface="Arial" panose="020B0604020202020204" pitchFamily="34" charset="0"/>
                <a:cs typeface="Arial" panose="020B0604020202020204" pitchFamily="34" charset="0"/>
              </a:rPr>
              <a:t> up to 80% of RA patients have neck involvement, including instability and subluxation. Care must be taken when moving the head and neck position as well as transferring patients.</a:t>
            </a:r>
            <a:br>
              <a:rPr lang="en-US" sz="2500" dirty="0">
                <a:latin typeface="Arial" panose="020B0604020202020204" pitchFamily="34" charset="0"/>
                <a:cs typeface="Arial" panose="020B0604020202020204" pitchFamily="34" charset="0"/>
              </a:rPr>
            </a:br>
            <a:r>
              <a:rPr lang="en-US" sz="2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Pain And Joint Limitation:</a:t>
            </a:r>
            <a:r>
              <a:rPr lang="en-US" sz="2500" dirty="0">
                <a:solidFill>
                  <a:srgbClr val="00B0F0"/>
                </a:solidFill>
                <a:latin typeface="Arial" panose="020B0604020202020204" pitchFamily="34" charset="0"/>
                <a:cs typeface="Arial" panose="020B0604020202020204" pitchFamily="34" charset="0"/>
              </a:rPr>
              <a:t> </a:t>
            </a:r>
            <a:r>
              <a:rPr lang="en-US" sz="2500" dirty="0">
                <a:latin typeface="Arial" panose="020B0604020202020204" pitchFamily="34" charset="0"/>
                <a:cs typeface="Arial" panose="020B0604020202020204" pitchFamily="34" charset="0"/>
              </a:rPr>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Severely limited movement and pain of their joints make positioning the patient for surgery hard.</a:t>
            </a:r>
            <a:br>
              <a:rPr lang="en-US" sz="2500" dirty="0">
                <a:latin typeface="Arial" panose="020B0604020202020204" pitchFamily="34" charset="0"/>
                <a:cs typeface="Arial" panose="020B0604020202020204" pitchFamily="34" charset="0"/>
              </a:rPr>
            </a:br>
            <a:r>
              <a:rPr lang="en-US" sz="28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Medication:</a:t>
            </a:r>
            <a:r>
              <a:rPr lang="en-US" sz="2500" dirty="0">
                <a:latin typeface="Arial" panose="020B0604020202020204" pitchFamily="34" charset="0"/>
                <a:cs typeface="Arial" panose="020B0604020202020204" pitchFamily="34" charset="0"/>
              </a:rPr>
              <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Current medication must be reviewed, e.g. if taking corticosteroids,</a:t>
            </a:r>
            <a:br>
              <a:rPr lang="en-US" sz="2500" dirty="0">
                <a:latin typeface="Arial" panose="020B0604020202020204" pitchFamily="34" charset="0"/>
                <a:cs typeface="Arial" panose="020B0604020202020204" pitchFamily="34" charset="0"/>
              </a:rPr>
            </a:br>
            <a:r>
              <a:rPr lang="en-US" sz="2500" dirty="0">
                <a:latin typeface="Arial" panose="020B0604020202020204" pitchFamily="34" charset="0"/>
                <a:cs typeface="Arial" panose="020B0604020202020204" pitchFamily="34" charset="0"/>
              </a:rPr>
              <a:t>extra steroid might need to be given in the perioperative period.</a:t>
            </a:r>
          </a:p>
        </p:txBody>
      </p:sp>
    </p:spTree>
    <p:extLst>
      <p:ext uri="{BB962C8B-B14F-4D97-AF65-F5344CB8AC3E}">
        <p14:creationId xmlns:p14="http://schemas.microsoft.com/office/powerpoint/2010/main" val="3858525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p:cNvSpPr>
          <p:nvPr/>
        </p:nvSpPr>
        <p:spPr>
          <a:xfrm>
            <a:off x="812800" y="2528460"/>
            <a:ext cx="9992734" cy="16699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000" b="1" dirty="0">
                <a:ln>
                  <a:solidFill>
                    <a:schemeClr val="tx1">
                      <a:lumMod val="95000"/>
                    </a:schemeClr>
                  </a:solidFill>
                </a:ln>
                <a:latin typeface="+mn-lt"/>
                <a:ea typeface="+mn-ea"/>
                <a:cs typeface="+mn-cs"/>
              </a:rPr>
              <a:t>Q4 - What is the focus of the anesthesia evaluation of morbid obesity, how you can calculate BMI?</a:t>
            </a:r>
          </a:p>
        </p:txBody>
      </p:sp>
    </p:spTree>
    <p:extLst>
      <p:ext uri="{BB962C8B-B14F-4D97-AF65-F5344CB8AC3E}">
        <p14:creationId xmlns:p14="http://schemas.microsoft.com/office/powerpoint/2010/main" val="194911545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545</TotalTime>
  <Words>1837</Words>
  <Application>Microsoft Office PowerPoint</Application>
  <PresentationFormat>Widescreen</PresentationFormat>
  <Paragraphs>237</Paragraphs>
  <Slides>32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Arial</vt:lpstr>
      <vt:lpstr>Calibri</vt:lpstr>
      <vt:lpstr>Cambria Math</vt:lpstr>
      <vt:lpstr>Times New Roman</vt:lpstr>
      <vt:lpstr>Trebuchet MS</vt:lpstr>
      <vt:lpstr>Wingdings</vt:lpstr>
      <vt:lpstr>Berlin</vt:lpstr>
      <vt:lpstr>Preoperative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Toshiba</dc:creator>
  <cp:lastModifiedBy>Faisal</cp:lastModifiedBy>
  <cp:revision>266</cp:revision>
  <dcterms:created xsi:type="dcterms:W3CDTF">2016-11-04T22:23:50Z</dcterms:created>
  <dcterms:modified xsi:type="dcterms:W3CDTF">2018-03-16T15:39:05Z</dcterms:modified>
</cp:coreProperties>
</file>