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53"/>
  </p:notesMasterIdLst>
  <p:sldIdLst>
    <p:sldId id="256" r:id="rId2"/>
    <p:sldId id="266" r:id="rId3"/>
    <p:sldId id="268" r:id="rId4"/>
    <p:sldId id="267" r:id="rId5"/>
    <p:sldId id="304" r:id="rId6"/>
    <p:sldId id="257" r:id="rId7"/>
    <p:sldId id="309" r:id="rId8"/>
    <p:sldId id="318" r:id="rId9"/>
    <p:sldId id="311" r:id="rId10"/>
    <p:sldId id="327" r:id="rId11"/>
    <p:sldId id="312" r:id="rId12"/>
    <p:sldId id="313" r:id="rId13"/>
    <p:sldId id="263" r:id="rId14"/>
    <p:sldId id="314" r:id="rId15"/>
    <p:sldId id="338" r:id="rId16"/>
    <p:sldId id="339" r:id="rId17"/>
    <p:sldId id="331" r:id="rId18"/>
    <p:sldId id="317" r:id="rId19"/>
    <p:sldId id="319" r:id="rId20"/>
    <p:sldId id="320" r:id="rId21"/>
    <p:sldId id="348" r:id="rId22"/>
    <p:sldId id="321" r:id="rId23"/>
    <p:sldId id="322" r:id="rId24"/>
    <p:sldId id="324" r:id="rId25"/>
    <p:sldId id="325" r:id="rId26"/>
    <p:sldId id="349" r:id="rId27"/>
    <p:sldId id="269" r:id="rId28"/>
    <p:sldId id="270" r:id="rId29"/>
    <p:sldId id="271" r:id="rId30"/>
    <p:sldId id="272" r:id="rId31"/>
    <p:sldId id="265" r:id="rId32"/>
    <p:sldId id="274" r:id="rId33"/>
    <p:sldId id="275" r:id="rId34"/>
    <p:sldId id="276" r:id="rId35"/>
    <p:sldId id="278" r:id="rId36"/>
    <p:sldId id="286" r:id="rId37"/>
    <p:sldId id="287" r:id="rId38"/>
    <p:sldId id="279" r:id="rId39"/>
    <p:sldId id="289" r:id="rId40"/>
    <p:sldId id="280" r:id="rId41"/>
    <p:sldId id="290" r:id="rId42"/>
    <p:sldId id="298" r:id="rId43"/>
    <p:sldId id="307" r:id="rId44"/>
    <p:sldId id="301" r:id="rId45"/>
    <p:sldId id="299" r:id="rId46"/>
    <p:sldId id="303" r:id="rId47"/>
    <p:sldId id="344" r:id="rId48"/>
    <p:sldId id="345" r:id="rId49"/>
    <p:sldId id="346" r:id="rId50"/>
    <p:sldId id="347" r:id="rId51"/>
    <p:sldId id="293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8897" autoAdjust="0"/>
    <p:restoredTop sz="94660"/>
  </p:normalViewPr>
  <p:slideViewPr>
    <p:cSldViewPr snapToGrid="0">
      <p:cViewPr>
        <p:scale>
          <a:sx n="66" d="100"/>
          <a:sy n="66" d="100"/>
        </p:scale>
        <p:origin x="-402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9BD-B0EE-4CFA-AD9E-16382BC6AC8F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3071-6DE9-432B-9B0D-66030C163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0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77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32AE7EB-3F3D-46AA-8634-4212E447C403}" type="slidenum">
              <a:rPr lang="ar-SA" sz="1200">
                <a:latin typeface="Times New Roman" panose="02020603050405020304" pitchFamily="18" charset="0"/>
              </a:rPr>
              <a:pPr/>
              <a:t>32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5359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586F5CC-BB98-406C-8982-EC161E5D835B}" type="slidenum">
              <a:rPr lang="ar-SA" sz="1200">
                <a:latin typeface="Times New Roman" panose="02020603050405020304" pitchFamily="18" charset="0"/>
              </a:rPr>
              <a:pPr/>
              <a:t>33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8527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D693F95-C178-4F47-A5F7-7DBB914BCB4B}" type="slidenum">
              <a:rPr lang="ar-SA" sz="1200">
                <a:latin typeface="Times New Roman" panose="02020603050405020304" pitchFamily="18" charset="0"/>
              </a:rPr>
              <a:pPr/>
              <a:t>34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6069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E539D-54C9-49D5-A2DF-AC9E8D13D95B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265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774-C10D-497F-A4A2-7AE3B164927B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064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0E587-B32F-4F0E-A67C-D4F9D6B143E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228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22884" name="Notes Placeholder 2"/>
          <p:cNvSpPr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 lIns="92207" tIns="45295" rIns="92207" bIns="45295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61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19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9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2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87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9490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74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896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751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357AF6C-FD17-49E1-8F0F-4FD2EBDED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35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54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9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0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21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17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80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66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36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3C82-F623-42A8-B32F-78324D264948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64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8837"/>
            <a:ext cx="7766936" cy="13945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UNDER GRADUATE ANESTHESIA COURSE </a:t>
            </a:r>
            <a:r>
              <a:rPr lang="en-US" sz="3200" b="1" dirty="0">
                <a:solidFill>
                  <a:srgbClr val="00B050"/>
                </a:solidFill>
              </a:rPr>
              <a:t>(ORIENTATION AND OUTLINE)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51387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Dr. Jumana. M. Baaj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Ass. professor , Anesthesia consultant   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Dept. of Anesthesia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KKUH- KSU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Riyadh, Saudi Arabia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70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4" y="698500"/>
            <a:ext cx="8596668" cy="838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Pharmacology of general anesthetics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4" y="1765300"/>
            <a:ext cx="8596668" cy="3831562"/>
          </a:xfrm>
        </p:spPr>
        <p:txBody>
          <a:bodyPr>
            <a:normAutofit fontScale="32500" lnSpcReduction="20000"/>
          </a:bodyPr>
          <a:lstStyle/>
          <a:p>
            <a:pPr lvl="2"/>
            <a:r>
              <a:rPr lang="en-US" sz="5500" b="1" dirty="0"/>
              <a:t>Intravenous Anesthetics , Inhaled anesthetic agents (</a:t>
            </a:r>
            <a:r>
              <a:rPr lang="en-US" sz="5500" dirty="0"/>
              <a:t>The minimum alveolar concentration (MAC) ,</a:t>
            </a:r>
            <a:r>
              <a:rPr lang="en-US" sz="5500" b="1" dirty="0"/>
              <a:t> Learning The opioids most commonly used</a:t>
            </a:r>
            <a:endParaRPr lang="en-US" sz="5500" dirty="0"/>
          </a:p>
          <a:p>
            <a:pPr lvl="3"/>
            <a:r>
              <a:rPr lang="en-US" sz="4900" dirty="0"/>
              <a:t>Learn Pharmacokinetics,  Pharmacodynamics</a:t>
            </a:r>
          </a:p>
          <a:p>
            <a:pPr lvl="3"/>
            <a:r>
              <a:rPr lang="en-US" sz="4900" dirty="0"/>
              <a:t>Know Main uses</a:t>
            </a:r>
          </a:p>
          <a:p>
            <a:pPr lvl="3"/>
            <a:r>
              <a:rPr lang="en-US" sz="4900" dirty="0"/>
              <a:t>Know Advantages and disadvantages</a:t>
            </a:r>
          </a:p>
          <a:p>
            <a:pPr lvl="3"/>
            <a:r>
              <a:rPr lang="en-US" sz="4900" dirty="0"/>
              <a:t>How to deal with Adverse reactions</a:t>
            </a:r>
          </a:p>
          <a:p>
            <a:pPr lvl="2"/>
            <a:r>
              <a:rPr lang="en-US" sz="5500" b="1" dirty="0"/>
              <a:t>Neuromuscular blockade</a:t>
            </a:r>
            <a:endParaRPr lang="en-US" sz="5500" dirty="0"/>
          </a:p>
          <a:p>
            <a:pPr lvl="3"/>
            <a:r>
              <a:rPr lang="en-US" sz="4900" dirty="0"/>
              <a:t>Know Types</a:t>
            </a:r>
          </a:p>
          <a:p>
            <a:pPr lvl="4"/>
            <a:r>
              <a:rPr lang="en-US" sz="4900" dirty="0"/>
              <a:t>Depolarizing neuromuscular blockade, </a:t>
            </a:r>
            <a:r>
              <a:rPr lang="en-US" sz="4900" dirty="0" err="1"/>
              <a:t>Nondepolarizing</a:t>
            </a:r>
            <a:r>
              <a:rPr lang="en-US" sz="4900" dirty="0"/>
              <a:t> blockade </a:t>
            </a:r>
          </a:p>
          <a:p>
            <a:pPr lvl="3"/>
            <a:r>
              <a:rPr lang="en-US" sz="4900" dirty="0"/>
              <a:t>Reversal of muscle relaxants and </a:t>
            </a:r>
            <a:r>
              <a:rPr lang="en-US" sz="4900" dirty="0" err="1"/>
              <a:t>recuraization</a:t>
            </a:r>
            <a:r>
              <a:rPr lang="en-US" sz="4900" dirty="0"/>
              <a:t> </a:t>
            </a:r>
          </a:p>
          <a:p>
            <a:pPr lvl="3"/>
            <a:r>
              <a:rPr lang="en-US" sz="4900" dirty="0"/>
              <a:t>Malignant hyperthermia (MH) syndrome diagnosis and managements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248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228600"/>
            <a:ext cx="10553700" cy="914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AU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AU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AU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Airway </a:t>
            </a:r>
            <a:r>
              <a:rPr lang="en-A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Management and equipment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Learn about basic airway anatomy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Conduct a preoperative airway assessment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Identify a potentially difficult airway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Understand the issues around aspiration and its prevention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Learn about the management of airway obstruction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Become familiar with airway equipment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Practice airway management skills including bag and mask ventilation, laryngeal mask insertion, endotracheal intubation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AutoNum type="alphaLcParenR"/>
              <a:defRPr/>
            </a:pPr>
            <a:r>
              <a:rPr lang="en-AU" altLang="en-US" b="1" dirty="0">
                <a:solidFill>
                  <a:schemeClr val="tx1"/>
                </a:solidFill>
              </a:rPr>
              <a:t>Learn about controlled ventilation and become familiar with </a:t>
            </a:r>
            <a:r>
              <a:rPr lang="en-AU" altLang="en-US" b="1" dirty="0" err="1">
                <a:solidFill>
                  <a:schemeClr val="tx1"/>
                </a:solidFill>
              </a:rPr>
              <a:t>ventilatory</a:t>
            </a:r>
            <a:r>
              <a:rPr lang="en-AU" altLang="en-US" b="1" dirty="0">
                <a:solidFill>
                  <a:schemeClr val="tx1"/>
                </a:solidFill>
              </a:rPr>
              <a:t> </a:t>
            </a:r>
            <a:r>
              <a:rPr lang="en-AU" altLang="en-US" b="1" dirty="0">
                <a:solidFill>
                  <a:schemeClr val="bg1"/>
                </a:solidFill>
              </a:rPr>
              <a:t>parameters</a:t>
            </a:r>
            <a:endParaRPr lang="en-US" altLang="en-US" b="1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en-AU" altLang="en-US" b="1" dirty="0">
                <a:solidFill>
                  <a:schemeClr val="bg1"/>
                </a:solidFill>
              </a:rPr>
              <a:t>Appreciate the different ways of monitoring oxygenation and ventilation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56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228600"/>
            <a:ext cx="10287000" cy="914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Regional Anaesthesia Techniques </a:t>
            </a:r>
            <a:b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AU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(2 hours)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altLang="en-US" sz="2800" b="1" dirty="0">
                <a:solidFill>
                  <a:schemeClr val="tx1"/>
                </a:solidFill>
              </a:rPr>
              <a:t>What are the risks and benefits of regional (epidural/spinal) anesthesia/analgesia?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altLang="en-US" sz="2800" b="1" dirty="0">
                <a:solidFill>
                  <a:schemeClr val="tx1"/>
                </a:solidFill>
              </a:rPr>
              <a:t>What are the  indication ,contraindications to regional anesthesia ,complication of regional anesthesia 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altLang="en-US" sz="2800" b="1" dirty="0">
                <a:solidFill>
                  <a:schemeClr val="tx1"/>
                </a:solidFill>
              </a:rPr>
              <a:t>How do you prevent hypotension following epidural/spinal anesthesia?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altLang="en-US" sz="2800" b="1" dirty="0">
                <a:solidFill>
                  <a:schemeClr val="tx1"/>
                </a:solidFill>
              </a:rPr>
              <a:t>Post </a:t>
            </a:r>
            <a:r>
              <a:rPr lang="en-US" altLang="en-US" sz="2800" b="1" dirty="0" err="1">
                <a:solidFill>
                  <a:schemeClr val="tx1"/>
                </a:solidFill>
              </a:rPr>
              <a:t>dural</a:t>
            </a:r>
            <a:r>
              <a:rPr lang="en-US" altLang="en-US" sz="2800" b="1" dirty="0">
                <a:solidFill>
                  <a:schemeClr val="tx1"/>
                </a:solidFill>
              </a:rPr>
              <a:t> puncture headache management </a:t>
            </a:r>
          </a:p>
        </p:txBody>
      </p:sp>
    </p:spTree>
    <p:extLst>
      <p:ext uri="{BB962C8B-B14F-4D97-AF65-F5344CB8AC3E}">
        <p14:creationId xmlns="" xmlns:p14="http://schemas.microsoft.com/office/powerpoint/2010/main" val="40905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Regional anesthesia and</a:t>
            </a:r>
            <a:br>
              <a:rPr lang="en-US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Pain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the </a:t>
            </a:r>
            <a:r>
              <a:rPr lang="en-US" sz="2400" dirty="0">
                <a:solidFill>
                  <a:srgbClr val="C00000"/>
                </a:solidFill>
              </a:rPr>
              <a:t>concept of local and regional anesthesia and commonly used local anesthetic agents.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perioperative </a:t>
            </a:r>
            <a:r>
              <a:rPr lang="en-US" sz="2400" b="1" dirty="0">
                <a:solidFill>
                  <a:srgbClr val="0070C0"/>
                </a:solidFill>
              </a:rPr>
              <a:t>pain management </a:t>
            </a:r>
            <a:r>
              <a:rPr lang="en-US" sz="2400" dirty="0">
                <a:solidFill>
                  <a:srgbClr val="002060"/>
                </a:solidFill>
              </a:rPr>
              <a:t>techniques and drugs.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Local anesthesia toxicity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72162" y="1653437"/>
            <a:ext cx="3735301" cy="4384108"/>
          </a:xfrm>
        </p:spPr>
      </p:pic>
    </p:spTree>
    <p:extLst>
      <p:ext uri="{BB962C8B-B14F-4D97-AF65-F5344CB8AC3E}">
        <p14:creationId xmlns="" xmlns:p14="http://schemas.microsoft.com/office/powerpoint/2010/main" val="110760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105537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AU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AU" sz="3200" dirty="0">
                <a:solidFill>
                  <a:schemeClr val="tx1"/>
                </a:solidFill>
              </a:rPr>
              <a:t>Fluid Requirements and Fluid Therapy</a:t>
            </a:r>
            <a:r>
              <a:rPr lang="en-US" sz="3200" b="1" u="sng" dirty="0">
                <a:solidFill>
                  <a:schemeClr val="tx1"/>
                </a:solidFill>
              </a:rPr>
              <a:t/>
            </a:r>
            <a:br>
              <a:rPr lang="en-US" sz="3200" b="1" u="sng" dirty="0">
                <a:solidFill>
                  <a:schemeClr val="tx1"/>
                </a:solidFill>
              </a:rPr>
            </a:br>
            <a:r>
              <a:rPr lang="en-AU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AU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AU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6-Intravenous Fluid Resuscitation and Blood Transfusion (2 hours)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447800"/>
            <a:ext cx="9144000" cy="4648200"/>
          </a:xfrm>
        </p:spPr>
        <p:txBody>
          <a:bodyPr rtlCol="0">
            <a:normAutofit lnSpcReduction="10000"/>
          </a:bodyPr>
          <a:lstStyle/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What perioperative factors affect the patient’s fluid requirements?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How do you estimate maintenance fluid requirements?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What are some common conditions associated with preoperative fluid deficits?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List the potential physical and laboratory findings seen in a patient with a volume deficit.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How do you calculate the patient’s preoperative requirements .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Electrolyte and acid-base balance management .</a:t>
            </a: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fluid deficits?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2943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1051BB-4D05-4E33-909B-5D65D963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solidFill>
                  <a:schemeClr val="tx1"/>
                </a:solidFill>
              </a:rPr>
              <a:t>Intravenous Fluids and blood Transfusion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3BF9A2-1276-432C-A733-0C14FFB4FA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AU" altLang="en-US" sz="2400" b="1" u="sng" dirty="0">
                <a:solidFill>
                  <a:schemeClr val="tx1"/>
                </a:solidFill>
              </a:rPr>
              <a:t>Crystalloids</a:t>
            </a:r>
            <a:endParaRPr lang="en-US" altLang="en-US" sz="2400" b="1" u="sng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What is the difference between normal saline, and Ringer's lactate?</a:t>
            </a: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What are the advantages and disadvantages of crystalloids?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AU" altLang="en-US" sz="2400" b="1" u="sng" dirty="0">
                <a:solidFill>
                  <a:schemeClr val="tx1"/>
                </a:solidFill>
              </a:rPr>
              <a:t>Colloids</a:t>
            </a:r>
            <a:endParaRPr lang="en-US" altLang="en-US" sz="2400" b="1" u="sng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What colloid preparations are available for clinical use?</a:t>
            </a: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What are some advantages and potential side effects of  </a:t>
            </a:r>
            <a:r>
              <a:rPr lang="en-US" altLang="en-US" sz="2000" b="1" dirty="0" err="1">
                <a:solidFill>
                  <a:schemeClr val="tx1"/>
                </a:solidFill>
              </a:rPr>
              <a:t>hetastarch</a:t>
            </a:r>
            <a:r>
              <a:rPr lang="en-US" altLang="en-US" sz="2000" b="1" dirty="0">
                <a:solidFill>
                  <a:schemeClr val="tx1"/>
                </a:solidFill>
              </a:rPr>
              <a:t>?</a:t>
            </a: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 When to  use 5% or 25% albumin preparation in volume resuscitation?</a:t>
            </a:r>
          </a:p>
          <a:p>
            <a:pPr lvl="1">
              <a:defRPr/>
            </a:pPr>
            <a:r>
              <a:rPr lang="en-US" altLang="en-US" sz="2000" b="1" dirty="0">
                <a:solidFill>
                  <a:schemeClr val="tx1"/>
                </a:solidFill>
              </a:rPr>
              <a:t>When is plasma indicated?</a:t>
            </a:r>
          </a:p>
          <a:p>
            <a:pPr>
              <a:defRPr/>
            </a:pPr>
            <a:r>
              <a:rPr lang="en-US" altLang="en-US" sz="2200" b="1" dirty="0">
                <a:solidFill>
                  <a:schemeClr val="tx1"/>
                </a:solidFill>
              </a:rPr>
              <a:t>Electrolyte and acid base </a:t>
            </a:r>
            <a:r>
              <a:rPr lang="en-US" altLang="en-US" sz="2200" b="1" dirty="0" err="1">
                <a:solidFill>
                  <a:schemeClr val="tx1"/>
                </a:solidFill>
              </a:rPr>
              <a:t>palance</a:t>
            </a:r>
            <a:r>
              <a:rPr lang="en-US" altLang="en-US" sz="2200" b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altLang="en-US" sz="22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download.jpg">
            <a:extLst>
              <a:ext uri="{FF2B5EF4-FFF2-40B4-BE49-F238E27FC236}">
                <a16:creationId xmlns="" xmlns:a16="http://schemas.microsoft.com/office/drawing/2014/main" id="{7FB63EE6-9239-4A57-8F9E-EAEC8F8578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72137" y="2268187"/>
            <a:ext cx="3601865" cy="3773174"/>
          </a:xfrm>
        </p:spPr>
      </p:pic>
    </p:spTree>
    <p:extLst>
      <p:ext uri="{BB962C8B-B14F-4D97-AF65-F5344CB8AC3E}">
        <p14:creationId xmlns="" xmlns:p14="http://schemas.microsoft.com/office/powerpoint/2010/main" val="218608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FF120C-8994-4E76-8378-FBC5A095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chemeClr val="tx1"/>
                </a:solidFill>
              </a:rPr>
              <a:t>B</a:t>
            </a:r>
            <a:r>
              <a:rPr lang="en-AU" altLang="en-US" dirty="0" smtClean="0">
                <a:solidFill>
                  <a:schemeClr val="tx1"/>
                </a:solidFill>
              </a:rPr>
              <a:t>lood </a:t>
            </a:r>
            <a:r>
              <a:rPr lang="en-AU" altLang="en-US" dirty="0">
                <a:solidFill>
                  <a:schemeClr val="tx1"/>
                </a:solidFill>
              </a:rPr>
              <a:t>Transfusion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2E4878-A450-4779-BA79-CB443C465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Blood And Blood Product </a:t>
            </a:r>
            <a:r>
              <a:rPr lang="en-US" altLang="en-US" sz="2400" b="1" dirty="0" err="1">
                <a:solidFill>
                  <a:schemeClr val="tx1"/>
                </a:solidFill>
              </a:rPr>
              <a:t>Tranfusion</a:t>
            </a:r>
            <a:r>
              <a:rPr lang="en-US" altLang="en-US" sz="2400" b="1" dirty="0">
                <a:solidFill>
                  <a:schemeClr val="tx1"/>
                </a:solidFill>
              </a:rPr>
              <a:t> </a:t>
            </a:r>
          </a:p>
          <a:p>
            <a:pPr lvl="1">
              <a:defRPr/>
            </a:pPr>
            <a:r>
              <a:rPr lang="en-US" altLang="en-US" sz="2800" b="1" dirty="0">
                <a:solidFill>
                  <a:schemeClr val="tx1"/>
                </a:solidFill>
              </a:rPr>
              <a:t>Indication , Contraindication </a:t>
            </a:r>
          </a:p>
          <a:p>
            <a:pPr lvl="1">
              <a:defRPr/>
            </a:pPr>
            <a:r>
              <a:rPr lang="en-US" altLang="en-US" sz="2800" b="1" dirty="0">
                <a:solidFill>
                  <a:schemeClr val="tx1"/>
                </a:solidFill>
              </a:rPr>
              <a:t> Complication , </a:t>
            </a:r>
            <a:r>
              <a:rPr lang="en-US" altLang="en-US" sz="2800" b="1" dirty="0" err="1">
                <a:solidFill>
                  <a:schemeClr val="tx1"/>
                </a:solidFill>
              </a:rPr>
              <a:t>Managment</a:t>
            </a:r>
            <a:r>
              <a:rPr lang="en-US" altLang="en-US" sz="28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279655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D7DB7-AAF4-410B-A78F-E49245F0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0277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Monitoring In anesthesia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108A7A-64CD-4EAB-9FEB-BA937BE94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781909"/>
            <a:ext cx="5420255" cy="425945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Monitors :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non-invasive blood pressure </a:t>
            </a:r>
            <a:endParaRPr lang="en-AU" sz="2000" b="1" dirty="0">
              <a:solidFill>
                <a:schemeClr val="tx1"/>
              </a:solidFill>
            </a:endParaRP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ECG </a:t>
            </a:r>
            <a:endParaRPr lang="en-AU" sz="2000" b="1" dirty="0">
              <a:solidFill>
                <a:schemeClr val="tx1"/>
              </a:solidFill>
            </a:endParaRP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A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pulse oximetry capnography (CO2 monitor) and oxygen analyzer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Temperature , nerve stimulator   </a:t>
            </a:r>
          </a:p>
          <a:p>
            <a:pPr marL="514350" indent="-514350"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Specialized monitors 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arterial line (invasive blood pressure)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central venous line (</a:t>
            </a:r>
            <a:r>
              <a:rPr lang="en-US" sz="2000" b="1" dirty="0" err="1">
                <a:solidFill>
                  <a:schemeClr val="tx1"/>
                </a:solidFill>
              </a:rPr>
              <a:t>cvp</a:t>
            </a:r>
            <a:r>
              <a:rPr lang="en-US" sz="2000" b="1" dirty="0">
                <a:solidFill>
                  <a:schemeClr val="tx1"/>
                </a:solidFill>
              </a:rPr>
              <a:t> monitoring)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pulmonary artery flotation catheter ( monitors function of right and left side of the heart)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sz="2000" b="1" dirty="0">
                <a:solidFill>
                  <a:schemeClr val="tx1"/>
                </a:solidFill>
              </a:rPr>
              <a:t>BIS monitor (depth of anesthesia) </a:t>
            </a:r>
          </a:p>
          <a:p>
            <a:endParaRPr lang="en-US" dirty="0"/>
          </a:p>
        </p:txBody>
      </p:sp>
      <p:pic>
        <p:nvPicPr>
          <p:cNvPr id="7" name="Content Placeholder 6" descr="5219296.jpg">
            <a:extLst>
              <a:ext uri="{FF2B5EF4-FFF2-40B4-BE49-F238E27FC236}">
                <a16:creationId xmlns="" xmlns:a16="http://schemas.microsoft.com/office/drawing/2014/main" id="{A14A9728-A2AE-4501-827C-6D2CB7D4C6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323016" y="1277815"/>
            <a:ext cx="4063630" cy="4583723"/>
          </a:xfrm>
        </p:spPr>
      </p:pic>
    </p:spTree>
    <p:extLst>
      <p:ext uri="{BB962C8B-B14F-4D97-AF65-F5344CB8AC3E}">
        <p14:creationId xmlns="" xmlns:p14="http://schemas.microsoft.com/office/powerpoint/2010/main" val="87508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76" y="228600"/>
            <a:ext cx="9877425" cy="914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Vascular Access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9867900" cy="4953000"/>
          </a:xfrm>
        </p:spPr>
        <p:txBody>
          <a:bodyPr rtlCol="0">
            <a:normAutofit lnSpcReduction="10000"/>
          </a:bodyPr>
          <a:lstStyle/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Examine the construction of the commonly used venous catheters.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Anatomical considerations regarding peripheral and central venous access.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Discuss the choice of catheter size.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Prepare and set-up an IV infusion set.  Why do you need a gas-fluid level in the drip chamber?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Discuss the choice of sites for placement of IV catheters.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What are the different sites suitable for central venous catheter placement?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Discuss universal precautions.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Indications and complications of central venous access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436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 operative pain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Of Pain Treatment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 Physiology 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Pain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Response To The Pain 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 assessment including different scores of pain assessment 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operative pain management including WHO ladder step with patient control analgesia and epidural analgesia , PCA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165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TABLE OF 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The roles of the Anesthesiologist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Orientation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Code of conduct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Learning Resources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0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304801"/>
            <a:ext cx="10629900" cy="7477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Objectives in the operative room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71600"/>
            <a:ext cx="9144000" cy="4876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sz="2800" b="1" u="sng" dirty="0">
                <a:solidFill>
                  <a:schemeClr val="tx1"/>
                </a:solidFill>
              </a:rPr>
              <a:t>General </a:t>
            </a:r>
            <a:r>
              <a:rPr lang="en-AU" altLang="en-US" sz="2800" b="1" u="sng" dirty="0" err="1">
                <a:solidFill>
                  <a:schemeClr val="tx1"/>
                </a:solidFill>
              </a:rPr>
              <a:t>Anesthesia</a:t>
            </a:r>
            <a:r>
              <a:rPr lang="en-AU" altLang="en-US" sz="2800" b="1" u="sng" dirty="0">
                <a:solidFill>
                  <a:schemeClr val="tx1"/>
                </a:solidFill>
              </a:rPr>
              <a:t> 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AutoNum type="alphaLcParenR"/>
            </a:pPr>
            <a:r>
              <a:rPr lang="en-AU" altLang="en-US" sz="2800" dirty="0" err="1">
                <a:solidFill>
                  <a:schemeClr val="tx1"/>
                </a:solidFill>
              </a:rPr>
              <a:t>Anesthetic</a:t>
            </a:r>
            <a:r>
              <a:rPr lang="en-AU" altLang="en-US" sz="2800" dirty="0">
                <a:solidFill>
                  <a:schemeClr val="tx1"/>
                </a:solidFill>
              </a:rPr>
              <a:t> Machine: Identify the sources of oxygen, nitrous oxide and volatile agents; safety features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AutoNum type="alphaLcParenR"/>
            </a:pPr>
            <a:r>
              <a:rPr lang="en-AU" altLang="en-US" sz="2800" dirty="0">
                <a:solidFill>
                  <a:schemeClr val="tx1"/>
                </a:solidFill>
              </a:rPr>
              <a:t>Options for airway management in the anesthetized patient, Rapid Sequence Induction, and monitoring: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AutoNum type="alphaLcParenR"/>
            </a:pPr>
            <a:r>
              <a:rPr lang="en-AU" altLang="en-US" sz="2800" dirty="0">
                <a:solidFill>
                  <a:schemeClr val="tx1"/>
                </a:solidFill>
              </a:rPr>
              <a:t>Recognize and be able to list a differential diagnosis of hypoxaemia and hypercarbia and the basic management of these problems.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04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b="1" dirty="0">
                <a:solidFill>
                  <a:schemeClr val="tx1"/>
                </a:solidFill>
              </a:rPr>
              <a:t>Orientation with anesthesia equipment in O.R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Anesthesia machine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Anesthesia circuits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Laryngoscopes – tubes – LMA – Airways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Epidural set &amp;Spinal set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Monitors- Anesthesia Record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Anesthetics Drugs- I.V. Inhalational &amp; Muscle Relaxants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Resuscitation Drugs During Anesthesia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6400" b="1" dirty="0">
                <a:solidFill>
                  <a:srgbClr val="002060"/>
                </a:solidFill>
              </a:rPr>
              <a:t> fluids (Crystalloids &amp; Colloids Fluids)</a:t>
            </a:r>
            <a:endParaRPr lang="en-GB" sz="64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 descr="Maquet_Flow-I_anesthesia_mach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82093" y="2160588"/>
            <a:ext cx="3199513" cy="3881437"/>
          </a:xfrm>
        </p:spPr>
      </p:pic>
    </p:spTree>
    <p:extLst>
      <p:ext uri="{BB962C8B-B14F-4D97-AF65-F5344CB8AC3E}">
        <p14:creationId xmlns="" xmlns:p14="http://schemas.microsoft.com/office/powerpoint/2010/main" val="93197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0"/>
            <a:ext cx="100965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Objectives for the Airway </a:t>
            </a:r>
            <a:r>
              <a:rPr lang="en-AU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Skills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371600"/>
            <a:ext cx="9677400" cy="5486400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endParaRPr lang="en-US" altLang="en-US" sz="110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AU" altLang="en-US" sz="2400" b="1" u="sng" dirty="0">
                <a:solidFill>
                  <a:schemeClr val="tx1"/>
                </a:solidFill>
              </a:rPr>
              <a:t>Bag &amp; Mask Ventilation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AU" altLang="en-US" dirty="0">
                <a:solidFill>
                  <a:schemeClr val="tx1"/>
                </a:solidFill>
              </a:rPr>
              <a:t>Practice bag and mask ventilation </a:t>
            </a:r>
            <a:endParaRPr lang="en-US" altLang="en-US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AU" altLang="en-US" dirty="0">
                <a:solidFill>
                  <a:schemeClr val="tx1"/>
                </a:solidFill>
              </a:rPr>
              <a:t>What are some common problems encountered when trying to ventilate patients using a bag and mask?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AU" altLang="en-US" sz="2400" b="1" u="sng" dirty="0">
                <a:solidFill>
                  <a:schemeClr val="tx1"/>
                </a:solidFill>
              </a:rPr>
              <a:t>Laryngoscopy &amp; Endotracheal Intubation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Describe the appropriate patient position for laryngoscopy and intubation.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Practice the skill of laryngoscopy during your rotation.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Why do we administer oxygen prior to laryngoscopy and endotracheal intubation?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Discuss the laryngeal grading system.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How can the correct placement of the endotracheal tube be confirmed?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List the indications for an endotracheal intubation.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What are some potential complications of endotracheal intubation.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Understand criteria for endotracheal extubation.</a:t>
            </a:r>
            <a:r>
              <a:rPr lang="en-AU" altLang="en-US" sz="2400" dirty="0">
                <a:solidFill>
                  <a:schemeClr val="tx1"/>
                </a:solidFill>
              </a:rPr>
              <a:t> 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76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8610600" cy="1104900"/>
          </a:xfrm>
          <a:noFill/>
        </p:spPr>
        <p:txBody>
          <a:bodyPr vert="horz" lIns="90488" tIns="44450" rIns="90488" bIns="4445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A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Objectives for the Airway</a:t>
            </a:r>
            <a:endParaRPr lang="en-US" altLang="en-US" sz="3800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24000"/>
            <a:ext cx="9029700" cy="4495800"/>
          </a:xfrm>
        </p:spPr>
        <p:txBody>
          <a:bodyPr vert="horz" lIns="90488" tIns="44450" rIns="90488" bIns="44450" rtlCol="0">
            <a:normAutofit/>
          </a:bodyPr>
          <a:lstStyle/>
          <a:p>
            <a:pPr marL="514350" indent="-514350">
              <a:buNone/>
            </a:pPr>
            <a:r>
              <a:rPr lang="en-AU" altLang="en-US" sz="2800" b="1" u="sng" dirty="0">
                <a:solidFill>
                  <a:schemeClr val="tx1"/>
                </a:solidFill>
              </a:rPr>
              <a:t>Laryngeal Mask (LMA) Insertion</a:t>
            </a:r>
            <a:endParaRPr lang="en-US" altLang="en-US" sz="2800" b="1" dirty="0">
              <a:solidFill>
                <a:schemeClr val="tx1"/>
              </a:solidFill>
            </a:endParaRPr>
          </a:p>
          <a:p>
            <a:pPr marL="914400" lvl="1" indent="-514350"/>
            <a:r>
              <a:rPr lang="en-US" altLang="en-US" sz="2400" b="1" dirty="0">
                <a:solidFill>
                  <a:schemeClr val="tx1"/>
                </a:solidFill>
              </a:rPr>
              <a:t>Which patients are suitable for a general anesthetic with an LMA?</a:t>
            </a:r>
          </a:p>
          <a:p>
            <a:pPr marL="914400" lvl="1" indent="-514350"/>
            <a:r>
              <a:rPr lang="en-US" altLang="en-US" sz="2400" b="1" dirty="0">
                <a:solidFill>
                  <a:schemeClr val="tx1"/>
                </a:solidFill>
              </a:rPr>
              <a:t>What are the advantages of the LMA over an endotracheal tube?</a:t>
            </a:r>
          </a:p>
          <a:p>
            <a:pPr marL="914400" lvl="1" indent="-514350"/>
            <a:r>
              <a:rPr lang="en-US" altLang="en-US" sz="2400" b="1" dirty="0">
                <a:solidFill>
                  <a:schemeClr val="tx1"/>
                </a:solidFill>
              </a:rPr>
              <a:t>Does the LMA protect against aspiration?</a:t>
            </a:r>
          </a:p>
          <a:p>
            <a:pPr marL="914400" lvl="1" indent="-514350"/>
            <a:r>
              <a:rPr lang="en-AU" altLang="en-US" sz="2400" b="1" dirty="0">
                <a:solidFill>
                  <a:schemeClr val="tx1"/>
                </a:solidFill>
              </a:rPr>
              <a:t>Learn how to insert an LMA.</a:t>
            </a:r>
            <a:endParaRPr lang="en-US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01317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 for RR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Receiving the patient from operating theatre  from anesthesia doctor and OR nurse to recovery room staff </a:t>
            </a:r>
            <a:endParaRPr lang="en-US" dirty="0"/>
          </a:p>
          <a:p>
            <a:pPr lvl="0"/>
            <a:r>
              <a:rPr lang="en-US" b="1" dirty="0"/>
              <a:t>Connection of standard ASA monitor in RR </a:t>
            </a:r>
            <a:endParaRPr lang="en-US" dirty="0"/>
          </a:p>
          <a:p>
            <a:pPr lvl="0"/>
            <a:r>
              <a:rPr lang="en-US" b="1" dirty="0"/>
              <a:t>Check All Vital Signs Urine out put </a:t>
            </a:r>
            <a:endParaRPr lang="en-US" dirty="0"/>
          </a:p>
          <a:p>
            <a:pPr lvl="0"/>
            <a:r>
              <a:rPr lang="en-US" b="1" dirty="0"/>
              <a:t>Evaluate pain score </a:t>
            </a:r>
            <a:endParaRPr lang="en-US" dirty="0"/>
          </a:p>
          <a:p>
            <a:pPr lvl="0"/>
            <a:r>
              <a:rPr lang="en-US" b="1" dirty="0"/>
              <a:t>Identify methods of post-operative analgesia used (IV opioids. PCA, epidural peripheral nerve block )</a:t>
            </a:r>
            <a:endParaRPr lang="en-US" dirty="0"/>
          </a:p>
          <a:p>
            <a:pPr lvl="0"/>
            <a:r>
              <a:rPr lang="en-US" b="1" dirty="0"/>
              <a:t>Complication Management ( vomiting , hypoxia , hypotension , shivering …..)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5582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Objective for pre-operative assessment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b="1" dirty="0"/>
              <a:t>Obtain a full history and physical examination including allergies, current medications, past anesthetic history, family anesthetic history </a:t>
            </a:r>
            <a:endParaRPr lang="en-US" dirty="0"/>
          </a:p>
          <a:p>
            <a:pPr lvl="0"/>
            <a:r>
              <a:rPr lang="en-US" b="1" dirty="0"/>
              <a:t>Understand how patient co-morbidities can affect the anesthetic plan </a:t>
            </a:r>
            <a:endParaRPr lang="en-US" dirty="0"/>
          </a:p>
          <a:p>
            <a:pPr lvl="0"/>
            <a:r>
              <a:rPr lang="en-US" b="1" dirty="0"/>
              <a:t>Able to plan an anesthetic for a basic surgical procedure</a:t>
            </a:r>
            <a:endParaRPr lang="en-US" dirty="0"/>
          </a:p>
          <a:p>
            <a:pPr lvl="0"/>
            <a:r>
              <a:rPr lang="en-US" b="1" dirty="0"/>
              <a:t>Understand risk stratification of a patient undergoing anesthesia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8418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</a:t>
            </a:r>
            <a:r>
              <a:rPr lang="en-US" dirty="0" smtClean="0">
                <a:solidFill>
                  <a:srgbClr val="00B050"/>
                </a:solidFill>
                <a:ea typeface="+mj-ea"/>
                <a:cs typeface="+mj-cs"/>
              </a:rPr>
              <a:t>operative complication  </a:t>
            </a: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 hypertension , hypotension , shivering etc ….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="" xmlns:p14="http://schemas.microsoft.com/office/powerpoint/2010/main" val="116072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3419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Code of conduct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03539"/>
            <a:ext cx="4320551" cy="4337821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3000" i="1" dirty="0">
                <a:solidFill>
                  <a:schemeClr val="accent4">
                    <a:lumMod val="75000"/>
                  </a:schemeClr>
                </a:solidFill>
              </a:rPr>
              <a:t> Professionalism and Respectful Workplace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All students are expected to demonstrate </a:t>
            </a:r>
            <a:r>
              <a:rPr lang="en-US" sz="2000" b="1" dirty="0">
                <a:solidFill>
                  <a:srgbClr val="C00000"/>
                </a:solidFill>
              </a:rPr>
              <a:t>respect for the patients and staff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encountered during the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We also expect all </a:t>
            </a:r>
            <a:r>
              <a:rPr lang="en-US" sz="2000" dirty="0">
                <a:solidFill>
                  <a:srgbClr val="C00000"/>
                </a:solidFill>
              </a:rPr>
              <a:t>students to be treated with respect </a:t>
            </a:r>
            <a:r>
              <a:rPr lang="en-US" sz="2000" dirty="0">
                <a:solidFill>
                  <a:srgbClr val="002060"/>
                </a:solidFill>
              </a:rPr>
              <a:t>during their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Health has clear policies regarding: 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Maintenance of patient confidentiality.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Mutual respect in the workplace.</a:t>
            </a:r>
          </a:p>
          <a:p>
            <a:pPr marL="635508" lvl="1" indent="-342900">
              <a:buClr>
                <a:schemeClr val="accent4"/>
              </a:buClr>
              <a:buFont typeface="Wingdings" charset="2"/>
              <a:buChar char="v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 descr="670px-Respect-Older-People-Step-3-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6712" y="1052186"/>
            <a:ext cx="4597052" cy="2079321"/>
          </a:xfrm>
        </p:spPr>
      </p:pic>
      <p:pic>
        <p:nvPicPr>
          <p:cNvPr id="34818" name="Picture 2" descr="http://www.youth.ps/images/guides/graphics/what-7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712" y="3169085"/>
            <a:ext cx="4847573" cy="2940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17062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3"/>
            <a:ext cx="8596668" cy="458153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rgbClr val="B55475"/>
                </a:solidFill>
                <a:ea typeface="ＭＳ Ｐゴシック" panose="020B0600070205080204" pitchFamily="34" charset="-128"/>
              </a:rPr>
              <a:t>Professionalism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i="1" dirty="0">
              <a:solidFill>
                <a:srgbClr val="B55475"/>
              </a:solidFill>
              <a:ea typeface="ＭＳ Ｐゴシック" panose="020B0600070205080204" pitchFamily="34" charset="-128"/>
            </a:endParaRP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Attendance and punctuality are mandatory.</a:t>
            </a: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Students are expected to be aware of the  limitations of their role in the operating room and to be diligent in the OR environment</a:t>
            </a:r>
            <a:r>
              <a:rPr lang="en-US" sz="2200" dirty="0">
                <a:solidFill>
                  <a:srgbClr val="6C6C6C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18956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685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753644"/>
            <a:ext cx="4185623" cy="901874"/>
          </a:xfrm>
        </p:spPr>
        <p:txBody>
          <a:bodyPr/>
          <a:lstStyle/>
          <a:p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Dress code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When in the OR, students must respect the rules of the sterile environment and </a:t>
            </a:r>
            <a:r>
              <a:rPr lang="en-US" sz="2200" b="1" dirty="0">
                <a:solidFill>
                  <a:srgbClr val="00B050"/>
                </a:solidFill>
              </a:rPr>
              <a:t>wear greens, mask, gloves and </a:t>
            </a:r>
            <a:r>
              <a:rPr lang="en-US" sz="2200" b="1" dirty="0" err="1">
                <a:solidFill>
                  <a:srgbClr val="00B050"/>
                </a:solidFill>
              </a:rPr>
              <a:t>bootes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If you have not previously been in the OR, please notify us so we can make you aware of appropriate protocol. 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You are expected to bring your stethoscope to the OR. Other medical instruments are not mandatory.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k195523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98093" y="2254685"/>
            <a:ext cx="4171167" cy="3569917"/>
          </a:xfrm>
        </p:spPr>
      </p:pic>
    </p:spTree>
    <p:extLst>
      <p:ext uri="{BB962C8B-B14F-4D97-AF65-F5344CB8AC3E}">
        <p14:creationId xmlns="" xmlns:p14="http://schemas.microsoft.com/office/powerpoint/2010/main" val="392318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627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7959"/>
            <a:ext cx="8596668" cy="453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 to this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 week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 to Clinical Anesthesiology.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You will learn to use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technical and analytical skills </a:t>
            </a:r>
            <a:r>
              <a:rPr lang="en-US" sz="24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how </a:t>
            </a:r>
            <a:r>
              <a:rPr 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to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look after patients in many situations – some are routine and others very challenging.  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406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LEARNING RESOURCES </a:t>
            </a:r>
            <a:r>
              <a:rPr lang="en-US" dirty="0">
                <a:ea typeface="+mj-ea"/>
                <a:cs typeface="+mj-cs"/>
              </a:rPr>
              <a:t>Anesthesia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6067"/>
            <a:ext cx="8596668" cy="4325296"/>
          </a:xfrm>
        </p:spPr>
        <p:txBody>
          <a:bodyPr>
            <a:normAutofit fontScale="2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Exposure to anesthesia learning in the following areas: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Adult OR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Pediatric OR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Teaching at the bedside in the OR: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Clinical teaching modules to cover basic anesthesia knowledge.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Enabling objectives for technical skills.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Case based clinical teaching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5"/>
                </a:solidFill>
              </a:rPr>
              <a:t>Independent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Reference material- texts and web-based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Simulator based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Low and high fidelity simulation to facilitate technical skills, crisis resource management, and critical anesthesia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6426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operative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etc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="" xmlns:p14="http://schemas.microsoft.com/office/powerpoint/2010/main" val="1160725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000099"/>
                </a:solidFill>
                <a:latin typeface="Tahoma" panose="020B0604030504040204" pitchFamily="34" charset="0"/>
              </a:rPr>
              <a:t>The anesthetic plan</a:t>
            </a:r>
            <a:endParaRPr lang="en-GB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28800" y="1905001"/>
            <a:ext cx="6477000" cy="485775"/>
          </a:xfrm>
          <a:prstGeom prst="rightArrow">
            <a:avLst>
              <a:gd name="adj1" fmla="val 50000"/>
              <a:gd name="adj2" fmla="val 3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945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154" y="1377863"/>
            <a:ext cx="6634441" cy="4985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</a:rPr>
              <a:t>Type of anesthesia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</a:rPr>
              <a:t>General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Induction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Airway management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Maintenance and analgesia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Muscle relaxation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</a:rPr>
              <a:t>Sedation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</a:rPr>
              <a:t>     </a:t>
            </a: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Supplemental oxygen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     Agents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Local or regional anesthesia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Technique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Agents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500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endParaRPr lang="en-US" sz="2400" dirty="0">
              <a:solidFill>
                <a:srgbClr val="00339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43892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0520"/>
            <a:ext cx="9144000" cy="1102291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1603331"/>
            <a:ext cx="9312058" cy="4484317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Intraoperative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Monitoring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Positioning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Fluid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Special techniques</a:t>
            </a:r>
          </a:p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Postoperative</a:t>
            </a:r>
          </a:p>
          <a:p>
            <a:pPr>
              <a:buClr>
                <a:srgbClr val="FFFF00"/>
              </a:buClr>
              <a:buNone/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</a:rPr>
              <a:t>Oxygen therapy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Pain control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Complication management 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b="1" dirty="0">
                <a:solidFill>
                  <a:srgbClr val="C00000"/>
                </a:solidFill>
                <a:latin typeface="Tahoma" panose="020B0604030504040204" pitchFamily="34" charset="0"/>
              </a:rPr>
              <a:t>Intensive care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Postoperative ventilation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Hemodynamic monitoring</a:t>
            </a:r>
          </a:p>
        </p:txBody>
      </p:sp>
    </p:spTree>
    <p:extLst>
      <p:ext uri="{BB962C8B-B14F-4D97-AF65-F5344CB8AC3E}">
        <p14:creationId xmlns="" xmlns:p14="http://schemas.microsoft.com/office/powerpoint/2010/main" val="139931156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Pre-Operative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From time of decision to have surgery until admitted into the OR theatre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2" name="Picture 7" descr="MCj032012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384" y="1878904"/>
            <a:ext cx="2899166" cy="3657600"/>
          </a:xfrm>
        </p:spPr>
      </p:pic>
    </p:spTree>
    <p:extLst>
      <p:ext uri="{BB962C8B-B14F-4D97-AF65-F5344CB8AC3E}">
        <p14:creationId xmlns="" xmlns:p14="http://schemas.microsoft.com/office/powerpoint/2010/main" val="2769164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Displaying 20151007_1339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86" y="-613953"/>
            <a:ext cx="9000308" cy="8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9" y="235131"/>
            <a:ext cx="9927771" cy="662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Stages of the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-Operative Period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Intra-Operative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entering the OR theatre to entering the Recovering Room or Post Anesthetic Care Unit (PACU)</a:t>
            </a:r>
          </a:p>
        </p:txBody>
      </p:sp>
      <p:pic>
        <p:nvPicPr>
          <p:cNvPr id="8196" name="Picture 7" descr="MPj02893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1929007"/>
            <a:ext cx="3657600" cy="3795387"/>
          </a:xfrm>
        </p:spPr>
      </p:pic>
    </p:spTree>
    <p:extLst>
      <p:ext uri="{BB962C8B-B14F-4D97-AF65-F5344CB8AC3E}">
        <p14:creationId xmlns="" xmlns:p14="http://schemas.microsoft.com/office/powerpoint/2010/main" val="2110211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Post anesthesia care units  (recovery room )</a:t>
            </a:r>
          </a:p>
        </p:txBody>
      </p:sp>
      <p:pic>
        <p:nvPicPr>
          <p:cNvPr id="56322" name="Picture 2" descr="C:\Users\Jumanah\Desktop\20150913_12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549400"/>
            <a:ext cx="11090366" cy="660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3836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1119"/>
            <a:ext cx="8596668" cy="4300244"/>
          </a:xfrm>
        </p:spPr>
        <p:txBody>
          <a:bodyPr/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This is a guide for the Undergraduate Electives Course in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Its purpose is to </a:t>
            </a:r>
            <a:r>
              <a:rPr lang="en-US" sz="2000" b="1" dirty="0">
                <a:solidFill>
                  <a:srgbClr val="C00000"/>
                </a:solidFill>
              </a:rPr>
              <a:t>provide a course outline </a:t>
            </a:r>
            <a:r>
              <a:rPr lang="en-US" sz="2000" dirty="0">
                <a:solidFill>
                  <a:srgbClr val="002060"/>
                </a:solidFill>
              </a:rPr>
              <a:t>for 4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year medical  students.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By creating a </a:t>
            </a:r>
            <a:r>
              <a:rPr lang="en-US" sz="2000" b="1" dirty="0">
                <a:solidFill>
                  <a:srgbClr val="C00000"/>
                </a:solidFill>
              </a:rPr>
              <a:t>structured approach </a:t>
            </a:r>
            <a:r>
              <a:rPr lang="en-US" sz="2000" dirty="0">
                <a:solidFill>
                  <a:srgbClr val="002060"/>
                </a:solidFill>
              </a:rPr>
              <a:t>we hope to provide a consistent experience for students learning the basics of anesthesia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8725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Post-Operative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leaving the PACU until time of  follow-up evaluation (often as out-patient)</a:t>
            </a:r>
          </a:p>
        </p:txBody>
      </p:sp>
      <p:pic>
        <p:nvPicPr>
          <p:cNvPr id="9220" name="Picture 7" descr="MCj040416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644" y="1628383"/>
            <a:ext cx="3732756" cy="4421687"/>
          </a:xfrm>
        </p:spPr>
      </p:pic>
    </p:spTree>
    <p:extLst>
      <p:ext uri="{BB962C8B-B14F-4D97-AF65-F5344CB8AC3E}">
        <p14:creationId xmlns="" xmlns:p14="http://schemas.microsoft.com/office/powerpoint/2010/main" val="1357559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470263"/>
            <a:ext cx="9274628" cy="5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Success Factors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733" y="1704975"/>
            <a:ext cx="1072726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Attendance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Realistic Expectations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Maintains communication with the faculty member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Good organizational skills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Expect to work beyond the classroom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Stay on track/understand commitment required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Ask questions</a:t>
            </a:r>
          </a:p>
        </p:txBody>
      </p:sp>
    </p:spTree>
  </p:cSld>
  <p:clrMapOvr>
    <a:masterClrMapping/>
  </p:clrMapOvr>
  <p:transition advTm="3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320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Anaesthesiaat</a:t>
            </a:r>
            <a:r>
              <a:rPr lang="en-US" sz="4000" b="1" dirty="0"/>
              <a:t> a Glance</a:t>
            </a:r>
          </a:p>
          <a:p>
            <a:pPr marL="0" indent="0">
              <a:buNone/>
            </a:pPr>
            <a:r>
              <a:rPr lang="en-US" sz="3100" dirty="0"/>
              <a:t>Julian Stone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Great Western Hospital NHS Foundation Trust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 err="1"/>
              <a:t>Swindon</a:t>
            </a:r>
            <a:r>
              <a:rPr lang="en-US" sz="3100" dirty="0"/>
              <a:t>, UK;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Clinical Lecturer University of Bristol, Bristol UK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William Fawcett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Royal Surrey County Hospital NHS Foundation Trust;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Fellow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Postgraduate Medical School, University of Surrey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Guildford, UK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1804988"/>
            <a:ext cx="4000500" cy="4405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8391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 as a Text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7334" y="1578279"/>
            <a:ext cx="4184035" cy="446308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Morgan and </a:t>
            </a:r>
            <a:r>
              <a:rPr lang="en-US" dirty="0" err="1"/>
              <a:t>Mekhails</a:t>
            </a:r>
            <a:r>
              <a:rPr lang="en-US" dirty="0"/>
              <a:t> clinical anesthesiology  </a:t>
            </a:r>
            <a:r>
              <a:rPr lang="en-US" i="1" dirty="0"/>
              <a:t>5th Edition .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John Butterworth,</a:t>
            </a:r>
            <a:br>
              <a:rPr lang="en-US" sz="1400" dirty="0"/>
            </a:br>
            <a:r>
              <a:rPr lang="en-US" sz="1400" dirty="0"/>
              <a:t>G. Morgan,</a:t>
            </a:r>
            <a:br>
              <a:rPr lang="en-US" sz="1400" dirty="0"/>
            </a:br>
            <a:r>
              <a:rPr lang="en-US" sz="1400" dirty="0"/>
              <a:t>John </a:t>
            </a:r>
            <a:r>
              <a:rPr lang="en-US" sz="1400" dirty="0" err="1"/>
              <a:t>Wasnick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Mikhail </a:t>
            </a:r>
            <a:r>
              <a:rPr lang="en-US" sz="1400" dirty="0" err="1"/>
              <a:t>Maged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David C. Mackey,</a:t>
            </a:r>
            <a:br>
              <a:rPr lang="en-US" sz="1400" dirty="0"/>
            </a:br>
            <a:r>
              <a:rPr lang="en-US" sz="1400" dirty="0"/>
              <a:t>Hans-Joachim </a:t>
            </a:r>
            <a:r>
              <a:rPr lang="en-US" sz="1400" dirty="0" err="1"/>
              <a:t>Priebe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6" name="Content Placeholder 5" descr="4a8a3d4299ae88eb0777543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5463" y="1490597"/>
            <a:ext cx="3822787" cy="427137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the course </a:t>
            </a:r>
            <a:r>
              <a:rPr lang="en-US" sz="4000" b="1" dirty="0">
                <a:solidFill>
                  <a:srgbClr val="00B050"/>
                </a:solidFill>
              </a:rPr>
              <a:t>ASSESMENT 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8071"/>
            <a:ext cx="4184035" cy="4208745"/>
          </a:xfrm>
        </p:spPr>
        <p:txBody>
          <a:bodyPr/>
          <a:lstStyle/>
          <a:p>
            <a:pPr lvl="1"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 BOOK SUBMISSION </a:t>
            </a: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OSCE EXAMINATION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WRITTEN EXAMINATION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Content Placeholder 6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151" y="1991638"/>
            <a:ext cx="4359057" cy="3482236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609600" y="1753645"/>
            <a:ext cx="5578258" cy="437728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</a:t>
            </a:r>
            <a:r>
              <a:rPr lang="en-US" sz="2000" b="1" dirty="0">
                <a:solidFill>
                  <a:srgbClr val="FF0000"/>
                </a:solidFill>
              </a:rPr>
              <a:t>ANESTHESIA DEPARTMENT     4692019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Dr Jumana        </a:t>
            </a:r>
            <a:r>
              <a:rPr lang="en-US" sz="2000" dirty="0"/>
              <a:t>46921865  BLEEP  0320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</a:t>
            </a:r>
            <a:r>
              <a:rPr lang="en-US" sz="2000" b="1" dirty="0" err="1"/>
              <a:t>Dr.Mueen</a:t>
            </a:r>
            <a:r>
              <a:rPr lang="en-US" sz="2000" b="1" dirty="0"/>
              <a:t>          </a:t>
            </a:r>
            <a:r>
              <a:rPr lang="en-US" sz="2000" dirty="0"/>
              <a:t>4692190   BLEEP 0821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/>
              <a:t>Dr </a:t>
            </a:r>
            <a:r>
              <a:rPr lang="en-US" sz="2000" b="1" dirty="0" err="1"/>
              <a:t>Waleed</a:t>
            </a:r>
            <a:r>
              <a:rPr lang="en-US" sz="2000" b="1" dirty="0"/>
              <a:t>         </a:t>
            </a:r>
            <a:r>
              <a:rPr lang="en-US" sz="2000" dirty="0"/>
              <a:t>4692356 BLEEP 2032  						Mobile No.0547874681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 err="1"/>
              <a:t>Mr.Waleed</a:t>
            </a:r>
            <a:r>
              <a:rPr lang="en-US" sz="2000" b="1" dirty="0"/>
              <a:t> </a:t>
            </a:r>
            <a:r>
              <a:rPr lang="en-US" sz="2000" b="1" dirty="0" err="1"/>
              <a:t>Alzuhiri</a:t>
            </a:r>
            <a:r>
              <a:rPr lang="en-US" sz="2000" b="1" dirty="0"/>
              <a:t> </a:t>
            </a:r>
            <a:r>
              <a:rPr lang="en-US" sz="2000" dirty="0"/>
              <a:t>   4692356 </a:t>
            </a:r>
          </a:p>
        </p:txBody>
      </p:sp>
      <p:pic>
        <p:nvPicPr>
          <p:cNvPr id="18" name="Content Placeholder 17" descr="contact-u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885" y="438412"/>
            <a:ext cx="11156515" cy="1528174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012" y="394447"/>
            <a:ext cx="11940988" cy="646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612" y="0"/>
            <a:ext cx="10201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118" y="304800"/>
            <a:ext cx="10399058" cy="618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course aim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graduate medical students having the basic knowledge &amp; clinical skills to deal with the </a:t>
            </a:r>
            <a:r>
              <a:rPr lang="en-US" dirty="0" err="1"/>
              <a:t>peri-anaesthetic</a:t>
            </a:r>
            <a:r>
              <a:rPr lang="en-US" dirty="0"/>
              <a:t> measures for simple surgical procedures.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6796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447" y="1"/>
            <a:ext cx="11277599" cy="65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_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9005" y="-209006"/>
            <a:ext cx="12187646" cy="722376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Goals and </a:t>
            </a:r>
            <a:r>
              <a:rPr lang="en-US" dirty="0"/>
              <a:t>learning</a:t>
            </a:r>
            <a:r>
              <a:rPr lang="en-US" dirty="0">
                <a:ea typeface="+mj-ea"/>
                <a:cs typeface="+mj-cs"/>
              </a:rPr>
              <a:t>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C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and Clinical skills: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Preoperative evaluation and clinical skills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Airway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ventilation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and volume resuscitation, electrolyte balance and acid-base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 of anesthetic drugs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of general anesthesia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of regional anesthesia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 management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in anesthesia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Anesthesia emergencies (intraoperative , Post operative period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)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safety , surgical safety check list </a:t>
            </a:r>
          </a:p>
          <a:p>
            <a:pPr marL="578358" lvl="1" indent="-342900">
              <a:buClr>
                <a:schemeClr val="accent4"/>
              </a:buClr>
              <a:buFont typeface="+mj-lt"/>
              <a:buAutoNum type="alphaLcParenR"/>
              <a:defRPr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185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102870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bg1"/>
                </a:solidFill>
                <a:ea typeface="+mn-ea"/>
                <a:cs typeface="+mn-cs"/>
              </a:rPr>
              <a:t/>
            </a:r>
            <a:br>
              <a:rPr lang="en-AU" b="1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AU" b="1" dirty="0">
                <a:solidFill>
                  <a:schemeClr val="tx1"/>
                </a:solidFill>
                <a:ea typeface="+mn-ea"/>
                <a:cs typeface="+mn-cs"/>
              </a:rPr>
              <a:t> Role of anaesthetist in the preoperative care </a:t>
            </a:r>
            <a:r>
              <a:rPr lang="en-AU" b="1" dirty="0">
                <a:solidFill>
                  <a:schemeClr val="bg1"/>
                </a:solidFill>
                <a:ea typeface="+mn-ea"/>
                <a:cs typeface="+mn-cs"/>
              </a:rPr>
              <a:t/>
            </a:r>
            <a:br>
              <a:rPr lang="en-AU" b="1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AU" b="1" dirty="0">
                <a:solidFill>
                  <a:schemeClr val="bg1"/>
                </a:solidFill>
                <a:ea typeface="+mn-ea"/>
                <a:cs typeface="+mn-cs"/>
              </a:rPr>
              <a:t>Lecture (1.30 hours)</a:t>
            </a:r>
            <a:r>
              <a:rPr lang="en-US" sz="2800" dirty="0">
                <a:solidFill>
                  <a:schemeClr val="bg1"/>
                </a:solidFill>
                <a:ea typeface="+mn-ea"/>
                <a:cs typeface="+mn-cs"/>
              </a:rPr>
              <a:t/>
            </a:r>
            <a:br>
              <a:rPr lang="en-US" sz="2800" dirty="0">
                <a:solidFill>
                  <a:schemeClr val="bg1"/>
                </a:solidFill>
                <a:ea typeface="+mn-ea"/>
                <a:cs typeface="+mn-cs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371600"/>
            <a:ext cx="9448800" cy="5105400"/>
          </a:xfrm>
        </p:spPr>
        <p:txBody>
          <a:bodyPr rtlCol="0">
            <a:normAutofit fontScale="92500"/>
          </a:bodyPr>
          <a:lstStyle/>
          <a:p>
            <a:pPr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student will learn pre-anesthetic patient evaluation and risk stratification.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Obtain a full history and physical examination including allergies, current medications, past anesthetic history, family anesthetic history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Understand how patient co-morbidities can affect the anesthetic plan.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Understand potential anesthetic options for a given surgical procedure.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Understand the basics of an anesthetic plan and how it relates to the clinical work-up ASA classification of pre-operative physical status.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400" b="1" dirty="0">
                <a:solidFill>
                  <a:schemeClr val="tx1"/>
                </a:solidFill>
              </a:rPr>
              <a:t>Understand risk stratification of a patient </a:t>
            </a:r>
            <a:r>
              <a:rPr lang="en-US" sz="2400" b="1" dirty="0">
                <a:solidFill>
                  <a:schemeClr val="bg1"/>
                </a:solidFill>
              </a:rPr>
              <a:t>undergoing anesthesia. 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53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Patient safety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2400" dirty="0"/>
              <a:t>Discuss major and minor anesthesia complication</a:t>
            </a:r>
            <a:endParaRPr lang="en-US" sz="2000" dirty="0"/>
          </a:p>
          <a:p>
            <a:pPr lvl="2"/>
            <a:r>
              <a:rPr lang="en-US" sz="2400" dirty="0"/>
              <a:t>Causes of Mortality in anesthesia</a:t>
            </a:r>
            <a:endParaRPr lang="en-US" sz="2000" dirty="0"/>
          </a:p>
          <a:p>
            <a:pPr lvl="2"/>
            <a:r>
              <a:rPr lang="en-US" sz="2400" dirty="0"/>
              <a:t>What make anesthesia safe</a:t>
            </a:r>
            <a:endParaRPr lang="en-US" sz="2000" dirty="0"/>
          </a:p>
          <a:p>
            <a:pPr lvl="2"/>
            <a:r>
              <a:rPr lang="en-US" sz="2400" dirty="0"/>
              <a:t>Factors influence the anesthesia safety and patient outcome</a:t>
            </a:r>
            <a:endParaRPr lang="en-US" sz="2000" dirty="0"/>
          </a:p>
          <a:p>
            <a:pPr lvl="2"/>
            <a:r>
              <a:rPr lang="en-US" sz="2400" dirty="0"/>
              <a:t> </a:t>
            </a:r>
            <a:r>
              <a:rPr lang="en-US" sz="2400" dirty="0" smtClean="0"/>
              <a:t>Mandatory standard for </a:t>
            </a:r>
            <a:r>
              <a:rPr lang="en-US" sz="2400" dirty="0" err="1" smtClean="0"/>
              <a:t>anestehsia</a:t>
            </a:r>
            <a:endParaRPr lang="en-US" sz="2000" dirty="0"/>
          </a:p>
          <a:p>
            <a:pPr lvl="2"/>
            <a:r>
              <a:rPr lang="en-US" sz="2400" dirty="0"/>
              <a:t>Post crisis recommendation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022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444500"/>
            <a:ext cx="10417002" cy="1320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A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General anaesthesia technique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3827" name="Rectangle 3"/>
          <p:cNvSpPr>
            <a:spLocks noGrp="1" noChangeArrowheads="1"/>
          </p:cNvSpPr>
          <p:nvPr>
            <p:ph idx="1"/>
          </p:nvPr>
        </p:nvSpPr>
        <p:spPr>
          <a:xfrm>
            <a:off x="1638300" y="2209800"/>
            <a:ext cx="8953500" cy="4114800"/>
          </a:xfrm>
        </p:spPr>
        <p:txBody>
          <a:bodyPr rtlCol="0">
            <a:normAutofit fontScale="85000" lnSpcReduction="20000"/>
          </a:bodyPr>
          <a:lstStyle/>
          <a:p>
            <a:pPr marL="457200" indent="-457200">
              <a:buFont typeface="+mj-lt"/>
              <a:buAutoNum type="alphaLcParenR"/>
              <a:defRPr/>
            </a:pPr>
            <a:r>
              <a:rPr lang="en-AU" sz="2800" dirty="0">
                <a:solidFill>
                  <a:schemeClr val="tx1"/>
                </a:solidFill>
              </a:rPr>
              <a:t>Definition of  general Anaesthesia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  <a:defRPr/>
            </a:pPr>
            <a:r>
              <a:rPr lang="en-AU" sz="2800" dirty="0">
                <a:solidFill>
                  <a:schemeClr val="tx1"/>
                </a:solidFill>
              </a:rPr>
              <a:t>Learn about several agents used on induction  methods of general anaesthesia including intravenous agents</a:t>
            </a:r>
            <a:r>
              <a:rPr lang="en-AU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Understand the principles of general anesthesia and the delivery of volatile anesthetics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AU" sz="2800" dirty="0" smtClean="0">
                <a:solidFill>
                  <a:schemeClr val="tx1"/>
                </a:solidFill>
              </a:rPr>
              <a:t>stages </a:t>
            </a:r>
            <a:r>
              <a:rPr lang="en-AU" sz="2800" dirty="0">
                <a:solidFill>
                  <a:schemeClr val="tx1"/>
                </a:solidFill>
              </a:rPr>
              <a:t>of general </a:t>
            </a:r>
            <a:r>
              <a:rPr lang="en-AU" sz="2800" dirty="0" err="1">
                <a:solidFill>
                  <a:schemeClr val="tx1"/>
                </a:solidFill>
              </a:rPr>
              <a:t>anesthesia</a:t>
            </a:r>
            <a:r>
              <a:rPr lang="en-AU" sz="2800" dirty="0">
                <a:solidFill>
                  <a:schemeClr val="tx1"/>
                </a:solidFill>
              </a:rPr>
              <a:t> .  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  <a:defRPr/>
            </a:pPr>
            <a:r>
              <a:rPr lang="en-AU" sz="2800" dirty="0">
                <a:solidFill>
                  <a:schemeClr val="tx1"/>
                </a:solidFill>
              </a:rPr>
              <a:t>Role of </a:t>
            </a:r>
            <a:r>
              <a:rPr lang="en-AU" sz="2800" dirty="0" err="1">
                <a:solidFill>
                  <a:schemeClr val="tx1"/>
                </a:solidFill>
              </a:rPr>
              <a:t>anesthesit</a:t>
            </a:r>
            <a:r>
              <a:rPr lang="en-AU" sz="2800" dirty="0">
                <a:solidFill>
                  <a:schemeClr val="tx1"/>
                </a:solidFill>
              </a:rPr>
              <a:t> in intraoperative period.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  <a:defRPr/>
            </a:pPr>
            <a:r>
              <a:rPr lang="en-AU" sz="2800" dirty="0">
                <a:solidFill>
                  <a:schemeClr val="tx1"/>
                </a:solidFill>
              </a:rPr>
              <a:t>Complications commonly encountered intra-operatively  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Have a basic understanding of the structure, function and safety features of the anesthesia machine. </a:t>
            </a:r>
          </a:p>
          <a:p>
            <a:pPr marL="457200" indent="-457200">
              <a:buNone/>
              <a:defRPr/>
            </a:pPr>
            <a:r>
              <a:rPr lang="en-AU" sz="2800" dirty="0" smtClean="0">
                <a:solidFill>
                  <a:schemeClr val="bg1"/>
                </a:solidFill>
              </a:rPr>
              <a:t>general </a:t>
            </a:r>
            <a:r>
              <a:rPr lang="en-AU" sz="2800" dirty="0">
                <a:solidFill>
                  <a:schemeClr val="bg1"/>
                </a:solidFill>
              </a:rPr>
              <a:t>anaesthesia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2953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5609</TotalTime>
  <Words>1913</Words>
  <Application>Microsoft Office PowerPoint</Application>
  <PresentationFormat>Custom</PresentationFormat>
  <Paragraphs>313</Paragraphs>
  <Slides>51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Facet</vt:lpstr>
      <vt:lpstr>UNDER GRADUATE ANESTHESIA COURSE (ORIENTATION AND OUTLINE)</vt:lpstr>
      <vt:lpstr>TABLE OF CONTENTS:</vt:lpstr>
      <vt:lpstr>Welcome</vt:lpstr>
      <vt:lpstr>Introduction</vt:lpstr>
      <vt:lpstr> course aim </vt:lpstr>
      <vt:lpstr>Goals and learning objectives</vt:lpstr>
      <vt:lpstr>  Role of anaesthetist in the preoperative care  Lecture (1.30 hours) </vt:lpstr>
      <vt:lpstr>Patient safety  </vt:lpstr>
      <vt:lpstr>    General anaesthesia technique </vt:lpstr>
      <vt:lpstr>Pharmacology of general anesthetics  </vt:lpstr>
      <vt:lpstr>   Airway Management and equipment </vt:lpstr>
      <vt:lpstr>  Regional Anaesthesia Techniques  (2 hours) </vt:lpstr>
      <vt:lpstr>Regional anesthesia and Pain management</vt:lpstr>
      <vt:lpstr> Fluid Requirements and Fluid Therapy  6-Intravenous Fluid Resuscitation and Blood Transfusion (2 hours) </vt:lpstr>
      <vt:lpstr>Intravenous Fluids and blood Transfusion</vt:lpstr>
      <vt:lpstr>Blood Transfusion</vt:lpstr>
      <vt:lpstr>Monitoring In anesthesia</vt:lpstr>
      <vt:lpstr>Vascular Access </vt:lpstr>
      <vt:lpstr>Post operative pain management</vt:lpstr>
      <vt:lpstr>Objectives in the operative room </vt:lpstr>
      <vt:lpstr>Slide 21</vt:lpstr>
      <vt:lpstr> Objectives for the Airway Skills </vt:lpstr>
      <vt:lpstr> Objectives for the Airway</vt:lpstr>
      <vt:lpstr>Objective for RR </vt:lpstr>
      <vt:lpstr>Objective for pre-operative assessment  </vt:lpstr>
      <vt:lpstr>Intra  and post operative complication  management</vt:lpstr>
      <vt:lpstr>Code of conduct</vt:lpstr>
      <vt:lpstr>Code of conduct</vt:lpstr>
      <vt:lpstr>Code of conduct</vt:lpstr>
      <vt:lpstr>LEARNING RESOURCES Anesthesia course</vt:lpstr>
      <vt:lpstr>Intra  and post operative management</vt:lpstr>
      <vt:lpstr>Slide 32</vt:lpstr>
      <vt:lpstr> The anesthetic plan</vt:lpstr>
      <vt:lpstr> The anesthetic plan</vt:lpstr>
      <vt:lpstr>Stages of the Peri-Operative Period</vt:lpstr>
      <vt:lpstr>Slide 36</vt:lpstr>
      <vt:lpstr>Slide 37</vt:lpstr>
      <vt:lpstr>Stages of the Peri-Operative Period</vt:lpstr>
      <vt:lpstr>Post anesthesia care units  (recovery room )</vt:lpstr>
      <vt:lpstr>Stages of the Peri-Operative Period</vt:lpstr>
      <vt:lpstr>Slide 41</vt:lpstr>
      <vt:lpstr>Key Success Factors</vt:lpstr>
      <vt:lpstr>Books recommended</vt:lpstr>
      <vt:lpstr>Books recommended as a Text  </vt:lpstr>
      <vt:lpstr>End of the course ASSESMENT  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CISuser</dc:creator>
  <cp:lastModifiedBy>jumana baaj</cp:lastModifiedBy>
  <cp:revision>88</cp:revision>
  <cp:lastPrinted>2015-09-07T09:38:22Z</cp:lastPrinted>
  <dcterms:created xsi:type="dcterms:W3CDTF">2015-09-06T10:52:08Z</dcterms:created>
  <dcterms:modified xsi:type="dcterms:W3CDTF">2018-03-17T19:04:47Z</dcterms:modified>
</cp:coreProperties>
</file>