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51"/>
  </p:notesMasterIdLst>
  <p:sldIdLst>
    <p:sldId id="313" r:id="rId2"/>
    <p:sldId id="256" r:id="rId3"/>
    <p:sldId id="257" r:id="rId4"/>
    <p:sldId id="258" r:id="rId5"/>
    <p:sldId id="259" r:id="rId6"/>
    <p:sldId id="30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1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7" r:id="rId38"/>
    <p:sldId id="308" r:id="rId39"/>
    <p:sldId id="309" r:id="rId40"/>
    <p:sldId id="293" r:id="rId41"/>
    <p:sldId id="294" r:id="rId42"/>
    <p:sldId id="295" r:id="rId43"/>
    <p:sldId id="310" r:id="rId44"/>
    <p:sldId id="311" r:id="rId45"/>
    <p:sldId id="298" r:id="rId46"/>
    <p:sldId id="299" r:id="rId47"/>
    <p:sldId id="312" r:id="rId48"/>
    <p:sldId id="303" r:id="rId49"/>
    <p:sldId id="305" r:id="rId50"/>
  </p:sldIdLst>
  <p:sldSz cx="10096500" cy="7569200"/>
  <p:notesSz cx="10096500" cy="7569200"/>
  <p:embeddedFontLs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bin" panose="020B060402020202020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18ECE90-C695-453E-AAA9-BA46C0881EE2}">
  <a:tblStyle styleId="{318ECE90-C695-453E-AAA9-BA46C0881E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6" autoAdjust="0"/>
    <p:restoredTop sz="94660"/>
  </p:normalViewPr>
  <p:slideViewPr>
    <p:cSldViewPr snapToGrid="0">
      <p:cViewPr>
        <p:scale>
          <a:sx n="75" d="100"/>
          <a:sy n="75" d="100"/>
        </p:scale>
        <p:origin x="43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83075" y="567675"/>
            <a:ext cx="673132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240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89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91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07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10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27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71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45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376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18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793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6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99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32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052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5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553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572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666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157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9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91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08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652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28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43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982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80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963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8019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008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167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836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3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32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86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08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24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7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009650" y="3595350"/>
            <a:ext cx="8077200" cy="340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68325"/>
            <a:ext cx="3787775" cy="283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1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5" y="1058798"/>
            <a:ext cx="6360818" cy="2838606"/>
          </a:xfrm>
        </p:spPr>
        <p:txBody>
          <a:bodyPr bIns="0" anchor="b">
            <a:normAutofit/>
          </a:bodyPr>
          <a:lstStyle>
            <a:lvl1pPr algn="l">
              <a:defRPr sz="5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695" y="3897405"/>
            <a:ext cx="6360818" cy="107900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6" b="0">
                <a:solidFill>
                  <a:schemeClr val="tx1"/>
                </a:solidFill>
              </a:defRPr>
            </a:lvl1pPr>
            <a:lvl2pPr marL="378459" indent="0" algn="ctr">
              <a:buNone/>
              <a:defRPr sz="1656"/>
            </a:lvl2pPr>
            <a:lvl3pPr marL="756917" indent="0" algn="ctr">
              <a:buNone/>
              <a:defRPr sz="1490"/>
            </a:lvl3pPr>
            <a:lvl4pPr marL="1135376" indent="0" algn="ctr">
              <a:buNone/>
              <a:defRPr sz="1324"/>
            </a:lvl4pPr>
            <a:lvl5pPr marL="1513835" indent="0" algn="ctr">
              <a:buNone/>
              <a:defRPr sz="1324"/>
            </a:lvl5pPr>
            <a:lvl6pPr marL="1892294" indent="0" algn="ctr">
              <a:buNone/>
              <a:defRPr sz="1324"/>
            </a:lvl6pPr>
            <a:lvl7pPr marL="2270752" indent="0" algn="ctr">
              <a:buNone/>
              <a:defRPr sz="1324"/>
            </a:lvl7pPr>
            <a:lvl8pPr marL="2649211" indent="0" algn="ctr">
              <a:buNone/>
              <a:defRPr sz="1324"/>
            </a:lvl8pPr>
            <a:lvl9pPr marL="3027670" indent="0" algn="ctr">
              <a:buNone/>
              <a:defRPr sz="13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694" y="363459"/>
            <a:ext cx="3745492" cy="34126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3513" y="145391"/>
            <a:ext cx="885547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16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770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2536" y="878878"/>
            <a:ext cx="1217926" cy="514609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735" y="878878"/>
            <a:ext cx="5853292" cy="5146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6190364" y="3366585"/>
            <a:ext cx="5147056" cy="171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005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85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938247"/>
            <a:ext cx="6364573" cy="2262665"/>
          </a:xfrm>
        </p:spPr>
        <p:txBody>
          <a:bodyPr anchor="b">
            <a:normAutofit/>
          </a:bodyPr>
          <a:lstStyle>
            <a:lvl1pPr algn="l"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696" y="4200913"/>
            <a:ext cx="6364573" cy="1117973"/>
          </a:xfrm>
        </p:spPr>
        <p:txBody>
          <a:bodyPr tIns="91440">
            <a:normAutofit/>
          </a:bodyPr>
          <a:lstStyle>
            <a:lvl1pPr marL="0" indent="0" algn="l">
              <a:buNone/>
              <a:defRPr sz="2207">
                <a:solidFill>
                  <a:schemeClr val="tx1"/>
                </a:solidFill>
              </a:defRPr>
            </a:lvl1pPr>
            <a:lvl2pPr marL="378459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756917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5376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51383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1892294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27075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264921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02767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763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5" y="1058799"/>
            <a:ext cx="7247767" cy="11523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2695" y="2397849"/>
            <a:ext cx="3451483" cy="361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220" y="2397850"/>
            <a:ext cx="3451241" cy="36189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1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20" y="1059448"/>
            <a:ext cx="7255859" cy="11529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603" y="2394038"/>
            <a:ext cx="3451367" cy="88510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3" y="3282210"/>
            <a:ext cx="3451367" cy="2750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9220" y="2397850"/>
            <a:ext cx="3451241" cy="8854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8" b="0" cap="none" baseline="0">
                <a:solidFill>
                  <a:schemeClr val="accent1"/>
                </a:solidFill>
              </a:defRPr>
            </a:lvl1pPr>
            <a:lvl2pPr marL="378459" indent="0">
              <a:buNone/>
              <a:defRPr sz="1656" b="1"/>
            </a:lvl2pPr>
            <a:lvl3pPr marL="756917" indent="0">
              <a:buNone/>
              <a:defRPr sz="1490" b="1"/>
            </a:lvl3pPr>
            <a:lvl4pPr marL="1135376" indent="0">
              <a:buNone/>
              <a:defRPr sz="1324" b="1"/>
            </a:lvl4pPr>
            <a:lvl5pPr marL="1513835" indent="0">
              <a:buNone/>
              <a:defRPr sz="1324" b="1"/>
            </a:lvl5pPr>
            <a:lvl6pPr marL="1892294" indent="0">
              <a:buNone/>
              <a:defRPr sz="1324" b="1"/>
            </a:lvl6pPr>
            <a:lvl7pPr marL="2270752" indent="0">
              <a:buNone/>
              <a:defRPr sz="1324" b="1"/>
            </a:lvl7pPr>
            <a:lvl8pPr marL="2649211" indent="0">
              <a:buNone/>
              <a:defRPr sz="1324" b="1"/>
            </a:lvl8pPr>
            <a:lvl9pPr marL="3027670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220" y="3279143"/>
            <a:ext cx="3451241" cy="2742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855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0215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29" y="1058798"/>
            <a:ext cx="2678653" cy="2474560"/>
          </a:xfrm>
        </p:spPr>
        <p:txBody>
          <a:bodyPr anchor="b">
            <a:normAutofit/>
          </a:bodyPr>
          <a:lstStyle>
            <a:lvl1pPr algn="l">
              <a:defRPr sz="26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947" y="1060538"/>
            <a:ext cx="4226947" cy="496325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129" y="3537914"/>
            <a:ext cx="2680220" cy="2481326"/>
          </a:xfrm>
        </p:spPr>
        <p:txBody>
          <a:bodyPr>
            <a:normAutofit/>
          </a:bodyPr>
          <a:lstStyle>
            <a:lvl1pPr marL="0" indent="0" algn="l">
              <a:buNone/>
              <a:defRPr sz="1766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242695" y="710193"/>
            <a:ext cx="7259384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8885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16971" y="532174"/>
            <a:ext cx="3877156" cy="5683082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02" y="1246647"/>
            <a:ext cx="3738892" cy="2117441"/>
          </a:xfrm>
        </p:spPr>
        <p:txBody>
          <a:bodyPr anchor="b">
            <a:normAutofit/>
          </a:bodyPr>
          <a:lstStyle>
            <a:lvl1pPr>
              <a:defRPr sz="35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27641" y="1238956"/>
            <a:ext cx="2467810" cy="426727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9"/>
            </a:lvl1pPr>
            <a:lvl2pPr marL="378459" indent="0">
              <a:buNone/>
              <a:defRPr sz="2318"/>
            </a:lvl2pPr>
            <a:lvl3pPr marL="756917" indent="0">
              <a:buNone/>
              <a:defRPr sz="1987"/>
            </a:lvl3pPr>
            <a:lvl4pPr marL="1135376" indent="0">
              <a:buNone/>
              <a:defRPr sz="1656"/>
            </a:lvl4pPr>
            <a:lvl5pPr marL="1513835" indent="0">
              <a:buNone/>
              <a:defRPr sz="1656"/>
            </a:lvl5pPr>
            <a:lvl6pPr marL="1892294" indent="0">
              <a:buNone/>
              <a:defRPr sz="1656"/>
            </a:lvl6pPr>
            <a:lvl7pPr marL="2270752" indent="0">
              <a:buNone/>
              <a:defRPr sz="1656"/>
            </a:lvl7pPr>
            <a:lvl8pPr marL="2649211" indent="0">
              <a:buNone/>
              <a:defRPr sz="1656"/>
            </a:lvl8pPr>
            <a:lvl9pPr marL="3027670" indent="0">
              <a:buNone/>
              <a:defRPr sz="16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9277" y="3374205"/>
            <a:ext cx="3744027" cy="2309575"/>
          </a:xfrm>
        </p:spPr>
        <p:txBody>
          <a:bodyPr>
            <a:normAutofit/>
          </a:bodyPr>
          <a:lstStyle>
            <a:lvl1pPr marL="0" indent="0" algn="l">
              <a:buNone/>
              <a:defRPr sz="1987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41738" y="6037102"/>
            <a:ext cx="3747516" cy="353321"/>
          </a:xfrm>
        </p:spPr>
        <p:txBody>
          <a:bodyPr/>
          <a:lstStyle>
            <a:lvl1pPr algn="l">
              <a:defRPr/>
            </a:lvl1pPr>
          </a:lstStyle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694" y="351686"/>
            <a:ext cx="2871973" cy="3542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667" y="145391"/>
            <a:ext cx="878636" cy="555801"/>
          </a:xfrm>
        </p:spPr>
        <p:txBody>
          <a:bodyPr/>
          <a:lstStyle/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242695" y="710193"/>
            <a:ext cx="3745802" cy="17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1384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754505"/>
            <a:ext cx="10096500" cy="819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17382"/>
            <a:ext cx="10096500" cy="62326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755776"/>
            <a:ext cx="100965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256" y="1055331"/>
            <a:ext cx="7255858" cy="1158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256" y="2392151"/>
            <a:ext cx="7255858" cy="36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2279" y="364632"/>
            <a:ext cx="2614989" cy="33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05AE-E151-4269-95B5-937F2A34BD65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255" y="363459"/>
            <a:ext cx="3741467" cy="341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1825" y="145391"/>
            <a:ext cx="878636" cy="5558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90">
                <a:solidFill>
                  <a:schemeClr val="accent1"/>
                </a:solidFill>
              </a:defRPr>
            </a:lvl1pPr>
          </a:lstStyle>
          <a:p>
            <a:fld id="{196923B2-B3DD-4421-B1AD-410A36E3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756917" rtl="0" eaLnBrk="1" latinLnBrk="0" hangingPunct="1">
        <a:lnSpc>
          <a:spcPct val="90000"/>
        </a:lnSpc>
        <a:spcBef>
          <a:spcPct val="0"/>
        </a:spcBef>
        <a:buNone/>
        <a:defRPr sz="3532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2306" indent="-252306" algn="l" defTabSz="756917" rtl="0" eaLnBrk="1" latinLnBrk="0" hangingPunct="1">
        <a:lnSpc>
          <a:spcPct val="120000"/>
        </a:lnSpc>
        <a:spcBef>
          <a:spcPts val="110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6917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1529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6141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70752" indent="-252306" algn="l" defTabSz="756917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5364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9976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4587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9199" indent="-252306" algn="l" defTabSz="1009223" rtl="0" eaLnBrk="1" latinLnBrk="0" hangingPunct="1">
        <a:lnSpc>
          <a:spcPct val="120000"/>
        </a:lnSpc>
        <a:spcBef>
          <a:spcPts val="55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59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17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376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3835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294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0752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211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7670" algn="l" defTabSz="756917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52AD-85E2-4678-9B72-D54335564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/>
              <a:t>Patient safety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851F-DE7B-4412-BF63-F2804ED42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95" y="4333460"/>
            <a:ext cx="6360818" cy="2054087"/>
          </a:xfrm>
        </p:spPr>
        <p:txBody>
          <a:bodyPr>
            <a:normAutofit lnSpcReduction="10000"/>
          </a:bodyPr>
          <a:lstStyle/>
          <a:p>
            <a:pPr lvl="0" algn="ctr" rtl="1">
              <a:spcBef>
                <a:spcPts val="0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 Jumana Baaj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 Anesthesia 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</a:p>
          <a:p>
            <a:pPr lvl="0" algn="ctr" rtl="1">
              <a:spcBef>
                <a:spcPts val="168"/>
              </a:spcBef>
              <a:buSzPct val="25000"/>
            </a:pPr>
            <a:r>
              <a:rPr lang="en-US" sz="2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KSU-KKUH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7658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431800" y="3023870"/>
            <a:ext cx="9144000" cy="43929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78510" y="1624996"/>
            <a:ext cx="4556251" cy="1370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1950: 3.7 in 1000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1980: 1 in 10,000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45720" lvl="0" indent="0" algn="r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2015: 1 in 100,000-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anaesthetics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54659" y="16884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4659" y="22091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54659" y="272984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7658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3260" marR="0" lvl="0" indent="-10159" algn="r" rtl="1">
              <a:lnSpc>
                <a:spcPct val="95825"/>
              </a:lnSpc>
              <a:spcBef>
                <a:spcPts val="221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Lets look at the mortality from Anaesthesia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61390" y="3310890"/>
            <a:ext cx="2926080" cy="2639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184140" y="3239770"/>
            <a:ext cx="3600450" cy="25196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922019" y="1817512"/>
            <a:ext cx="8572628" cy="1174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48635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Lets Compare the Mortality from GA with an</a:t>
            </a:r>
          </a:p>
          <a:p>
            <a:pPr marL="12700" marR="0" lvl="0" indent="0" algn="r" rtl="1">
              <a:lnSpc>
                <a:spcPct val="111428"/>
              </a:lnSpc>
              <a:spcBef>
                <a:spcPts val="48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that anyone, anywhere on this Mother earth can face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98170" y="1892379"/>
            <a:ext cx="209422" cy="1854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200"/>
              </a:lnSpc>
              <a:spcBef>
                <a:spcPts val="0"/>
              </a:spcBef>
              <a:buSzPct val="25000"/>
              <a:buNone/>
            </a:pPr>
            <a:r>
              <a:rPr lang="en-US" sz="12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770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Mortality: GA Vs RTA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504190" y="302259"/>
            <a:ext cx="907161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03200" y="2564534"/>
            <a:ext cx="669247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2013: WHO released “Global Status report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911543" y="2564534"/>
            <a:ext cx="479372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407503" y="2564534"/>
            <a:ext cx="79141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216493" y="2564534"/>
            <a:ext cx="1128466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19100" y="3301134"/>
            <a:ext cx="621335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RTA mortality 18 per 100,000 people/year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03200" y="336902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19100" y="4406034"/>
            <a:ext cx="4758537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Mortality From GA: 1 in 100,000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03200" y="447392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98170" y="5619146"/>
            <a:ext cx="271225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So, A patients has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08121" y="5619146"/>
            <a:ext cx="382224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HIGHER chances of dying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244334" y="5619146"/>
            <a:ext cx="2186687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RTA than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22019" y="5959506"/>
            <a:ext cx="5740348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from exposure to General Anaesthesia.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04190" y="302259"/>
            <a:ext cx="907161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35300" marR="3039215" lvl="0" indent="0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 Vs RTA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502920" y="1563370"/>
            <a:ext cx="9144000" cy="45897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45210" y="686386"/>
            <a:ext cx="1412332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503677" y="686386"/>
            <a:ext cx="1754886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305808" y="686386"/>
            <a:ext cx="3122913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474204" y="686386"/>
            <a:ext cx="116598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8685123" y="686386"/>
            <a:ext cx="419997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4545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8D4D-DBCF-414E-A3CD-19C8246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What makes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anaesthesia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safe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0030-643E-4FFB-A846-2BE9F2FE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operative </a:t>
            </a:r>
            <a:r>
              <a:rPr lang="en-US" dirty="0" err="1"/>
              <a:t>assesments</a:t>
            </a:r>
            <a:r>
              <a:rPr lang="en-US" dirty="0"/>
              <a:t>  </a:t>
            </a:r>
          </a:p>
          <a:p>
            <a:r>
              <a:rPr lang="en-US" dirty="0"/>
              <a:t>Monitors and anesthesia machines </a:t>
            </a:r>
          </a:p>
          <a:p>
            <a:r>
              <a:rPr lang="en-US" dirty="0"/>
              <a:t>Safe drug equipment</a:t>
            </a:r>
          </a:p>
          <a:p>
            <a:r>
              <a:rPr lang="en-US" dirty="0"/>
              <a:t>Anesthesia skills and knowledge’s</a:t>
            </a:r>
          </a:p>
          <a:p>
            <a:r>
              <a:rPr lang="en-US" dirty="0"/>
              <a:t>Guidelines and protocol</a:t>
            </a:r>
          </a:p>
          <a:p>
            <a:r>
              <a:rPr lang="en-US" dirty="0"/>
              <a:t>Surgical skills   </a:t>
            </a:r>
          </a:p>
        </p:txBody>
      </p:sp>
    </p:spTree>
    <p:extLst>
      <p:ext uri="{BB962C8B-B14F-4D97-AF65-F5344CB8AC3E}">
        <p14:creationId xmlns:p14="http://schemas.microsoft.com/office/powerpoint/2010/main" val="40282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502920" y="300990"/>
            <a:ext cx="907034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759450" y="1367789"/>
            <a:ext cx="4235450" cy="20167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336030" y="3815079"/>
            <a:ext cx="3528060" cy="23037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923290" y="1603406"/>
            <a:ext cx="481573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status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age, co-morbidities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9944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923290" y="2468276"/>
            <a:ext cx="4350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–: urgency, invasive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99440" y="25317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923290" y="3331876"/>
            <a:ext cx="58141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resources, equipment, monitoring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99440" y="33953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923290" y="4196746"/>
            <a:ext cx="530529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Skill/ expertise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anaesthetist, surgeon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99440" y="4260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923290" y="5060346"/>
            <a:ext cx="5028031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fatigue of the physicians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99440" y="512506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02920" y="300990"/>
            <a:ext cx="907034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4030" marR="0" lvl="0" indent="-11430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 influencing risk of Anaesthesia?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581150" y="300990"/>
            <a:ext cx="826770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00580" y="1656079"/>
            <a:ext cx="2696210" cy="1295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519680" y="4366260"/>
            <a:ext cx="1512570" cy="190372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215380" y="4787900"/>
            <a:ext cx="2352039" cy="1612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48" y="120000"/>
                </a:move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931670" y="3192779"/>
            <a:ext cx="504190" cy="1008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24" y="0"/>
                </a:moveTo>
                <a:lnTo>
                  <a:pt x="29924" y="89924"/>
                </a:lnTo>
                <a:lnTo>
                  <a:pt x="0" y="89924"/>
                </a:lnTo>
                <a:lnTo>
                  <a:pt x="59848" y="120000"/>
                </a:lnTo>
                <a:lnTo>
                  <a:pt x="120000" y="89924"/>
                </a:lnTo>
                <a:lnTo>
                  <a:pt x="90075" y="89924"/>
                </a:lnTo>
                <a:lnTo>
                  <a:pt x="90075" y="0"/>
                </a:lnTo>
                <a:lnTo>
                  <a:pt x="29924" y="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317" y="90071"/>
                </a:moveTo>
                <a:lnTo>
                  <a:pt x="90317" y="120000"/>
                </a:lnTo>
                <a:lnTo>
                  <a:pt x="120000" y="59857"/>
                </a:lnTo>
                <a:lnTo>
                  <a:pt x="90317" y="0"/>
                </a:lnTo>
                <a:lnTo>
                  <a:pt x="90317" y="29928"/>
                </a:lnTo>
                <a:lnTo>
                  <a:pt x="0" y="29928"/>
                </a:lnTo>
                <a:lnTo>
                  <a:pt x="0" y="90071"/>
                </a:lnTo>
                <a:lnTo>
                  <a:pt x="90317" y="90071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451350" y="5374640"/>
            <a:ext cx="1078229" cy="534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9928"/>
                </a:moveTo>
                <a:lnTo>
                  <a:pt x="90317" y="29928"/>
                </a:lnTo>
                <a:lnTo>
                  <a:pt x="90317" y="0"/>
                </a:lnTo>
                <a:lnTo>
                  <a:pt x="120000" y="59857"/>
                </a:lnTo>
                <a:lnTo>
                  <a:pt x="90317" y="120000"/>
                </a:lnTo>
                <a:lnTo>
                  <a:pt x="90317" y="90071"/>
                </a:lnTo>
                <a:lnTo>
                  <a:pt x="0" y="90071"/>
                </a:lnTo>
                <a:lnTo>
                  <a:pt x="0" y="29928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30" y="0"/>
                </a:moveTo>
                <a:lnTo>
                  <a:pt x="0" y="27161"/>
                </a:lnTo>
                <a:lnTo>
                  <a:pt x="30084" y="27161"/>
                </a:lnTo>
                <a:lnTo>
                  <a:pt x="30084" y="120000"/>
                </a:lnTo>
                <a:lnTo>
                  <a:pt x="89915" y="120000"/>
                </a:lnTo>
                <a:lnTo>
                  <a:pt x="89915" y="27161"/>
                </a:lnTo>
                <a:lnTo>
                  <a:pt x="120000" y="27161"/>
                </a:lnTo>
                <a:lnTo>
                  <a:pt x="59830" y="0"/>
                </a:lnTo>
                <a:close/>
              </a:path>
            </a:pathLst>
          </a:custGeom>
          <a:solidFill>
            <a:srgbClr val="C22C2D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559040" y="3695700"/>
            <a:ext cx="450850" cy="9931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84" y="120000"/>
                </a:moveTo>
                <a:lnTo>
                  <a:pt x="30084" y="27161"/>
                </a:lnTo>
                <a:lnTo>
                  <a:pt x="0" y="27161"/>
                </a:lnTo>
                <a:lnTo>
                  <a:pt x="59830" y="0"/>
                </a:lnTo>
                <a:lnTo>
                  <a:pt x="120000" y="27161"/>
                </a:lnTo>
                <a:lnTo>
                  <a:pt x="89915" y="27161"/>
                </a:lnTo>
                <a:lnTo>
                  <a:pt x="89915" y="120000"/>
                </a:lnTo>
                <a:lnTo>
                  <a:pt x="30084" y="120000"/>
                </a:lnTo>
                <a:close/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695440" y="1510029"/>
            <a:ext cx="2330450" cy="17437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931670" y="3192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435860" y="42011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4451350" y="537464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529580" y="59093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7559040" y="36957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009890" y="469011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8E1D1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767330" y="3108639"/>
            <a:ext cx="92907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Patient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944359" y="3360099"/>
            <a:ext cx="1803651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Surgeon’s Skill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040889" y="6625333"/>
            <a:ext cx="3693517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Equipment, and Medications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485380" y="6677403"/>
            <a:ext cx="1853183" cy="228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Anaesthetist’s Skill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81150" y="300990"/>
            <a:ext cx="826770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69" marR="0" lvl="0" indent="-1268" algn="r" rtl="1">
              <a:lnSpc>
                <a:spcPct val="96638"/>
              </a:lnSpc>
              <a:spcBef>
                <a:spcPts val="2064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Where Safety Starts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343660" y="83820"/>
            <a:ext cx="8265160" cy="12611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320800" y="1371600"/>
            <a:ext cx="8314690" cy="578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320800" y="13716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0" y="120000"/>
                </a:lnTo>
                <a:lnTo>
                  <a:pt x="120000" y="120000"/>
                </a:lnTo>
                <a:lnTo>
                  <a:pt x="594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294130" y="1343660"/>
            <a:ext cx="8314690" cy="57861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404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59404" y="0"/>
                </a:lnTo>
                <a:close/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768090" y="3708400"/>
            <a:ext cx="3610610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695700" y="3695700"/>
            <a:ext cx="3611879" cy="1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951480" y="48374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879090" y="4824730"/>
            <a:ext cx="5207000" cy="1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441190" y="27838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368800" y="2771140"/>
            <a:ext cx="2184400" cy="2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19999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1440180" y="1440179"/>
            <a:ext cx="2015490" cy="216027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9636760" y="71564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294130" y="134366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9610090" y="712978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00" cap="flat" cmpd="sng">
            <a:solidFill>
              <a:srgbClr val="C22C2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5257800" y="2090163"/>
            <a:ext cx="730454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Referal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284470" y="2509263"/>
            <a:ext cx="42433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9375"/>
              </a:lnSpc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022850" y="3108639"/>
            <a:ext cx="75914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HELP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112510" y="319245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10%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528820" y="3864289"/>
            <a:ext cx="1548323" cy="69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56259" marR="465460" lvl="0" indent="-10159" algn="ctr" rtl="1">
              <a:lnSpc>
                <a:spcPct val="72166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20%</a:t>
            </a:r>
          </a:p>
          <a:p>
            <a:pPr marL="0" marR="0" lvl="0" indent="0" algn="ctr" rtl="1">
              <a:lnSpc>
                <a:spcPct val="96638"/>
              </a:lnSpc>
              <a:spcBef>
                <a:spcPts val="882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Anaesthetist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102350" y="4284659"/>
            <a:ext cx="56438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Skill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5104130" y="5040309"/>
            <a:ext cx="526602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60%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877310" y="5628319"/>
            <a:ext cx="4554668" cy="5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810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="1" baseline="30000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Facilities, resources; Equipment,</a:t>
            </a:r>
          </a:p>
          <a:p>
            <a:pPr marL="12700" marR="0" lvl="0" indent="0" algn="r" rtl="1">
              <a:lnSpc>
                <a:spcPct val="96638"/>
              </a:lnSpc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and Medications </a:t>
            </a:r>
            <a:r>
              <a:rPr lang="en-US" sz="2000" b="1" i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Q</a:t>
            </a:r>
            <a:r>
              <a:rPr lang="en-US" sz="2000" b="1">
                <a:solidFill>
                  <a:srgbClr val="001F5F"/>
                </a:solidFill>
                <a:latin typeface="Cabin"/>
                <a:ea typeface="Cabin"/>
                <a:cs typeface="Cabin"/>
                <a:sym typeface="Cabin"/>
              </a:rPr>
              <a:t>uantity and Quality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343660" y="83820"/>
            <a:ext cx="8265160" cy="12611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1489" marR="0" lvl="0" indent="-8888" algn="r" rtl="1">
              <a:lnSpc>
                <a:spcPct val="96638"/>
              </a:lnSpc>
              <a:spcBef>
                <a:spcPts val="1001"/>
              </a:spcBef>
              <a:buSzPct val="25000"/>
              <a:buNone/>
            </a:pPr>
            <a:r>
              <a:rPr lang="en-US" sz="5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.......</a:t>
            </a:r>
            <a:r>
              <a:rPr lang="en-US" sz="55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Survival Depends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922019" y="1827148"/>
            <a:ext cx="157872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22019" y="3094608"/>
            <a:ext cx="3596836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 management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544669" y="3094608"/>
            <a:ext cx="1940012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guideline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98170" y="3179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922019" y="4362068"/>
            <a:ext cx="1781386" cy="8851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/</a:t>
            </a:r>
          </a:p>
          <a:p>
            <a:pPr marL="12700" marR="60960" lvl="0" indent="0" algn="r" rtl="1">
              <a:lnSpc>
                <a:spcPct val="111562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728468" y="4362068"/>
            <a:ext cx="5131006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 development/ updation-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7884871" y="4362068"/>
            <a:ext cx="945557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CPD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922019" y="6084188"/>
            <a:ext cx="1759570" cy="883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  <a:p>
            <a:pPr marL="12700" marR="44704" lvl="0" indent="0" algn="r" rtl="1">
              <a:lnSpc>
                <a:spcPct val="111249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2663850" y="6084188"/>
            <a:ext cx="5607772" cy="883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7404" marR="0" lvl="0" indent="-6604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medicine; Transforming</a:t>
            </a:r>
          </a:p>
          <a:p>
            <a:pPr marL="12700" marR="60958" lvl="0" indent="0" algn="r" rtl="1">
              <a:lnSpc>
                <a:spcPct val="111249"/>
              </a:lnSpc>
              <a:spcBef>
                <a:spcPts val="9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practice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98170" y="616793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542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Anaesthesia Practice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600450" y="0"/>
            <a:ext cx="2519679" cy="28079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598170" y="2992998"/>
            <a:ext cx="8205266" cy="19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is to provide highest standard of care and safety</a:t>
            </a:r>
          </a:p>
          <a:p>
            <a:pPr marL="336549" marR="53339" lvl="0" indent="-6349" algn="r" rtl="1">
              <a:lnSpc>
                <a:spcPct val="75952"/>
              </a:lnSpc>
              <a:spcBef>
                <a:spcPts val="11"/>
              </a:spcBef>
              <a:spcAft>
                <a:spcPts val="0"/>
              </a:spcAft>
              <a:buSzPct val="25000"/>
              <a:buNone/>
            </a:pPr>
            <a:r>
              <a:rPr lang="en-US" sz="42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setting</a:t>
            </a:r>
          </a:p>
          <a:p>
            <a:pPr marL="12700" marR="53339" lvl="0" indent="0" algn="r" rtl="1">
              <a:lnSpc>
                <a:spcPct val="95825"/>
              </a:lnSpc>
              <a:spcBef>
                <a:spcPts val="1148"/>
              </a:spcBef>
              <a:spcAft>
                <a:spcPts val="0"/>
              </a:spcAft>
              <a:buSzPct val="25000"/>
              <a:buNone/>
            </a:pP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International Task Force on Anaesthesia Safety</a:t>
            </a:r>
          </a:p>
          <a:p>
            <a:pPr marL="2390140" marR="53339" lvl="0" indent="-2539" algn="r" rtl="1">
              <a:lnSpc>
                <a:spcPct val="95825"/>
              </a:lnSpc>
              <a:spcBef>
                <a:spcPts val="1330"/>
              </a:spcBef>
              <a:buSzPct val="25000"/>
              <a:buNone/>
            </a:pP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Approved by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8902141" y="2992998"/>
            <a:ext cx="355396" cy="381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98170" y="5128402"/>
            <a:ext cx="8877760" cy="7772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World Federation of Societies of Anaesthesiologists</a:t>
            </a:r>
          </a:p>
          <a:p>
            <a:pPr marL="336549" marR="53339" lvl="0" indent="-6349" algn="r" rtl="1">
              <a:lnSpc>
                <a:spcPct val="74285"/>
              </a:lnSpc>
              <a:spcBef>
                <a:spcPts val="7"/>
              </a:spcBef>
              <a:buSzPct val="25000"/>
              <a:buNone/>
            </a:pPr>
            <a:r>
              <a:rPr lang="en-US" sz="4200" b="1" i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(WFSA)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703580" y="742044"/>
            <a:ext cx="8746134" cy="41842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2194"/>
              </a:lnSpc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Anaesthesia practice- Current Trends</a:t>
            </a:r>
          </a:p>
        </p:txBody>
      </p:sp>
      <p:sp>
        <p:nvSpPr>
          <p:cNvPr id="19" name="Shape 1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20090" y="831850"/>
            <a:ext cx="8712200" cy="40944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2355850" y="5253608"/>
            <a:ext cx="5389129" cy="1338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1">
              <a:lnSpc>
                <a:spcPct val="105312"/>
              </a:lnSpc>
              <a:spcBef>
                <a:spcPts val="168"/>
              </a:spcBef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87020" y="215900"/>
            <a:ext cx="9575800" cy="6840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Shape 333"/>
          <p:cNvGraphicFramePr/>
          <p:nvPr/>
        </p:nvGraphicFramePr>
        <p:xfrm>
          <a:off x="1682750" y="1540933"/>
          <a:ext cx="6731025" cy="4114840"/>
        </p:xfrm>
        <a:graphic>
          <a:graphicData uri="http://schemas.openxmlformats.org/drawingml/2006/table">
            <a:tbl>
              <a:tblPr firstRow="1" bandRow="1">
                <a:noFill/>
                <a:tableStyleId>{318ECE90-C695-453E-AAA9-BA46C0881EE2}</a:tableStyleId>
              </a:tblPr>
              <a:tblGrid>
                <a:gridCol w="224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STANDARD OF ANESTHESIA(</a:t>
                      </a:r>
                      <a:r>
                        <a:rPr lang="en-US" sz="1200" u="none" strike="noStrike" cap="none"/>
                        <a:t>in order of adoption 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SITTING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INFRASTRUCTURE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Basic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highly recommended+ recommended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/>
                        <a:t>Level 2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Small hospital/ health center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Intermediate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highly recommended + recommended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/>
                        <a:t>+ suggested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Level 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Referral hospital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Optimal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E7F3-1036-4D6A-8479-86B6524B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9067-3E81-43DD-A201-001F2352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256" y="1055330"/>
            <a:ext cx="8388074" cy="578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Minimum infrastructure requirements for general anesthesia include</a:t>
            </a:r>
            <a:r>
              <a:rPr lang="en-US" dirty="0"/>
              <a:t>: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well-lit space of adequate size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source of pressurized oxygen (most commonly piped in);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effective suction device;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standard ASA monitors.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heart rate, blood pressure, ECG, pulse oximetry, capnography, temperature; and inspired and exhaled concentrations of oxygen and applicable anesthetic agents</a:t>
            </a:r>
          </a:p>
        </p:txBody>
      </p:sp>
    </p:spTree>
    <p:extLst>
      <p:ext uri="{BB962C8B-B14F-4D97-AF65-F5344CB8AC3E}">
        <p14:creationId xmlns:p14="http://schemas.microsoft.com/office/powerpoint/2010/main" val="407419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922019" y="1827148"/>
            <a:ext cx="7934005" cy="13373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standards that would be expected</a:t>
            </a:r>
          </a:p>
          <a:p>
            <a:pPr marL="469900" marR="638352" lvl="1" indent="0" algn="ctr" rtl="1">
              <a:lnSpc>
                <a:spcPct val="111562"/>
              </a:lnSpc>
              <a:spcBef>
                <a:spcPts val="34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anaesthesia care for elective surgical procedures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8882176" y="1827148"/>
            <a:ext cx="402669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98170" y="191089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922019" y="4001388"/>
            <a:ext cx="4189120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“Mandatory" standards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98170" y="408513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36700" marR="0" lvl="0" indent="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HIGHLY RECOMMENDED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922019" y="2460878"/>
            <a:ext cx="320635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Pre-anaesthesia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155338" y="2460878"/>
            <a:ext cx="2597973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checks/ Care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922019" y="3728338"/>
            <a:ext cx="32034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Conduct of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150867" y="3728338"/>
            <a:ext cx="2416651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922019" y="4995798"/>
            <a:ext cx="600272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during anaesthesia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98170" y="508081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922019" y="6264528"/>
            <a:ext cx="4492204" cy="43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Anaesthesia Care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98170" y="634954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9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3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Mandatory standard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694134" y="279401"/>
            <a:ext cx="8708231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 ANESTHESIA CHECK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sz="half" idx="1"/>
          </p:nvPr>
        </p:nvSpPr>
        <p:spPr>
          <a:xfrm>
            <a:off x="1242695" y="1270001"/>
            <a:ext cx="3451483" cy="5041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patient risk factor 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 1,2,3,4,5,  e in case of emergency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Airway assessment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Aspiration risk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Allergies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 investigation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Comorbidity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anesthesia plan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43650" y="2020029"/>
            <a:ext cx="2486025" cy="405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44780" y="215900"/>
            <a:ext cx="9431020" cy="9359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999"/>
                </a:moveTo>
                <a:lnTo>
                  <a:pt x="120000" y="119999"/>
                </a:lnTo>
                <a:lnTo>
                  <a:pt x="120000" y="0"/>
                </a:lnTo>
                <a:lnTo>
                  <a:pt x="0" y="0"/>
                </a:lnTo>
                <a:lnTo>
                  <a:pt x="0" y="119999"/>
                </a:lnTo>
                <a:lnTo>
                  <a:pt x="60000" y="119999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87020" y="1223009"/>
            <a:ext cx="3742690" cy="27355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360680" y="3959860"/>
            <a:ext cx="3671570" cy="28790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4030979" y="1151889"/>
            <a:ext cx="3455670" cy="25933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7415530" y="3528060"/>
            <a:ext cx="2160270" cy="22313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7703820" y="1303020"/>
            <a:ext cx="1656079" cy="21526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103370" y="4175759"/>
            <a:ext cx="3168650" cy="24485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44780" y="215900"/>
            <a:ext cx="9431020" cy="935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8210" marR="0" lvl="0" indent="-3810" algn="r" rtl="1">
              <a:lnSpc>
                <a:spcPct val="96638"/>
              </a:lnSpc>
              <a:spcBef>
                <a:spcPts val="1188"/>
              </a:spcBef>
              <a:buSzPct val="25000"/>
              <a:buNone/>
            </a:pPr>
            <a:r>
              <a:rPr lang="en-US" sz="28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Check resources? Before starting Anaesthesia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431800" y="215900"/>
            <a:ext cx="9071610" cy="1008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5543550" y="2232660"/>
            <a:ext cx="4248150" cy="21602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6624320" y="4464050"/>
            <a:ext cx="3310889" cy="2376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922019" y="1335436"/>
            <a:ext cx="611347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Judged by type of patient / procedure/ facility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98170" y="140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922019" y="1856136"/>
            <a:ext cx="4201413" cy="3454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Chose the Simplest and safest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Variety of options available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-LA + Sedation</a:t>
            </a:r>
          </a:p>
          <a:p>
            <a:pPr marL="1054100" marR="45720" lvl="0" indent="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-Regional +/- sedation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LMA/i-gel</a:t>
            </a:r>
          </a:p>
          <a:p>
            <a:pPr marL="969010" marR="45720" lvl="0" indent="-3810" algn="l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with ETT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5138318" y="1856136"/>
            <a:ext cx="139034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8170" y="19195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598170" y="24402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922019" y="5499766"/>
            <a:ext cx="5644387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848359" marR="823116" lvl="0" indent="-10158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GA + Regional combination</a:t>
            </a:r>
          </a:p>
          <a:p>
            <a:pPr marL="0" marR="0" lvl="0" indent="0" algn="ct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to minimise the multiple combinations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598170" y="608518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31800" y="215900"/>
            <a:ext cx="9071610" cy="1008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6089" marR="0" lvl="0" indent="-8888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Choice of Anaesthesia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1270" y="71120"/>
            <a:ext cx="10078720" cy="71996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431800" y="177800"/>
            <a:ext cx="9071610" cy="9740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91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59991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720090" y="1193800"/>
            <a:ext cx="8496300" cy="10915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431800" y="177800"/>
            <a:ext cx="9071610" cy="9740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59" marR="0" lvl="0" indent="-10158" algn="r" rtl="1">
              <a:lnSpc>
                <a:spcPct val="95825"/>
              </a:lnSpc>
              <a:spcBef>
                <a:spcPts val="108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tandard monitoring recommended by ASA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078230" y="2160269"/>
            <a:ext cx="2665730" cy="34556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895850" y="2087879"/>
            <a:ext cx="3384550" cy="35267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98170" y="5973476"/>
            <a:ext cx="870645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Anesthesia is an area in which very impressive improvements in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22019" y="6312566"/>
            <a:ext cx="3322675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have been made.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61160" marR="0" lvl="0" indent="-1016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Safety? Whose safety?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6191250" y="3600450"/>
            <a:ext cx="2952750" cy="3384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12140" y="3239770"/>
            <a:ext cx="5219700" cy="381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922019" y="1809146"/>
            <a:ext cx="7474400" cy="1189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39873" lvl="0" indent="0" algn="l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error: most common</a:t>
            </a:r>
          </a:p>
          <a:p>
            <a:pPr marL="12700" marR="0" lvl="0" indent="0" algn="l" rtl="1">
              <a:lnSpc>
                <a:spcPct val="111666"/>
              </a:lnSpc>
              <a:spcBef>
                <a:spcPts val="1443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drugs should be clearly labelled; cross check before administering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598170" y="2393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26104" marR="3128592" lvl="0" indent="-190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580389" y="0"/>
            <a:ext cx="8836406" cy="7556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80633"/>
              </a:lnSpc>
              <a:spcBef>
                <a:spcPts val="29281"/>
              </a:spcBef>
              <a:buSzPct val="25000"/>
              <a:buNone/>
            </a:pP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ed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ed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Di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ff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ic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u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lt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lt 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A</a:t>
            </a:r>
            <a:r>
              <a:rPr lang="en-US" sz="3000" baseline="30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2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ir</a:t>
            </a:r>
          </a:p>
        </p:txBody>
      </p:sp>
      <p:sp>
        <p:nvSpPr>
          <p:cNvPr id="424" name="Shape 424"/>
          <p:cNvSpPr/>
          <p:nvPr/>
        </p:nvSpPr>
        <p:spPr>
          <a:xfrm rot="10800000">
            <a:off x="580389" y="-292100"/>
            <a:ext cx="8783320" cy="784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9404096" y="3878259"/>
            <a:ext cx="465325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72166"/>
              </a:lnSpc>
              <a:spcBef>
                <a:spcPts val="0"/>
              </a:spcBef>
              <a:buSzPct val="25000"/>
              <a:buNone/>
            </a:pPr>
            <a:r>
              <a:rPr lang="en-US" sz="3000" baseline="30000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way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6047740" y="2500629"/>
            <a:ext cx="4667250" cy="405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922019" y="2459608"/>
            <a:ext cx="4564143" cy="23342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312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Facilities and personnels</a:t>
            </a:r>
          </a:p>
          <a:p>
            <a:pPr marL="12700" marR="1089332" lvl="0" indent="0" algn="l" rtl="1">
              <a:lnSpc>
                <a:spcPct val="128906"/>
              </a:lnSpc>
              <a:spcBef>
                <a:spcPts val="756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Pain relief Discharged criteria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598170" y="254462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98170" y="3178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598170" y="3813356"/>
            <a:ext cx="235711" cy="208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5714"/>
              </a:lnSpc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598170" y="4447086"/>
            <a:ext cx="235711" cy="208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2758"/>
              </a:lnSpc>
              <a:spcBef>
                <a:spcPts val="0"/>
              </a:spcBef>
              <a:buSzPct val="25000"/>
              <a:buNone/>
            </a:pPr>
            <a:r>
              <a:rPr lang="en-US" sz="1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90370" marR="0" lvl="0" indent="-127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Post-anaesthesia Care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2160" marR="0" lvl="0" indent="-10159" algn="r" rtl="1">
              <a:lnSpc>
                <a:spcPct val="95825"/>
              </a:lnSpc>
              <a:spcBef>
                <a:spcPts val="1292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 ion: Legal aspects</a:t>
            </a:r>
          </a:p>
        </p:txBody>
      </p:sp>
      <p:sp>
        <p:nvSpPr>
          <p:cNvPr id="443" name="Shape 443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502920" y="33655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75253" marR="5230614" lvl="0" indent="-6553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endParaRPr lang="en-US"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32050" marR="0" lvl="0" indent="-6350" algn="r" rtl="1">
              <a:lnSpc>
                <a:spcPct val="77305"/>
              </a:lnSpc>
              <a:spcBef>
                <a:spcPts val="17009"/>
              </a:spcBef>
              <a:buSzPct val="25000"/>
              <a:buNone/>
            </a:pP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st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 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</a:t>
            </a:r>
            <a:r>
              <a:rPr lang="en-US" sz="4800" b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7200" b="1" baseline="-25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</a:p>
        </p:txBody>
      </p:sp>
      <p:sp>
        <p:nvSpPr>
          <p:cNvPr id="451" name="Shape 451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197610" y="0"/>
            <a:ext cx="888111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1197610" y="7284720"/>
            <a:ext cx="888111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115060" y="0"/>
            <a:ext cx="2540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115060" y="7284720"/>
            <a:ext cx="254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1079500" y="71120"/>
            <a:ext cx="38100" cy="591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079500" y="7284720"/>
            <a:ext cx="38100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117600" y="0"/>
            <a:ext cx="80009" cy="5989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117600" y="7284720"/>
            <a:ext cx="80009" cy="2717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7056120" y="502920"/>
            <a:ext cx="2927350" cy="3346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261620" y="287020"/>
            <a:ext cx="6720840" cy="57594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7081520" y="3849370"/>
            <a:ext cx="2853689" cy="234187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  <a:lnTo>
                  <a:pt x="119969" y="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23520" y="5989320"/>
            <a:ext cx="985774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  <a:lnTo>
                  <a:pt x="0" y="119999"/>
                </a:lnTo>
                <a:lnTo>
                  <a:pt x="119969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2153920" y="5989320"/>
            <a:ext cx="0" cy="1295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99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23520" y="6243320"/>
            <a:ext cx="985774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9" y="0"/>
                </a:moveTo>
                <a:lnTo>
                  <a:pt x="0" y="0"/>
                </a:lnTo>
              </a:path>
              <a:path w="120000" h="120000" extrusionOk="0">
                <a:moveTo>
                  <a:pt x="0" y="0"/>
                </a:moveTo>
                <a:lnTo>
                  <a:pt x="119969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0" y="7556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719EC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23520" y="59893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23520" y="5989320"/>
            <a:ext cx="19304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2153920" y="5989320"/>
            <a:ext cx="79248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223520" y="6243320"/>
            <a:ext cx="19304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540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2153920" y="6243320"/>
            <a:ext cx="7924800" cy="1041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90169" marR="0" lvl="0" indent="-1268" algn="r" rtl="1">
              <a:lnSpc>
                <a:spcPct val="107250"/>
              </a:lnSpc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Avoid blame culture</a:t>
            </a:r>
          </a:p>
          <a:p>
            <a:pPr marL="90169" marR="0" lvl="0" indent="-1268" algn="r" rtl="1">
              <a:lnSpc>
                <a:spcPct val="65166"/>
              </a:lnSpc>
              <a:spcBef>
                <a:spcPts val="0"/>
              </a:spcBef>
              <a:buSzPct val="25000"/>
              <a:buNone/>
            </a:pPr>
            <a:r>
              <a:rPr lang="en-US" sz="6000" b="1" baseline="-25000">
                <a:solidFill>
                  <a:srgbClr val="66FF66"/>
                </a:solidFill>
                <a:latin typeface="Arial"/>
                <a:ea typeface="Arial"/>
                <a:cs typeface="Arial"/>
                <a:sym typeface="Arial"/>
              </a:rPr>
              <a:t>Develop Help Culture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922019" y="1598326"/>
            <a:ext cx="856350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that such an adverse event could happen to you also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98170" y="1661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922019" y="2573948"/>
            <a:ext cx="8248476" cy="5867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909"/>
              </a:lnSpc>
              <a:spcBef>
                <a:spcPts val="0"/>
              </a:spcBef>
              <a:buSzPct val="25000"/>
              <a:buNone/>
            </a:pPr>
            <a:r>
              <a:rPr lang="en-US"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your colleague or seniors. This is not weakness. This represents appropriate professional behaviour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598170" y="2631684"/>
            <a:ext cx="169989" cy="1511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9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922019" y="3805586"/>
            <a:ext cx="8496958" cy="6375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what your colleague wants to tell and support him/her with your professional expertise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598170" y="38690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922019" y="5088286"/>
            <a:ext cx="8396015" cy="637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professional work-up of that case based on fact is important for analysis and learning out of medical error.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598170" y="51517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922019" y="6370986"/>
            <a:ext cx="8692074" cy="6375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1">
              <a:lnSpc>
                <a:spcPct val="100833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Senior/ colleague should offer support in discussing and briefing with patient/relative after an medical error.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98170" y="643443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indent="0" algn="r" rtl="1">
              <a:lnSpc>
                <a:spcPct val="95825"/>
              </a:lnSpc>
              <a:spcBef>
                <a:spcPts val="1458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 Crisis: Recommendations for colleagues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1B1B1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922019" y="1812694"/>
            <a:ext cx="8503287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anaesthesia was coined from two greek words: “an”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meaning without and “aesthesis” meaning sensation.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598170" y="188185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922019" y="3279544"/>
            <a:ext cx="814138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Traditionally the goal of anaesthesia were described as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Amnesia, analgesia, and muscle relaxant</a:t>
            </a: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598170" y="3348701"/>
            <a:ext cx="196278" cy="173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922019" y="4745124"/>
            <a:ext cx="759594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recently, Anaesthesia can be considered as a</a:t>
            </a:r>
          </a:p>
          <a:p>
            <a:pPr marL="12700" marR="49529" lvl="0" indent="0" algn="l" rtl="1">
              <a:lnSpc>
                <a:spcPct val="74358"/>
              </a:lnSpc>
              <a:spcBef>
                <a:spcPts val="7"/>
              </a:spcBef>
              <a:buSzPct val="25000"/>
              <a:buNone/>
            </a:pP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of </a:t>
            </a:r>
            <a:r>
              <a:rPr lang="en-US" sz="3900" b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 management</a:t>
            </a:r>
            <a:r>
              <a:rPr lang="en-US" sz="3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598170" y="4814281"/>
            <a:ext cx="196278" cy="173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521"/>
              </a:lnSpc>
              <a:spcBef>
                <a:spcPts val="0"/>
              </a:spcBef>
              <a:buSzPct val="25000"/>
              <a:buNone/>
            </a:pPr>
            <a:r>
              <a:rPr lang="en-US" sz="11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Changing definition of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</a:t>
            </a:r>
            <a:endParaRPr lang="en-US"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3236-F296-449B-9976-5B16C3E9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general anesthesia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21A1A-447F-4920-9273-76183CA18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755" y="2107714"/>
            <a:ext cx="8622611" cy="4802588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In real there are Only 2 aims of GA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Narcosis: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unrousable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unconsciousness</a:t>
            </a:r>
          </a:p>
          <a:p>
            <a:pPr marL="635000"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Reflexes may</a:t>
            </a:r>
          </a:p>
          <a:p>
            <a:pPr marL="12700" marR="45720" lvl="0" indent="0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Motor : Movement, coughing</a:t>
            </a:r>
          </a:p>
          <a:p>
            <a:pPr marL="12700" marR="45720" lvl="0" indent="0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Autonomic reflexes</a:t>
            </a:r>
          </a:p>
          <a:p>
            <a:pPr marL="12700" marR="4572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Cardiovascular: BP, HR changes</a:t>
            </a:r>
          </a:p>
          <a:p>
            <a:pPr marL="12700" lvl="0" indent="0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       Neuro-endocrine: Cortisol, vasopressin</a:t>
            </a:r>
          </a:p>
          <a:p>
            <a:pPr marL="1035050" lvl="2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635000" lvl="1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83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A07B-67C2-4D16-AC91-CA73C3A8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ANAESTHESIA “A Modern Concept”</a:t>
            </a:r>
            <a:br>
              <a:rPr lang="en-US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E97D2-45BA-413C-97E6-EFB6795D4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5" y="1866019"/>
            <a:ext cx="8708231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Genera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Anaesthesia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can thus be defined as</a:t>
            </a:r>
            <a:endParaRPr lang="en-US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 reversible iatrogenic state </a:t>
            </a:r>
            <a:r>
              <a:rPr lang="en-US" b="1" dirty="0" err="1">
                <a:latin typeface="Times New Roman"/>
                <a:ea typeface="Times New Roman"/>
                <a:cs typeface="Times New Roman"/>
                <a:sym typeface="Times New Roman"/>
              </a:rPr>
              <a:t>characterised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by unarousable unconsciousness and reflex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E7F2-426E-4847-98A9-05F8494A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global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FF66-F938-4928-8EC6-1D49CE02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pPr marL="20320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Anestheiologist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worked in :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theatre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Perioperative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phycisian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Trauma , ICU care , Emergency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Pain physician 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Palliative care provider  </a:t>
            </a:r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  <a:p>
            <a:pPr marL="7175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2920" y="300990"/>
            <a:ext cx="9070340" cy="85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922019" y="1787556"/>
            <a:ext cx="6841688" cy="6692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5,000 anesthetics administered during</a:t>
            </a:r>
          </a:p>
          <a:p>
            <a:pPr marL="12700" marR="45720" lvl="0" indent="0" algn="r" rtl="1">
              <a:lnSpc>
                <a:spcPct val="74166"/>
              </a:lnSpc>
              <a:spcBef>
                <a:spcPts val="5"/>
              </a:spcBef>
              <a:buSzPct val="25000"/>
              <a:buNone/>
            </a:pP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death per 100,000 in 2015.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7777581" y="1787556"/>
            <a:ext cx="149204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1970s,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284512" y="1787556"/>
            <a:ext cx="32536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598170" y="18510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922019" y="3340766"/>
            <a:ext cx="541949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surgical patients are sicker and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355689" y="3340766"/>
            <a:ext cx="14244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aged than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7793126" y="3340766"/>
            <a:ext cx="7468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ever.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598170" y="340421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922019" y="4380896"/>
            <a:ext cx="76688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of all surgical patients die within one year of surgery.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598170" y="444561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922019" y="5422296"/>
            <a:ext cx="3028901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Surgical Patients over</a:t>
            </a:r>
          </a:p>
          <a:p>
            <a:pPr marL="12700" marR="45720" lvl="0" indent="0" algn="r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surgery.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4050487" y="5422296"/>
            <a:ext cx="201792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 years, 10%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6167323" y="5422296"/>
            <a:ext cx="260858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within one year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8790736" y="542229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98170" y="548574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02920" y="300990"/>
            <a:ext cx="9070340" cy="85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7399" marR="0" lvl="0" indent="-1269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safe is surgery and anesthesia?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504190" y="431800"/>
            <a:ext cx="9071610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4535170" y="1767839"/>
            <a:ext cx="5256530" cy="1758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14" y="120000"/>
                </a:lnTo>
                <a:close/>
              </a:path>
            </a:pathLst>
          </a:custGeom>
          <a:solidFill>
            <a:srgbClr val="719EC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4535170" y="4032250"/>
            <a:ext cx="5256530" cy="21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14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60014" y="120000"/>
                </a:lnTo>
                <a:close/>
              </a:path>
            </a:pathLst>
          </a:custGeom>
          <a:noFill/>
          <a:ln w="9525" cap="flat" cmpd="sng">
            <a:solidFill>
              <a:srgbClr val="3364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598170" y="1809146"/>
            <a:ext cx="265943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Infant and children: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922019" y="2324020"/>
            <a:ext cx="2153666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 milk- 6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milk: 4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98170" y="23773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598170" y="284086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598170" y="330441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598170" y="4241196"/>
            <a:ext cx="76357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922019" y="4757340"/>
            <a:ext cx="2109978" cy="1207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meal: 8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242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meal 6 hrs</a:t>
            </a:r>
          </a:p>
          <a:p>
            <a:pPr marL="12700" marR="38100" lvl="0" indent="0" algn="r" rtl="1">
              <a:lnSpc>
                <a:spcPct val="95825"/>
              </a:lnSpc>
              <a:spcBef>
                <a:spcPts val="136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fluid: 2 hrs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598170" y="4809365"/>
            <a:ext cx="156844" cy="1396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598170" y="527418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598170" y="5737735"/>
            <a:ext cx="156845" cy="13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7666"/>
              </a:lnSpc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535170" y="4032250"/>
            <a:ext cx="5256530" cy="2120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184" marR="2289993" lvl="0" indent="-5683" algn="ctr" rtl="1">
              <a:lnSpc>
                <a:spcPct val="95825"/>
              </a:lnSpc>
              <a:spcBef>
                <a:spcPts val="1351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Obese</a:t>
            </a:r>
          </a:p>
          <a:p>
            <a:pPr marL="2187575" marR="2186006" lvl="0" indent="-3175" algn="ctr" rtl="1">
              <a:lnSpc>
                <a:spcPct val="111111"/>
              </a:lnSpc>
              <a:spcBef>
                <a:spcPts val="10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Diabetic</a:t>
            </a:r>
          </a:p>
          <a:p>
            <a:pPr marL="1906873" marR="1906810" lvl="0" indent="-1873" algn="ctr" rtl="1">
              <a:lnSpc>
                <a:spcPct val="111666"/>
              </a:lnSpc>
              <a:spcBef>
                <a:spcPts val="2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 with GERD Hiatus Hernia</a:t>
            </a:r>
          </a:p>
          <a:p>
            <a:pPr marL="492094" marR="493854" lvl="0" indent="-9493" algn="ctr" rtl="1">
              <a:lnSpc>
                <a:spcPct val="111111"/>
              </a:lnSpc>
              <a:spcBef>
                <a:spcPts val="4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to be high risk for aspiration: Gastroprophylaxis even in full fasted state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4535170" y="1767839"/>
            <a:ext cx="5256530" cy="17589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584583" marR="589565" lvl="0" indent="-383" algn="ctr" rtl="1">
              <a:lnSpc>
                <a:spcPct val="92854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Trauma patients; Pregnant Patient in labour: Considered to be full stomach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504190" y="431800"/>
            <a:ext cx="9071610" cy="901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0519" marR="0" lvl="0" indent="-7619" algn="r" rtl="1">
              <a:lnSpc>
                <a:spcPct val="95825"/>
              </a:lnSpc>
              <a:spcBef>
                <a:spcPts val="1000"/>
              </a:spcBef>
              <a:buSzPct val="25000"/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Reducing aspiration risk (fasting guideline)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576580" y="1656080"/>
            <a:ext cx="8999220" cy="5781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8430" marR="0" lvl="0" indent="-11430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Restrictive Vs liberal fluid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502920" y="10667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502920" y="1367789"/>
            <a:ext cx="9288780" cy="5975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Shape 597"/>
          <p:cNvSpPr txBox="1"/>
          <p:nvPr/>
        </p:nvSpPr>
        <p:spPr>
          <a:xfrm>
            <a:off x="502920" y="10667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0" marR="0" lvl="0" indent="0" algn="r" rtl="1">
              <a:lnSpc>
                <a:spcPct val="95825"/>
              </a:lnSpc>
              <a:spcBef>
                <a:spcPts val="2003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Rational use of Blood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DAF1-F9AF-452F-BEEC-05E7B38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operative pain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6EA3B-72EA-4396-A7C0-33E45E463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708232" cy="4802588"/>
          </a:xfrm>
        </p:spPr>
        <p:txBody>
          <a:bodyPr/>
          <a:lstStyle/>
          <a:p>
            <a:r>
              <a:rPr lang="en-US" dirty="0"/>
              <a:t>Multimodal analgesia</a:t>
            </a:r>
          </a:p>
          <a:p>
            <a:r>
              <a:rPr lang="en-US" dirty="0"/>
              <a:t>Preemptive preventive analgesia</a:t>
            </a:r>
          </a:p>
          <a:p>
            <a:r>
              <a:rPr lang="en-US" dirty="0"/>
              <a:t>Greater use of regional anesthesia technique </a:t>
            </a:r>
          </a:p>
          <a:p>
            <a:r>
              <a:rPr lang="en-US" dirty="0"/>
              <a:t>Regular analgesia technique not PRN</a:t>
            </a:r>
          </a:p>
          <a:p>
            <a:r>
              <a:rPr lang="en-US" dirty="0"/>
              <a:t>Identify problematic patient and formulate management plan </a:t>
            </a:r>
          </a:p>
        </p:txBody>
      </p:sp>
    </p:spTree>
    <p:extLst>
      <p:ext uri="{BB962C8B-B14F-4D97-AF65-F5344CB8AC3E}">
        <p14:creationId xmlns:p14="http://schemas.microsoft.com/office/powerpoint/2010/main" val="2993494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F098-6E0C-49DA-B67D-1B8719BE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opioid free analgesia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588C7-EC11-4319-A6E8-AFDA9A257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134" y="2014949"/>
            <a:ext cx="8553105" cy="48025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opioids lead to: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PONV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delay of start feeding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Bladder bowel function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Sedation delay mobilization , patient discharge</a:t>
            </a:r>
          </a:p>
          <a:p>
            <a:pPr marL="20320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Pulmonary complication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immuno-suppressive effects infection cancer recurrent 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Inadequate analgesia persistence post-op pain into chronic pain </a:t>
            </a:r>
          </a:p>
        </p:txBody>
      </p:sp>
    </p:spTree>
    <p:extLst>
      <p:ext uri="{BB962C8B-B14F-4D97-AF65-F5344CB8AC3E}">
        <p14:creationId xmlns:p14="http://schemas.microsoft.com/office/powerpoint/2010/main" val="2180031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502920" y="359409"/>
            <a:ext cx="9070340" cy="56870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143510" y="300990"/>
            <a:ext cx="9720580" cy="9956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598170" y="1485034"/>
            <a:ext cx="4907401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153"/>
              </a:lnSpc>
              <a:spcBef>
                <a:spcPts val="0"/>
              </a:spcBef>
              <a:buSzPct val="25000"/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of hypothermia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922019" y="2202846"/>
            <a:ext cx="8227309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Shivering/oxygen requirement increased: myocardial oxygen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/ demand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598170" y="22662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922019" y="3408076"/>
            <a:ext cx="8402525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Infection: Directly depress immune function, Vasoconstriction-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tissue oxygen- predispose to infection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598170" y="34715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922019" y="4612036"/>
            <a:ext cx="279272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would healing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598170" y="46754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22019" y="5305456"/>
            <a:ext cx="793500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/ transfusion: Depressed platelet and coagulation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98170" y="53689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922019" y="5997606"/>
            <a:ext cx="692912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Depressed Cardiac function and risk for arrythmias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598170" y="606105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922019" y="6689756"/>
            <a:ext cx="4523380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recovery from anaesthesia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598170" y="675447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43510" y="300990"/>
            <a:ext cx="9720580" cy="99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0" indent="-7619" algn="r" rtl="1">
              <a:lnSpc>
                <a:spcPct val="95825"/>
              </a:lnSpc>
              <a:spcBef>
                <a:spcPts val="1178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Hypothermia:peri-operative morbidity/mortality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C7F6-8287-42FE-A987-14DB0C9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Postoperative infection-Anesthetic role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ole</a:t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34B9-307B-4043-93AF-CF7D600171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Antibiotic prophylaxis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Hand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hyogein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Aseptic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precausion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for invasive procedures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Fluid balance , blood transfusion 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Oxygen –avoiding hypoxia/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hyperoxia</a:t>
            </a:r>
            <a:endParaRPr lang="en-US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704">
            <a:extLst>
              <a:ext uri="{FF2B5EF4-FFF2-40B4-BE49-F238E27FC236}">
                <a16:creationId xmlns:a16="http://schemas.microsoft.com/office/drawing/2014/main" id="{DBFBB205-8917-4F8F-A09C-572C42579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5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2387600" y="2519679"/>
            <a:ext cx="2724150" cy="25920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922019" y="1809146"/>
            <a:ext cx="777621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Safe Anaesthesia is provided--&gt; Safe Surgery will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8711488" y="1809146"/>
            <a:ext cx="49443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598170" y="18725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42" name="Shape 742"/>
          <p:cNvSpPr txBox="1"/>
          <p:nvPr/>
        </p:nvSpPr>
        <p:spPr>
          <a:xfrm>
            <a:off x="922019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45691" y="2148236"/>
            <a:ext cx="12196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2579522" y="2148236"/>
            <a:ext cx="57835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3170834" y="2148236"/>
            <a:ext cx="131653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--&gt;Safety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4500981" y="2148236"/>
            <a:ext cx="32466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4840528" y="2148236"/>
            <a:ext cx="101716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5871362" y="2148236"/>
            <a:ext cx="9845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6870801" y="2148236"/>
            <a:ext cx="40949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7293254" y="2148236"/>
            <a:ext cx="125491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ensured.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922019" y="5272436"/>
            <a:ext cx="714395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Safe Anaesthesia--&gt;Safe surgery--&gt;Safe Patient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598170" y="53358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2290" marR="3240270" lvl="0" indent="-8889" algn="ct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 first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/>
          <p:nvPr/>
        </p:nvSpPr>
        <p:spPr>
          <a:xfrm>
            <a:off x="0" y="-1269"/>
            <a:ext cx="10079990" cy="75603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68" y="0"/>
                </a:lnTo>
                <a:lnTo>
                  <a:pt x="0" y="120000"/>
                </a:lnTo>
                <a:lnTo>
                  <a:pt x="6067" y="119831"/>
                </a:lnTo>
                <a:lnTo>
                  <a:pt x="12134" y="119324"/>
                </a:lnTo>
                <a:lnTo>
                  <a:pt x="18202" y="118649"/>
                </a:lnTo>
                <a:lnTo>
                  <a:pt x="24101" y="117468"/>
                </a:lnTo>
                <a:lnTo>
                  <a:pt x="30000" y="116118"/>
                </a:lnTo>
                <a:lnTo>
                  <a:pt x="35898" y="114430"/>
                </a:lnTo>
                <a:lnTo>
                  <a:pt x="41629" y="112573"/>
                </a:lnTo>
                <a:lnTo>
                  <a:pt x="47359" y="110210"/>
                </a:lnTo>
                <a:lnTo>
                  <a:pt x="52752" y="107679"/>
                </a:lnTo>
                <a:lnTo>
                  <a:pt x="58146" y="104810"/>
                </a:lnTo>
                <a:lnTo>
                  <a:pt x="63370" y="101772"/>
                </a:lnTo>
                <a:lnTo>
                  <a:pt x="68426" y="98396"/>
                </a:lnTo>
                <a:lnTo>
                  <a:pt x="73483" y="94852"/>
                </a:lnTo>
                <a:lnTo>
                  <a:pt x="78033" y="90970"/>
                </a:lnTo>
                <a:lnTo>
                  <a:pt x="82584" y="86919"/>
                </a:lnTo>
                <a:lnTo>
                  <a:pt x="86966" y="82700"/>
                </a:lnTo>
                <a:lnTo>
                  <a:pt x="91011" y="78143"/>
                </a:lnTo>
                <a:lnTo>
                  <a:pt x="94887" y="73417"/>
                </a:lnTo>
                <a:lnTo>
                  <a:pt x="98426" y="68523"/>
                </a:lnTo>
                <a:lnTo>
                  <a:pt x="101797" y="63459"/>
                </a:lnTo>
                <a:lnTo>
                  <a:pt x="104831" y="58227"/>
                </a:lnTo>
                <a:lnTo>
                  <a:pt x="107696" y="52827"/>
                </a:lnTo>
                <a:lnTo>
                  <a:pt x="110224" y="47257"/>
                </a:lnTo>
                <a:lnTo>
                  <a:pt x="112584" y="41687"/>
                </a:lnTo>
                <a:lnTo>
                  <a:pt x="114438" y="35780"/>
                </a:lnTo>
                <a:lnTo>
                  <a:pt x="116123" y="30042"/>
                </a:lnTo>
                <a:lnTo>
                  <a:pt x="117471" y="24135"/>
                </a:lnTo>
                <a:lnTo>
                  <a:pt x="118651" y="18059"/>
                </a:lnTo>
                <a:lnTo>
                  <a:pt x="119325" y="12151"/>
                </a:lnTo>
                <a:lnTo>
                  <a:pt x="119831" y="6075"/>
                </a:lnTo>
                <a:lnTo>
                  <a:pt x="120000" y="0"/>
                </a:lnTo>
                <a:close/>
              </a:path>
            </a:pathLst>
          </a:custGeom>
          <a:solidFill>
            <a:srgbClr val="FDF9F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2540" y="3809"/>
            <a:ext cx="904240" cy="902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19831" y="6075"/>
                </a:lnTo>
                <a:lnTo>
                  <a:pt x="119325" y="12151"/>
                </a:lnTo>
                <a:lnTo>
                  <a:pt x="118651" y="18059"/>
                </a:lnTo>
                <a:lnTo>
                  <a:pt x="117471" y="24135"/>
                </a:lnTo>
                <a:lnTo>
                  <a:pt x="116123" y="30042"/>
                </a:lnTo>
                <a:lnTo>
                  <a:pt x="114438" y="35780"/>
                </a:lnTo>
                <a:lnTo>
                  <a:pt x="112584" y="41687"/>
                </a:lnTo>
                <a:lnTo>
                  <a:pt x="110224" y="47257"/>
                </a:lnTo>
                <a:lnTo>
                  <a:pt x="107696" y="52827"/>
                </a:lnTo>
                <a:lnTo>
                  <a:pt x="104831" y="58227"/>
                </a:lnTo>
                <a:lnTo>
                  <a:pt x="101797" y="63459"/>
                </a:lnTo>
                <a:lnTo>
                  <a:pt x="98426" y="68523"/>
                </a:lnTo>
                <a:lnTo>
                  <a:pt x="94887" y="73417"/>
                </a:lnTo>
                <a:lnTo>
                  <a:pt x="91011" y="78143"/>
                </a:lnTo>
                <a:lnTo>
                  <a:pt x="86966" y="82700"/>
                </a:lnTo>
                <a:lnTo>
                  <a:pt x="82584" y="86919"/>
                </a:lnTo>
                <a:lnTo>
                  <a:pt x="78033" y="90970"/>
                </a:lnTo>
                <a:lnTo>
                  <a:pt x="73483" y="94852"/>
                </a:lnTo>
                <a:lnTo>
                  <a:pt x="68426" y="98396"/>
                </a:lnTo>
                <a:lnTo>
                  <a:pt x="63370" y="101772"/>
                </a:lnTo>
                <a:lnTo>
                  <a:pt x="58146" y="104810"/>
                </a:lnTo>
                <a:lnTo>
                  <a:pt x="52752" y="107679"/>
                </a:lnTo>
                <a:lnTo>
                  <a:pt x="47359" y="110210"/>
                </a:lnTo>
                <a:lnTo>
                  <a:pt x="41629" y="112573"/>
                </a:lnTo>
                <a:lnTo>
                  <a:pt x="35898" y="114430"/>
                </a:lnTo>
                <a:lnTo>
                  <a:pt x="30000" y="116118"/>
                </a:lnTo>
                <a:lnTo>
                  <a:pt x="24101" y="117468"/>
                </a:lnTo>
                <a:lnTo>
                  <a:pt x="18202" y="118649"/>
                </a:lnTo>
                <a:lnTo>
                  <a:pt x="12134" y="119324"/>
                </a:lnTo>
                <a:lnTo>
                  <a:pt x="6067" y="119831"/>
                </a:lnTo>
                <a:lnTo>
                  <a:pt x="0" y="120000"/>
                </a:lnTo>
                <a:lnTo>
                  <a:pt x="168" y="0"/>
                </a:lnTo>
                <a:lnTo>
                  <a:pt x="120000" y="0"/>
                </a:lnTo>
                <a:close/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906780" y="90677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1C29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257810" y="34290"/>
            <a:ext cx="1878329" cy="18783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4996" y="193"/>
                </a:lnTo>
                <a:lnTo>
                  <a:pt x="69901" y="763"/>
                </a:lnTo>
                <a:lnTo>
                  <a:pt x="74659" y="1696"/>
                </a:lnTo>
                <a:lnTo>
                  <a:pt x="79258" y="2980"/>
                </a:lnTo>
                <a:lnTo>
                  <a:pt x="83682" y="4600"/>
                </a:lnTo>
                <a:lnTo>
                  <a:pt x="87920" y="6543"/>
                </a:lnTo>
                <a:lnTo>
                  <a:pt x="91957" y="8795"/>
                </a:lnTo>
                <a:lnTo>
                  <a:pt x="95779" y="11343"/>
                </a:lnTo>
                <a:lnTo>
                  <a:pt x="99374" y="14173"/>
                </a:lnTo>
                <a:lnTo>
                  <a:pt x="102728" y="17271"/>
                </a:lnTo>
                <a:lnTo>
                  <a:pt x="105826" y="20625"/>
                </a:lnTo>
                <a:lnTo>
                  <a:pt x="108656" y="24220"/>
                </a:lnTo>
                <a:lnTo>
                  <a:pt x="111204" y="28042"/>
                </a:lnTo>
                <a:lnTo>
                  <a:pt x="113456" y="32079"/>
                </a:lnTo>
                <a:lnTo>
                  <a:pt x="115399" y="36317"/>
                </a:lnTo>
                <a:lnTo>
                  <a:pt x="117019" y="40741"/>
                </a:lnTo>
                <a:lnTo>
                  <a:pt x="118303" y="45340"/>
                </a:lnTo>
                <a:lnTo>
                  <a:pt x="119236" y="50098"/>
                </a:lnTo>
                <a:lnTo>
                  <a:pt x="119806" y="55003"/>
                </a:lnTo>
                <a:lnTo>
                  <a:pt x="120000" y="60040"/>
                </a:lnTo>
                <a:lnTo>
                  <a:pt x="119806" y="65077"/>
                </a:lnTo>
                <a:lnTo>
                  <a:pt x="119236" y="69980"/>
                </a:lnTo>
                <a:lnTo>
                  <a:pt x="118303" y="74736"/>
                </a:lnTo>
                <a:lnTo>
                  <a:pt x="117019" y="79330"/>
                </a:lnTo>
                <a:lnTo>
                  <a:pt x="115399" y="83751"/>
                </a:lnTo>
                <a:lnTo>
                  <a:pt x="113456" y="87984"/>
                </a:lnTo>
                <a:lnTo>
                  <a:pt x="111204" y="92015"/>
                </a:lnTo>
                <a:lnTo>
                  <a:pt x="108656" y="95832"/>
                </a:lnTo>
                <a:lnTo>
                  <a:pt x="105826" y="99421"/>
                </a:lnTo>
                <a:lnTo>
                  <a:pt x="102728" y="102768"/>
                </a:lnTo>
                <a:lnTo>
                  <a:pt x="99374" y="105861"/>
                </a:lnTo>
                <a:lnTo>
                  <a:pt x="95779" y="108685"/>
                </a:lnTo>
                <a:lnTo>
                  <a:pt x="91957" y="111227"/>
                </a:lnTo>
                <a:lnTo>
                  <a:pt x="87920" y="113474"/>
                </a:lnTo>
                <a:lnTo>
                  <a:pt x="83682" y="115412"/>
                </a:lnTo>
                <a:lnTo>
                  <a:pt x="79258" y="117027"/>
                </a:lnTo>
                <a:lnTo>
                  <a:pt x="74659" y="118308"/>
                </a:lnTo>
                <a:lnTo>
                  <a:pt x="69901" y="119239"/>
                </a:lnTo>
                <a:lnTo>
                  <a:pt x="64996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9"/>
                </a:lnTo>
                <a:lnTo>
                  <a:pt x="45263" y="118308"/>
                </a:lnTo>
                <a:lnTo>
                  <a:pt x="40669" y="117027"/>
                </a:lnTo>
                <a:lnTo>
                  <a:pt x="36248" y="115412"/>
                </a:lnTo>
                <a:lnTo>
                  <a:pt x="32015" y="113474"/>
                </a:lnTo>
                <a:lnTo>
                  <a:pt x="27984" y="111227"/>
                </a:lnTo>
                <a:lnTo>
                  <a:pt x="24167" y="108685"/>
                </a:lnTo>
                <a:lnTo>
                  <a:pt x="20578" y="105861"/>
                </a:lnTo>
                <a:lnTo>
                  <a:pt x="17231" y="102768"/>
                </a:lnTo>
                <a:lnTo>
                  <a:pt x="14138" y="99421"/>
                </a:lnTo>
                <a:lnTo>
                  <a:pt x="11314" y="95832"/>
                </a:lnTo>
                <a:lnTo>
                  <a:pt x="8772" y="92015"/>
                </a:lnTo>
                <a:lnTo>
                  <a:pt x="6525" y="87984"/>
                </a:lnTo>
                <a:lnTo>
                  <a:pt x="4587" y="83751"/>
                </a:lnTo>
                <a:lnTo>
                  <a:pt x="2972" y="79330"/>
                </a:lnTo>
                <a:lnTo>
                  <a:pt x="1691" y="74736"/>
                </a:lnTo>
                <a:lnTo>
                  <a:pt x="760" y="69980"/>
                </a:lnTo>
                <a:lnTo>
                  <a:pt x="192" y="65077"/>
                </a:lnTo>
                <a:lnTo>
                  <a:pt x="0" y="60040"/>
                </a:lnTo>
                <a:lnTo>
                  <a:pt x="192" y="55003"/>
                </a:lnTo>
                <a:lnTo>
                  <a:pt x="760" y="50098"/>
                </a:lnTo>
                <a:lnTo>
                  <a:pt x="1691" y="45340"/>
                </a:lnTo>
                <a:lnTo>
                  <a:pt x="2972" y="40741"/>
                </a:lnTo>
                <a:lnTo>
                  <a:pt x="4587" y="36317"/>
                </a:lnTo>
                <a:lnTo>
                  <a:pt x="6525" y="32079"/>
                </a:lnTo>
                <a:lnTo>
                  <a:pt x="8772" y="28042"/>
                </a:lnTo>
                <a:lnTo>
                  <a:pt x="11314" y="24220"/>
                </a:lnTo>
                <a:lnTo>
                  <a:pt x="14138" y="20625"/>
                </a:lnTo>
                <a:lnTo>
                  <a:pt x="17231" y="17271"/>
                </a:lnTo>
                <a:lnTo>
                  <a:pt x="20578" y="14173"/>
                </a:lnTo>
                <a:lnTo>
                  <a:pt x="24167" y="11343"/>
                </a:lnTo>
                <a:lnTo>
                  <a:pt x="27984" y="8795"/>
                </a:lnTo>
                <a:lnTo>
                  <a:pt x="32015" y="6543"/>
                </a:lnTo>
                <a:lnTo>
                  <a:pt x="36248" y="4600"/>
                </a:lnTo>
                <a:lnTo>
                  <a:pt x="40669" y="2980"/>
                </a:lnTo>
                <a:lnTo>
                  <a:pt x="45263" y="1696"/>
                </a:lnTo>
                <a:lnTo>
                  <a:pt x="50019" y="763"/>
                </a:lnTo>
                <a:lnTo>
                  <a:pt x="54922" y="193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257810" y="3429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185420" y="22859"/>
            <a:ext cx="1878330" cy="18770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9" y="0"/>
                </a:moveTo>
                <a:lnTo>
                  <a:pt x="65007" y="192"/>
                </a:lnTo>
                <a:lnTo>
                  <a:pt x="69921" y="761"/>
                </a:lnTo>
                <a:lnTo>
                  <a:pt x="74686" y="1693"/>
                </a:lnTo>
                <a:lnTo>
                  <a:pt x="79289" y="2974"/>
                </a:lnTo>
                <a:lnTo>
                  <a:pt x="83716" y="4591"/>
                </a:lnTo>
                <a:lnTo>
                  <a:pt x="87956" y="6530"/>
                </a:lnTo>
                <a:lnTo>
                  <a:pt x="91993" y="8778"/>
                </a:lnTo>
                <a:lnTo>
                  <a:pt x="95814" y="11322"/>
                </a:lnTo>
                <a:lnTo>
                  <a:pt x="99407" y="14148"/>
                </a:lnTo>
                <a:lnTo>
                  <a:pt x="102758" y="17242"/>
                </a:lnTo>
                <a:lnTo>
                  <a:pt x="105853" y="20592"/>
                </a:lnTo>
                <a:lnTo>
                  <a:pt x="108679" y="24183"/>
                </a:lnTo>
                <a:lnTo>
                  <a:pt x="111223" y="28003"/>
                </a:lnTo>
                <a:lnTo>
                  <a:pt x="113471" y="32037"/>
                </a:lnTo>
                <a:lnTo>
                  <a:pt x="115410" y="36273"/>
                </a:lnTo>
                <a:lnTo>
                  <a:pt x="117027" y="40696"/>
                </a:lnTo>
                <a:lnTo>
                  <a:pt x="118307" y="45294"/>
                </a:lnTo>
                <a:lnTo>
                  <a:pt x="119238" y="50053"/>
                </a:lnTo>
                <a:lnTo>
                  <a:pt x="119807" y="54959"/>
                </a:lnTo>
                <a:lnTo>
                  <a:pt x="120000" y="60000"/>
                </a:lnTo>
                <a:lnTo>
                  <a:pt x="119807" y="65040"/>
                </a:lnTo>
                <a:lnTo>
                  <a:pt x="119238" y="69946"/>
                </a:lnTo>
                <a:lnTo>
                  <a:pt x="118307" y="74705"/>
                </a:lnTo>
                <a:lnTo>
                  <a:pt x="117027" y="79303"/>
                </a:lnTo>
                <a:lnTo>
                  <a:pt x="115410" y="83726"/>
                </a:lnTo>
                <a:lnTo>
                  <a:pt x="113471" y="87962"/>
                </a:lnTo>
                <a:lnTo>
                  <a:pt x="111223" y="91996"/>
                </a:lnTo>
                <a:lnTo>
                  <a:pt x="108679" y="95816"/>
                </a:lnTo>
                <a:lnTo>
                  <a:pt x="105853" y="99407"/>
                </a:lnTo>
                <a:lnTo>
                  <a:pt x="102758" y="102757"/>
                </a:lnTo>
                <a:lnTo>
                  <a:pt x="99407" y="105851"/>
                </a:lnTo>
                <a:lnTo>
                  <a:pt x="95814" y="108677"/>
                </a:lnTo>
                <a:lnTo>
                  <a:pt x="91993" y="111221"/>
                </a:lnTo>
                <a:lnTo>
                  <a:pt x="87956" y="113469"/>
                </a:lnTo>
                <a:lnTo>
                  <a:pt x="83716" y="115408"/>
                </a:lnTo>
                <a:lnTo>
                  <a:pt x="79289" y="117025"/>
                </a:lnTo>
                <a:lnTo>
                  <a:pt x="74686" y="118306"/>
                </a:lnTo>
                <a:lnTo>
                  <a:pt x="69921" y="119238"/>
                </a:lnTo>
                <a:lnTo>
                  <a:pt x="65007" y="119807"/>
                </a:lnTo>
                <a:lnTo>
                  <a:pt x="59959" y="120000"/>
                </a:lnTo>
                <a:lnTo>
                  <a:pt x="54922" y="119807"/>
                </a:lnTo>
                <a:lnTo>
                  <a:pt x="50019" y="119238"/>
                </a:lnTo>
                <a:lnTo>
                  <a:pt x="45263" y="118306"/>
                </a:lnTo>
                <a:lnTo>
                  <a:pt x="40669" y="117025"/>
                </a:lnTo>
                <a:lnTo>
                  <a:pt x="36248" y="115408"/>
                </a:lnTo>
                <a:lnTo>
                  <a:pt x="32015" y="113469"/>
                </a:lnTo>
                <a:lnTo>
                  <a:pt x="27984" y="111221"/>
                </a:lnTo>
                <a:lnTo>
                  <a:pt x="24167" y="108677"/>
                </a:lnTo>
                <a:lnTo>
                  <a:pt x="20578" y="105851"/>
                </a:lnTo>
                <a:lnTo>
                  <a:pt x="17231" y="102757"/>
                </a:lnTo>
                <a:lnTo>
                  <a:pt x="14138" y="99407"/>
                </a:lnTo>
                <a:lnTo>
                  <a:pt x="11314" y="95816"/>
                </a:lnTo>
                <a:lnTo>
                  <a:pt x="8772" y="91996"/>
                </a:lnTo>
                <a:lnTo>
                  <a:pt x="6525" y="87962"/>
                </a:lnTo>
                <a:lnTo>
                  <a:pt x="4587" y="83726"/>
                </a:lnTo>
                <a:lnTo>
                  <a:pt x="2972" y="79303"/>
                </a:lnTo>
                <a:lnTo>
                  <a:pt x="1691" y="74705"/>
                </a:lnTo>
                <a:lnTo>
                  <a:pt x="760" y="69946"/>
                </a:lnTo>
                <a:lnTo>
                  <a:pt x="192" y="65040"/>
                </a:lnTo>
                <a:lnTo>
                  <a:pt x="0" y="60000"/>
                </a:lnTo>
                <a:lnTo>
                  <a:pt x="192" y="54959"/>
                </a:lnTo>
                <a:lnTo>
                  <a:pt x="760" y="50053"/>
                </a:lnTo>
                <a:lnTo>
                  <a:pt x="1691" y="45294"/>
                </a:lnTo>
                <a:lnTo>
                  <a:pt x="2972" y="40696"/>
                </a:lnTo>
                <a:lnTo>
                  <a:pt x="4587" y="36273"/>
                </a:lnTo>
                <a:lnTo>
                  <a:pt x="6525" y="32037"/>
                </a:lnTo>
                <a:lnTo>
                  <a:pt x="8772" y="28003"/>
                </a:lnTo>
                <a:lnTo>
                  <a:pt x="11314" y="24183"/>
                </a:lnTo>
                <a:lnTo>
                  <a:pt x="14138" y="20592"/>
                </a:lnTo>
                <a:lnTo>
                  <a:pt x="17231" y="17242"/>
                </a:lnTo>
                <a:lnTo>
                  <a:pt x="20578" y="14148"/>
                </a:lnTo>
                <a:lnTo>
                  <a:pt x="24167" y="11322"/>
                </a:lnTo>
                <a:lnTo>
                  <a:pt x="27984" y="8778"/>
                </a:lnTo>
                <a:lnTo>
                  <a:pt x="32015" y="6530"/>
                </a:lnTo>
                <a:lnTo>
                  <a:pt x="36248" y="4591"/>
                </a:lnTo>
                <a:lnTo>
                  <a:pt x="40669" y="2974"/>
                </a:lnTo>
                <a:lnTo>
                  <a:pt x="45263" y="1693"/>
                </a:lnTo>
                <a:lnTo>
                  <a:pt x="50019" y="761"/>
                </a:lnTo>
                <a:lnTo>
                  <a:pt x="54922" y="192"/>
                </a:lnTo>
                <a:lnTo>
                  <a:pt x="59959" y="0"/>
                </a:lnTo>
                <a:close/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182880" y="1143000"/>
            <a:ext cx="1289050" cy="1289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2136140" y="19126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AEA48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2063750" y="189992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1197610" y="0"/>
            <a:ext cx="888111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1115060" y="0"/>
            <a:ext cx="2540" cy="755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1079500" y="71120"/>
            <a:ext cx="38100" cy="7485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6F6A5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1117600" y="0"/>
            <a:ext cx="80009" cy="7559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9959"/>
                </a:lnTo>
                <a:lnTo>
                  <a:pt x="120000" y="119959"/>
                </a:lnTo>
                <a:lnTo>
                  <a:pt x="120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3611879" y="1931670"/>
            <a:ext cx="4955539" cy="5124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185420" y="22859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7300" cap="flat" cmpd="sng">
            <a:solidFill>
              <a:srgbClr val="FFF5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1419860" y="1008767"/>
            <a:ext cx="20739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Thank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3555873" y="1008767"/>
            <a:ext cx="1251253" cy="723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3636"/>
              </a:lnSpc>
              <a:spcBef>
                <a:spcPts val="0"/>
              </a:spcBef>
              <a:buSzPct val="25000"/>
              <a:buNone/>
            </a:pPr>
            <a:r>
              <a:rPr lang="en-US" sz="5500" b="1" i="1">
                <a:solidFill>
                  <a:srgbClr val="562213"/>
                </a:solidFill>
                <a:latin typeface="Cabin"/>
                <a:ea typeface="Cabin"/>
                <a:cs typeface="Cabin"/>
                <a:sym typeface="Cabin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04190" y="287020"/>
            <a:ext cx="9071610" cy="8305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8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8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635000" y="1863756"/>
            <a:ext cx="628197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 million anaesthesia case data: 2010-2013.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11150" y="19272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35000" y="2557176"/>
            <a:ext cx="845520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 rate: decreased from 11.8 percent to 4.8 percent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11150" y="262062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35000" y="3249326"/>
            <a:ext cx="8173923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Evening or holiday procedures: no increase in complications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150" y="33127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35000" y="3941476"/>
            <a:ext cx="8785659" cy="8420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Healthier patients having elective daytime surgery: highest minor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11150" y="400619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5000" y="5146706"/>
            <a:ext cx="6190589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Serious complications highest in pt &gt;50 years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11150" y="52101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04190" y="287019"/>
            <a:ext cx="9071610" cy="8305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59" marR="0" lvl="0" indent="-10158" algn="r" rtl="1">
              <a:lnSpc>
                <a:spcPct val="95825"/>
              </a:lnSpc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Jeana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Havidich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2014 ASA Convention: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D6A2-C9C6-4181-AFF3-9E60CB97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Complication of anesthesia </a:t>
            </a:r>
            <a:b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D28E7-7D69-4954-9A8B-0709D5229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Complications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cardiac arrest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Perioperative MI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Aspiration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Anaphylaxis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Drug overdose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Convulsion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nerve pulses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injury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Malignant hyperthermia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9B9B7-CAD9-4DB6-862A-2AD2339AA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Minor complications</a:t>
            </a:r>
          </a:p>
          <a:p>
            <a:pPr lvl="1"/>
            <a:r>
              <a:rPr lang="en-US" sz="2400" dirty="0">
                <a:latin typeface="Arial"/>
                <a:cs typeface="Arial"/>
                <a:sym typeface="Arial"/>
              </a:rPr>
              <a:t>Airway obstruction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Postop nausea,  vomiting 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Sore throat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Hemodynamic instability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Pneumonia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Delirium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Shivering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Organ dysfunction (kidney, liver)</a:t>
            </a:r>
          </a:p>
          <a:p>
            <a:pPr lvl="1"/>
            <a:r>
              <a:rPr lang="en-US" sz="2000" dirty="0">
                <a:latin typeface="Arial"/>
                <a:cs typeface="Arial"/>
                <a:sym typeface="Arial"/>
              </a:rPr>
              <a:t> Cognitive defect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40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047740" y="1870710"/>
            <a:ext cx="3600450" cy="42481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598170" y="1809146"/>
            <a:ext cx="324662" cy="4494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</a:p>
          <a:p>
            <a:pPr marL="12700" marR="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22019" y="1809146"/>
            <a:ext cx="3317898" cy="34531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overdose/ adverse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02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 disturbances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Peri-op MI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Airway obstruction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spinal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vigilance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34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254093" y="1809146"/>
            <a:ext cx="115412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922019" y="5452776"/>
            <a:ext cx="3555030" cy="8508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Over-dosage of inhalation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21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Aspiration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490923" y="5452776"/>
            <a:ext cx="832154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98170" y="6494176"/>
            <a:ext cx="5032243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10.Technical problem in anaesthesia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643372" y="6494176"/>
            <a:ext cx="1035814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0" marR="126977" lvl="0" indent="-3111500" algn="r" rtl="1">
              <a:lnSpc>
                <a:spcPct val="111666"/>
              </a:lnSpc>
              <a:spcBef>
                <a:spcPts val="201"/>
              </a:spcBef>
              <a:buSzPct val="25000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common causes of cardiac arrest under anaesthesia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502920" y="302259"/>
            <a:ext cx="9070340" cy="1262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871980" y="1654809"/>
            <a:ext cx="6624320" cy="30962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70560" y="4850796"/>
            <a:ext cx="8686294" cy="670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Anaesthesiology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high-risk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compared with other</a:t>
            </a:r>
          </a:p>
          <a:p>
            <a:pPr marL="336550" marR="45720" lvl="0" indent="-6350" rtl="1">
              <a:lnSpc>
                <a:spcPct val="74444"/>
              </a:lnSpc>
              <a:spcBef>
                <a:spcPts val="6"/>
              </a:spcBef>
              <a:buSzPct val="25000"/>
              <a:buNone/>
            </a:pPr>
            <a:r>
              <a:rPr lang="en-US" sz="3600" baseline="-2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specialities</a:t>
            </a:r>
            <a:r>
              <a:rPr lang="en-US" sz="3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medicine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02920" y="302259"/>
            <a:ext cx="9070340" cy="1262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8589" marR="0" lvl="0" indent="-8889" algn="r" rtl="1">
              <a:lnSpc>
                <a:spcPct val="95825"/>
              </a:lnSpc>
              <a:spcBef>
                <a:spcPts val="2000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Anaesthesiology: A High risk Speciality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02920" y="300990"/>
            <a:ext cx="9070340" cy="1066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0000" y="12000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922019" y="1603406"/>
            <a:ext cx="472414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safety of airline travel-highest: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98170" y="16668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922019" y="2295556"/>
            <a:ext cx="7958124" cy="8420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 air traffic density; More take-offs and landings</a:t>
            </a:r>
          </a:p>
          <a:p>
            <a:pPr marL="12700" marR="45720" lvl="0" indent="0" algn="r" rtl="1">
              <a:lnSpc>
                <a:spcPct val="95825"/>
              </a:lnSpc>
              <a:spcBef>
                <a:spcPts val="1142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separation between aircraft.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893759" y="2295556"/>
            <a:ext cx="61340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98170" y="2360272"/>
            <a:ext cx="183133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922019" y="3500786"/>
            <a:ext cx="6499198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of anesthesiology similar like aviation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98170" y="356423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22019" y="4192936"/>
            <a:ext cx="7365595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off and landing: similar to induction and recovery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98170" y="425638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22019" y="4886356"/>
            <a:ext cx="7091222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No of Surgical patient; diverse age group;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98170" y="494980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22019" y="5578506"/>
            <a:ext cx="7436256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co-morbidities; complex surgical procedure.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98170" y="5641952"/>
            <a:ext cx="183134" cy="16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22019" y="6270656"/>
            <a:ext cx="6027165" cy="330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6458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Fatal accident complications still happened.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98170" y="6335372"/>
            <a:ext cx="183134" cy="162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108095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02920" y="300990"/>
            <a:ext cx="9070340" cy="106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0" indent="0" algn="r" rtl="1">
              <a:lnSpc>
                <a:spcPct val="95825"/>
              </a:lnSpc>
              <a:spcBef>
                <a:spcPts val="1018"/>
              </a:spcBef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Anaesthesia Vs Aviation industry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209</TotalTime>
  <Words>1447</Words>
  <Application>Microsoft Office PowerPoint</Application>
  <PresentationFormat>Custom</PresentationFormat>
  <Paragraphs>427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Century Gothic</vt:lpstr>
      <vt:lpstr>Noto Sans Symbols</vt:lpstr>
      <vt:lpstr>Arial</vt:lpstr>
      <vt:lpstr>Wingdings</vt:lpstr>
      <vt:lpstr>Times New Roman</vt:lpstr>
      <vt:lpstr>Calibri</vt:lpstr>
      <vt:lpstr>Cabin</vt:lpstr>
      <vt:lpstr>Gallery</vt:lpstr>
      <vt:lpstr>Patient safety </vt:lpstr>
      <vt:lpstr>PowerPoint Presentation</vt:lpstr>
      <vt:lpstr>PowerPoint Presentation</vt:lpstr>
      <vt:lpstr>PowerPoint Presentation</vt:lpstr>
      <vt:lpstr>PowerPoint Presentation</vt:lpstr>
      <vt:lpstr>Complication of anesthesia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anaesthesia safe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 ANESTHESIA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 of general anesthesia </vt:lpstr>
      <vt:lpstr>ANAESTHESIA “A Modern Concept” </vt:lpstr>
      <vt:lpstr>Present global scenario</vt:lpstr>
      <vt:lpstr>PowerPoint Presentation</vt:lpstr>
      <vt:lpstr>PowerPoint Presentation</vt:lpstr>
      <vt:lpstr>PowerPoint Presentation</vt:lpstr>
      <vt:lpstr>Post operative pain </vt:lpstr>
      <vt:lpstr>Why opioid free analgesia</vt:lpstr>
      <vt:lpstr>PowerPoint Presentation</vt:lpstr>
      <vt:lpstr>PowerPoint Presentation</vt:lpstr>
      <vt:lpstr>Postoperative infection-Anesthetic role ole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jumana baaj</dc:creator>
  <cp:lastModifiedBy>jumana baaj</cp:lastModifiedBy>
  <cp:revision>20</cp:revision>
  <dcterms:modified xsi:type="dcterms:W3CDTF">2017-10-28T21:02:53Z</dcterms:modified>
</cp:coreProperties>
</file>