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64"/>
  </p:notesMasterIdLst>
  <p:sldIdLst>
    <p:sldId id="257" r:id="rId2"/>
    <p:sldId id="446" r:id="rId3"/>
    <p:sldId id="303" r:id="rId4"/>
    <p:sldId id="304" r:id="rId5"/>
    <p:sldId id="305" r:id="rId6"/>
    <p:sldId id="353" r:id="rId7"/>
    <p:sldId id="354" r:id="rId8"/>
    <p:sldId id="355" r:id="rId9"/>
    <p:sldId id="356" r:id="rId10"/>
    <p:sldId id="357" r:id="rId11"/>
    <p:sldId id="358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82" r:id="rId21"/>
    <p:sldId id="384" r:id="rId22"/>
    <p:sldId id="451" r:id="rId23"/>
    <p:sldId id="386" r:id="rId24"/>
    <p:sldId id="368" r:id="rId25"/>
    <p:sldId id="369" r:id="rId26"/>
    <p:sldId id="370" r:id="rId27"/>
    <p:sldId id="371" r:id="rId28"/>
    <p:sldId id="372" r:id="rId29"/>
    <p:sldId id="373" r:id="rId30"/>
    <p:sldId id="474" r:id="rId31"/>
    <p:sldId id="377" r:id="rId32"/>
    <p:sldId id="378" r:id="rId33"/>
    <p:sldId id="452" r:id="rId34"/>
    <p:sldId id="379" r:id="rId35"/>
    <p:sldId id="380" r:id="rId36"/>
    <p:sldId id="383" r:id="rId37"/>
    <p:sldId id="387" r:id="rId38"/>
    <p:sldId id="388" r:id="rId39"/>
    <p:sldId id="389" r:id="rId40"/>
    <p:sldId id="390" r:id="rId41"/>
    <p:sldId id="393" r:id="rId42"/>
    <p:sldId id="409" r:id="rId43"/>
    <p:sldId id="410" r:id="rId44"/>
    <p:sldId id="449" r:id="rId45"/>
    <p:sldId id="450" r:id="rId46"/>
    <p:sldId id="453" r:id="rId47"/>
    <p:sldId id="454" r:id="rId48"/>
    <p:sldId id="455" r:id="rId49"/>
    <p:sldId id="456" r:id="rId50"/>
    <p:sldId id="469" r:id="rId51"/>
    <p:sldId id="470" r:id="rId52"/>
    <p:sldId id="471" r:id="rId53"/>
    <p:sldId id="457" r:id="rId54"/>
    <p:sldId id="458" r:id="rId55"/>
    <p:sldId id="459" r:id="rId56"/>
    <p:sldId id="460" r:id="rId57"/>
    <p:sldId id="461" r:id="rId58"/>
    <p:sldId id="462" r:id="rId59"/>
    <p:sldId id="463" r:id="rId60"/>
    <p:sldId id="465" r:id="rId61"/>
    <p:sldId id="466" r:id="rId62"/>
    <p:sldId id="473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6323" autoAdjust="0"/>
  </p:normalViewPr>
  <p:slideViewPr>
    <p:cSldViewPr>
      <p:cViewPr varScale="1">
        <p:scale>
          <a:sx n="64" d="100"/>
          <a:sy n="64" d="100"/>
        </p:scale>
        <p:origin x="16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FE0C7D-F0EC-455F-82D1-6AB27F667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99B709-8D78-4DC7-9738-7DCA081F9B09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105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37746C-84A6-440F-90FE-5791961C1A38}" type="slidenum">
              <a:rPr lang="en-US" sz="1200" smtClean="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7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5EFA9A-E31E-49EC-B100-A792552A4469}" type="slidenum">
              <a:rPr lang="en-US" sz="1200" smtClean="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7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277464-A0FE-40F9-BAD3-DE815D8055B7}" type="slidenum">
              <a:rPr lang="en-US" sz="1200" smtClean="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E42168-931C-4C06-8E02-631A6D778C87}" type="slidenum">
              <a:rPr lang="en-US" sz="1200" smtClean="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41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8D0F20-E5E2-4DF0-BD35-0373ED1E22B1}" type="slidenum">
              <a:rPr lang="en-US" sz="1200" smtClean="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6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8EFC87-D631-4047-A278-0C5B17CB730B}" type="slidenum">
              <a:rPr lang="en-US" sz="1200" smtClean="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8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69D0F1-5BB5-4C6D-A629-56E5C03D3933}" type="slidenum">
              <a:rPr lang="en-US" sz="1200" smtClean="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9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CE885B-519F-4FDD-9BE3-8F29ED254354}" type="slidenum">
              <a:rPr lang="en-US" sz="1200" smtClean="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50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F7EF4B-D521-4FC8-BD1C-C60EC3ABADAE}" type="slidenum">
              <a:rPr lang="en-US" sz="1200" smtClean="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4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2C159F-D29C-4D75-832F-6DEA088319C9}" type="slidenum">
              <a:rPr lang="en-US" sz="1200" smtClean="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B7DD44-7307-464A-8976-3D685261613A}" type="slidenum">
              <a:rPr lang="en-US" sz="1200" smtClean="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116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34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2E7B82-AF57-4724-B083-0E38405DB671}" type="slidenum">
              <a:rPr lang="en-US" sz="1200" smtClean="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0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564A0-0CBC-491A-82A8-37EE4E1B54CF}" type="slidenum">
              <a:rPr lang="en-US" sz="1200" smtClean="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2819D5-5432-48DD-B2F7-24043511B757}" type="slidenum">
              <a:rPr lang="en-US" sz="1200" smtClean="0">
                <a:latin typeface="Arial" charset="0"/>
              </a:rPr>
              <a:pPr eaLnBrk="1" hangingPunct="1"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9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F304D-99F4-47E9-BD78-E5EDE0C740E5}" type="slidenum">
              <a:rPr lang="en-US" sz="1200" smtClean="0">
                <a:latin typeface="Arial" charset="0"/>
              </a:rPr>
              <a:pPr eaLnBrk="1" hangingPunct="1"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66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5B4C4D-CC44-47C7-BA5F-EDB56277C00F}" type="slidenum">
              <a:rPr lang="en-US" sz="1200" smtClean="0">
                <a:latin typeface="Arial" charset="0"/>
              </a:rPr>
              <a:pPr eaLnBrk="1" hangingPunct="1"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18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76AAF7-24C5-4E85-BAC8-4271042A6178}" type="slidenum">
              <a:rPr lang="en-US" sz="1200" smtClean="0">
                <a:latin typeface="Arial" charset="0"/>
              </a:rPr>
              <a:pPr eaLnBrk="1" hangingPunct="1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95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64D383-7B62-4F39-B592-94268B3E2ED6}" type="slidenum">
              <a:rPr lang="en-US" sz="1200" smtClean="0">
                <a:latin typeface="Arial" charset="0"/>
              </a:rPr>
              <a:pPr eaLnBrk="1" hangingPunct="1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49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9C9ED6-D102-4FC5-8858-4E0981B610C8}" type="slidenum">
              <a:rPr lang="en-US" sz="1200" smtClean="0">
                <a:latin typeface="Arial" charset="0"/>
              </a:rPr>
              <a:pPr eaLnBrk="1" hangingPunct="1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56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18C7A7-C095-4C80-B66A-816B8DFD303F}" type="slidenum">
              <a:rPr lang="en-US" sz="1200" smtClean="0">
                <a:latin typeface="Arial" charset="0"/>
              </a:rPr>
              <a:pPr eaLnBrk="1" hangingPunct="1"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0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01A3F4-7163-4502-BD1B-B1E151BBAB09}" type="slidenum">
              <a:rPr lang="en-US" sz="1200" smtClean="0">
                <a:latin typeface="Arial" charset="0"/>
              </a:rPr>
              <a:pPr eaLnBrk="1" hangingPunct="1"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4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E12C28-33BE-4523-9868-B49A464C1EBC}" type="slidenum">
              <a:rPr lang="en-US" sz="1200" smtClean="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126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7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4ECDE1-69FD-4C40-A7C8-31ACE57C2231}" type="slidenum">
              <a:rPr lang="en-US" sz="1200" smtClean="0">
                <a:latin typeface="Arial" charset="0"/>
              </a:rPr>
              <a:pPr eaLnBrk="1" hangingPunct="1"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32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D015FE-12C0-4C97-91CB-454CB080A1A1}" type="slidenum">
              <a:rPr lang="en-US" sz="1200" smtClean="0">
                <a:latin typeface="Arial" charset="0"/>
              </a:rPr>
              <a:pPr eaLnBrk="1" hangingPunct="1"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5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0FFC99-86D7-406B-BC63-A1A6848089DE}" type="slidenum">
              <a:rPr lang="en-US" sz="1200" smtClean="0">
                <a:latin typeface="Arial" charset="0"/>
              </a:rPr>
              <a:pPr eaLnBrk="1" hangingPunct="1"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90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792277-7F28-4854-8C2C-4F3DFC8C2ACF}" type="slidenum">
              <a:rPr lang="en-US" sz="1200" smtClean="0">
                <a:latin typeface="Arial" charset="0"/>
              </a:rPr>
              <a:pPr eaLnBrk="1" hangingPunct="1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50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44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CD14F5-4594-44BA-A9F2-D4C24A019B81}" type="slidenum">
              <a:rPr lang="en-US" sz="1200" smtClean="0">
                <a:latin typeface="Arial" charset="0"/>
              </a:rPr>
              <a:pPr eaLnBrk="1" hangingPunct="1"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8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CBC911-03ED-4F1F-9390-E90AD29DF3F6}" type="slidenum">
              <a:rPr lang="en-US" sz="1200" smtClean="0">
                <a:latin typeface="Arial" charset="0"/>
              </a:rPr>
              <a:pPr eaLnBrk="1" hangingPunct="1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52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63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63CF4F-A6A4-4A40-97FE-B0FA38F102B4}" type="slidenum">
              <a:rPr lang="en-US" sz="1200" smtClean="0">
                <a:latin typeface="Arial" charset="0"/>
              </a:rPr>
              <a:pPr eaLnBrk="1" hangingPunct="1"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53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66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A2F376-5144-4604-9BE6-6186DFEC2E85}" type="slidenum">
              <a:rPr lang="en-US" sz="1200" smtClean="0">
                <a:latin typeface="Arial" charset="0"/>
              </a:rPr>
              <a:pPr eaLnBrk="1" hangingPunct="1"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0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242AFA-E0C4-485C-BC01-6141557461EE}" type="slidenum">
              <a:rPr lang="en-US" sz="1200" smtClean="0">
                <a:latin typeface="Arial" charset="0"/>
              </a:rPr>
              <a:pPr eaLnBrk="1" hangingPunct="1"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03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18AD5C-76E3-48D7-B0C2-4FFA0E5756F5}" type="slidenum">
              <a:rPr lang="en-US" sz="1200" smtClean="0">
                <a:latin typeface="Arial" charset="0"/>
              </a:rPr>
              <a:pPr eaLnBrk="1" hangingPunct="1"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6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66E7EF-4691-40C0-8D76-13E5C9954450}" type="slidenum">
              <a:rPr lang="en-US" sz="1200" smtClean="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136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5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E0C7D-F0EC-455F-82D1-6AB27F66753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961936-ECFB-4359-8DB0-51B27C34B882}" type="slidenum">
              <a:rPr lang="en-US" sz="1200" smtClean="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0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22A73D-0AEC-4126-9077-749E91253699}" type="slidenum">
              <a:rPr lang="en-US" sz="1200" smtClean="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0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31FEFB-5795-433D-AF02-4619B03EF17C}" type="slidenum">
              <a:rPr lang="en-US" sz="1200" smtClean="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3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5D974C-B55B-4598-A947-C61A88C8BBFE}" type="slidenum">
              <a:rPr lang="en-US" sz="1200" smtClean="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42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62C23E-F815-456F-A9F7-633D74F88538}" type="slidenum">
              <a:rPr lang="en-US" sz="1200" smtClean="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B8C087B-4285-4698-BEFA-F48C67719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8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A777-9FDE-4F7D-A769-435144B6B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9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79B2-D453-4FDA-B47E-0A6C4DB181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5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748B-69B7-4C62-88B0-2F50BF7D2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27463"/>
            <a:ext cx="7772400" cy="2151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8B2D-F6EB-4B8D-B390-BDDAC1DB6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4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FE9138-1EB1-469E-BA01-CBA3D02E0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7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313605A-FEBA-4C3A-B2B3-D7B2CB470B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5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144AD6-A205-4DDD-94CC-E98B5F6583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1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63D734-BC0C-4A4E-99C3-7B7FB6761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8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510B0-5C3C-44D4-86EF-65AAC31507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9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5A5C-1019-42DB-8F2F-0A420D97E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4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9582A8-7E8D-4CF1-B6E4-44AE00E48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1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D36BC4A-E6D9-4952-AB47-88C23E3F52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5D6E3FE-718F-48CF-848A-498BFD6E0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08" r:id="rId7"/>
    <p:sldLayoutId id="2147484029" r:id="rId8"/>
    <p:sldLayoutId id="2147484030" r:id="rId9"/>
    <p:sldLayoutId id="2147484009" r:id="rId10"/>
    <p:sldLayoutId id="2147484010" r:id="rId11"/>
    <p:sldLayoutId id="2147484011" r:id="rId12"/>
    <p:sldLayoutId id="2147484012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-152400"/>
            <a:ext cx="8229600" cy="2209800"/>
          </a:xfrm>
        </p:spPr>
        <p:txBody>
          <a:bodyPr rtlCol="0"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VASCULAR  ACCESS</a:t>
            </a:r>
            <a:endParaRPr lang="en-US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8675" name="Subtitle 3"/>
          <p:cNvSpPr>
            <a:spLocks noGrp="1"/>
          </p:cNvSpPr>
          <p:nvPr>
            <p:ph type="subTitle" idx="4294967295"/>
          </p:nvPr>
        </p:nvSpPr>
        <p:spPr>
          <a:xfrm>
            <a:off x="1066800" y="3276600"/>
            <a:ext cx="7924800" cy="2438400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</a:rPr>
              <a:t>ESSAM M. MANAA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 algn="l" eaLnBrk="1" hangingPunct="1">
              <a:spcBef>
                <a:spcPct val="0"/>
              </a:spcBef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Assisstant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Professor and Consultant</a:t>
            </a:r>
          </a:p>
          <a:p>
            <a:pPr marL="0" indent="0" algn="l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rgbClr val="0070C0"/>
                </a:solidFill>
              </a:rPr>
              <a:t>Department of Anesthesia</a:t>
            </a:r>
          </a:p>
          <a:p>
            <a:pPr marL="0" indent="0" algn="l" eaLnBrk="1" hangingPunct="1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KKUH, KSU, RIYADH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B0F0"/>
                </a:solidFill>
                <a:effectLst/>
              </a:rPr>
              <a:t>Peripheral IV Procedure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Explain procedure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Assemble equipment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Inspect fluid for contamination, appearance, and expiration date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Prepare infusion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Attach infusion set to bag of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Peripheral IV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994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Clamp tubing and squeeze reservoir on  infusion set until it fills half way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Open clamp and flush air from tubing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Close clamp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Maintain aseptic technique</a:t>
            </a:r>
          </a:p>
        </p:txBody>
      </p:sp>
      <p:pic>
        <p:nvPicPr>
          <p:cNvPr id="39942" name="Content Placeholder 7" descr="images (13)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4038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Put on gloves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Select site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Apply tourniquet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Prepare site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Cleanse area </a:t>
            </a:r>
          </a:p>
        </p:txBody>
      </p:sp>
      <p:pic>
        <p:nvPicPr>
          <p:cNvPr id="41991" name="Picture 6" descr="C:\Users\user\Pictures\images (1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7338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Procedure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0000" cy="39211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Stabilize vein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Apply pressure and tension to point of entry</a:t>
            </a:r>
          </a:p>
        </p:txBody>
      </p:sp>
      <p:pic>
        <p:nvPicPr>
          <p:cNvPr id="43012" name="Picture 8" descr="A02786-18-2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7465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Insertion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41475"/>
            <a:ext cx="4114800" cy="44545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Bevel of the needle up 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Pass needle through skin into vein from side or directly on top</a:t>
            </a:r>
          </a:p>
        </p:txBody>
      </p:sp>
      <p:pic>
        <p:nvPicPr>
          <p:cNvPr id="44036" name="Picture 8" descr="A02786-18-2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3721100" cy="3314700"/>
          </a:xfrm>
          <a:noFill/>
        </p:spPr>
      </p:pic>
      <p:pic>
        <p:nvPicPr>
          <p:cNvPr id="44038" name="Picture 7" descr="C:\Users\user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373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Procedure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41475"/>
            <a:ext cx="4114800" cy="44545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/>
                </a:solidFill>
              </a:rPr>
              <a:t>Advance needle and catheter about 2 mm past point where blood return is seen in hub of needle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/>
                </a:solidFill>
              </a:rPr>
              <a:t>Slide catheter over needle and into vein</a:t>
            </a:r>
          </a:p>
        </p:txBody>
      </p:sp>
      <p:pic>
        <p:nvPicPr>
          <p:cNvPr id="45060" name="Picture 8" descr="A02786-18-24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52600"/>
            <a:ext cx="3733800" cy="1828800"/>
          </a:xfrm>
          <a:noFill/>
        </p:spPr>
      </p:pic>
      <p:pic>
        <p:nvPicPr>
          <p:cNvPr id="45062" name="Picture 6" descr="C:\Users\user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Procedure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Withdraw needle while stabilizing  catheter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Lock in protective sheath if present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Apply pressure on proximal end of  catheter to stop escaping blood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Obtain blood samples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Procedure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3532188" cy="44545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Release tourniquet 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Attach IV tubing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10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Procedure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4168775" cy="36925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Open tubing clamp and allow fluid infusion to begin at prescribed flow rate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597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Cover puncture site dressing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Antibiotic ointment if indicated by protocol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Anchor tubing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Secure catheter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Document procedure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solidFill>
                  <a:schemeClr val="bg1"/>
                </a:solidFill>
              </a:rPr>
              <a:t>Monitor flow</a:t>
            </a:r>
          </a:p>
        </p:txBody>
      </p:sp>
      <p:pic>
        <p:nvPicPr>
          <p:cNvPr id="49159" name="Picture 5" descr="C:\Users\user\Pictures\images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191000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  <a:latin typeface="Century Gothic"/>
                <a:cs typeface="Century Gothic"/>
              </a:rPr>
              <a:t>Lecture Objectives..</a:t>
            </a:r>
            <a:r>
              <a:rPr lang="en-US" b="1" dirty="0">
                <a:solidFill>
                  <a:srgbClr val="0070C0"/>
                </a:solidFill>
                <a:effectLst/>
              </a:rPr>
              <a:t/>
            </a:r>
            <a:br>
              <a:rPr lang="en-US" b="1" dirty="0">
                <a:solidFill>
                  <a:srgbClr val="0070C0"/>
                </a:solidFill>
                <a:effectLst/>
              </a:rPr>
            </a:b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2203" y="2057400"/>
            <a:ext cx="8153400" cy="525780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Examine </a:t>
            </a:r>
            <a:r>
              <a:rPr lang="en-US" sz="2200" dirty="0">
                <a:solidFill>
                  <a:schemeClr val="bg1"/>
                </a:solidFill>
              </a:rPr>
              <a:t>the construction of the commonly used venous catheters.</a:t>
            </a:r>
            <a:endParaRPr lang="en-US" sz="2200" b="1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</a:rPr>
              <a:t>Anatomical considerations regarding peripheral and central </a:t>
            </a:r>
            <a:r>
              <a:rPr lang="en-US" sz="2200" dirty="0">
                <a:solidFill>
                  <a:srgbClr val="002060"/>
                </a:solidFill>
              </a:rPr>
              <a:t>venous access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Prepare </a:t>
            </a:r>
            <a:r>
              <a:rPr lang="en-US" sz="2200" dirty="0">
                <a:solidFill>
                  <a:schemeClr val="bg1"/>
                </a:solidFill>
              </a:rPr>
              <a:t>and set-up an IV infusion set.  </a:t>
            </a:r>
            <a:endParaRPr lang="en-US" sz="2200" b="1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What </a:t>
            </a:r>
            <a:r>
              <a:rPr lang="en-US" sz="2200" dirty="0">
                <a:solidFill>
                  <a:schemeClr val="bg1"/>
                </a:solidFill>
              </a:rPr>
              <a:t>are the different sites suitable for </a:t>
            </a:r>
            <a:r>
              <a:rPr lang="en-US" sz="2200" dirty="0">
                <a:solidFill>
                  <a:srgbClr val="002060"/>
                </a:solidFill>
              </a:rPr>
              <a:t>central venous catheter  </a:t>
            </a:r>
            <a:r>
              <a:rPr lang="en-US" sz="2200" dirty="0">
                <a:solidFill>
                  <a:schemeClr val="bg1"/>
                </a:solidFill>
              </a:rPr>
              <a:t>and </a:t>
            </a:r>
            <a:r>
              <a:rPr lang="en-US" sz="2200" dirty="0">
                <a:solidFill>
                  <a:srgbClr val="C00000"/>
                </a:solidFill>
              </a:rPr>
              <a:t>arterial catheter </a:t>
            </a:r>
            <a:r>
              <a:rPr lang="en-US" sz="2200" dirty="0">
                <a:solidFill>
                  <a:schemeClr val="bg1"/>
                </a:solidFill>
              </a:rPr>
              <a:t>placement?</a:t>
            </a:r>
            <a:endParaRPr lang="en-US" sz="2200" b="1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</a:rPr>
              <a:t>Universal precautions.</a:t>
            </a:r>
            <a:endParaRPr lang="en-US" sz="2200" b="1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</a:rPr>
              <a:t>Indications and complications of central venous access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</a:rPr>
              <a:t>Indications and complications of arterial access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200" b="1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11125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         </a:t>
            </a:r>
            <a:r>
              <a:rPr lang="en-US" b="1" dirty="0" smtClean="0">
                <a:solidFill>
                  <a:srgbClr val="0070C0"/>
                </a:solidFill>
                <a:effectLst/>
              </a:rPr>
              <a:t>Local Complications   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4763" cy="44545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Pain and irritation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Extravasation and Infiltration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Phlebitis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hrombophlebitis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524000"/>
            <a:ext cx="3814762" cy="44545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Hematoma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Venous </a:t>
            </a:r>
            <a:r>
              <a:rPr lang="en-US" dirty="0" smtClean="0">
                <a:solidFill>
                  <a:schemeClr val="bg1"/>
                </a:solidFill>
              </a:rPr>
              <a:t>spasm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Cellulitis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Infiltration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400">
                <a:solidFill>
                  <a:schemeClr val="bg1"/>
                </a:solidFill>
              </a:rPr>
              <a:t>Dislodgement of catheter or needle cannula during venipuncture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US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400">
                <a:solidFill>
                  <a:schemeClr val="bg1"/>
                </a:solidFill>
              </a:rPr>
              <a:t>Puncture of vein wall during venipuncture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US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400">
                <a:solidFill>
                  <a:schemeClr val="bg1"/>
                </a:solidFill>
              </a:rPr>
              <a:t>Leakage of solution into  surrounding tissue from  insertion site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US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400">
                <a:solidFill>
                  <a:schemeClr val="bg1"/>
                </a:solidFill>
              </a:rPr>
              <a:t>Poorly secured IV 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3810000" cy="44545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z="2400">
                <a:solidFill>
                  <a:schemeClr val="bg1"/>
                </a:solidFill>
              </a:rPr>
              <a:t>Poor vein or site selection</a:t>
            </a:r>
          </a:p>
          <a:p>
            <a:pPr eaLnBrk="1" hangingPunct="1">
              <a:spcBef>
                <a:spcPts val="500"/>
              </a:spcBef>
            </a:pPr>
            <a:endParaRPr lang="en-US" sz="240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z="2400">
                <a:solidFill>
                  <a:schemeClr val="bg1"/>
                </a:solidFill>
              </a:rPr>
              <a:t>Irritating solution inflames vein’s intima </a:t>
            </a:r>
          </a:p>
          <a:p>
            <a:pPr eaLnBrk="1" hangingPunct="1">
              <a:spcBef>
                <a:spcPts val="500"/>
              </a:spcBef>
            </a:pPr>
            <a:endParaRPr lang="en-US" sz="240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z="2400">
                <a:solidFill>
                  <a:schemeClr val="bg1"/>
                </a:solidFill>
              </a:rPr>
              <a:t>Improper cannula size</a:t>
            </a:r>
          </a:p>
          <a:p>
            <a:pPr eaLnBrk="1" hangingPunct="1">
              <a:spcBef>
                <a:spcPts val="500"/>
              </a:spcBef>
            </a:pPr>
            <a:endParaRPr lang="en-US" sz="240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z="2400">
                <a:solidFill>
                  <a:schemeClr val="bg1"/>
                </a:solidFill>
              </a:rPr>
              <a:t>High delivery rate or pressure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Content Placeholder 3" descr="extrv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19200"/>
            <a:ext cx="4953000" cy="2590800"/>
          </a:xfrm>
        </p:spPr>
      </p:pic>
      <p:pic>
        <p:nvPicPr>
          <p:cNvPr id="53252" name="Picture 2" descr="C:\Users\user\Pictures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4953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Infiltration</a:t>
            </a:r>
            <a:r>
              <a:rPr lang="en-US" b="1" dirty="0">
                <a:solidFill>
                  <a:srgbClr val="0070C0"/>
                </a:solidFill>
                <a:effectLst/>
                <a:cs typeface="Arial" charset="0"/>
              </a:rPr>
              <a:t>—</a:t>
            </a:r>
            <a:r>
              <a:rPr lang="en-US" b="1" dirty="0">
                <a:solidFill>
                  <a:srgbClr val="0070C0"/>
                </a:solidFill>
                <a:effectLst/>
              </a:rPr>
              <a:t>Management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Lower fluid reservoir to check for presence of backflow of blood into the tubing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000" b="1" dirty="0">
                <a:solidFill>
                  <a:srgbClr val="0070C0"/>
                </a:solidFill>
              </a:rPr>
              <a:t>Absence of backflow suggests infiltration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Discontinue IV infusion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Remove needle or catheter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Apply a pressure dressing to the site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Choose new site 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Initiate IV therapy with new equipment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Document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Central Venous Access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772400" cy="44545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/>
                </a:solidFill>
              </a:rPr>
              <a:t>Requires special training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/>
                </a:solidFill>
              </a:rPr>
              <a:t>Authorization from medical direction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/>
                </a:solidFill>
              </a:rPr>
              <a:t>Not for rapid fluid replacement in pre-hospital setting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</a:rPr>
              <a:t>Within </a:t>
            </a:r>
            <a:r>
              <a:rPr lang="en-US" dirty="0">
                <a:solidFill>
                  <a:schemeClr val="bg1"/>
                </a:solidFill>
              </a:rPr>
              <a:t>scope of paramedic practice in some EMS systems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Central Venous Access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Common Sites include: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Femoral vein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Internal jugular vein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Subclavian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Central Venous Access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Prepare as for peripheral veins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Sterile procedure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Success depends on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Patient's body position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Knowledge of anatomy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Familiarity with the procedure and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Femoral Vein Anatomy</a:t>
            </a:r>
          </a:p>
        </p:txBody>
      </p:sp>
      <p:pic>
        <p:nvPicPr>
          <p:cNvPr id="58371" name="Picture 7" descr="A02786-18-25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752600"/>
            <a:ext cx="6019800" cy="30607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Femoral Vein Cannulation</a:t>
            </a:r>
          </a:p>
        </p:txBody>
      </p:sp>
      <p:pic>
        <p:nvPicPr>
          <p:cNvPr id="59395" name="Picture 7" descr="A02786-18-25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300" y="1905000"/>
            <a:ext cx="5181600" cy="32893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Internal Jugular Vein Anatomy</a:t>
            </a:r>
          </a:p>
        </p:txBody>
      </p:sp>
      <p:pic>
        <p:nvPicPr>
          <p:cNvPr id="60419" name="Picture 8" descr="A02786-18-26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6781800" cy="4495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Medical Asepsis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Removal or destruction of disease-causing organisms or infected material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Sterile technique (surgical asepsis) 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Clean technique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1534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698" y="304800"/>
            <a:ext cx="8533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Internal Jugular Vein Cannulation</a:t>
            </a:r>
          </a:p>
        </p:txBody>
      </p:sp>
    </p:spTree>
    <p:extLst>
      <p:ext uri="{BB962C8B-B14F-4D97-AF65-F5344CB8AC3E}">
        <p14:creationId xmlns:p14="http://schemas.microsoft.com/office/powerpoint/2010/main" val="6929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Subclavian Vein Anatomy</a:t>
            </a:r>
          </a:p>
        </p:txBody>
      </p:sp>
      <p:pic>
        <p:nvPicPr>
          <p:cNvPr id="64515" name="Picture 7" descr="A02786-18-27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52600"/>
            <a:ext cx="5638800" cy="4454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Subclavian Vein Cannulation</a:t>
            </a:r>
          </a:p>
        </p:txBody>
      </p:sp>
      <p:pic>
        <p:nvPicPr>
          <p:cNvPr id="65539" name="Picture 7" descr="A02786-18-27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1722596"/>
            <a:ext cx="6553200" cy="4267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9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Central Venous Access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66563" name="Picture 2" descr="C:\Users\user\Pictures\Triple-Lum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32013"/>
            <a:ext cx="3505200" cy="3556000"/>
          </a:xfrm>
          <a:noFill/>
        </p:spPr>
      </p:pic>
      <p:pic>
        <p:nvPicPr>
          <p:cNvPr id="66564" name="Picture 3" descr="C:\Users\user\Pictures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Central Venous Access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70C0"/>
                </a:solidFill>
              </a:rPr>
              <a:t>Indications </a:t>
            </a:r>
          </a:p>
          <a:p>
            <a:pPr eaLnBrk="1" hangingPunct="1"/>
            <a:endParaRPr lang="en-US" b="1" dirty="0">
              <a:solidFill>
                <a:srgbClr val="002060"/>
              </a:solidFill>
            </a:endParaRPr>
          </a:p>
          <a:p>
            <a:pPr lvl="1" eaLnBrk="1" hangingPunct="1"/>
            <a:r>
              <a:rPr lang="en-US" dirty="0">
                <a:solidFill>
                  <a:schemeClr val="bg1"/>
                </a:solidFill>
              </a:rPr>
              <a:t>Available when peripheral vessels collapse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</a:rPr>
              <a:t>Access to central pressure measurements</a:t>
            </a:r>
          </a:p>
          <a:p>
            <a:pPr lvl="2" eaLnBrk="1" hangingPunct="1"/>
            <a:r>
              <a:rPr lang="en-US" dirty="0">
                <a:solidFill>
                  <a:schemeClr val="bg1"/>
                </a:solidFill>
              </a:rPr>
              <a:t>In-hospital procedure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</a:rPr>
              <a:t>Safer vasopressor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Central Venous Access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349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C00000"/>
                </a:solidFill>
              </a:rPr>
              <a:t>Disadvantages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Excessive time for placement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Sterile technique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Special equipment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Skill deterioration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High complication rate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Pneumothorax, arterial injury, abnormal placement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Chest x-ray should be obtained immediately</a:t>
            </a:r>
          </a:p>
        </p:txBody>
      </p:sp>
      <p:pic>
        <p:nvPicPr>
          <p:cNvPr id="68615" name="Picture 5" descr="C:\Users\user\Pictures\images (1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5052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Systemic Complications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/>
                </a:solidFill>
              </a:rPr>
              <a:t>Contamination and infection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/>
                </a:solidFill>
              </a:rPr>
              <a:t>Hypersensitivity reactions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</a:rPr>
              <a:t>Sepsis</a:t>
            </a: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/>
                </a:solidFill>
              </a:rPr>
              <a:t>Emboli (blood clot, air, and catheter)</a:t>
            </a:r>
          </a:p>
        </p:txBody>
      </p:sp>
      <p:pic>
        <p:nvPicPr>
          <p:cNvPr id="70663" name="Picture 5" descr="C:\Users\user\Pictures\images (1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00200"/>
            <a:ext cx="38862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l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Air Embolism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Uncommon but can be </a:t>
            </a:r>
            <a:r>
              <a:rPr lang="en-US" dirty="0" smtClean="0">
                <a:solidFill>
                  <a:schemeClr val="bg1"/>
                </a:solidFill>
              </a:rPr>
              <a:t>fatal (coronary –cerebral – systemic)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Air enters bloodstream through catheter tubing</a:t>
            </a:r>
          </a:p>
          <a:p>
            <a:pPr eaLnBrk="1" hangingPunct="1">
              <a:spcBef>
                <a:spcPts val="500"/>
              </a:spcBef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Risk greatest with catheter in central circulation</a:t>
            </a:r>
          </a:p>
          <a:p>
            <a:pPr lvl="1"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Negative pressure may pull air in</a:t>
            </a:r>
          </a:p>
        </p:txBody>
      </p:sp>
      <p:pic>
        <p:nvPicPr>
          <p:cNvPr id="71684" name="Picture 5" descr="C:\Users\user\Pictures\images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3429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Air Embolism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>
                <a:solidFill>
                  <a:schemeClr val="bg1"/>
                </a:solidFill>
              </a:rPr>
              <a:t>Air can enter circulation </a:t>
            </a:r>
          </a:p>
          <a:p>
            <a:pPr lvl="1" eaLnBrk="1" hangingPunct="1">
              <a:spcBef>
                <a:spcPts val="500"/>
              </a:spcBef>
            </a:pPr>
            <a:r>
              <a:rPr lang="en-US">
                <a:solidFill>
                  <a:schemeClr val="bg1"/>
                </a:solidFill>
              </a:rPr>
              <a:t>During catheter insertion</a:t>
            </a:r>
          </a:p>
          <a:p>
            <a:pPr lvl="1" eaLnBrk="1" hangingPunct="1">
              <a:spcBef>
                <a:spcPts val="500"/>
              </a:spcBef>
            </a:pPr>
            <a:r>
              <a:rPr lang="en-US">
                <a:solidFill>
                  <a:schemeClr val="bg1"/>
                </a:solidFill>
              </a:rPr>
              <a:t>If tubing is disconnected</a:t>
            </a:r>
          </a:p>
          <a:p>
            <a:pPr lvl="1" eaLnBrk="1" hangingPunct="1">
              <a:spcBef>
                <a:spcPts val="500"/>
              </a:spcBef>
            </a:pPr>
            <a:endParaRPr lang="en-US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>
                <a:solidFill>
                  <a:schemeClr val="bg1"/>
                </a:solidFill>
              </a:rPr>
              <a:t>If enough air enters the heart chamber:</a:t>
            </a:r>
          </a:p>
          <a:p>
            <a:pPr lvl="1" eaLnBrk="1" hangingPunct="1">
              <a:spcBef>
                <a:spcPts val="500"/>
              </a:spcBef>
            </a:pPr>
            <a:r>
              <a:rPr lang="en-US" b="1">
                <a:solidFill>
                  <a:srgbClr val="C00000"/>
                </a:solidFill>
              </a:rPr>
              <a:t>Blood flow is impeded </a:t>
            </a:r>
          </a:p>
          <a:p>
            <a:pPr lvl="1" eaLnBrk="1" hangingPunct="1">
              <a:spcBef>
                <a:spcPts val="500"/>
              </a:spcBef>
            </a:pPr>
            <a:r>
              <a:rPr lang="en-US" b="1">
                <a:solidFill>
                  <a:srgbClr val="C00000"/>
                </a:solidFill>
              </a:rPr>
              <a:t>Shock develops</a:t>
            </a:r>
          </a:p>
          <a:p>
            <a:pPr lvl="1" eaLnBrk="1" hangingPunct="1">
              <a:spcBef>
                <a:spcPts val="500"/>
              </a:spcBef>
            </a:pP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72711" name="Picture 5" descr="C:\Users\user\Pictures\AIR EMB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238" y="2362200"/>
            <a:ext cx="3943350" cy="3941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Air Embolism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7373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b="1">
                <a:solidFill>
                  <a:srgbClr val="C00000"/>
                </a:solidFill>
              </a:rPr>
              <a:t>Signs and symptoms</a:t>
            </a:r>
          </a:p>
          <a:p>
            <a:pPr lvl="1" eaLnBrk="1" hangingPunct="1">
              <a:spcBef>
                <a:spcPts val="500"/>
              </a:spcBef>
            </a:pPr>
            <a:r>
              <a:rPr lang="en-US">
                <a:solidFill>
                  <a:schemeClr val="bg1"/>
                </a:solidFill>
              </a:rPr>
              <a:t>Hypotension</a:t>
            </a:r>
          </a:p>
          <a:p>
            <a:pPr lvl="1" eaLnBrk="1" hangingPunct="1">
              <a:spcBef>
                <a:spcPts val="500"/>
              </a:spcBef>
            </a:pPr>
            <a:r>
              <a:rPr lang="en-US">
                <a:solidFill>
                  <a:schemeClr val="bg1"/>
                </a:solidFill>
              </a:rPr>
              <a:t>Cyanosis</a:t>
            </a:r>
          </a:p>
          <a:p>
            <a:pPr lvl="1" eaLnBrk="1" hangingPunct="1">
              <a:spcBef>
                <a:spcPts val="500"/>
              </a:spcBef>
            </a:pPr>
            <a:r>
              <a:rPr lang="en-US">
                <a:solidFill>
                  <a:schemeClr val="bg1"/>
                </a:solidFill>
              </a:rPr>
              <a:t>Weak and rapid pulse</a:t>
            </a:r>
          </a:p>
          <a:p>
            <a:pPr lvl="1" eaLnBrk="1" hangingPunct="1">
              <a:spcBef>
                <a:spcPts val="500"/>
              </a:spcBef>
            </a:pPr>
            <a:r>
              <a:rPr lang="en-US">
                <a:solidFill>
                  <a:schemeClr val="bg1"/>
                </a:solidFill>
              </a:rPr>
              <a:t>Loss of consciousness</a:t>
            </a:r>
          </a:p>
        </p:txBody>
      </p:sp>
      <p:pic>
        <p:nvPicPr>
          <p:cNvPr id="73735" name="Picture 5" descr="C:\Users\user\Pictures\images (16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00200"/>
            <a:ext cx="46482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8325" y="-82446"/>
            <a:ext cx="7772400" cy="12192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effectLst/>
              </a:rPr>
              <a:t>Disinfectants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&amp;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/>
              </a:rPr>
              <a:t>Antiseptics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1747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 dirty="0">
                <a:solidFill>
                  <a:schemeClr val="bg1"/>
                </a:solidFill>
              </a:rPr>
              <a:t>Chemical agents used to kill specific microorganisms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1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 b="1" dirty="0">
                <a:solidFill>
                  <a:srgbClr val="C00000"/>
                </a:solidFill>
              </a:rPr>
              <a:t>Disinfectants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Used on nonliving objects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Toxic to living </a:t>
            </a:r>
            <a:r>
              <a:rPr lang="en-US" sz="2000" dirty="0" smtClean="0">
                <a:solidFill>
                  <a:schemeClr val="bg1"/>
                </a:solidFill>
              </a:rPr>
              <a:t>tissue</a:t>
            </a:r>
          </a:p>
          <a:p>
            <a:pPr marL="411163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(Chlorine  </a:t>
            </a:r>
            <a:r>
              <a:rPr lang="en-US" sz="2000" dirty="0">
                <a:solidFill>
                  <a:schemeClr val="bg1"/>
                </a:solidFill>
              </a:rPr>
              <a:t>boiling,</a:t>
            </a:r>
          </a:p>
          <a:p>
            <a:pPr marL="411163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filtration and ultraviolet </a:t>
            </a:r>
            <a:r>
              <a:rPr lang="en-US" sz="2000" dirty="0" smtClean="0">
                <a:solidFill>
                  <a:schemeClr val="bg1"/>
                </a:solidFill>
              </a:rPr>
              <a:t>irradiation)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0070C0"/>
                </a:solidFill>
              </a:rPr>
              <a:t>Antiseptics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Applied to living tissue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More dilute to prevent cell damage </a:t>
            </a:r>
            <a:r>
              <a:rPr lang="en-US" sz="2000" dirty="0" smtClean="0">
                <a:solidFill>
                  <a:schemeClr val="bg1"/>
                </a:solidFill>
              </a:rPr>
              <a:t> (Chlorhexidine  </a:t>
            </a:r>
            <a:r>
              <a:rPr lang="en-US" sz="2000" dirty="0">
                <a:solidFill>
                  <a:schemeClr val="bg1"/>
                </a:solidFill>
              </a:rPr>
              <a:t>polyvidone-iodine   </a:t>
            </a:r>
            <a:r>
              <a:rPr lang="en-US" sz="2000" dirty="0" smtClean="0">
                <a:solidFill>
                  <a:schemeClr val="bg1"/>
                </a:solidFill>
              </a:rPr>
              <a:t>Ethanol)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81200"/>
            <a:ext cx="380250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Air Embolism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94948"/>
            <a:ext cx="4040188" cy="7799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Management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74757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lvl="1"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Close the tubing</a:t>
            </a:r>
          </a:p>
          <a:p>
            <a:pPr lvl="1"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Turn patient on left side with head down</a:t>
            </a:r>
          </a:p>
          <a:p>
            <a:pPr lvl="1"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Check tubing for leaks</a:t>
            </a:r>
          </a:p>
          <a:p>
            <a:pPr lvl="1"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Administer100% Oxygen</a:t>
            </a:r>
          </a:p>
          <a:p>
            <a:pPr lvl="1" eaLnBrk="1" hangingPunct="1">
              <a:spcBef>
                <a:spcPts val="5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Notify medical direction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4759" name="Content Placeholder 8" descr="left-lateral-decubitus-position_NU101017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535113"/>
            <a:ext cx="4346575" cy="27320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Complications</a:t>
            </a:r>
            <a:r>
              <a:rPr lang="en-US" b="1" dirty="0">
                <a:solidFill>
                  <a:srgbClr val="0070C0"/>
                </a:solidFill>
                <a:effectLst/>
                <a:cs typeface="Arial" charset="0"/>
              </a:rPr>
              <a:t>—</a:t>
            </a:r>
            <a:r>
              <a:rPr lang="en-US" b="1" dirty="0">
                <a:solidFill>
                  <a:srgbClr val="0070C0"/>
                </a:solidFill>
                <a:effectLst/>
              </a:rPr>
              <a:t>Central Veins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00000"/>
                </a:solidFill>
              </a:rPr>
              <a:t>Femoral vein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Local complications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Systemic complications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 b="1">
                <a:solidFill>
                  <a:srgbClr val="C00000"/>
                </a:solidFill>
              </a:rPr>
              <a:t>Internal jugular and subclavian veins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Local complications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Systemic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Indwelling Vascular Devices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Heparin or saline lock</a:t>
            </a:r>
          </a:p>
        </p:txBody>
      </p:sp>
      <p:pic>
        <p:nvPicPr>
          <p:cNvPr id="82948" name="Picture 8" descr="A02786-18-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33600"/>
            <a:ext cx="5618163" cy="3733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Indwelling Vascular Devices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solidFill>
                  <a:schemeClr val="bg1"/>
                </a:solidFill>
              </a:rPr>
              <a:t>Single-, dual-, and triple-lumen catheters</a:t>
            </a:r>
          </a:p>
        </p:txBody>
      </p:sp>
      <p:pic>
        <p:nvPicPr>
          <p:cNvPr id="83972" name="Picture 8" descr="A02786-18-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362200"/>
            <a:ext cx="4038600" cy="24669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Ultrasound guided IV  insertion</a:t>
            </a:r>
          </a:p>
        </p:txBody>
      </p:sp>
      <p:pic>
        <p:nvPicPr>
          <p:cNvPr id="84995" name="Content Placeholder 3" descr="usiv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3" y="1646238"/>
            <a:ext cx="4511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Ultrasound guided CVC insertion</a:t>
            </a:r>
          </a:p>
        </p:txBody>
      </p:sp>
      <p:pic>
        <p:nvPicPr>
          <p:cNvPr id="86019" name="Content Placeholder 4" descr="download (3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2590800"/>
            <a:ext cx="4116388" cy="3124200"/>
          </a:xfrm>
        </p:spPr>
      </p:pic>
      <p:pic>
        <p:nvPicPr>
          <p:cNvPr id="86020" name="Content Placeholder 5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3538" y="2667000"/>
            <a:ext cx="2938462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Arterial Line Placement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Provide continuous blood pressure (BP) monitoring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Arterial blood sampling</a:t>
            </a:r>
          </a:p>
        </p:txBody>
      </p:sp>
      <p:pic>
        <p:nvPicPr>
          <p:cNvPr id="870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1148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114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Arterial </a:t>
            </a:r>
            <a:r>
              <a:rPr lang="en-US" b="1" dirty="0">
                <a:solidFill>
                  <a:srgbClr val="FF0000"/>
                </a:solidFill>
                <a:effectLst/>
              </a:rPr>
              <a:t>line placement </a:t>
            </a:r>
            <a:br>
              <a:rPr lang="en-US" b="1" dirty="0">
                <a:solidFill>
                  <a:srgbClr val="FF0000"/>
                </a:solidFill>
                <a:effectLst/>
              </a:rPr>
            </a:br>
            <a:r>
              <a:rPr lang="en-US" b="1" dirty="0">
                <a:solidFill>
                  <a:srgbClr val="FF0000"/>
                </a:solidFill>
                <a:effectLst/>
              </a:rPr>
              <a:t>Indications 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Continuous arterial BP monitoring - more accurate than NIBP</a:t>
            </a: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Inability </a:t>
            </a:r>
            <a:r>
              <a:rPr lang="en-US" sz="2800" dirty="0">
                <a:solidFill>
                  <a:schemeClr val="bg1"/>
                </a:solidFill>
              </a:rPr>
              <a:t>to use indirect BP monitoring (</a:t>
            </a:r>
            <a:r>
              <a:rPr lang="en-US" sz="2800" dirty="0" err="1">
                <a:solidFill>
                  <a:schemeClr val="bg1"/>
                </a:solidFill>
              </a:rPr>
              <a:t>eg</a:t>
            </a:r>
            <a:r>
              <a:rPr lang="en-US" sz="2800" dirty="0">
                <a:solidFill>
                  <a:schemeClr val="bg1"/>
                </a:solidFill>
              </a:rPr>
              <a:t>, in patients with severe burns or morbid obesity)</a:t>
            </a: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Frequent </a:t>
            </a:r>
            <a:r>
              <a:rPr lang="en-US" sz="2800" dirty="0">
                <a:solidFill>
                  <a:schemeClr val="bg1"/>
                </a:solidFill>
              </a:rPr>
              <a:t>blood sampling</a:t>
            </a: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Frequent </a:t>
            </a:r>
            <a:r>
              <a:rPr lang="en-US" sz="2800" dirty="0">
                <a:solidFill>
                  <a:schemeClr val="bg1"/>
                </a:solidFill>
              </a:rPr>
              <a:t>arterial blood gas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  <a:effectLst/>
              </a:rPr>
              <a:t>Contraindications for arterial </a:t>
            </a:r>
            <a:r>
              <a:rPr lang="en-US" sz="3600" b="1" dirty="0" smtClean="0">
                <a:solidFill>
                  <a:srgbClr val="FF0000"/>
                </a:solidFill>
                <a:effectLst/>
              </a:rPr>
              <a:t>line</a:t>
            </a:r>
            <a:br>
              <a:rPr lang="en-US" sz="3600" b="1" dirty="0" smtClean="0">
                <a:solidFill>
                  <a:srgbClr val="FF0000"/>
                </a:solidFill>
                <a:effectLst/>
              </a:rPr>
            </a:b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/>
              </a:rPr>
              <a:t>                   placement </a:t>
            </a:r>
            <a:endParaRPr lang="en-US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Absolute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Relative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Absent pulse</a:t>
            </a:r>
          </a:p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Thromboangiitis</a:t>
            </a:r>
            <a:r>
              <a:rPr lang="en-US" dirty="0">
                <a:solidFill>
                  <a:schemeClr val="bg1"/>
                </a:solidFill>
              </a:rPr>
              <a:t> obliterans (</a:t>
            </a:r>
            <a:r>
              <a:rPr lang="en-US" dirty="0" err="1">
                <a:solidFill>
                  <a:schemeClr val="bg1"/>
                </a:solidFill>
              </a:rPr>
              <a:t>Buerger</a:t>
            </a:r>
            <a:r>
              <a:rPr lang="en-US" dirty="0">
                <a:solidFill>
                  <a:schemeClr val="bg1"/>
                </a:solidFill>
              </a:rPr>
              <a:t> disease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Inadequate circulation to the extremity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Raynaud syndrome</a:t>
            </a:r>
          </a:p>
        </p:txBody>
      </p:sp>
      <p:sp>
        <p:nvSpPr>
          <p:cNvPr id="8909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Anticoagulation</a:t>
            </a:r>
          </a:p>
          <a:p>
            <a:r>
              <a:rPr lang="en-US" dirty="0">
                <a:solidFill>
                  <a:schemeClr val="bg1"/>
                </a:solidFill>
              </a:rPr>
              <a:t>Atherosclerosis</a:t>
            </a:r>
          </a:p>
          <a:p>
            <a:r>
              <a:rPr lang="en-US" dirty="0">
                <a:solidFill>
                  <a:schemeClr val="bg1"/>
                </a:solidFill>
              </a:rPr>
              <a:t>Coagulopathy</a:t>
            </a:r>
          </a:p>
          <a:p>
            <a:r>
              <a:rPr lang="en-US" dirty="0">
                <a:solidFill>
                  <a:schemeClr val="bg1"/>
                </a:solidFill>
              </a:rPr>
              <a:t>Inadequate collateral flow</a:t>
            </a:r>
          </a:p>
          <a:p>
            <a:r>
              <a:rPr lang="en-US" dirty="0">
                <a:solidFill>
                  <a:schemeClr val="bg1"/>
                </a:solidFill>
              </a:rPr>
              <a:t>Infection at the cannulation site</a:t>
            </a:r>
          </a:p>
          <a:p>
            <a:r>
              <a:rPr lang="en-US" dirty="0">
                <a:solidFill>
                  <a:schemeClr val="bg1"/>
                </a:solidFill>
              </a:rPr>
              <a:t>Partial-thickness burn at the cannulation site</a:t>
            </a:r>
          </a:p>
          <a:p>
            <a:r>
              <a:rPr lang="en-US" dirty="0">
                <a:solidFill>
                  <a:schemeClr val="bg1"/>
                </a:solidFill>
              </a:rPr>
              <a:t>Previous surgery in the area</a:t>
            </a:r>
          </a:p>
          <a:p>
            <a:r>
              <a:rPr lang="en-US" dirty="0">
                <a:solidFill>
                  <a:schemeClr val="bg1"/>
                </a:solidFill>
              </a:rPr>
              <a:t>Synthetic vascular graft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Technical Considerations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Requires </a:t>
            </a:r>
            <a:r>
              <a:rPr lang="en-US" sz="2400" dirty="0">
                <a:solidFill>
                  <a:schemeClr val="bg1"/>
                </a:solidFill>
              </a:rPr>
              <a:t>appropriate knowledge of the anatomy and procedural skills.</a:t>
            </a:r>
          </a:p>
          <a:p>
            <a:pPr algn="just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Arterial </a:t>
            </a:r>
            <a:r>
              <a:rPr lang="en-US" sz="2400" dirty="0">
                <a:solidFill>
                  <a:schemeClr val="bg1"/>
                </a:solidFill>
              </a:rPr>
              <a:t>line placement is considered a safe.</a:t>
            </a:r>
          </a:p>
          <a:p>
            <a:pPr algn="just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Major </a:t>
            </a:r>
            <a:r>
              <a:rPr lang="en-US" sz="2400" dirty="0">
                <a:solidFill>
                  <a:schemeClr val="bg1"/>
                </a:solidFill>
              </a:rPr>
              <a:t>complications that is below 1%.</a:t>
            </a:r>
          </a:p>
        </p:txBody>
      </p:sp>
      <p:sp>
        <p:nvSpPr>
          <p:cNvPr id="90116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Common site of </a:t>
            </a:r>
            <a:r>
              <a:rPr lang="en-US" sz="2400" dirty="0" smtClean="0">
                <a:solidFill>
                  <a:schemeClr val="bg1"/>
                </a:solidFill>
              </a:rPr>
              <a:t>cannulation :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radial</a:t>
            </a:r>
            <a:r>
              <a:rPr lang="en-US" sz="2400" dirty="0">
                <a:solidFill>
                  <a:schemeClr val="bg1"/>
                </a:solidFill>
              </a:rPr>
              <a:t>, ulnar, brachial, axillary, posterior tibial, femoral, and dorsalis </a:t>
            </a:r>
            <a:r>
              <a:rPr lang="en-US" sz="2400" dirty="0" err="1">
                <a:solidFill>
                  <a:schemeClr val="bg1"/>
                </a:solidFill>
              </a:rPr>
              <a:t>pedis</a:t>
            </a:r>
            <a:r>
              <a:rPr lang="en-US" sz="2400" dirty="0">
                <a:solidFill>
                  <a:schemeClr val="bg1"/>
                </a:solidFill>
              </a:rPr>
              <a:t> arteries.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Universal Precautions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529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dirty="0">
                <a:solidFill>
                  <a:srgbClr val="0070C0"/>
                </a:solidFill>
              </a:rPr>
              <a:t>Universal standard precautions on every patient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57200" y="3429000"/>
            <a:ext cx="4040188" cy="2874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Observe </a:t>
            </a:r>
            <a:r>
              <a:rPr lang="en-US" dirty="0">
                <a:solidFill>
                  <a:srgbClr val="0070C0"/>
                </a:solidFill>
              </a:rPr>
              <a:t>hand washing </a:t>
            </a:r>
            <a:r>
              <a:rPr lang="en-US" dirty="0">
                <a:solidFill>
                  <a:schemeClr val="bg1"/>
                </a:solidFill>
              </a:rPr>
              <a:t>and gloving procedures</a:t>
            </a:r>
          </a:p>
          <a:p>
            <a:pPr marL="411163" lvl="1" indent="0" eaLnBrk="1" hangingPunct="1"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Face shields </a:t>
            </a:r>
            <a:r>
              <a:rPr lang="en-US" dirty="0">
                <a:solidFill>
                  <a:schemeClr val="bg1"/>
                </a:solidFill>
              </a:rPr>
              <a:t>indicated during  clean  procedures</a:t>
            </a:r>
          </a:p>
          <a:p>
            <a:pPr lvl="1"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Sterile gowns </a:t>
            </a:r>
            <a:r>
              <a:rPr lang="en-US" dirty="0">
                <a:solidFill>
                  <a:schemeClr val="bg1"/>
                </a:solidFill>
              </a:rPr>
              <a:t>plus above all for sterile procedures.</a:t>
            </a:r>
          </a:p>
        </p:txBody>
      </p:sp>
      <p:pic>
        <p:nvPicPr>
          <p:cNvPr id="32775" name="Picture 5" descr="C:\Users\user\Pictures\images (17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1597025"/>
            <a:ext cx="4152900" cy="4575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Allen test 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Allen test is a worldwide used test to determine whether the patency of the radial or ulnar artery is normal. 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performed prior to radial cannulation or catheterization. 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test is used to reduce the risk of ischemia to the 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/>
                <a:ea typeface="+mn-ea"/>
                <a:cs typeface="+mn-cs"/>
              </a:rPr>
              <a:t>Allen test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21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964" y="1992709"/>
            <a:ext cx="4038600" cy="34059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38" y="1992709"/>
            <a:ext cx="4038600" cy="340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/>
              </a:rPr>
              <a:t>Allen T</a:t>
            </a:r>
            <a:r>
              <a:rPr lang="en-US" sz="3600" b="1" dirty="0" smtClean="0">
                <a:solidFill>
                  <a:srgbClr val="FF0000"/>
                </a:solidFill>
                <a:effectLst/>
              </a:rPr>
              <a:t>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b="1" dirty="0">
                <a:solidFill>
                  <a:schemeClr val="bg1"/>
                </a:solidFill>
              </a:rPr>
              <a:t>Positive modified Allen test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hand flushes within 5-15 seconds</a:t>
            </a:r>
            <a:r>
              <a:rPr lang="en-US" dirty="0">
                <a:solidFill>
                  <a:schemeClr val="bg1"/>
                </a:solidFill>
              </a:rPr>
              <a:t> it indicates that the ulnar artery has good blood flow; this normal flushing of the hand is considered to be a positive test.</a:t>
            </a:r>
          </a:p>
          <a:p>
            <a:pPr algn="just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b="1" dirty="0">
                <a:solidFill>
                  <a:schemeClr val="bg1"/>
                </a:solidFill>
              </a:rPr>
              <a:t>Negative modified Allen test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If the hand does not flush within 5-15</a:t>
            </a:r>
            <a:r>
              <a:rPr lang="en-US" dirty="0">
                <a:solidFill>
                  <a:schemeClr val="bg1"/>
                </a:solidFill>
              </a:rPr>
              <a:t> seconds, it indicates that ulnar circulation is inadequate or nonexistent; in this situation, the radial artery supplying arterial blood to that hand should not be punctured.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Radial A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rtery</a:t>
            </a:r>
            <a:r>
              <a:rPr lang="en-US" b="1" dirty="0">
                <a:solidFill>
                  <a:srgbClr val="FF0000"/>
                </a:solidFill>
                <a:effectLst/>
              </a:rPr>
              <a:t/>
            </a:r>
            <a:br>
              <a:rPr lang="en-US" b="1" dirty="0">
                <a:solidFill>
                  <a:srgbClr val="FF0000"/>
                </a:solidFill>
                <a:effectLst/>
              </a:rPr>
            </a:br>
            <a:r>
              <a:rPr lang="en-US" b="1" dirty="0" err="1" smtClean="0">
                <a:solidFill>
                  <a:srgbClr val="FF0000"/>
                </a:solidFill>
                <a:effectLst/>
              </a:rPr>
              <a:t>Aatomic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</a:rPr>
              <a:t>consideration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Originates in the cubital fossa from the brachial artery </a:t>
            </a: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At </a:t>
            </a:r>
            <a:r>
              <a:rPr lang="en-US" sz="2400" dirty="0">
                <a:solidFill>
                  <a:schemeClr val="bg1"/>
                </a:solidFill>
              </a:rPr>
              <a:t>the wrist, the radial artery sits proximal and medial to the radial styloid process and just lateral to the flexor carpi </a:t>
            </a:r>
            <a:r>
              <a:rPr lang="en-US" sz="2400" dirty="0" err="1">
                <a:solidFill>
                  <a:schemeClr val="bg1"/>
                </a:solidFill>
              </a:rPr>
              <a:t>radialis</a:t>
            </a:r>
            <a:r>
              <a:rPr lang="en-US" sz="2400" dirty="0">
                <a:solidFill>
                  <a:schemeClr val="bg1"/>
                </a:solidFill>
              </a:rPr>
              <a:t> tendon.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46238"/>
            <a:ext cx="4038600" cy="431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Femoral 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Artery</a:t>
            </a:r>
            <a:r>
              <a:rPr lang="en-US" b="1" dirty="0">
                <a:solidFill>
                  <a:srgbClr val="FF0000"/>
                </a:solidFill>
                <a:effectLst/>
              </a:rPr>
              <a:t/>
            </a:r>
            <a:br>
              <a:rPr lang="en-US" b="1" dirty="0">
                <a:solidFill>
                  <a:srgbClr val="FF0000"/>
                </a:solidFill>
                <a:effectLst/>
              </a:rPr>
            </a:br>
            <a:r>
              <a:rPr lang="en-US" b="1" dirty="0">
                <a:solidFill>
                  <a:srgbClr val="FF0000"/>
                </a:solidFill>
                <a:effectLst/>
              </a:rPr>
              <a:t>Anatomic consideration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algn="just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Originates at the inguinal ligament from the external iliac artery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Medial </a:t>
            </a:r>
            <a:r>
              <a:rPr lang="en-US" dirty="0">
                <a:solidFill>
                  <a:schemeClr val="bg1"/>
                </a:solidFill>
              </a:rPr>
              <a:t>to the femoral nerve and lateral to the femoral vein and lymphatics.</a:t>
            </a: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77" y="1671222"/>
            <a:ext cx="4038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Arterial Line Placement</a:t>
            </a:r>
            <a:br>
              <a:rPr lang="en-US" b="1" dirty="0">
                <a:solidFill>
                  <a:srgbClr val="FF0000"/>
                </a:solidFill>
                <a:effectLst/>
              </a:rPr>
            </a:br>
            <a:r>
              <a:rPr lang="en-US" b="1" dirty="0">
                <a:solidFill>
                  <a:srgbClr val="FF0000"/>
                </a:solidFill>
                <a:effectLst/>
              </a:rPr>
              <a:t>Equipment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Sterile gloves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Sterile gauze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Sterile towels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Chlorhexidine or povidone-iodine skin preparation solution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1% Lidocaine needle</a:t>
            </a:r>
          </a:p>
          <a:p>
            <a:r>
              <a:rPr lang="en-US" sz="1600" dirty="0">
                <a:solidFill>
                  <a:schemeClr val="bg1"/>
                </a:solidFill>
              </a:rPr>
              <a:t>5-mL syringe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Appropriate-sized cannula for </a:t>
            </a:r>
            <a:r>
              <a:rPr lang="en-US" sz="1600" dirty="0" smtClean="0">
                <a:solidFill>
                  <a:schemeClr val="bg1"/>
                </a:solidFill>
              </a:rPr>
              <a:t>artery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Nonabsorbable</a:t>
            </a:r>
            <a:r>
              <a:rPr lang="en-US" sz="1600" dirty="0">
                <a:solidFill>
                  <a:schemeClr val="bg1"/>
                </a:solidFill>
              </a:rPr>
              <a:t> suture (3-0 to 4-0)</a:t>
            </a:r>
          </a:p>
          <a:p>
            <a:r>
              <a:rPr lang="en-US" sz="1600" dirty="0">
                <a:solidFill>
                  <a:schemeClr val="bg1"/>
                </a:solidFill>
              </a:rPr>
              <a:t>Adhesive tape or strips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Sterile </a:t>
            </a:r>
            <a:r>
              <a:rPr lang="en-US" sz="1600" dirty="0" err="1">
                <a:solidFill>
                  <a:schemeClr val="bg1"/>
                </a:solidFill>
              </a:rPr>
              <a:t>nonabsorbable</a:t>
            </a:r>
            <a:r>
              <a:rPr lang="en-US" sz="1600" dirty="0">
                <a:solidFill>
                  <a:schemeClr val="bg1"/>
                </a:solidFill>
              </a:rPr>
              <a:t> dressing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Three-way stopcock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Pressure transducer kit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Pressure tubing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Arm board of appropriate size for the patient (</a:t>
            </a:r>
            <a:r>
              <a:rPr lang="en-US" sz="1600" dirty="0" err="1">
                <a:solidFill>
                  <a:schemeClr val="bg1"/>
                </a:solidFill>
              </a:rPr>
              <a:t>eg</a:t>
            </a:r>
            <a:r>
              <a:rPr lang="en-US" sz="1600" dirty="0">
                <a:solidFill>
                  <a:schemeClr val="bg1"/>
                </a:solidFill>
              </a:rPr>
              <a:t>, neonate, pediatric, </a:t>
            </a:r>
            <a:r>
              <a:rPr lang="en-US" sz="1600" dirty="0" smtClean="0">
                <a:solidFill>
                  <a:schemeClr val="bg1"/>
                </a:solidFill>
              </a:rPr>
              <a:t>adult)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038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04544"/>
            <a:ext cx="403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Arterial Line Placement</a:t>
            </a:r>
            <a:br>
              <a:rPr lang="en-US" b="1" dirty="0">
                <a:solidFill>
                  <a:srgbClr val="FF0000"/>
                </a:solidFill>
                <a:effectLst/>
              </a:rPr>
            </a:br>
            <a:r>
              <a:rPr lang="en-US" b="1" dirty="0">
                <a:solidFill>
                  <a:srgbClr val="FF0000"/>
                </a:solidFill>
                <a:effectLst/>
              </a:rPr>
              <a:t>Patient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UNCOSCIOS PATIENT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Anesthesia/ Sedation is not required.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CONSCIOUS PATIENT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 </a:t>
            </a: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rovide </a:t>
            </a:r>
            <a:r>
              <a:rPr lang="en-US" sz="2000" dirty="0">
                <a:solidFill>
                  <a:schemeClr val="bg1"/>
                </a:solidFill>
              </a:rPr>
              <a:t>LA -lidocaine 1%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UNCOPERATIVE  PATIENT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 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edation </a:t>
            </a:r>
            <a:r>
              <a:rPr lang="en-US" sz="2400" dirty="0">
                <a:solidFill>
                  <a:schemeClr val="bg1"/>
                </a:solidFill>
              </a:rPr>
              <a:t>or general anesthesia may be required.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Arterial Line Placement</a:t>
            </a:r>
            <a:br>
              <a:rPr lang="en-US" b="1" dirty="0">
                <a:solidFill>
                  <a:srgbClr val="FF0000"/>
                </a:solidFill>
                <a:effectLst/>
              </a:rPr>
            </a:br>
            <a:r>
              <a:rPr lang="en-US" b="1" dirty="0">
                <a:solidFill>
                  <a:srgbClr val="FF0000"/>
                </a:solidFill>
                <a:effectLst/>
              </a:rPr>
              <a:t>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en-US" dirty="0">
                <a:solidFill>
                  <a:schemeClr val="bg1"/>
                </a:solidFill>
              </a:rPr>
              <a:t>The patient is placed in the supine position. </a:t>
            </a:r>
          </a:p>
          <a:p>
            <a:pPr algn="just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arm is placed up on a flat surface in neutral position, with the palm up and the wrist adequately exposed. </a:t>
            </a:r>
          </a:p>
          <a:p>
            <a:pPr algn="just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wrist is dorsiflexed to 30-45° and supported in this position with a towel or gauze under its dorsal aspect </a:t>
            </a:r>
          </a:p>
        </p:txBody>
      </p:sp>
      <p:pic>
        <p:nvPicPr>
          <p:cNvPr id="993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77" y="1524000"/>
            <a:ext cx="4038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Arterial Line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The most commonly used methods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Catheter over needle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Catheter over wire (</a:t>
            </a:r>
            <a:r>
              <a:rPr lang="en-US" dirty="0" smtClean="0">
                <a:solidFill>
                  <a:schemeClr val="bg1"/>
                </a:solidFill>
              </a:rPr>
              <a:t>including </a:t>
            </a:r>
            <a:r>
              <a:rPr lang="en-US" dirty="0" err="1">
                <a:solidFill>
                  <a:schemeClr val="bg1"/>
                </a:solidFill>
              </a:rPr>
              <a:t>Seldinger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technique)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6096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Catheter over needle technique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13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1524000"/>
            <a:ext cx="4142906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733800"/>
            <a:ext cx="4114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40386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21" y="3733800"/>
            <a:ext cx="4114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Types of IV Catheters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41475"/>
            <a:ext cx="4419600" cy="445452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Hollow needles</a:t>
            </a:r>
          </a:p>
          <a:p>
            <a:pPr lvl="1" eaLnBrk="1" hangingPunct="1"/>
            <a:r>
              <a:rPr lang="en-US" sz="2000" dirty="0">
                <a:solidFill>
                  <a:srgbClr val="0070C0"/>
                </a:solidFill>
              </a:rPr>
              <a:t>Butterfly type</a:t>
            </a:r>
          </a:p>
          <a:p>
            <a:pPr eaLnBrk="1" hangingPunct="1"/>
            <a:endParaRPr lang="en-US" sz="2400" dirty="0">
              <a:solidFill>
                <a:srgbClr val="0070C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Indwelling plastic catheter over hollow needle</a:t>
            </a:r>
          </a:p>
          <a:p>
            <a:pPr eaLnBrk="1" hangingPunct="1"/>
            <a:endParaRPr lang="en-US" sz="2400" dirty="0">
              <a:solidFill>
                <a:srgbClr val="0070C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Indwelling plastic catheter inserted through a hollow needle</a:t>
            </a:r>
          </a:p>
          <a:p>
            <a:pPr lvl="1" eaLnBrk="1" hangingPunct="1"/>
            <a:r>
              <a:rPr lang="en-US" sz="2000" dirty="0" err="1">
                <a:solidFill>
                  <a:srgbClr val="0070C0"/>
                </a:solidFill>
              </a:rPr>
              <a:t>Intracath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33796" name="Picture 8" descr="A02786-18-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11387"/>
            <a:ext cx="3543300" cy="3314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/>
              </a:rPr>
              <a:t>Radial artery cannulation (</a:t>
            </a:r>
            <a:r>
              <a:rPr lang="en-US" sz="3200" b="1" dirty="0" err="1" smtClean="0">
                <a:solidFill>
                  <a:srgbClr val="FF0000"/>
                </a:solidFill>
                <a:effectLst/>
              </a:rPr>
              <a:t>Seldinger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)</a:t>
            </a:r>
            <a:r>
              <a:rPr lang="en-US" sz="3200" b="1" dirty="0">
                <a:effectLst/>
              </a:rPr>
              <a:t/>
            </a:r>
            <a:br>
              <a:rPr lang="en-US" sz="3200" b="1" dirty="0">
                <a:effectLst/>
              </a:rPr>
            </a:br>
            <a:r>
              <a:rPr lang="en-US" sz="3200" b="1" dirty="0" smtClean="0">
                <a:solidFill>
                  <a:srgbClr val="FF0000"/>
                </a:solidFill>
                <a:effectLst/>
              </a:rPr>
              <a:t>catheter 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over guide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wire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36195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038600" cy="358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Complications of arterial line placement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Common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Less common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Temporary radial artery occlusion (19.7%)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Hematoma/bleeding (14.4%)</a:t>
            </a:r>
          </a:p>
        </p:txBody>
      </p:sp>
      <p:sp>
        <p:nvSpPr>
          <p:cNvPr id="10445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Localized catheter site infection (0.72%) - The risk increases with the length of time the catheter is in place </a:t>
            </a:r>
          </a:p>
          <a:p>
            <a:r>
              <a:rPr lang="en-US" dirty="0">
                <a:solidFill>
                  <a:schemeClr val="bg1"/>
                </a:solidFill>
              </a:rPr>
              <a:t>Hemorrhage (0.53%)</a:t>
            </a:r>
          </a:p>
          <a:p>
            <a:r>
              <a:rPr lang="en-US" dirty="0">
                <a:solidFill>
                  <a:schemeClr val="bg1"/>
                </a:solidFill>
              </a:rPr>
              <a:t>Sepsis (0.13%)</a:t>
            </a:r>
          </a:p>
          <a:p>
            <a:r>
              <a:rPr lang="en-US" dirty="0">
                <a:solidFill>
                  <a:schemeClr val="bg1"/>
                </a:solidFill>
              </a:rPr>
              <a:t>Permanent ischemic damage (0.09%)</a:t>
            </a:r>
          </a:p>
          <a:p>
            <a:r>
              <a:rPr lang="en-US" dirty="0" err="1">
                <a:solidFill>
                  <a:schemeClr val="bg1"/>
                </a:solidFill>
              </a:rPr>
              <a:t>Pseudoaneurysm</a:t>
            </a:r>
            <a:r>
              <a:rPr lang="en-US" dirty="0">
                <a:solidFill>
                  <a:schemeClr val="bg1"/>
                </a:solidFill>
              </a:rPr>
              <a:t> formation (0.09%)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84582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Insertion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254125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Common sites:</a:t>
            </a:r>
          </a:p>
          <a:p>
            <a:pPr lvl="1" eaLnBrk="1" hangingPunct="1"/>
            <a:r>
              <a:rPr lang="en-US" sz="2000" dirty="0">
                <a:solidFill>
                  <a:schemeClr val="bg1"/>
                </a:solidFill>
              </a:rPr>
              <a:t>Hands and arms</a:t>
            </a:r>
          </a:p>
          <a:p>
            <a:pPr lvl="1" eaLnBrk="1" hangingPunct="1"/>
            <a:r>
              <a:rPr lang="en-US" sz="2000" dirty="0">
                <a:solidFill>
                  <a:schemeClr val="bg1"/>
                </a:solidFill>
              </a:rPr>
              <a:t>Antecubital fossa (AC space)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0292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Insertion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Alternate sites:</a:t>
            </a:r>
          </a:p>
          <a:p>
            <a:pPr lvl="1" eaLnBrk="1" hangingPunct="1"/>
            <a:r>
              <a:rPr lang="en-US" sz="2000" dirty="0">
                <a:solidFill>
                  <a:schemeClr val="bg1"/>
                </a:solidFill>
              </a:rPr>
              <a:t>Long saphenous veins</a:t>
            </a:r>
          </a:p>
          <a:p>
            <a:pPr lvl="1" eaLnBrk="1" hangingPunct="1"/>
            <a:r>
              <a:rPr lang="en-US" sz="2000" dirty="0">
                <a:solidFill>
                  <a:schemeClr val="bg1"/>
                </a:solidFill>
              </a:rPr>
              <a:t>External jugular veins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Embolism and infection rates higher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1148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9624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/>
              </a:rPr>
              <a:t>Peripheral IV Insertion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Avoid sites that have injury or disease: 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</a:rPr>
              <a:t>Trauma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</a:rPr>
              <a:t>Dialysis fistula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</a:rPr>
              <a:t>History of mastectomy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1475</TotalTime>
  <Words>1443</Words>
  <Application>Microsoft Office PowerPoint</Application>
  <PresentationFormat>On-screen Show (4:3)</PresentationFormat>
  <Paragraphs>402</Paragraphs>
  <Slides>62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Century Gothic</vt:lpstr>
      <vt:lpstr>Rockwell</vt:lpstr>
      <vt:lpstr>Times New Roman</vt:lpstr>
      <vt:lpstr>Wingdings 2</vt:lpstr>
      <vt:lpstr>Foundry</vt:lpstr>
      <vt:lpstr> VASCULAR  ACCESS</vt:lpstr>
      <vt:lpstr>Lecture Objectives.. </vt:lpstr>
      <vt:lpstr>Medical Asepsis</vt:lpstr>
      <vt:lpstr> Disinfectants &amp; Antiseptics</vt:lpstr>
      <vt:lpstr>Universal Precautions</vt:lpstr>
      <vt:lpstr>Types of IV Catheters</vt:lpstr>
      <vt:lpstr>Peripheral IV Insertion</vt:lpstr>
      <vt:lpstr>Peripheral IV Insertion</vt:lpstr>
      <vt:lpstr>Peripheral IV Insertion</vt:lpstr>
      <vt:lpstr>Peripheral IV Procedure</vt:lpstr>
      <vt:lpstr>Peripheral IV Procedure</vt:lpstr>
      <vt:lpstr>Peripheral IV Procedure</vt:lpstr>
      <vt:lpstr>Peripheral IV Procedure</vt:lpstr>
      <vt:lpstr>Peripheral IV Insertion</vt:lpstr>
      <vt:lpstr>Peripheral IV Procedure</vt:lpstr>
      <vt:lpstr>Peripheral IV Procedure</vt:lpstr>
      <vt:lpstr>Peripheral IV Procedure</vt:lpstr>
      <vt:lpstr>Peripheral IV Procedure</vt:lpstr>
      <vt:lpstr>Peripheral IV Procedure</vt:lpstr>
      <vt:lpstr>         Local Complications   </vt:lpstr>
      <vt:lpstr>Infiltration</vt:lpstr>
      <vt:lpstr>PowerPoint Presentation</vt:lpstr>
      <vt:lpstr>Infiltration—Management</vt:lpstr>
      <vt:lpstr>Central Venous Access</vt:lpstr>
      <vt:lpstr>Central Venous Access</vt:lpstr>
      <vt:lpstr>Central Venous Access</vt:lpstr>
      <vt:lpstr>Femoral Vein Anatomy</vt:lpstr>
      <vt:lpstr>Femoral Vein Cannulation</vt:lpstr>
      <vt:lpstr>Internal Jugular Vein Anatomy</vt:lpstr>
      <vt:lpstr>PowerPoint Presentation</vt:lpstr>
      <vt:lpstr>Subclavian Vein Anatomy</vt:lpstr>
      <vt:lpstr>Subclavian Vein Cannulation</vt:lpstr>
      <vt:lpstr>Central Venous Access</vt:lpstr>
      <vt:lpstr>Central Venous Access</vt:lpstr>
      <vt:lpstr>Central Venous Access</vt:lpstr>
      <vt:lpstr>Systemic Complications</vt:lpstr>
      <vt:lpstr>Air Embolism</vt:lpstr>
      <vt:lpstr>Air Embolism</vt:lpstr>
      <vt:lpstr>Air Embolism</vt:lpstr>
      <vt:lpstr>Air Embolism</vt:lpstr>
      <vt:lpstr>Complications—Central Veins </vt:lpstr>
      <vt:lpstr>Indwelling Vascular Devices </vt:lpstr>
      <vt:lpstr>Indwelling Vascular Devices</vt:lpstr>
      <vt:lpstr>Ultrasound guided IV  insertion</vt:lpstr>
      <vt:lpstr>Ultrasound guided CVC insertion</vt:lpstr>
      <vt:lpstr>Arterial Line Placement</vt:lpstr>
      <vt:lpstr>          Arterial line placement  Indications </vt:lpstr>
      <vt:lpstr>Contraindications for arterial line                     placement </vt:lpstr>
      <vt:lpstr>Technical Considerations</vt:lpstr>
      <vt:lpstr>Allen test </vt:lpstr>
      <vt:lpstr>Allen test</vt:lpstr>
      <vt:lpstr>Allen Test</vt:lpstr>
      <vt:lpstr>Radial Artery Aatomic consideration</vt:lpstr>
      <vt:lpstr>Femoral  Artery Anatomic consideration</vt:lpstr>
      <vt:lpstr>Arterial Line Placement Equipment</vt:lpstr>
      <vt:lpstr>Arterial Line Placement Patient Preparation</vt:lpstr>
      <vt:lpstr>Arterial Line Placement Positioning</vt:lpstr>
      <vt:lpstr>Arterial Line Placement</vt:lpstr>
      <vt:lpstr>Catheter over needle technique </vt:lpstr>
      <vt:lpstr>Radial artery cannulation (Seldinger) catheter over guide wire</vt:lpstr>
      <vt:lpstr>Complications of arterial line placement </vt:lpstr>
      <vt:lpstr>PowerPoint Presentation</vt:lpstr>
    </vt:vector>
  </TitlesOfParts>
  <Company>REED Elsevier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Venous Access and Medication Administration</dc:title>
  <dc:creator>Linda Honeycutt</dc:creator>
  <cp:lastModifiedBy>WELCOME</cp:lastModifiedBy>
  <cp:revision>243</cp:revision>
  <dcterms:created xsi:type="dcterms:W3CDTF">2004-12-06T00:21:17Z</dcterms:created>
  <dcterms:modified xsi:type="dcterms:W3CDTF">2017-12-31T04:35:18Z</dcterms:modified>
</cp:coreProperties>
</file>