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259" r:id="rId4"/>
    <p:sldId id="350" r:id="rId5"/>
    <p:sldId id="260" r:id="rId6"/>
    <p:sldId id="261" r:id="rId7"/>
    <p:sldId id="262" r:id="rId8"/>
    <p:sldId id="263" r:id="rId9"/>
    <p:sldId id="268" r:id="rId10"/>
    <p:sldId id="269" r:id="rId11"/>
    <p:sldId id="270" r:id="rId12"/>
    <p:sldId id="257" r:id="rId13"/>
    <p:sldId id="264" r:id="rId14"/>
    <p:sldId id="265" r:id="rId15"/>
    <p:sldId id="266" r:id="rId16"/>
    <p:sldId id="267" r:id="rId17"/>
    <p:sldId id="288" r:id="rId18"/>
    <p:sldId id="337" r:id="rId19"/>
    <p:sldId id="271" r:id="rId20"/>
    <p:sldId id="287" r:id="rId21"/>
    <p:sldId id="338" r:id="rId22"/>
    <p:sldId id="292" r:id="rId23"/>
    <p:sldId id="293" r:id="rId24"/>
    <p:sldId id="294" r:id="rId25"/>
    <p:sldId id="295" r:id="rId26"/>
    <p:sldId id="296" r:id="rId27"/>
    <p:sldId id="339" r:id="rId28"/>
    <p:sldId id="352" r:id="rId29"/>
    <p:sldId id="298" r:id="rId30"/>
    <p:sldId id="341" r:id="rId31"/>
    <p:sldId id="299" r:id="rId32"/>
    <p:sldId id="300" r:id="rId33"/>
    <p:sldId id="301" r:id="rId34"/>
    <p:sldId id="302" r:id="rId35"/>
    <p:sldId id="303" r:id="rId36"/>
    <p:sldId id="304" r:id="rId37"/>
    <p:sldId id="305" r:id="rId38"/>
    <p:sldId id="306" r:id="rId39"/>
    <p:sldId id="307" r:id="rId40"/>
    <p:sldId id="342" r:id="rId41"/>
    <p:sldId id="315" r:id="rId42"/>
    <p:sldId id="308" r:id="rId43"/>
    <p:sldId id="309" r:id="rId44"/>
    <p:sldId id="310" r:id="rId45"/>
    <p:sldId id="313" r:id="rId46"/>
    <p:sldId id="311" r:id="rId47"/>
    <p:sldId id="312" r:id="rId48"/>
    <p:sldId id="314" r:id="rId49"/>
    <p:sldId id="362" r:id="rId50"/>
    <p:sldId id="363" r:id="rId51"/>
    <p:sldId id="364" r:id="rId52"/>
    <p:sldId id="365" r:id="rId53"/>
    <p:sldId id="366" r:id="rId54"/>
    <p:sldId id="367" r:id="rId55"/>
    <p:sldId id="368" r:id="rId56"/>
    <p:sldId id="369" r:id="rId57"/>
    <p:sldId id="370" r:id="rId58"/>
    <p:sldId id="371" r:id="rId59"/>
    <p:sldId id="317" r:id="rId60"/>
    <p:sldId id="318" r:id="rId61"/>
    <p:sldId id="319" r:id="rId62"/>
    <p:sldId id="320" r:id="rId63"/>
    <p:sldId id="343" r:id="rId64"/>
    <p:sldId id="321" r:id="rId65"/>
    <p:sldId id="322" r:id="rId66"/>
    <p:sldId id="323" r:id="rId67"/>
    <p:sldId id="344" r:id="rId68"/>
    <p:sldId id="327" r:id="rId69"/>
    <p:sldId id="329" r:id="rId70"/>
    <p:sldId id="330" r:id="rId71"/>
    <p:sldId id="331" r:id="rId72"/>
    <p:sldId id="332" r:id="rId73"/>
    <p:sldId id="334" r:id="rId74"/>
    <p:sldId id="335" r:id="rId75"/>
    <p:sldId id="336" r:id="rId76"/>
    <p:sldId id="345" r:id="rId77"/>
    <p:sldId id="346" r:id="rId78"/>
    <p:sldId id="349" r:id="rId79"/>
    <p:sldId id="347" r:id="rId80"/>
    <p:sldId id="348" r:id="rId81"/>
    <p:sldId id="36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5E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37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9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5203-8DB2-446F-9DE5-05CDF9AA42E9}" type="datetimeFigureOut">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65203-8DB2-446F-9DE5-05CDF9AA42E9}" type="datetimeFigureOut">
              <a:rPr lang="en-US" smtClean="0"/>
              <a:pPr/>
              <a:t>12/27/2017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E2B7E-6AE8-40E5-94EF-EC61E9CCEB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Definition</a:t>
            </a:r>
          </a:p>
          <a:p>
            <a:r>
              <a:rPr lang="en-US" dirty="0" smtClean="0">
                <a:solidFill>
                  <a:srgbClr val="7030A0"/>
                </a:solidFill>
              </a:rPr>
              <a:t>What is </a:t>
            </a:r>
            <a:r>
              <a:rPr lang="en-US" b="1" i="1" dirty="0" smtClean="0">
                <a:solidFill>
                  <a:srgbClr val="7030A0"/>
                </a:solidFill>
              </a:rPr>
              <a:t>Monitoring</a:t>
            </a:r>
            <a:r>
              <a:rPr lang="en-US" dirty="0" smtClean="0">
                <a:solidFill>
                  <a:srgbClr val="7030A0"/>
                </a:solidFill>
              </a:rPr>
              <a:t> </a:t>
            </a:r>
            <a:r>
              <a:rPr lang="en-US" dirty="0" smtClean="0">
                <a:solidFill>
                  <a:srgbClr val="7030A0"/>
                </a:solidFill>
              </a:rPr>
              <a:t>?</a:t>
            </a:r>
          </a:p>
          <a:p>
            <a:endParaRPr lang="en-US" dirty="0" smtClean="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a:bodyPr>
          <a:lstStyle/>
          <a:p>
            <a:r>
              <a:rPr lang="en-US" dirty="0" smtClean="0">
                <a:solidFill>
                  <a:srgbClr val="7030A0"/>
                </a:solidFill>
              </a:rPr>
              <a:t>What </a:t>
            </a:r>
            <a:r>
              <a:rPr lang="en-US" dirty="0" smtClean="0">
                <a:solidFill>
                  <a:srgbClr val="7030A0"/>
                </a:solidFill>
              </a:rPr>
              <a:t>is Anesthesia? </a:t>
            </a:r>
          </a:p>
          <a:p>
            <a:r>
              <a:rPr lang="en-US" dirty="0" smtClean="0">
                <a:solidFill>
                  <a:srgbClr val="7030A0"/>
                </a:solidFill>
              </a:rPr>
              <a:t>Hypnosis</a:t>
            </a:r>
          </a:p>
          <a:p>
            <a:r>
              <a:rPr lang="en-US" dirty="0" smtClean="0">
                <a:solidFill>
                  <a:srgbClr val="7030A0"/>
                </a:solidFill>
              </a:rPr>
              <a:t>Analgesia</a:t>
            </a:r>
          </a:p>
          <a:p>
            <a:r>
              <a:rPr lang="en-US" dirty="0" smtClean="0">
                <a:solidFill>
                  <a:srgbClr val="7030A0"/>
                </a:solidFill>
              </a:rPr>
              <a:t>Paralysis</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92500" lnSpcReduction="20000"/>
          </a:bodyPr>
          <a:lstStyle/>
          <a:p>
            <a:r>
              <a:rPr lang="en-US" dirty="0" smtClean="0">
                <a:solidFill>
                  <a:srgbClr val="7030A0"/>
                </a:solidFill>
              </a:rPr>
              <a:t>What </a:t>
            </a:r>
            <a:r>
              <a:rPr lang="en-US" dirty="0" smtClean="0">
                <a:solidFill>
                  <a:srgbClr val="7030A0"/>
                </a:solidFill>
              </a:rPr>
              <a:t>would happen for the body during anesthesia?</a:t>
            </a:r>
          </a:p>
          <a:p>
            <a:endParaRPr lang="en-US" dirty="0" smtClean="0">
              <a:solidFill>
                <a:srgbClr val="7030A0"/>
              </a:solidFill>
            </a:endParaRPr>
          </a:p>
          <a:p>
            <a:r>
              <a:rPr lang="en-US" dirty="0" err="1" smtClean="0">
                <a:solidFill>
                  <a:srgbClr val="7030A0"/>
                </a:solidFill>
              </a:rPr>
              <a:t>Neurodepression</a:t>
            </a:r>
            <a:r>
              <a:rPr lang="en-US" dirty="0" smtClean="0">
                <a:solidFill>
                  <a:srgbClr val="7030A0"/>
                </a:solidFill>
              </a:rPr>
              <a:t>/respiratory</a:t>
            </a:r>
          </a:p>
          <a:p>
            <a:r>
              <a:rPr lang="en-US" dirty="0" err="1" smtClean="0">
                <a:solidFill>
                  <a:srgbClr val="7030A0"/>
                </a:solidFill>
              </a:rPr>
              <a:t>Cardiodepression</a:t>
            </a:r>
            <a:r>
              <a:rPr lang="en-US" dirty="0" smtClean="0">
                <a:solidFill>
                  <a:srgbClr val="7030A0"/>
                </a:solidFill>
              </a:rPr>
              <a:t>/BP CO</a:t>
            </a:r>
          </a:p>
          <a:p>
            <a:r>
              <a:rPr lang="en-US" dirty="0" err="1" smtClean="0">
                <a:solidFill>
                  <a:srgbClr val="7030A0"/>
                </a:solidFill>
              </a:rPr>
              <a:t>Vasodilation</a:t>
            </a:r>
            <a:endParaRPr lang="en-US" dirty="0" smtClean="0">
              <a:solidFill>
                <a:srgbClr val="7030A0"/>
              </a:solidFill>
            </a:endParaRPr>
          </a:p>
          <a:p>
            <a:r>
              <a:rPr lang="en-US" dirty="0" smtClean="0">
                <a:solidFill>
                  <a:srgbClr val="7030A0"/>
                </a:solidFill>
              </a:rPr>
              <a:t>Low BP affects perfusion to vital organs</a:t>
            </a:r>
          </a:p>
          <a:p>
            <a:r>
              <a:rPr lang="en-US" dirty="0" smtClean="0">
                <a:solidFill>
                  <a:srgbClr val="7030A0"/>
                </a:solidFill>
              </a:rPr>
              <a:t>Low Oxygen affects metabolism of organs</a:t>
            </a: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t>Standards for Anesthetic Monitoring</a:t>
            </a:r>
          </a:p>
          <a:p>
            <a:endParaRPr lang="en-US" dirty="0"/>
          </a:p>
        </p:txBody>
      </p:sp>
      <p:graphicFrame>
        <p:nvGraphicFramePr>
          <p:cNvPr id="4" name="Object 3"/>
          <p:cNvGraphicFramePr>
            <a:graphicFrameLocks noChangeAspect="1"/>
          </p:cNvGraphicFramePr>
          <p:nvPr/>
        </p:nvGraphicFramePr>
        <p:xfrm>
          <a:off x="762000" y="2514600"/>
          <a:ext cx="8229600" cy="7315200"/>
        </p:xfrm>
        <a:graphic>
          <a:graphicData uri="http://schemas.openxmlformats.org/presentationml/2006/ole">
            <p:oleObj spid="_x0000_s1026" name="Acrobat Document" r:id="rId3" imgW="4663844" imgH="6035563" progId="AcroExch.Document.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876800"/>
          </a:xfrm>
        </p:spPr>
        <p:txBody>
          <a:bodyPr>
            <a:normAutofit fontScale="47500" lnSpcReduction="20000"/>
          </a:bodyPr>
          <a:lstStyle/>
          <a:p>
            <a:r>
              <a:rPr lang="en-US" sz="5100" dirty="0" smtClean="0">
                <a:solidFill>
                  <a:srgbClr val="C00000"/>
                </a:solidFill>
              </a:rPr>
              <a:t>Standards for Anesthetic Monitoring</a:t>
            </a:r>
          </a:p>
          <a:p>
            <a:endParaRPr lang="en-US" dirty="0" smtClean="0"/>
          </a:p>
          <a:p>
            <a:endParaRPr lang="en-US" dirty="0"/>
          </a:p>
          <a:p>
            <a:r>
              <a:rPr lang="en-US" b="1" dirty="0">
                <a:solidFill>
                  <a:srgbClr val="7030A0"/>
                </a:solidFill>
              </a:rPr>
              <a:t> </a:t>
            </a:r>
            <a:r>
              <a:rPr lang="en-US" sz="4200" b="1" dirty="0">
                <a:solidFill>
                  <a:srgbClr val="7030A0"/>
                </a:solidFill>
              </a:rPr>
              <a:t>These standards </a:t>
            </a:r>
            <a:endParaRPr lang="en-US" sz="4200" b="1" dirty="0" smtClean="0">
              <a:solidFill>
                <a:srgbClr val="7030A0"/>
              </a:solidFill>
            </a:endParaRPr>
          </a:p>
          <a:p>
            <a:pPr algn="l">
              <a:buFont typeface="Arial" pitchFamily="34" charset="0"/>
              <a:buChar char="•"/>
            </a:pPr>
            <a:r>
              <a:rPr lang="en-US" sz="4200" dirty="0" smtClean="0">
                <a:solidFill>
                  <a:srgbClr val="7030A0"/>
                </a:solidFill>
              </a:rPr>
              <a:t>apply </a:t>
            </a:r>
            <a:r>
              <a:rPr lang="en-US" sz="4200" dirty="0">
                <a:solidFill>
                  <a:srgbClr val="7030A0"/>
                </a:solidFill>
              </a:rPr>
              <a:t>to all anesthesia care </a:t>
            </a:r>
            <a:r>
              <a:rPr lang="en-US" sz="4200" u="sng" dirty="0">
                <a:solidFill>
                  <a:srgbClr val="7030A0"/>
                </a:solidFill>
              </a:rPr>
              <a:t>although</a:t>
            </a:r>
            <a:r>
              <a:rPr lang="en-US" sz="4200" dirty="0">
                <a:solidFill>
                  <a:srgbClr val="7030A0"/>
                </a:solidFill>
              </a:rPr>
              <a:t>, in emergency circumstances, appropriate life support measures take precedence. </a:t>
            </a:r>
            <a:endParaRPr lang="en-US" sz="4200" dirty="0" smtClean="0">
              <a:solidFill>
                <a:srgbClr val="7030A0"/>
              </a:solidFill>
            </a:endParaRPr>
          </a:p>
          <a:p>
            <a:pPr algn="l">
              <a:buFont typeface="Arial" pitchFamily="34" charset="0"/>
              <a:buChar char="•"/>
            </a:pPr>
            <a:r>
              <a:rPr lang="en-US" sz="4200" dirty="0" smtClean="0">
                <a:solidFill>
                  <a:srgbClr val="7030A0"/>
                </a:solidFill>
              </a:rPr>
              <a:t>may </a:t>
            </a:r>
            <a:r>
              <a:rPr lang="en-US" sz="4200" dirty="0">
                <a:solidFill>
                  <a:srgbClr val="7030A0"/>
                </a:solidFill>
              </a:rPr>
              <a:t>be exceeded at any time based on the </a:t>
            </a:r>
            <a:r>
              <a:rPr lang="en-US" sz="4200" u="sng" dirty="0">
                <a:solidFill>
                  <a:srgbClr val="7030A0"/>
                </a:solidFill>
              </a:rPr>
              <a:t>judgment of the responsible anesthesiologist.</a:t>
            </a:r>
            <a:r>
              <a:rPr lang="en-US" sz="4200" dirty="0">
                <a:solidFill>
                  <a:srgbClr val="7030A0"/>
                </a:solidFill>
              </a:rPr>
              <a:t> </a:t>
            </a:r>
            <a:endParaRPr lang="en-US" sz="4200" dirty="0" smtClean="0">
              <a:solidFill>
                <a:srgbClr val="7030A0"/>
              </a:solidFill>
            </a:endParaRPr>
          </a:p>
          <a:p>
            <a:pPr algn="l">
              <a:buFont typeface="Arial" pitchFamily="34" charset="0"/>
              <a:buChar char="•"/>
            </a:pPr>
            <a:r>
              <a:rPr lang="en-US" sz="4200" dirty="0" smtClean="0">
                <a:solidFill>
                  <a:srgbClr val="7030A0"/>
                </a:solidFill>
              </a:rPr>
              <a:t>They </a:t>
            </a:r>
            <a:r>
              <a:rPr lang="en-US" sz="4200" dirty="0">
                <a:solidFill>
                  <a:srgbClr val="7030A0"/>
                </a:solidFill>
              </a:rPr>
              <a:t>are intended to </a:t>
            </a:r>
            <a:r>
              <a:rPr lang="en-US" sz="4200" u="sng" dirty="0">
                <a:solidFill>
                  <a:srgbClr val="7030A0"/>
                </a:solidFill>
              </a:rPr>
              <a:t>encourage quality patient care</a:t>
            </a:r>
            <a:r>
              <a:rPr lang="en-US" sz="4200" dirty="0">
                <a:solidFill>
                  <a:srgbClr val="7030A0"/>
                </a:solidFill>
              </a:rPr>
              <a:t>, but observing them cannot guarantee any specific patient outcome. </a:t>
            </a:r>
            <a:endParaRPr lang="en-US" sz="4200" dirty="0" smtClean="0">
              <a:solidFill>
                <a:srgbClr val="7030A0"/>
              </a:solidFill>
            </a:endParaRPr>
          </a:p>
          <a:p>
            <a:pPr algn="l">
              <a:buFont typeface="Arial" pitchFamily="34" charset="0"/>
              <a:buChar char="•"/>
            </a:pPr>
            <a:r>
              <a:rPr lang="en-US" sz="4200" dirty="0" smtClean="0">
                <a:solidFill>
                  <a:srgbClr val="7030A0"/>
                </a:solidFill>
              </a:rPr>
              <a:t>They </a:t>
            </a:r>
            <a:r>
              <a:rPr lang="en-US" sz="4200" dirty="0">
                <a:solidFill>
                  <a:srgbClr val="7030A0"/>
                </a:solidFill>
              </a:rPr>
              <a:t>are subject to revision from time to time, as warranted by the evolution of technology and practice. </a:t>
            </a:r>
            <a:endParaRPr lang="en-US" sz="4200" dirty="0" smtClean="0">
              <a:solidFill>
                <a:srgbClr val="7030A0"/>
              </a:solidFill>
            </a:endParaRPr>
          </a:p>
          <a:p>
            <a:pPr algn="l">
              <a:buFont typeface="Arial" pitchFamily="34" charset="0"/>
              <a:buChar char="•"/>
            </a:pPr>
            <a:r>
              <a:rPr lang="en-US" sz="4200" dirty="0" smtClean="0">
                <a:solidFill>
                  <a:srgbClr val="C00000"/>
                </a:solidFill>
              </a:rPr>
              <a:t>They </a:t>
            </a:r>
            <a:r>
              <a:rPr lang="en-US" sz="4200" dirty="0">
                <a:solidFill>
                  <a:srgbClr val="C00000"/>
                </a:solidFill>
              </a:rPr>
              <a:t>apply to all general anesthetics, regional anesthetics and monitored anesthesia care.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0000" lnSpcReduction="20000"/>
          </a:bodyPr>
          <a:lstStyle/>
          <a:p>
            <a:pPr algn="l"/>
            <a:r>
              <a:rPr lang="en-US" dirty="0" smtClean="0">
                <a:solidFill>
                  <a:srgbClr val="C00000"/>
                </a:solidFill>
              </a:rPr>
              <a:t>Standards for Anesthetic Monitoring</a:t>
            </a:r>
          </a:p>
          <a:p>
            <a:pPr algn="l"/>
            <a:endParaRPr lang="en-US" dirty="0" smtClean="0"/>
          </a:p>
          <a:p>
            <a:pPr algn="l"/>
            <a:endParaRPr lang="en-US" dirty="0"/>
          </a:p>
          <a:p>
            <a:pPr algn="l"/>
            <a:r>
              <a:rPr lang="en-US" dirty="0" smtClean="0">
                <a:solidFill>
                  <a:srgbClr val="7030A0"/>
                </a:solidFill>
              </a:rPr>
              <a:t>This </a:t>
            </a:r>
            <a:r>
              <a:rPr lang="en-US" dirty="0" smtClean="0">
                <a:solidFill>
                  <a:srgbClr val="7030A0"/>
                </a:solidFill>
              </a:rPr>
              <a:t>set of standards addresses only the issue of basic anesthetic monitoring, which is one component of anesthesia care. </a:t>
            </a:r>
          </a:p>
          <a:p>
            <a:pPr algn="l"/>
            <a:r>
              <a:rPr lang="en-US" dirty="0" smtClean="0">
                <a:solidFill>
                  <a:srgbClr val="7030A0"/>
                </a:solidFill>
              </a:rPr>
              <a:t>In certain rare or unusual circumstances, </a:t>
            </a:r>
          </a:p>
          <a:p>
            <a:pPr algn="l"/>
            <a:r>
              <a:rPr lang="en-US" dirty="0" smtClean="0">
                <a:solidFill>
                  <a:srgbClr val="7030A0"/>
                </a:solidFill>
              </a:rPr>
              <a:t>1) some of these methods of monitoring may be clinically impractical, </a:t>
            </a:r>
          </a:p>
          <a:p>
            <a:pPr algn="l"/>
            <a:r>
              <a:rPr lang="en-US" dirty="0" smtClean="0">
                <a:solidFill>
                  <a:srgbClr val="7030A0"/>
                </a:solidFill>
              </a:rPr>
              <a:t>and 2) appropriate use of the described monitoring methods may fail to detect untoward clinical developments.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0000" lnSpcReduction="20000"/>
          </a:bodyPr>
          <a:lstStyle/>
          <a:p>
            <a:r>
              <a:rPr lang="en-US" dirty="0" smtClean="0">
                <a:solidFill>
                  <a:srgbClr val="C00000"/>
                </a:solidFill>
              </a:rPr>
              <a:t>Standards for Anesthetic Monitoring</a:t>
            </a:r>
          </a:p>
          <a:p>
            <a:pPr algn="l"/>
            <a:endParaRPr lang="en-US" dirty="0" smtClean="0"/>
          </a:p>
          <a:p>
            <a:pPr algn="l"/>
            <a:endParaRPr lang="en-US" dirty="0"/>
          </a:p>
          <a:p>
            <a:pPr algn="l"/>
            <a:r>
              <a:rPr lang="en-US" dirty="0"/>
              <a:t> </a:t>
            </a:r>
            <a:endParaRPr lang="en-US" dirty="0" smtClean="0"/>
          </a:p>
          <a:p>
            <a:pPr algn="l"/>
            <a:r>
              <a:rPr lang="en-US" dirty="0" smtClean="0">
                <a:solidFill>
                  <a:schemeClr val="tx2">
                    <a:lumMod val="60000"/>
                    <a:lumOff val="40000"/>
                  </a:schemeClr>
                </a:solidFill>
              </a:rPr>
              <a:t>Brief interruptions of continual monitoring may be unavoidable. </a:t>
            </a:r>
          </a:p>
          <a:p>
            <a:pPr algn="l"/>
            <a:endParaRPr lang="en-US" dirty="0"/>
          </a:p>
          <a:p>
            <a:pPr algn="l"/>
            <a:r>
              <a:rPr lang="en-US" dirty="0">
                <a:solidFill>
                  <a:schemeClr val="tx2">
                    <a:lumMod val="60000"/>
                    <a:lumOff val="40000"/>
                  </a:schemeClr>
                </a:solidFill>
              </a:rPr>
              <a:t>Note that “continual” is defined as “repeated regularly and frequently in steady rapid succession” whereas “continuous” means “prolonged without any interruption at any time.” </a:t>
            </a:r>
            <a:endParaRPr lang="en-US"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0000" lnSpcReduction="20000"/>
          </a:bodyPr>
          <a:lstStyle/>
          <a:p>
            <a:r>
              <a:rPr lang="en-US" dirty="0" smtClean="0">
                <a:solidFill>
                  <a:srgbClr val="C00000"/>
                </a:solidFill>
              </a:rPr>
              <a:t>Standards for Anesthetic Monitoring</a:t>
            </a:r>
          </a:p>
          <a:p>
            <a:endParaRPr lang="en-US" dirty="0" smtClean="0"/>
          </a:p>
          <a:p>
            <a:r>
              <a:rPr lang="en-US" dirty="0" smtClean="0">
                <a:solidFill>
                  <a:srgbClr val="C00000"/>
                </a:solidFill>
              </a:rPr>
              <a:t>Standard I</a:t>
            </a:r>
          </a:p>
          <a:p>
            <a:endParaRPr lang="en-US" dirty="0"/>
          </a:p>
          <a:p>
            <a:pPr algn="l"/>
            <a:r>
              <a:rPr lang="en-US" dirty="0" smtClean="0">
                <a:solidFill>
                  <a:srgbClr val="0070C0"/>
                </a:solidFill>
              </a:rPr>
              <a:t>Qualified </a:t>
            </a:r>
            <a:r>
              <a:rPr lang="en-US" dirty="0">
                <a:solidFill>
                  <a:srgbClr val="0070C0"/>
                </a:solidFill>
              </a:rPr>
              <a:t>anesthesia personnel shall be present in the room throughout the conduct of all general anesthetics, regional anesthetics and monitored anesthesia care. </a:t>
            </a:r>
            <a:endParaRPr lang="en-US" dirty="0" smtClean="0">
              <a:solidFill>
                <a:srgbClr val="0070C0"/>
              </a:solidFill>
            </a:endParaRPr>
          </a:p>
          <a:p>
            <a:pPr algn="l"/>
            <a:endParaRPr lang="en-US" dirty="0" smtClean="0">
              <a:solidFill>
                <a:srgbClr val="0070C0"/>
              </a:solidFill>
            </a:endParaRPr>
          </a:p>
          <a:p>
            <a:pPr algn="l">
              <a:buFont typeface="Arial" pitchFamily="34" charset="0"/>
              <a:buChar char="•"/>
            </a:pPr>
            <a:r>
              <a:rPr lang="en-US" dirty="0" smtClean="0">
                <a:solidFill>
                  <a:srgbClr val="0070C0"/>
                </a:solidFill>
              </a:rPr>
              <a:t> Due </a:t>
            </a:r>
            <a:r>
              <a:rPr lang="en-US" dirty="0" smtClean="0">
                <a:solidFill>
                  <a:srgbClr val="0070C0"/>
                </a:solidFill>
              </a:rPr>
              <a:t>to the rapidity of occurrence of physiologic derangement during surgical interference</a:t>
            </a:r>
          </a:p>
          <a:p>
            <a:endParaRPr lang="en-US" dirty="0"/>
          </a:p>
          <a:p>
            <a:r>
              <a:rPr lang="en-US" dirty="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92500" lnSpcReduction="20000"/>
          </a:bodyPr>
          <a:lstStyle/>
          <a:p>
            <a:r>
              <a:rPr lang="en-US" dirty="0" smtClean="0">
                <a:solidFill>
                  <a:schemeClr val="accent2"/>
                </a:solidFill>
              </a:rPr>
              <a:t>Standards for Anesthetic Monitoring</a:t>
            </a:r>
          </a:p>
          <a:p>
            <a:endParaRPr lang="en-US" dirty="0" smtClean="0">
              <a:solidFill>
                <a:schemeClr val="accent2"/>
              </a:solidFill>
            </a:endParaRPr>
          </a:p>
          <a:p>
            <a:r>
              <a:rPr lang="en-US" dirty="0" smtClean="0">
                <a:solidFill>
                  <a:schemeClr val="accent2"/>
                </a:solidFill>
              </a:rPr>
              <a:t>Standard I</a:t>
            </a:r>
          </a:p>
          <a:p>
            <a:endParaRPr lang="en-US" dirty="0"/>
          </a:p>
          <a:p>
            <a:pPr algn="l"/>
            <a:r>
              <a:rPr lang="en-US" dirty="0"/>
              <a:t> </a:t>
            </a:r>
            <a:r>
              <a:rPr lang="en-US" dirty="0" smtClean="0"/>
              <a:t>In the event there is a direct known hazard, e.g., radiation, to the anesthesia personnel which might require intermittent remote observation of the patient, some provision for monitoring the patient must be made. </a:t>
            </a:r>
          </a:p>
          <a:p>
            <a:pPr algn="l"/>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7500" lnSpcReduction="20000"/>
          </a:bodyPr>
          <a:lstStyle/>
          <a:p>
            <a:r>
              <a:rPr lang="en-US" dirty="0" smtClean="0">
                <a:solidFill>
                  <a:schemeClr val="accent2"/>
                </a:solidFill>
              </a:rPr>
              <a:t>Standards for Anesthetic Monitoring</a:t>
            </a:r>
          </a:p>
          <a:p>
            <a:endParaRPr lang="en-US" dirty="0" smtClean="0">
              <a:solidFill>
                <a:schemeClr val="accent2"/>
              </a:solidFill>
            </a:endParaRPr>
          </a:p>
          <a:p>
            <a:r>
              <a:rPr lang="en-US" dirty="0" smtClean="0">
                <a:solidFill>
                  <a:schemeClr val="accent2"/>
                </a:solidFill>
              </a:rPr>
              <a:t>Standard I</a:t>
            </a:r>
          </a:p>
          <a:p>
            <a:endParaRPr lang="en-US" dirty="0"/>
          </a:p>
          <a:p>
            <a:pPr algn="l"/>
            <a:r>
              <a:rPr lang="en-US" dirty="0" smtClean="0">
                <a:solidFill>
                  <a:srgbClr val="0070C0"/>
                </a:solidFill>
              </a:rPr>
              <a:t>In </a:t>
            </a:r>
            <a:r>
              <a:rPr lang="en-US" dirty="0" smtClean="0">
                <a:solidFill>
                  <a:srgbClr val="0070C0"/>
                </a:solidFill>
              </a:rPr>
              <a:t>the event that an </a:t>
            </a:r>
            <a:r>
              <a:rPr lang="en-US" b="1" dirty="0" smtClean="0">
                <a:solidFill>
                  <a:srgbClr val="0070C0"/>
                </a:solidFill>
              </a:rPr>
              <a:t>emergency</a:t>
            </a:r>
            <a:r>
              <a:rPr lang="en-US" dirty="0" smtClean="0">
                <a:solidFill>
                  <a:srgbClr val="0070C0"/>
                </a:solidFill>
              </a:rPr>
              <a:t> requires the temporary absence of the person primarily responsible for the anesthetic, the best judgment of the anesthesiologist will be exercised in </a:t>
            </a:r>
            <a:r>
              <a:rPr lang="en-US" b="1" dirty="0" smtClean="0">
                <a:solidFill>
                  <a:srgbClr val="0070C0"/>
                </a:solidFill>
              </a:rPr>
              <a:t>comparing the emergency with the anesthetized patient’s condition </a:t>
            </a:r>
            <a:r>
              <a:rPr lang="en-US" dirty="0" smtClean="0">
                <a:solidFill>
                  <a:srgbClr val="0070C0"/>
                </a:solidFill>
              </a:rPr>
              <a:t>and in the selection of the person left responsible for the anesthetic during the temporary absence. </a:t>
            </a:r>
          </a:p>
          <a:p>
            <a:pPr algn="l"/>
            <a:endParaRPr lang="en-US" dirty="0" smtClean="0"/>
          </a:p>
          <a:p>
            <a:pPr algn="l"/>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92500" lnSpcReduction="20000"/>
          </a:bodyPr>
          <a:lstStyle/>
          <a:p>
            <a:r>
              <a:rPr lang="en-US" dirty="0" smtClean="0">
                <a:solidFill>
                  <a:schemeClr val="accent2"/>
                </a:solidFill>
              </a:rPr>
              <a:t>Standards for Anesthetic Monitoring</a:t>
            </a:r>
          </a:p>
          <a:p>
            <a:endParaRPr lang="en-US" dirty="0" smtClean="0">
              <a:solidFill>
                <a:schemeClr val="accent2"/>
              </a:solidFill>
            </a:endParaRPr>
          </a:p>
          <a:p>
            <a:r>
              <a:rPr lang="en-US" dirty="0" smtClean="0">
                <a:solidFill>
                  <a:schemeClr val="accent2"/>
                </a:solidFill>
              </a:rPr>
              <a:t>Standard II</a:t>
            </a:r>
          </a:p>
          <a:p>
            <a:endParaRPr lang="en-US" dirty="0"/>
          </a:p>
          <a:p>
            <a:r>
              <a:rPr lang="en-US" dirty="0"/>
              <a:t> </a:t>
            </a:r>
          </a:p>
          <a:p>
            <a:pPr algn="l"/>
            <a:r>
              <a:rPr lang="en-US" dirty="0"/>
              <a:t> </a:t>
            </a:r>
            <a:r>
              <a:rPr lang="en-US" dirty="0">
                <a:solidFill>
                  <a:srgbClr val="0070C0"/>
                </a:solidFill>
              </a:rPr>
              <a:t>During all anesthetics, the patient’s </a:t>
            </a:r>
            <a:r>
              <a:rPr lang="en-US" b="1" dirty="0">
                <a:solidFill>
                  <a:srgbClr val="0070C0"/>
                </a:solidFill>
              </a:rPr>
              <a:t>oxygenation, ventilation, circulation and temperature </a:t>
            </a:r>
            <a:r>
              <a:rPr lang="en-US" dirty="0">
                <a:solidFill>
                  <a:srgbClr val="0070C0"/>
                </a:solidFill>
              </a:rPr>
              <a:t>shall be continually evaluated </a:t>
            </a:r>
            <a:endParaRPr lang="en-US" dirty="0" smtClean="0">
              <a:solidFill>
                <a:srgbClr val="0070C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Definition</a:t>
            </a:r>
          </a:p>
          <a:p>
            <a:r>
              <a:rPr lang="en-US" dirty="0" smtClean="0">
                <a:solidFill>
                  <a:srgbClr val="7030A0"/>
                </a:solidFill>
              </a:rPr>
              <a:t>What is </a:t>
            </a:r>
            <a:r>
              <a:rPr lang="en-US" b="1" i="1" dirty="0" smtClean="0">
                <a:solidFill>
                  <a:srgbClr val="7030A0"/>
                </a:solidFill>
              </a:rPr>
              <a:t>Monitoring</a:t>
            </a:r>
            <a:r>
              <a:rPr lang="en-US" dirty="0" smtClean="0">
                <a:solidFill>
                  <a:srgbClr val="7030A0"/>
                </a:solidFill>
              </a:rPr>
              <a:t> </a:t>
            </a:r>
            <a:r>
              <a:rPr lang="en-US" dirty="0" smtClean="0">
                <a:solidFill>
                  <a:srgbClr val="7030A0"/>
                </a:solidFill>
              </a:rPr>
              <a:t>?</a:t>
            </a:r>
          </a:p>
          <a:p>
            <a:endParaRPr lang="en-US" dirty="0" smtClean="0">
              <a:solidFill>
                <a:srgbClr val="7030A0"/>
              </a:solidFill>
            </a:endParaRPr>
          </a:p>
          <a:p>
            <a:r>
              <a:rPr lang="en-US" dirty="0" smtClean="0"/>
              <a:t>observe and check the progress or quality of (something) over a period of time; keep under systematic review.</a:t>
            </a:r>
          </a:p>
          <a:p>
            <a:endParaRPr lang="en-US" dirty="0" smtClean="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r>
              <a:rPr lang="en-US" dirty="0" smtClean="0"/>
              <a:t>Standard II</a:t>
            </a:r>
          </a:p>
          <a:p>
            <a:endParaRPr lang="en-US" dirty="0" smtClean="0"/>
          </a:p>
          <a:p>
            <a:pPr algn="l"/>
            <a:r>
              <a:rPr lang="en-US" dirty="0" smtClean="0">
                <a:solidFill>
                  <a:srgbClr val="0070C0"/>
                </a:solidFill>
              </a:rPr>
              <a:t>Frequency </a:t>
            </a:r>
            <a:r>
              <a:rPr lang="en-US" dirty="0" smtClean="0">
                <a:solidFill>
                  <a:srgbClr val="0070C0"/>
                </a:solidFill>
              </a:rPr>
              <a:t>of mandatory monitoring varies between each category, but </a:t>
            </a:r>
            <a:r>
              <a:rPr lang="en-US" b="1" dirty="0" smtClean="0">
                <a:solidFill>
                  <a:srgbClr val="0070C0"/>
                </a:solidFill>
              </a:rPr>
              <a:t>never exceeds five minutes.</a:t>
            </a:r>
            <a:endParaRPr lang="en-US" b="1" dirty="0" smtClean="0">
              <a:solidFill>
                <a:srgbClr val="0070C0"/>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r>
              <a:rPr lang="en-US" dirty="0" smtClean="0"/>
              <a:t>Standard II</a:t>
            </a:r>
          </a:p>
          <a:p>
            <a:endParaRPr lang="en-US" dirty="0" smtClean="0"/>
          </a:p>
          <a:p>
            <a:pPr algn="l"/>
            <a:r>
              <a:rPr lang="en-US" dirty="0" smtClean="0">
                <a:solidFill>
                  <a:srgbClr val="0070C0"/>
                </a:solidFill>
              </a:rPr>
              <a:t>Frequency </a:t>
            </a:r>
            <a:r>
              <a:rPr lang="en-US" dirty="0" smtClean="0">
                <a:solidFill>
                  <a:srgbClr val="0070C0"/>
                </a:solidFill>
              </a:rPr>
              <a:t>of mandatory monitoring varies between each category, but </a:t>
            </a:r>
            <a:r>
              <a:rPr lang="en-US" b="1" dirty="0" smtClean="0">
                <a:solidFill>
                  <a:srgbClr val="0070C0"/>
                </a:solidFill>
              </a:rPr>
              <a:t>never exceeds five minutes</a:t>
            </a:r>
            <a:r>
              <a:rPr lang="en-US" b="1" dirty="0" smtClean="0">
                <a:solidFill>
                  <a:srgbClr val="0070C0"/>
                </a:solidFill>
              </a:rPr>
              <a:t>.</a:t>
            </a:r>
          </a:p>
          <a:p>
            <a:pPr algn="l"/>
            <a:endParaRPr lang="en-US" b="1" dirty="0" smtClean="0">
              <a:solidFill>
                <a:srgbClr val="0070C0"/>
              </a:solidFill>
            </a:endParaRPr>
          </a:p>
          <a:p>
            <a:pPr algn="l"/>
            <a:r>
              <a:rPr lang="en-US" dirty="0" smtClean="0">
                <a:solidFill>
                  <a:srgbClr val="FF0000"/>
                </a:solidFill>
              </a:rPr>
              <a:t>If not used, a reason should be recorded on the patient record.</a:t>
            </a:r>
          </a:p>
          <a:p>
            <a:pPr algn="l"/>
            <a:endParaRPr lang="en-US" b="1" dirty="0" smtClean="0">
              <a:solidFill>
                <a:srgbClr val="0070C0"/>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r>
              <a:rPr lang="en-US" dirty="0" smtClean="0">
                <a:solidFill>
                  <a:schemeClr val="accent2"/>
                </a:solidFill>
              </a:rPr>
              <a:t>Standard II</a:t>
            </a:r>
          </a:p>
          <a:p>
            <a:r>
              <a:rPr lang="en-US" dirty="0" smtClean="0">
                <a:solidFill>
                  <a:schemeClr val="accent2"/>
                </a:solidFill>
              </a:rPr>
              <a:t>iii. The </a:t>
            </a:r>
            <a:r>
              <a:rPr lang="en-US" dirty="0" smtClean="0">
                <a:solidFill>
                  <a:schemeClr val="accent2"/>
                </a:solidFill>
              </a:rPr>
              <a:t>following are all specifically mandated</a:t>
            </a:r>
            <a:r>
              <a:rPr lang="en-US" dirty="0" smtClean="0"/>
              <a:t>.</a:t>
            </a:r>
          </a:p>
          <a:p>
            <a:endParaRPr lang="en-US" dirty="0" smtClean="0"/>
          </a:p>
          <a:p>
            <a:pPr marL="514350" indent="-514350" algn="l">
              <a:buFont typeface="+mj-lt"/>
              <a:buAutoNum type="arabicPeriod"/>
            </a:pPr>
            <a:r>
              <a:rPr lang="en-US" u="sng" dirty="0" smtClean="0">
                <a:solidFill>
                  <a:schemeClr val="accent2"/>
                </a:solidFill>
              </a:rPr>
              <a:t>Oxygen </a:t>
            </a:r>
            <a:r>
              <a:rPr lang="en-US" u="sng" dirty="0" smtClean="0">
                <a:solidFill>
                  <a:schemeClr val="accent2"/>
                </a:solidFill>
              </a:rPr>
              <a:t>analyzer </a:t>
            </a:r>
            <a:r>
              <a:rPr lang="en-US" dirty="0" smtClean="0"/>
              <a:t>with a low inspired concentration limit alarm during general anesthesia</a:t>
            </a:r>
          </a:p>
          <a:p>
            <a:pPr marL="514350" indent="-514350" algn="l">
              <a:buFont typeface="+mj-lt"/>
              <a:buAutoNum type="arabicPeriod"/>
            </a:pPr>
            <a:r>
              <a:rPr lang="en-US" dirty="0" smtClean="0"/>
              <a:t>Quantitative assessment of </a:t>
            </a:r>
            <a:r>
              <a:rPr lang="en-US" u="sng" dirty="0" smtClean="0">
                <a:solidFill>
                  <a:schemeClr val="accent2"/>
                </a:solidFill>
              </a:rPr>
              <a:t>blood oxygenation</a:t>
            </a:r>
          </a:p>
          <a:p>
            <a:pPr marL="514350" indent="-514350" algn="l">
              <a:buFont typeface="+mj-lt"/>
              <a:buAutoNum type="arabicPeriod"/>
            </a:pPr>
            <a:r>
              <a:rPr lang="en-US" dirty="0" smtClean="0"/>
              <a:t>Ensuring </a:t>
            </a:r>
            <a:r>
              <a:rPr lang="en-US" u="sng" dirty="0" smtClean="0">
                <a:solidFill>
                  <a:schemeClr val="accent2"/>
                </a:solidFill>
              </a:rPr>
              <a:t>adequate ventilation </a:t>
            </a:r>
            <a:r>
              <a:rPr lang="en-US" dirty="0" smtClean="0"/>
              <a:t>during all anesthetic care including verification of </a:t>
            </a:r>
            <a:r>
              <a:rPr lang="en-US" u="sng" dirty="0" smtClean="0">
                <a:solidFill>
                  <a:schemeClr val="accent2"/>
                </a:solidFill>
              </a:rPr>
              <a:t>expired oxygen </a:t>
            </a:r>
            <a:r>
              <a:rPr lang="en-US" dirty="0" smtClean="0"/>
              <a:t>(when possible), quantitative measurement of </a:t>
            </a:r>
            <a:r>
              <a:rPr lang="en-US" u="sng" dirty="0" smtClean="0">
                <a:solidFill>
                  <a:schemeClr val="accent2"/>
                </a:solidFill>
              </a:rPr>
              <a:t>tidal volume</a:t>
            </a:r>
            <a:r>
              <a:rPr lang="en-US" dirty="0" smtClean="0"/>
              <a:t>, and </a:t>
            </a:r>
            <a:r>
              <a:rPr lang="en-US" u="sng" dirty="0" err="1" smtClean="0">
                <a:solidFill>
                  <a:schemeClr val="accent2"/>
                </a:solidFill>
              </a:rPr>
              <a:t>capnography</a:t>
            </a:r>
            <a:r>
              <a:rPr lang="en-US" dirty="0" smtClean="0"/>
              <a:t> </a:t>
            </a:r>
            <a:r>
              <a:rPr lang="en-US" b="1" dirty="0" smtClean="0"/>
              <a:t>in all general anesthetics</a:t>
            </a:r>
            <a:r>
              <a:rPr lang="en-US" dirty="0" smtClean="0"/>
              <a:t>.</a:t>
            </a:r>
          </a:p>
          <a:p>
            <a:pPr marL="514350" indent="-514350" algn="l">
              <a:buFont typeface="+mj-lt"/>
              <a:buAutoNum type="arabicPeriod"/>
            </a:pPr>
            <a:r>
              <a:rPr lang="en-US" dirty="0" smtClean="0">
                <a:solidFill>
                  <a:schemeClr val="accent2"/>
                </a:solidFill>
              </a:rPr>
              <a:t>Qualitative evaluation of ventilation </a:t>
            </a:r>
            <a:r>
              <a:rPr lang="en-US" dirty="0" smtClean="0"/>
              <a:t>is required during all other care.</a:t>
            </a:r>
          </a:p>
          <a:p>
            <a:pPr marL="514350" indent="-514350" algn="l">
              <a:buFont typeface="+mj-lt"/>
              <a:buAutoNum type="arabicPeriod"/>
            </a:pPr>
            <a:r>
              <a:rPr lang="en-US" dirty="0" smtClean="0">
                <a:solidFill>
                  <a:schemeClr val="accent2"/>
                </a:solidFill>
              </a:rPr>
              <a:t>Ensure correct placement of </a:t>
            </a:r>
            <a:r>
              <a:rPr lang="en-US" dirty="0" err="1" smtClean="0">
                <a:solidFill>
                  <a:schemeClr val="accent2"/>
                </a:solidFill>
              </a:rPr>
              <a:t>endotracheal</a:t>
            </a:r>
            <a:r>
              <a:rPr lang="en-US" dirty="0" smtClean="0">
                <a:solidFill>
                  <a:schemeClr val="accent2"/>
                </a:solidFill>
              </a:rPr>
              <a:t> tube or laryngeal mask airway via expired carbon dioxide (CO2).</a:t>
            </a:r>
          </a:p>
          <a:p>
            <a:pPr marL="514350" indent="-514350" algn="l">
              <a:buFont typeface="+mj-lt"/>
              <a:buAutoNum type="arabicPeriod"/>
            </a:pPr>
            <a:r>
              <a:rPr lang="en-US" b="1" dirty="0" smtClean="0">
                <a:solidFill>
                  <a:schemeClr val="accent2"/>
                </a:solidFill>
              </a:rPr>
              <a:t>Alarms</a:t>
            </a:r>
            <a:r>
              <a:rPr lang="en-US" dirty="0" smtClean="0"/>
              <a:t> for disconnects when a mechanical ventilator is used</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7500" lnSpcReduction="20000"/>
          </a:bodyPr>
          <a:lstStyle/>
          <a:p>
            <a:r>
              <a:rPr lang="en-US" dirty="0" smtClean="0">
                <a:solidFill>
                  <a:schemeClr val="accent2"/>
                </a:solidFill>
              </a:rPr>
              <a:t>Standard II</a:t>
            </a:r>
          </a:p>
          <a:p>
            <a:r>
              <a:rPr lang="en-US" dirty="0" smtClean="0">
                <a:solidFill>
                  <a:schemeClr val="accent2"/>
                </a:solidFill>
              </a:rPr>
              <a:t>iii. The </a:t>
            </a:r>
            <a:r>
              <a:rPr lang="en-US" dirty="0" smtClean="0">
                <a:solidFill>
                  <a:schemeClr val="accent2"/>
                </a:solidFill>
              </a:rPr>
              <a:t>following are all specifically mandated</a:t>
            </a:r>
            <a:r>
              <a:rPr lang="en-US" dirty="0" smtClean="0">
                <a:solidFill>
                  <a:schemeClr val="accent2"/>
                </a:solidFill>
              </a:rPr>
              <a:t>.</a:t>
            </a:r>
          </a:p>
          <a:p>
            <a:endParaRPr lang="en-US" dirty="0" smtClean="0"/>
          </a:p>
          <a:p>
            <a:pPr marL="514350" indent="-514350" algn="l">
              <a:buFont typeface="+mj-lt"/>
              <a:buAutoNum type="arabicPeriod" startAt="7"/>
            </a:pPr>
            <a:r>
              <a:rPr lang="en-US" dirty="0" smtClean="0">
                <a:solidFill>
                  <a:schemeClr val="accent2"/>
                </a:solidFill>
              </a:rPr>
              <a:t>Continuous </a:t>
            </a:r>
            <a:r>
              <a:rPr lang="en-US" dirty="0" smtClean="0">
                <a:solidFill>
                  <a:schemeClr val="accent2"/>
                </a:solidFill>
              </a:rPr>
              <a:t>display of ECG</a:t>
            </a:r>
          </a:p>
          <a:p>
            <a:pPr marL="514350" indent="-514350" algn="l">
              <a:buFont typeface="+mj-lt"/>
              <a:buAutoNum type="arabicPeriod" startAt="7"/>
            </a:pPr>
            <a:r>
              <a:rPr lang="en-US" dirty="0" smtClean="0"/>
              <a:t>Determination of arterial </a:t>
            </a:r>
            <a:r>
              <a:rPr lang="en-US" b="1" dirty="0" smtClean="0">
                <a:solidFill>
                  <a:schemeClr val="accent2"/>
                </a:solidFill>
              </a:rPr>
              <a:t>BP and heart rate at least every 5 minutes.</a:t>
            </a:r>
          </a:p>
          <a:p>
            <a:pPr marL="514350" indent="-514350" algn="l">
              <a:buFont typeface="+mj-lt"/>
              <a:buAutoNum type="arabicPeriod" startAt="7"/>
            </a:pPr>
            <a:r>
              <a:rPr lang="en-US" dirty="0" smtClean="0"/>
              <a:t>Adequacy </a:t>
            </a:r>
            <a:r>
              <a:rPr lang="en-US" dirty="0" smtClean="0"/>
              <a:t>of circulation is to be determined by </a:t>
            </a:r>
            <a:r>
              <a:rPr lang="en-US" u="sng" dirty="0" smtClean="0">
                <a:solidFill>
                  <a:schemeClr val="accent2"/>
                </a:solidFill>
              </a:rPr>
              <a:t>quality of pulse </a:t>
            </a:r>
            <a:r>
              <a:rPr lang="en-US" dirty="0" smtClean="0"/>
              <a:t>either </a:t>
            </a:r>
            <a:r>
              <a:rPr lang="en-US" dirty="0" smtClean="0">
                <a:solidFill>
                  <a:schemeClr val="accent2"/>
                </a:solidFill>
              </a:rPr>
              <a:t>electronically</a:t>
            </a:r>
            <a:r>
              <a:rPr lang="en-US" dirty="0" smtClean="0"/>
              <a:t>, through </a:t>
            </a:r>
            <a:r>
              <a:rPr lang="en-US" dirty="0" smtClean="0">
                <a:solidFill>
                  <a:schemeClr val="accent2"/>
                </a:solidFill>
              </a:rPr>
              <a:t>palpation</a:t>
            </a:r>
            <a:r>
              <a:rPr lang="en-US" dirty="0" smtClean="0"/>
              <a:t>, or </a:t>
            </a:r>
            <a:r>
              <a:rPr lang="en-US" dirty="0" smtClean="0">
                <a:solidFill>
                  <a:schemeClr val="accent2"/>
                </a:solidFill>
              </a:rPr>
              <a:t>auscultation</a:t>
            </a:r>
          </a:p>
          <a:p>
            <a:pPr marL="514350" indent="-514350" algn="l">
              <a:buFont typeface="+mj-lt"/>
              <a:buAutoNum type="arabicPeriod" startAt="7"/>
            </a:pPr>
            <a:r>
              <a:rPr lang="en-US" dirty="0" smtClean="0"/>
              <a:t>The </a:t>
            </a:r>
            <a:r>
              <a:rPr lang="en-US" dirty="0" smtClean="0"/>
              <a:t>means to determine </a:t>
            </a:r>
            <a:r>
              <a:rPr lang="en-US" dirty="0" smtClean="0">
                <a:solidFill>
                  <a:schemeClr val="accent2"/>
                </a:solidFill>
              </a:rPr>
              <a:t>temperature</a:t>
            </a:r>
            <a:r>
              <a:rPr lang="en-US" dirty="0" smtClean="0"/>
              <a:t> must be available and should be employed when changes in temperature are anticipated or intended.</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20000"/>
          </a:bodyPr>
          <a:lstStyle/>
          <a:p>
            <a:r>
              <a:rPr lang="en-US" dirty="0" smtClean="0"/>
              <a:t>Standard II</a:t>
            </a:r>
          </a:p>
          <a:p>
            <a:r>
              <a:rPr lang="en-US" dirty="0" smtClean="0"/>
              <a:t>iii. The </a:t>
            </a:r>
            <a:r>
              <a:rPr lang="en-US" dirty="0" smtClean="0"/>
              <a:t>following are all specifically mandated</a:t>
            </a:r>
            <a:r>
              <a:rPr lang="en-US" dirty="0" smtClean="0"/>
              <a:t>.</a:t>
            </a:r>
          </a:p>
          <a:p>
            <a:endParaRPr lang="en-US" dirty="0" smtClean="0"/>
          </a:p>
          <a:p>
            <a:r>
              <a:rPr lang="en-US" b="1" dirty="0" smtClean="0">
                <a:solidFill>
                  <a:schemeClr val="accent2"/>
                </a:solidFill>
              </a:rPr>
              <a:t>Oxygen analyzer</a:t>
            </a:r>
          </a:p>
          <a:p>
            <a:r>
              <a:rPr lang="en-US" dirty="0" smtClean="0"/>
              <a:t>Most </a:t>
            </a:r>
            <a:r>
              <a:rPr lang="en-US" dirty="0" smtClean="0"/>
              <a:t>modern anesthesia machines monitor </a:t>
            </a:r>
            <a:r>
              <a:rPr lang="en-US" dirty="0" smtClean="0">
                <a:solidFill>
                  <a:schemeClr val="accent2"/>
                </a:solidFill>
              </a:rPr>
              <a:t>both inspired and expired concentrations of </a:t>
            </a:r>
            <a:r>
              <a:rPr lang="en-US" dirty="0" smtClean="0">
                <a:solidFill>
                  <a:schemeClr val="accent2"/>
                </a:solidFill>
              </a:rPr>
              <a:t>O2</a:t>
            </a:r>
            <a:endParaRPr lang="en-US" dirty="0" smtClean="0">
              <a:solidFill>
                <a:schemeClr val="accent2"/>
              </a:solidFill>
            </a:endParaRPr>
          </a:p>
          <a:p>
            <a:r>
              <a:rPr lang="en-US" dirty="0" smtClean="0"/>
              <a:t>This is essential during anesthesia because it is </a:t>
            </a:r>
            <a:r>
              <a:rPr lang="en-US" dirty="0" smtClean="0">
                <a:solidFill>
                  <a:schemeClr val="accent2"/>
                </a:solidFill>
              </a:rPr>
              <a:t>possible to deliver a hypoxic gas mixture </a:t>
            </a:r>
            <a:r>
              <a:rPr lang="en-US" dirty="0" smtClean="0"/>
              <a:t>when mixing O</a:t>
            </a:r>
            <a:r>
              <a:rPr lang="en-US" baseline="-25000" dirty="0" smtClean="0"/>
              <a:t>z</a:t>
            </a:r>
            <a:r>
              <a:rPr lang="en-US" dirty="0" smtClean="0"/>
              <a:t>, air, nitrous oxide, and/or volatile anesthetic agents.</a:t>
            </a: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endParaRPr lang="en-US" dirty="0" smtClean="0"/>
          </a:p>
          <a:p>
            <a:r>
              <a:rPr lang="en-US" b="1" dirty="0" smtClean="0"/>
              <a:t>Pulse </a:t>
            </a:r>
            <a:r>
              <a:rPr lang="en-US" b="1" dirty="0" err="1" smtClean="0"/>
              <a:t>oximetry</a:t>
            </a:r>
            <a:endParaRPr lang="en-US" b="1" dirty="0" smtClean="0"/>
          </a:p>
          <a:p>
            <a:pPr>
              <a:buFont typeface="Arial" pitchFamily="34" charset="0"/>
              <a:buChar char="•"/>
            </a:pPr>
            <a:r>
              <a:rPr lang="en-US" dirty="0" smtClean="0"/>
              <a:t>Provides </a:t>
            </a:r>
            <a:r>
              <a:rPr lang="en-US" dirty="0" smtClean="0"/>
              <a:t>quantitative analysis of the patient's saturation of hemoglobin with </a:t>
            </a:r>
            <a:r>
              <a:rPr lang="en-US" dirty="0" smtClean="0"/>
              <a:t>O2.</a:t>
            </a: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lnSpcReduction="10000"/>
          </a:bodyPr>
          <a:lstStyle/>
          <a:p>
            <a:endParaRPr lang="en-US" dirty="0" smtClean="0"/>
          </a:p>
          <a:p>
            <a:r>
              <a:rPr lang="en-US" b="1" dirty="0" smtClean="0">
                <a:solidFill>
                  <a:schemeClr val="accent2"/>
                </a:solidFill>
              </a:rPr>
              <a:t>Carbon dioxide (</a:t>
            </a:r>
            <a:r>
              <a:rPr lang="en-US" b="1" dirty="0" smtClean="0">
                <a:solidFill>
                  <a:schemeClr val="accent2"/>
                </a:solidFill>
              </a:rPr>
              <a:t>CO2)</a:t>
            </a:r>
            <a:endParaRPr lang="en-US" b="1" dirty="0" smtClean="0">
              <a:solidFill>
                <a:schemeClr val="accent2"/>
              </a:solidFill>
            </a:endParaRPr>
          </a:p>
          <a:p>
            <a:pPr marL="514350" indent="-514350" algn="l">
              <a:buAutoNum type="alphaLcParenR"/>
            </a:pPr>
            <a:r>
              <a:rPr lang="en-US" dirty="0" smtClean="0"/>
              <a:t>Inspired </a:t>
            </a:r>
            <a:r>
              <a:rPr lang="en-US" dirty="0" smtClean="0"/>
              <a:t>and expired </a:t>
            </a:r>
            <a:r>
              <a:rPr lang="en-US" dirty="0" smtClean="0"/>
              <a:t>CO</a:t>
            </a:r>
            <a:r>
              <a:rPr lang="en-US" baseline="-25000" dirty="0" smtClean="0"/>
              <a:t>2</a:t>
            </a:r>
            <a:r>
              <a:rPr lang="en-US" dirty="0" smtClean="0"/>
              <a:t> </a:t>
            </a:r>
            <a:r>
              <a:rPr lang="en-US" dirty="0" smtClean="0"/>
              <a:t>should be monitored</a:t>
            </a:r>
            <a:r>
              <a:rPr lang="en-US" dirty="0" smtClean="0"/>
              <a:t>.</a:t>
            </a:r>
          </a:p>
          <a:p>
            <a:pPr marL="514350" indent="-514350" algn="l">
              <a:buAutoNum type="alphaLcParenR"/>
            </a:pPr>
            <a:endParaRPr lang="en-US" dirty="0" smtClean="0"/>
          </a:p>
          <a:p>
            <a:pPr algn="l"/>
            <a:r>
              <a:rPr lang="en-US" dirty="0" smtClean="0"/>
              <a:t>b) Expired </a:t>
            </a:r>
            <a:r>
              <a:rPr lang="en-US" dirty="0" smtClean="0"/>
              <a:t>CO2 </a:t>
            </a:r>
            <a:r>
              <a:rPr lang="en-US" dirty="0" smtClean="0"/>
              <a:t>is frequently displayed through </a:t>
            </a:r>
            <a:r>
              <a:rPr lang="en-US" dirty="0" err="1" smtClean="0"/>
              <a:t>capnography</a:t>
            </a:r>
            <a:r>
              <a:rPr lang="en-US" dirty="0" smtClean="0"/>
              <a:t> with a displayed value correlating to the peak expired </a:t>
            </a:r>
            <a:r>
              <a:rPr lang="en-US" dirty="0" smtClean="0"/>
              <a:t>CO</a:t>
            </a:r>
            <a:r>
              <a:rPr lang="en-US" baseline="-25000" dirty="0" smtClean="0"/>
              <a:t>2</a:t>
            </a:r>
            <a:r>
              <a:rPr lang="en-US" dirty="0" smtClean="0"/>
              <a:t> </a:t>
            </a:r>
            <a:r>
              <a:rPr lang="en-US" dirty="0" smtClean="0"/>
              <a:t>of each breath</a:t>
            </a:r>
            <a:r>
              <a:rPr lang="en-US" dirty="0" smtClean="0"/>
              <a:t>.</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endParaRPr lang="en-US" dirty="0" smtClean="0"/>
          </a:p>
          <a:p>
            <a:r>
              <a:rPr lang="en-US" b="1" dirty="0" smtClean="0"/>
              <a:t>Carbon dioxide (</a:t>
            </a:r>
            <a:r>
              <a:rPr lang="en-US" b="1" dirty="0" smtClean="0"/>
              <a:t>CO2)</a:t>
            </a:r>
            <a:endParaRPr lang="en-US" b="1" dirty="0" smtClean="0"/>
          </a:p>
          <a:p>
            <a:pPr algn="l"/>
            <a:r>
              <a:rPr lang="en-US" sz="3600" dirty="0" smtClean="0"/>
              <a:t>c) </a:t>
            </a:r>
            <a:r>
              <a:rPr lang="en-US" b="1" dirty="0" err="1" smtClean="0"/>
              <a:t>Capnography</a:t>
            </a:r>
            <a:endParaRPr lang="en-US" b="1" dirty="0" smtClean="0"/>
          </a:p>
          <a:p>
            <a:pPr marL="1028700" lvl="1" indent="-571500" algn="l">
              <a:buAutoNum type="romanLcParenR"/>
            </a:pPr>
            <a:r>
              <a:rPr lang="en-US" dirty="0" smtClean="0"/>
              <a:t>Provides qualitative and quantitative information regarding expired CO2.</a:t>
            </a:r>
          </a:p>
          <a:p>
            <a:pPr marL="1028700" lvl="1" indent="-571500" algn="l">
              <a:buAutoNum type="romanLcParenR"/>
            </a:pPr>
            <a:r>
              <a:rPr lang="en-US" sz="3200" dirty="0" smtClean="0"/>
              <a:t>Quantitatively, this is </a:t>
            </a:r>
            <a:r>
              <a:rPr lang="en-US" b="1" dirty="0" smtClean="0"/>
              <a:t>useful to ensure the </a:t>
            </a:r>
            <a:r>
              <a:rPr lang="en-US" b="1" dirty="0" err="1" smtClean="0"/>
              <a:t>endotracheal</a:t>
            </a:r>
            <a:r>
              <a:rPr lang="en-US" b="1" dirty="0" smtClean="0"/>
              <a:t> tube is within the respiratory tract </a:t>
            </a:r>
            <a:r>
              <a:rPr lang="en-US" sz="3200" b="1" dirty="0" smtClean="0"/>
              <a:t>as well as to ensure adequate cardiac output.</a:t>
            </a:r>
          </a:p>
          <a:p>
            <a:pPr algn="l"/>
            <a:r>
              <a:rPr lang="en-US" dirty="0" smtClean="0"/>
              <a:t>d) Inspired CO2</a:t>
            </a:r>
          </a:p>
          <a:p>
            <a:pPr marL="1028700" lvl="1" indent="-571500" algn="l">
              <a:buAutoNum type="romanLcParenR"/>
            </a:pPr>
            <a:r>
              <a:rPr lang="en-US" dirty="0" smtClean="0"/>
              <a:t>Monitored to ensure that the CO2 absorber of the anesthesia machine is adequately removing all CO2 from the circuit.</a:t>
            </a:r>
          </a:p>
          <a:p>
            <a:pPr marL="1028700" lvl="1" indent="-571500" algn="l">
              <a:buAutoNum type="romanLcParenR"/>
            </a:pPr>
            <a:r>
              <a:rPr lang="en-US" b="1" dirty="0" smtClean="0"/>
              <a:t>If inspired </a:t>
            </a:r>
            <a:r>
              <a:rPr lang="en-US" b="1" dirty="0" smtClean="0"/>
              <a:t>CO2 </a:t>
            </a:r>
            <a:r>
              <a:rPr lang="en-US" b="1" dirty="0" smtClean="0"/>
              <a:t>is greater than zero, changing of the absorbent should be considered. </a:t>
            </a:r>
            <a:r>
              <a:rPr lang="en-US" sz="3600" b="1" dirty="0" smtClean="0">
                <a:solidFill>
                  <a:schemeClr val="tx2">
                    <a:lumMod val="60000"/>
                    <a:lumOff val="40000"/>
                  </a:schemeClr>
                </a:solidFill>
              </a:rPr>
              <a:t>The color of absorbent turns blue when its capacity is exhausted.</a:t>
            </a:r>
            <a:endParaRPr lang="en-US" dirty="0" smtClean="0">
              <a:solidFill>
                <a:schemeClr val="tx2">
                  <a:lumMod val="60000"/>
                  <a:lumOff val="40000"/>
                </a:schemeClr>
              </a:solidFill>
            </a:endParaRP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20000"/>
          </a:bodyPr>
          <a:lstStyle/>
          <a:p>
            <a:r>
              <a:rPr lang="en-US" b="1" dirty="0" smtClean="0">
                <a:solidFill>
                  <a:schemeClr val="accent2"/>
                </a:solidFill>
              </a:rPr>
              <a:t>Multiple expired gas </a:t>
            </a:r>
            <a:r>
              <a:rPr lang="en-US" b="1" dirty="0" smtClean="0">
                <a:solidFill>
                  <a:schemeClr val="accent2"/>
                </a:solidFill>
              </a:rPr>
              <a:t>analysis</a:t>
            </a:r>
          </a:p>
          <a:p>
            <a:endParaRPr lang="en-US" b="1" dirty="0" smtClean="0"/>
          </a:p>
          <a:p>
            <a:pPr marL="514350" indent="-514350" algn="l">
              <a:buAutoNum type="alphaLcParenR"/>
            </a:pPr>
            <a:r>
              <a:rPr lang="en-US" dirty="0" smtClean="0">
                <a:solidFill>
                  <a:srgbClr val="0070C0"/>
                </a:solidFill>
              </a:rPr>
              <a:t>A</a:t>
            </a:r>
            <a:r>
              <a:rPr lang="en-US" dirty="0" smtClean="0">
                <a:solidFill>
                  <a:srgbClr val="0070C0"/>
                </a:solidFill>
              </a:rPr>
              <a:t>llows </a:t>
            </a:r>
            <a:r>
              <a:rPr lang="en-US" dirty="0" smtClean="0">
                <a:solidFill>
                  <a:srgbClr val="0070C0"/>
                </a:solidFill>
              </a:rPr>
              <a:t>determination of the </a:t>
            </a:r>
            <a:r>
              <a:rPr lang="en-US" b="1" dirty="0" smtClean="0">
                <a:solidFill>
                  <a:srgbClr val="0070C0"/>
                </a:solidFill>
              </a:rPr>
              <a:t>percent inspired and expired </a:t>
            </a:r>
            <a:r>
              <a:rPr lang="en-US" dirty="0" smtClean="0">
                <a:solidFill>
                  <a:srgbClr val="0070C0"/>
                </a:solidFill>
              </a:rPr>
              <a:t>of the volatile agents and nitrous </a:t>
            </a:r>
            <a:r>
              <a:rPr lang="en-US" dirty="0" smtClean="0">
                <a:solidFill>
                  <a:srgbClr val="0070C0"/>
                </a:solidFill>
              </a:rPr>
              <a:t>oxide.</a:t>
            </a:r>
          </a:p>
          <a:p>
            <a:pPr marL="514350" indent="-514350" algn="l">
              <a:buAutoNum type="alphaLcParenR"/>
            </a:pPr>
            <a:endParaRPr lang="en-US" dirty="0" smtClean="0"/>
          </a:p>
          <a:p>
            <a:pPr marL="514350" indent="-514350" algn="l">
              <a:buAutoNum type="alphaLcParenR"/>
            </a:pPr>
            <a:endParaRPr lang="en-US" dirty="0" smtClean="0"/>
          </a:p>
          <a:p>
            <a:pPr marL="514350" indent="-514350" algn="l">
              <a:buAutoNum type="alphaLcParenR"/>
            </a:pPr>
            <a:r>
              <a:rPr lang="en-US" dirty="0" smtClean="0">
                <a:solidFill>
                  <a:srgbClr val="0070C0"/>
                </a:solidFill>
              </a:rPr>
              <a:t>This </a:t>
            </a:r>
            <a:r>
              <a:rPr lang="en-US" dirty="0" smtClean="0">
                <a:solidFill>
                  <a:srgbClr val="0070C0"/>
                </a:solidFill>
              </a:rPr>
              <a:t>allows the ability to better determine the </a:t>
            </a:r>
            <a:r>
              <a:rPr lang="en-US" b="1" dirty="0" smtClean="0">
                <a:solidFill>
                  <a:srgbClr val="0070C0"/>
                </a:solidFill>
              </a:rPr>
              <a:t>delivery of an adequate anesthetic without over or under dose.</a:t>
            </a:r>
            <a:endParaRPr lang="en-US" b="1" dirty="0" smtClean="0">
              <a:solidFill>
                <a:srgbClr val="0070C0"/>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10000"/>
          </a:bodyPr>
          <a:lstStyle/>
          <a:p>
            <a:r>
              <a:rPr lang="en-US" dirty="0" smtClean="0">
                <a:solidFill>
                  <a:schemeClr val="accent2"/>
                </a:solidFill>
              </a:rPr>
              <a:t>ECG</a:t>
            </a:r>
          </a:p>
          <a:p>
            <a:endParaRPr lang="en-US" dirty="0" smtClean="0"/>
          </a:p>
          <a:p>
            <a:pPr algn="l"/>
            <a:r>
              <a:rPr lang="en-US" dirty="0" smtClean="0"/>
              <a:t>a) The minimum of three leads is to be used, although five leads are used for most </a:t>
            </a:r>
            <a:r>
              <a:rPr lang="en-US" dirty="0" smtClean="0"/>
              <a:t>adults.</a:t>
            </a:r>
            <a:endParaRPr lang="en-US" dirty="0" smtClean="0"/>
          </a:p>
          <a:p>
            <a:pPr algn="l"/>
            <a:r>
              <a:rPr lang="en-US" dirty="0" smtClean="0"/>
              <a:t>b) Consideration must be taken for the surgical field and patient positioning. </a:t>
            </a:r>
            <a:endParaRPr lang="en-US" dirty="0" smtClean="0"/>
          </a:p>
          <a:p>
            <a:pPr algn="l"/>
            <a:r>
              <a:rPr lang="en-US" dirty="0" smtClean="0"/>
              <a:t>	</a:t>
            </a:r>
            <a:r>
              <a:rPr lang="en-US" dirty="0" err="1" smtClean="0"/>
              <a:t>i</a:t>
            </a:r>
            <a:r>
              <a:rPr lang="en-US" dirty="0" smtClean="0"/>
              <a:t>) </a:t>
            </a:r>
            <a:r>
              <a:rPr lang="en-US" dirty="0" smtClean="0"/>
              <a:t>Lead </a:t>
            </a:r>
            <a:r>
              <a:rPr lang="en-US" dirty="0" smtClean="0"/>
              <a:t>placement is commonly altered for </a:t>
            </a:r>
            <a:r>
              <a:rPr lang="en-US" dirty="0" smtClean="0"/>
              <a:t>cases 	involving </a:t>
            </a:r>
            <a:r>
              <a:rPr lang="en-US" dirty="0" smtClean="0"/>
              <a:t>the chest, shoulders, back, and </a:t>
            </a:r>
            <a:r>
              <a:rPr lang="en-US" dirty="0" smtClean="0"/>
              <a:t>neck.</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dirty="0" smtClean="0">
                <a:solidFill>
                  <a:srgbClr val="7030A0"/>
                </a:solidFill>
              </a:rPr>
              <a:t>do you </a:t>
            </a:r>
            <a:r>
              <a:rPr lang="en-US" b="1" dirty="0" smtClean="0">
                <a:solidFill>
                  <a:srgbClr val="7030A0"/>
                </a:solidFill>
              </a:rPr>
              <a:t>Monitor</a:t>
            </a:r>
            <a:r>
              <a:rPr lang="en-US" dirty="0" smtClean="0">
                <a:solidFill>
                  <a:srgbClr val="7030A0"/>
                </a:solidFill>
              </a:rPr>
              <a:t> in a patient?</a:t>
            </a: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20000"/>
          </a:bodyPr>
          <a:lstStyle/>
          <a:p>
            <a:r>
              <a:rPr lang="en-US" b="1" dirty="0" smtClean="0">
                <a:solidFill>
                  <a:srgbClr val="C00000"/>
                </a:solidFill>
              </a:rPr>
              <a:t>ECG</a:t>
            </a:r>
          </a:p>
          <a:p>
            <a:endParaRPr lang="en-US" dirty="0" smtClean="0"/>
          </a:p>
          <a:p>
            <a:pPr algn="l"/>
            <a:r>
              <a:rPr lang="en-US" dirty="0" smtClean="0"/>
              <a:t>c) Five Lead ECG</a:t>
            </a:r>
          </a:p>
          <a:p>
            <a:pPr marL="1428750" lvl="2" indent="-514350" algn="l">
              <a:buAutoNum type="romanLcParenR"/>
            </a:pPr>
            <a:r>
              <a:rPr lang="en-US" dirty="0" smtClean="0"/>
              <a:t>Includes the right arm </a:t>
            </a:r>
            <a:r>
              <a:rPr lang="en-US" sz="2000" b="1" dirty="0" smtClean="0"/>
              <a:t>(RA), </a:t>
            </a:r>
            <a:r>
              <a:rPr lang="en-US" b="1" dirty="0" smtClean="0"/>
              <a:t>left arm (LA), right leg </a:t>
            </a:r>
            <a:r>
              <a:rPr lang="en-US" sz="2000" b="1" dirty="0" smtClean="0"/>
              <a:t>(RL), </a:t>
            </a:r>
            <a:r>
              <a:rPr lang="en-US" b="1" dirty="0" smtClean="0"/>
              <a:t>left leg (LL), and V.</a:t>
            </a:r>
          </a:p>
          <a:p>
            <a:pPr marL="1428750" lvl="2" indent="-514350" algn="l">
              <a:buAutoNum type="romanLcParenR"/>
            </a:pPr>
            <a:r>
              <a:rPr lang="en-US" dirty="0" smtClean="0"/>
              <a:t>The five lead arrangement can be used to display </a:t>
            </a:r>
            <a:r>
              <a:rPr lang="en-US" sz="2000" b="1" dirty="0" smtClean="0"/>
              <a:t>I, II, III, </a:t>
            </a:r>
            <a:r>
              <a:rPr lang="en-US" sz="2000" b="1" dirty="0" err="1" smtClean="0"/>
              <a:t>aVR</a:t>
            </a:r>
            <a:r>
              <a:rPr lang="en-US" sz="2000" b="1" dirty="0" smtClean="0"/>
              <a:t>, </a:t>
            </a:r>
            <a:r>
              <a:rPr lang="en-US" sz="2000" b="1" dirty="0" err="1" smtClean="0"/>
              <a:t>aVL</a:t>
            </a:r>
            <a:r>
              <a:rPr lang="en-US" sz="2000" b="1" dirty="0" smtClean="0"/>
              <a:t>, </a:t>
            </a:r>
            <a:r>
              <a:rPr lang="en-US" sz="2000" b="1" dirty="0" err="1" smtClean="0"/>
              <a:t>aVF</a:t>
            </a:r>
            <a:r>
              <a:rPr lang="en-US" sz="2000" b="1" dirty="0" smtClean="0"/>
              <a:t>, and/or </a:t>
            </a:r>
            <a:r>
              <a:rPr lang="en-US" sz="2000" b="1" dirty="0" smtClean="0"/>
              <a:t>V</a:t>
            </a:r>
            <a:endParaRPr lang="en-US" b="1" dirty="0" smtClean="0"/>
          </a:p>
          <a:p>
            <a:pPr algn="l"/>
            <a:r>
              <a:rPr lang="en-US" dirty="0" smtClean="0"/>
              <a:t>d) Three lead ECG</a:t>
            </a:r>
          </a:p>
          <a:p>
            <a:pPr lvl="2" algn="l"/>
            <a:r>
              <a:rPr lang="en-US" dirty="0" err="1" smtClean="0"/>
              <a:t>i</a:t>
            </a:r>
            <a:r>
              <a:rPr lang="en-US" dirty="0" smtClean="0"/>
              <a:t>) Includes the </a:t>
            </a:r>
            <a:r>
              <a:rPr lang="en-US" sz="2000" b="1" dirty="0" smtClean="0"/>
              <a:t>RA, LA, and </a:t>
            </a:r>
            <a:r>
              <a:rPr lang="en-US" b="1" dirty="0" smtClean="0"/>
              <a:t>LL leads and can be used to display leads </a:t>
            </a:r>
            <a:r>
              <a:rPr lang="en-US" sz="2000" b="1" dirty="0" smtClean="0"/>
              <a:t>I, </a:t>
            </a:r>
            <a:r>
              <a:rPr lang="en-US" sz="2000" b="1" dirty="0" err="1" smtClean="0"/>
              <a:t>II,and</a:t>
            </a:r>
            <a:r>
              <a:rPr lang="en-US" sz="2000" b="1" dirty="0" smtClean="0"/>
              <a:t>/or  </a:t>
            </a:r>
            <a:r>
              <a:rPr lang="en-US" sz="2000" b="1" dirty="0" smtClean="0"/>
              <a:t>Ill </a:t>
            </a:r>
            <a:endParaRPr lang="en-US" b="1" dirty="0" smtClean="0"/>
          </a:p>
          <a:p>
            <a:pPr lvl="4" algn="l"/>
            <a:r>
              <a:rPr lang="en-US" dirty="0" smtClean="0"/>
              <a:t>A </a:t>
            </a:r>
            <a:r>
              <a:rPr lang="en-US" dirty="0" smtClean="0"/>
              <a:t>three lead ECG can be modified to display V5 by moving the LA lead to the V5 position in the fifth </a:t>
            </a:r>
            <a:r>
              <a:rPr lang="en-US" dirty="0" err="1" smtClean="0"/>
              <a:t>intercostal</a:t>
            </a:r>
            <a:r>
              <a:rPr lang="en-US" dirty="0" smtClean="0"/>
              <a:t> </a:t>
            </a:r>
            <a:r>
              <a:rPr lang="en-US" dirty="0" smtClean="0"/>
              <a:t> space </a:t>
            </a:r>
            <a:r>
              <a:rPr lang="en-US" dirty="0" smtClean="0"/>
              <a:t>at the anterior </a:t>
            </a:r>
            <a:r>
              <a:rPr lang="en-US" dirty="0" err="1" smtClean="0"/>
              <a:t>axillary</a:t>
            </a:r>
            <a:r>
              <a:rPr lang="en-US" dirty="0" smtClean="0"/>
              <a:t> </a:t>
            </a:r>
            <a:r>
              <a:rPr lang="en-US" dirty="0" smtClean="0"/>
              <a:t>line</a:t>
            </a:r>
            <a:endParaRPr lang="en-US" dirty="0" smtClean="0"/>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pic>
        <p:nvPicPr>
          <p:cNvPr id="24578" name="Picture 2"/>
          <p:cNvPicPr>
            <a:picLocks noChangeAspect="1" noChangeArrowheads="1"/>
          </p:cNvPicPr>
          <p:nvPr/>
        </p:nvPicPr>
        <p:blipFill>
          <a:blip r:embed="rId2" cstate="print"/>
          <a:srcRect/>
          <a:stretch>
            <a:fillRect/>
          </a:stretch>
        </p:blipFill>
        <p:spPr bwMode="auto">
          <a:xfrm>
            <a:off x="2209800" y="1524000"/>
            <a:ext cx="4857750" cy="510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endParaRPr lang="en-US" dirty="0" smtClean="0"/>
          </a:p>
          <a:p>
            <a:r>
              <a:rPr lang="en-US" sz="800" dirty="0" smtClean="0"/>
              <a:t>(2) </a:t>
            </a:r>
            <a:r>
              <a:rPr lang="en-US" dirty="0" smtClean="0"/>
              <a:t>If an arrhythmia or ischemic event appears to be present, </a:t>
            </a:r>
            <a:r>
              <a:rPr lang="en-US" dirty="0" smtClean="0"/>
              <a:t>the ability to viewing </a:t>
            </a:r>
            <a:r>
              <a:rPr lang="en-US" dirty="0" smtClean="0"/>
              <a:t>all leads simultaneously may be helpful for diagnostic purposes</a:t>
            </a:r>
            <a:r>
              <a:rPr lang="en-US" dirty="0" smtClean="0"/>
              <a:t>.</a:t>
            </a:r>
          </a:p>
          <a:p>
            <a:endParaRPr lang="en-US" dirty="0" smtClean="0"/>
          </a:p>
          <a:p>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sz="2400" dirty="0" smtClean="0"/>
              <a:t>7) Arterial blood pressure (</a:t>
            </a:r>
            <a:r>
              <a:rPr lang="en-US" sz="2400" dirty="0" smtClean="0"/>
              <a:t>BP)</a:t>
            </a:r>
          </a:p>
          <a:p>
            <a:pPr marL="971550" lvl="1" indent="-514350" algn="l">
              <a:buAutoNum type="alphaLcParenR"/>
            </a:pPr>
            <a:r>
              <a:rPr lang="en-US" sz="2400" dirty="0" smtClean="0"/>
              <a:t>BP </a:t>
            </a:r>
            <a:r>
              <a:rPr lang="en-US" sz="2400" dirty="0" smtClean="0"/>
              <a:t>can be monitored invasively or </a:t>
            </a:r>
            <a:r>
              <a:rPr lang="en-US" sz="2400" dirty="0" smtClean="0"/>
              <a:t>non-invasively.</a:t>
            </a:r>
          </a:p>
          <a:p>
            <a:pPr marL="971550" lvl="1" indent="-514350" algn="l">
              <a:buAutoNum type="alphaLcParenR"/>
            </a:pPr>
            <a:r>
              <a:rPr lang="en-US" sz="2400" dirty="0" smtClean="0"/>
              <a:t>Non-invasive methods</a:t>
            </a:r>
          </a:p>
          <a:p>
            <a:pPr marL="1428750" lvl="2" indent="-514350" algn="l">
              <a:buFont typeface="+mj-lt"/>
              <a:buAutoNum type="romanLcPeriod"/>
            </a:pPr>
            <a:r>
              <a:rPr lang="it-IT" dirty="0" smtClean="0"/>
              <a:t>Include </a:t>
            </a:r>
            <a:r>
              <a:rPr lang="it-IT" dirty="0" smtClean="0"/>
              <a:t>oscillometric </a:t>
            </a:r>
            <a:r>
              <a:rPr lang="en-US" dirty="0" smtClean="0"/>
              <a:t>cuff </a:t>
            </a:r>
            <a:r>
              <a:rPr lang="en-US" dirty="0" smtClean="0"/>
              <a:t>, and rarely </a:t>
            </a:r>
            <a:r>
              <a:rPr lang="it-IT" dirty="0" smtClean="0"/>
              <a:t>palpation, ausculatation</a:t>
            </a:r>
            <a:r>
              <a:rPr lang="it-IT" dirty="0" smtClean="0"/>
              <a:t>, Doppler </a:t>
            </a:r>
            <a:r>
              <a:rPr lang="it-IT" dirty="0" smtClean="0"/>
              <a:t>probe</a:t>
            </a:r>
            <a:r>
              <a:rPr lang="it-IT" dirty="0" smtClean="0"/>
              <a:t>.</a:t>
            </a:r>
            <a:endParaRPr lang="en-US" dirty="0" smtClean="0"/>
          </a:p>
          <a:p>
            <a:endParaRPr lang="en-US" dirty="0" smtClean="0"/>
          </a:p>
          <a:p>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dirty="0" smtClean="0"/>
              <a:t>7) Arterial blood pressure (</a:t>
            </a:r>
            <a:r>
              <a:rPr lang="en-US" dirty="0" smtClean="0"/>
              <a:t>BP)</a:t>
            </a:r>
          </a:p>
          <a:p>
            <a:pPr algn="l"/>
            <a:endParaRPr lang="en-US" dirty="0" smtClean="0"/>
          </a:p>
          <a:p>
            <a:pPr algn="l"/>
            <a:r>
              <a:rPr lang="en-US" dirty="0" smtClean="0"/>
              <a:t>c</a:t>
            </a:r>
            <a:r>
              <a:rPr lang="en-US" dirty="0" smtClean="0"/>
              <a:t>) Automatic </a:t>
            </a:r>
            <a:r>
              <a:rPr lang="en-US" dirty="0" err="1" smtClean="0"/>
              <a:t>oscillometric</a:t>
            </a:r>
            <a:endParaRPr lang="en-US" dirty="0" smtClean="0"/>
          </a:p>
          <a:p>
            <a:pPr marL="1028700" lvl="1" indent="-571500" algn="l">
              <a:buFont typeface="+mj-lt"/>
              <a:buAutoNum type="romanLcPeriod"/>
            </a:pPr>
            <a:r>
              <a:rPr lang="en-US" dirty="0" smtClean="0"/>
              <a:t>The </a:t>
            </a:r>
            <a:r>
              <a:rPr lang="en-US" dirty="0" smtClean="0"/>
              <a:t>cuff is able to sense oscillations in cuff pressure which correlate with arterial pulsation.</a:t>
            </a:r>
          </a:p>
          <a:p>
            <a:pPr marL="1028700" lvl="1" indent="-571500" algn="l">
              <a:buFont typeface="+mj-lt"/>
              <a:buAutoNum type="romanLcPeriod"/>
            </a:pPr>
            <a:r>
              <a:rPr lang="en-US" dirty="0" smtClean="0"/>
              <a:t>Placement</a:t>
            </a:r>
            <a:endParaRPr lang="en-US" dirty="0" smtClean="0"/>
          </a:p>
          <a:p>
            <a:pPr marL="1428750" lvl="2" indent="-514350" algn="l">
              <a:buFont typeface="+mj-lt"/>
              <a:buAutoNum type="arabicPeriod"/>
            </a:pPr>
            <a:r>
              <a:rPr lang="en-US" dirty="0" smtClean="0"/>
              <a:t>Each cuff is </a:t>
            </a:r>
            <a:r>
              <a:rPr lang="en-US" dirty="0" smtClean="0"/>
              <a:t>labeled with an arrow pointing to where arterial pulsation is felt best.</a:t>
            </a:r>
          </a:p>
          <a:p>
            <a:pPr marL="1428750" lvl="2" indent="-514350" algn="l">
              <a:buFont typeface="+mj-lt"/>
              <a:buAutoNum type="arabicPeriod"/>
            </a:pPr>
            <a:r>
              <a:rPr lang="en-US" dirty="0" smtClean="0"/>
              <a:t>The cuff is </a:t>
            </a:r>
            <a:r>
              <a:rPr lang="en-US" dirty="0" smtClean="0"/>
              <a:t>then placed on the arm over the brachial artery, forearm over the radial artery, or thigh/calf over the </a:t>
            </a:r>
            <a:r>
              <a:rPr lang="en-US" dirty="0" err="1" smtClean="0"/>
              <a:t>popliteal</a:t>
            </a:r>
            <a:r>
              <a:rPr lang="en-US" dirty="0" smtClean="0"/>
              <a:t> artery.</a:t>
            </a:r>
          </a:p>
          <a:p>
            <a:pPr marL="1028700" lvl="1" indent="-571500" algn="l">
              <a:buFont typeface="+mj-lt"/>
              <a:buAutoNum type="romanLcPeriod"/>
            </a:pPr>
            <a:r>
              <a:rPr lang="en-US" dirty="0" smtClean="0"/>
              <a:t>Patient </a:t>
            </a:r>
            <a:r>
              <a:rPr lang="en-US" dirty="0" smtClean="0"/>
              <a:t>positioning</a:t>
            </a:r>
          </a:p>
          <a:p>
            <a:pPr marL="1428750" lvl="2" indent="-514350" algn="l">
              <a:buFont typeface="+mj-lt"/>
              <a:buAutoNum type="arabicPeriod"/>
            </a:pPr>
            <a:r>
              <a:rPr lang="en-US" dirty="0" smtClean="0"/>
              <a:t>When </a:t>
            </a:r>
            <a:r>
              <a:rPr lang="en-US" dirty="0" smtClean="0"/>
              <a:t>monitoring non-invasive pressure, consideration must be taken of patient position.</a:t>
            </a:r>
          </a:p>
          <a:p>
            <a:pPr marL="1028700" lvl="1" indent="-571500" algn="l">
              <a:buFont typeface="+mj-lt"/>
              <a:buAutoNum type="romanLcPeriod"/>
            </a:pPr>
            <a:r>
              <a:rPr lang="en-US" dirty="0" smtClean="0"/>
              <a:t>Invasive </a:t>
            </a:r>
            <a:r>
              <a:rPr lang="en-US" dirty="0" smtClean="0"/>
              <a:t>BP monitoring</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a:bodyPr>
          <a:lstStyle/>
          <a:p>
            <a:pPr algn="l"/>
            <a:r>
              <a:rPr lang="en-US" dirty="0" smtClean="0"/>
              <a:t>8)</a:t>
            </a:r>
            <a:r>
              <a:rPr lang="en-US" dirty="0" smtClean="0">
                <a:solidFill>
                  <a:srgbClr val="C00000"/>
                </a:solidFill>
              </a:rPr>
              <a:t> Temperature</a:t>
            </a:r>
          </a:p>
          <a:p>
            <a:pPr marL="514350" indent="-514350" algn="l">
              <a:buFont typeface="+mj-lt"/>
              <a:buAutoNum type="alphaLcPeriod"/>
            </a:pPr>
            <a:r>
              <a:rPr lang="en-US" dirty="0" smtClean="0"/>
              <a:t>Temperature </a:t>
            </a:r>
            <a:r>
              <a:rPr lang="en-US" dirty="0" smtClean="0"/>
              <a:t>changes should be anticipated and expected under any general anesthetic and therefore </a:t>
            </a:r>
            <a:r>
              <a:rPr lang="en-US" b="1" dirty="0" smtClean="0">
                <a:solidFill>
                  <a:srgbClr val="C00000"/>
                </a:solidFill>
              </a:rPr>
              <a:t>any general anesthetic requires temperature measurement.</a:t>
            </a:r>
          </a:p>
          <a:p>
            <a:pPr marL="1028700" lvl="1" indent="-571500" algn="l">
              <a:buFont typeface="+mj-lt"/>
              <a:buAutoNum type="romanLcPeriod"/>
            </a:pPr>
            <a:r>
              <a:rPr lang="en-US" dirty="0" smtClean="0">
                <a:solidFill>
                  <a:srgbClr val="C00000"/>
                </a:solidFill>
              </a:rPr>
              <a:t>Very </a:t>
            </a:r>
            <a:r>
              <a:rPr lang="en-US" dirty="0" smtClean="0">
                <a:solidFill>
                  <a:srgbClr val="C00000"/>
                </a:solidFill>
              </a:rPr>
              <a:t>brief procedures may be an exception, </a:t>
            </a:r>
            <a:r>
              <a:rPr lang="en-US" dirty="0" smtClean="0"/>
              <a:t>but the availability </a:t>
            </a:r>
            <a:r>
              <a:rPr lang="en-US" dirty="0" smtClean="0"/>
              <a:t>of temperature </a:t>
            </a:r>
            <a:r>
              <a:rPr lang="en-US" dirty="0" smtClean="0"/>
              <a:t>monitoring should be recorded.</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smtClean="0">
                <a:solidFill>
                  <a:srgbClr val="C00000"/>
                </a:solidFill>
              </a:rPr>
              <a:t>8) </a:t>
            </a:r>
            <a:r>
              <a:rPr lang="en-US" dirty="0" smtClean="0">
                <a:solidFill>
                  <a:srgbClr val="C00000"/>
                </a:solidFill>
              </a:rPr>
              <a:t>Temperature</a:t>
            </a:r>
          </a:p>
          <a:p>
            <a:pPr marL="971550" lvl="1" indent="-514350" algn="l">
              <a:buFont typeface="+mj-lt"/>
              <a:buAutoNum type="alphaLcParenR" startAt="2"/>
            </a:pPr>
            <a:r>
              <a:rPr lang="en-US" dirty="0" smtClean="0">
                <a:solidFill>
                  <a:srgbClr val="0070C0"/>
                </a:solidFill>
              </a:rPr>
              <a:t>The </a:t>
            </a:r>
            <a:r>
              <a:rPr lang="en-US" dirty="0" smtClean="0">
                <a:solidFill>
                  <a:srgbClr val="0070C0"/>
                </a:solidFill>
              </a:rPr>
              <a:t>temperature may be measured from many locations including skin, </a:t>
            </a:r>
            <a:r>
              <a:rPr lang="en-US" dirty="0" err="1" smtClean="0">
                <a:solidFill>
                  <a:srgbClr val="0070C0"/>
                </a:solidFill>
              </a:rPr>
              <a:t>nasopharynx</a:t>
            </a:r>
            <a:r>
              <a:rPr lang="en-US" dirty="0" smtClean="0">
                <a:solidFill>
                  <a:srgbClr val="0070C0"/>
                </a:solidFill>
              </a:rPr>
              <a:t>, esophageal, bladder, rectal, or a pulmonary arterial catheter.</a:t>
            </a:r>
          </a:p>
          <a:p>
            <a:pPr marL="971550" lvl="1" indent="-514350" algn="l">
              <a:buFont typeface="+mj-lt"/>
              <a:buAutoNum type="alphaLcParenR" startAt="2"/>
            </a:pPr>
            <a:r>
              <a:rPr lang="en-US" dirty="0" smtClean="0">
                <a:solidFill>
                  <a:srgbClr val="0070C0"/>
                </a:solidFill>
              </a:rPr>
              <a:t>Core temperatures obtained from a pulmonary catheter, esophageal stethoscope, or rectal probe are preferable sources.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7500" lnSpcReduction="20000"/>
          </a:bodyPr>
          <a:lstStyle/>
          <a:p>
            <a:pPr algn="l"/>
            <a:r>
              <a:rPr lang="en-US" dirty="0" smtClean="0">
                <a:solidFill>
                  <a:srgbClr val="C00000"/>
                </a:solidFill>
              </a:rPr>
              <a:t>Pulse </a:t>
            </a:r>
            <a:r>
              <a:rPr lang="en-US" dirty="0" err="1" smtClean="0">
                <a:solidFill>
                  <a:srgbClr val="C00000"/>
                </a:solidFill>
              </a:rPr>
              <a:t>Oximetry</a:t>
            </a:r>
            <a:r>
              <a:rPr lang="en-US" dirty="0" smtClean="0">
                <a:solidFill>
                  <a:srgbClr val="C00000"/>
                </a:solidFill>
              </a:rPr>
              <a:t> </a:t>
            </a:r>
          </a:p>
          <a:p>
            <a:pPr algn="l"/>
            <a:endParaRPr lang="en-US" dirty="0" smtClean="0"/>
          </a:p>
          <a:p>
            <a:pPr algn="l"/>
            <a:r>
              <a:rPr lang="en-US" dirty="0" smtClean="0">
                <a:solidFill>
                  <a:schemeClr val="accent1"/>
                </a:solidFill>
              </a:rPr>
              <a:t>I</a:t>
            </a:r>
            <a:r>
              <a:rPr lang="en-US" dirty="0" smtClean="0">
                <a:solidFill>
                  <a:schemeClr val="accent1"/>
                </a:solidFill>
              </a:rPr>
              <a:t>s </a:t>
            </a:r>
            <a:r>
              <a:rPr lang="en-US" dirty="0" smtClean="0">
                <a:solidFill>
                  <a:schemeClr val="accent1"/>
                </a:solidFill>
              </a:rPr>
              <a:t>one of the </a:t>
            </a:r>
            <a:r>
              <a:rPr lang="en-US" b="1" dirty="0" smtClean="0">
                <a:solidFill>
                  <a:schemeClr val="accent1"/>
                </a:solidFill>
              </a:rPr>
              <a:t>most commonly employed monitoring modalities in anesthesia</a:t>
            </a:r>
            <a:r>
              <a:rPr lang="en-US" dirty="0" smtClean="0">
                <a:solidFill>
                  <a:schemeClr val="accent1"/>
                </a:solidFill>
              </a:rPr>
              <a:t>. </a:t>
            </a:r>
            <a:endParaRPr lang="en-US" dirty="0" smtClean="0">
              <a:solidFill>
                <a:schemeClr val="accent1"/>
              </a:solidFill>
            </a:endParaRPr>
          </a:p>
          <a:p>
            <a:pPr algn="l"/>
            <a:endParaRPr lang="en-US" dirty="0" smtClean="0">
              <a:solidFill>
                <a:schemeClr val="accent1"/>
              </a:solidFill>
            </a:endParaRPr>
          </a:p>
          <a:p>
            <a:pPr algn="l"/>
            <a:r>
              <a:rPr lang="en-US" dirty="0" smtClean="0">
                <a:solidFill>
                  <a:schemeClr val="accent1"/>
                </a:solidFill>
              </a:rPr>
              <a:t>It </a:t>
            </a:r>
            <a:r>
              <a:rPr lang="en-US" dirty="0" smtClean="0">
                <a:solidFill>
                  <a:schemeClr val="accent1"/>
                </a:solidFill>
              </a:rPr>
              <a:t>is a </a:t>
            </a:r>
            <a:r>
              <a:rPr lang="en-US" b="1" dirty="0" smtClean="0">
                <a:solidFill>
                  <a:schemeClr val="accent1"/>
                </a:solidFill>
              </a:rPr>
              <a:t>non-invasive</a:t>
            </a:r>
            <a:r>
              <a:rPr lang="en-US" dirty="0" smtClean="0">
                <a:solidFill>
                  <a:schemeClr val="accent1"/>
                </a:solidFill>
              </a:rPr>
              <a:t> way to monitor the oxygenation of a patient's hemoglobin. </a:t>
            </a:r>
            <a:endParaRPr lang="en-US" dirty="0" smtClean="0">
              <a:solidFill>
                <a:schemeClr val="accent1"/>
              </a:solidFill>
            </a:endParaRPr>
          </a:p>
          <a:p>
            <a:pPr algn="l"/>
            <a:endParaRPr lang="en-US" dirty="0" smtClean="0">
              <a:solidFill>
                <a:schemeClr val="accent1"/>
              </a:solidFill>
            </a:endParaRPr>
          </a:p>
          <a:p>
            <a:pPr algn="l"/>
            <a:r>
              <a:rPr lang="en-US" dirty="0" smtClean="0">
                <a:solidFill>
                  <a:schemeClr val="accent1"/>
                </a:solidFill>
              </a:rPr>
              <a:t>A </a:t>
            </a:r>
            <a:r>
              <a:rPr lang="en-US" dirty="0" smtClean="0">
                <a:solidFill>
                  <a:schemeClr val="accent1"/>
                </a:solidFill>
              </a:rPr>
              <a:t>sensor with both red and infrared wavelengths is placed on the patient. </a:t>
            </a:r>
            <a:endParaRPr lang="en-US" dirty="0" smtClean="0">
              <a:solidFill>
                <a:schemeClr val="accent1"/>
              </a:solidFill>
            </a:endParaRPr>
          </a:p>
          <a:p>
            <a:pPr algn="l"/>
            <a:r>
              <a:rPr lang="en-US" dirty="0" smtClean="0">
                <a:solidFill>
                  <a:schemeClr val="accent1"/>
                </a:solidFill>
              </a:rPr>
              <a:t>Absorption </a:t>
            </a:r>
            <a:r>
              <a:rPr lang="en-US" dirty="0" smtClean="0">
                <a:solidFill>
                  <a:schemeClr val="accent1"/>
                </a:solidFill>
              </a:rPr>
              <a:t>of these wavelengths by the blood is measured and </a:t>
            </a:r>
            <a:r>
              <a:rPr lang="en-US" b="1" dirty="0" smtClean="0">
                <a:solidFill>
                  <a:schemeClr val="accent1"/>
                </a:solidFill>
              </a:rPr>
              <a:t>oxygen saturation (Sp0</a:t>
            </a:r>
            <a:r>
              <a:rPr lang="en-US" b="1" baseline="-25000" dirty="0" smtClean="0">
                <a:solidFill>
                  <a:schemeClr val="accent1"/>
                </a:solidFill>
              </a:rPr>
              <a:t>2</a:t>
            </a:r>
            <a:r>
              <a:rPr lang="en-US" dirty="0" smtClean="0">
                <a:solidFill>
                  <a:schemeClr val="accent1"/>
                </a:solidFill>
              </a:rPr>
              <a:t>) can be calculated.</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dirty="0" err="1" smtClean="0"/>
              <a:t>Oximetry</a:t>
            </a:r>
            <a:r>
              <a:rPr lang="en-US" dirty="0" smtClean="0"/>
              <a:t> </a:t>
            </a:r>
          </a:p>
          <a:p>
            <a:pPr algn="l"/>
            <a:r>
              <a:rPr lang="en-US" b="1" dirty="0" err="1" smtClean="0"/>
              <a:t>i</a:t>
            </a:r>
            <a:r>
              <a:rPr lang="en-US" b="1" dirty="0" smtClean="0"/>
              <a:t>) Basic Concepts</a:t>
            </a:r>
          </a:p>
          <a:p>
            <a:pPr algn="l"/>
            <a:r>
              <a:rPr lang="en-US" dirty="0" smtClean="0"/>
              <a:t>There </a:t>
            </a:r>
            <a:r>
              <a:rPr lang="en-US" dirty="0" smtClean="0"/>
              <a:t>are </a:t>
            </a:r>
            <a:r>
              <a:rPr lang="en-US" dirty="0" smtClean="0">
                <a:solidFill>
                  <a:srgbClr val="C00000"/>
                </a:solidFill>
              </a:rPr>
              <a:t>two main types of </a:t>
            </a:r>
            <a:r>
              <a:rPr lang="en-US" dirty="0" err="1" smtClean="0">
                <a:solidFill>
                  <a:srgbClr val="C00000"/>
                </a:solidFill>
              </a:rPr>
              <a:t>oximetry</a:t>
            </a:r>
            <a:r>
              <a:rPr lang="en-US" dirty="0" smtClean="0"/>
              <a:t>. </a:t>
            </a:r>
            <a:r>
              <a:rPr lang="en-US" b="1" dirty="0" smtClean="0">
                <a:solidFill>
                  <a:srgbClr val="C00000"/>
                </a:solidFill>
              </a:rPr>
              <a:t>Fractional </a:t>
            </a:r>
            <a:r>
              <a:rPr lang="en-US" b="1" dirty="0" err="1" smtClean="0">
                <a:solidFill>
                  <a:srgbClr val="C00000"/>
                </a:solidFill>
              </a:rPr>
              <a:t>oximetry</a:t>
            </a:r>
            <a:r>
              <a:rPr lang="en-US" b="1" dirty="0" smtClean="0">
                <a:solidFill>
                  <a:srgbClr val="C00000"/>
                </a:solidFill>
              </a:rPr>
              <a:t> and functional </a:t>
            </a:r>
            <a:r>
              <a:rPr lang="en-US" b="1" dirty="0" err="1" smtClean="0">
                <a:solidFill>
                  <a:srgbClr val="C00000"/>
                </a:solidFill>
              </a:rPr>
              <a:t>oximetry</a:t>
            </a:r>
            <a:endParaRPr lang="en-US" b="1" dirty="0" smtClean="0">
              <a:solidFill>
                <a:srgbClr val="C00000"/>
              </a:solidFill>
            </a:endParaRPr>
          </a:p>
          <a:p>
            <a:pPr algn="l"/>
            <a:endParaRPr lang="en-US" dirty="0" smtClean="0"/>
          </a:p>
          <a:p>
            <a:pPr algn="l"/>
            <a:r>
              <a:rPr lang="en-US" b="1" dirty="0" smtClean="0">
                <a:solidFill>
                  <a:srgbClr val="C00000"/>
                </a:solidFill>
              </a:rPr>
              <a:t>Fractional </a:t>
            </a:r>
            <a:r>
              <a:rPr lang="en-US" b="1" dirty="0" err="1" smtClean="0">
                <a:solidFill>
                  <a:srgbClr val="C00000"/>
                </a:solidFill>
              </a:rPr>
              <a:t>oximetry</a:t>
            </a:r>
            <a:r>
              <a:rPr lang="en-US" b="1" dirty="0" smtClean="0"/>
              <a:t>. </a:t>
            </a:r>
            <a:r>
              <a:rPr lang="en-US" b="1" dirty="0" err="1" smtClean="0"/>
              <a:t>Oxyhemoglobin</a:t>
            </a:r>
            <a:r>
              <a:rPr lang="en-US" b="1" dirty="0" smtClean="0"/>
              <a:t>/(</a:t>
            </a:r>
            <a:r>
              <a:rPr lang="en-US" b="1" dirty="0" err="1" smtClean="0"/>
              <a:t>oxyhemoglobin</a:t>
            </a:r>
            <a:r>
              <a:rPr lang="en-US" b="1" dirty="0" smtClean="0"/>
              <a:t> + </a:t>
            </a:r>
            <a:r>
              <a:rPr lang="en-US" b="1" dirty="0" err="1" smtClean="0"/>
              <a:t>deoxyhemoglobin</a:t>
            </a:r>
            <a:r>
              <a:rPr lang="en-US" b="1" dirty="0" smtClean="0"/>
              <a:t> + </a:t>
            </a:r>
            <a:r>
              <a:rPr lang="en-US" b="1" dirty="0" err="1" smtClean="0"/>
              <a:t>methemoglobin</a:t>
            </a:r>
            <a:r>
              <a:rPr lang="en-US" b="1" dirty="0" smtClean="0"/>
              <a:t> + </a:t>
            </a:r>
            <a:r>
              <a:rPr lang="en-US" b="1" dirty="0" err="1" smtClean="0"/>
              <a:t>carboxyhemoglobin</a:t>
            </a:r>
            <a:r>
              <a:rPr lang="en-US" b="1" dirty="0" smtClean="0"/>
              <a:t>) Fractional </a:t>
            </a:r>
            <a:r>
              <a:rPr lang="en-US" b="1" dirty="0" err="1" smtClean="0"/>
              <a:t>oximetry</a:t>
            </a:r>
            <a:r>
              <a:rPr lang="en-US" b="1" dirty="0" smtClean="0"/>
              <a:t> measures the arterial oxygen saturation (SaO2)</a:t>
            </a:r>
          </a:p>
          <a:p>
            <a:pPr algn="l"/>
            <a:r>
              <a:rPr lang="en-US" dirty="0" smtClean="0"/>
              <a:t>(</a:t>
            </a:r>
            <a:r>
              <a:rPr lang="en-US" dirty="0" err="1" smtClean="0"/>
              <a:t>i</a:t>
            </a:r>
            <a:r>
              <a:rPr lang="en-US" dirty="0" smtClean="0"/>
              <a:t>) Can only be measured </a:t>
            </a:r>
            <a:r>
              <a:rPr lang="en-US" dirty="0" smtClean="0">
                <a:solidFill>
                  <a:srgbClr val="C00000"/>
                </a:solidFill>
              </a:rPr>
              <a:t>by an </a:t>
            </a:r>
            <a:r>
              <a:rPr lang="en-US" b="1" dirty="0" smtClean="0">
                <a:solidFill>
                  <a:srgbClr val="C00000"/>
                </a:solidFill>
              </a:rPr>
              <a:t>arterial blood sample</a:t>
            </a:r>
          </a:p>
          <a:p>
            <a:pPr algn="l"/>
            <a:endParaRPr lang="en-US" b="1" dirty="0" smtClean="0"/>
          </a:p>
          <a:p>
            <a:pPr algn="l"/>
            <a:r>
              <a:rPr lang="en-US" b="1" dirty="0" smtClean="0">
                <a:solidFill>
                  <a:srgbClr val="C00000"/>
                </a:solidFill>
              </a:rPr>
              <a:t>Functional </a:t>
            </a:r>
            <a:r>
              <a:rPr lang="en-US" b="1" dirty="0" err="1" smtClean="0">
                <a:solidFill>
                  <a:srgbClr val="C00000"/>
                </a:solidFill>
              </a:rPr>
              <a:t>oximetry</a:t>
            </a:r>
            <a:endParaRPr lang="en-US" b="1" dirty="0" smtClean="0">
              <a:solidFill>
                <a:srgbClr val="C00000"/>
              </a:solidFill>
            </a:endParaRPr>
          </a:p>
          <a:p>
            <a:pPr algn="l"/>
            <a:r>
              <a:rPr lang="en-US" dirty="0" err="1" smtClean="0"/>
              <a:t>oxyhemoglobinl</a:t>
            </a:r>
            <a:r>
              <a:rPr lang="en-US" dirty="0" smtClean="0"/>
              <a:t>(</a:t>
            </a:r>
            <a:r>
              <a:rPr lang="en-US" dirty="0" err="1" smtClean="0"/>
              <a:t>oxyhemoglobin</a:t>
            </a:r>
            <a:r>
              <a:rPr lang="en-US" dirty="0" smtClean="0"/>
              <a:t> + </a:t>
            </a:r>
            <a:r>
              <a:rPr lang="en-US" dirty="0" err="1" smtClean="0"/>
              <a:t>deoxyhemoglobin</a:t>
            </a:r>
            <a:r>
              <a:rPr lang="en-US" dirty="0" smtClean="0"/>
              <a:t>) = SpO</a:t>
            </a:r>
            <a:r>
              <a:rPr lang="en-US" baseline="-25000" dirty="0" smtClean="0"/>
              <a:t>2</a:t>
            </a:r>
            <a:r>
              <a:rPr lang="en-US" dirty="0" smtClean="0"/>
              <a:t> </a:t>
            </a:r>
            <a:r>
              <a:rPr lang="en-US" dirty="0" smtClean="0"/>
              <a:t>Functional </a:t>
            </a:r>
            <a:r>
              <a:rPr lang="en-US" b="1" dirty="0" err="1" smtClean="0"/>
              <a:t>oximetry</a:t>
            </a:r>
            <a:r>
              <a:rPr lang="en-US" b="1" dirty="0" smtClean="0"/>
              <a:t> gives you the SpO2</a:t>
            </a:r>
          </a:p>
          <a:p>
            <a:pPr algn="l"/>
            <a:r>
              <a:rPr lang="en-US" dirty="0" smtClean="0"/>
              <a:t>Can </a:t>
            </a:r>
            <a:r>
              <a:rPr lang="en-US" dirty="0" smtClean="0"/>
              <a:t>be measured noninvasively </a:t>
            </a:r>
            <a:r>
              <a:rPr lang="en-US" dirty="0" smtClean="0">
                <a:solidFill>
                  <a:srgbClr val="C00000"/>
                </a:solidFill>
              </a:rPr>
              <a:t>by a </a:t>
            </a:r>
            <a:r>
              <a:rPr lang="en-US" b="1" dirty="0" smtClean="0">
                <a:solidFill>
                  <a:srgbClr val="C00000"/>
                </a:solidFill>
              </a:rPr>
              <a:t>standard pulse </a:t>
            </a:r>
            <a:r>
              <a:rPr lang="en-US" b="1" dirty="0" err="1" smtClean="0">
                <a:solidFill>
                  <a:srgbClr val="C00000"/>
                </a:solidFill>
              </a:rPr>
              <a:t>oximeter</a:t>
            </a:r>
            <a:endParaRPr lang="en-US" dirty="0" smtClean="0">
              <a:solidFill>
                <a:srgbClr val="C00000"/>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t>How </a:t>
            </a:r>
            <a:r>
              <a:rPr lang="en-US" b="1" dirty="0" smtClean="0"/>
              <a:t>pulse </a:t>
            </a:r>
            <a:r>
              <a:rPr lang="en-US" b="1" dirty="0" err="1" smtClean="0"/>
              <a:t>oximetry</a:t>
            </a:r>
            <a:r>
              <a:rPr lang="en-US" b="1" dirty="0" smtClean="0"/>
              <a:t> works</a:t>
            </a:r>
          </a:p>
          <a:p>
            <a:pPr marL="514350" indent="-514350" algn="l">
              <a:buAutoNum type="alphaLcParenR"/>
            </a:pPr>
            <a:r>
              <a:rPr lang="en-US" b="1" dirty="0" smtClean="0">
                <a:solidFill>
                  <a:srgbClr val="C00000"/>
                </a:solidFill>
              </a:rPr>
              <a:t>A </a:t>
            </a:r>
            <a:r>
              <a:rPr lang="en-US" b="1" dirty="0" smtClean="0">
                <a:solidFill>
                  <a:srgbClr val="C00000"/>
                </a:solidFill>
              </a:rPr>
              <a:t>pulse </a:t>
            </a:r>
            <a:r>
              <a:rPr lang="en-US" b="1" dirty="0" err="1" smtClean="0">
                <a:solidFill>
                  <a:srgbClr val="C00000"/>
                </a:solidFill>
              </a:rPr>
              <a:t>oximeter</a:t>
            </a:r>
            <a:r>
              <a:rPr lang="en-US" b="1" dirty="0" smtClean="0">
                <a:solidFill>
                  <a:srgbClr val="C00000"/>
                </a:solidFill>
              </a:rPr>
              <a:t> emits two wavelengths of light: red (</a:t>
            </a:r>
            <a:r>
              <a:rPr lang="en-US" b="1" dirty="0" smtClean="0">
                <a:solidFill>
                  <a:srgbClr val="C00000"/>
                </a:solidFill>
              </a:rPr>
              <a:t>660 </a:t>
            </a:r>
            <a:r>
              <a:rPr lang="en-US" b="1" dirty="0" smtClean="0">
                <a:solidFill>
                  <a:srgbClr val="C00000"/>
                </a:solidFill>
              </a:rPr>
              <a:t>nm) and infrared (940 n</a:t>
            </a:r>
            <a:r>
              <a:rPr lang="en-US" b="1" dirty="0" smtClean="0">
                <a:solidFill>
                  <a:srgbClr val="C00000"/>
                </a:solidFill>
              </a:rPr>
              <a:t>m)</a:t>
            </a:r>
          </a:p>
          <a:p>
            <a:pPr marL="514350" indent="-514350" algn="l">
              <a:buAutoNum type="alphaLcParenR"/>
            </a:pPr>
            <a:endParaRPr lang="en-US" b="1" dirty="0" smtClean="0"/>
          </a:p>
          <a:p>
            <a:pPr algn="l"/>
            <a:r>
              <a:rPr lang="en-US" b="1" dirty="0" err="1" smtClean="0"/>
              <a:t>Deoxyhemoglobin</a:t>
            </a:r>
            <a:r>
              <a:rPr lang="en-US" b="1" dirty="0" smtClean="0"/>
              <a:t> </a:t>
            </a:r>
            <a:r>
              <a:rPr lang="en-US" b="1" dirty="0" smtClean="0"/>
              <a:t>absorbs more light in the red band</a:t>
            </a:r>
          </a:p>
          <a:p>
            <a:pPr algn="l"/>
            <a:r>
              <a:rPr lang="en-US" b="1" dirty="0" err="1" smtClean="0"/>
              <a:t>Oxyhemoglobin</a:t>
            </a:r>
            <a:r>
              <a:rPr lang="en-US" b="1" dirty="0" smtClean="0"/>
              <a:t> absorbs more light in the infrared </a:t>
            </a:r>
            <a:r>
              <a:rPr lang="en-US" b="1" dirty="0" smtClean="0"/>
              <a:t>band</a:t>
            </a:r>
          </a:p>
          <a:p>
            <a:pPr algn="l"/>
            <a:endParaRPr lang="en-US" b="1" dirty="0" smtClean="0"/>
          </a:p>
          <a:p>
            <a:pPr algn="l"/>
            <a:r>
              <a:rPr lang="en-US" b="1" dirty="0" smtClean="0"/>
              <a:t>b) Sensors in the </a:t>
            </a:r>
            <a:r>
              <a:rPr lang="en-US" b="1" dirty="0" err="1" smtClean="0"/>
              <a:t>oximeter</a:t>
            </a:r>
            <a:r>
              <a:rPr lang="en-US" b="1" dirty="0" smtClean="0"/>
              <a:t> detect the amount of red and infrared light absorbed by the </a:t>
            </a:r>
            <a:r>
              <a:rPr lang="en-US" b="1" dirty="0" smtClean="0"/>
              <a:t>blood</a:t>
            </a:r>
          </a:p>
          <a:p>
            <a:pPr algn="l"/>
            <a:endParaRPr lang="en-US" b="1" dirty="0" smtClean="0"/>
          </a:p>
          <a:p>
            <a:pPr algn="l"/>
            <a:r>
              <a:rPr lang="en-US" b="1" dirty="0" smtClean="0"/>
              <a:t>c) </a:t>
            </a:r>
            <a:r>
              <a:rPr lang="en-US" b="1" dirty="0" err="1" smtClean="0"/>
              <a:t>Photoplethysmography</a:t>
            </a:r>
            <a:r>
              <a:rPr lang="en-US" b="1" dirty="0" smtClean="0"/>
              <a:t> is then used to identify </a:t>
            </a:r>
            <a:r>
              <a:rPr lang="en-US" b="1" dirty="0" err="1" smtClean="0"/>
              <a:t>pulsatile</a:t>
            </a:r>
            <a:r>
              <a:rPr lang="en-US" b="1" dirty="0" smtClean="0"/>
              <a:t> arterial flow (alternating current [AC]) and non-</a:t>
            </a:r>
            <a:r>
              <a:rPr lang="en-US" b="1" dirty="0" err="1" smtClean="0"/>
              <a:t>pulsatile</a:t>
            </a:r>
            <a:r>
              <a:rPr lang="en-US" b="1" dirty="0" smtClean="0"/>
              <a:t> flow (direct current [DC])</a:t>
            </a:r>
          </a:p>
          <a:p>
            <a:pPr algn="l"/>
            <a:r>
              <a:rPr lang="en-US" b="1" dirty="0" smtClean="0"/>
              <a:t>d) The ratio of AC/DC at both 66o and 94o nm is measured using the equation: (</a:t>
            </a:r>
            <a:r>
              <a:rPr lang="en-US" b="1" dirty="0" smtClean="0"/>
              <a:t>AC/DC)</a:t>
            </a:r>
            <a:r>
              <a:rPr lang="en-US" b="1" baseline="-25000" dirty="0" smtClean="0"/>
              <a:t>660</a:t>
            </a:r>
            <a:r>
              <a:rPr lang="en-US" b="1" dirty="0" smtClean="0"/>
              <a:t>/(AC/DC)</a:t>
            </a:r>
            <a:r>
              <a:rPr lang="en-US" b="1" baseline="-25000" dirty="0" smtClean="0"/>
              <a:t>940</a:t>
            </a:r>
            <a:endParaRPr lang="en-US" b="1" dirty="0" smtClean="0"/>
          </a:p>
          <a:p>
            <a:pPr algn="l"/>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dirty="0" smtClean="0">
                <a:solidFill>
                  <a:srgbClr val="7030A0"/>
                </a:solidFill>
              </a:rPr>
              <a:t>do you </a:t>
            </a:r>
            <a:r>
              <a:rPr lang="en-US" b="1" dirty="0" smtClean="0">
                <a:solidFill>
                  <a:srgbClr val="7030A0"/>
                </a:solidFill>
              </a:rPr>
              <a:t>Monitor</a:t>
            </a:r>
            <a:r>
              <a:rPr lang="en-US" dirty="0" smtClean="0">
                <a:solidFill>
                  <a:srgbClr val="7030A0"/>
                </a:solidFill>
              </a:rPr>
              <a:t> in a patient?</a:t>
            </a:r>
          </a:p>
          <a:p>
            <a:endParaRPr lang="en-US" dirty="0">
              <a:solidFill>
                <a:srgbClr val="7030A0"/>
              </a:solidFill>
            </a:endParaRPr>
          </a:p>
          <a:p>
            <a:r>
              <a:rPr lang="en-US" dirty="0" smtClean="0">
                <a:solidFill>
                  <a:srgbClr val="7030A0"/>
                </a:solidFill>
              </a:rPr>
              <a:t>Vitals</a:t>
            </a:r>
          </a:p>
          <a:p>
            <a:r>
              <a:rPr lang="en-US" dirty="0" smtClean="0">
                <a:solidFill>
                  <a:srgbClr val="7030A0"/>
                </a:solidFill>
              </a:rPr>
              <a:t>Color/skin</a:t>
            </a:r>
          </a:p>
          <a:p>
            <a:r>
              <a:rPr lang="en-US" dirty="0" smtClean="0">
                <a:solidFill>
                  <a:srgbClr val="7030A0"/>
                </a:solidFill>
              </a:rPr>
              <a:t>Wakefulness</a:t>
            </a: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10000"/>
          </a:bodyPr>
          <a:lstStyle/>
          <a:p>
            <a:pPr algn="l"/>
            <a:r>
              <a:rPr lang="en-US" b="1" dirty="0" smtClean="0"/>
              <a:t>How </a:t>
            </a:r>
            <a:r>
              <a:rPr lang="en-US" b="1" dirty="0" smtClean="0"/>
              <a:t>pulse </a:t>
            </a:r>
            <a:r>
              <a:rPr lang="en-US" b="1" dirty="0" err="1" smtClean="0"/>
              <a:t>oximetry</a:t>
            </a:r>
            <a:r>
              <a:rPr lang="en-US" b="1" dirty="0" smtClean="0"/>
              <a:t> works</a:t>
            </a:r>
          </a:p>
          <a:p>
            <a:pPr algn="l"/>
            <a:r>
              <a:rPr lang="en-US" dirty="0" smtClean="0"/>
              <a:t>e) The pulse </a:t>
            </a:r>
            <a:r>
              <a:rPr lang="en-US" dirty="0" err="1" smtClean="0"/>
              <a:t>oximeter</a:t>
            </a:r>
            <a:r>
              <a:rPr lang="en-US" dirty="0" smtClean="0"/>
              <a:t> calculates the SpO</a:t>
            </a:r>
            <a:r>
              <a:rPr lang="en-US" baseline="-25000" dirty="0" smtClean="0"/>
              <a:t>2</a:t>
            </a:r>
            <a:r>
              <a:rPr lang="en-US" dirty="0" smtClean="0"/>
              <a:t> by taking the above equation and using an algorithm built into the software to derive the SpO2</a:t>
            </a:r>
          </a:p>
          <a:p>
            <a:pPr algn="l"/>
            <a:endParaRPr lang="en-US" dirty="0" smtClean="0"/>
          </a:p>
          <a:p>
            <a:pPr algn="l">
              <a:buFont typeface="Arial" pitchFamily="34" charset="0"/>
              <a:buChar char="•"/>
            </a:pPr>
            <a:r>
              <a:rPr lang="en-US" dirty="0" smtClean="0"/>
              <a:t>The </a:t>
            </a:r>
            <a:r>
              <a:rPr lang="en-US" dirty="0" smtClean="0"/>
              <a:t>calibration to derive SpO2 from the (AC/DC)</a:t>
            </a:r>
            <a:r>
              <a:rPr lang="en-US" baseline="-25000" dirty="0" smtClean="0"/>
              <a:t>66</a:t>
            </a:r>
            <a:r>
              <a:rPr lang="en-US" dirty="0" smtClean="0"/>
              <a:t>0/(AC/DC)</a:t>
            </a:r>
            <a:r>
              <a:rPr lang="en-US" baseline="-25000" dirty="0" smtClean="0"/>
              <a:t>940</a:t>
            </a:r>
            <a:endParaRPr lang="en-US" dirty="0" smtClean="0"/>
          </a:p>
          <a:p>
            <a:pPr algn="l"/>
            <a:r>
              <a:rPr lang="en-US" dirty="0" smtClean="0"/>
              <a:t>ratio was made from studies of </a:t>
            </a:r>
            <a:r>
              <a:rPr lang="en-US" b="1" dirty="0" smtClean="0">
                <a:solidFill>
                  <a:srgbClr val="C00000"/>
                </a:solidFill>
              </a:rPr>
              <a:t>healthy volunteers</a:t>
            </a:r>
            <a:endParaRPr lang="en-US" dirty="0" smtClean="0">
              <a:solidFill>
                <a:srgbClr val="C00000"/>
              </a:solidFill>
            </a:endParaRPr>
          </a:p>
          <a:p>
            <a:pPr algn="l"/>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smtClean="0"/>
              <a:t>Light absorption with Oxygenated and Deoxygenated Hemoglobin</a:t>
            </a: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pic>
        <p:nvPicPr>
          <p:cNvPr id="28674" name="Picture 2"/>
          <p:cNvPicPr>
            <a:picLocks noChangeAspect="1" noChangeArrowheads="1"/>
          </p:cNvPicPr>
          <p:nvPr/>
        </p:nvPicPr>
        <p:blipFill>
          <a:blip r:embed="rId2" cstate="print"/>
          <a:srcRect/>
          <a:stretch>
            <a:fillRect/>
          </a:stretch>
        </p:blipFill>
        <p:spPr bwMode="auto">
          <a:xfrm>
            <a:off x="2362200" y="3276600"/>
            <a:ext cx="4492625" cy="2935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10000"/>
          </a:bodyPr>
          <a:lstStyle/>
          <a:p>
            <a:pPr algn="l"/>
            <a:r>
              <a:rPr lang="en-US" b="1" dirty="0" smtClean="0"/>
              <a:t>3) Accuracy of the pulse </a:t>
            </a:r>
            <a:r>
              <a:rPr lang="en-US" b="1" dirty="0" err="1" smtClean="0"/>
              <a:t>oximeter</a:t>
            </a:r>
            <a:endParaRPr lang="en-US" b="1" dirty="0" smtClean="0"/>
          </a:p>
          <a:p>
            <a:pPr algn="l"/>
            <a:endParaRPr lang="en-US" b="1" dirty="0" smtClean="0"/>
          </a:p>
          <a:p>
            <a:pPr algn="l"/>
            <a:r>
              <a:rPr lang="en-US" dirty="0" smtClean="0"/>
              <a:t>a) If the SpO2 is between </a:t>
            </a:r>
            <a:r>
              <a:rPr lang="en-US" b="1" dirty="0" smtClean="0">
                <a:solidFill>
                  <a:srgbClr val="C00000"/>
                </a:solidFill>
              </a:rPr>
              <a:t>70% and </a:t>
            </a:r>
            <a:r>
              <a:rPr lang="en-US" b="1" dirty="0" smtClean="0">
                <a:solidFill>
                  <a:srgbClr val="C00000"/>
                </a:solidFill>
              </a:rPr>
              <a:t>100%,  </a:t>
            </a:r>
            <a:r>
              <a:rPr lang="en-US" b="1" dirty="0" smtClean="0">
                <a:solidFill>
                  <a:srgbClr val="C00000"/>
                </a:solidFill>
              </a:rPr>
              <a:t>the pulse </a:t>
            </a:r>
            <a:r>
              <a:rPr lang="en-US" b="1" dirty="0" err="1" smtClean="0">
                <a:solidFill>
                  <a:srgbClr val="C00000"/>
                </a:solidFill>
              </a:rPr>
              <a:t>oximeter</a:t>
            </a:r>
            <a:r>
              <a:rPr lang="en-US" b="1" dirty="0" smtClean="0">
                <a:solidFill>
                  <a:srgbClr val="C00000"/>
                </a:solidFill>
              </a:rPr>
              <a:t> is accurate to within 5%</a:t>
            </a:r>
          </a:p>
          <a:p>
            <a:pPr algn="l"/>
            <a:r>
              <a:rPr lang="en-US" b="1" dirty="0" err="1" smtClean="0"/>
              <a:t>i</a:t>
            </a:r>
            <a:r>
              <a:rPr lang="en-US" b="1" dirty="0" smtClean="0"/>
              <a:t>) It is </a:t>
            </a:r>
            <a:r>
              <a:rPr lang="en-US" b="1" dirty="0" smtClean="0">
                <a:solidFill>
                  <a:srgbClr val="C00000"/>
                </a:solidFill>
              </a:rPr>
              <a:t>not accurate below </a:t>
            </a:r>
            <a:r>
              <a:rPr lang="en-US" b="1" dirty="0" smtClean="0">
                <a:solidFill>
                  <a:srgbClr val="C00000"/>
                </a:solidFill>
              </a:rPr>
              <a:t>70% </a:t>
            </a:r>
            <a:r>
              <a:rPr lang="en-US" b="1" dirty="0" smtClean="0"/>
              <a:t>because calibration of the pulse </a:t>
            </a:r>
            <a:r>
              <a:rPr lang="en-US" b="1" dirty="0" err="1" smtClean="0"/>
              <a:t>oximeter</a:t>
            </a:r>
            <a:r>
              <a:rPr lang="en-US" b="1" dirty="0" smtClean="0"/>
              <a:t> </a:t>
            </a:r>
            <a:r>
              <a:rPr lang="en-US" b="1" dirty="0" smtClean="0"/>
              <a:t>involved healthy volunteers whose </a:t>
            </a:r>
            <a:r>
              <a:rPr lang="en-US" b="1" dirty="0" smtClean="0"/>
              <a:t>SpO2 </a:t>
            </a:r>
            <a:r>
              <a:rPr lang="en-US" b="1" dirty="0" smtClean="0"/>
              <a:t>did not </a:t>
            </a:r>
            <a:r>
              <a:rPr lang="en-US" b="1" dirty="0" smtClean="0"/>
              <a:t>routinely </a:t>
            </a:r>
            <a:r>
              <a:rPr lang="en-US" dirty="0" smtClean="0"/>
              <a:t>reach </a:t>
            </a:r>
            <a:r>
              <a:rPr lang="en-US" dirty="0" smtClean="0"/>
              <a:t>levels &lt;</a:t>
            </a:r>
            <a:r>
              <a:rPr lang="en-US" dirty="0" smtClean="0"/>
              <a:t>70%</a:t>
            </a: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pic>
        <p:nvPicPr>
          <p:cNvPr id="25602" name="Picture 2"/>
          <p:cNvPicPr>
            <a:picLocks noChangeAspect="1" noChangeArrowheads="1"/>
          </p:cNvPicPr>
          <p:nvPr/>
        </p:nvPicPr>
        <p:blipFill>
          <a:blip r:embed="rId2" cstate="print"/>
          <a:srcRect/>
          <a:stretch>
            <a:fillRect/>
          </a:stretch>
        </p:blipFill>
        <p:spPr bwMode="auto">
          <a:xfrm>
            <a:off x="2057400" y="1905000"/>
            <a:ext cx="5456237" cy="4205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dirty="0" smtClean="0"/>
              <a:t>For </a:t>
            </a:r>
            <a:r>
              <a:rPr lang="en-US" dirty="0" smtClean="0"/>
              <a:t>the relationship between SaO2 and </a:t>
            </a:r>
            <a:r>
              <a:rPr lang="en-US" dirty="0" smtClean="0"/>
              <a:t>PaO2</a:t>
            </a:r>
          </a:p>
          <a:p>
            <a:pPr algn="l"/>
            <a:endParaRPr lang="en-US" dirty="0" smtClean="0"/>
          </a:p>
          <a:p>
            <a:pPr algn="l">
              <a:buFont typeface="Arial" pitchFamily="34" charset="0"/>
              <a:buChar char="•"/>
            </a:pPr>
            <a:r>
              <a:rPr lang="en-US" dirty="0" smtClean="0"/>
              <a:t>The </a:t>
            </a:r>
            <a:r>
              <a:rPr lang="en-US" dirty="0" smtClean="0"/>
              <a:t>absorption spectrum of deoxygenated hemoglobin is very steep at 600 nm in the red range so small changes in the amount of </a:t>
            </a:r>
            <a:r>
              <a:rPr lang="en-US" dirty="0" err="1" smtClean="0"/>
              <a:t>deoxyhemoglobin</a:t>
            </a:r>
            <a:r>
              <a:rPr lang="en-US" dirty="0" smtClean="0"/>
              <a:t> can cause very wide variances in </a:t>
            </a:r>
            <a:r>
              <a:rPr lang="en-US" dirty="0" smtClean="0"/>
              <a:t>SpO2</a:t>
            </a:r>
            <a:endParaRPr lang="en-US" dirty="0" smtClean="0"/>
          </a:p>
          <a:p>
            <a:pPr algn="l"/>
            <a:endParaRPr lang="en-US" dirty="0" smtClean="0"/>
          </a:p>
          <a:p>
            <a:pPr algn="l">
              <a:buFont typeface="Arial" pitchFamily="34" charset="0"/>
              <a:buChar char="•"/>
            </a:pPr>
            <a:r>
              <a:rPr lang="en-US" dirty="0" smtClean="0"/>
              <a:t>Pulse </a:t>
            </a:r>
            <a:r>
              <a:rPr lang="en-US" dirty="0" err="1" smtClean="0"/>
              <a:t>oximetry</a:t>
            </a:r>
            <a:r>
              <a:rPr lang="en-US" dirty="0" smtClean="0"/>
              <a:t> is not as accurate in low amplitude </a:t>
            </a:r>
            <a:r>
              <a:rPr lang="en-US" dirty="0" smtClean="0"/>
              <a:t>states</a:t>
            </a:r>
          </a:p>
          <a:p>
            <a:pPr algn="l">
              <a:buFont typeface="Arial" pitchFamily="34" charset="0"/>
              <a:buChar char="•"/>
            </a:pPr>
            <a:endParaRPr lang="en-US" dirty="0" smtClean="0"/>
          </a:p>
          <a:p>
            <a:pPr algn="l">
              <a:buFont typeface="Arial" pitchFamily="34" charset="0"/>
              <a:buChar char="•"/>
            </a:pPr>
            <a:r>
              <a:rPr lang="en-US" dirty="0" smtClean="0"/>
              <a:t>Low </a:t>
            </a:r>
            <a:r>
              <a:rPr lang="en-US" dirty="0" smtClean="0"/>
              <a:t>perfusion makes it difficult for the pulse </a:t>
            </a:r>
            <a:r>
              <a:rPr lang="en-US" dirty="0" err="1" smtClean="0"/>
              <a:t>oximeter</a:t>
            </a:r>
            <a:r>
              <a:rPr lang="en-US" dirty="0" smtClean="0"/>
              <a:t> to distinguish a true signal from background noise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smtClean="0"/>
              <a:t>Low </a:t>
            </a:r>
            <a:r>
              <a:rPr lang="en-US" dirty="0" smtClean="0"/>
              <a:t>perfusion makes it difficult for the pulse </a:t>
            </a:r>
            <a:r>
              <a:rPr lang="en-US" dirty="0" err="1" smtClean="0"/>
              <a:t>oximeter</a:t>
            </a:r>
            <a:r>
              <a:rPr lang="en-US" dirty="0" smtClean="0"/>
              <a:t> to distinguish a true signal from background noise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pic>
        <p:nvPicPr>
          <p:cNvPr id="26626" name="Picture 2"/>
          <p:cNvPicPr>
            <a:picLocks noChangeAspect="1" noChangeArrowheads="1"/>
          </p:cNvPicPr>
          <p:nvPr/>
        </p:nvPicPr>
        <p:blipFill>
          <a:blip r:embed="rId2"/>
          <a:srcRect/>
          <a:stretch>
            <a:fillRect/>
          </a:stretch>
        </p:blipFill>
        <p:spPr bwMode="auto">
          <a:xfrm>
            <a:off x="2667000" y="3352800"/>
            <a:ext cx="3008313" cy="3265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dirty="0" err="1" smtClean="0">
                <a:solidFill>
                  <a:srgbClr val="C00000"/>
                </a:solidFill>
              </a:rPr>
              <a:t>Dyshemoglobinemias</a:t>
            </a:r>
            <a:endParaRPr lang="en-US" dirty="0" smtClean="0">
              <a:solidFill>
                <a:srgbClr val="C00000"/>
              </a:solidFill>
            </a:endParaRPr>
          </a:p>
          <a:p>
            <a:pPr algn="l"/>
            <a:r>
              <a:rPr lang="en-US" dirty="0" smtClean="0"/>
              <a:t>Pulse </a:t>
            </a:r>
            <a:r>
              <a:rPr lang="en-US" dirty="0" err="1" smtClean="0"/>
              <a:t>oximetry</a:t>
            </a:r>
            <a:r>
              <a:rPr lang="en-US" dirty="0" smtClean="0"/>
              <a:t> only accurately measures </a:t>
            </a:r>
            <a:r>
              <a:rPr lang="en-US" dirty="0" err="1" smtClean="0"/>
              <a:t>oxyhemoglobin</a:t>
            </a:r>
            <a:r>
              <a:rPr lang="en-US" dirty="0" smtClean="0"/>
              <a:t> and </a:t>
            </a:r>
            <a:r>
              <a:rPr lang="en-US" dirty="0" err="1" smtClean="0"/>
              <a:t>deoxyhemoglobin</a:t>
            </a:r>
            <a:r>
              <a:rPr lang="en-US" dirty="0" smtClean="0"/>
              <a:t>—all </a:t>
            </a:r>
            <a:r>
              <a:rPr lang="en-US" dirty="0" smtClean="0"/>
              <a:t>other forms of hemoglobin are not accurately measured</a:t>
            </a:r>
          </a:p>
          <a:p>
            <a:pPr lvl="1" algn="l">
              <a:buFont typeface="Arial" pitchFamily="34" charset="0"/>
              <a:buChar char="•"/>
            </a:pPr>
            <a:r>
              <a:rPr lang="en-US" dirty="0" err="1" smtClean="0">
                <a:solidFill>
                  <a:srgbClr val="C00000"/>
                </a:solidFill>
              </a:rPr>
              <a:t>Carboxyhemoglobin</a:t>
            </a:r>
            <a:r>
              <a:rPr lang="en-US" dirty="0" smtClean="0">
                <a:solidFill>
                  <a:srgbClr val="C00000"/>
                </a:solidFill>
              </a:rPr>
              <a:t> </a:t>
            </a:r>
            <a:r>
              <a:rPr lang="en-US" dirty="0" smtClean="0">
                <a:solidFill>
                  <a:srgbClr val="C00000"/>
                </a:solidFill>
              </a:rPr>
              <a:t>is measured as </a:t>
            </a:r>
            <a:r>
              <a:rPr lang="en-US" dirty="0" smtClean="0">
                <a:solidFill>
                  <a:srgbClr val="C00000"/>
                </a:solidFill>
              </a:rPr>
              <a:t>90% </a:t>
            </a:r>
            <a:r>
              <a:rPr lang="en-US" dirty="0" err="1" smtClean="0">
                <a:solidFill>
                  <a:srgbClr val="C00000"/>
                </a:solidFill>
              </a:rPr>
              <a:t>oxyhemoglobin</a:t>
            </a:r>
            <a:r>
              <a:rPr lang="en-US" dirty="0" smtClean="0">
                <a:solidFill>
                  <a:srgbClr val="C00000"/>
                </a:solidFill>
              </a:rPr>
              <a:t> and 10% </a:t>
            </a:r>
            <a:r>
              <a:rPr lang="en-US" dirty="0" err="1" smtClean="0">
                <a:solidFill>
                  <a:srgbClr val="C00000"/>
                </a:solidFill>
              </a:rPr>
              <a:t>deoxyhemoglobin</a:t>
            </a:r>
            <a:endParaRPr lang="en-US" dirty="0" smtClean="0">
              <a:solidFill>
                <a:srgbClr val="C00000"/>
              </a:solidFill>
            </a:endParaRPr>
          </a:p>
          <a:p>
            <a:pPr lvl="2" algn="l">
              <a:buFont typeface="Arial" pitchFamily="34" charset="0"/>
              <a:buChar char="•"/>
            </a:pPr>
            <a:r>
              <a:rPr lang="en-US" dirty="0" smtClean="0"/>
              <a:t>Thus</a:t>
            </a:r>
            <a:r>
              <a:rPr lang="en-US" dirty="0" smtClean="0"/>
              <a:t>, when there are high amounts of </a:t>
            </a:r>
            <a:r>
              <a:rPr lang="en-US" dirty="0" err="1" smtClean="0"/>
              <a:t>carboxyhemoglobin</a:t>
            </a:r>
            <a:r>
              <a:rPr lang="en-US" dirty="0" smtClean="0"/>
              <a:t> it will overestimate the SpO2</a:t>
            </a:r>
          </a:p>
          <a:p>
            <a:pPr lvl="2" algn="l">
              <a:buFont typeface="Arial" pitchFamily="34" charset="0"/>
              <a:buChar char="•"/>
            </a:pPr>
            <a:r>
              <a:rPr lang="en-US" dirty="0" smtClean="0"/>
              <a:t>This </a:t>
            </a:r>
            <a:r>
              <a:rPr lang="en-US" dirty="0" smtClean="0"/>
              <a:t>is an important consideration in patients exposed to smoke or fires</a:t>
            </a:r>
          </a:p>
          <a:p>
            <a:pPr lvl="1" algn="l">
              <a:buFont typeface="Arial" pitchFamily="34" charset="0"/>
              <a:buChar char="•"/>
            </a:pPr>
            <a:r>
              <a:rPr lang="en-US" dirty="0" err="1" smtClean="0">
                <a:solidFill>
                  <a:srgbClr val="C00000"/>
                </a:solidFill>
              </a:rPr>
              <a:t>Methemoglobin</a:t>
            </a:r>
            <a:r>
              <a:rPr lang="en-US" dirty="0" smtClean="0">
                <a:solidFill>
                  <a:srgbClr val="C00000"/>
                </a:solidFill>
              </a:rPr>
              <a:t> </a:t>
            </a:r>
            <a:r>
              <a:rPr lang="en-US" dirty="0" smtClean="0">
                <a:solidFill>
                  <a:srgbClr val="C00000"/>
                </a:solidFill>
              </a:rPr>
              <a:t>absorbs equal amounts of red and infrared light so the SpO2 will read 85%</a:t>
            </a:r>
          </a:p>
          <a:p>
            <a:pPr lvl="2" algn="l">
              <a:buFont typeface="Arial" pitchFamily="34" charset="0"/>
              <a:buChar char="•"/>
            </a:pPr>
            <a:r>
              <a:rPr lang="en-US" dirty="0" err="1" smtClean="0"/>
              <a:t>Methemoglobin</a:t>
            </a:r>
            <a:r>
              <a:rPr lang="en-US" dirty="0" smtClean="0"/>
              <a:t> is formed when iron goes from it's </a:t>
            </a:r>
            <a:r>
              <a:rPr lang="en-US" sz="800" dirty="0" smtClean="0"/>
              <a:t>+2 </a:t>
            </a:r>
            <a:r>
              <a:rPr lang="en-US" dirty="0" smtClean="0"/>
              <a:t>ferrous form to the +3 ferric state</a:t>
            </a:r>
          </a:p>
          <a:p>
            <a:pPr algn="l"/>
            <a:r>
              <a:rPr lang="en-US" sz="2800" dirty="0" smtClean="0"/>
              <a:t>(2)</a:t>
            </a:r>
            <a:r>
              <a:rPr lang="en-US" dirty="0" smtClean="0"/>
              <a:t> The ferric state of iron displays a left shift on the oxygen </a:t>
            </a:r>
            <a:r>
              <a:rPr lang="en-US" dirty="0" smtClean="0"/>
              <a:t>dissociation </a:t>
            </a:r>
            <a:r>
              <a:rPr lang="en-US" dirty="0" smtClean="0"/>
              <a:t>curve and releases oxygen less easily</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err="1" smtClean="0"/>
              <a:t>Dyshemoglobinemias</a:t>
            </a:r>
            <a:endParaRPr lang="en-US" dirty="0" smtClean="0"/>
          </a:p>
          <a:p>
            <a:pPr algn="l">
              <a:buFont typeface="Arial" pitchFamily="34" charset="0"/>
              <a:buChar char="•"/>
            </a:pPr>
            <a:r>
              <a:rPr lang="en-US" dirty="0" err="1" smtClean="0"/>
              <a:t>Methemoglobinemia</a:t>
            </a:r>
            <a:r>
              <a:rPr lang="en-US" dirty="0" smtClean="0"/>
              <a:t> </a:t>
            </a:r>
            <a:r>
              <a:rPr lang="en-US" dirty="0" smtClean="0"/>
              <a:t>can be caused by many </a:t>
            </a:r>
            <a:r>
              <a:rPr lang="en-US" dirty="0" smtClean="0"/>
              <a:t>drugs.</a:t>
            </a:r>
            <a:endParaRPr lang="en-US" dirty="0" smtClean="0"/>
          </a:p>
          <a:p>
            <a:pPr algn="l">
              <a:buFont typeface="Arial" pitchFamily="34" charset="0"/>
              <a:buChar char="•"/>
            </a:pPr>
            <a:r>
              <a:rPr lang="en-US" dirty="0" smtClean="0"/>
              <a:t>Patients </a:t>
            </a:r>
            <a:r>
              <a:rPr lang="en-US" dirty="0" smtClean="0"/>
              <a:t>with sickle cell anemia presenting in a </a:t>
            </a:r>
            <a:r>
              <a:rPr lang="en-US" dirty="0" err="1" smtClean="0"/>
              <a:t>vasoocclusive</a:t>
            </a:r>
            <a:r>
              <a:rPr lang="en-US" dirty="0" smtClean="0"/>
              <a:t> crisis can have an inaccurate SpO2 reading</a:t>
            </a:r>
          </a:p>
          <a:p>
            <a:pPr algn="l">
              <a:buFont typeface="Arial" pitchFamily="34" charset="0"/>
              <a:buChar char="•"/>
            </a:pPr>
            <a:r>
              <a:rPr lang="en-US" dirty="0" smtClean="0"/>
              <a:t>High levels of </a:t>
            </a:r>
            <a:r>
              <a:rPr lang="en-US" dirty="0" err="1" smtClean="0"/>
              <a:t>bilirubin</a:t>
            </a:r>
            <a:r>
              <a:rPr lang="en-US" dirty="0" smtClean="0"/>
              <a:t> do not alter SpO</a:t>
            </a:r>
            <a:r>
              <a:rPr lang="en-US" baseline="-25000" dirty="0" smtClean="0"/>
              <a:t>2</a:t>
            </a:r>
            <a:r>
              <a:rPr lang="en-US" dirty="0" smtClean="0"/>
              <a:t> readings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err="1" smtClean="0"/>
              <a:t>Dyshemoglobinemias</a:t>
            </a:r>
            <a:endParaRPr lang="en-US" dirty="0" smtClean="0"/>
          </a:p>
          <a:p>
            <a:pPr algn="l">
              <a:buFont typeface="Arial" pitchFamily="34" charset="0"/>
              <a:buChar char="•"/>
            </a:pPr>
            <a:r>
              <a:rPr lang="en-US" dirty="0" err="1" smtClean="0"/>
              <a:t>Methemoglobinemia</a:t>
            </a:r>
            <a:r>
              <a:rPr lang="en-US" dirty="0" smtClean="0"/>
              <a:t> </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pic>
        <p:nvPicPr>
          <p:cNvPr id="27650" name="Picture 2"/>
          <p:cNvPicPr>
            <a:picLocks noChangeAspect="1" noChangeArrowheads="1"/>
          </p:cNvPicPr>
          <p:nvPr/>
        </p:nvPicPr>
        <p:blipFill>
          <a:blip r:embed="rId2"/>
          <a:srcRect/>
          <a:stretch>
            <a:fillRect/>
          </a:stretch>
        </p:blipFill>
        <p:spPr bwMode="auto">
          <a:xfrm>
            <a:off x="2743200" y="2971800"/>
            <a:ext cx="3505200" cy="3798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533400" y="1828800"/>
            <a:ext cx="7696200" cy="3810000"/>
          </a:xfrm>
        </p:spPr>
        <p:txBody>
          <a:bodyPr>
            <a:normAutofit fontScale="62500" lnSpcReduction="20000"/>
          </a:bodyPr>
          <a:lstStyle/>
          <a:p>
            <a:pPr algn="l"/>
            <a:endParaRPr lang="en-US" dirty="0" smtClean="0"/>
          </a:p>
          <a:p>
            <a:pPr algn="l"/>
            <a:r>
              <a:rPr lang="en-US" dirty="0" err="1" smtClean="0"/>
              <a:t>NOrmal</a:t>
            </a:r>
            <a:r>
              <a:rPr lang="en-US" dirty="0" smtClean="0"/>
              <a:t> </a:t>
            </a:r>
            <a:r>
              <a:rPr lang="en-US" dirty="0" err="1" smtClean="0"/>
              <a:t>capnogram</a:t>
            </a:r>
            <a:endParaRPr lang="en-US" dirty="0" smtClean="0"/>
          </a:p>
          <a:p>
            <a:pPr algn="l"/>
            <a:r>
              <a:rPr lang="en-US" dirty="0" smtClean="0"/>
              <a:t>a) Phase I</a:t>
            </a:r>
          </a:p>
          <a:p>
            <a:pPr lvl="1" algn="l"/>
            <a:r>
              <a:rPr lang="en-US" sz="2400" dirty="0" smtClean="0"/>
              <a:t>Initiation</a:t>
            </a:r>
            <a:r>
              <a:rPr lang="en-US" dirty="0" smtClean="0"/>
              <a:t> </a:t>
            </a:r>
            <a:r>
              <a:rPr lang="en-US" dirty="0" smtClean="0"/>
              <a:t>of expiration</a:t>
            </a:r>
          </a:p>
          <a:p>
            <a:pPr lvl="1" algn="l"/>
            <a:r>
              <a:rPr lang="en-US" dirty="0" smtClean="0"/>
              <a:t>CO</a:t>
            </a:r>
            <a:r>
              <a:rPr lang="en-US" baseline="-25000" dirty="0" smtClean="0"/>
              <a:t>2</a:t>
            </a:r>
            <a:r>
              <a:rPr lang="en-US" dirty="0" smtClean="0"/>
              <a:t> free </a:t>
            </a:r>
            <a:r>
              <a:rPr lang="en-US" dirty="0" smtClean="0"/>
              <a:t>gas from anatomic dead space</a:t>
            </a:r>
          </a:p>
          <a:p>
            <a:pPr algn="l"/>
            <a:r>
              <a:rPr lang="en-US" dirty="0" smtClean="0"/>
              <a:t>b) Phase </a:t>
            </a:r>
            <a:r>
              <a:rPr lang="en-US" dirty="0" smtClean="0"/>
              <a:t>II</a:t>
            </a:r>
          </a:p>
          <a:p>
            <a:pPr algn="l"/>
            <a:r>
              <a:rPr lang="en-US" dirty="0" smtClean="0"/>
              <a:t>	</a:t>
            </a:r>
            <a:r>
              <a:rPr lang="en-US" dirty="0" smtClean="0"/>
              <a:t>Expiration</a:t>
            </a:r>
            <a:r>
              <a:rPr lang="en-US" sz="3200" dirty="0" smtClean="0"/>
              <a:t> </a:t>
            </a:r>
            <a:r>
              <a:rPr lang="en-US" sz="3200" dirty="0" smtClean="0"/>
              <a:t>of</a:t>
            </a:r>
            <a:r>
              <a:rPr lang="en-US" dirty="0" smtClean="0"/>
              <a:t> mixture of </a:t>
            </a:r>
            <a:r>
              <a:rPr lang="en-US" sz="3200" dirty="0" smtClean="0"/>
              <a:t>dead space</a:t>
            </a:r>
            <a:r>
              <a:rPr lang="en-US" dirty="0" smtClean="0"/>
              <a:t> and </a:t>
            </a:r>
            <a:r>
              <a:rPr lang="en-US" dirty="0" smtClean="0"/>
              <a:t>alveolar </a:t>
            </a:r>
            <a:r>
              <a:rPr lang="en-US" dirty="0" smtClean="0"/>
              <a:t>gas</a:t>
            </a:r>
          </a:p>
          <a:p>
            <a:pPr algn="l"/>
            <a:r>
              <a:rPr lang="en-US" dirty="0" smtClean="0"/>
              <a:t>c) Phase </a:t>
            </a:r>
            <a:r>
              <a:rPr lang="en-US" sz="2800" b="1" dirty="0" smtClean="0"/>
              <a:t>III</a:t>
            </a:r>
          </a:p>
          <a:p>
            <a:pPr lvl="1" algn="l"/>
            <a:r>
              <a:rPr lang="en-US" dirty="0" smtClean="0"/>
              <a:t>Alveolar </a:t>
            </a:r>
            <a:r>
              <a:rPr lang="en-US" sz="2400" b="1" dirty="0" smtClean="0"/>
              <a:t>plateau</a:t>
            </a:r>
          </a:p>
          <a:p>
            <a:pPr lvl="1" algn="l"/>
            <a:r>
              <a:rPr lang="en-US" dirty="0" smtClean="0"/>
              <a:t>CO2-rich </a:t>
            </a:r>
            <a:r>
              <a:rPr lang="en-US" dirty="0" smtClean="0"/>
              <a:t>gas from alveoli</a:t>
            </a:r>
          </a:p>
          <a:p>
            <a:pPr algn="l"/>
            <a:r>
              <a:rPr lang="en-US" dirty="0" smtClean="0"/>
              <a:t>d) Phase IV </a:t>
            </a:r>
            <a:r>
              <a:rPr lang="en-US" dirty="0" smtClean="0"/>
              <a:t>or o</a:t>
            </a:r>
            <a:endParaRPr lang="en-US" dirty="0" smtClean="0"/>
          </a:p>
          <a:p>
            <a:pPr algn="l"/>
            <a:r>
              <a:rPr lang="en-US" sz="3600" b="1" dirty="0" smtClean="0"/>
              <a:t>	</a:t>
            </a:r>
            <a:r>
              <a:rPr lang="en-US" b="1" dirty="0" smtClean="0"/>
              <a:t>Inspiration</a:t>
            </a: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pic>
        <p:nvPicPr>
          <p:cNvPr id="29698" name="Picture 2"/>
          <p:cNvPicPr>
            <a:picLocks noChangeAspect="1" noChangeArrowheads="1"/>
          </p:cNvPicPr>
          <p:nvPr/>
        </p:nvPicPr>
        <p:blipFill>
          <a:blip r:embed="rId2" cstate="print"/>
          <a:srcRect/>
          <a:stretch>
            <a:fillRect/>
          </a:stretch>
        </p:blipFill>
        <p:spPr bwMode="auto">
          <a:xfrm>
            <a:off x="4572000" y="4114800"/>
            <a:ext cx="4443413" cy="250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b="1" dirty="0" smtClean="0">
                <a:solidFill>
                  <a:srgbClr val="7030A0"/>
                </a:solidFill>
              </a:rPr>
              <a:t>How</a:t>
            </a:r>
            <a:r>
              <a:rPr lang="en-US" dirty="0" smtClean="0">
                <a:solidFill>
                  <a:srgbClr val="7030A0"/>
                </a:solidFill>
              </a:rPr>
              <a:t> </a:t>
            </a:r>
            <a:r>
              <a:rPr lang="en-US" dirty="0" smtClean="0">
                <a:solidFill>
                  <a:srgbClr val="7030A0"/>
                </a:solidFill>
              </a:rPr>
              <a:t>and </a:t>
            </a:r>
            <a:r>
              <a:rPr lang="en-US" b="1" dirty="0">
                <a:solidFill>
                  <a:srgbClr val="7030A0"/>
                </a:solidFill>
              </a:rPr>
              <a:t>b</a:t>
            </a:r>
            <a:r>
              <a:rPr lang="en-US" b="1" dirty="0" smtClean="0">
                <a:solidFill>
                  <a:srgbClr val="7030A0"/>
                </a:solidFill>
              </a:rPr>
              <a:t>y which means </a:t>
            </a:r>
            <a:r>
              <a:rPr lang="en-US" dirty="0" smtClean="0">
                <a:solidFill>
                  <a:srgbClr val="7030A0"/>
                </a:solidFill>
              </a:rPr>
              <a:t>do you </a:t>
            </a:r>
            <a:r>
              <a:rPr lang="en-US" b="1" dirty="0" smtClean="0">
                <a:solidFill>
                  <a:srgbClr val="7030A0"/>
                </a:solidFill>
              </a:rPr>
              <a:t>Monitor</a:t>
            </a:r>
            <a:r>
              <a:rPr lang="en-US" dirty="0" smtClean="0">
                <a:solidFill>
                  <a:srgbClr val="7030A0"/>
                </a:solidFill>
              </a:rPr>
              <a:t> in a patient?</a:t>
            </a:r>
          </a:p>
          <a:p>
            <a:r>
              <a:rPr lang="en-US" dirty="0" smtClean="0">
                <a:solidFill>
                  <a:srgbClr val="7030A0"/>
                </a:solidFill>
              </a:rPr>
              <a:t>Physical exam</a:t>
            </a:r>
          </a:p>
          <a:p>
            <a:r>
              <a:rPr lang="en-US" dirty="0" smtClean="0">
                <a:solidFill>
                  <a:srgbClr val="7030A0"/>
                </a:solidFill>
              </a:rPr>
              <a:t>Equipments ( advances in technology)</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p>
          <a:p>
            <a:pPr marL="514350" indent="-514350" algn="l">
              <a:buFont typeface="Arial" pitchFamily="34" charset="0"/>
              <a:buChar char="•"/>
            </a:pPr>
            <a:r>
              <a:rPr lang="en-US" b="1" dirty="0" smtClean="0"/>
              <a:t>Confirmation </a:t>
            </a:r>
            <a:r>
              <a:rPr lang="en-US" b="1" dirty="0" smtClean="0"/>
              <a:t>of </a:t>
            </a:r>
            <a:r>
              <a:rPr lang="en-US" b="1" dirty="0" err="1" smtClean="0"/>
              <a:t>endotracheal</a:t>
            </a:r>
            <a:r>
              <a:rPr lang="en-US" b="1" dirty="0" smtClean="0"/>
              <a:t> </a:t>
            </a:r>
            <a:r>
              <a:rPr lang="en-US" b="1" dirty="0" smtClean="0"/>
              <a:t>intubation</a:t>
            </a:r>
            <a:endParaRPr lang="en-US" b="1" dirty="0" smtClean="0">
              <a:solidFill>
                <a:srgbClr val="0070C0"/>
              </a:solidFill>
            </a:endParaRPr>
          </a:p>
          <a:p>
            <a:pPr algn="l">
              <a:buFont typeface="Arial" pitchFamily="34" charset="0"/>
              <a:buChar char="•"/>
            </a:pPr>
            <a:r>
              <a:rPr lang="en-US" sz="2800" b="1" dirty="0" smtClean="0"/>
              <a:t>Monitoring </a:t>
            </a:r>
            <a:r>
              <a:rPr lang="en-US" b="1" dirty="0" smtClean="0"/>
              <a:t>of</a:t>
            </a:r>
            <a:r>
              <a:rPr lang="en-US" sz="2800" b="1" dirty="0" smtClean="0"/>
              <a:t> adequacy of</a:t>
            </a:r>
            <a:r>
              <a:rPr lang="en-US" b="1" dirty="0" smtClean="0"/>
              <a:t> ventilation in controlled or spontaneously ventilating patients</a:t>
            </a:r>
          </a:p>
          <a:p>
            <a:pPr algn="l">
              <a:buFont typeface="Arial" pitchFamily="34" charset="0"/>
              <a:buChar char="•"/>
            </a:pPr>
            <a:r>
              <a:rPr lang="en-US" sz="3600" dirty="0" smtClean="0"/>
              <a:t>Noninvasive </a:t>
            </a:r>
            <a:r>
              <a:rPr lang="en-US" b="1" dirty="0" smtClean="0"/>
              <a:t>estimate </a:t>
            </a:r>
            <a:r>
              <a:rPr lang="en-US" b="1" dirty="0" smtClean="0"/>
              <a:t>of PaCO2</a:t>
            </a:r>
            <a:endParaRPr lang="en-US" b="1" dirty="0" smtClean="0"/>
          </a:p>
          <a:p>
            <a:pPr lvl="1" algn="l">
              <a:buFont typeface="Arial" pitchFamily="34" charset="0"/>
              <a:buChar char="•"/>
            </a:pPr>
            <a:r>
              <a:rPr lang="en-US" dirty="0" smtClean="0"/>
              <a:t>Assumes </a:t>
            </a:r>
            <a:r>
              <a:rPr lang="en-US" dirty="0" smtClean="0"/>
              <a:t>the normal 2 to </a:t>
            </a:r>
            <a:r>
              <a:rPr lang="en-US" sz="2400" b="1" dirty="0" smtClean="0"/>
              <a:t>5 </a:t>
            </a:r>
            <a:r>
              <a:rPr lang="en-US" b="1" dirty="0" smtClean="0"/>
              <a:t>mm Hg difference between expired (</a:t>
            </a:r>
            <a:r>
              <a:rPr lang="en-US" b="1" dirty="0" smtClean="0"/>
              <a:t>PETCO2) </a:t>
            </a:r>
            <a:r>
              <a:rPr lang="en-US" b="1" dirty="0" smtClean="0"/>
              <a:t>and arterial (</a:t>
            </a:r>
            <a:r>
              <a:rPr lang="en-US" b="1" dirty="0" err="1" smtClean="0"/>
              <a:t>PaCapnography</a:t>
            </a:r>
            <a:r>
              <a:rPr lang="en-US" b="1" dirty="0" smtClean="0"/>
              <a:t>  </a:t>
            </a:r>
            <a:r>
              <a:rPr lang="en-US" b="1" dirty="0" smtClean="0"/>
              <a:t>in the awake state is </a:t>
            </a:r>
            <a:r>
              <a:rPr lang="en-US" b="1" dirty="0" smtClean="0"/>
              <a:t>present)</a:t>
            </a:r>
            <a:endParaRPr lang="en-US" b="1" dirty="0" smtClean="0"/>
          </a:p>
          <a:p>
            <a:pPr algn="l">
              <a:buFont typeface="Arial" pitchFamily="34" charset="0"/>
              <a:buChar char="•"/>
            </a:pPr>
            <a:endParaRPr lang="en-US" sz="3600" dirty="0" smtClean="0"/>
          </a:p>
          <a:p>
            <a:pPr algn="l">
              <a:buFont typeface="Arial" pitchFamily="34" charset="0"/>
              <a:buChar char="•"/>
            </a:pPr>
            <a:r>
              <a:rPr lang="en-US" sz="3600" dirty="0" smtClean="0"/>
              <a:t>The </a:t>
            </a:r>
            <a:r>
              <a:rPr lang="en-US" sz="3600" dirty="0" smtClean="0"/>
              <a:t>gradient</a:t>
            </a:r>
            <a:r>
              <a:rPr lang="en-US" dirty="0" smtClean="0"/>
              <a:t> between PETCO2 and PaCO2</a:t>
            </a:r>
            <a:r>
              <a:rPr lang="en-US" sz="3600" dirty="0" smtClean="0"/>
              <a:t> may</a:t>
            </a:r>
            <a:r>
              <a:rPr lang="en-US" dirty="0" smtClean="0"/>
              <a:t> be</a:t>
            </a:r>
            <a:r>
              <a:rPr lang="en-US" sz="3600" dirty="0" smtClean="0"/>
              <a:t> </a:t>
            </a:r>
            <a:r>
              <a:rPr lang="en-US" sz="3600" dirty="0" smtClean="0"/>
              <a:t>increased </a:t>
            </a:r>
            <a:r>
              <a:rPr lang="en-US" dirty="0" smtClean="0"/>
              <a:t>with</a:t>
            </a:r>
            <a:r>
              <a:rPr lang="en-US" sz="3600" dirty="0" smtClean="0"/>
              <a:t> </a:t>
            </a:r>
            <a:r>
              <a:rPr lang="en-US" sz="3600" dirty="0" smtClean="0"/>
              <a:t>age,</a:t>
            </a:r>
            <a:r>
              <a:rPr lang="en-US" dirty="0" smtClean="0"/>
              <a:t> pulmonary</a:t>
            </a:r>
            <a:r>
              <a:rPr lang="en-US" sz="3600" dirty="0" smtClean="0"/>
              <a:t> disease,</a:t>
            </a:r>
            <a:r>
              <a:rPr lang="en-US" dirty="0" smtClean="0"/>
              <a:t> pulmonary embolus, low</a:t>
            </a:r>
            <a:r>
              <a:rPr lang="en-US" sz="3600" dirty="0" smtClean="0"/>
              <a:t> cardiac </a:t>
            </a:r>
            <a:r>
              <a:rPr lang="en-US" dirty="0" smtClean="0"/>
              <a:t>output, and </a:t>
            </a:r>
            <a:r>
              <a:rPr lang="en-US" dirty="0" err="1" smtClean="0"/>
              <a:t>hypovolemia</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endParaRPr lang="en-US" b="1" dirty="0" smtClean="0">
              <a:solidFill>
                <a:schemeClr val="accent2"/>
              </a:solidFill>
            </a:endParaRPr>
          </a:p>
          <a:p>
            <a:pPr algn="l"/>
            <a:r>
              <a:rPr lang="en-US" b="1" dirty="0" smtClean="0"/>
              <a:t>Detection </a:t>
            </a:r>
            <a:r>
              <a:rPr lang="en-US" b="1" dirty="0" smtClean="0"/>
              <a:t>of patient disease</a:t>
            </a:r>
          </a:p>
          <a:p>
            <a:pPr algn="l"/>
            <a:r>
              <a:rPr lang="en-US" dirty="0" err="1" smtClean="0"/>
              <a:t>i</a:t>
            </a:r>
            <a:r>
              <a:rPr lang="en-US" dirty="0" smtClean="0"/>
              <a:t>) Causes </a:t>
            </a:r>
            <a:r>
              <a:rPr lang="en-US" dirty="0" smtClean="0"/>
              <a:t>of increased </a:t>
            </a:r>
            <a:r>
              <a:rPr lang="en-US" dirty="0" smtClean="0"/>
              <a:t>CO2 </a:t>
            </a:r>
            <a:r>
              <a:rPr lang="en-US" dirty="0" smtClean="0"/>
              <a:t>production</a:t>
            </a:r>
          </a:p>
          <a:p>
            <a:pPr lvl="1" algn="l"/>
            <a:r>
              <a:rPr lang="en-US" dirty="0" smtClean="0"/>
              <a:t>Fever</a:t>
            </a:r>
            <a:endParaRPr lang="en-US" dirty="0" smtClean="0"/>
          </a:p>
          <a:p>
            <a:pPr lvl="1" algn="l"/>
            <a:r>
              <a:rPr lang="en-US" dirty="0" smtClean="0"/>
              <a:t>Sepsis</a:t>
            </a:r>
            <a:endParaRPr lang="en-US" dirty="0" smtClean="0"/>
          </a:p>
          <a:p>
            <a:pPr lvl="1" algn="l"/>
            <a:r>
              <a:rPr lang="en-US" dirty="0" smtClean="0"/>
              <a:t>Malignant hyperthermia</a:t>
            </a:r>
          </a:p>
          <a:p>
            <a:pPr lvl="1" algn="l"/>
            <a:r>
              <a:rPr lang="en-US" dirty="0" smtClean="0"/>
              <a:t>Hyperthyroidism</a:t>
            </a:r>
          </a:p>
          <a:p>
            <a:pPr lvl="1" algn="l"/>
            <a:r>
              <a:rPr lang="en-US" dirty="0" smtClean="0"/>
              <a:t>Shivering</a:t>
            </a:r>
          </a:p>
          <a:p>
            <a:pPr algn="l"/>
            <a:r>
              <a:rPr lang="en-US" dirty="0" smtClean="0"/>
              <a:t>ii) Causes of decreased </a:t>
            </a:r>
            <a:r>
              <a:rPr lang="en-US" dirty="0" smtClean="0"/>
              <a:t>PETCO2</a:t>
            </a:r>
            <a:endParaRPr lang="en-US" dirty="0" smtClean="0"/>
          </a:p>
          <a:p>
            <a:pPr lvl="1" algn="l"/>
            <a:r>
              <a:rPr lang="en-US" dirty="0" smtClean="0"/>
              <a:t>Decreased </a:t>
            </a:r>
            <a:r>
              <a:rPr lang="en-US" dirty="0" smtClean="0"/>
              <a:t>cardiac output</a:t>
            </a:r>
          </a:p>
          <a:p>
            <a:pPr lvl="1" algn="l"/>
            <a:r>
              <a:rPr lang="en-US" dirty="0" err="1" smtClean="0"/>
              <a:t>Hypovolemia</a:t>
            </a:r>
            <a:endParaRPr lang="en-US" dirty="0" smtClean="0"/>
          </a:p>
          <a:p>
            <a:pPr lvl="1" algn="l"/>
            <a:r>
              <a:rPr lang="en-US" dirty="0" smtClean="0"/>
              <a:t>Pulmonary embolism</a:t>
            </a:r>
          </a:p>
          <a:p>
            <a:pPr lvl="1" algn="l"/>
            <a:r>
              <a:rPr lang="en-US" dirty="0" smtClean="0"/>
              <a:t>Hypothermia</a:t>
            </a:r>
            <a:endParaRPr lang="en-US" dirty="0" smtClean="0"/>
          </a:p>
          <a:p>
            <a:pPr lvl="1" algn="l"/>
            <a:r>
              <a:rPr lang="en-US" dirty="0" smtClean="0"/>
              <a:t>Hyperventilation</a:t>
            </a:r>
            <a:endParaRPr lang="en-US" dirty="0" smtClean="0"/>
          </a:p>
          <a:p>
            <a:pPr algn="l"/>
            <a:r>
              <a:rPr lang="en-US" dirty="0" smtClean="0"/>
              <a:t>iii) Airway </a:t>
            </a:r>
            <a:r>
              <a:rPr lang="en-US" dirty="0" smtClean="0"/>
              <a:t>obstruction  may </a:t>
            </a:r>
            <a:r>
              <a:rPr lang="en-US" dirty="0" smtClean="0"/>
              <a:t>be detected due to abnormalities in the </a:t>
            </a:r>
            <a:r>
              <a:rPr lang="en-US" dirty="0" err="1" smtClean="0"/>
              <a:t>capnography</a:t>
            </a:r>
            <a:r>
              <a:rPr lang="en-US" dirty="0" smtClean="0"/>
              <a:t> tracing</a:t>
            </a:r>
            <a:r>
              <a:rPr lang="en-US" sz="2400" dirty="0" smtClean="0"/>
              <a:t>.</a:t>
            </a:r>
            <a:endParaRPr lang="en-US" b="1"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endParaRPr lang="en-US" b="1" dirty="0" smtClean="0">
              <a:solidFill>
                <a:schemeClr val="accent2"/>
              </a:solidFill>
            </a:endParaRPr>
          </a:p>
          <a:p>
            <a:pPr algn="l"/>
            <a:r>
              <a:rPr lang="en-US" b="1" dirty="0" smtClean="0"/>
              <a:t>Detection </a:t>
            </a:r>
            <a:r>
              <a:rPr lang="en-US" b="1" dirty="0" smtClean="0"/>
              <a:t>of problems with </a:t>
            </a:r>
            <a:r>
              <a:rPr lang="en-US" b="1" dirty="0" smtClean="0"/>
              <a:t>the anesthetic </a:t>
            </a:r>
            <a:r>
              <a:rPr lang="en-US" b="1" dirty="0" smtClean="0"/>
              <a:t>breathing system</a:t>
            </a:r>
          </a:p>
          <a:p>
            <a:pPr algn="l">
              <a:buFont typeface="Arial" pitchFamily="34" charset="0"/>
              <a:buChar char="•"/>
            </a:pPr>
            <a:r>
              <a:rPr lang="en-US" dirty="0" err="1" smtClean="0"/>
              <a:t>Rebreathing</a:t>
            </a:r>
            <a:endParaRPr lang="en-US" dirty="0" smtClean="0"/>
          </a:p>
          <a:p>
            <a:pPr algn="l">
              <a:buFont typeface="Arial" pitchFamily="34" charset="0"/>
              <a:buChar char="•"/>
            </a:pPr>
            <a:r>
              <a:rPr lang="en-US" dirty="0" smtClean="0"/>
              <a:t>Incompetent valves</a:t>
            </a:r>
            <a:endParaRPr lang="en-US" dirty="0" smtClean="0"/>
          </a:p>
          <a:p>
            <a:pPr algn="l">
              <a:buFont typeface="Arial" pitchFamily="34" charset="0"/>
              <a:buChar char="•"/>
            </a:pPr>
            <a:r>
              <a:rPr lang="en-US" dirty="0" smtClean="0"/>
              <a:t>Circuit disconnect</a:t>
            </a:r>
          </a:p>
          <a:p>
            <a:pPr algn="l">
              <a:buFont typeface="Arial" pitchFamily="34" charset="0"/>
              <a:buChar char="•"/>
            </a:pPr>
            <a:r>
              <a:rPr lang="en-US" dirty="0" smtClean="0"/>
              <a:t>Circuit </a:t>
            </a:r>
            <a:r>
              <a:rPr lang="en-US" dirty="0" smtClean="0"/>
              <a:t>leak</a:t>
            </a:r>
            <a:endParaRPr lang="en-US" b="1"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10000"/>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endParaRPr lang="en-US" b="1" dirty="0" smtClean="0">
              <a:solidFill>
                <a:schemeClr val="accent2"/>
              </a:solidFill>
            </a:endParaRPr>
          </a:p>
          <a:p>
            <a:pPr algn="l"/>
            <a:r>
              <a:rPr lang="en-US" dirty="0" smtClean="0"/>
              <a:t> </a:t>
            </a:r>
            <a:r>
              <a:rPr lang="en-US" b="1" dirty="0" smtClean="0"/>
              <a:t>Interpretation of abnormal </a:t>
            </a:r>
            <a:r>
              <a:rPr lang="en-US" b="1" dirty="0" err="1" smtClean="0"/>
              <a:t>capnograms</a:t>
            </a:r>
            <a:endParaRPr lang="en-US" b="1" dirty="0" smtClean="0"/>
          </a:p>
          <a:p>
            <a:pPr algn="l"/>
            <a:r>
              <a:rPr lang="en-US" dirty="0" smtClean="0"/>
              <a:t>a) </a:t>
            </a:r>
            <a:r>
              <a:rPr lang="en-US" b="1" dirty="0" err="1" smtClean="0"/>
              <a:t>Rebreathing</a:t>
            </a:r>
            <a:r>
              <a:rPr lang="en-US" b="1" dirty="0" smtClean="0"/>
              <a:t> of CO</a:t>
            </a:r>
          </a:p>
          <a:p>
            <a:pPr lvl="1" algn="l">
              <a:buFont typeface="Arial" pitchFamily="34" charset="0"/>
              <a:buChar char="•"/>
            </a:pPr>
            <a:r>
              <a:rPr lang="en-US" dirty="0" smtClean="0"/>
              <a:t>Elevation </a:t>
            </a:r>
            <a:r>
              <a:rPr lang="en-US" dirty="0" smtClean="0"/>
              <a:t>in baseline CO</a:t>
            </a:r>
            <a:r>
              <a:rPr lang="en-US" baseline="-25000" dirty="0" smtClean="0"/>
              <a:t>2</a:t>
            </a:r>
            <a:r>
              <a:rPr lang="en-US" dirty="0" smtClean="0"/>
              <a:t> and Phase I</a:t>
            </a:r>
          </a:p>
          <a:p>
            <a:pPr lvl="1" algn="l">
              <a:buFont typeface="Arial" pitchFamily="34" charset="0"/>
              <a:buChar char="•"/>
            </a:pPr>
            <a:r>
              <a:rPr lang="en-US" dirty="0" smtClean="0"/>
              <a:t>Can </a:t>
            </a:r>
            <a:r>
              <a:rPr lang="en-US" dirty="0" smtClean="0"/>
              <a:t>eliminate by increasing fresh gas flow or changing </a:t>
            </a:r>
            <a:r>
              <a:rPr lang="en-US" dirty="0" smtClean="0"/>
              <a:t>CO2 </a:t>
            </a:r>
            <a:r>
              <a:rPr lang="en-US" dirty="0" smtClean="0"/>
              <a:t>absorber</a:t>
            </a:r>
          </a:p>
          <a:p>
            <a:pPr algn="l"/>
            <a:r>
              <a:rPr lang="en-US" dirty="0" smtClean="0"/>
              <a:t>b) </a:t>
            </a:r>
            <a:r>
              <a:rPr lang="en-US" b="1" dirty="0" smtClean="0"/>
              <a:t>Obstruction to expiratory gas flow</a:t>
            </a:r>
          </a:p>
          <a:p>
            <a:pPr lvl="1" algn="l">
              <a:buFont typeface="Arial" pitchFamily="34" charset="0"/>
              <a:buChar char="•"/>
            </a:pPr>
            <a:r>
              <a:rPr lang="en-US" dirty="0" smtClean="0"/>
              <a:t>Prolonged </a:t>
            </a:r>
            <a:r>
              <a:rPr lang="en-US" dirty="0" smtClean="0"/>
              <a:t>Phase II and steeper Phase III slope</a:t>
            </a:r>
          </a:p>
          <a:p>
            <a:pPr lvl="1" algn="l">
              <a:buFont typeface="Arial" pitchFamily="34" charset="0"/>
              <a:buChar char="•"/>
            </a:pPr>
            <a:r>
              <a:rPr lang="en-US" dirty="0" smtClean="0"/>
              <a:t>Occurs </a:t>
            </a:r>
            <a:r>
              <a:rPr lang="en-US" dirty="0" smtClean="0"/>
              <a:t>with </a:t>
            </a:r>
            <a:r>
              <a:rPr lang="en-US" dirty="0" err="1" smtClean="0"/>
              <a:t>bronchospasm</a:t>
            </a:r>
            <a:r>
              <a:rPr lang="en-US" dirty="0" smtClean="0"/>
              <a:t>, COPD, kinked </a:t>
            </a:r>
            <a:r>
              <a:rPr lang="en-US" dirty="0" err="1" smtClean="0"/>
              <a:t>endotracheal</a:t>
            </a:r>
            <a:r>
              <a:rPr lang="en-US" dirty="0" smtClean="0"/>
              <a:t> </a:t>
            </a:r>
            <a:r>
              <a:rPr lang="en-US" dirty="0" smtClean="0"/>
              <a:t>tube</a:t>
            </a:r>
            <a:endParaRPr lang="en-US" b="1"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20000"/>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endParaRPr lang="en-US" b="1" dirty="0" smtClean="0">
              <a:solidFill>
                <a:schemeClr val="accent2"/>
              </a:solidFill>
            </a:endParaRPr>
          </a:p>
          <a:p>
            <a:pPr algn="l"/>
            <a:r>
              <a:rPr lang="en-US" dirty="0" smtClean="0"/>
              <a:t> </a:t>
            </a:r>
            <a:r>
              <a:rPr lang="en-US" b="1" dirty="0" smtClean="0"/>
              <a:t>Interpretation of abnormal </a:t>
            </a:r>
            <a:r>
              <a:rPr lang="en-US" b="1" dirty="0" err="1" smtClean="0"/>
              <a:t>capnograms</a:t>
            </a:r>
            <a:endParaRPr lang="en-US" b="1" dirty="0" smtClean="0"/>
          </a:p>
          <a:p>
            <a:pPr algn="l"/>
            <a:r>
              <a:rPr lang="en-US" dirty="0" smtClean="0"/>
              <a:t>c) </a:t>
            </a:r>
            <a:r>
              <a:rPr lang="en-US" b="1" dirty="0" smtClean="0"/>
              <a:t>Curare Cleft</a:t>
            </a:r>
            <a:endParaRPr lang="en-US" b="1" dirty="0" smtClean="0"/>
          </a:p>
          <a:p>
            <a:pPr lvl="1" algn="l">
              <a:buFont typeface="Arial" pitchFamily="34" charset="0"/>
              <a:buChar char="•"/>
            </a:pPr>
            <a:r>
              <a:rPr lang="en-US" dirty="0" smtClean="0"/>
              <a:t>Dip </a:t>
            </a:r>
            <a:r>
              <a:rPr lang="en-US" dirty="0" smtClean="0"/>
              <a:t>in Phase III</a:t>
            </a:r>
          </a:p>
          <a:p>
            <a:pPr lvl="1" algn="l">
              <a:buFont typeface="Arial" pitchFamily="34" charset="0"/>
              <a:buChar char="•"/>
            </a:pPr>
            <a:r>
              <a:rPr lang="en-US" dirty="0" smtClean="0"/>
              <a:t>Indicates </a:t>
            </a:r>
            <a:r>
              <a:rPr lang="en-US" dirty="0" smtClean="0"/>
              <a:t>return of spontaneous respiratory efforts</a:t>
            </a:r>
          </a:p>
          <a:p>
            <a:pPr algn="l"/>
            <a:r>
              <a:rPr lang="en-US" dirty="0" smtClean="0"/>
              <a:t>d) </a:t>
            </a:r>
            <a:r>
              <a:rPr lang="en-US" b="1" dirty="0" err="1" smtClean="0"/>
              <a:t>Cardiogenic</a:t>
            </a:r>
            <a:r>
              <a:rPr lang="en-US" b="1" dirty="0" smtClean="0"/>
              <a:t> oscillations</a:t>
            </a:r>
          </a:p>
          <a:p>
            <a:pPr lvl="1" algn="l">
              <a:buFont typeface="Arial" pitchFamily="34" charset="0"/>
              <a:buChar char="•"/>
            </a:pPr>
            <a:r>
              <a:rPr lang="en-US" dirty="0" smtClean="0"/>
              <a:t>Oscillations </a:t>
            </a:r>
            <a:r>
              <a:rPr lang="en-US" dirty="0" smtClean="0"/>
              <a:t>of small gas movements during phase III and IV (or o)</a:t>
            </a:r>
          </a:p>
          <a:p>
            <a:pPr lvl="1" algn="l">
              <a:buFont typeface="Arial" pitchFamily="34" charset="0"/>
              <a:buChar char="•"/>
            </a:pPr>
            <a:r>
              <a:rPr lang="en-US" dirty="0" smtClean="0"/>
              <a:t>Produced </a:t>
            </a:r>
            <a:r>
              <a:rPr lang="en-US" dirty="0" smtClean="0"/>
              <a:t>by aortic and cardiac pulsations</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10000"/>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endParaRPr lang="en-US" b="1" dirty="0" smtClean="0">
              <a:solidFill>
                <a:schemeClr val="accent2"/>
              </a:solidFill>
            </a:endParaRPr>
          </a:p>
          <a:p>
            <a:pPr algn="l"/>
            <a:r>
              <a:rPr lang="en-US" dirty="0" smtClean="0"/>
              <a:t> </a:t>
            </a:r>
            <a:r>
              <a:rPr lang="en-US" b="1" dirty="0" smtClean="0"/>
              <a:t>Interpretation of abnormal </a:t>
            </a:r>
            <a:r>
              <a:rPr lang="en-US" b="1" dirty="0" err="1" smtClean="0"/>
              <a:t>capnograms</a:t>
            </a:r>
            <a:endParaRPr lang="en-US" b="1" dirty="0" smtClean="0"/>
          </a:p>
          <a:p>
            <a:pPr algn="l"/>
            <a:r>
              <a:rPr lang="en-US" b="1" dirty="0" smtClean="0"/>
              <a:t>Increased CO2</a:t>
            </a:r>
            <a:endParaRPr lang="en-US" b="1" dirty="0" smtClean="0"/>
          </a:p>
          <a:p>
            <a:pPr lvl="1" algn="l">
              <a:buFont typeface="Arial" pitchFamily="34" charset="0"/>
              <a:buChar char="•"/>
            </a:pPr>
            <a:r>
              <a:rPr lang="en-US" dirty="0" smtClean="0"/>
              <a:t>Elevated </a:t>
            </a:r>
            <a:r>
              <a:rPr lang="en-US" dirty="0" smtClean="0"/>
              <a:t>plateau height</a:t>
            </a:r>
          </a:p>
          <a:p>
            <a:pPr lvl="1" algn="l">
              <a:buFont typeface="Arial" pitchFamily="34" charset="0"/>
              <a:buChar char="•"/>
            </a:pPr>
            <a:r>
              <a:rPr lang="en-US" dirty="0" smtClean="0"/>
              <a:t>Indicates </a:t>
            </a:r>
            <a:r>
              <a:rPr lang="en-US" dirty="0" smtClean="0"/>
              <a:t>increased </a:t>
            </a:r>
            <a:r>
              <a:rPr lang="en-US" dirty="0" smtClean="0"/>
              <a:t>CO2 </a:t>
            </a:r>
            <a:r>
              <a:rPr lang="en-US" dirty="0" smtClean="0"/>
              <a:t>production states </a:t>
            </a:r>
            <a:r>
              <a:rPr lang="en-US" dirty="0" smtClean="0"/>
              <a:t>	other </a:t>
            </a:r>
            <a:r>
              <a:rPr lang="en-US" dirty="0" smtClean="0"/>
              <a:t>source of </a:t>
            </a:r>
            <a:r>
              <a:rPr lang="en-US" dirty="0" smtClean="0"/>
              <a:t>CO2 </a:t>
            </a:r>
            <a:r>
              <a:rPr lang="en-US" dirty="0" smtClean="0"/>
              <a:t>(as in </a:t>
            </a:r>
            <a:r>
              <a:rPr lang="en-US" dirty="0" smtClean="0"/>
              <a:t>laparoscopic 	surgery</a:t>
            </a:r>
            <a:r>
              <a:rPr lang="en-US" dirty="0" smtClean="0"/>
              <a:t>), or </a:t>
            </a:r>
            <a:r>
              <a:rPr lang="en-US" dirty="0" smtClean="0"/>
              <a:t>inadequate minute </a:t>
            </a:r>
            <a:r>
              <a:rPr lang="en-US" dirty="0" smtClean="0"/>
              <a:t>ventilation</a:t>
            </a:r>
          </a:p>
          <a:p>
            <a:pPr algn="l"/>
            <a:r>
              <a:rPr lang="en-US" b="1" dirty="0" smtClean="0"/>
              <a:t>Decreased </a:t>
            </a:r>
            <a:r>
              <a:rPr lang="en-US" b="1" dirty="0" smtClean="0"/>
              <a:t>measured </a:t>
            </a:r>
            <a:r>
              <a:rPr lang="en-US" b="1" dirty="0" smtClean="0"/>
              <a:t>CO2</a:t>
            </a:r>
            <a:endParaRPr lang="en-US" b="1" dirty="0" smtClean="0"/>
          </a:p>
          <a:p>
            <a:pPr lvl="1" algn="l">
              <a:buFont typeface="Arial" pitchFamily="34" charset="0"/>
              <a:buChar char="•"/>
            </a:pPr>
            <a:r>
              <a:rPr lang="en-US" dirty="0" smtClean="0"/>
              <a:t>Decreased </a:t>
            </a:r>
            <a:r>
              <a:rPr lang="en-US" dirty="0" smtClean="0"/>
              <a:t>plateau height</a:t>
            </a:r>
          </a:p>
          <a:p>
            <a:pPr lvl="1" algn="l">
              <a:buFont typeface="Arial" pitchFamily="34" charset="0"/>
              <a:buChar char="•"/>
            </a:pPr>
            <a:r>
              <a:rPr lang="en-US" dirty="0" smtClean="0"/>
              <a:t>May </a:t>
            </a:r>
            <a:r>
              <a:rPr lang="en-US" dirty="0" smtClean="0"/>
              <a:t>indicated decreased </a:t>
            </a:r>
            <a:r>
              <a:rPr lang="en-US" dirty="0" smtClean="0"/>
              <a:t>CO2 </a:t>
            </a:r>
            <a:r>
              <a:rPr lang="en-US" dirty="0" smtClean="0"/>
              <a:t>production state </a:t>
            </a:r>
            <a:r>
              <a:rPr lang="en-US" dirty="0" smtClean="0"/>
              <a:t>or </a:t>
            </a:r>
            <a:r>
              <a:rPr lang="en-US" dirty="0" smtClean="0"/>
              <a:t>increased minute ventilation</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10000"/>
          </a:bodyPr>
          <a:lstStyle/>
          <a:p>
            <a:pPr algn="l"/>
            <a:r>
              <a:rPr lang="en-US" b="1" dirty="0" smtClean="0">
                <a:solidFill>
                  <a:schemeClr val="accent2"/>
                </a:solidFill>
              </a:rPr>
              <a:t>Clinical </a:t>
            </a:r>
            <a:r>
              <a:rPr lang="en-US" b="1" dirty="0" smtClean="0">
                <a:solidFill>
                  <a:schemeClr val="accent2"/>
                </a:solidFill>
              </a:rPr>
              <a:t>uses of </a:t>
            </a:r>
            <a:r>
              <a:rPr lang="en-US" b="1" dirty="0" err="1" smtClean="0">
                <a:solidFill>
                  <a:schemeClr val="accent2"/>
                </a:solidFill>
              </a:rPr>
              <a:t>capnography</a:t>
            </a:r>
            <a:r>
              <a:rPr lang="en-US" b="1" dirty="0" smtClean="0">
                <a:solidFill>
                  <a:schemeClr val="accent2"/>
                </a:solidFill>
              </a:rPr>
              <a:t> </a:t>
            </a:r>
            <a:endParaRPr lang="en-US" b="1" dirty="0" smtClean="0">
              <a:solidFill>
                <a:schemeClr val="accent2"/>
              </a:solidFill>
            </a:endParaRPr>
          </a:p>
          <a:p>
            <a:pPr algn="l"/>
            <a:r>
              <a:rPr lang="en-US" b="1" dirty="0" smtClean="0"/>
              <a:t>Interpretation </a:t>
            </a:r>
            <a:r>
              <a:rPr lang="en-US" b="1" dirty="0" smtClean="0"/>
              <a:t>of abnormal </a:t>
            </a:r>
            <a:r>
              <a:rPr lang="en-US" b="1" dirty="0" err="1" smtClean="0"/>
              <a:t>capnograms</a:t>
            </a:r>
            <a:endParaRPr lang="en-US" b="1" dirty="0" smtClean="0"/>
          </a:p>
          <a:p>
            <a:pPr algn="l"/>
            <a:r>
              <a:rPr lang="en-US" dirty="0" smtClean="0"/>
              <a:t>Incompetent </a:t>
            </a:r>
            <a:r>
              <a:rPr lang="en-US" dirty="0" err="1" smtClean="0"/>
              <a:t>inspiratory</a:t>
            </a:r>
            <a:r>
              <a:rPr lang="en-US" dirty="0" smtClean="0"/>
              <a:t> valve</a:t>
            </a:r>
          </a:p>
          <a:p>
            <a:pPr lvl="1" algn="l">
              <a:buFont typeface="Arial" pitchFamily="34" charset="0"/>
              <a:buChar char="•"/>
            </a:pPr>
            <a:r>
              <a:rPr lang="en-US" dirty="0" smtClean="0"/>
              <a:t>Prolonged </a:t>
            </a:r>
            <a:r>
              <a:rPr lang="en-US" dirty="0" smtClean="0"/>
              <a:t>Phase III with elevation of baseline </a:t>
            </a:r>
            <a:r>
              <a:rPr lang="en-US" dirty="0" err="1" smtClean="0"/>
              <a:t>CO</a:t>
            </a:r>
            <a:r>
              <a:rPr lang="en-US" baseline="-25000" dirty="0" err="1" smtClean="0"/>
              <a:t>z</a:t>
            </a:r>
            <a:r>
              <a:rPr lang="en-US" dirty="0" smtClean="0"/>
              <a:t> and plateau height</a:t>
            </a:r>
          </a:p>
          <a:p>
            <a:pPr lvl="1" algn="l">
              <a:buFont typeface="Arial" pitchFamily="34" charset="0"/>
              <a:buChar char="•"/>
            </a:pPr>
            <a:r>
              <a:rPr lang="en-US" dirty="0" smtClean="0"/>
              <a:t>Results in </a:t>
            </a:r>
            <a:r>
              <a:rPr lang="en-US" dirty="0" err="1" smtClean="0"/>
              <a:t>rebreathing</a:t>
            </a:r>
            <a:endParaRPr lang="en-US" dirty="0" smtClean="0"/>
          </a:p>
          <a:p>
            <a:pPr lvl="1" algn="l">
              <a:buFont typeface="Arial" pitchFamily="34" charset="0"/>
              <a:buChar char="•"/>
            </a:pPr>
            <a:r>
              <a:rPr lang="en-US" dirty="0" smtClean="0"/>
              <a:t>May </a:t>
            </a:r>
            <a:r>
              <a:rPr lang="en-US" dirty="0" smtClean="0"/>
              <a:t>be difficult to detect without simultaneous analysis of flow waveforms (7)</a:t>
            </a:r>
          </a:p>
          <a:p>
            <a:pPr algn="l"/>
            <a:r>
              <a:rPr lang="en-US" dirty="0" smtClean="0"/>
              <a:t>Esophageal </a:t>
            </a:r>
            <a:r>
              <a:rPr lang="en-US" dirty="0" smtClean="0"/>
              <a:t>intubation</a:t>
            </a:r>
          </a:p>
          <a:p>
            <a:pPr lvl="1" algn="l">
              <a:buFont typeface="Arial" pitchFamily="34" charset="0"/>
              <a:buChar char="•"/>
            </a:pPr>
            <a:r>
              <a:rPr lang="en-US" dirty="0" smtClean="0"/>
              <a:t>Initial </a:t>
            </a:r>
            <a:r>
              <a:rPr lang="en-US" dirty="0" smtClean="0"/>
              <a:t>presence of </a:t>
            </a:r>
            <a:r>
              <a:rPr lang="en-US" dirty="0" smtClean="0"/>
              <a:t>CO2 </a:t>
            </a:r>
            <a:r>
              <a:rPr lang="en-US" dirty="0" smtClean="0"/>
              <a:t>followed by no </a:t>
            </a:r>
            <a:r>
              <a:rPr lang="en-US" dirty="0" smtClean="0"/>
              <a:t>CO2</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pic>
        <p:nvPicPr>
          <p:cNvPr id="30722" name="Picture 2"/>
          <p:cNvPicPr>
            <a:picLocks noChangeAspect="1" noChangeArrowheads="1"/>
          </p:cNvPicPr>
          <p:nvPr/>
        </p:nvPicPr>
        <p:blipFill>
          <a:blip r:embed="rId2"/>
          <a:srcRect/>
          <a:stretch>
            <a:fillRect/>
          </a:stretch>
        </p:blipFill>
        <p:spPr bwMode="auto">
          <a:xfrm>
            <a:off x="1676400" y="1575973"/>
            <a:ext cx="6858000" cy="52820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solidFill>
                  <a:srgbClr val="C00000"/>
                </a:solidFill>
              </a:rPr>
              <a:t>Processed EEG </a:t>
            </a:r>
            <a:r>
              <a:rPr lang="en-US" b="1" dirty="0" smtClean="0">
                <a:solidFill>
                  <a:srgbClr val="C00000"/>
                </a:solidFill>
              </a:rPr>
              <a:t>and Awareness Monitoring</a:t>
            </a:r>
          </a:p>
          <a:p>
            <a:pPr algn="l"/>
            <a:endParaRPr lang="en-US" b="1" dirty="0" smtClean="0"/>
          </a:p>
          <a:p>
            <a:pPr algn="l"/>
            <a:r>
              <a:rPr lang="en-US" dirty="0" smtClean="0"/>
              <a:t>Intra-operative awareness with recall involves </a:t>
            </a:r>
            <a:r>
              <a:rPr lang="en-US" dirty="0" smtClean="0">
                <a:solidFill>
                  <a:srgbClr val="C00000"/>
                </a:solidFill>
              </a:rPr>
              <a:t>explicit recall of sensory perceptions during </a:t>
            </a:r>
            <a:r>
              <a:rPr lang="en-US" dirty="0" smtClean="0">
                <a:solidFill>
                  <a:srgbClr val="C00000"/>
                </a:solidFill>
              </a:rPr>
              <a:t>general anesthesia </a:t>
            </a:r>
            <a:r>
              <a:rPr lang="en-US" dirty="0" smtClean="0"/>
              <a:t>including aspects of their surgical environment, procedure, and even pain related to the intervention. </a:t>
            </a:r>
            <a:endParaRPr lang="en-US" dirty="0" smtClean="0"/>
          </a:p>
          <a:p>
            <a:pPr algn="l"/>
            <a:endParaRPr lang="en-US" dirty="0" smtClean="0"/>
          </a:p>
          <a:p>
            <a:pPr algn="l"/>
            <a:r>
              <a:rPr lang="en-US" dirty="0" smtClean="0">
                <a:solidFill>
                  <a:srgbClr val="C00000"/>
                </a:solidFill>
              </a:rPr>
              <a:t>Intra-operative </a:t>
            </a:r>
            <a:r>
              <a:rPr lang="en-US" dirty="0" smtClean="0">
                <a:solidFill>
                  <a:srgbClr val="C00000"/>
                </a:solidFill>
              </a:rPr>
              <a:t>awareness with recall is defined as a patient having an unexpected and undesirable recall of </a:t>
            </a:r>
            <a:r>
              <a:rPr lang="en-US" dirty="0" smtClean="0">
                <a:solidFill>
                  <a:srgbClr val="C00000"/>
                </a:solidFill>
              </a:rPr>
              <a:t>wakefulness</a:t>
            </a:r>
          </a:p>
          <a:p>
            <a:pPr algn="l"/>
            <a:endParaRPr lang="en-US" dirty="0" smtClean="0"/>
          </a:p>
          <a:p>
            <a:pPr algn="l"/>
            <a:r>
              <a:rPr lang="en-US" dirty="0" smtClean="0">
                <a:solidFill>
                  <a:srgbClr val="C00000"/>
                </a:solidFill>
              </a:rPr>
              <a:t>Processed </a:t>
            </a:r>
            <a:r>
              <a:rPr lang="en-US" dirty="0" smtClean="0">
                <a:solidFill>
                  <a:srgbClr val="C00000"/>
                </a:solidFill>
              </a:rPr>
              <a:t>EEG analysis has been developed as a method to monitor depth of anesthesia </a:t>
            </a:r>
            <a:r>
              <a:rPr lang="en-US" dirty="0" err="1" smtClean="0">
                <a:solidFill>
                  <a:srgbClr val="C00000"/>
                </a:solidFill>
              </a:rPr>
              <a:t>intraoperatively</a:t>
            </a:r>
            <a:r>
              <a:rPr lang="en-US" dirty="0" smtClean="0">
                <a:solidFill>
                  <a:srgbClr val="C00000"/>
                </a:solidFill>
              </a:rPr>
              <a:t> </a:t>
            </a:r>
            <a:r>
              <a:rPr lang="en-US" dirty="0" smtClean="0"/>
              <a:t>and can be used as an effect-site monitor to aid </a:t>
            </a:r>
            <a:r>
              <a:rPr lang="en-US" dirty="0" smtClean="0">
                <a:solidFill>
                  <a:srgbClr val="C00000"/>
                </a:solidFill>
              </a:rPr>
              <a:t>in titration of anesthetic drugs and may be useful in reducing the incidence of intra-operative awareness with recall</a:t>
            </a:r>
            <a:r>
              <a:rPr lang="en-US" dirty="0" smtClean="0"/>
              <a:t>.</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rgbClr val="C00000"/>
                </a:solidFill>
              </a:rPr>
              <a:t>Processed EEG </a:t>
            </a:r>
            <a:r>
              <a:rPr lang="en-US" b="1" dirty="0" smtClean="0">
                <a:solidFill>
                  <a:srgbClr val="C00000"/>
                </a:solidFill>
              </a:rPr>
              <a:t>and Awareness Monitoring</a:t>
            </a:r>
          </a:p>
          <a:p>
            <a:pPr algn="l"/>
            <a:endParaRPr lang="en-US" b="1" dirty="0" smtClean="0"/>
          </a:p>
          <a:p>
            <a:pPr algn="l"/>
            <a:r>
              <a:rPr lang="en-US" dirty="0" smtClean="0">
                <a:solidFill>
                  <a:srgbClr val="C00000"/>
                </a:solidFill>
              </a:rPr>
              <a:t> </a:t>
            </a:r>
            <a:r>
              <a:rPr lang="en-US" dirty="0" err="1" smtClean="0">
                <a:solidFill>
                  <a:srgbClr val="C00000"/>
                </a:solidFill>
              </a:rPr>
              <a:t>Intraoperative</a:t>
            </a:r>
            <a:r>
              <a:rPr lang="en-US" dirty="0" smtClean="0">
                <a:solidFill>
                  <a:srgbClr val="C00000"/>
                </a:solidFill>
              </a:rPr>
              <a:t> awareness</a:t>
            </a:r>
          </a:p>
          <a:p>
            <a:pPr algn="l">
              <a:buFont typeface="Arial" pitchFamily="34" charset="0"/>
              <a:buChar char="•"/>
            </a:pPr>
            <a:r>
              <a:rPr lang="en-US" i="1" dirty="0" smtClean="0">
                <a:solidFill>
                  <a:srgbClr val="0070C0"/>
                </a:solidFill>
              </a:rPr>
              <a:t>Symptoms</a:t>
            </a:r>
            <a:endParaRPr lang="en-US" i="1" dirty="0" smtClean="0">
              <a:solidFill>
                <a:srgbClr val="0070C0"/>
              </a:solidFill>
            </a:endParaRPr>
          </a:p>
          <a:p>
            <a:pPr algn="l"/>
            <a:r>
              <a:rPr lang="en-US" dirty="0" smtClean="0">
                <a:solidFill>
                  <a:srgbClr val="0070C0"/>
                </a:solidFill>
              </a:rPr>
              <a:t>The </a:t>
            </a:r>
            <a:r>
              <a:rPr lang="en-US" dirty="0" smtClean="0">
                <a:solidFill>
                  <a:srgbClr val="0070C0"/>
                </a:solidFill>
              </a:rPr>
              <a:t>most common symptoms reported by patients suggesting awareness with recall are </a:t>
            </a:r>
            <a:r>
              <a:rPr lang="en-US" b="1" dirty="0" smtClean="0">
                <a:solidFill>
                  <a:schemeClr val="accent2"/>
                </a:solidFill>
              </a:rPr>
              <a:t>auditory perceptions such as voices or noises, followed by loss of motor function </a:t>
            </a:r>
            <a:r>
              <a:rPr lang="en-US" dirty="0" smtClean="0">
                <a:solidFill>
                  <a:srgbClr val="0070C0"/>
                </a:solidFill>
              </a:rPr>
              <a:t>(inability to move, </a:t>
            </a:r>
            <a:r>
              <a:rPr lang="en-US" i="1" dirty="0" smtClean="0">
                <a:solidFill>
                  <a:srgbClr val="0070C0"/>
                </a:solidFill>
              </a:rPr>
              <a:t>sensation of weakness, or paralysis), pain, and feelings of helplessness, anxiety, panic, impending death, or catastrophe</a:t>
            </a:r>
            <a:r>
              <a:rPr lang="en-US" i="1" dirty="0" smtClean="0">
                <a:solidFill>
                  <a:srgbClr val="0070C0"/>
                </a:solidFill>
              </a:rPr>
              <a:t>.</a:t>
            </a:r>
          </a:p>
          <a:p>
            <a:pPr algn="l"/>
            <a:endParaRPr lang="en-US" i="1" dirty="0" smtClean="0">
              <a:solidFill>
                <a:srgbClr val="0070C0"/>
              </a:solidFill>
            </a:endParaRPr>
          </a:p>
          <a:p>
            <a:pPr algn="l"/>
            <a:r>
              <a:rPr lang="en-US" dirty="0" smtClean="0">
                <a:solidFill>
                  <a:srgbClr val="0070C0"/>
                </a:solidFill>
              </a:rPr>
              <a:t>Awareness with recall can lead </a:t>
            </a:r>
            <a:r>
              <a:rPr lang="en-US" b="1" dirty="0" smtClean="0">
                <a:solidFill>
                  <a:srgbClr val="0070C0"/>
                </a:solidFill>
              </a:rPr>
              <a:t>to anxiety, sleep difficulties, insomnia, irritability, nightmares, and posttraumatic stress disorder.</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dirty="0" smtClean="0">
                <a:solidFill>
                  <a:srgbClr val="7030A0"/>
                </a:solidFill>
              </a:rPr>
              <a:t>are</a:t>
            </a:r>
            <a:r>
              <a:rPr lang="en-US" b="1" dirty="0" smtClean="0">
                <a:solidFill>
                  <a:srgbClr val="7030A0"/>
                </a:solidFill>
              </a:rPr>
              <a:t> </a:t>
            </a:r>
            <a:r>
              <a:rPr lang="en-US" dirty="0" smtClean="0">
                <a:solidFill>
                  <a:srgbClr val="7030A0"/>
                </a:solidFill>
              </a:rPr>
              <a:t>the </a:t>
            </a:r>
            <a:r>
              <a:rPr lang="en-US" b="1" dirty="0" smtClean="0">
                <a:solidFill>
                  <a:srgbClr val="7030A0"/>
                </a:solidFill>
              </a:rPr>
              <a:t>Standards to follow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r>
              <a:rPr lang="en-US" dirty="0" smtClean="0">
                <a:solidFill>
                  <a:srgbClr val="7030A0"/>
                </a:solidFill>
              </a:rPr>
              <a:t>Responsibilities?</a:t>
            </a: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solidFill>
                  <a:schemeClr val="accent2"/>
                </a:solidFill>
              </a:rPr>
              <a:t>Processed EEG </a:t>
            </a:r>
            <a:r>
              <a:rPr lang="en-US" b="1" dirty="0" smtClean="0">
                <a:solidFill>
                  <a:schemeClr val="accent2"/>
                </a:solidFill>
              </a:rPr>
              <a:t>and Awareness Monitoring</a:t>
            </a:r>
          </a:p>
          <a:p>
            <a:pPr algn="l"/>
            <a:endParaRPr lang="en-US" b="1" dirty="0" smtClean="0"/>
          </a:p>
          <a:p>
            <a:pPr algn="l"/>
            <a:r>
              <a:rPr lang="en-US" dirty="0" smtClean="0"/>
              <a:t>Incidence </a:t>
            </a:r>
            <a:r>
              <a:rPr lang="en-US" dirty="0" smtClean="0"/>
              <a:t>of awareness</a:t>
            </a:r>
          </a:p>
          <a:p>
            <a:pPr algn="l"/>
            <a:r>
              <a:rPr lang="en-US" dirty="0" smtClean="0"/>
              <a:t>The </a:t>
            </a:r>
            <a:r>
              <a:rPr lang="en-US" dirty="0" smtClean="0"/>
              <a:t>incidence of awareness with recall varies among studies, countries, anesthetic techniques, patient characteristics, and types of surgery.</a:t>
            </a:r>
          </a:p>
          <a:p>
            <a:pPr algn="l"/>
            <a:endParaRPr lang="en-US" dirty="0" smtClean="0"/>
          </a:p>
          <a:p>
            <a:pPr algn="l"/>
            <a:r>
              <a:rPr lang="en-US" dirty="0" smtClean="0">
                <a:solidFill>
                  <a:schemeClr val="accent2"/>
                </a:solidFill>
              </a:rPr>
              <a:t>The </a:t>
            </a:r>
            <a:r>
              <a:rPr lang="en-US" dirty="0" smtClean="0">
                <a:solidFill>
                  <a:schemeClr val="accent2"/>
                </a:solidFill>
              </a:rPr>
              <a:t>most commonly cited rate of intra-operative awareness is </a:t>
            </a:r>
            <a:r>
              <a:rPr lang="en-US" dirty="0" smtClean="0">
                <a:solidFill>
                  <a:schemeClr val="accent2"/>
                </a:solidFill>
              </a:rPr>
              <a:t>0.2</a:t>
            </a:r>
            <a:r>
              <a:rPr lang="en-US" dirty="0" smtClean="0">
                <a:solidFill>
                  <a:schemeClr val="accent2"/>
                </a:solidFill>
              </a:rPr>
              <a:t>% </a:t>
            </a:r>
            <a:r>
              <a:rPr lang="en-US" dirty="0" smtClean="0"/>
              <a:t>. </a:t>
            </a:r>
          </a:p>
          <a:p>
            <a:pPr algn="l"/>
            <a:r>
              <a:rPr lang="en-US" dirty="0" smtClean="0"/>
              <a:t>This </a:t>
            </a:r>
            <a:r>
              <a:rPr lang="en-US" dirty="0" smtClean="0"/>
              <a:t>figure is thought to reflect the incidence in routine cases but </a:t>
            </a:r>
            <a:r>
              <a:rPr lang="en-US" dirty="0" smtClean="0">
                <a:solidFill>
                  <a:schemeClr val="accent2"/>
                </a:solidFill>
              </a:rPr>
              <a:t>not including cardiac or obstetric surgeries</a:t>
            </a:r>
            <a:r>
              <a:rPr lang="en-US" dirty="0" smtClean="0"/>
              <a:t>. </a:t>
            </a:r>
            <a:endParaRPr lang="en-US" dirty="0" smtClean="0"/>
          </a:p>
          <a:p>
            <a:pPr algn="l"/>
            <a:r>
              <a:rPr lang="en-US" dirty="0" smtClean="0"/>
              <a:t>When </a:t>
            </a:r>
            <a:r>
              <a:rPr lang="en-US" dirty="0" smtClean="0"/>
              <a:t>further stratified, </a:t>
            </a:r>
            <a:r>
              <a:rPr lang="en-US" dirty="0" smtClean="0">
                <a:solidFill>
                  <a:schemeClr val="accent2"/>
                </a:solidFill>
              </a:rPr>
              <a:t>awareness occurs in approximately </a:t>
            </a:r>
            <a:r>
              <a:rPr lang="en-US" b="1" dirty="0" smtClean="0">
                <a:solidFill>
                  <a:schemeClr val="accent2"/>
                </a:solidFill>
              </a:rPr>
              <a:t>1.14% to 1.5% </a:t>
            </a:r>
            <a:r>
              <a:rPr lang="en-US" b="1" dirty="0" smtClean="0">
                <a:solidFill>
                  <a:schemeClr val="accent2"/>
                </a:solidFill>
              </a:rPr>
              <a:t>of </a:t>
            </a:r>
            <a:r>
              <a:rPr lang="en-US" b="1" dirty="0" smtClean="0">
                <a:solidFill>
                  <a:schemeClr val="accent2"/>
                </a:solidFill>
              </a:rPr>
              <a:t>cardiac surgery cases</a:t>
            </a:r>
            <a:r>
              <a:rPr lang="en-US" dirty="0" smtClean="0"/>
              <a:t>, </a:t>
            </a:r>
            <a:r>
              <a:rPr lang="en-US" b="1" dirty="0" smtClean="0">
                <a:solidFill>
                  <a:schemeClr val="accent2"/>
                </a:solidFill>
              </a:rPr>
              <a:t>o.4% of obstetric </a:t>
            </a:r>
            <a:r>
              <a:rPr lang="en-US" dirty="0" smtClean="0">
                <a:solidFill>
                  <a:schemeClr val="accent2"/>
                </a:solidFill>
              </a:rPr>
              <a:t>cases, and </a:t>
            </a:r>
            <a:r>
              <a:rPr lang="en-US" b="1" dirty="0" smtClean="0">
                <a:solidFill>
                  <a:schemeClr val="accent2"/>
                </a:solidFill>
              </a:rPr>
              <a:t>11% </a:t>
            </a:r>
            <a:r>
              <a:rPr lang="en-US" b="1" dirty="0" smtClean="0">
                <a:solidFill>
                  <a:schemeClr val="accent2"/>
                </a:solidFill>
              </a:rPr>
              <a:t>to 43% of </a:t>
            </a:r>
            <a:r>
              <a:rPr lang="en-US" b="1" dirty="0" smtClean="0">
                <a:solidFill>
                  <a:schemeClr val="accent2"/>
                </a:solidFill>
              </a:rPr>
              <a:t>trauma surgeries</a:t>
            </a:r>
            <a:r>
              <a:rPr lang="en-US" dirty="0" smtClean="0">
                <a:solidFill>
                  <a:schemeClr val="accent2"/>
                </a:solidFill>
              </a:rPr>
              <a:t>.</a:t>
            </a:r>
          </a:p>
          <a:p>
            <a:pPr algn="l"/>
            <a:r>
              <a:rPr lang="en-US" dirty="0" smtClean="0"/>
              <a:t>Awareness </a:t>
            </a:r>
            <a:r>
              <a:rPr lang="en-US" dirty="0" smtClean="0"/>
              <a:t>with recall associated with pain is estimated to occur in </a:t>
            </a:r>
            <a:r>
              <a:rPr lang="en-US" dirty="0" smtClean="0"/>
              <a:t>0.01</a:t>
            </a:r>
            <a:r>
              <a:rPr lang="en-US" dirty="0" smtClean="0"/>
              <a:t>% to 0.03% of cases.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chemeClr val="accent2"/>
                </a:solidFill>
              </a:rPr>
              <a:t>Processed EEG </a:t>
            </a:r>
            <a:r>
              <a:rPr lang="en-US" b="1" dirty="0" smtClean="0">
                <a:solidFill>
                  <a:schemeClr val="accent2"/>
                </a:solidFill>
              </a:rPr>
              <a:t>and Awareness Monitoring</a:t>
            </a:r>
          </a:p>
          <a:p>
            <a:pPr algn="l"/>
            <a:endParaRPr lang="en-US" b="1" dirty="0" smtClean="0"/>
          </a:p>
          <a:p>
            <a:pPr algn="l"/>
            <a:r>
              <a:rPr lang="en-US" dirty="0" smtClean="0"/>
              <a:t>Factors </a:t>
            </a:r>
            <a:r>
              <a:rPr lang="en-US" dirty="0" smtClean="0"/>
              <a:t>associated with </a:t>
            </a:r>
            <a:r>
              <a:rPr lang="en-US" dirty="0" smtClean="0">
                <a:solidFill>
                  <a:schemeClr val="accent2"/>
                </a:solidFill>
              </a:rPr>
              <a:t>increased risk of awareness </a:t>
            </a:r>
            <a:r>
              <a:rPr lang="en-US" dirty="0" smtClean="0"/>
              <a:t>with recall include</a:t>
            </a:r>
          </a:p>
          <a:p>
            <a:pPr algn="l">
              <a:buFont typeface="Arial" pitchFamily="34" charset="0"/>
              <a:buChar char="•"/>
            </a:pPr>
            <a:r>
              <a:rPr lang="en-US" dirty="0" smtClean="0">
                <a:solidFill>
                  <a:schemeClr val="accent2"/>
                </a:solidFill>
              </a:rPr>
              <a:t>"light</a:t>
            </a:r>
            <a:r>
              <a:rPr lang="en-US" dirty="0" smtClean="0">
                <a:solidFill>
                  <a:schemeClr val="accent2"/>
                </a:solidFill>
              </a:rPr>
              <a:t>" anesthesia </a:t>
            </a:r>
            <a:r>
              <a:rPr lang="en-US" dirty="0" smtClean="0"/>
              <a:t>(e.g., delivering a low level of inhaled anesthetic minimum alveolar concentration),</a:t>
            </a:r>
          </a:p>
          <a:p>
            <a:pPr algn="l">
              <a:buFont typeface="Arial" pitchFamily="34" charset="0"/>
              <a:buChar char="•"/>
            </a:pPr>
            <a:r>
              <a:rPr lang="en-US" dirty="0" smtClean="0">
                <a:solidFill>
                  <a:schemeClr val="accent2"/>
                </a:solidFill>
              </a:rPr>
              <a:t>history </a:t>
            </a:r>
            <a:r>
              <a:rPr lang="en-US" dirty="0" smtClean="0">
                <a:solidFill>
                  <a:schemeClr val="accent2"/>
                </a:solidFill>
              </a:rPr>
              <a:t>of intra-operative </a:t>
            </a:r>
            <a:r>
              <a:rPr lang="en-US" dirty="0" smtClean="0">
                <a:solidFill>
                  <a:schemeClr val="accent2"/>
                </a:solidFill>
              </a:rPr>
              <a:t>awareness</a:t>
            </a:r>
          </a:p>
          <a:p>
            <a:pPr algn="l">
              <a:buFont typeface="Arial" pitchFamily="34" charset="0"/>
              <a:buChar char="•"/>
            </a:pPr>
            <a:r>
              <a:rPr lang="en-US" dirty="0" smtClean="0">
                <a:solidFill>
                  <a:schemeClr val="accent2"/>
                </a:solidFill>
              </a:rPr>
              <a:t>chronic </a:t>
            </a:r>
            <a:r>
              <a:rPr lang="en-US" dirty="0" smtClean="0">
                <a:solidFill>
                  <a:schemeClr val="accent2"/>
                </a:solidFill>
              </a:rPr>
              <a:t>use of central nervous system </a:t>
            </a:r>
            <a:r>
              <a:rPr lang="en-US" dirty="0" smtClean="0">
                <a:solidFill>
                  <a:schemeClr val="accent2"/>
                </a:solidFill>
              </a:rPr>
              <a:t>depressants</a:t>
            </a:r>
          </a:p>
          <a:p>
            <a:pPr algn="l">
              <a:buFont typeface="Arial" pitchFamily="34" charset="0"/>
              <a:buChar char="•"/>
            </a:pPr>
            <a:r>
              <a:rPr lang="en-US" dirty="0" smtClean="0"/>
              <a:t>younger age</a:t>
            </a:r>
          </a:p>
          <a:p>
            <a:pPr algn="l">
              <a:buFont typeface="Arial" pitchFamily="34" charset="0"/>
              <a:buChar char="•"/>
            </a:pPr>
            <a:r>
              <a:rPr lang="en-US" dirty="0" smtClean="0"/>
              <a:t>obesity</a:t>
            </a:r>
            <a:endParaRPr lang="en-US" dirty="0" smtClean="0"/>
          </a:p>
          <a:p>
            <a:pPr algn="l">
              <a:buFont typeface="Arial" pitchFamily="34" charset="0"/>
              <a:buChar char="•"/>
            </a:pPr>
            <a:r>
              <a:rPr lang="en-US" dirty="0" smtClean="0">
                <a:solidFill>
                  <a:schemeClr val="accent2"/>
                </a:solidFill>
              </a:rPr>
              <a:t>inadequate or misused anesthesia delivery </a:t>
            </a:r>
            <a:r>
              <a:rPr lang="en-US" dirty="0" smtClean="0">
                <a:solidFill>
                  <a:schemeClr val="accent2"/>
                </a:solidFill>
              </a:rPr>
              <a:t>systems</a:t>
            </a:r>
            <a:endParaRPr lang="en-US"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chemeClr val="accent2"/>
                </a:solidFill>
              </a:rPr>
              <a:t>Processed EEG </a:t>
            </a:r>
            <a:r>
              <a:rPr lang="en-US" b="1" dirty="0" smtClean="0">
                <a:solidFill>
                  <a:schemeClr val="accent2"/>
                </a:solidFill>
              </a:rPr>
              <a:t>and Awareness Monitoring</a:t>
            </a:r>
          </a:p>
          <a:p>
            <a:pPr algn="l"/>
            <a:endParaRPr lang="en-US" b="1" dirty="0" smtClean="0"/>
          </a:p>
          <a:p>
            <a:pPr algn="l">
              <a:buFont typeface="Arial" pitchFamily="34" charset="0"/>
              <a:buChar char="•"/>
            </a:pPr>
            <a:r>
              <a:rPr lang="en-US" dirty="0" smtClean="0">
                <a:solidFill>
                  <a:srgbClr val="0070C0"/>
                </a:solidFill>
              </a:rPr>
              <a:t>Detecting </a:t>
            </a:r>
            <a:r>
              <a:rPr lang="en-US" dirty="0" smtClean="0">
                <a:solidFill>
                  <a:srgbClr val="0070C0"/>
                </a:solidFill>
              </a:rPr>
              <a:t>episodes of intra-operative </a:t>
            </a:r>
            <a:r>
              <a:rPr lang="en-US" dirty="0" smtClean="0">
                <a:solidFill>
                  <a:srgbClr val="0070C0"/>
                </a:solidFill>
              </a:rPr>
              <a:t>awareness</a:t>
            </a:r>
          </a:p>
          <a:p>
            <a:pPr algn="l"/>
            <a:endParaRPr lang="en-US" dirty="0" smtClean="0">
              <a:solidFill>
                <a:srgbClr val="0070C0"/>
              </a:solidFill>
            </a:endParaRPr>
          </a:p>
          <a:p>
            <a:pPr algn="l"/>
            <a:r>
              <a:rPr lang="en-US" dirty="0" smtClean="0">
                <a:solidFill>
                  <a:srgbClr val="0070C0"/>
                </a:solidFill>
              </a:rPr>
              <a:t>Often </a:t>
            </a:r>
            <a:r>
              <a:rPr lang="en-US" dirty="0" smtClean="0">
                <a:solidFill>
                  <a:srgbClr val="0070C0"/>
                </a:solidFill>
              </a:rPr>
              <a:t>it is </a:t>
            </a:r>
            <a:r>
              <a:rPr lang="en-US" b="1" dirty="0" smtClean="0">
                <a:solidFill>
                  <a:srgbClr val="0070C0"/>
                </a:solidFill>
              </a:rPr>
              <a:t>difficult to know for sure </a:t>
            </a:r>
            <a:r>
              <a:rPr lang="en-US" dirty="0" smtClean="0">
                <a:solidFill>
                  <a:srgbClr val="0070C0"/>
                </a:solidFill>
              </a:rPr>
              <a:t>that intra-operative </a:t>
            </a:r>
            <a:r>
              <a:rPr lang="en-US" dirty="0" smtClean="0">
                <a:solidFill>
                  <a:srgbClr val="0070C0"/>
                </a:solidFill>
              </a:rPr>
              <a:t>awareness with recall occurred. </a:t>
            </a:r>
          </a:p>
          <a:p>
            <a:pPr algn="l"/>
            <a:endParaRPr lang="en-US" dirty="0" smtClean="0">
              <a:solidFill>
                <a:srgbClr val="0070C0"/>
              </a:solidFill>
            </a:endParaRPr>
          </a:p>
          <a:p>
            <a:pPr algn="l"/>
            <a:r>
              <a:rPr lang="en-US" dirty="0" smtClean="0">
                <a:solidFill>
                  <a:srgbClr val="0070C0"/>
                </a:solidFill>
              </a:rPr>
              <a:t>If the patient is not asked specifically </a:t>
            </a:r>
            <a:r>
              <a:rPr lang="en-US" dirty="0" smtClean="0">
                <a:solidFill>
                  <a:srgbClr val="0070C0"/>
                </a:solidFill>
              </a:rPr>
              <a:t>about it they </a:t>
            </a:r>
            <a:r>
              <a:rPr lang="en-US" b="1" dirty="0" smtClean="0">
                <a:solidFill>
                  <a:srgbClr val="0070C0"/>
                </a:solidFill>
              </a:rPr>
              <a:t>may not report it voluntarily. </a:t>
            </a:r>
            <a:endParaRPr lang="en-US" b="1" dirty="0" smtClean="0">
              <a:solidFill>
                <a:srgbClr val="0070C0"/>
              </a:solidFill>
            </a:endParaRPr>
          </a:p>
          <a:p>
            <a:pPr algn="l"/>
            <a:endParaRPr lang="en-US" dirty="0" smtClean="0">
              <a:solidFill>
                <a:srgbClr val="0070C0"/>
              </a:solidFill>
            </a:endParaRPr>
          </a:p>
          <a:p>
            <a:pPr algn="l"/>
            <a:r>
              <a:rPr lang="en-US" dirty="0" smtClean="0">
                <a:solidFill>
                  <a:srgbClr val="0070C0"/>
                </a:solidFill>
              </a:rPr>
              <a:t>Or</a:t>
            </a:r>
            <a:r>
              <a:rPr lang="en-US" dirty="0" smtClean="0">
                <a:solidFill>
                  <a:srgbClr val="0070C0"/>
                </a:solidFill>
              </a:rPr>
              <a:t>, the patient may </a:t>
            </a:r>
            <a:r>
              <a:rPr lang="en-US" b="1" dirty="0" smtClean="0">
                <a:solidFill>
                  <a:srgbClr val="0070C0"/>
                </a:solidFill>
              </a:rPr>
              <a:t>recollect hearing sounds </a:t>
            </a:r>
            <a:r>
              <a:rPr lang="en-US" dirty="0" smtClean="0">
                <a:solidFill>
                  <a:srgbClr val="0070C0"/>
                </a:solidFill>
              </a:rPr>
              <a:t>during surgery, when in fact they are remembering something </a:t>
            </a:r>
            <a:r>
              <a:rPr lang="en-US" b="1" dirty="0" smtClean="0">
                <a:solidFill>
                  <a:srgbClr val="0070C0"/>
                </a:solidFill>
              </a:rPr>
              <a:t>that occurred in the recovery room.</a:t>
            </a:r>
          </a:p>
          <a:p>
            <a:pPr marL="571500" indent="-571500" algn="l">
              <a:buAutoNum type="romanLcParenR"/>
            </a:pP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20000"/>
          </a:bodyPr>
          <a:lstStyle/>
          <a:p>
            <a:pPr algn="l"/>
            <a:r>
              <a:rPr lang="en-US" b="1" dirty="0" smtClean="0"/>
              <a:t>Processed EEG </a:t>
            </a:r>
            <a:r>
              <a:rPr lang="en-US" b="1" dirty="0" smtClean="0"/>
              <a:t>and Awareness Monitoring</a:t>
            </a:r>
          </a:p>
          <a:p>
            <a:pPr algn="l"/>
            <a:endParaRPr lang="en-US" b="1" dirty="0" smtClean="0"/>
          </a:p>
          <a:p>
            <a:pPr algn="l"/>
            <a:r>
              <a:rPr lang="en-US" dirty="0" smtClean="0"/>
              <a:t>d) Detecting episodes of intra-operative </a:t>
            </a:r>
            <a:r>
              <a:rPr lang="en-US" dirty="0" smtClean="0"/>
              <a:t>awareness</a:t>
            </a:r>
          </a:p>
          <a:p>
            <a:pPr algn="l"/>
            <a:endParaRPr lang="en-US" dirty="0" smtClean="0"/>
          </a:p>
          <a:p>
            <a:pPr algn="l"/>
            <a:r>
              <a:rPr lang="en-US" dirty="0" smtClean="0"/>
              <a:t>One </a:t>
            </a:r>
            <a:r>
              <a:rPr lang="en-US" dirty="0" smtClean="0"/>
              <a:t>accepted method to assess intra-operative awareness with recall is to conduct three structured interviews with </a:t>
            </a:r>
            <a:r>
              <a:rPr lang="en-US" b="1" dirty="0" smtClean="0">
                <a:solidFill>
                  <a:schemeClr val="accent2"/>
                </a:solidFill>
              </a:rPr>
              <a:t>open ended questions at intervals of 24 hours, between 24 and 72 hours, and at 30 days after surgery </a:t>
            </a:r>
            <a:r>
              <a:rPr lang="en-US" dirty="0" smtClean="0"/>
              <a:t>(awareness may not arise until days to weeks postoperatively</a:t>
            </a:r>
            <a:r>
              <a:rPr lang="en-US" dirty="0" smtClean="0"/>
              <a:t>).</a:t>
            </a:r>
          </a:p>
          <a:p>
            <a:pPr algn="l"/>
            <a:endParaRPr lang="en-US" dirty="0" smtClean="0"/>
          </a:p>
          <a:p>
            <a:pPr marL="571500" indent="-571500" algn="l">
              <a:buAutoNum type="romanLcParenR"/>
            </a:pP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20000"/>
          </a:bodyPr>
          <a:lstStyle/>
          <a:p>
            <a:pPr algn="l"/>
            <a:r>
              <a:rPr lang="en-US" b="1" dirty="0" smtClean="0">
                <a:solidFill>
                  <a:schemeClr val="accent2"/>
                </a:solidFill>
              </a:rPr>
              <a:t>Processed EEG </a:t>
            </a:r>
            <a:r>
              <a:rPr lang="en-US" b="1" dirty="0" smtClean="0">
                <a:solidFill>
                  <a:schemeClr val="accent2"/>
                </a:solidFill>
              </a:rPr>
              <a:t>and Awareness Monitoring</a:t>
            </a:r>
          </a:p>
          <a:p>
            <a:pPr algn="l"/>
            <a:endParaRPr lang="en-US" b="1" dirty="0" smtClean="0"/>
          </a:p>
          <a:p>
            <a:pPr algn="l"/>
            <a:r>
              <a:rPr lang="en-US" b="1" dirty="0" smtClean="0"/>
              <a:t>Prevention or vigilance for detecting </a:t>
            </a:r>
            <a:r>
              <a:rPr lang="en-US" b="1" dirty="0" err="1" smtClean="0"/>
              <a:t>intraoperative</a:t>
            </a:r>
            <a:r>
              <a:rPr lang="en-US" b="1" dirty="0" smtClean="0"/>
              <a:t> awareness</a:t>
            </a:r>
          </a:p>
          <a:p>
            <a:pPr algn="l"/>
            <a:r>
              <a:rPr lang="en-US" b="1" dirty="0" smtClean="0"/>
              <a:t>a) Monitor </a:t>
            </a:r>
            <a:r>
              <a:rPr lang="en-US" b="1" dirty="0" smtClean="0"/>
              <a:t>delivered volatile anesthetic levels</a:t>
            </a:r>
          </a:p>
          <a:p>
            <a:pPr algn="l"/>
            <a:r>
              <a:rPr lang="en-US" dirty="0" smtClean="0"/>
              <a:t>The unintended inadequate delivery </a:t>
            </a:r>
            <a:r>
              <a:rPr lang="en-US" dirty="0" smtClean="0"/>
              <a:t>of volatile </a:t>
            </a:r>
            <a:r>
              <a:rPr lang="en-US" dirty="0" smtClean="0"/>
              <a:t>anesthetic agents ("light anesthesia") during maintenance of anesthesia may be avoided by the </a:t>
            </a:r>
            <a:r>
              <a:rPr lang="en-US" dirty="0" smtClean="0">
                <a:solidFill>
                  <a:schemeClr val="accent2"/>
                </a:solidFill>
              </a:rPr>
              <a:t>addition of a low alarm limit to end-tidal gas monitoring settings,</a:t>
            </a:r>
            <a:r>
              <a:rPr lang="en-US" dirty="0" smtClean="0"/>
              <a:t> as well as use of a </a:t>
            </a:r>
            <a:r>
              <a:rPr lang="en-US" dirty="0" smtClean="0">
                <a:solidFill>
                  <a:schemeClr val="accent2"/>
                </a:solidFill>
              </a:rPr>
              <a:t>"near empty" alarm</a:t>
            </a:r>
            <a:r>
              <a:rPr lang="en-US" dirty="0" smtClean="0"/>
              <a:t> in anesthetic vaporizers.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t>Processed EEG </a:t>
            </a:r>
            <a:r>
              <a:rPr lang="en-US" b="1" dirty="0" smtClean="0"/>
              <a:t>and Awareness Monitoring</a:t>
            </a:r>
          </a:p>
          <a:p>
            <a:pPr algn="l"/>
            <a:endParaRPr lang="en-US" b="1" dirty="0" smtClean="0"/>
          </a:p>
          <a:p>
            <a:pPr algn="l"/>
            <a:r>
              <a:rPr lang="en-US" b="1" dirty="0" smtClean="0"/>
              <a:t>Prevention or vigilance for detecting </a:t>
            </a:r>
            <a:r>
              <a:rPr lang="en-US" b="1" dirty="0" err="1" smtClean="0"/>
              <a:t>intraoperative</a:t>
            </a:r>
            <a:r>
              <a:rPr lang="en-US" b="1" dirty="0" smtClean="0"/>
              <a:t> awareness</a:t>
            </a:r>
          </a:p>
          <a:p>
            <a:pPr algn="l"/>
            <a:r>
              <a:rPr lang="en-US" b="1" dirty="0" smtClean="0"/>
              <a:t>b) Monitor </a:t>
            </a:r>
            <a:r>
              <a:rPr lang="en-US" b="1" dirty="0" smtClean="0"/>
              <a:t>processed EEG signals</a:t>
            </a:r>
          </a:p>
          <a:p>
            <a:pPr algn="l"/>
            <a:r>
              <a:rPr lang="en-US" dirty="0" smtClean="0"/>
              <a:t>Depth of anesthesia monitoring, via the processed EEG, has </a:t>
            </a:r>
            <a:r>
              <a:rPr lang="en-US" dirty="0" smtClean="0">
                <a:solidFill>
                  <a:schemeClr val="accent2"/>
                </a:solidFill>
              </a:rPr>
              <a:t>proved useful in reducing the amount of anesthetic drugs, optimizing </a:t>
            </a:r>
            <a:r>
              <a:rPr lang="en-US" dirty="0" err="1" smtClean="0">
                <a:solidFill>
                  <a:schemeClr val="accent2"/>
                </a:solidFill>
              </a:rPr>
              <a:t>extubation</a:t>
            </a:r>
            <a:r>
              <a:rPr lang="en-US" dirty="0" smtClean="0">
                <a:solidFill>
                  <a:schemeClr val="accent2"/>
                </a:solidFill>
              </a:rPr>
              <a:t> times</a:t>
            </a:r>
            <a:r>
              <a:rPr lang="en-US" dirty="0" smtClean="0"/>
              <a:t>, and in some studies </a:t>
            </a:r>
            <a:r>
              <a:rPr lang="en-US" dirty="0" smtClean="0">
                <a:solidFill>
                  <a:schemeClr val="accent2"/>
                </a:solidFill>
              </a:rPr>
              <a:t>reducing awareness with recall</a:t>
            </a:r>
            <a:r>
              <a:rPr lang="en-US" dirty="0" smtClean="0"/>
              <a:t>. </a:t>
            </a:r>
            <a:endParaRPr lang="en-US" dirty="0" smtClean="0"/>
          </a:p>
          <a:p>
            <a:pPr algn="l"/>
            <a:endParaRPr lang="en-US" dirty="0" smtClean="0"/>
          </a:p>
          <a:p>
            <a:pPr algn="l"/>
            <a:r>
              <a:rPr lang="en-US" dirty="0" smtClean="0"/>
              <a:t>Although </a:t>
            </a:r>
            <a:r>
              <a:rPr lang="en-US" dirty="0" smtClean="0"/>
              <a:t>most anesthesiologists in the UK, USA, and Australia accept that clinical signs are unreliable indicators of awareness, few believe that </a:t>
            </a:r>
            <a:r>
              <a:rPr lang="en-US" dirty="0" smtClean="0">
                <a:solidFill>
                  <a:schemeClr val="accent2"/>
                </a:solidFill>
              </a:rPr>
              <a:t>monitors of anesthetic depths should be used for all routine </a:t>
            </a:r>
            <a:r>
              <a:rPr lang="en-US" dirty="0" smtClean="0">
                <a:solidFill>
                  <a:schemeClr val="accent2"/>
                </a:solidFill>
              </a:rPr>
              <a:t>cases</a:t>
            </a:r>
            <a:endParaRPr lang="en-US"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t>Processed EEG </a:t>
            </a:r>
            <a:r>
              <a:rPr lang="en-US" b="1" dirty="0" smtClean="0"/>
              <a:t>and Awareness Monitoring</a:t>
            </a:r>
          </a:p>
          <a:p>
            <a:pPr algn="l"/>
            <a:endParaRPr lang="en-US" b="1" dirty="0" smtClean="0"/>
          </a:p>
          <a:p>
            <a:pPr algn="l"/>
            <a:r>
              <a:rPr lang="en-US" b="1" dirty="0" smtClean="0"/>
              <a:t>Prevention or vigilance for detecting </a:t>
            </a:r>
            <a:r>
              <a:rPr lang="en-US" b="1" dirty="0" err="1" smtClean="0"/>
              <a:t>intraoperative</a:t>
            </a:r>
            <a:r>
              <a:rPr lang="en-US" b="1" dirty="0" smtClean="0"/>
              <a:t> awareness</a:t>
            </a:r>
          </a:p>
          <a:p>
            <a:pPr algn="l"/>
            <a:r>
              <a:rPr lang="en-US" b="1" dirty="0" smtClean="0"/>
              <a:t>b) Monitor </a:t>
            </a:r>
            <a:r>
              <a:rPr lang="en-US" b="1" dirty="0" smtClean="0"/>
              <a:t>processed EEG signals</a:t>
            </a:r>
          </a:p>
          <a:p>
            <a:pPr algn="l"/>
            <a:r>
              <a:rPr lang="en-US" b="1" dirty="0" smtClean="0"/>
              <a:t> Depth of anesthesia monitors</a:t>
            </a:r>
          </a:p>
          <a:p>
            <a:pPr algn="l"/>
            <a:r>
              <a:rPr lang="en-US" dirty="0" smtClean="0"/>
              <a:t>Several brain-function monitors based on the processed electroencephalogram</a:t>
            </a:r>
          </a:p>
          <a:p>
            <a:pPr algn="l"/>
            <a:r>
              <a:rPr lang="en-US" dirty="0" smtClean="0"/>
              <a:t>(EEG) or evoked potentials have been developed to assess anesthetic depth.</a:t>
            </a:r>
          </a:p>
          <a:p>
            <a:pPr marL="971550" lvl="1" indent="-514350" algn="l">
              <a:buAutoNum type="romanLcParenR"/>
            </a:pPr>
            <a:r>
              <a:rPr lang="en-US" sz="2400" b="1" dirty="0" smtClean="0"/>
              <a:t>BIS </a:t>
            </a:r>
            <a:r>
              <a:rPr lang="en-US" sz="2400" b="1" dirty="0" smtClean="0"/>
              <a:t>(Aspect Medical </a:t>
            </a:r>
            <a:r>
              <a:rPr lang="en-US" b="1" dirty="0" smtClean="0"/>
              <a:t>Systems). The most widely used monitor is the BIS monitor. This device integrates several parameters of an EEG into a calculated, dimensionless variable (o to 10o). </a:t>
            </a:r>
            <a:endParaRPr lang="en-US" sz="2400" b="1" dirty="0" smtClean="0"/>
          </a:p>
          <a:p>
            <a:pPr marL="971550" lvl="1" indent="-514350" algn="l">
              <a:buAutoNum type="romanLcParenR"/>
            </a:pPr>
            <a:endParaRPr lang="en-US" sz="2400" b="1" dirty="0" smtClean="0"/>
          </a:p>
          <a:p>
            <a:pPr marL="971550" lvl="1" indent="-514350" algn="l">
              <a:buFont typeface="Arial" pitchFamily="34" charset="0"/>
              <a:buAutoNum type="romanLcParenR"/>
            </a:pPr>
            <a:r>
              <a:rPr lang="en-US" sz="1200" dirty="0" smtClean="0"/>
              <a:t>It is important to note that </a:t>
            </a:r>
            <a:r>
              <a:rPr lang="en-US" sz="1200" dirty="0" err="1" smtClean="0"/>
              <a:t>bispectral</a:t>
            </a:r>
            <a:r>
              <a:rPr lang="en-US" sz="1200" dirty="0" smtClean="0"/>
              <a:t> index (BIS)is a probability distribution where a measure of 40 does not provide a 100% guarantee of no awareness.</a:t>
            </a:r>
          </a:p>
          <a:p>
            <a:pPr marL="971550" lvl="1" indent="-514350" algn="l">
              <a:buAutoNum type="romanLcParenR"/>
            </a:pPr>
            <a:endParaRPr lang="en-US" sz="24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800" b="1" dirty="0" smtClean="0"/>
              <a:t>Processed EEG </a:t>
            </a:r>
            <a:r>
              <a:rPr lang="en-US" sz="1800" b="1" dirty="0" smtClean="0"/>
              <a:t>and Awareness Monitoring</a:t>
            </a:r>
          </a:p>
          <a:p>
            <a:pPr algn="l"/>
            <a:r>
              <a:rPr lang="en-US" sz="1800" dirty="0" smtClean="0"/>
              <a:t>Several </a:t>
            </a:r>
            <a:r>
              <a:rPr lang="en-US" sz="1800" dirty="0" smtClean="0"/>
              <a:t>brain-function monitors based on the processed electroencephalogram</a:t>
            </a:r>
          </a:p>
          <a:p>
            <a:pPr algn="l"/>
            <a:r>
              <a:rPr lang="en-US" sz="1800" dirty="0" smtClean="0"/>
              <a:t>(EEG) or evoked potentials have been developed to assess anesthetic depth.</a:t>
            </a:r>
          </a:p>
          <a:p>
            <a:pPr marL="971550" lvl="1" indent="-514350" algn="l">
              <a:buAutoNum type="romanLcParenR"/>
            </a:pPr>
            <a:r>
              <a:rPr lang="en-US" sz="1800" b="1" dirty="0" smtClean="0"/>
              <a:t>The </a:t>
            </a:r>
            <a:r>
              <a:rPr lang="en-US" sz="1800" b="1" dirty="0" smtClean="0"/>
              <a:t>term </a:t>
            </a:r>
            <a:r>
              <a:rPr lang="en-US" sz="1800" b="1" dirty="0" err="1" smtClean="0"/>
              <a:t>bispectral</a:t>
            </a:r>
            <a:r>
              <a:rPr lang="en-US" sz="1800" b="1" dirty="0" smtClean="0"/>
              <a:t> applies because it incorporates both power and phase spectrums of an EEG into the calculated </a:t>
            </a:r>
            <a:r>
              <a:rPr lang="en-US" sz="1800" b="1" dirty="0" smtClean="0"/>
              <a:t>0 </a:t>
            </a:r>
            <a:r>
              <a:rPr lang="en-US" sz="1800" b="1" dirty="0" smtClean="0"/>
              <a:t>to </a:t>
            </a:r>
            <a:r>
              <a:rPr lang="en-US" sz="1800" b="1" dirty="0" smtClean="0"/>
              <a:t>100 value.</a:t>
            </a:r>
          </a:p>
          <a:p>
            <a:pPr marL="971550" lvl="1" indent="-514350" algn="l">
              <a:buAutoNum type="romanLcParenR"/>
            </a:pPr>
            <a:endParaRPr lang="en-US" sz="1800" b="1" dirty="0" smtClean="0"/>
          </a:p>
          <a:p>
            <a:pPr marL="971550" lvl="1" indent="-514350" algn="l">
              <a:buAutoNum type="romanLcParenR"/>
            </a:pPr>
            <a:endParaRPr lang="en-US" sz="1800" b="1" dirty="0" smtClean="0"/>
          </a:p>
          <a:p>
            <a:pPr marL="971550" lvl="1" indent="-514350" algn="l">
              <a:buAutoNum type="romanLcParenR"/>
            </a:pPr>
            <a:r>
              <a:rPr lang="en-US" sz="1800" b="1" dirty="0" smtClean="0">
                <a:solidFill>
                  <a:schemeClr val="accent2"/>
                </a:solidFill>
              </a:rPr>
              <a:t> </a:t>
            </a:r>
            <a:r>
              <a:rPr lang="en-US" sz="1800" b="1" dirty="0" smtClean="0">
                <a:solidFill>
                  <a:schemeClr val="accent2"/>
                </a:solidFill>
              </a:rPr>
              <a:t>BIS values between </a:t>
            </a:r>
            <a:r>
              <a:rPr lang="en-US" sz="1800" b="1" dirty="0" smtClean="0">
                <a:solidFill>
                  <a:schemeClr val="accent2"/>
                </a:solidFill>
              </a:rPr>
              <a:t>40 </a:t>
            </a:r>
            <a:r>
              <a:rPr lang="en-US" sz="1800" b="1" dirty="0" smtClean="0">
                <a:solidFill>
                  <a:schemeClr val="accent2"/>
                </a:solidFill>
              </a:rPr>
              <a:t>and </a:t>
            </a:r>
            <a:r>
              <a:rPr lang="en-US" sz="1800" b="1" dirty="0" smtClean="0">
                <a:solidFill>
                  <a:schemeClr val="accent2"/>
                </a:solidFill>
              </a:rPr>
              <a:t>60 </a:t>
            </a:r>
            <a:r>
              <a:rPr lang="en-US" sz="1800" b="1" dirty="0" smtClean="0">
                <a:solidFill>
                  <a:schemeClr val="accent2"/>
                </a:solidFill>
              </a:rPr>
              <a:t>purportedly indicate adequate general anesthesia for surgery</a:t>
            </a:r>
            <a:r>
              <a:rPr lang="en-US" sz="1800" b="1" dirty="0" smtClean="0"/>
              <a:t>, and values below </a:t>
            </a:r>
            <a:r>
              <a:rPr lang="en-US" sz="1800" b="1" dirty="0" smtClean="0"/>
              <a:t>40 </a:t>
            </a:r>
            <a:r>
              <a:rPr lang="en-US" sz="1800" b="1" dirty="0" smtClean="0"/>
              <a:t>indicate a deep hypnotic state. Targeting a range of BIS values between 40 and </a:t>
            </a:r>
            <a:r>
              <a:rPr lang="en-US" sz="1800" b="1" dirty="0" smtClean="0"/>
              <a:t>60 </a:t>
            </a:r>
            <a:r>
              <a:rPr lang="en-US" sz="1800" b="1" dirty="0" smtClean="0"/>
              <a:t>is marketed to help prevent anesthesia awareness while allowing for minimization the anesthetic dose.</a:t>
            </a:r>
            <a:endParaRPr lang="en-US" sz="18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Processed EEG </a:t>
            </a:r>
            <a:r>
              <a:rPr lang="en-US" sz="1600" b="1" dirty="0" smtClean="0"/>
              <a:t>and Awareness Monitoring</a:t>
            </a:r>
          </a:p>
          <a:p>
            <a:pPr algn="l"/>
            <a:endParaRPr lang="en-US" sz="1600" b="1" dirty="0" smtClean="0"/>
          </a:p>
          <a:p>
            <a:pPr algn="l"/>
            <a:r>
              <a:rPr lang="en-US" sz="1600" b="1" dirty="0" smtClean="0"/>
              <a:t>Prevention or vigilance for detecting </a:t>
            </a:r>
            <a:r>
              <a:rPr lang="en-US" sz="1600" b="1" dirty="0" err="1" smtClean="0"/>
              <a:t>intraoperative</a:t>
            </a:r>
            <a:r>
              <a:rPr lang="en-US" sz="1600" b="1" dirty="0" smtClean="0"/>
              <a:t> awareness</a:t>
            </a:r>
          </a:p>
          <a:p>
            <a:pPr algn="l"/>
            <a:r>
              <a:rPr lang="en-US" sz="1600" b="1" dirty="0" smtClean="0"/>
              <a:t>b) Monitor </a:t>
            </a:r>
            <a:r>
              <a:rPr lang="en-US" sz="1600" b="1" dirty="0" smtClean="0"/>
              <a:t>processed EEG signals</a:t>
            </a:r>
          </a:p>
          <a:p>
            <a:pPr algn="l"/>
            <a:r>
              <a:rPr lang="en-US" sz="1600" b="1" dirty="0" smtClean="0"/>
              <a:t> </a:t>
            </a:r>
          </a:p>
          <a:p>
            <a:pPr marL="971550" lvl="1" indent="-514350" algn="l">
              <a:buFont typeface="+mj-lt"/>
              <a:buAutoNum type="romanLcPeriod" startAt="4"/>
            </a:pPr>
            <a:r>
              <a:rPr lang="en-US" sz="1600" b="1" dirty="0" smtClean="0"/>
              <a:t>M-Entropy </a:t>
            </a:r>
            <a:r>
              <a:rPr lang="en-US" sz="1600" b="1" dirty="0" smtClean="0"/>
              <a:t>Module (GE-Healthcare</a:t>
            </a:r>
            <a:r>
              <a:rPr lang="en-US" sz="1600" b="1" dirty="0" smtClean="0"/>
              <a:t>).</a:t>
            </a: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Processed EEG </a:t>
            </a:r>
            <a:r>
              <a:rPr lang="en-US" sz="1600" b="1" dirty="0" smtClean="0"/>
              <a:t>and Awareness Monitoring</a:t>
            </a:r>
          </a:p>
          <a:p>
            <a:pPr algn="l"/>
            <a:endParaRPr lang="en-US" sz="1600" b="1" dirty="0" smtClean="0"/>
          </a:p>
          <a:p>
            <a:pPr algn="l"/>
            <a:r>
              <a:rPr lang="en-US" sz="1800" b="1" dirty="0" smtClean="0">
                <a:solidFill>
                  <a:schemeClr val="tx2">
                    <a:lumMod val="60000"/>
                    <a:lumOff val="40000"/>
                  </a:schemeClr>
                </a:solidFill>
              </a:rPr>
              <a:t>M-Entropy Module (GE-Healthcare). </a:t>
            </a:r>
            <a:r>
              <a:rPr lang="en-US" sz="1800" b="1" dirty="0" smtClean="0"/>
              <a:t>A mathematical approach that quantifies EEG using non-linear dynamics. This mode measures spectral entropy and </a:t>
            </a:r>
            <a:r>
              <a:rPr lang="en-US" sz="1800" dirty="0" smtClean="0"/>
              <a:t>applies it to the power spectrum of EEGs. Two variables, state and response entropy, which measure EEG and combined EEG/EMG activity respectively, are displayed on the awareness monitor as a dimensionless unit (0 to 100</a:t>
            </a:r>
            <a:r>
              <a:rPr lang="en-US" sz="1800" dirty="0" smtClean="0"/>
              <a:t>)</a:t>
            </a:r>
          </a:p>
          <a:p>
            <a:pPr algn="l"/>
            <a:endParaRPr lang="en-US" sz="1800" dirty="0" smtClean="0"/>
          </a:p>
          <a:p>
            <a:pPr algn="l"/>
            <a:r>
              <a:rPr lang="en-US" sz="1800" dirty="0" smtClean="0"/>
              <a:t>Mid-latency </a:t>
            </a:r>
            <a:r>
              <a:rPr lang="en-US" sz="1800" dirty="0" smtClean="0"/>
              <a:t>auditory evoked potentials (MLAEPs). This method is thought to be an alternative to the use of EEG monitoring. MLAEP are electroencephalographic responses to auditory stimuli.	</a:t>
            </a:r>
          </a:p>
          <a:p>
            <a:pPr marL="971550" lvl="1" indent="-514350" algn="l">
              <a:buFont typeface="+mj-lt"/>
              <a:buAutoNum type="romanLcPeriod" startAt="4"/>
            </a:pPr>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b="1" dirty="0" smtClean="0">
                <a:solidFill>
                  <a:srgbClr val="7030A0"/>
                </a:solidFill>
              </a:rPr>
              <a:t>determines </a:t>
            </a:r>
            <a:r>
              <a:rPr lang="en-US" dirty="0" smtClean="0">
                <a:solidFill>
                  <a:srgbClr val="7030A0"/>
                </a:solidFill>
              </a:rPr>
              <a:t>the </a:t>
            </a:r>
            <a:r>
              <a:rPr lang="en-US" b="1" dirty="0" smtClean="0">
                <a:solidFill>
                  <a:srgbClr val="7030A0"/>
                </a:solidFill>
              </a:rPr>
              <a:t>Standards of Care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endParaRPr lang="en-US" dirty="0">
              <a:solidFill>
                <a:srgbClr val="7030A0"/>
              </a:solidFill>
            </a:endParaRPr>
          </a:p>
          <a:p>
            <a:r>
              <a:rPr lang="en-US" dirty="0" smtClean="0">
                <a:solidFill>
                  <a:srgbClr val="7030A0"/>
                </a:solidFill>
              </a:rPr>
              <a:t>Basic monitoring</a:t>
            </a:r>
          </a:p>
          <a:p>
            <a:r>
              <a:rPr lang="en-US" dirty="0" smtClean="0">
                <a:solidFill>
                  <a:srgbClr val="7030A0"/>
                </a:solidFill>
              </a:rPr>
              <a:t>Advanced monitoring</a:t>
            </a: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t>
            </a:r>
            <a:r>
              <a:rPr lang="en-US" sz="1600" b="1" dirty="0" smtClean="0"/>
              <a:t>and</a:t>
            </a:r>
          </a:p>
          <a:p>
            <a:r>
              <a:rPr lang="en-US" sz="1600" b="1" dirty="0" smtClean="0"/>
              <a:t>Anesthetic </a:t>
            </a:r>
            <a:r>
              <a:rPr lang="en-US" sz="1600" b="1" dirty="0" smtClean="0"/>
              <a:t>Management</a:t>
            </a:r>
          </a:p>
          <a:p>
            <a:endParaRPr lang="en-US" sz="1600" b="1" dirty="0" smtClean="0"/>
          </a:p>
          <a:p>
            <a:pPr algn="l"/>
            <a:r>
              <a:rPr lang="en-US" sz="2400" dirty="0" smtClean="0">
                <a:solidFill>
                  <a:schemeClr val="accent2"/>
                </a:solidFill>
              </a:rPr>
              <a:t>Neurophysiologic monitoring or </a:t>
            </a:r>
            <a:r>
              <a:rPr lang="en-US" sz="2400" dirty="0" err="1" smtClean="0">
                <a:solidFill>
                  <a:schemeClr val="accent2"/>
                </a:solidFill>
              </a:rPr>
              <a:t>neuromonitoring</a:t>
            </a:r>
            <a:r>
              <a:rPr lang="en-US" sz="2400" dirty="0" smtClean="0">
                <a:solidFill>
                  <a:schemeClr val="accent2"/>
                </a:solidFill>
              </a:rPr>
              <a:t> allows early detection of events that may increase postoperative neurological morbidity. The aim of monitoring is to identify changes in brain, spinal cord, and peripheral nerve function prior to irreversible damage. </a:t>
            </a:r>
            <a:r>
              <a:rPr lang="en-US" sz="2400" dirty="0" err="1" smtClean="0">
                <a:solidFill>
                  <a:schemeClr val="accent2"/>
                </a:solidFill>
              </a:rPr>
              <a:t>Neuromonitoring</a:t>
            </a:r>
            <a:r>
              <a:rPr lang="en-US" sz="2400" dirty="0" smtClean="0">
                <a:solidFill>
                  <a:schemeClr val="accent2"/>
                </a:solidFill>
              </a:rPr>
              <a:t> is also useful in identifying anatomical structures</a:t>
            </a:r>
            <a:r>
              <a:rPr lang="en-US" sz="2400" dirty="0" smtClean="0">
                <a:solidFill>
                  <a:schemeClr val="accent2"/>
                </a:solidFill>
              </a:rPr>
              <a:t>.</a:t>
            </a:r>
          </a:p>
          <a:p>
            <a:endParaRPr lang="en-US" sz="1600" b="1" dirty="0" smtClean="0"/>
          </a:p>
          <a:p>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2000" b="1" dirty="0" smtClean="0"/>
              <a:t>Neurophysiologic Monitoring </a:t>
            </a:r>
            <a:r>
              <a:rPr lang="en-US" sz="2000" b="1" dirty="0" smtClean="0"/>
              <a:t>and</a:t>
            </a:r>
          </a:p>
          <a:p>
            <a:r>
              <a:rPr lang="en-US" sz="2000" b="1" dirty="0" smtClean="0"/>
              <a:t>Anesthetic </a:t>
            </a:r>
            <a:r>
              <a:rPr lang="en-US" sz="2000" b="1" dirty="0" smtClean="0"/>
              <a:t>Management</a:t>
            </a:r>
          </a:p>
          <a:p>
            <a:pPr algn="l"/>
            <a:endParaRPr lang="en-US" sz="2000" b="1" dirty="0" smtClean="0">
              <a:solidFill>
                <a:schemeClr val="accent2"/>
              </a:solidFill>
            </a:endParaRPr>
          </a:p>
          <a:p>
            <a:pPr algn="l"/>
            <a:r>
              <a:rPr lang="en-US" sz="2000" b="1" dirty="0" smtClean="0">
                <a:solidFill>
                  <a:schemeClr val="accent2"/>
                </a:solidFill>
              </a:rPr>
              <a:t>Electromyography </a:t>
            </a:r>
            <a:r>
              <a:rPr lang="en-US" sz="2000" b="1" dirty="0" smtClean="0">
                <a:solidFill>
                  <a:schemeClr val="accent2"/>
                </a:solidFill>
              </a:rPr>
              <a:t>(EMG)</a:t>
            </a:r>
          </a:p>
          <a:p>
            <a:pPr algn="l"/>
            <a:r>
              <a:rPr lang="en-US" sz="2000" dirty="0" smtClean="0"/>
              <a:t>EMG </a:t>
            </a:r>
            <a:r>
              <a:rPr lang="en-US" sz="2000" dirty="0" smtClean="0"/>
              <a:t>is the recording of electrical activity of muscle and therefore an indirect indicator of function of the innervating peripheral nerve</a:t>
            </a:r>
            <a:r>
              <a:rPr lang="en-US" sz="2000" dirty="0" smtClean="0"/>
              <a:t>.</a:t>
            </a:r>
          </a:p>
          <a:p>
            <a:pPr algn="l"/>
            <a:endParaRPr lang="en-US" sz="2000" dirty="0" smtClean="0"/>
          </a:p>
          <a:p>
            <a:pPr algn="l"/>
            <a:r>
              <a:rPr lang="en-US" sz="2000" dirty="0" smtClean="0"/>
              <a:t>This technique is also used to identify and verify the integrity of a peripheral nerve, including cranial nerves as well as pedicle screw testing during spine surgery.</a:t>
            </a:r>
          </a:p>
          <a:p>
            <a:pPr algn="l"/>
            <a:r>
              <a:rPr lang="en-US" sz="2000" dirty="0" smtClean="0"/>
              <a:t>EMG is only sensitive to neuromuscular blocking agents</a:t>
            </a:r>
            <a:r>
              <a:rPr lang="en-US" sz="2000" dirty="0" smtClean="0"/>
              <a:t>.</a:t>
            </a:r>
            <a:endParaRPr lang="en-US" sz="2000"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t>
            </a:r>
            <a:r>
              <a:rPr lang="en-US" sz="1600" b="1" dirty="0" smtClean="0"/>
              <a:t>and</a:t>
            </a:r>
          </a:p>
          <a:p>
            <a:r>
              <a:rPr lang="en-US" sz="1600" b="1" dirty="0" smtClean="0"/>
              <a:t>Anesthetic </a:t>
            </a:r>
            <a:r>
              <a:rPr lang="en-US" sz="1600" b="1" dirty="0" smtClean="0"/>
              <a:t>Management</a:t>
            </a:r>
          </a:p>
          <a:p>
            <a:pPr algn="l"/>
            <a:endParaRPr lang="en-US" sz="1600" b="1" dirty="0" smtClean="0"/>
          </a:p>
          <a:p>
            <a:pPr algn="l">
              <a:buFont typeface="Arial" pitchFamily="34" charset="0"/>
              <a:buChar char="•"/>
            </a:pPr>
            <a:r>
              <a:rPr lang="en-US" sz="2000" b="1" dirty="0" err="1" smtClean="0"/>
              <a:t>Somatosensory</a:t>
            </a:r>
            <a:r>
              <a:rPr lang="en-US" sz="2000" b="1" dirty="0" smtClean="0"/>
              <a:t> </a:t>
            </a:r>
            <a:r>
              <a:rPr lang="en-US" sz="2000" b="1" dirty="0" smtClean="0"/>
              <a:t>evoked potentials (SSEP)</a:t>
            </a:r>
          </a:p>
          <a:p>
            <a:pPr algn="l"/>
            <a:r>
              <a:rPr lang="en-US" sz="2000" dirty="0" smtClean="0"/>
              <a:t>SSEP </a:t>
            </a:r>
            <a:r>
              <a:rPr lang="en-US" sz="2000" dirty="0" smtClean="0"/>
              <a:t>are the recording, usually at the cerebral cortex, of responses from electrically stimulated peripheral afferent nerves.</a:t>
            </a:r>
          </a:p>
          <a:p>
            <a:pPr algn="l"/>
            <a:r>
              <a:rPr lang="en-US" sz="2000" dirty="0" smtClean="0"/>
              <a:t>The </a:t>
            </a:r>
            <a:r>
              <a:rPr lang="en-US" sz="2000" dirty="0" smtClean="0"/>
              <a:t>most commonly used peripheral nerves are </a:t>
            </a:r>
            <a:r>
              <a:rPr lang="en-US" sz="2000" dirty="0" smtClean="0"/>
              <a:t>median, </a:t>
            </a:r>
            <a:r>
              <a:rPr lang="en-US" sz="2000" dirty="0" err="1" smtClean="0"/>
              <a:t>ulnar</a:t>
            </a:r>
            <a:r>
              <a:rPr lang="en-US" sz="2000" dirty="0" smtClean="0"/>
              <a:t>, posterior </a:t>
            </a:r>
            <a:r>
              <a:rPr lang="en-US" sz="2000" dirty="0" err="1" smtClean="0"/>
              <a:t>tibial</a:t>
            </a:r>
            <a:r>
              <a:rPr lang="en-US" sz="2000" dirty="0" smtClean="0"/>
              <a:t>, and common </a:t>
            </a:r>
            <a:r>
              <a:rPr lang="en-US" sz="2000" dirty="0" err="1" smtClean="0"/>
              <a:t>peroneal</a:t>
            </a:r>
            <a:r>
              <a:rPr lang="en-US" sz="2000" dirty="0" smtClean="0"/>
              <a:t> nerves.</a:t>
            </a:r>
          </a:p>
          <a:p>
            <a:pPr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t>
            </a:r>
            <a:r>
              <a:rPr lang="en-US" sz="1600" b="1" dirty="0" smtClean="0"/>
              <a:t>and</a:t>
            </a:r>
          </a:p>
          <a:p>
            <a:r>
              <a:rPr lang="en-US" sz="1600" b="1" dirty="0" smtClean="0"/>
              <a:t>Anesthetic </a:t>
            </a:r>
            <a:r>
              <a:rPr lang="en-US" sz="1600" b="1" dirty="0" smtClean="0"/>
              <a:t>Management</a:t>
            </a:r>
          </a:p>
          <a:p>
            <a:pPr algn="l"/>
            <a:endParaRPr lang="en-US" sz="1600" dirty="0" smtClean="0"/>
          </a:p>
          <a:p>
            <a:pPr algn="l"/>
            <a:endParaRPr lang="en-US" sz="1600" dirty="0" smtClean="0">
              <a:solidFill>
                <a:schemeClr val="accent2"/>
              </a:solidFill>
            </a:endParaRPr>
          </a:p>
          <a:p>
            <a:pPr algn="l"/>
            <a:r>
              <a:rPr lang="en-US" sz="2000" dirty="0" smtClean="0">
                <a:solidFill>
                  <a:schemeClr val="accent2"/>
                </a:solidFill>
              </a:rPr>
              <a:t>Brainstem </a:t>
            </a:r>
            <a:r>
              <a:rPr lang="en-US" sz="2000" dirty="0" smtClean="0">
                <a:solidFill>
                  <a:schemeClr val="accent2"/>
                </a:solidFill>
              </a:rPr>
              <a:t>auditory evoked potentials (</a:t>
            </a:r>
            <a:r>
              <a:rPr lang="en-US" sz="2000" dirty="0" smtClean="0">
                <a:solidFill>
                  <a:schemeClr val="accent2"/>
                </a:solidFill>
              </a:rPr>
              <a:t>BAEP)</a:t>
            </a:r>
          </a:p>
          <a:p>
            <a:pPr lvl="1" algn="l"/>
            <a:r>
              <a:rPr lang="en-US" sz="2000" dirty="0" smtClean="0"/>
              <a:t>BAEP are the recording of brainstem responses to auditory stimuli.</a:t>
            </a:r>
          </a:p>
          <a:p>
            <a:pPr lvl="1" algn="l"/>
            <a:endParaRPr lang="en-US" sz="2000" dirty="0" smtClean="0"/>
          </a:p>
          <a:p>
            <a:pPr lvl="1" algn="l"/>
            <a:r>
              <a:rPr lang="en-US" sz="2000" dirty="0" smtClean="0"/>
              <a:t>BAEP </a:t>
            </a:r>
            <a:r>
              <a:rPr lang="en-US" sz="2000" dirty="0" smtClean="0"/>
              <a:t>monitors the function of the entire auditory pathway along the acoustic nerve, through the brain stem to the cerebral cortex.</a:t>
            </a:r>
          </a:p>
          <a:p>
            <a:pPr algn="l"/>
            <a:endParaRPr lang="en-US" sz="1600" b="1" dirty="0" smtClean="0"/>
          </a:p>
          <a:p>
            <a:pPr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t>
            </a:r>
            <a:r>
              <a:rPr lang="en-US" sz="1600" b="1" dirty="0" smtClean="0"/>
              <a:t>and</a:t>
            </a:r>
          </a:p>
          <a:p>
            <a:r>
              <a:rPr lang="en-US" sz="1600" b="1" dirty="0" smtClean="0"/>
              <a:t>Anesthetic </a:t>
            </a:r>
            <a:r>
              <a:rPr lang="en-US" sz="1600" b="1" dirty="0" smtClean="0"/>
              <a:t>Management</a:t>
            </a:r>
          </a:p>
          <a:p>
            <a:pPr algn="l"/>
            <a:endParaRPr lang="en-US" sz="1600" b="1" dirty="0" smtClean="0"/>
          </a:p>
          <a:p>
            <a:pPr algn="l">
              <a:buFont typeface="Arial" pitchFamily="34" charset="0"/>
              <a:buChar char="•"/>
            </a:pPr>
            <a:r>
              <a:rPr lang="en-US" sz="2400" dirty="0" smtClean="0">
                <a:solidFill>
                  <a:schemeClr val="accent1"/>
                </a:solidFill>
              </a:rPr>
              <a:t>Motor </a:t>
            </a:r>
            <a:r>
              <a:rPr lang="en-US" sz="2400" dirty="0" smtClean="0">
                <a:solidFill>
                  <a:schemeClr val="accent1"/>
                </a:solidFill>
              </a:rPr>
              <a:t>evoked potentials (MEP)</a:t>
            </a:r>
          </a:p>
          <a:p>
            <a:pPr algn="l"/>
            <a:r>
              <a:rPr lang="en-US" sz="2400" dirty="0" smtClean="0">
                <a:solidFill>
                  <a:schemeClr val="accent1"/>
                </a:solidFill>
              </a:rPr>
              <a:t>MEP </a:t>
            </a:r>
            <a:r>
              <a:rPr lang="en-US" sz="2400" dirty="0" smtClean="0">
                <a:solidFill>
                  <a:schemeClr val="accent1"/>
                </a:solidFill>
              </a:rPr>
              <a:t>is the recording obtained from electrical stimulation of the motor cortex, which elicits potentials in the spinal cord or (</a:t>
            </a:r>
            <a:r>
              <a:rPr lang="en-US" sz="2400" dirty="0" err="1" smtClean="0">
                <a:solidFill>
                  <a:schemeClr val="accent1"/>
                </a:solidFill>
              </a:rPr>
              <a:t>myogenic</a:t>
            </a:r>
            <a:r>
              <a:rPr lang="en-US" sz="2400" dirty="0" smtClean="0">
                <a:solidFill>
                  <a:schemeClr val="accent1"/>
                </a:solidFill>
              </a:rPr>
              <a:t>) potentials from the innervated muscle.</a:t>
            </a:r>
          </a:p>
          <a:p>
            <a:pPr algn="l"/>
            <a:r>
              <a:rPr lang="en-US" sz="2400" dirty="0" smtClean="0">
                <a:solidFill>
                  <a:schemeClr val="accent1"/>
                </a:solidFill>
              </a:rPr>
              <a:t>Monitors motor pathway function</a:t>
            </a:r>
          </a:p>
          <a:p>
            <a:pPr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Neurophysiologic Monitoring </a:t>
            </a:r>
            <a:r>
              <a:rPr lang="en-US" sz="1600" b="1" dirty="0" smtClean="0"/>
              <a:t>and</a:t>
            </a:r>
          </a:p>
          <a:p>
            <a:pPr algn="l"/>
            <a:r>
              <a:rPr lang="en-US" sz="1600" b="1" dirty="0" smtClean="0"/>
              <a:t>Anesthetic </a:t>
            </a:r>
            <a:r>
              <a:rPr lang="en-US" sz="1600" b="1" dirty="0" smtClean="0"/>
              <a:t>Management</a:t>
            </a:r>
          </a:p>
          <a:p>
            <a:pPr algn="l"/>
            <a:endParaRPr lang="en-US" sz="1400" dirty="0" smtClean="0"/>
          </a:p>
          <a:p>
            <a:pPr algn="l"/>
            <a:r>
              <a:rPr lang="en-US" sz="1800" dirty="0" smtClean="0"/>
              <a:t>Electroencephalography </a:t>
            </a:r>
            <a:r>
              <a:rPr lang="en-US" sz="1800" dirty="0" smtClean="0"/>
              <a:t>(EEG)</a:t>
            </a:r>
          </a:p>
          <a:p>
            <a:pPr algn="l"/>
            <a:r>
              <a:rPr lang="en-US" sz="1800" dirty="0" err="1" smtClean="0"/>
              <a:t>i</a:t>
            </a:r>
            <a:r>
              <a:rPr lang="en-US" sz="1800" dirty="0" smtClean="0"/>
              <a:t>) EEG monitoring can be a useful supplement to surgery when</a:t>
            </a:r>
          </a:p>
          <a:p>
            <a:pPr lvl="1" algn="l"/>
            <a:r>
              <a:rPr lang="en-US" sz="1800" dirty="0" smtClean="0"/>
              <a:t>)Seizure foci need to be identified</a:t>
            </a:r>
          </a:p>
          <a:p>
            <a:pPr lvl="1" algn="l"/>
            <a:r>
              <a:rPr lang="en-US" sz="1800" dirty="0" smtClean="0"/>
              <a:t>The general state of cerebral metabolism needs monitoring</a:t>
            </a:r>
          </a:p>
          <a:p>
            <a:pPr lvl="1" algn="l"/>
            <a:r>
              <a:rPr lang="en-US" sz="1800" dirty="0" smtClean="0"/>
              <a:t>Cerebral ischemia can occur</a:t>
            </a:r>
          </a:p>
          <a:p>
            <a:pPr algn="l"/>
            <a:r>
              <a:rPr lang="en-US" sz="1800" dirty="0" smtClean="0"/>
              <a:t>ii) EEG is a standard of care in many institutions for carotid </a:t>
            </a:r>
            <a:r>
              <a:rPr lang="en-US" sz="1800" dirty="0" err="1" smtClean="0"/>
              <a:t>endarterectomy</a:t>
            </a:r>
            <a:r>
              <a:rPr lang="en-US" sz="1800" dirty="0" smtClean="0"/>
              <a:t>.</a:t>
            </a:r>
            <a:endParaRPr lang="en-US" sz="1800"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Neurophysiologic Monitoring </a:t>
            </a:r>
            <a:r>
              <a:rPr lang="en-US" sz="1600" b="1" dirty="0" smtClean="0"/>
              <a:t>and</a:t>
            </a:r>
          </a:p>
          <a:p>
            <a:pPr algn="l"/>
            <a:r>
              <a:rPr lang="en-US" sz="1600" b="1" dirty="0" smtClean="0"/>
              <a:t>Anesthetic </a:t>
            </a:r>
            <a:r>
              <a:rPr lang="en-US" sz="1600" b="1" dirty="0" smtClean="0"/>
              <a:t>Management</a:t>
            </a:r>
          </a:p>
          <a:p>
            <a:pPr algn="l"/>
            <a:endParaRPr lang="en-US" sz="1400" dirty="0" smtClean="0"/>
          </a:p>
          <a:p>
            <a:pPr algn="l"/>
            <a:r>
              <a:rPr lang="en-US" sz="1800" dirty="0" smtClean="0"/>
              <a:t>Electroencephalography </a:t>
            </a:r>
            <a:r>
              <a:rPr lang="en-US" sz="1800" dirty="0" smtClean="0"/>
              <a:t>(EEG)</a:t>
            </a:r>
          </a:p>
          <a:p>
            <a:pPr lvl="1" algn="l"/>
            <a:r>
              <a:rPr lang="en-US" sz="1800" dirty="0" smtClean="0"/>
              <a:t>iii) EEG is the recording of brain electrical activity and is highly dependent on anesthetic depth.</a:t>
            </a:r>
          </a:p>
          <a:p>
            <a:pPr lvl="3" algn="l"/>
            <a:r>
              <a:rPr lang="en-US" sz="1800" dirty="0" smtClean="0"/>
              <a:t>(I) Alpha waves are rhythmically regular waves of 8 to 12 Hz seen in a lightly </a:t>
            </a:r>
            <a:r>
              <a:rPr lang="en-US" sz="1800" dirty="0" err="1" smtClean="0"/>
              <a:t>anesthesized</a:t>
            </a:r>
            <a:r>
              <a:rPr lang="en-US" sz="1800" dirty="0" smtClean="0"/>
              <a:t> patient.</a:t>
            </a:r>
          </a:p>
          <a:p>
            <a:pPr lvl="4" algn="l"/>
            <a:r>
              <a:rPr lang="en-US" sz="1800" dirty="0" smtClean="0"/>
              <a:t>A </a:t>
            </a:r>
            <a:r>
              <a:rPr lang="en-US" sz="1800" dirty="0" smtClean="0"/>
              <a:t>faster, disorganized beta (&gt;12 Hz) rhythm is seen upon awakening.</a:t>
            </a:r>
          </a:p>
          <a:p>
            <a:pPr lvl="4" algn="l"/>
            <a:r>
              <a:rPr lang="en-US" sz="1800" dirty="0" smtClean="0"/>
              <a:t>Slower </a:t>
            </a:r>
            <a:r>
              <a:rPr lang="en-US" sz="1800" dirty="0" smtClean="0"/>
              <a:t>theta waves (4 to 8 Hz) are seen with deep inhalation or moderate dose narcotic anesthesia.</a:t>
            </a:r>
          </a:p>
          <a:p>
            <a:pPr algn="l"/>
            <a:r>
              <a:rPr lang="en-US" sz="1800" dirty="0" smtClean="0"/>
              <a:t>Slow delta waves (&lt;4 Hz) indicate deep anesthesia, or ischemia if the amplitude is low.</a:t>
            </a:r>
            <a:endParaRPr lang="en-US" sz="18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Invasive pressure monitoring</a:t>
            </a:r>
          </a:p>
          <a:p>
            <a:pPr marL="971550" lvl="1" indent="-514350" algn="l"/>
            <a:endParaRPr lang="en-US" sz="1600" b="1" dirty="0" smtClean="0"/>
          </a:p>
          <a:p>
            <a:pPr marL="971550" lvl="1" indent="-514350" algn="l"/>
            <a:r>
              <a:rPr lang="en-US" sz="1600" b="1" dirty="0" smtClean="0"/>
              <a:t>Arterial : allows for continuous beat to beat monitoring of arterial blood pressure displayed as a waveform and provides access for arterial sampling</a:t>
            </a:r>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Invasive pressure monitoring</a:t>
            </a:r>
          </a:p>
          <a:p>
            <a:pPr marL="971550" lvl="1" indent="-514350" algn="l"/>
            <a:endParaRPr lang="en-US" sz="1600" b="1" dirty="0" smtClean="0"/>
          </a:p>
          <a:p>
            <a:pPr marL="971550" lvl="1" indent="-514350" algn="l"/>
            <a:r>
              <a:rPr lang="en-US" sz="1600" b="1" dirty="0" smtClean="0"/>
              <a:t>Central Venous Pressure</a:t>
            </a:r>
          </a:p>
          <a:p>
            <a:pPr marL="971550" lvl="1" indent="-514350" algn="l"/>
            <a:r>
              <a:rPr lang="en-US" sz="1600" dirty="0" smtClean="0"/>
              <a:t>Central venous catheterization involves placement of a sterile catheter into one of the large central veins and allows for multiple modalities of intervention along with the option of monitoring central venous pressure (CVP). </a:t>
            </a:r>
          </a:p>
          <a:p>
            <a:pPr marL="971550" lvl="1" indent="-514350" algn="l"/>
            <a:r>
              <a:rPr lang="en-US" sz="1600" dirty="0" smtClean="0"/>
              <a:t>   	CVP </a:t>
            </a:r>
            <a:r>
              <a:rPr lang="en-US" sz="1600" dirty="0" smtClean="0"/>
              <a:t>monitoring can be a useful tool for evaluating intravascular volume and preload in the absence of left ventricular (LV) dysfunction (ejection fraction &lt;40%), severe mitral valve disease, pulmonary hypertension, or significant reduction in LV compliance (ischemia/diastolic dysfunction).</a:t>
            </a:r>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Invasive pressure monitoring</a:t>
            </a:r>
          </a:p>
          <a:p>
            <a:pPr marL="971550" lvl="1" indent="-514350" algn="l"/>
            <a:endParaRPr lang="en-US" sz="1600" b="1" dirty="0" smtClean="0"/>
          </a:p>
          <a:p>
            <a:pPr marL="971550" lvl="1" indent="-514350" algn="l"/>
            <a:r>
              <a:rPr lang="en-US" sz="2000" b="1" dirty="0" smtClean="0"/>
              <a:t>Pulmonary artery Pressure</a:t>
            </a:r>
          </a:p>
          <a:p>
            <a:pPr marL="971550" lvl="1" indent="-514350" algn="l"/>
            <a:r>
              <a:rPr lang="en-US" sz="2000" dirty="0" smtClean="0"/>
              <a:t>The pulmonary artery (PA) catheter is a controversial but potentially powerful tool, offering information about cardiac filling pressures, cardiac output (CO), derived parameters of cardiac performance, and mixed venous oxygen saturation (Sv0</a:t>
            </a:r>
            <a:r>
              <a:rPr lang="en-US" sz="2000" baseline="-25000" dirty="0" smtClean="0"/>
              <a:t>2</a:t>
            </a:r>
            <a:r>
              <a:rPr lang="en-US" sz="2000" dirty="0" smtClean="0"/>
              <a:t>). ASA consensus opinion is that "PA catheter monitoring may reduce </a:t>
            </a:r>
            <a:r>
              <a:rPr lang="en-US" sz="2000" dirty="0" err="1" smtClean="0"/>
              <a:t>perioperative</a:t>
            </a:r>
            <a:r>
              <a:rPr lang="en-US" sz="2000" dirty="0" smtClean="0"/>
              <a:t> complications if critical hemodynamic data obtained are accurately interpreted and appropriate treatment is </a:t>
            </a:r>
            <a:r>
              <a:rPr lang="en-US" sz="2000" dirty="0" smtClean="0"/>
              <a:t>instituted.</a:t>
            </a:r>
            <a:endParaRPr lang="en-US" sz="2000" b="1" dirty="0" smtClean="0"/>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b="1" dirty="0" smtClean="0">
                <a:solidFill>
                  <a:srgbClr val="7030A0"/>
                </a:solidFill>
              </a:rPr>
              <a:t>determines </a:t>
            </a:r>
            <a:r>
              <a:rPr lang="en-US" dirty="0" smtClean="0">
                <a:solidFill>
                  <a:srgbClr val="7030A0"/>
                </a:solidFill>
              </a:rPr>
              <a:t>the </a:t>
            </a:r>
            <a:r>
              <a:rPr lang="en-US" b="1" dirty="0" smtClean="0">
                <a:solidFill>
                  <a:srgbClr val="7030A0"/>
                </a:solidFill>
              </a:rPr>
              <a:t>Standards of Care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r>
              <a:rPr lang="en-US" dirty="0" smtClean="0">
                <a:solidFill>
                  <a:srgbClr val="7030A0"/>
                </a:solidFill>
              </a:rPr>
              <a:t>Patient/ illness</a:t>
            </a:r>
          </a:p>
          <a:p>
            <a:r>
              <a:rPr lang="en-US" dirty="0" smtClean="0">
                <a:solidFill>
                  <a:srgbClr val="7030A0"/>
                </a:solidFill>
              </a:rPr>
              <a:t>Equipments/ technology</a:t>
            </a:r>
          </a:p>
          <a:p>
            <a:r>
              <a:rPr lang="en-US" dirty="0" smtClean="0">
                <a:solidFill>
                  <a:srgbClr val="7030A0"/>
                </a:solidFill>
              </a:rPr>
              <a:t>Rules/ legislation</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err="1" smtClean="0"/>
              <a:t>TransEsophageal</a:t>
            </a:r>
            <a:r>
              <a:rPr lang="en-US" sz="1600" b="1" dirty="0" smtClean="0"/>
              <a:t> Echocardiography</a:t>
            </a:r>
          </a:p>
          <a:p>
            <a:pPr marL="971550" lvl="1" indent="-514350" algn="l"/>
            <a:endParaRPr lang="en-US" sz="1600" b="1" dirty="0" smtClean="0"/>
          </a:p>
          <a:p>
            <a:pPr algn="l"/>
            <a:r>
              <a:rPr lang="en-US" sz="2000" dirty="0" err="1" smtClean="0"/>
              <a:t>Transesophageal</a:t>
            </a:r>
            <a:r>
              <a:rPr lang="en-US" sz="2000" dirty="0" smtClean="0"/>
              <a:t> </a:t>
            </a:r>
            <a:r>
              <a:rPr lang="en-US" sz="2000" dirty="0" err="1" smtClean="0"/>
              <a:t>echocardiograpy</a:t>
            </a:r>
            <a:r>
              <a:rPr lang="en-US" sz="2000" dirty="0" smtClean="0"/>
              <a:t> (TEE) is a monitoring modality gaining popularity in the field of anesthesiology due to its versatility, reliability, and safety. </a:t>
            </a:r>
            <a:endParaRPr lang="en-US" sz="2000" dirty="0" smtClean="0"/>
          </a:p>
          <a:p>
            <a:pPr algn="l"/>
            <a:r>
              <a:rPr lang="en-US" sz="2000" dirty="0" smtClean="0"/>
              <a:t>It </a:t>
            </a:r>
            <a:r>
              <a:rPr lang="en-US" sz="2000" dirty="0" smtClean="0"/>
              <a:t>was initially used as a diagnostic tool primarily by cardiologists but has become a mainstay in </a:t>
            </a:r>
            <a:r>
              <a:rPr lang="en-US" sz="2000" dirty="0" err="1" smtClean="0"/>
              <a:t>intraoperative</a:t>
            </a:r>
            <a:r>
              <a:rPr lang="en-US" sz="2000" dirty="0" smtClean="0"/>
              <a:t> cardiac anesthesia and its utility is extending into other </a:t>
            </a:r>
            <a:r>
              <a:rPr lang="en-US" sz="2000" dirty="0" smtClean="0"/>
              <a:t>areas </a:t>
            </a:r>
            <a:r>
              <a:rPr lang="en-US" sz="2000" dirty="0" smtClean="0"/>
              <a:t>as well. </a:t>
            </a:r>
            <a:endParaRPr lang="en-US" sz="20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Neuromuscular Relaxation</a:t>
            </a:r>
          </a:p>
          <a:p>
            <a:pPr marL="971550" lvl="1" indent="-514350" algn="l"/>
            <a:endParaRPr lang="en-US" sz="1600" b="1" dirty="0" smtClean="0"/>
          </a:p>
          <a:p>
            <a:pPr marL="971550" lvl="1" indent="-514350" algn="l"/>
            <a:r>
              <a:rPr lang="en-US" sz="1600" b="1" dirty="0" smtClean="0"/>
              <a:t>Electrolytes/Acid Base</a:t>
            </a:r>
          </a:p>
          <a:p>
            <a:pPr marL="971550" lvl="1" indent="-514350" algn="l"/>
            <a:endParaRPr lang="en-US" sz="1600" b="1" dirty="0" smtClean="0"/>
          </a:p>
          <a:p>
            <a:pPr marL="971550" lvl="1" indent="-514350" algn="l"/>
            <a:r>
              <a:rPr lang="en-US" sz="1600" b="1" dirty="0" smtClean="0"/>
              <a:t>Coagulation</a:t>
            </a:r>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a:t>
            </a:r>
            <a:r>
              <a:rPr lang="en-US" sz="2400" dirty="0" smtClean="0">
                <a:solidFill>
                  <a:srgbClr val="C00000"/>
                </a:solidFill>
              </a:rPr>
              <a:t>for Anesthetic Monitoring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b="1" dirty="0" smtClean="0">
                <a:solidFill>
                  <a:srgbClr val="7030A0"/>
                </a:solidFill>
              </a:rPr>
              <a:t>determines </a:t>
            </a:r>
            <a:r>
              <a:rPr lang="en-US" dirty="0" smtClean="0">
                <a:solidFill>
                  <a:srgbClr val="7030A0"/>
                </a:solidFill>
              </a:rPr>
              <a:t>the </a:t>
            </a:r>
            <a:r>
              <a:rPr lang="en-US" b="1" dirty="0" smtClean="0">
                <a:solidFill>
                  <a:srgbClr val="7030A0"/>
                </a:solidFill>
              </a:rPr>
              <a:t>Standards of Care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r>
              <a:rPr lang="en-US" dirty="0" smtClean="0">
                <a:solidFill>
                  <a:srgbClr val="7030A0"/>
                </a:solidFill>
              </a:rPr>
              <a:t>Anesthesia type?</a:t>
            </a:r>
          </a:p>
          <a:p>
            <a:r>
              <a:rPr lang="en-US" dirty="0" smtClean="0">
                <a:solidFill>
                  <a:srgbClr val="7030A0"/>
                </a:solidFill>
              </a:rPr>
              <a:t>General</a:t>
            </a:r>
          </a:p>
          <a:p>
            <a:r>
              <a:rPr lang="en-US" dirty="0" smtClean="0">
                <a:solidFill>
                  <a:srgbClr val="7030A0"/>
                </a:solidFill>
              </a:rPr>
              <a:t>Regional/</a:t>
            </a:r>
            <a:r>
              <a:rPr lang="en-US" dirty="0" err="1" smtClean="0">
                <a:solidFill>
                  <a:srgbClr val="7030A0"/>
                </a:solidFill>
              </a:rPr>
              <a:t>neuraxial</a:t>
            </a:r>
            <a:endParaRPr lang="en-US" dirty="0" smtClean="0">
              <a:solidFill>
                <a:srgbClr val="7030A0"/>
              </a:solidFill>
            </a:endParaRPr>
          </a:p>
          <a:p>
            <a:r>
              <a:rPr lang="en-US" dirty="0" smtClean="0">
                <a:solidFill>
                  <a:srgbClr val="7030A0"/>
                </a:solidFill>
              </a:rPr>
              <a:t>Monitored Anesthesia Care/Sedation</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4284</Words>
  <PresentationFormat>On-screen Show (4:3)</PresentationFormat>
  <Paragraphs>634</Paragraphs>
  <Slides>81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Acrobat Document</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2017-12-27T17:33:58Z</dcterms:created>
  <dcterms:modified xsi:type="dcterms:W3CDTF">2017-12-28T02:34:49Z</dcterms:modified>
</cp:coreProperties>
</file>