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6" r:id="rId3"/>
    <p:sldId id="290" r:id="rId4"/>
    <p:sldId id="292" r:id="rId5"/>
    <p:sldId id="267" r:id="rId6"/>
    <p:sldId id="268" r:id="rId7"/>
    <p:sldId id="293" r:id="rId8"/>
    <p:sldId id="269" r:id="rId9"/>
    <p:sldId id="270" r:id="rId10"/>
    <p:sldId id="271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72" r:id="rId19"/>
    <p:sldId id="261" r:id="rId20"/>
    <p:sldId id="273" r:id="rId21"/>
    <p:sldId id="276" r:id="rId22"/>
    <p:sldId id="277" r:id="rId23"/>
    <p:sldId id="301" r:id="rId24"/>
    <p:sldId id="302" r:id="rId25"/>
    <p:sldId id="303" r:id="rId26"/>
    <p:sldId id="304" r:id="rId27"/>
    <p:sldId id="282" r:id="rId28"/>
    <p:sldId id="283" r:id="rId29"/>
    <p:sldId id="284" r:id="rId30"/>
    <p:sldId id="285" r:id="rId31"/>
    <p:sldId id="286" r:id="rId32"/>
    <p:sldId id="262" r:id="rId33"/>
    <p:sldId id="263" r:id="rId34"/>
    <p:sldId id="288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660"/>
  </p:normalViewPr>
  <p:slideViewPr>
    <p:cSldViewPr>
      <p:cViewPr varScale="1">
        <p:scale>
          <a:sx n="75" d="100"/>
          <a:sy n="75" d="100"/>
        </p:scale>
        <p:origin x="12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BB13D-DACB-48C6-8A10-45F72E75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8D25E-ED72-4CD1-AFEF-1189E785B0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C089B3-0259-4C9C-B514-C6D8CAE851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E80E87-950B-4780-9A88-A72842878DF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9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334745-E8C8-4711-9B50-47A9CB797A28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7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/>
              <a:t>GENERAL REVISION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90800"/>
            <a:ext cx="8062912" cy="3048000"/>
          </a:xfrm>
        </p:spPr>
        <p:txBody>
          <a:bodyPr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Dr Jumana Baaj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Consultant anesthesit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Assistant professor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KKUH- KSU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Epidural Anaesthesia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Discuss the differences between spinal and epidural anesthesia.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advantages and disadvantages of epidural compared to spinal anesthesia?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Study the size and tip of the epidural needle.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Name some of the surgical procedures that can be done with an epidural anesthetic.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role does epidural has for post-operative pain control?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Local Anesthetics Pharmacology and toxicity (Lidocaine, </a:t>
            </a:r>
            <a:r>
              <a:rPr lang="en-US" b="1" dirty="0" err="1"/>
              <a:t>Bupivacaine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9518-FE7B-4037-A564-DE8BD75B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0"/>
            <a:ext cx="9381067" cy="1016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en-AU" sz="2844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br>
              <a:rPr lang="en-AU" sz="2844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n-A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Intravenous Fluid Resuscitation and Blood Transfusion (2 hours</a:t>
            </a:r>
            <a:r>
              <a:rPr lang="en-AU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4F0CE-113E-4E40-BDAC-B5A1DD1BE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667934"/>
            <a:ext cx="8128000" cy="4131733"/>
          </a:xfrm>
        </p:spPr>
        <p:txBody>
          <a:bodyPr rtlCol="0">
            <a:normAutofit/>
          </a:bodyPr>
          <a:lstStyle/>
          <a:p>
            <a:pPr marL="406405" indent="-406405">
              <a:buNone/>
              <a:defRPr/>
            </a:pPr>
            <a:r>
              <a:rPr lang="en-AU" sz="2133" b="1" u="sng" dirty="0">
                <a:latin typeface="+mj-lt"/>
              </a:rPr>
              <a:t>Fluid Requirements and Fluid Therapy</a:t>
            </a:r>
            <a:endParaRPr lang="en-US" sz="2133" b="1" u="sng" dirty="0">
              <a:latin typeface="+mj-lt"/>
            </a:endParaRP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What </a:t>
            </a:r>
            <a:r>
              <a:rPr lang="en-US" sz="2133" b="1" dirty="0" err="1">
                <a:latin typeface="+mj-lt"/>
              </a:rPr>
              <a:t>perioperative</a:t>
            </a:r>
            <a:r>
              <a:rPr lang="en-US" sz="2133" b="1" dirty="0">
                <a:latin typeface="+mj-lt"/>
              </a:rPr>
              <a:t> factors affect the patient’s fluid requirements?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How do you estimate maintenance fluid requirements?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What are some common conditions associated with preoperative fluid deficits?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List the potential physical and laboratory findings seen in a patient with a volume deficit.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How do you calculate the patient’s preoperative fluid deficits?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32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54C5AB1-DE3B-496D-9470-087F1E73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93C16F7-BB46-45D7-BB20-C0EEBE46C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600200"/>
            <a:ext cx="8161867" cy="413173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AU" altLang="en-US" sz="2133" b="1" u="sng" dirty="0">
                <a:solidFill>
                  <a:schemeClr val="bg1"/>
                </a:solidFill>
              </a:rPr>
              <a:t>In</a:t>
            </a:r>
            <a:r>
              <a:rPr lang="en-AU" altLang="en-US" sz="2133" b="1" u="sng" dirty="0"/>
              <a:t>travenous Fluids</a:t>
            </a:r>
            <a:endParaRPr lang="en-US" altLang="en-US" sz="2133" b="1" u="sng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AU" altLang="en-US" sz="2133" b="1" u="sng" dirty="0"/>
              <a:t>Crystalloids</a:t>
            </a:r>
            <a:endParaRPr lang="en-US" altLang="en-US" sz="2133" b="1" u="sng" dirty="0"/>
          </a:p>
          <a:p>
            <a:pPr lvl="1" eaLnBrk="1" hangingPunct="1"/>
            <a:r>
              <a:rPr lang="en-US" altLang="en-US" sz="1778" b="1" dirty="0"/>
              <a:t>What is the difference between normal saline, and Ringer's lactate?</a:t>
            </a:r>
          </a:p>
          <a:p>
            <a:pPr lvl="1" eaLnBrk="1" hangingPunct="1"/>
            <a:r>
              <a:rPr lang="en-US" altLang="en-US" sz="1778" b="1" dirty="0"/>
              <a:t>What are the advantages and disadvantages of crystalloids?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AU" altLang="en-US" sz="2133" b="1" u="sng" dirty="0"/>
              <a:t>Colloids</a:t>
            </a:r>
            <a:endParaRPr lang="en-US" altLang="en-US" sz="2133" b="1" u="sng" dirty="0"/>
          </a:p>
          <a:p>
            <a:pPr lvl="1" eaLnBrk="1" hangingPunct="1"/>
            <a:r>
              <a:rPr lang="en-US" altLang="en-US" sz="1778" b="1" dirty="0"/>
              <a:t>What colloid preparations are available for clinical use?</a:t>
            </a:r>
          </a:p>
          <a:p>
            <a:pPr lvl="1" eaLnBrk="1" hangingPunct="1"/>
            <a:r>
              <a:rPr lang="en-US" altLang="en-US" sz="1778" b="1" dirty="0"/>
              <a:t>What are some advantages and potential side effects of  </a:t>
            </a:r>
            <a:r>
              <a:rPr lang="en-US" altLang="en-US" sz="1778" b="1" dirty="0" err="1"/>
              <a:t>hetastarch</a:t>
            </a:r>
            <a:r>
              <a:rPr lang="en-US" altLang="en-US" sz="1778" b="1" dirty="0"/>
              <a:t>?</a:t>
            </a:r>
          </a:p>
          <a:p>
            <a:pPr lvl="1" eaLnBrk="1" hangingPunct="1"/>
            <a:r>
              <a:rPr lang="en-US" altLang="en-US" sz="1778" b="1" dirty="0"/>
              <a:t> When to  use 5% or 25% albumin preparation in volume resuscitation?</a:t>
            </a:r>
          </a:p>
          <a:p>
            <a:pPr lvl="1" eaLnBrk="1" hangingPunct="1"/>
            <a:r>
              <a:rPr lang="en-US" altLang="en-US" sz="1778" b="1" dirty="0"/>
              <a:t>When is plasma indicated?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18700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1C0EC94-2954-40DC-9905-E557561B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83CEC3B-F488-413C-BDCA-F25229EF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3800"/>
            <a:ext cx="9144000" cy="5283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endParaRPr lang="en-AU" altLang="en-US" sz="2489" b="1" u="sng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AU" altLang="en-US" sz="1778" b="1" u="sng" dirty="0"/>
              <a:t>Blood Products</a:t>
            </a:r>
            <a:endParaRPr lang="en-US" altLang="en-US" sz="1778" u="sng" dirty="0"/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What is the minimal acceptable hemoglobin?  What factors affect the minimal acceptable hemoglobin level?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How do you calculate the acceptable blood loss during surgery?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What is the difference between autologous and banked blood?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What are the routine screening tests of banked blood?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What administration set do you use for red blood cell, plasma and platelet transfusion?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How much increase in </a:t>
            </a:r>
            <a:r>
              <a:rPr lang="en-US" altLang="en-US" sz="1778" b="1" dirty="0" err="1"/>
              <a:t>Hb</a:t>
            </a:r>
            <a:r>
              <a:rPr lang="en-US" altLang="en-US" sz="1778" b="1" dirty="0"/>
              <a:t> level do you expect from transfusing one unit of RBCs?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What side effects can occur with the transfusion of blood products?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What are the side-effects (potential complications) of massive or rapid blood transfusion?</a:t>
            </a:r>
          </a:p>
          <a:p>
            <a:pPr lvl="1" eaLnBrk="1" hangingPunct="1">
              <a:buFont typeface="Calibri" panose="020F0502020204030204" pitchFamily="34" charset="0"/>
              <a:buAutoNum type="alphaLcParenR"/>
            </a:pPr>
            <a:r>
              <a:rPr lang="en-US" altLang="en-US" sz="1778" b="1" dirty="0"/>
              <a:t>What is the indication for the transfusion of fresh frozen plasma, cryoprecipitate, and platelets?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9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87FF-9686-4E8D-8A24-ADE29724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en-AU" sz="3200" b="1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AU" sz="3200" b="1" dirty="0">
                <a:solidFill>
                  <a:schemeClr val="tx1"/>
                </a:solidFill>
                <a:ea typeface="+mn-ea"/>
                <a:cs typeface="+mn-cs"/>
              </a:rPr>
              <a:t>7- Monitoring During anaesthesia </a:t>
            </a:r>
            <a:br>
              <a:rPr lang="en-AU" sz="3200" b="1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en-AU" sz="3200" b="1" dirty="0">
                <a:solidFill>
                  <a:schemeClr val="tx1"/>
                </a:solidFill>
                <a:ea typeface="+mn-ea"/>
                <a:cs typeface="+mn-cs"/>
              </a:rPr>
              <a:t>(2 hours)</a:t>
            </a:r>
            <a:br>
              <a:rPr lang="en-US" sz="3200" dirty="0">
                <a:solidFill>
                  <a:schemeClr val="bg1"/>
                </a:solidFill>
                <a:ea typeface="+mn-ea"/>
                <a:cs typeface="+mn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99DD-90BD-4E66-B12D-9E27FCF0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6" indent="-457206">
              <a:buFont typeface="Wingdings" pitchFamily="2" charset="2"/>
              <a:buChar char="v"/>
              <a:defRPr/>
            </a:pPr>
            <a:r>
              <a:rPr lang="en-US" sz="2133" b="1" u="sng" dirty="0">
                <a:latin typeface="+mj-lt"/>
              </a:rPr>
              <a:t>Monitors : </a:t>
            </a: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US" sz="1778" b="1" dirty="0">
                <a:latin typeface="+mj-lt"/>
              </a:rPr>
              <a:t>non-invasive blood pressure </a:t>
            </a:r>
            <a:endParaRPr lang="en-AU" sz="1778" b="1" dirty="0">
              <a:latin typeface="+mj-lt"/>
            </a:endParaRP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US" sz="1778" b="1" dirty="0">
                <a:latin typeface="+mj-lt"/>
              </a:rPr>
              <a:t>ECG </a:t>
            </a:r>
            <a:endParaRPr lang="en-AU" sz="1778" b="1" dirty="0">
              <a:latin typeface="+mj-lt"/>
            </a:endParaRP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AU" sz="1778" b="1" dirty="0">
                <a:latin typeface="+mj-lt"/>
              </a:rPr>
              <a:t> </a:t>
            </a:r>
            <a:r>
              <a:rPr lang="en-US" sz="1778" b="1" dirty="0">
                <a:latin typeface="+mj-lt"/>
              </a:rPr>
              <a:t>pulse </a:t>
            </a:r>
            <a:r>
              <a:rPr lang="en-US" sz="1778" b="1" dirty="0" err="1">
                <a:latin typeface="+mj-lt"/>
              </a:rPr>
              <a:t>oximetry</a:t>
            </a:r>
            <a:r>
              <a:rPr lang="en-US" sz="1778" b="1" dirty="0">
                <a:latin typeface="+mj-lt"/>
              </a:rPr>
              <a:t> </a:t>
            </a:r>
            <a:r>
              <a:rPr lang="en-US" sz="1778" b="1" dirty="0" err="1">
                <a:latin typeface="+mj-lt"/>
              </a:rPr>
              <a:t>capnography</a:t>
            </a:r>
            <a:r>
              <a:rPr lang="en-US" sz="1778" b="1" dirty="0">
                <a:latin typeface="+mj-lt"/>
              </a:rPr>
              <a:t> (CO2 monitor) and oxygen analyzer</a:t>
            </a: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US" sz="1778" b="1" dirty="0">
                <a:latin typeface="+mj-lt"/>
              </a:rPr>
              <a:t>Temperature probe nerve stimulator   </a:t>
            </a:r>
          </a:p>
          <a:p>
            <a:pPr marL="457206" indent="-457206">
              <a:buFont typeface="Wingdings" pitchFamily="2" charset="2"/>
              <a:buChar char="v"/>
              <a:defRPr/>
            </a:pPr>
            <a:r>
              <a:rPr lang="en-US" sz="2133" b="1" u="sng" dirty="0">
                <a:latin typeface="+mj-lt"/>
              </a:rPr>
              <a:t>Specialized monitors :</a:t>
            </a:r>
            <a:r>
              <a:rPr lang="en-US" sz="2133" b="1" dirty="0">
                <a:latin typeface="+mj-lt"/>
              </a:rPr>
              <a:t> </a:t>
            </a: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US" sz="1778" b="1" dirty="0">
                <a:latin typeface="+mj-lt"/>
              </a:rPr>
              <a:t>arterial line (invasive blood pressure) </a:t>
            </a: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US" sz="1778" b="1" dirty="0">
                <a:latin typeface="+mj-lt"/>
              </a:rPr>
              <a:t>central venous line (</a:t>
            </a:r>
            <a:r>
              <a:rPr lang="en-US" sz="1778" b="1" dirty="0" err="1">
                <a:latin typeface="+mj-lt"/>
              </a:rPr>
              <a:t>cvp</a:t>
            </a:r>
            <a:r>
              <a:rPr lang="en-US" sz="1778" b="1" dirty="0">
                <a:latin typeface="+mj-lt"/>
              </a:rPr>
              <a:t> monitoring) </a:t>
            </a: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US" sz="1778" b="1" dirty="0">
                <a:latin typeface="+mj-lt"/>
              </a:rPr>
              <a:t>pulmonary artery flotation catheter ( monitors function of right and left side of the heart) </a:t>
            </a:r>
          </a:p>
          <a:p>
            <a:pPr marL="812810" lvl="1" indent="-457206">
              <a:buFont typeface="+mj-lt"/>
              <a:buAutoNum type="alphaLcParenR"/>
              <a:defRPr/>
            </a:pPr>
            <a:r>
              <a:rPr lang="en-US" sz="1778" b="1" dirty="0">
                <a:latin typeface="+mj-lt"/>
              </a:rPr>
              <a:t>BIS monitor (depth of anesthesia)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38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532E-AFA7-474D-BEF8-8D58C0574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4" y="584200"/>
            <a:ext cx="8779933" cy="812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en-AU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n-A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Vascular Access</a:t>
            </a:r>
            <a:b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7F51A-17B8-4C92-B3EA-605CDF5F2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803400"/>
            <a:ext cx="8771467" cy="4402667"/>
          </a:xfrm>
        </p:spPr>
        <p:txBody>
          <a:bodyPr rtlCol="0">
            <a:normAutofit lnSpcReduction="10000"/>
          </a:bodyPr>
          <a:lstStyle/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Examine the construction of the commonly used venous catheters.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Anatomical considerations regarding peripheral and central venous access.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Discuss the choice of catheter size.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Prepare and set-up an IV infusion set.  Why do you need a gas-fluid level in the drip chamber?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Discuss the choice of sites for placement of IV catheters.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What are the different sites suitable for central venous catheter placement?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Discuss universal precautions.</a:t>
            </a:r>
          </a:p>
          <a:p>
            <a:pPr marL="406405" indent="-406405">
              <a:buFont typeface="+mj-lt"/>
              <a:buAutoNum type="alphaLcParenR"/>
              <a:defRPr/>
            </a:pPr>
            <a:r>
              <a:rPr lang="en-US" sz="2133" b="1" dirty="0">
                <a:latin typeface="+mj-lt"/>
              </a:rPr>
              <a:t>Indications and complications of central venous access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30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A29C-A321-46C4-A92F-E93CC671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84200"/>
            <a:ext cx="9448800" cy="812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en-A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A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Postoperative management </a:t>
            </a:r>
            <a:r>
              <a:rPr lang="en-AU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(2</a:t>
            </a:r>
            <a:b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9FDBE-210A-4F37-81CF-2041C23F3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267200"/>
          </a:xfrm>
        </p:spPr>
        <p:txBody>
          <a:bodyPr rtlCol="0">
            <a:normAutofit lnSpcReduction="10000"/>
          </a:bodyPr>
          <a:lstStyle/>
          <a:p>
            <a:pPr marL="406405" indent="-406405">
              <a:buFont typeface="+mj-lt"/>
              <a:buAutoNum type="alphaLcParenR"/>
              <a:defRPr/>
            </a:pPr>
            <a:r>
              <a:rPr lang="en-AU" sz="2133" dirty="0"/>
              <a:t>Learn a common approach to emergency medical problems encountered in the postoperative period.</a:t>
            </a:r>
            <a:endParaRPr lang="en-US" sz="2133" dirty="0"/>
          </a:p>
          <a:p>
            <a:pPr marL="406405" indent="-406405">
              <a:buFont typeface="+mj-lt"/>
              <a:buAutoNum type="alphaLcParenR"/>
              <a:defRPr/>
            </a:pPr>
            <a:r>
              <a:rPr lang="en-AU" sz="2133" dirty="0"/>
              <a:t>Study post-operative respiratory and hemodynamic problems and understand how to manage these problems.</a:t>
            </a:r>
            <a:endParaRPr lang="en-US" sz="2133" dirty="0"/>
          </a:p>
          <a:p>
            <a:pPr marL="406405" indent="-406405">
              <a:buFont typeface="+mj-lt"/>
              <a:buAutoNum type="alphaLcParenR"/>
              <a:defRPr/>
            </a:pPr>
            <a:r>
              <a:rPr lang="en-AU" sz="2133" dirty="0"/>
              <a:t>Learn about the predisposing factors, differential diagnosis and management of PONV.</a:t>
            </a:r>
            <a:endParaRPr lang="en-US" sz="2133" dirty="0"/>
          </a:p>
          <a:p>
            <a:pPr marL="406405" indent="-406405">
              <a:buFont typeface="+mj-lt"/>
              <a:buAutoNum type="alphaLcParenR"/>
              <a:defRPr/>
            </a:pPr>
            <a:r>
              <a:rPr lang="en-AU" sz="2133" dirty="0"/>
              <a:t>Understand the causes and treatments of post-operative agitation and delirium.</a:t>
            </a:r>
            <a:endParaRPr lang="en-US" sz="2133" dirty="0"/>
          </a:p>
          <a:p>
            <a:pPr marL="406405" indent="-406405">
              <a:buFont typeface="+mj-lt"/>
              <a:buAutoNum type="alphaLcParenR"/>
              <a:defRPr/>
            </a:pPr>
            <a:r>
              <a:rPr lang="en-AU" sz="2133" dirty="0"/>
              <a:t>Learn about the causes of delayed emergence and know how to deal with this problem.</a:t>
            </a:r>
            <a:endParaRPr lang="en-US" sz="2133" dirty="0"/>
          </a:p>
          <a:p>
            <a:pPr marL="406405" indent="-406405">
              <a:buFont typeface="+mj-lt"/>
              <a:buAutoNum type="alphaLcParenR"/>
              <a:defRPr/>
            </a:pPr>
            <a:r>
              <a:rPr lang="en-AU" sz="2133" dirty="0"/>
              <a:t>Learn about different approaches of post-Operative pain management</a:t>
            </a:r>
            <a:endParaRPr lang="en-US" sz="1778" dirty="0"/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25E2726-18F0-441C-9519-A13DDBB4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Anesthesia Pharmacology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0CE1EC38-D028-4B8F-907B-3BCF93544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Intravenous anesthetic agents </a:t>
            </a:r>
          </a:p>
          <a:p>
            <a:r>
              <a:rPr lang="en-US" altLang="en-US" dirty="0"/>
              <a:t>Inhalational anesthetic agent </a:t>
            </a:r>
          </a:p>
          <a:p>
            <a:r>
              <a:rPr lang="en-US" altLang="en-US" dirty="0"/>
              <a:t>Muscle relaxants </a:t>
            </a:r>
          </a:p>
          <a:p>
            <a:r>
              <a:rPr lang="en-US" altLang="en-US" dirty="0"/>
              <a:t>Adjuvant to anesthesia drugs </a:t>
            </a:r>
          </a:p>
        </p:txBody>
      </p:sp>
    </p:spTree>
    <p:extLst>
      <p:ext uri="{BB962C8B-B14F-4D97-AF65-F5344CB8AC3E}">
        <p14:creationId xmlns:p14="http://schemas.microsoft.com/office/powerpoint/2010/main" val="3694948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Case </a:t>
            </a:r>
            <a:r>
              <a:rPr lang="en-US" dirty="0" err="1"/>
              <a:t>senareo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26 year old male patient is admitted to the emergency department  diagnosed to have perforated appendix for urgent emergency appendectomy . last meal 2hours ago. </a:t>
            </a:r>
          </a:p>
          <a:p>
            <a:r>
              <a:rPr lang="en-GB" dirty="0"/>
              <a:t>Vital signs: BP 120/70mm Hg and HR  90/min.Chest 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 </a:t>
            </a:r>
            <a:r>
              <a:rPr lang="en-GB" dirty="0"/>
              <a:t>The patient was previously healthy . </a:t>
            </a:r>
            <a:endParaRPr lang="en-US" dirty="0"/>
          </a:p>
          <a:p>
            <a:r>
              <a:rPr lang="en-GB" dirty="0"/>
              <a:t>PE:  patient currently look ill. and CVS normal .last meal 1hours ago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Professional behavior</a:t>
            </a:r>
          </a:p>
          <a:p>
            <a:pPr>
              <a:buNone/>
            </a:pPr>
            <a:r>
              <a:rPr lang="en-US" dirty="0"/>
              <a:t>Introduce your self ,</a:t>
            </a:r>
          </a:p>
          <a:p>
            <a:pPr>
              <a:buNone/>
            </a:pPr>
            <a:r>
              <a:rPr lang="en-US" dirty="0"/>
              <a:t>-Greeting the patient ,</a:t>
            </a:r>
          </a:p>
          <a:p>
            <a:pPr>
              <a:buNone/>
            </a:pPr>
            <a:r>
              <a:rPr lang="en-US" dirty="0"/>
              <a:t>-Take permission to examine him  .</a:t>
            </a:r>
          </a:p>
          <a:p>
            <a:pPr>
              <a:buNone/>
            </a:pPr>
            <a:r>
              <a:rPr lang="en-US" dirty="0"/>
              <a:t>-Explain to the patient what you  will do .</a:t>
            </a:r>
          </a:p>
          <a:p>
            <a:pPr>
              <a:buNone/>
            </a:pPr>
            <a:r>
              <a:rPr lang="en-US" dirty="0"/>
              <a:t>-don’t be tough , no misbehavior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br>
              <a:rPr lang="en-AU" sz="3600" b="1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AU" sz="3100" b="1" dirty="0"/>
              <a:t>Role of anaesthetist in the preoperative care </a:t>
            </a:r>
            <a:br>
              <a:rPr lang="en-AU" sz="3100" b="1" dirty="0"/>
            </a:br>
            <a:r>
              <a:rPr lang="en-AU" sz="3100" b="1" dirty="0"/>
              <a:t>Lecture</a:t>
            </a:r>
            <a:r>
              <a:rPr lang="en-AU" sz="3100" b="1" dirty="0">
                <a:solidFill>
                  <a:schemeClr val="bg1"/>
                </a:solidFill>
                <a:ea typeface="+mn-ea"/>
                <a:cs typeface="+mn-cs"/>
              </a:rPr>
              <a:t> </a:t>
            </a:r>
            <a:br>
              <a:rPr lang="en-AU" sz="3600" b="1" dirty="0">
                <a:solidFill>
                  <a:schemeClr val="bg1"/>
                </a:solidFill>
                <a:ea typeface="+mn-ea"/>
                <a:cs typeface="+mn-cs"/>
              </a:rPr>
            </a:br>
            <a:br>
              <a:rPr lang="en-US" sz="2800" dirty="0">
                <a:solidFill>
                  <a:schemeClr val="bg1"/>
                </a:solidFill>
                <a:ea typeface="+mn-ea"/>
                <a:cs typeface="+mn-cs"/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371600"/>
            <a:ext cx="8398933" cy="5105400"/>
          </a:xfrm>
        </p:spPr>
        <p:txBody>
          <a:bodyPr rtlCol="0">
            <a:normAutofit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Obtain a full history and physical examination including allergies, current medications, past anesthetic history, family anesthetic history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Understand how patient co-morbidities can affect the anesthetic plan.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Understand potential anesthetic options for a given surgical procedure.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ASA CLASSIFICATION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altLang="en-US" sz="2400" b="1" dirty="0"/>
              <a:t>NCEPOD classification of intervention</a:t>
            </a:r>
            <a:br>
              <a:rPr lang="en-US" altLang="en-US" sz="2400" b="1" dirty="0"/>
            </a:br>
            <a:r>
              <a:rPr lang="en-US" altLang="en-US" sz="2400" b="1" dirty="0"/>
              <a:t>(National Confidential Enquiry into Patient Outcome and Death</a:t>
            </a:r>
            <a:endParaRPr lang="en-US" sz="2400" b="1" dirty="0"/>
          </a:p>
          <a:p>
            <a:pPr marL="457200" indent="-457200">
              <a:buFont typeface="+mj-lt"/>
              <a:buAutoNum type="alphaLcParenR"/>
              <a:defRPr/>
            </a:pPr>
            <a:endParaRPr lang="en-US" sz="2400" dirty="0"/>
          </a:p>
          <a:p>
            <a:pPr marL="457200" indent="-457200">
              <a:buFont typeface="+mj-lt"/>
              <a:buAutoNum type="alphaLcParenR"/>
              <a:defRPr/>
            </a:pPr>
            <a:endParaRPr lang="en-US" sz="24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preoperative assessment </a:t>
            </a:r>
          </a:p>
          <a:p>
            <a:r>
              <a:rPr lang="en-US" dirty="0"/>
              <a:t>Anesthesia plan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Preoperative assessment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en-US" b="1" dirty="0">
                <a:cs typeface="Arial" charset="0"/>
              </a:rPr>
              <a:t>1 history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age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present illness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drugs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allergies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past history (operations and </a:t>
            </a:r>
            <a:r>
              <a:rPr lang="en-US" dirty="0" err="1">
                <a:cs typeface="Arial" charset="0"/>
              </a:rPr>
              <a:t>anaesthetics</a:t>
            </a:r>
            <a:r>
              <a:rPr lang="en-US" dirty="0">
                <a:cs typeface="Arial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</a:t>
            </a:r>
            <a:r>
              <a:rPr lang="en-US" dirty="0" err="1">
                <a:cs typeface="Arial" charset="0"/>
              </a:rPr>
              <a:t>anaesthetic</a:t>
            </a:r>
            <a:r>
              <a:rPr lang="en-US" dirty="0">
                <a:cs typeface="Arial" charset="0"/>
              </a:rPr>
              <a:t>  family history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social (smoking, alcohol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2 examination</a:t>
            </a:r>
          </a:p>
          <a:p>
            <a:pPr lvl="2">
              <a:buFont typeface="Arial" charset="0"/>
              <a:buNone/>
            </a:pPr>
            <a:r>
              <a:rPr lang="en-US" dirty="0">
                <a:cs typeface="Arial" charset="0"/>
              </a:rPr>
              <a:t>• airway </a:t>
            </a:r>
          </a:p>
          <a:p>
            <a:pPr lvl="2">
              <a:buFont typeface="Arial" charset="0"/>
              <a:buNone/>
            </a:pPr>
            <a:r>
              <a:rPr lang="en-US" dirty="0">
                <a:cs typeface="Arial" charset="0"/>
              </a:rPr>
              <a:t>• teeth</a:t>
            </a:r>
          </a:p>
          <a:p>
            <a:pPr lvl="2">
              <a:buFont typeface="Arial" charset="0"/>
              <a:buNone/>
            </a:pPr>
            <a:r>
              <a:rPr lang="en-US" dirty="0">
                <a:cs typeface="Arial" charset="0"/>
              </a:rPr>
              <a:t>• general examination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3 specific assessment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4 investigations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5 consent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6 premedication</a:t>
            </a:r>
            <a:endParaRPr lang="en-US" dirty="0"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 </a:t>
            </a:r>
            <a:r>
              <a:rPr lang="en-GB" dirty="0"/>
              <a:t>The patient was previously healthy . </a:t>
            </a:r>
            <a:endParaRPr lang="en-US" dirty="0"/>
          </a:p>
          <a:p>
            <a:r>
              <a:rPr lang="en-GB" dirty="0"/>
              <a:t>PE:  patient currently look ill. and CVS normal last meal 2hours ago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Surgical </a:t>
            </a:r>
            <a:r>
              <a:rPr lang="en-US" dirty="0" err="1"/>
              <a:t>Hx</a:t>
            </a:r>
            <a:r>
              <a:rPr lang="en-US" dirty="0"/>
              <a:t>  : no  previous </a:t>
            </a:r>
            <a:r>
              <a:rPr lang="en-US" dirty="0" err="1"/>
              <a:t>Hx</a:t>
            </a:r>
            <a:r>
              <a:rPr lang="en-US" dirty="0"/>
              <a:t>  </a:t>
            </a:r>
          </a:p>
          <a:p>
            <a:pPr>
              <a:buNone/>
            </a:pPr>
            <a:r>
              <a:rPr lang="en-US" dirty="0"/>
              <a:t>- Allergy </a:t>
            </a:r>
            <a:r>
              <a:rPr lang="en-US" dirty="0" err="1"/>
              <a:t>Hx</a:t>
            </a:r>
            <a:r>
              <a:rPr lang="en-US" dirty="0"/>
              <a:t> .:not known to have any allergy .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GB" dirty="0"/>
              <a:t> Family history :not significant .</a:t>
            </a:r>
            <a:endParaRPr lang="en-US" dirty="0"/>
          </a:p>
          <a:p>
            <a:pPr>
              <a:buNone/>
            </a:pPr>
            <a:r>
              <a:rPr lang="en-GB" dirty="0"/>
              <a:t>-</a:t>
            </a:r>
            <a:r>
              <a:rPr lang="en-US" dirty="0"/>
              <a:t> Review  investigation :all within normal range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0CED-B5F1-4670-9DF3-52093F19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LEMON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D794-FA4D-405A-A8CC-D11C679A1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en-US" dirty="0"/>
              <a:t>Look for any obvious anomaly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Morbid obesity(BMI),Skull, Face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Jaw, </a:t>
            </a:r>
            <a:r>
              <a:rPr lang="en-US" altLang="en-US" dirty="0" err="1"/>
              <a:t>Mouth,teeth</a:t>
            </a:r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Neck </a:t>
            </a:r>
          </a:p>
          <a:p>
            <a:pPr>
              <a:buNone/>
            </a:pPr>
            <a:r>
              <a:rPr lang="en-US" altLang="en-US" dirty="0"/>
              <a:t>The 3 joints movements</a:t>
            </a:r>
          </a:p>
          <a:p>
            <a:pPr marL="537210" lvl="1" indent="0">
              <a:buNone/>
            </a:pPr>
            <a:r>
              <a:rPr lang="en-US" altLang="en-US" dirty="0"/>
              <a:t>1. A-O joint(15-20 degrees)</a:t>
            </a:r>
          </a:p>
          <a:p>
            <a:pPr marL="537210" lvl="1" indent="0">
              <a:buNone/>
            </a:pPr>
            <a:r>
              <a:rPr lang="en-US" altLang="en-US" dirty="0"/>
              <a:t>Presence of a gap bet the </a:t>
            </a:r>
          </a:p>
          <a:p>
            <a:pPr marL="537210" lvl="1" indent="0">
              <a:buNone/>
            </a:pPr>
            <a:r>
              <a:rPr lang="en-US" altLang="en-US" dirty="0"/>
              <a:t>2. Occiput and C1 is essential</a:t>
            </a:r>
          </a:p>
          <a:p>
            <a:pPr marL="537210" lvl="1" indent="0">
              <a:buNone/>
            </a:pPr>
            <a:r>
              <a:rPr lang="en-US" altLang="en-US" dirty="0"/>
              <a:t>The cervical spine(range&gt;90)</a:t>
            </a:r>
          </a:p>
          <a:p>
            <a:pPr marL="537210" lvl="1" indent="0">
              <a:buNone/>
            </a:pPr>
            <a:r>
              <a:rPr lang="en-US" altLang="en-US" dirty="0"/>
              <a:t>3. T.M joint:</a:t>
            </a:r>
          </a:p>
          <a:p>
            <a:pPr marL="537210" lvl="1" indent="0">
              <a:buNone/>
            </a:pPr>
            <a:r>
              <a:rPr lang="en-US" altLang="en-US" dirty="0"/>
              <a:t>Subluxation  (1 finger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02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3474-EE68-40EF-A0B3-5575F2D4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Exmination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D92EB-4A3D-4DC6-9E82-6D93DBE0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en-US" sz="3200" dirty="0">
              <a:solidFill>
                <a:schemeClr val="hlink"/>
              </a:solidFill>
            </a:endParaRPr>
          </a:p>
          <a:p>
            <a:r>
              <a:rPr lang="en-US" altLang="en-US" sz="3200" dirty="0"/>
              <a:t>Mouth open</a:t>
            </a:r>
            <a:r>
              <a:rPr lang="en-GB" altLang="en-US" sz="3200" dirty="0" err="1"/>
              <a:t>ing</a:t>
            </a:r>
            <a:r>
              <a:rPr lang="en-US" altLang="en-US" sz="3200" dirty="0"/>
              <a:t>: 3 fingers</a:t>
            </a:r>
          </a:p>
          <a:p>
            <a:r>
              <a:rPr lang="en-US" altLang="en-US" sz="3200" dirty="0"/>
              <a:t>Thyromental distance: &gt;6.5cm</a:t>
            </a:r>
          </a:p>
          <a:p>
            <a:r>
              <a:rPr lang="en-US" altLang="en-US" sz="3200" dirty="0"/>
              <a:t> </a:t>
            </a:r>
            <a:r>
              <a:rPr lang="en-US" altLang="en-US" sz="3200" dirty="0" err="1"/>
              <a:t>Sternomental</a:t>
            </a:r>
            <a:r>
              <a:rPr lang="en-US" altLang="en-US" sz="3200" dirty="0"/>
              <a:t> distance &gt;12.5cm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66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0936ABE4-0984-41B0-AC6A-B66D1A28EE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/>
              <a:t>Mallampatti</a:t>
            </a:r>
            <a:r>
              <a:rPr lang="en-US" altLang="en-US" dirty="0"/>
              <a:t> test: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Based on the hypothesis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That when the base of the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Tongue is disproportionally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Large it will overshadow the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larynx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9D27590-114D-4C9C-B283-947BD0EF5DA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FF0000"/>
                </a:solidFill>
              </a:rPr>
              <a:t>Mallampatti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7892" name="Picture 4" descr="mouth%20anatomy">
            <a:extLst>
              <a:ext uri="{FF2B5EF4-FFF2-40B4-BE49-F238E27FC236}">
                <a16:creationId xmlns:a16="http://schemas.microsoft.com/office/drawing/2014/main" id="{10C64D66-DE41-43B3-B004-25AE55841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6360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467A268D-BC07-4176-BC44-677CFA06FB8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38915" name="Picture 7" descr="airway-fig4">
            <a:extLst>
              <a:ext uri="{FF2B5EF4-FFF2-40B4-BE49-F238E27FC236}">
                <a16:creationId xmlns:a16="http://schemas.microsoft.com/office/drawing/2014/main" id="{3BAAF915-9C3F-472D-8C16-E28064DBABD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600200"/>
            <a:ext cx="4570413" cy="2135188"/>
          </a:xfrm>
          <a:noFill/>
        </p:spPr>
      </p:pic>
      <p:sp>
        <p:nvSpPr>
          <p:cNvPr id="38916" name="Rectangle 6">
            <a:extLst>
              <a:ext uri="{FF2B5EF4-FFF2-40B4-BE49-F238E27FC236}">
                <a16:creationId xmlns:a16="http://schemas.microsoft.com/office/drawing/2014/main" id="{8FE496D6-4EBF-4196-9FF3-62CFE6C4855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43350"/>
            <a:ext cx="8229600" cy="21828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-Simple easy test,correlates with what is seen during laryngoscopy or Cormack-Lehene grades ,but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1-moderate sensitivity and specificity(12% false +ve)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2-Inter observer variation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3-Phonation increases false negative view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9960407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 err="1"/>
              <a:t>Thyromental</a:t>
            </a:r>
            <a:r>
              <a:rPr lang="en-US" altLang="ar-SA" dirty="0"/>
              <a:t> distance 7 cm </a:t>
            </a:r>
            <a:endParaRPr lang="ar-SA" altLang="ar-SA" dirty="0"/>
          </a:p>
        </p:txBody>
      </p:sp>
      <p:pic>
        <p:nvPicPr>
          <p:cNvPr id="14339" name="Content Placeholder 3" descr="thyromental dist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7010400" cy="51054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80 years old patient booked for TURP  under spinal anesthesia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 should expect from you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en-US" dirty="0"/>
              <a:t>Performance Steps correctly</a:t>
            </a:r>
          </a:p>
          <a:p>
            <a:pPr lvl="1">
              <a:buNone/>
            </a:pPr>
            <a:r>
              <a:rPr lang="en-US" b="1" dirty="0"/>
              <a:t> </a:t>
            </a:r>
            <a:endParaRPr lang="en-US" dirty="0"/>
          </a:p>
          <a:p>
            <a:pPr lvl="1">
              <a:buNone/>
            </a:pPr>
            <a:r>
              <a:rPr lang="en-US" dirty="0"/>
              <a:t>Taking Consent from the patient</a:t>
            </a:r>
          </a:p>
          <a:p>
            <a:pPr lvl="1">
              <a:buNone/>
            </a:pPr>
            <a:r>
              <a:rPr lang="en-US" dirty="0"/>
              <a:t>Assessment (indications and contraindications)</a:t>
            </a:r>
          </a:p>
          <a:p>
            <a:pPr lvl="1">
              <a:buNone/>
            </a:pPr>
            <a:r>
              <a:rPr lang="en-US" dirty="0"/>
              <a:t>Connect monitors  SPO2, ETCO2, ECG , non invasive blood pressure</a:t>
            </a:r>
          </a:p>
          <a:p>
            <a:pPr lvl="1">
              <a:buNone/>
            </a:pPr>
            <a:r>
              <a:rPr lang="en-US" dirty="0"/>
              <a:t>Start iv fluids</a:t>
            </a:r>
          </a:p>
          <a:p>
            <a:pPr lvl="1">
              <a:buNone/>
            </a:pPr>
            <a:r>
              <a:rPr lang="en-US" dirty="0"/>
              <a:t>Mask, cap, gown and gloves</a:t>
            </a:r>
          </a:p>
          <a:p>
            <a:pPr lvl="1">
              <a:buNone/>
            </a:pPr>
            <a:r>
              <a:rPr lang="en-US" dirty="0"/>
              <a:t>Prepare the back with antiseptic</a:t>
            </a:r>
          </a:p>
          <a:p>
            <a:pPr lvl="1">
              <a:buNone/>
            </a:pPr>
            <a:r>
              <a:rPr lang="en-US" dirty="0"/>
              <a:t>Place a sterile Drape Over The Area</a:t>
            </a:r>
          </a:p>
          <a:p>
            <a:pPr lvl="1">
              <a:buNone/>
            </a:pPr>
            <a:r>
              <a:rPr lang="en-US" dirty="0"/>
              <a:t>Identify the anatomical landmarks</a:t>
            </a:r>
          </a:p>
          <a:p>
            <a:pPr lvl="1">
              <a:buNone/>
            </a:pPr>
            <a:r>
              <a:rPr lang="en-US" dirty="0"/>
              <a:t>Inject local </a:t>
            </a:r>
            <a:r>
              <a:rPr lang="en-US" dirty="0" err="1"/>
              <a:t>anaesthetic</a:t>
            </a:r>
            <a:r>
              <a:rPr lang="en-US" dirty="0"/>
              <a:t> into the skin and deeper tissue</a:t>
            </a:r>
          </a:p>
          <a:p>
            <a:pPr lvl="1">
              <a:buNone/>
            </a:pPr>
            <a:r>
              <a:rPr lang="en-US" dirty="0"/>
              <a:t>Insert the large introducer needle into the selected spinal </a:t>
            </a:r>
            <a:r>
              <a:rPr lang="en-US" dirty="0" err="1"/>
              <a:t>interspace</a:t>
            </a:r>
            <a:endParaRPr lang="en-US" dirty="0"/>
          </a:p>
          <a:p>
            <a:pPr lvl="1">
              <a:buNone/>
            </a:pPr>
            <a:r>
              <a:rPr lang="en-US" dirty="0"/>
              <a:t>Direct the spinal needle through the introducer and into the</a:t>
            </a:r>
          </a:p>
          <a:p>
            <a:pPr lvl="1">
              <a:buNone/>
            </a:pPr>
            <a:r>
              <a:rPr lang="en-US" dirty="0"/>
              <a:t>subarachnoid space</a:t>
            </a:r>
          </a:p>
          <a:p>
            <a:pPr lvl="1">
              <a:buNone/>
            </a:pPr>
            <a:r>
              <a:rPr lang="en-US" dirty="0"/>
              <a:t>Free flow of CSF confirms proper placement</a:t>
            </a:r>
          </a:p>
          <a:p>
            <a:pPr lvl="1">
              <a:buNone/>
            </a:pPr>
            <a:r>
              <a:rPr lang="en-US" dirty="0"/>
              <a:t>Aspirate for CSF if clear inject the proper </a:t>
            </a:r>
            <a:r>
              <a:rPr lang="en-US" dirty="0" err="1"/>
              <a:t>anaesthetic</a:t>
            </a:r>
            <a:endParaRPr lang="en-US" dirty="0"/>
          </a:p>
          <a:p>
            <a:pPr lvl="1">
              <a:buNone/>
            </a:pPr>
            <a:r>
              <a:rPr lang="en-US" dirty="0"/>
              <a:t>Remove the needle, introducer and drape sheet</a:t>
            </a:r>
          </a:p>
          <a:p>
            <a:pPr lvl="1">
              <a:buNone/>
            </a:pPr>
            <a:r>
              <a:rPr lang="en-US" dirty="0"/>
              <a:t>Have the patient lie down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 dirty="0"/>
            </a:br>
            <a:r>
              <a:rPr lang="en-US" altLang="en-US" dirty="0"/>
              <a:t>NCEPOD classification of intervention</a:t>
            </a:r>
            <a:br>
              <a:rPr lang="en-US" altLang="en-US" dirty="0"/>
            </a:br>
            <a:r>
              <a:rPr lang="en-US" altLang="en-US" sz="1200" b="0" dirty="0"/>
              <a:t>(National Confidential Enquiry into Patient Outcome and Death</a:t>
            </a:r>
            <a:br>
              <a:rPr lang="en-US" altLang="en-US" dirty="0"/>
            </a:br>
            <a:endParaRPr lang="en-US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11244"/>
              </p:ext>
            </p:extLst>
          </p:nvPr>
        </p:nvGraphicFramePr>
        <p:xfrm>
          <a:off x="206375" y="1323975"/>
          <a:ext cx="8786814" cy="612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2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Immediate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Life/limb/organ saving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• Resuscitation occurs simultaneously with surgery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• Surgery within minutes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Rapid bleeding, e.g. trauma,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aneurysm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latin typeface="Tekton-Bold"/>
                        </a:rPr>
                        <a:t>Urgent</a:t>
                      </a: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Life/limb/organ threatening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• Surgery within hours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Perforated bowel or less urgent bleeding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684">
                <a:tc>
                  <a:txBody>
                    <a:bodyPr/>
                    <a:lstStyle/>
                    <a:p>
                      <a:pPr algn="l"/>
                      <a:endParaRPr lang="en-US" sz="1800" b="1" i="0" u="none" strike="noStrike" baseline="0" dirty="0">
                        <a:solidFill>
                          <a:schemeClr val="bg1"/>
                        </a:solidFill>
                        <a:latin typeface="Tekton-Bold"/>
                      </a:endParaRPr>
                    </a:p>
                    <a:p>
                      <a:pPr algn="l"/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latin typeface="Tekton-Bold"/>
                        </a:rPr>
                        <a:t>Expedited</a:t>
                      </a: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Early surgery (within a day or two)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Large bowel obstruction, closed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long bone fracture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68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elective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Timing to suit patient and hospital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Joint replacement, unobstructed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hernia repair, cataract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750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39 years old patient booked for emergency CS due to fetal distress</a:t>
            </a:r>
          </a:p>
          <a:p>
            <a:r>
              <a:rPr lang="en-US" dirty="0"/>
              <a:t>How you will manage ?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 should expect from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3600" dirty="0"/>
              <a:t>1.Preoxygenate with 100% oxygen by non-</a:t>
            </a:r>
            <a:r>
              <a:rPr lang="en-US" sz="3600" dirty="0" err="1"/>
              <a:t>rebreather</a:t>
            </a:r>
            <a:r>
              <a:rPr lang="en-US" sz="3600" dirty="0"/>
              <a:t> mask for at least 3 full, deep breaths.  </a:t>
            </a:r>
            <a:r>
              <a:rPr lang="en-US" sz="3600" u="sng" dirty="0" err="1"/>
              <a:t>Preoxygenate</a:t>
            </a:r>
            <a:r>
              <a:rPr lang="en-US" sz="3600" u="sng" dirty="0"/>
              <a:t> four minutes if situation allows.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2. Administer  propofol </a:t>
            </a:r>
            <a:r>
              <a:rPr lang="en-US" sz="3600" b="1" dirty="0"/>
              <a:t>OR </a:t>
            </a:r>
            <a:r>
              <a:rPr lang="en-US" sz="3600" dirty="0" err="1"/>
              <a:t>etomidate</a:t>
            </a:r>
            <a:r>
              <a:rPr lang="en-US" sz="3600" dirty="0"/>
              <a:t>.</a:t>
            </a:r>
          </a:p>
          <a:p>
            <a:pPr>
              <a:buNone/>
            </a:pPr>
            <a:r>
              <a:rPr lang="en-US" sz="3600" dirty="0"/>
              <a:t>3. Apply </a:t>
            </a:r>
            <a:r>
              <a:rPr lang="en-US" sz="3600" dirty="0" err="1"/>
              <a:t>cricoid</a:t>
            </a:r>
            <a:r>
              <a:rPr lang="en-US" sz="3600" dirty="0"/>
              <a:t> pressure and hold until patient has been intubated, balloon of ETT has been inflated, position of tube tip has been assured, and ETT has been secured in place.</a:t>
            </a:r>
          </a:p>
          <a:p>
            <a:pPr>
              <a:buNone/>
            </a:pPr>
            <a:r>
              <a:rPr lang="en-US" sz="3600" dirty="0"/>
              <a:t>5. Administer succinylcholine 1 mg/kg IVP (100 mg for average 70kg patient) and wait for paralysis to occur.</a:t>
            </a:r>
          </a:p>
          <a:p>
            <a:pPr>
              <a:buNone/>
            </a:pPr>
            <a:r>
              <a:rPr lang="en-US" sz="3600" dirty="0"/>
              <a:t>6. Intubate.  </a:t>
            </a:r>
          </a:p>
          <a:p>
            <a:pPr>
              <a:buNone/>
            </a:pPr>
            <a:r>
              <a:rPr lang="en-US" sz="3600" dirty="0"/>
              <a:t>7. When successfully intubated, confirm placement by</a:t>
            </a:r>
          </a:p>
          <a:p>
            <a:pPr>
              <a:buNone/>
            </a:pPr>
            <a:r>
              <a:rPr lang="en-US" sz="3600" dirty="0"/>
              <a:t>a. Bilateral breath sounds, and</a:t>
            </a:r>
          </a:p>
          <a:p>
            <a:pPr>
              <a:buNone/>
            </a:pPr>
            <a:r>
              <a:rPr lang="en-US" sz="3600" dirty="0"/>
              <a:t>b. Chest wall rise, and</a:t>
            </a:r>
          </a:p>
          <a:p>
            <a:pPr>
              <a:buNone/>
            </a:pPr>
            <a:r>
              <a:rPr lang="en-US" sz="3600" dirty="0"/>
              <a:t>c. </a:t>
            </a:r>
            <a:r>
              <a:rPr lang="en-US" sz="3600" dirty="0" err="1"/>
              <a:t>Absense</a:t>
            </a:r>
            <a:r>
              <a:rPr lang="en-US" sz="3600" dirty="0"/>
              <a:t> of gastric sounds, and</a:t>
            </a:r>
          </a:p>
          <a:p>
            <a:pPr>
              <a:buNone/>
            </a:pPr>
            <a:r>
              <a:rPr lang="en-US" sz="3600" dirty="0"/>
              <a:t>d. End tidal CO₂ measurement, and</a:t>
            </a:r>
          </a:p>
          <a:p>
            <a:pPr>
              <a:buNone/>
            </a:pPr>
            <a:r>
              <a:rPr lang="en-US" sz="3600" dirty="0"/>
              <a:t> 8. fixed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Anesthesia OSCE</a:t>
            </a:r>
          </a:p>
          <a:p>
            <a:pPr>
              <a:buNone/>
            </a:pPr>
            <a:r>
              <a:rPr lang="en-US" dirty="0"/>
              <a:t>The exam with be 5 stations, with clinical scenarios in each station.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Objectives:</a:t>
            </a:r>
          </a:p>
          <a:p>
            <a:pPr lvl="0">
              <a:buNone/>
            </a:pPr>
            <a:r>
              <a:rPr lang="en-US" dirty="0"/>
              <a:t>Pre-operative assessment.</a:t>
            </a:r>
          </a:p>
          <a:p>
            <a:pPr>
              <a:buNone/>
            </a:pPr>
            <a:r>
              <a:rPr lang="en-US" dirty="0"/>
              <a:t>(General and anesthesia specific questions)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 Airway examination.</a:t>
            </a:r>
          </a:p>
          <a:p>
            <a:pPr lvl="0">
              <a:buNone/>
            </a:pPr>
            <a:r>
              <a:rPr lang="en-US" dirty="0" err="1"/>
              <a:t>Malampati</a:t>
            </a:r>
            <a:r>
              <a:rPr lang="en-US" dirty="0"/>
              <a:t> classification </a:t>
            </a:r>
          </a:p>
          <a:p>
            <a:pPr lvl="0">
              <a:buNone/>
            </a:pPr>
            <a:r>
              <a:rPr lang="en-US" dirty="0" err="1"/>
              <a:t>Atlanto</a:t>
            </a:r>
            <a:r>
              <a:rPr lang="en-US" dirty="0"/>
              <a:t>-occipital joint extension</a:t>
            </a:r>
          </a:p>
          <a:p>
            <a:pPr lvl="0">
              <a:buNone/>
            </a:pPr>
            <a:r>
              <a:rPr lang="en-US" dirty="0" err="1"/>
              <a:t>Thyro</a:t>
            </a:r>
            <a:r>
              <a:rPr lang="en-US" dirty="0"/>
              <a:t>-mental distance </a:t>
            </a:r>
          </a:p>
          <a:p>
            <a:pPr lvl="0">
              <a:buNone/>
            </a:pPr>
            <a:r>
              <a:rPr lang="en-US" dirty="0"/>
              <a:t>X-ray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Anesthesia Complication: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/>
              <a:t>Anesthesia Complication: (tachycardia – </a:t>
            </a:r>
            <a:r>
              <a:rPr lang="en-US" dirty="0" err="1"/>
              <a:t>bradicardia</a:t>
            </a:r>
            <a:r>
              <a:rPr lang="en-US" dirty="0"/>
              <a:t>- hypoxia- </a:t>
            </a:r>
            <a:r>
              <a:rPr lang="en-US" dirty="0" err="1"/>
              <a:t>hypercapnia</a:t>
            </a:r>
            <a:r>
              <a:rPr lang="en-US" dirty="0"/>
              <a:t>….)</a:t>
            </a:r>
          </a:p>
          <a:p>
            <a:pPr>
              <a:buNone/>
            </a:pPr>
            <a:r>
              <a:rPr lang="en-US" dirty="0"/>
              <a:t> Common instruments , Name the instrument</a:t>
            </a:r>
          </a:p>
          <a:p>
            <a:pPr lvl="0">
              <a:buNone/>
            </a:pPr>
            <a:r>
              <a:rPr lang="en-US" dirty="0"/>
              <a:t>Uses , Complications </a:t>
            </a:r>
          </a:p>
          <a:p>
            <a:pPr lvl="0">
              <a:buNone/>
            </a:pPr>
            <a:r>
              <a:rPr lang="en-US" dirty="0"/>
              <a:t>Central venous cannula</a:t>
            </a:r>
          </a:p>
          <a:p>
            <a:pPr lvl="0">
              <a:buNone/>
            </a:pPr>
            <a:r>
              <a:rPr lang="en-US" dirty="0"/>
              <a:t>Epidural  </a:t>
            </a:r>
          </a:p>
          <a:p>
            <a:pPr lvl="0">
              <a:buNone/>
            </a:pPr>
            <a:r>
              <a:rPr lang="en-US" dirty="0"/>
              <a:t>Spinal </a:t>
            </a:r>
          </a:p>
          <a:p>
            <a:pPr lvl="0">
              <a:buNone/>
            </a:pPr>
            <a:r>
              <a:rPr lang="en-US" dirty="0"/>
              <a:t>How to induce a pt.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Pain will not be included in the OCSE </a:t>
            </a:r>
          </a:p>
          <a:p>
            <a:pPr>
              <a:buNone/>
            </a:pPr>
            <a:r>
              <a:rPr lang="en-US" dirty="0"/>
              <a:t>Know your ABC , and start with it if you were asked about the management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MCQs will held on Sunday 12/11/2017 at 9;30 am </a:t>
            </a:r>
          </a:p>
          <a:p>
            <a:r>
              <a:rPr lang="en-US" dirty="0"/>
              <a:t>OSQE ON 22/11/2017 FROM 8.00 AM in medical education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_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296400" cy="586143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perioperative patient journey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Consent </a:t>
            </a:r>
            <a:endParaRPr lang="en-US" altLang="en-US" dirty="0"/>
          </a:p>
          <a:p>
            <a:r>
              <a:rPr lang="en-US" altLang="en-US" b="1" dirty="0"/>
              <a:t>Surgical safety checklist</a:t>
            </a:r>
          </a:p>
          <a:p>
            <a:r>
              <a:rPr lang="en-US" altLang="en-US" b="1" dirty="0"/>
              <a:t>Criteria for discharge from a day surgery unit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759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 General anaesthesia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Definition of  general Anaesthesia</a:t>
            </a:r>
            <a:endParaRPr lang="en-US" b="1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Learn about several agents used on induction of general anaesthesia including intravenous agents, inhalation agents, neuromuscular blocking agents and reversal agents.  </a:t>
            </a:r>
            <a:endParaRPr lang="en-US" b="1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Understand basic advantages and disadvantages of these agents.</a:t>
            </a:r>
            <a:endParaRPr lang="en-US" b="1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Complications commonly encountered during general anaesthesia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2800" b="1" dirty="0"/>
              <a:t>Airway Management and equipment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AutoNum type="alphaLcParenR"/>
            </a:pPr>
            <a:r>
              <a:rPr lang="en-AU" b="1" dirty="0"/>
              <a:t>Learn about basic airway anatomy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Conduct a preoperative airway assessment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Identify a potentially difficult airway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Understand the issues around aspiration and its prevention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Learn about the management of airway obstruction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Become familiar with airway equipment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Practice airway management skills including bag and mask ventilation, laryngeal mask insertion, endotracheal intubation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Learn about controlled ventilation and become familiar with </a:t>
            </a:r>
            <a:r>
              <a:rPr lang="en-AU" b="1" dirty="0" err="1"/>
              <a:t>ventilatory</a:t>
            </a:r>
            <a:r>
              <a:rPr lang="en-AU" b="1" dirty="0"/>
              <a:t> parameters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Appreciate the different ways of monitoring oxygenation and ventilation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400" b="1" dirty="0"/>
              <a:t>Airway Management and equipment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Airway assessment (malampati)</a:t>
            </a:r>
          </a:p>
          <a:p>
            <a:pPr marL="64008" indent="0">
              <a:buNone/>
            </a:pPr>
            <a:r>
              <a:rPr lang="en-US" dirty="0"/>
              <a:t>Airway devices LMA sizes</a:t>
            </a:r>
          </a:p>
          <a:p>
            <a:pPr marL="64008" indent="0">
              <a:buNone/>
            </a:pPr>
            <a:r>
              <a:rPr lang="en-US" dirty="0"/>
              <a:t>Airway manipulation 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dirty="0"/>
              <a:t> 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/>
              <a:t>RegionalAnaesthesia</a:t>
            </a:r>
            <a:r>
              <a:rPr lang="en-AU" b="1" dirty="0"/>
              <a:t>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b="1" dirty="0"/>
              <a:t>What are the risks and benefits of regional (epidural/spinal) anesthesia/analgesia?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b="1" dirty="0"/>
              <a:t>What are the contraindications to regional anesthesia?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b="1" dirty="0"/>
              <a:t>How do you prevent hypotension following epidural/spinal anesthesia?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b="1" dirty="0">
                <a:solidFill>
                  <a:schemeClr val="bg1"/>
                </a:solidFill>
              </a:rPr>
            </a:br>
            <a:r>
              <a:rPr lang="en-AU" b="1" dirty="0"/>
              <a:t>Spinal Anaesthesia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Describe the technique of spinal anesthesia.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At what level does the adult spinal cord end?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Name some of the surgical procedures that can be done with a spinal anesthetic.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contraindications to spinal anesthesia?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complications?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Describe the patient's perception as spinal anesthetic takes effect.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expected cardiovascular changes associated with sensory level at T10?  T1?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How do you treat post-lumbar puncture headache?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328</TotalTime>
  <Words>1388</Words>
  <Application>Microsoft Office PowerPoint</Application>
  <PresentationFormat>On-screen Show (4:3)</PresentationFormat>
  <Paragraphs>272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Century Gothic</vt:lpstr>
      <vt:lpstr>Tahoma</vt:lpstr>
      <vt:lpstr>Tekton-Bold</vt:lpstr>
      <vt:lpstr>Times New Roman</vt:lpstr>
      <vt:lpstr>Verdana</vt:lpstr>
      <vt:lpstr>Wingdings</vt:lpstr>
      <vt:lpstr>Wingdings 2</vt:lpstr>
      <vt:lpstr>Verve</vt:lpstr>
      <vt:lpstr>GENERAL REVISION </vt:lpstr>
      <vt:lpstr> Role of anaesthetist in the preoperative care  Lecture   </vt:lpstr>
      <vt:lpstr> NCEPOD classification of intervention (National Confidential Enquiry into Patient Outcome and Death </vt:lpstr>
      <vt:lpstr>The perioperative patient journey</vt:lpstr>
      <vt:lpstr> General anaesthesia technique</vt:lpstr>
      <vt:lpstr>Airway Management and equipment </vt:lpstr>
      <vt:lpstr>Airway Management and equipment </vt:lpstr>
      <vt:lpstr>RegionalAnaesthesia Techniques</vt:lpstr>
      <vt:lpstr> Spinal Anaesthesia </vt:lpstr>
      <vt:lpstr>Epidural Anaesthesia</vt:lpstr>
      <vt:lpstr>  Intravenous Fluid Resuscitation and Blood Transfusion (2 hours) </vt:lpstr>
      <vt:lpstr>PowerPoint Presentation</vt:lpstr>
      <vt:lpstr>PowerPoint Presentation</vt:lpstr>
      <vt:lpstr> 7- Monitoring During anaesthesia  (2 hours) </vt:lpstr>
      <vt:lpstr> Vascular Access </vt:lpstr>
      <vt:lpstr> Postoperative management (2 </vt:lpstr>
      <vt:lpstr>Anesthesia Pharmacology </vt:lpstr>
      <vt:lpstr>Case senareo </vt:lpstr>
      <vt:lpstr>PowerPoint Presentation</vt:lpstr>
      <vt:lpstr>PowerPoint Presentation</vt:lpstr>
      <vt:lpstr>Preoperative assessment</vt:lpstr>
      <vt:lpstr>PowerPoint Presentation</vt:lpstr>
      <vt:lpstr>LEMON </vt:lpstr>
      <vt:lpstr>Exmination </vt:lpstr>
      <vt:lpstr>Mallampatti</vt:lpstr>
      <vt:lpstr>PowerPoint Presentation</vt:lpstr>
      <vt:lpstr>Thyromental distance 7 cm </vt:lpstr>
      <vt:lpstr>Example </vt:lpstr>
      <vt:lpstr>What I should expect from you  </vt:lpstr>
      <vt:lpstr>Example </vt:lpstr>
      <vt:lpstr>What I should expect from you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REVISION</dc:title>
  <dc:creator>Jumanah</dc:creator>
  <cp:lastModifiedBy>HP</cp:lastModifiedBy>
  <cp:revision>18</cp:revision>
  <dcterms:created xsi:type="dcterms:W3CDTF">2013-10-28T19:55:49Z</dcterms:created>
  <dcterms:modified xsi:type="dcterms:W3CDTF">2017-11-08T10:38:58Z</dcterms:modified>
</cp:coreProperties>
</file>