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76" r:id="rId3"/>
    <p:sldId id="400" r:id="rId4"/>
    <p:sldId id="356" r:id="rId5"/>
    <p:sldId id="401" r:id="rId6"/>
    <p:sldId id="380" r:id="rId7"/>
    <p:sldId id="402" r:id="rId8"/>
    <p:sldId id="386" r:id="rId9"/>
    <p:sldId id="354" r:id="rId10"/>
    <p:sldId id="260" r:id="rId11"/>
    <p:sldId id="261" r:id="rId12"/>
    <p:sldId id="378" r:id="rId13"/>
    <p:sldId id="379" r:id="rId14"/>
    <p:sldId id="262" r:id="rId15"/>
    <p:sldId id="267" r:id="rId16"/>
    <p:sldId id="269" r:id="rId17"/>
    <p:sldId id="270" r:id="rId18"/>
    <p:sldId id="384" r:id="rId19"/>
    <p:sldId id="271" r:id="rId20"/>
    <p:sldId id="389" r:id="rId21"/>
    <p:sldId id="274" r:id="rId22"/>
    <p:sldId id="275" r:id="rId23"/>
    <p:sldId id="276" r:id="rId24"/>
    <p:sldId id="272" r:id="rId25"/>
    <p:sldId id="278" r:id="rId26"/>
    <p:sldId id="388" r:id="rId27"/>
    <p:sldId id="381" r:id="rId28"/>
    <p:sldId id="382" r:id="rId29"/>
    <p:sldId id="383" r:id="rId30"/>
    <p:sldId id="277" r:id="rId31"/>
    <p:sldId id="279" r:id="rId32"/>
    <p:sldId id="390" r:id="rId33"/>
    <p:sldId id="398" r:id="rId34"/>
    <p:sldId id="391" r:id="rId35"/>
    <p:sldId id="392" r:id="rId36"/>
    <p:sldId id="394" r:id="rId37"/>
    <p:sldId id="393" r:id="rId38"/>
    <p:sldId id="395" r:id="rId39"/>
    <p:sldId id="396" r:id="rId40"/>
    <p:sldId id="397" r:id="rId41"/>
    <p:sldId id="399" r:id="rId42"/>
    <p:sldId id="283" r:id="rId43"/>
    <p:sldId id="284" r:id="rId44"/>
    <p:sldId id="286" r:id="rId45"/>
    <p:sldId id="287" r:id="rId46"/>
    <p:sldId id="290" r:id="rId47"/>
    <p:sldId id="291" r:id="rId48"/>
    <p:sldId id="292" r:id="rId49"/>
    <p:sldId id="293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377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8" autoAdjust="0"/>
    <p:restoredTop sz="86323" autoAdjust="0"/>
  </p:normalViewPr>
  <p:slideViewPr>
    <p:cSldViewPr showGuides="1">
      <p:cViewPr varScale="1">
        <p:scale>
          <a:sx n="68" d="100"/>
          <a:sy n="68" d="100"/>
        </p:scale>
        <p:origin x="117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0B1EE3-6278-4451-BFAF-216490314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7BE8C9-D941-4B0C-82D8-9BEEC4E5D6F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51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A2A59-715C-4ED8-A6A7-F2E979E005B8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21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5455F-6714-42C3-BE88-6834AEF8093F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1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B3FAF3-1BAB-4986-A198-838BE73A59F1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08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CDF34-B560-41F3-AA81-B728ADE7CB49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9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B20E8-21B3-4BEA-B7AE-EE3E969E6E21}" type="slidenum">
              <a:rPr 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2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C3CCB6-479E-47B3-BC20-CCB81D6D5D29}" type="slidenum">
              <a:rPr 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71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739142-9A73-4313-BB2D-84B1ABBB4DDD}" type="slidenum">
              <a:rPr 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9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AC9B4-7E3B-453B-B94C-E7A40DC057AF}" type="slidenum">
              <a:rPr 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EFD23-0164-4F6A-9AB7-B121871756C4}" type="slidenum">
              <a:rPr lang="en-US" smtClean="0">
                <a:latin typeface="Arial" pitchFamily="34" charset="0"/>
              </a:rPr>
              <a:pPr>
                <a:defRPr/>
              </a:pPr>
              <a:t>18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8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C9FD9-7C57-4BED-974B-0652CE4E62A1}" type="slidenum">
              <a:rPr lang="en-US" smtClean="0">
                <a:latin typeface="Arial" pitchFamily="34" charset="0"/>
              </a:rPr>
              <a:pPr>
                <a:defRPr/>
              </a:pPr>
              <a:t>19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4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0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840A3-CB27-4F02-A974-0BE3EE8AA551}" type="slidenum">
              <a:rPr lang="en-US" smtClean="0">
                <a:latin typeface="Arial" pitchFamily="34" charset="0"/>
              </a:rPr>
              <a:pPr>
                <a:defRPr/>
              </a:pPr>
              <a:t>21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99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4DEF0-18EC-4079-B435-88E40B5C6763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6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F5C68-120A-4579-A0D3-654808A72DED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13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6B0332-D7E0-4B4B-B617-EBCA44F5DC5D}" type="slidenum">
              <a:rPr lang="en-US" smtClean="0">
                <a:latin typeface="Arial" pitchFamily="34" charset="0"/>
              </a:rPr>
              <a:pPr>
                <a:defRPr/>
              </a:pPr>
              <a:t>24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6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C79546-2F97-49CB-9A0B-3A94E44117CA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3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2F5FA-8141-4BE0-91BB-C2D7CD820AD5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39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7CC57-2372-4D9E-9B26-8CC6B815CDE1}" type="slidenum">
              <a:rPr lang="en-US" smtClean="0">
                <a:latin typeface="Arial" pitchFamily="34" charset="0"/>
              </a:rPr>
              <a:pPr>
                <a:defRPr/>
              </a:pPr>
              <a:t>28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8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342297-C0AF-405B-BA21-55167FC5AB4B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12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91A1E2-32A4-4FFA-A202-113A11858D3E}" type="slidenum">
              <a:rPr lang="en-US" smtClean="0">
                <a:latin typeface="Arial" pitchFamily="34" charset="0"/>
              </a:rPr>
              <a:pPr>
                <a:defRPr/>
              </a:pPr>
              <a:t>30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80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F2B464-7F6D-4989-BDE4-796DE8AE5482}" type="slidenum">
              <a:rPr lang="en-US" smtClean="0">
                <a:latin typeface="Arial" pitchFamily="34" charset="0"/>
              </a:rPr>
              <a:pPr>
                <a:defRPr/>
              </a:pPr>
              <a:t>31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57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0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3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1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2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3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2809C-40E8-4244-A32D-E19566FAD6D5}" type="slidenum">
              <a:rPr 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62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6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44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0B2BF-038F-4586-8370-B510B133DA73}" type="slidenum">
              <a:rPr lang="en-US" smtClean="0">
                <a:latin typeface="Arial" pitchFamily="34" charset="0"/>
              </a:rPr>
              <a:pPr>
                <a:defRPr/>
              </a:pPr>
              <a:t>42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75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F4F99-311E-44E5-B883-04D71D43D37C}" type="slidenum">
              <a:rPr lang="en-US" smtClean="0">
                <a:latin typeface="Arial" pitchFamily="34" charset="0"/>
              </a:rPr>
              <a:pPr>
                <a:defRPr/>
              </a:pPr>
              <a:t>43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44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1CCD3D-E136-4480-92EA-AC0798C55338}" type="slidenum">
              <a:rPr lang="en-US" smtClean="0">
                <a:latin typeface="Arial" pitchFamily="34" charset="0"/>
              </a:rPr>
              <a:pPr>
                <a:defRPr/>
              </a:pPr>
              <a:t>44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19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B3B48-9AB9-4A90-9EFE-88A7D2A9C96A}" type="slidenum">
              <a:rPr lang="en-US" smtClean="0">
                <a:latin typeface="Arial" pitchFamily="34" charset="0"/>
              </a:rPr>
              <a:pPr>
                <a:defRPr/>
              </a:pPr>
              <a:t>45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679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395158-3BEA-4832-B429-CBBAE31DD042}" type="slidenum">
              <a:rPr lang="en-US" smtClean="0">
                <a:latin typeface="Arial" pitchFamily="34" charset="0"/>
              </a:rPr>
              <a:pPr>
                <a:defRPr/>
              </a:pPr>
              <a:t>46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94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40498-92A5-4BF5-8129-E729B0BEB250}" type="slidenum">
              <a:rPr lang="en-US" smtClean="0">
                <a:latin typeface="Arial" pitchFamily="34" charset="0"/>
              </a:rPr>
              <a:pPr>
                <a:defRPr/>
              </a:pPr>
              <a:t>47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9405D6-052A-4BF6-8443-BB3DBBC20088}" type="slidenum">
              <a:rPr lang="en-US" smtClean="0">
                <a:latin typeface="Arial" pitchFamily="34" charset="0"/>
              </a:rPr>
              <a:pPr>
                <a:defRPr/>
              </a:pPr>
              <a:t>48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63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B087E-81D4-4C19-B121-9400321EB7BC}" type="slidenum">
              <a:rPr lang="en-US" smtClean="0">
                <a:latin typeface="Arial" pitchFamily="34" charset="0"/>
              </a:rPr>
              <a:pPr>
                <a:defRPr/>
              </a:pPr>
              <a:t>49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5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95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0D6AD-E32B-4291-8AE8-2F1B1921014B}" type="slidenum">
              <a:rPr lang="en-US" smtClean="0">
                <a:latin typeface="Arial" pitchFamily="34" charset="0"/>
              </a:rPr>
              <a:pPr>
                <a:defRPr/>
              </a:pPr>
              <a:t>50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5049A-5B6B-43BE-B711-B4AB45E66953}" type="slidenum">
              <a:rPr lang="en-US" smtClean="0">
                <a:latin typeface="Arial" pitchFamily="34" charset="0"/>
              </a:rPr>
              <a:pPr>
                <a:defRPr/>
              </a:pPr>
              <a:t>51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2C5BC2-9E8F-4267-A477-209D151D18CA}" type="slidenum">
              <a:rPr lang="en-US" smtClean="0">
                <a:latin typeface="Arial" pitchFamily="34" charset="0"/>
              </a:rPr>
              <a:pPr>
                <a:defRPr/>
              </a:pPr>
              <a:t>52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EB4EE-BBC2-4080-A831-FD620FD8F2C5}" type="slidenum">
              <a:rPr lang="en-US" smtClean="0">
                <a:latin typeface="Arial" pitchFamily="34" charset="0"/>
              </a:rPr>
              <a:pPr>
                <a:defRPr/>
              </a:pPr>
              <a:t>53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229-7DE3-4F70-ABD1-7BA079969C2C}" type="slidenum">
              <a:rPr lang="en-US" smtClean="0">
                <a:latin typeface="Arial" pitchFamily="34" charset="0"/>
              </a:rPr>
              <a:pPr>
                <a:defRPr/>
              </a:pPr>
              <a:t>54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42E3E-701B-4E5E-B6E7-8D3A63D141D8}" type="slidenum">
              <a:rPr lang="en-US" smtClean="0">
                <a:latin typeface="Arial" pitchFamily="34" charset="0"/>
              </a:rPr>
              <a:pPr>
                <a:defRPr/>
              </a:pPr>
              <a:t>55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F4AE6-C1E8-4602-98F9-0325FDA5B491}" type="slidenum">
              <a:rPr lang="en-US" smtClean="0">
                <a:latin typeface="Arial" pitchFamily="34" charset="0"/>
              </a:rPr>
              <a:pPr>
                <a:defRPr/>
              </a:pPr>
              <a:t>56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6168C2-80B0-4211-BCB5-8045B06A6CC1}" type="slidenum">
              <a:rPr lang="en-US" smtClean="0">
                <a:latin typeface="Arial" pitchFamily="34" charset="0"/>
              </a:rPr>
              <a:pPr>
                <a:defRPr/>
              </a:pPr>
              <a:t>57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534C1B-0062-4BB0-82B2-D5A8BE6C5304}" type="slidenum">
              <a:rPr lang="en-US" smtClean="0">
                <a:latin typeface="Arial" pitchFamily="34" charset="0"/>
              </a:rPr>
              <a:pPr>
                <a:defRPr/>
              </a:pPr>
              <a:t>58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4C38-8F58-41D5-AB0D-D39C3086E0F1}" type="slidenum">
              <a:rPr lang="en-US" smtClean="0">
                <a:latin typeface="Arial" pitchFamily="34" charset="0"/>
              </a:rPr>
              <a:pPr>
                <a:defRPr/>
              </a:pPr>
              <a:t>59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D112A6-314A-4459-B969-C1B10CBEA332}" type="slidenum">
              <a:rPr lang="en-US" smtClean="0">
                <a:latin typeface="Arial" pitchFamily="34" charset="0"/>
              </a:rPr>
              <a:pPr>
                <a:defRPr/>
              </a:pPr>
              <a:t>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283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EE24B1-064F-4A61-8C9E-8057B003EA99}" type="slidenum">
              <a:rPr lang="en-US" smtClean="0">
                <a:latin typeface="Arial" pitchFamily="34" charset="0"/>
              </a:rPr>
              <a:pPr>
                <a:defRPr/>
              </a:pPr>
              <a:t>60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16D6FE-40F4-4B0A-8ACD-567937F6B11C}" type="slidenum">
              <a:rPr lang="en-US" smtClean="0">
                <a:latin typeface="Arial" pitchFamily="34" charset="0"/>
              </a:rPr>
              <a:pPr>
                <a:defRPr/>
              </a:pPr>
              <a:t>61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186F81-E36F-49CE-BCAD-AB80CEEB5CB1}" type="slidenum">
              <a:rPr lang="en-US" smtClean="0">
                <a:latin typeface="Arial" pitchFamily="34" charset="0"/>
              </a:rPr>
              <a:pPr>
                <a:defRPr/>
              </a:pPr>
              <a:t>62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D94870-1556-49F4-88E5-35608D57394C}" type="slidenum">
              <a:rPr lang="en-US" smtClean="0">
                <a:latin typeface="Arial" pitchFamily="34" charset="0"/>
              </a:rPr>
              <a:pPr>
                <a:defRPr/>
              </a:pPr>
              <a:t>63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AB8A3B-04A7-4001-B265-DDA64C1CC41E}" type="slidenum">
              <a:rPr lang="en-US" smtClean="0">
                <a:latin typeface="Arial" pitchFamily="34" charset="0"/>
              </a:rPr>
              <a:pPr>
                <a:defRPr/>
              </a:pPr>
              <a:t>64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4BAF20-542D-48F0-9218-395A65ECE2DE}" type="slidenum">
              <a:rPr lang="en-US" smtClean="0">
                <a:latin typeface="Arial" pitchFamily="34" charset="0"/>
              </a:rPr>
              <a:pPr>
                <a:defRPr/>
              </a:pPr>
              <a:t>65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83DFD-031C-4892-A7EF-27623BF9D4C5}" type="slidenum">
              <a:rPr 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A39B2-C75E-414C-BDF0-B1ADD9A7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693A-BB3B-4CA7-86DF-C3061BBE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97AF3-BEBB-4FAF-A0EF-0D4348366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9D163-FDB6-45B4-95F8-70B7122B3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1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8247-D11A-4FDF-9092-D15C800A6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1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0D4DA-005C-4C15-A5CB-866B8D9F3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380F-A5B0-479B-AC33-247359BCB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9F0C-0E71-4500-85BB-F8D3FD6A7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2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7E70-DE86-4992-82F4-0D665AC78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1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E11-7BA4-4726-B4F5-209A47452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5EAD-E1C3-4E55-BF8A-F6B322FD9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B7A207-2076-49AA-A80A-4408F29D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295400"/>
            <a:ext cx="8686800" cy="1924050"/>
          </a:xfrm>
        </p:spPr>
        <p:txBody>
          <a:bodyPr/>
          <a:lstStyle/>
          <a:p>
            <a:pPr algn="l">
              <a:defRPr/>
            </a:pPr>
            <a:r>
              <a: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Title : </a:t>
            </a:r>
            <a:r>
              <a:rPr lang="en-US" sz="3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General Anesthesia </a:t>
            </a:r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763000" cy="1828800"/>
          </a:xfrm>
        </p:spPr>
        <p:txBody>
          <a:bodyPr/>
          <a:lstStyle/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 name: Dr Mohamed Bilal Delvi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Date: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Sept 2017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66800"/>
            <a:ext cx="8915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</a:rPr>
              <a:t>Preoperative anesthetic evaluation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90600" y="3725863"/>
            <a:ext cx="723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solidFill>
                  <a:srgbClr val="FFFF00"/>
                </a:solidFill>
                <a:latin typeface="+mn-lt"/>
                <a:ea typeface="Verdana" pitchFamily="34" charset="0"/>
                <a:cs typeface="Times New Roman" pitchFamily="18" charset="0"/>
              </a:rPr>
              <a:t>Risks of Anesthesia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Physical status classification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I:  A normal healthy patient.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II: A patient with mild systemic disease (no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III: A patient with severe systemic disease (some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IV: A patient with severe systemic disease that is a constant threat to life (functionality incapacitated)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V:  A moribund patient who is not expected to survive with or without the operation.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VI: A brain-dead patient whose organs are being removed for donor purposes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>
                <a:solidFill>
                  <a:schemeClr val="bg1"/>
                </a:solidFill>
              </a:rPr>
              <a:t>Class E:  Emergent procedure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irway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79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752600" y="152400"/>
            <a:ext cx="5638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latin typeface="+mn-lt"/>
              </a:rPr>
              <a:t> </a:t>
            </a:r>
            <a:r>
              <a:rPr lang="en-US" altLang="en-US" sz="4000" b="1" dirty="0">
                <a:solidFill>
                  <a:srgbClr val="FFFF00"/>
                </a:solidFill>
                <a:latin typeface="+mn-lt"/>
              </a:rPr>
              <a:t>Airway examination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chemeClr val="bg1"/>
                </a:solidFill>
                <a:latin typeface="+mn-lt"/>
              </a:rPr>
              <a:t>Mallampati</a:t>
            </a:r>
            <a:r>
              <a:rPr lang="en-US" altLang="en-US" dirty="0">
                <a:solidFill>
                  <a:schemeClr val="bg1"/>
                </a:solidFill>
                <a:latin typeface="+mn-lt"/>
              </a:rPr>
              <a:t> classification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324600" y="1371600"/>
            <a:ext cx="2362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I: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uvula, </a:t>
            </a: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IV: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hard palate visible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NPO status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NPO, Nil Per Os, means nothing by mouth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Solid food: 8 hrs before induction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Liquid: 4 hrs before induction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Clear water: 2 hrs before induction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Pediatrics: stop breast milk feeding 4 hrs before induction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54288" y="228600"/>
            <a:ext cx="4003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Anesthetic plan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09538" y="582613"/>
            <a:ext cx="8763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FFCC00"/>
                </a:solidFill>
                <a:latin typeface="+mn-lt"/>
              </a:rPr>
              <a:t>Premed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>
                <a:solidFill>
                  <a:srgbClr val="FFCC00"/>
                </a:solidFill>
                <a:latin typeface="+mn-lt"/>
              </a:rPr>
              <a:t>Intraop</a:t>
            </a:r>
            <a:r>
              <a:rPr lang="en-US" altLang="en-US" sz="2800" dirty="0">
                <a:solidFill>
                  <a:srgbClr val="FFCC00"/>
                </a:solidFill>
                <a:latin typeface="+mn-lt"/>
              </a:rPr>
              <a:t>. management                Postop. management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</a:t>
            </a:r>
            <a:endParaRPr lang="en-US" altLang="en-US" sz="2800" dirty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General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Monitoring 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Pain control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                                      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  PONV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Airway Management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Positioning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Complications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                               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Induction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Fluid management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</a:t>
            </a: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postop.ventilation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              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Maintenance                  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Special techniques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         Hemodynamic </a:t>
            </a: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mont.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Muscle relaxation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                   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+mn-lt"/>
              </a:rPr>
              <a:t> 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General Anesthesia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Monitor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Pre-oxygenation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Induction ( including RSI &amp; cricoid pressure)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Mask ventilation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 Muscle relaxants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Intubation &amp; ETT position confirmation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Maintenance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</a:rPr>
              <a:t>Emergence</a:t>
            </a:r>
          </a:p>
          <a:p>
            <a:pPr marL="514350" indent="-514350" eaLnBrk="1" hangingPunct="1">
              <a:lnSpc>
                <a:spcPct val="90000"/>
              </a:lnSpc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irway-sn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315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09800" y="304800"/>
            <a:ext cx="4635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Sniffing position</a:t>
            </a:r>
          </a:p>
        </p:txBody>
      </p:sp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5410200" y="2133600"/>
            <a:ext cx="685800" cy="762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5" name="Up Arrow 6"/>
          <p:cNvSpPr>
            <a:spLocks noChangeArrowheads="1"/>
          </p:cNvSpPr>
          <p:nvPr/>
        </p:nvSpPr>
        <p:spPr bwMode="auto">
          <a:xfrm>
            <a:off x="2895600" y="4953000"/>
            <a:ext cx="6858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6" name="Up Arrow 7"/>
          <p:cNvSpPr>
            <a:spLocks noChangeArrowheads="1"/>
          </p:cNvSpPr>
          <p:nvPr/>
        </p:nvSpPr>
        <p:spPr bwMode="auto">
          <a:xfrm>
            <a:off x="5257800" y="4724400"/>
            <a:ext cx="685800" cy="1066800"/>
          </a:xfrm>
          <a:prstGeom prst="up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irway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5099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airway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irway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426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752600" y="228600"/>
            <a:ext cx="562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Mask and airway tools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irway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airway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8862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560513" y="373063"/>
            <a:ext cx="6059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Oral and nasal airway</a:t>
            </a:r>
          </a:p>
        </p:txBody>
      </p:sp>
      <p:sp>
        <p:nvSpPr>
          <p:cNvPr id="17413" name="Curved Up Arrow 4"/>
          <p:cNvSpPr>
            <a:spLocks noChangeArrowheads="1"/>
          </p:cNvSpPr>
          <p:nvPr/>
        </p:nvSpPr>
        <p:spPr bwMode="auto">
          <a:xfrm>
            <a:off x="1676400" y="3733800"/>
            <a:ext cx="2133600" cy="1295400"/>
          </a:xfrm>
          <a:prstGeom prst="curvedUpArrow">
            <a:avLst>
              <a:gd name="adj1" fmla="val 25003"/>
              <a:gd name="adj2" fmla="val 4999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7414" name="Curved Up Arrow 5"/>
          <p:cNvSpPr>
            <a:spLocks noChangeArrowheads="1"/>
          </p:cNvSpPr>
          <p:nvPr/>
        </p:nvSpPr>
        <p:spPr bwMode="auto">
          <a:xfrm>
            <a:off x="5715000" y="4267200"/>
            <a:ext cx="2133600" cy="1676400"/>
          </a:xfrm>
          <a:prstGeom prst="curvedUpArrow">
            <a:avLst>
              <a:gd name="adj1" fmla="val 24995"/>
              <a:gd name="adj2" fmla="val 50002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irway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41957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irway-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airway-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irway-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0960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Mask ventilation and intubation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>
              <a:defRPr/>
            </a:pPr>
            <a:b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Objectives..</a:t>
            </a:r>
            <a:br>
              <a:rPr lang="en-US" sz="4000" kern="1200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rgbClr val="BFBFBF"/>
                </a:solidFill>
                <a:latin typeface="Century Gothic"/>
                <a:cs typeface="Century Gothic"/>
              </a:rPr>
              <a:t>Students at the end of the lecture will be able to:</a:t>
            </a:r>
            <a:endParaRPr lang="en-US" sz="40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76200" y="2362200"/>
            <a:ext cx="8991600" cy="4267200"/>
          </a:xfrm>
        </p:spPr>
        <p:txBody>
          <a:bodyPr/>
          <a:lstStyle/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Define General </a:t>
            </a:r>
            <a:r>
              <a:rPr lang="en-AU" altLang="en-US" sz="2400" dirty="0" err="1">
                <a:solidFill>
                  <a:schemeClr val="bg1"/>
                </a:solidFill>
              </a:rPr>
              <a:t>Anesthesia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Learn about several equipment, adjuncts and agents used for induction of general </a:t>
            </a:r>
            <a:r>
              <a:rPr lang="en-AU" altLang="en-US" sz="2400" dirty="0" err="1">
                <a:solidFill>
                  <a:schemeClr val="bg1"/>
                </a:solidFill>
              </a:rPr>
              <a:t>anesthesia</a:t>
            </a:r>
            <a:r>
              <a:rPr lang="en-AU" altLang="en-US" sz="2400" dirty="0">
                <a:solidFill>
                  <a:schemeClr val="bg1"/>
                </a:solidFill>
              </a:rPr>
              <a:t> including intravenous agents, inhalation agents, neuromuscular blocking agents and reversal agents. 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Understand basic advantages and disadvantages of these agents.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Complications commonly encountered during general </a:t>
            </a:r>
            <a:r>
              <a:rPr lang="en-AU" altLang="en-US" sz="2400" dirty="0" err="1">
                <a:solidFill>
                  <a:schemeClr val="bg1"/>
                </a:solidFill>
              </a:rPr>
              <a:t>anesthesia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/>
            <a:endParaRPr lang="en-US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Difficult BMV- MOANS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902"/>
            <a:ext cx="8229600" cy="4978559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MASK SEAL:</a:t>
            </a:r>
            <a:r>
              <a:rPr lang="en-US" sz="2400" dirty="0">
                <a:solidFill>
                  <a:schemeClr val="bg1"/>
                </a:solidFill>
              </a:rPr>
              <a:t> mask seal requires normal anatomy, absence of facial hair, lack of interfering substances like vomitus or bleeding &amp; ability of apply mask with pressure.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OBSTRUCTION/ OBESITY:</a:t>
            </a:r>
            <a:r>
              <a:rPr lang="en-US" sz="2400" dirty="0">
                <a:solidFill>
                  <a:schemeClr val="bg1"/>
                </a:solidFill>
              </a:rPr>
              <a:t> Obstruction of upper airway, obesity (BMI greater than 26) is an independent marker. Redundant upper airway tissue, chest wall weight &amp; resistance from abdominal contents impede airflow.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AGE: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General loss of elasticity &amp; increased incidence of restrictive /obstructive lung disease with increasing age.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NO THEETH: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Edentulous creates difficulty.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STIFFNESS: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Resistance to ventilation with COPD, Asthma, Pulmonary edema.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74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irway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airway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810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airway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524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200400" y="130175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Intubation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irway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00400" y="457200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Intubation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irway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airway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airway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81400"/>
            <a:ext cx="396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667000" y="228600"/>
            <a:ext cx="386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irwa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103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88975" y="304800"/>
            <a:ext cx="7769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 scoring system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irway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52600"/>
            <a:ext cx="7886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3836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Difficult airway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LEMON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LOOK EXTERNALLY:</a:t>
            </a:r>
            <a:r>
              <a:rPr lang="en-US" sz="2800" dirty="0">
                <a:solidFill>
                  <a:schemeClr val="bg1"/>
                </a:solidFill>
              </a:rPr>
              <a:t> Abnormal facies, unusual anatomy or facial Trauma.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EVALUATE (3-3-2 rule):</a:t>
            </a:r>
            <a:r>
              <a:rPr lang="en-US" sz="2800" dirty="0">
                <a:solidFill>
                  <a:schemeClr val="bg1"/>
                </a:solidFill>
              </a:rPr>
              <a:t>3 fingers between the incisors, 3 fingers along the floor of the mandible b/w the </a:t>
            </a:r>
            <a:r>
              <a:rPr lang="en-US" sz="2800" dirty="0" err="1">
                <a:solidFill>
                  <a:schemeClr val="bg1"/>
                </a:solidFill>
              </a:rPr>
              <a:t>mentum</a:t>
            </a:r>
            <a:r>
              <a:rPr lang="en-US" sz="2800" dirty="0">
                <a:solidFill>
                  <a:schemeClr val="bg1"/>
                </a:solidFill>
              </a:rPr>
              <a:t> and the neck mandible junction &amp; 2 fingers in the superior laryngeal notch. This predicts difficulty in visualizing the glottis.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MALLAMPATTI SCORE:</a:t>
            </a:r>
            <a:r>
              <a:rPr lang="en-US" sz="2800" dirty="0">
                <a:solidFill>
                  <a:schemeClr val="bg1"/>
                </a:solidFill>
              </a:rPr>
              <a:t>III predicts difficulty and IV predicts extreme difficulty.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OBSTRUCTION/ OBESITY.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NECK MOBILITY.</a:t>
            </a:r>
          </a:p>
        </p:txBody>
      </p:sp>
    </p:spTree>
    <p:extLst>
      <p:ext uri="{BB962C8B-B14F-4D97-AF65-F5344CB8AC3E}">
        <p14:creationId xmlns:p14="http://schemas.microsoft.com/office/powerpoint/2010/main" val="55574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airway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24200" y="381000"/>
            <a:ext cx="2947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Glidescope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lma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5410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airway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00113"/>
            <a:ext cx="5105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651125" y="10001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itchFamily="18" charset="0"/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7010400" y="2286000"/>
            <a:ext cx="1098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Times New Roman" pitchFamily="18" charset="0"/>
            </a:endParaRP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3886200" y="2286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LMA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airway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912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590800" y="304800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Fast track LMA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" y="76200"/>
            <a:ext cx="90638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89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irway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143000" y="304800"/>
            <a:ext cx="585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   Fiberoptic intubation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irway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irway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050925" y="70961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Trachea view      Carina view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8910"/>
            <a:ext cx="273367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is delivered via a machine from the main gas supply to the patient.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27972"/>
            <a:ext cx="49434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344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0915"/>
            <a:ext cx="3429000" cy="45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362200"/>
            <a:ext cx="456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Anesthesia Workstation</a:t>
            </a:r>
          </a:p>
        </p:txBody>
      </p:sp>
    </p:spTree>
    <p:extLst>
      <p:ext uri="{BB962C8B-B14F-4D97-AF65-F5344CB8AC3E}">
        <p14:creationId xmlns:p14="http://schemas.microsoft.com/office/powerpoint/2010/main" val="1841359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FUNCTIONS OF ANAESTHESIA MACHINE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The machine performs four essential functions: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1.Provides O2,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2.Accurately mixes </a:t>
            </a:r>
            <a:r>
              <a:rPr lang="en-US" sz="2800" dirty="0" err="1">
                <a:solidFill>
                  <a:schemeClr val="bg1"/>
                </a:solidFill>
              </a:rPr>
              <a:t>anaesthetic</a:t>
            </a:r>
            <a:r>
              <a:rPr lang="en-US" sz="2800" dirty="0">
                <a:solidFill>
                  <a:schemeClr val="bg1"/>
                </a:solidFill>
              </a:rPr>
              <a:t> gases and </a:t>
            </a:r>
            <a:r>
              <a:rPr lang="en-US" sz="2800" dirty="0" err="1">
                <a:solidFill>
                  <a:schemeClr val="bg1"/>
                </a:solidFill>
              </a:rPr>
              <a:t>vapours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3.Enables patient ventilation and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4.Minimises </a:t>
            </a:r>
            <a:r>
              <a:rPr lang="en-US" sz="2800" dirty="0" err="1">
                <a:solidFill>
                  <a:schemeClr val="bg1"/>
                </a:solidFill>
              </a:rPr>
              <a:t>anaesthesia</a:t>
            </a:r>
            <a:r>
              <a:rPr lang="en-US" sz="2800" dirty="0">
                <a:solidFill>
                  <a:schemeClr val="bg1"/>
                </a:solidFill>
              </a:rPr>
              <a:t> related risks to patients and staff.</a:t>
            </a:r>
          </a:p>
        </p:txBody>
      </p:sp>
    </p:spTree>
    <p:extLst>
      <p:ext uri="{BB962C8B-B14F-4D97-AF65-F5344CB8AC3E}">
        <p14:creationId xmlns:p14="http://schemas.microsoft.com/office/powerpoint/2010/main" val="1387461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Gas supplies: From the central pipeline to the machine as well as cylinders.</a:t>
            </a:r>
          </a:p>
          <a:p>
            <a:r>
              <a:rPr lang="en-US" dirty="0">
                <a:solidFill>
                  <a:schemeClr val="bg1"/>
                </a:solidFill>
              </a:rPr>
              <a:t>Flow meters.</a:t>
            </a:r>
          </a:p>
          <a:p>
            <a:r>
              <a:rPr lang="en-US" dirty="0">
                <a:solidFill>
                  <a:schemeClr val="bg1"/>
                </a:solidFill>
              </a:rPr>
              <a:t>Vaporizers.</a:t>
            </a:r>
          </a:p>
          <a:p>
            <a:r>
              <a:rPr lang="en-US" dirty="0">
                <a:solidFill>
                  <a:schemeClr val="bg1"/>
                </a:solidFill>
              </a:rPr>
              <a:t>Fresh gas delivery: Breathing systems and ventilators.</a:t>
            </a:r>
          </a:p>
          <a:p>
            <a:r>
              <a:rPr lang="en-US" dirty="0">
                <a:solidFill>
                  <a:schemeClr val="bg1"/>
                </a:solidFill>
              </a:rPr>
              <a:t>Scavenging.</a:t>
            </a:r>
          </a:p>
          <a:p>
            <a:r>
              <a:rPr lang="en-US" dirty="0">
                <a:solidFill>
                  <a:schemeClr val="bg1"/>
                </a:solidFill>
              </a:rPr>
              <a:t>Monitoring.</a:t>
            </a:r>
          </a:p>
        </p:txBody>
      </p:sp>
    </p:spTree>
    <p:extLst>
      <p:ext uri="{BB962C8B-B14F-4D97-AF65-F5344CB8AC3E}">
        <p14:creationId xmlns:p14="http://schemas.microsoft.com/office/powerpoint/2010/main" val="3796468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Diagram of Anesthesia Machine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6941575" cy="47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62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22041"/>
            <a:ext cx="5866102" cy="200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752600"/>
            <a:ext cx="5559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 Index safety system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90" y="4475042"/>
            <a:ext cx="3010645" cy="225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09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410619"/>
            <a:ext cx="7077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444079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Regulators</a:t>
            </a:r>
          </a:p>
        </p:txBody>
      </p:sp>
    </p:spTree>
    <p:extLst>
      <p:ext uri="{BB962C8B-B14F-4D97-AF65-F5344CB8AC3E}">
        <p14:creationId xmlns:p14="http://schemas.microsoft.com/office/powerpoint/2010/main" val="1350765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38400"/>
            <a:ext cx="3048000" cy="22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14300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DISS safety connections</a:t>
            </a:r>
          </a:p>
          <a:p>
            <a:r>
              <a:rPr lang="en-US" sz="3600" dirty="0"/>
              <a:t>Non-interchangeable screw thread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06" y="2514599"/>
            <a:ext cx="4197594" cy="23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34" y="5166360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5029200"/>
            <a:ext cx="5005276" cy="153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8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461010" y="2590800"/>
            <a:ext cx="822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</a:rPr>
              <a:t>General anesthetics have been used since 1846 when Morton demonstrated the first anesthetic (using ether) on 16th of Oct 1846 in Boston, USA.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dirty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</a:rPr>
              <a:t>Local anesthetics arrived later, the first being scientifically described in1884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1173"/>
            <a:ext cx="3266122" cy="22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782094"/>
            <a:ext cx="70770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752600"/>
            <a:ext cx="5541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Oxygen Failures device</a:t>
            </a:r>
          </a:p>
        </p:txBody>
      </p:sp>
    </p:spTree>
    <p:extLst>
      <p:ext uri="{BB962C8B-B14F-4D97-AF65-F5344CB8AC3E}">
        <p14:creationId xmlns:p14="http://schemas.microsoft.com/office/powerpoint/2010/main" val="2720290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Breathing Circuits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455451" cy="26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089024"/>
            <a:ext cx="51149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799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5609"/>
            <a:ext cx="32772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5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938" y="381000"/>
            <a:ext cx="4284662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 agents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Analgesics: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Opioids – 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Fentanyl,Sufentanyl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, Remifentanil</a:t>
            </a:r>
          </a:p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Induction of unconscious:</a:t>
            </a:r>
          </a:p>
          <a:p>
            <a:pPr eaLnBrk="1" hangingPunct="1">
              <a:defRPr/>
            </a:pP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Propofol,Thiopental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and Etomidate, Benzodiazepines</a:t>
            </a:r>
          </a:p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Muscle relaxants: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Depolarizing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Non-depolarizing</a:t>
            </a:r>
          </a:p>
          <a:p>
            <a:pPr eaLnBrk="1" hangingPunct="1">
              <a:buFontTx/>
              <a:buNone/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8200" y="304800"/>
            <a:ext cx="24892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IV induction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Inhalation induction</a:t>
            </a:r>
          </a:p>
          <a:p>
            <a:pPr eaLnBrk="1" hangingPunct="1">
              <a:buFontTx/>
              <a:buNone/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81000"/>
            <a:ext cx="6884987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Maintenance 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Inhalation agents: N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O,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Sevo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Deso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Iso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Total IV agents: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Propofol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Opioids: Fentanyl, Morphine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Muscle relaxants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Balance anesthesia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84988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Monitoring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Position –supine, lateral, prone, sitting, lithotomy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Fluid management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- Crystalloid 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vs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colloid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- NPO fluid replacement: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u="sng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2800" u="sng" baseline="30000" dirty="0">
                <a:solidFill>
                  <a:schemeClr val="bg1"/>
                </a:solidFill>
                <a:latin typeface="+mj-lt"/>
              </a:rPr>
              <a:t>st</a:t>
            </a:r>
            <a:r>
              <a:rPr lang="en-US" altLang="en-US" sz="2800" u="sng" dirty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weight-4ml/kg/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u="sng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2800" u="sng" baseline="30000" dirty="0">
                <a:solidFill>
                  <a:schemeClr val="bg1"/>
                </a:solidFill>
                <a:latin typeface="+mj-lt"/>
              </a:rPr>
              <a:t>nd</a:t>
            </a:r>
            <a:r>
              <a:rPr lang="en-US" altLang="en-US" sz="2800" u="sng" dirty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weight-2ml/kg/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and 1ml/kg/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thereafter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- Intraoperative fluid replacement: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       minor procedures 1-3ml/kg/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       major procedures 4-6ml/kg/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       major abdominal procedures 7-10ml/kg/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endParaRPr lang="en-US" alt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5177"/>
            <a:ext cx="8229600" cy="523220"/>
          </a:xfr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altLang="en-US" sz="28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 and Recovery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4876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Waking up is a crucial time where there is short period when the patient is aware of emergence without a full return to consciousness.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Turn off the agent (inhalation or IV agents)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Reverse the muscle relaxants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Return to spontaneous ventilation with adequate ventilation and oxygenation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Suction upper airway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Wait for patient to wake up and follow command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Hemodynamically stable</a:t>
            </a:r>
          </a:p>
          <a:p>
            <a:pPr eaLnBrk="1" hangingPunct="1">
              <a:defRPr/>
            </a:pPr>
            <a:endParaRPr lang="en-US" altLang="en-US" sz="2800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en-US" alt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2575"/>
            <a:ext cx="68834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Postoperative management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467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Post-anesthesia care unit (PACU)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Oxygen supplement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Pain control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Nausea and vomiting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Hypertension and hypotension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Agitation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Surgical intensive care unit (SICU)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 - Mechanical ventilation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 - Hemodynamic monitoring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6763" y="184150"/>
            <a:ext cx="5099050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 </a:t>
            </a:r>
            <a:b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Complications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Respiratory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Aspiration – airway obstruction and pneumonia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Bronchospasm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Atelectasis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Hypoventilation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Cardiovascular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Hypertension and hypotension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Arrhythmia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Myocardial ischemia and infarction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Cardiac arrest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52400"/>
            <a:ext cx="7762875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</a:t>
            </a:r>
            <a:b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 and Management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0866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Neurological complications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Slow recovery from anesthesia.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Stroke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Malignant hyperthermia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326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84313"/>
            <a:ext cx="8135937" cy="2173287"/>
          </a:xfrm>
        </p:spPr>
        <p:txBody>
          <a:bodyPr/>
          <a:lstStyle/>
          <a:p>
            <a:pPr eaLnBrk="1" hangingPunct="1"/>
            <a:br>
              <a:rPr lang="en-US" altLang="zh-TW" sz="40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80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Case Report</a:t>
            </a:r>
            <a:br>
              <a:rPr lang="en-US" altLang="zh-TW" sz="40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br>
              <a:rPr lang="en-US" altLang="zh-TW" sz="40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0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Arterial oxygen desaturation following PCNL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084763"/>
            <a:ext cx="7561262" cy="650875"/>
          </a:xfrm>
        </p:spPr>
        <p:txBody>
          <a:bodyPr/>
          <a:lstStyle/>
          <a:p>
            <a:pPr eaLnBrk="1" hangingPunct="1"/>
            <a:endParaRPr lang="zh-TW" altLang="en-US" b="1">
              <a:solidFill>
                <a:schemeClr val="bg1"/>
              </a:solidFill>
              <a:latin typeface="Arial Rounded MT Bold" pitchFamily="34" charset="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8616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70510" y="1417638"/>
            <a:ext cx="838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Patient : 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73 y/o Female BW 68 kg, BH 145 cm (BMI 32)</a:t>
            </a:r>
          </a:p>
          <a:p>
            <a:pPr eaLnBrk="1" hangingPunct="1">
              <a:buFontTx/>
              <a:buNone/>
            </a:pPr>
            <a:endParaRPr lang="en-US" altLang="zh-TW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Chief complaint : 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Right flank pain (stabbing, frequent attacks)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General malaise and fatigue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1188712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457200" y="16002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History : </a:t>
            </a:r>
          </a:p>
          <a:p>
            <a:pPr marL="457200" indent="-457200" eaLnBrk="1" hangingPunct="1"/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Hypertension under regular control.</a:t>
            </a:r>
          </a:p>
          <a:p>
            <a:pPr marL="457200" indent="-457200" eaLnBrk="1" hangingPunct="1"/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Senile dementia.</a:t>
            </a: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      </a:t>
            </a: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Preoperative diagnosis : </a:t>
            </a:r>
          </a:p>
          <a:p>
            <a:pPr marL="457200" indent="-457200" eaLnBrk="1" hangingPunct="1"/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Right renal stone (3.2 cm in size)</a:t>
            </a:r>
          </a:p>
          <a:p>
            <a:pPr eaLnBrk="1" hangingPunct="1"/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Operation planned : </a:t>
            </a:r>
          </a:p>
          <a:p>
            <a:pPr marL="457200" indent="-457200" eaLnBrk="1" hangingPunct="1"/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Right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PCNL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(percutaneous </a:t>
            </a:r>
            <a:r>
              <a:rPr lang="en-U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nephrolithotomy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         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1228431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val 8"/>
          <p:cNvSpPr>
            <a:spLocks noChangeArrowheads="1"/>
          </p:cNvSpPr>
          <p:nvPr/>
        </p:nvSpPr>
        <p:spPr bwMode="auto">
          <a:xfrm>
            <a:off x="2362200" y="1676400"/>
            <a:ext cx="1295400" cy="12239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610" y="965210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Kidney stone</a:t>
            </a:r>
          </a:p>
        </p:txBody>
      </p:sp>
      <p:sp>
        <p:nvSpPr>
          <p:cNvPr id="3" name="Right Arrow 2"/>
          <p:cNvSpPr/>
          <p:nvPr/>
        </p:nvSpPr>
        <p:spPr bwMode="auto">
          <a:xfrm rot="2818989">
            <a:off x="2068687" y="1499402"/>
            <a:ext cx="821777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61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Pre-anesthetic Assessment </a:t>
            </a:r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Lab data :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Hb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10.5 /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Hct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33.2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BUN 24 / Creatinine 1.1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SGOT 14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PT,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aPTT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normal</a:t>
            </a:r>
          </a:p>
          <a:p>
            <a:pPr eaLnBrk="1" hangingPunct="1"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EKG : Normal sinus rhythm</a:t>
            </a:r>
          </a:p>
          <a:p>
            <a:pPr eaLnBrk="1" hangingPunct="1"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CXR : Borderline cardiomegaly &amp; tortuous aorta</a:t>
            </a:r>
          </a:p>
          <a:p>
            <a:pPr eaLnBrk="1" hangingPunct="1"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4833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6477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7092950" y="5286375"/>
            <a:ext cx="109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Preop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05200" y="3848100"/>
            <a:ext cx="2903220" cy="57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752600" y="4267200"/>
            <a:ext cx="5029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267200" y="2438400"/>
            <a:ext cx="0" cy="2438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512820" y="2907209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291863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82469" y="5161210"/>
            <a:ext cx="561372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400" y="5161210"/>
            <a:ext cx="2302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A+B=&gt;C</a:t>
            </a:r>
          </a:p>
        </p:txBody>
      </p:sp>
    </p:spTree>
    <p:extLst>
      <p:ext uri="{BB962C8B-B14F-4D97-AF65-F5344CB8AC3E}">
        <p14:creationId xmlns:p14="http://schemas.microsoft.com/office/powerpoint/2010/main" val="35965591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Anesthetic Technique</a:t>
            </a: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457200" y="1219200"/>
            <a:ext cx="8229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General anesthesia with endotracheal intubation</a:t>
            </a: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Standard monitoring.</a:t>
            </a: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Induction : Fentanyl 2mcg/kg</a:t>
            </a: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 </a:t>
            </a:r>
            <a:r>
              <a:rPr lang="en-U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Propofol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2mg/kg</a:t>
            </a: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 Succinylcholine 100mg</a:t>
            </a:r>
          </a:p>
          <a:p>
            <a:pPr eaLnBrk="1" hangingPunct="1">
              <a:buFontTx/>
              <a:buNone/>
            </a:pPr>
            <a:r>
              <a:rPr lang="es-E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Endotracheal</a:t>
            </a: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s-E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tube</a:t>
            </a: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(ID 7.0-mm) @ 19cm</a:t>
            </a:r>
          </a:p>
          <a:p>
            <a:pPr eaLnBrk="1" hangingPunct="1">
              <a:buFontTx/>
              <a:buNone/>
            </a:pP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</a:t>
            </a:r>
            <a:r>
              <a:rPr lang="en-U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Cisatracurium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12mg</a:t>
            </a: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Maintenance: Sevoflurane 2~3% in O</a:t>
            </a:r>
            <a:r>
              <a:rPr lang="en-US" altLang="zh-TW" sz="2800" b="1" baseline="-250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1.5 L/min</a:t>
            </a: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Position: prone</a:t>
            </a:r>
          </a:p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Blood loss : 500 mL → Transfused- 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2 units </a:t>
            </a:r>
            <a:r>
              <a:rPr lang="en-US" altLang="zh-TW" sz="2800" dirty="0" err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pRBC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2973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dirty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Intra-operative Events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457200" y="16002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To begin with patient had stable hemodynamics</a:t>
            </a: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30 minutes into intra-operative period</a:t>
            </a:r>
          </a:p>
          <a:p>
            <a:pPr eaLnBrk="1" hangingPunct="1">
              <a:buFontTx/>
              <a:buNone/>
            </a:pPr>
            <a:r>
              <a:rPr lang="en-US" altLang="zh-TW" sz="2400" u="sng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b="1" u="sng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Sudden Increase in airway pressure 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35~40 mmHg</a:t>
            </a:r>
          </a:p>
          <a:p>
            <a:pPr eaLnBrk="1" hangingPunct="1">
              <a:buFontTx/>
              <a:buNone/>
            </a:pP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SpO</a:t>
            </a:r>
            <a:r>
              <a:rPr lang="en-US" altLang="zh-TW" sz="2400" b="1" u="sng" baseline="-250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2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dropped from 100% to 95% and then kept falling till it reached 90%</a:t>
            </a: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Bilateral breathing sounds equal and audible.</a:t>
            </a: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Likely Diagnosis? Differential Diagnosis?</a:t>
            </a: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Management :100% Oxygen, increasing the depth of anesthesia .                		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Hydrocartisone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100 mg IV stat.</a:t>
            </a: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Aminophylline 250 mg IV drip.</a:t>
            </a: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Bricanyl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5 mg inhalation as nebulization.</a:t>
            </a:r>
          </a:p>
        </p:txBody>
      </p:sp>
    </p:spTree>
    <p:extLst>
      <p:ext uri="{BB962C8B-B14F-4D97-AF65-F5344CB8AC3E}">
        <p14:creationId xmlns:p14="http://schemas.microsoft.com/office/powerpoint/2010/main" val="1191752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Intra-operative Events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b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ABG data</a:t>
            </a:r>
            <a:r>
              <a:rPr lang="en-US" altLang="zh-TW" sz="240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	</a:t>
            </a:r>
          </a:p>
        </p:txBody>
      </p:sp>
      <p:graphicFrame>
        <p:nvGraphicFramePr>
          <p:cNvPr id="269480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35360"/>
              </p:ext>
            </p:extLst>
          </p:nvPr>
        </p:nvGraphicFramePr>
        <p:xfrm>
          <a:off x="2514600" y="1585913"/>
          <a:ext cx="2562225" cy="4357683"/>
        </p:xfrm>
        <a:graphic>
          <a:graphicData uri="http://schemas.openxmlformats.org/drawingml/2006/table">
            <a:tbl>
              <a:tblPr/>
              <a:tblGrid>
                <a:gridCol w="1209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pH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7.2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PaO</a:t>
                      </a:r>
                      <a:r>
                        <a:rPr kumimoji="1" lang="en-US" altLang="zh-TW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90.5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PaCO</a:t>
                      </a:r>
                      <a:r>
                        <a:rPr kumimoji="1" lang="en-US" altLang="zh-TW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66.8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HCO</a:t>
                      </a:r>
                      <a:r>
                        <a:rPr kumimoji="1" lang="en-US" altLang="zh-TW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en-US" altLang="zh-TW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26.0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BE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-2.4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Na</a:t>
                      </a:r>
                      <a:r>
                        <a:rPr kumimoji="1" lang="en-US" altLang="zh-TW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+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143.0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K</a:t>
                      </a:r>
                      <a:r>
                        <a:rPr kumimoji="1" lang="en-US" altLang="zh-TW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+</a:t>
                      </a: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4.0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Ca</a:t>
                      </a:r>
                      <a:r>
                        <a:rPr kumimoji="1" lang="en-US" altLang="zh-TW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 +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1.1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Hb/Hct </a:t>
                      </a:r>
                      <a:endParaRPr kumimoji="1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11.4/36.1 </a:t>
                      </a:r>
                      <a:endParaRPr kumimoji="1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228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dirty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Post-operative Course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The patient was managed with stable hemodynamics but SpO2 at 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85-94%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After the patient was placed in the supine position auscultation revealed diminished breath sounds over right lower lung area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  SpO2 90~92%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Decided by team to transfer patient intubated ventilated to SICU for further care (*)  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Chest X-ray taken as soon as patient arrived in SICU </a:t>
            </a:r>
          </a:p>
        </p:txBody>
      </p:sp>
    </p:spTree>
    <p:extLst>
      <p:ext uri="{BB962C8B-B14F-4D97-AF65-F5344CB8AC3E}">
        <p14:creationId xmlns:p14="http://schemas.microsoft.com/office/powerpoint/2010/main" val="125906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Role of Anesthetists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264"/>
            <a:ext cx="3886200" cy="21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23021"/>
            <a:ext cx="3352800" cy="2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8808"/>
            <a:ext cx="3619500" cy="241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3" y="3783364"/>
            <a:ext cx="4004847" cy="26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17855"/>
            <a:ext cx="51069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8"/>
          <p:cNvSpPr txBox="1">
            <a:spLocks noChangeArrowheads="1"/>
          </p:cNvSpPr>
          <p:nvPr/>
        </p:nvSpPr>
        <p:spPr bwMode="auto">
          <a:xfrm>
            <a:off x="7092950" y="4868863"/>
            <a:ext cx="1473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4958" y="5945505"/>
            <a:ext cx="313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 Differential Diagnosis</a:t>
            </a:r>
          </a:p>
        </p:txBody>
      </p:sp>
    </p:spTree>
    <p:extLst>
      <p:ext uri="{BB962C8B-B14F-4D97-AF65-F5344CB8AC3E}">
        <p14:creationId xmlns:p14="http://schemas.microsoft.com/office/powerpoint/2010/main" val="250001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765175"/>
            <a:ext cx="42799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P20103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6763"/>
            <a:ext cx="42957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835150" y="5287963"/>
            <a:ext cx="1192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Before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4465" y="5377190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SICU</a:t>
            </a:r>
          </a:p>
        </p:txBody>
      </p:sp>
    </p:spTree>
    <p:extLst>
      <p:ext uri="{BB962C8B-B14F-4D97-AF65-F5344CB8AC3E}">
        <p14:creationId xmlns:p14="http://schemas.microsoft.com/office/powerpoint/2010/main" val="2192388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Surgeon decided to insert a Pigtail catheter  in SICU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On insertion of pigtail fluid was drained about 1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litre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sent for analysis the following was the result :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Bloody 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RBC numerous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WBC 7800 (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Seg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94%)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Gram stain (-)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Impression : 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Right hydrothorax /</a:t>
            </a:r>
            <a:r>
              <a:rPr lang="en-US" altLang="zh-TW" sz="2400" dirty="0" err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hemothorax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Postoperative Course</a:t>
            </a:r>
          </a:p>
        </p:txBody>
      </p:sp>
    </p:spTree>
    <p:extLst>
      <p:ext uri="{BB962C8B-B14F-4D97-AF65-F5344CB8AC3E}">
        <p14:creationId xmlns:p14="http://schemas.microsoft.com/office/powerpoint/2010/main" val="36041097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6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1117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1471" y="5899964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Post fluid drainage by pigtail catheter</a:t>
            </a:r>
          </a:p>
        </p:txBody>
      </p:sp>
    </p:spTree>
    <p:extLst>
      <p:ext uri="{BB962C8B-B14F-4D97-AF65-F5344CB8AC3E}">
        <p14:creationId xmlns:p14="http://schemas.microsoft.com/office/powerpoint/2010/main" val="128323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750888"/>
            <a:ext cx="4283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9" descr="P20103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0888"/>
            <a:ext cx="42799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1014413" y="5286375"/>
            <a:ext cx="2478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Immed. Postop</a:t>
            </a:r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5867400" y="5272088"/>
            <a:ext cx="167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s/p pigtail</a:t>
            </a:r>
          </a:p>
        </p:txBody>
      </p:sp>
    </p:spTree>
    <p:extLst>
      <p:ext uri="{BB962C8B-B14F-4D97-AF65-F5344CB8AC3E}">
        <p14:creationId xmlns:p14="http://schemas.microsoft.com/office/powerpoint/2010/main" val="1868646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Extubation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and transfer to the floor.</a:t>
            </a: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Pigtail removed after X ray repeated in the ward .</a:t>
            </a: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Postoperative Course</a:t>
            </a:r>
          </a:p>
        </p:txBody>
      </p:sp>
    </p:spTree>
    <p:extLst>
      <p:ext uri="{BB962C8B-B14F-4D97-AF65-F5344CB8AC3E}">
        <p14:creationId xmlns:p14="http://schemas.microsoft.com/office/powerpoint/2010/main" val="2316341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2819400"/>
            <a:ext cx="4114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458200" cy="3124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entury Gothic"/>
              </a:rPr>
              <a:t>Thank You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598"/>
            <a:ext cx="9144000" cy="64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90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 Anesthesia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86200" y="1371600"/>
            <a:ext cx="4800600" cy="47545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solidFill>
                  <a:srgbClr val="FFFF00"/>
                </a:solidFill>
              </a:rPr>
              <a:t>Primary goal: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Oxygenation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Ventilation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Monitoring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Amnesia: patient should forget any unpleasant feeling.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Hypnosis: Unconscious state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Analgesia: No pain sensation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Autonomic Block: Reflexes blocked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Optimal conditions: all the above </a:t>
            </a:r>
            <a:r>
              <a:rPr lang="en-US" sz="2000" dirty="0">
                <a:solidFill>
                  <a:srgbClr val="FF0000"/>
                </a:solidFill>
              </a:rPr>
              <a:t>along</a:t>
            </a:r>
            <a:r>
              <a:rPr lang="en-US" sz="2000" dirty="0">
                <a:solidFill>
                  <a:srgbClr val="FFFF00"/>
                </a:solidFill>
              </a:rPr>
              <a:t> with good muscle relaxation.</a:t>
            </a:r>
          </a:p>
          <a:p>
            <a:pPr marL="0" indent="0" algn="just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sz="2000" b="1" u="sng" dirty="0">
                <a:solidFill>
                  <a:srgbClr val="FF0000"/>
                </a:solidFill>
              </a:rPr>
              <a:t>SAFETY AND PATIENT CARE IS THE PRIORITY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81400" cy="478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2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General Anesthesia</a:t>
            </a:r>
            <a:endParaRPr lang="en-US" altLang="en-US" sz="400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Assessment 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I: Monitors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II: Drugs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III: Fluids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IV: Airway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362200"/>
            <a:ext cx="38100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bg1"/>
                </a:solidFill>
              </a:rPr>
              <a:t>Process of Anesthesia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Premedication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Induction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Maintenance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Emergence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Postoperative care</a:t>
            </a: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1554</Words>
  <Application>Microsoft Office PowerPoint</Application>
  <PresentationFormat>On-screen Show (4:3)</PresentationFormat>
  <Paragraphs>387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PMingLiU</vt:lpstr>
      <vt:lpstr>PMingLiU</vt:lpstr>
      <vt:lpstr>Arial</vt:lpstr>
      <vt:lpstr>Arial Rounded MT Bold</vt:lpstr>
      <vt:lpstr>Britannic Bold</vt:lpstr>
      <vt:lpstr>Century Gothic</vt:lpstr>
      <vt:lpstr>DFKai-SB</vt:lpstr>
      <vt:lpstr>Times New Roman</vt:lpstr>
      <vt:lpstr>Verdana</vt:lpstr>
      <vt:lpstr>Wingdings</vt:lpstr>
      <vt:lpstr>Default Design</vt:lpstr>
      <vt:lpstr>Lecture Title : General Anesthesia </vt:lpstr>
      <vt:lpstr> Lecture Objectives.. Students at the end of the lecture will be able to:</vt:lpstr>
      <vt:lpstr>PowerPoint Presentation</vt:lpstr>
      <vt:lpstr>PowerPoint Presentation</vt:lpstr>
      <vt:lpstr>PowerPoint Presentation</vt:lpstr>
      <vt:lpstr>Role of Anesthetists</vt:lpstr>
      <vt:lpstr>PowerPoint Presentation</vt:lpstr>
      <vt:lpstr>General Anesthesia Goals</vt:lpstr>
      <vt:lpstr>General Anesthesia</vt:lpstr>
      <vt:lpstr>Preoperative anesthetic evaluation</vt:lpstr>
      <vt:lpstr>Physical status classification</vt:lpstr>
      <vt:lpstr>PowerPoint Presentation</vt:lpstr>
      <vt:lpstr>NPO status</vt:lpstr>
      <vt:lpstr>PowerPoint Presentation</vt:lpstr>
      <vt:lpstr>General Anesthesia</vt:lpstr>
      <vt:lpstr>PowerPoint Presentation</vt:lpstr>
      <vt:lpstr>PowerPoint Presentation</vt:lpstr>
      <vt:lpstr>PowerPoint Presentation</vt:lpstr>
      <vt:lpstr>PowerPoint Presentation</vt:lpstr>
      <vt:lpstr>Difficult BMV- MOANS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LEMON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Anesthesia Machine</vt:lpstr>
      <vt:lpstr>Anesthesia Machine</vt:lpstr>
      <vt:lpstr>Anesthesia Machine</vt:lpstr>
      <vt:lpstr>Anesthesia Machine</vt:lpstr>
      <vt:lpstr>Diagram of Anesthesia Machine</vt:lpstr>
      <vt:lpstr>Safety Features</vt:lpstr>
      <vt:lpstr>Safety Features</vt:lpstr>
      <vt:lpstr>Safety Features</vt:lpstr>
      <vt:lpstr>Safety Features</vt:lpstr>
      <vt:lpstr>Breathing Circuits</vt:lpstr>
      <vt:lpstr>Induction agents</vt:lpstr>
      <vt:lpstr>Induction</vt:lpstr>
      <vt:lpstr>Intraoperative management</vt:lpstr>
      <vt:lpstr>Intraoperative management</vt:lpstr>
      <vt:lpstr>Intraoperative Management and Recovery</vt:lpstr>
      <vt:lpstr>Postoperative management</vt:lpstr>
      <vt:lpstr>General Anesthesia  Complications </vt:lpstr>
      <vt:lpstr>General Anesthesia Complication and Management</vt:lpstr>
      <vt:lpstr> Case Report  Arterial oxygen desaturation following PCNL</vt:lpstr>
      <vt:lpstr>PowerPoint Presentation</vt:lpstr>
      <vt:lpstr>PowerPoint Presentation</vt:lpstr>
      <vt:lpstr>PowerPoint Presentation</vt:lpstr>
      <vt:lpstr>Pre-anesthetic Assessment </vt:lpstr>
      <vt:lpstr>PowerPoint Presentation</vt:lpstr>
      <vt:lpstr>Anesthetic Technique</vt:lpstr>
      <vt:lpstr>Intra-operative Events</vt:lpstr>
      <vt:lpstr>Intra-operative Events</vt:lpstr>
      <vt:lpstr>Post-operative Course</vt:lpstr>
      <vt:lpstr>PowerPoint Presentation</vt:lpstr>
      <vt:lpstr>PowerPoint Presentation</vt:lpstr>
      <vt:lpstr>Postoperative Course</vt:lpstr>
      <vt:lpstr>PowerPoint Presentation</vt:lpstr>
      <vt:lpstr>PowerPoint Presentation</vt:lpstr>
      <vt:lpstr>Postoperative Course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Anesthesia</dc:title>
  <dc:creator>JUNYI LI</dc:creator>
  <cp:lastModifiedBy>HP</cp:lastModifiedBy>
  <cp:revision>147</cp:revision>
  <dcterms:created xsi:type="dcterms:W3CDTF">2009-02-26T04:36:41Z</dcterms:created>
  <dcterms:modified xsi:type="dcterms:W3CDTF">2017-10-18T19:12:08Z</dcterms:modified>
</cp:coreProperties>
</file>