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41"/>
  </p:notesMasterIdLst>
  <p:sldIdLst>
    <p:sldId id="256" r:id="rId2"/>
    <p:sldId id="266" r:id="rId3"/>
    <p:sldId id="268" r:id="rId4"/>
    <p:sldId id="267" r:id="rId5"/>
    <p:sldId id="304" r:id="rId6"/>
    <p:sldId id="305" r:id="rId7"/>
    <p:sldId id="295" r:id="rId8"/>
    <p:sldId id="269" r:id="rId9"/>
    <p:sldId id="270" r:id="rId10"/>
    <p:sldId id="271" r:id="rId11"/>
    <p:sldId id="272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4" r:id="rId22"/>
    <p:sldId id="275" r:id="rId23"/>
    <p:sldId id="276" r:id="rId24"/>
    <p:sldId id="278" r:id="rId25"/>
    <p:sldId id="286" r:id="rId26"/>
    <p:sldId id="309" r:id="rId27"/>
    <p:sldId id="287" r:id="rId28"/>
    <p:sldId id="279" r:id="rId29"/>
    <p:sldId id="289" r:id="rId30"/>
    <p:sldId id="310" r:id="rId31"/>
    <p:sldId id="280" r:id="rId32"/>
    <p:sldId id="290" r:id="rId33"/>
    <p:sldId id="298" r:id="rId34"/>
    <p:sldId id="307" r:id="rId35"/>
    <p:sldId id="301" r:id="rId36"/>
    <p:sldId id="299" r:id="rId37"/>
    <p:sldId id="303" r:id="rId38"/>
    <p:sldId id="308" r:id="rId39"/>
    <p:sldId id="293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29BD-B0EE-4CFA-AD9E-16382BC6AC8F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3071-6DE9-432B-9B0D-66030C163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32AE7EB-3F3D-46AA-8634-4212E447C403}" type="slidenum">
              <a:rPr lang="ar-SA" sz="1200">
                <a:latin typeface="Times New Roman" panose="02020603050405020304" pitchFamily="18" charset="0"/>
              </a:rPr>
              <a:pPr/>
              <a:t>21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9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586F5CC-BB98-406C-8982-EC161E5D835B}" type="slidenum">
              <a:rPr lang="ar-SA" sz="1200">
                <a:latin typeface="Times New Roman" panose="02020603050405020304" pitchFamily="18" charset="0"/>
              </a:rPr>
              <a:pPr/>
              <a:t>22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D693F95-C178-4F47-A5F7-7DBB914BCB4B}" type="slidenum">
              <a:rPr lang="ar-SA" sz="1200">
                <a:latin typeface="Times New Roman" panose="02020603050405020304" pitchFamily="18" charset="0"/>
              </a:rPr>
              <a:pPr/>
              <a:t>23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69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E539D-54C9-49D5-A2DF-AC9E8D13D95B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AD774-C10D-497F-A4A2-7AE3B164927B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4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0E587-B32F-4F0E-A67C-D4F9D6B143E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1228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22884" name="Notes Placeholder 2"/>
          <p:cNvSpPr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 lIns="92207" tIns="45295" rIns="92207" bIns="45295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90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1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8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23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357AF6C-FD17-49E1-8F0F-4FD2EBDED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8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3C82-F623-42A8-B32F-78324D264948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asterwordsmith-unplugged.blogspot.com/2010/10/singing-anesthesiologists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78837"/>
            <a:ext cx="7766936" cy="13945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UNDER GRADUATE ANESTHESIA COURSE </a:t>
            </a:r>
            <a:r>
              <a:rPr lang="en-US" sz="3200" b="1" dirty="0">
                <a:solidFill>
                  <a:srgbClr val="00B050"/>
                </a:solidFill>
              </a:rPr>
              <a:t>(ORIENTATION AND OUTLINE)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51387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sz="3200" b="1" dirty="0">
                <a:solidFill>
                  <a:schemeClr val="tx1"/>
                </a:solidFill>
                <a:latin typeface="Bell MT" panose="02020503060305020303" pitchFamily="18" charset="0"/>
              </a:rPr>
              <a:t>Dr. Jumana. M. Baaj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Ass. professor , Anesthesia consultant   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Dept. of Anesthesia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KKUH- KSU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Riyadh, Saudi Arabia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1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685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753644"/>
            <a:ext cx="4185623" cy="901874"/>
          </a:xfrm>
        </p:spPr>
        <p:txBody>
          <a:bodyPr/>
          <a:lstStyle/>
          <a:p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3 . Dress code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When in the OR, students must respect the rules of the sterile environment and </a:t>
            </a:r>
            <a:r>
              <a:rPr lang="en-US" sz="2200" b="1" dirty="0">
                <a:solidFill>
                  <a:srgbClr val="00B050"/>
                </a:solidFill>
              </a:rPr>
              <a:t>wear greens, mask, gloves and </a:t>
            </a:r>
            <a:r>
              <a:rPr lang="en-US" sz="2200" b="1" dirty="0" err="1">
                <a:solidFill>
                  <a:srgbClr val="00B050"/>
                </a:solidFill>
              </a:rPr>
              <a:t>bootes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If you have not previously been in the OR, please notify us so we can make you aware of appropriate protocol. 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You are expected to bring your stethoscope to the OR. Other medical instruments are not mandatory.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k1955233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98093" y="2254685"/>
            <a:ext cx="4171167" cy="3569917"/>
          </a:xfrm>
        </p:spPr>
      </p:pic>
    </p:spTree>
    <p:extLst>
      <p:ext uri="{BB962C8B-B14F-4D97-AF65-F5344CB8AC3E}">
        <p14:creationId xmlns:p14="http://schemas.microsoft.com/office/powerpoint/2010/main" val="392318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LEARNING RESOURCES </a:t>
            </a:r>
            <a:r>
              <a:rPr lang="en-US" dirty="0">
                <a:ea typeface="+mj-ea"/>
                <a:cs typeface="+mj-cs"/>
              </a:rPr>
              <a:t>Anesthesia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6067"/>
            <a:ext cx="8596668" cy="4325296"/>
          </a:xfrm>
        </p:spPr>
        <p:txBody>
          <a:bodyPr>
            <a:normAutofit fontScale="250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Exposure to anesthesia learning in the following areas: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Adult OR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Pediatric OR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Teaching at the bedside in the OR: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Clinical teaching modules to cover basic anesthesia knowledge.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Enabling objectives for technical skills.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Case based clinical teaching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5"/>
                </a:solidFill>
              </a:rPr>
              <a:t>Independent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Reference material- texts and web-based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Simulator based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Low and high fidelity simulation to facilitate technical skills, crisis resource management, and critical anesthesia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2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Goals and 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Academic and Clinical skills: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Preoperative evaluation and clinical skills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Patient safety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Airway and ventilation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Fluid and volume resuscitation, electrolyte balance and acid-base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Pharmacology of anesthetic drugs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general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regional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Pain management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Monitoring in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Anesthesia emergencies (intraoperative , Post operative period)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55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+mj-ea"/>
                <a:cs typeface="+mj-cs"/>
              </a:rPr>
              <a:t>Preoperative evaluation and Clinical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28592"/>
            <a:ext cx="4184035" cy="4697260"/>
          </a:xfrm>
        </p:spPr>
        <p:txBody>
          <a:bodyPr>
            <a:normAutofit fontScale="850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Students should be able to: 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C00000"/>
                </a:solidFill>
              </a:rPr>
              <a:t>Obtain a relevant medical, surgical and anesthetic history </a:t>
            </a:r>
            <a:r>
              <a:rPr lang="en-US" dirty="0">
                <a:solidFill>
                  <a:srgbClr val="002060"/>
                </a:solidFill>
              </a:rPr>
              <a:t>and examination on the patient. </a:t>
            </a:r>
            <a:r>
              <a:rPr lang="en-US" dirty="0">
                <a:solidFill>
                  <a:schemeClr val="tx1"/>
                </a:solidFill>
              </a:rPr>
              <a:t>( </a:t>
            </a:r>
            <a:r>
              <a:rPr lang="en-US" b="1" dirty="0">
                <a:solidFill>
                  <a:schemeClr val="tx1"/>
                </a:solidFill>
              </a:rPr>
              <a:t>Airway assessment, and factors predisposing to difficult intubation)</a:t>
            </a:r>
            <a:endParaRPr lang="en-US" dirty="0">
              <a:solidFill>
                <a:schemeClr val="tx1"/>
              </a:solidFill>
            </a:endParaRP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Provide a summary and </a:t>
            </a:r>
            <a:r>
              <a:rPr lang="en-US" b="1" dirty="0">
                <a:solidFill>
                  <a:srgbClr val="C00000"/>
                </a:solidFill>
              </a:rPr>
              <a:t>formulate a relevant problem list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Understanding of the </a:t>
            </a:r>
            <a:r>
              <a:rPr lang="en-US" b="1" dirty="0">
                <a:solidFill>
                  <a:srgbClr val="C00000"/>
                </a:solidFill>
              </a:rPr>
              <a:t>indications for </a:t>
            </a:r>
            <a:r>
              <a:rPr lang="en-US" dirty="0">
                <a:solidFill>
                  <a:srgbClr val="002060"/>
                </a:solidFill>
              </a:rPr>
              <a:t>both routine and special </a:t>
            </a:r>
            <a:r>
              <a:rPr lang="en-US" b="1" dirty="0">
                <a:solidFill>
                  <a:srgbClr val="C00000"/>
                </a:solidFill>
              </a:rPr>
              <a:t>pre-operative investigations.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 the </a:t>
            </a:r>
            <a:r>
              <a:rPr lang="en-US" b="1" dirty="0">
                <a:solidFill>
                  <a:srgbClr val="FF0000"/>
                </a:solidFill>
              </a:rPr>
              <a:t>basics of an anesthetic plan </a:t>
            </a:r>
            <a:r>
              <a:rPr lang="en-US" dirty="0">
                <a:solidFill>
                  <a:srgbClr val="002060"/>
                </a:solidFill>
              </a:rPr>
              <a:t>and how it relates to the clinical work-up </a:t>
            </a:r>
            <a:r>
              <a:rPr lang="en-US" b="1" dirty="0">
                <a:solidFill>
                  <a:schemeClr val="tx1"/>
                </a:solidFill>
              </a:rPr>
              <a:t>ASA </a:t>
            </a:r>
            <a:r>
              <a:rPr lang="en-US" b="1" dirty="0" err="1">
                <a:solidFill>
                  <a:schemeClr val="tx1"/>
                </a:solidFill>
              </a:rPr>
              <a:t>sclassification</a:t>
            </a:r>
            <a:r>
              <a:rPr lang="en-US" b="1" dirty="0">
                <a:solidFill>
                  <a:schemeClr val="tx1"/>
                </a:solidFill>
              </a:rPr>
              <a:t> of pre-operative physical status</a:t>
            </a:r>
            <a:r>
              <a:rPr lang="en-US" b="1" dirty="0">
                <a:solidFill>
                  <a:srgbClr val="0070C0"/>
                </a:solidFill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Content Placeholder 4" descr="pre-anesthsia-testi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61556" y="2104373"/>
            <a:ext cx="3745282" cy="3720230"/>
          </a:xfrm>
        </p:spPr>
      </p:pic>
    </p:spTree>
    <p:extLst>
      <p:ext uri="{BB962C8B-B14F-4D97-AF65-F5344CB8AC3E}">
        <p14:creationId xmlns:p14="http://schemas.microsoft.com/office/powerpoint/2010/main" val="37412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352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Airway and ventilation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28175"/>
            <a:ext cx="4184035" cy="4513186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Know the anatomy of the airway and basic airway assessment.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Be familiar with the various techniques of airway management and equipment involved in routine and difficult intubation. 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Review basic respiratory physiology in the context of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Be familiar with the principles of manual and mechanical ventilation.</a:t>
            </a:r>
          </a:p>
          <a:p>
            <a:endParaRPr lang="en-US" sz="2000" dirty="0"/>
          </a:p>
        </p:txBody>
      </p:sp>
      <p:pic>
        <p:nvPicPr>
          <p:cNvPr id="5" name="Content Placeholder 4" descr="gr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60547" y="1841326"/>
            <a:ext cx="3809130" cy="3850065"/>
          </a:xfrm>
        </p:spPr>
      </p:pic>
    </p:spTree>
    <p:extLst>
      <p:ext uri="{BB962C8B-B14F-4D97-AF65-F5344CB8AC3E}">
        <p14:creationId xmlns:p14="http://schemas.microsoft.com/office/powerpoint/2010/main" val="193275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Fluid and electrolyte balance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Know the main principles of: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Fluid replacement and volume resuscitation (crystalloid, colloid, blood transfusion)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Electrolyte and acid-base balance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72137" y="1828801"/>
            <a:ext cx="3972904" cy="4045906"/>
          </a:xfrm>
        </p:spPr>
      </p:pic>
    </p:spTree>
    <p:extLst>
      <p:ext uri="{BB962C8B-B14F-4D97-AF65-F5344CB8AC3E}">
        <p14:creationId xmlns:p14="http://schemas.microsoft.com/office/powerpoint/2010/main" val="224601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Pharmacology of anesthetic drugs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AQUIRE a basic knowledge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of </a:t>
            </a: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COMMONLY USED DRUGS  IN ANESTHESIA</a:t>
            </a:r>
            <a:endParaRPr lang="en-US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Intravenous agents (sedative/ hypnotics,   narcotics, muscle relaxants)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Volatile agents.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Local anesthetics </a:t>
            </a:r>
          </a:p>
          <a:p>
            <a:endParaRPr lang="en-US" dirty="0"/>
          </a:p>
        </p:txBody>
      </p:sp>
      <p:pic>
        <p:nvPicPr>
          <p:cNvPr id="5" name="Content Placeholder 4" descr="6918183_f2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2937" y="1916483"/>
            <a:ext cx="4459265" cy="3837412"/>
          </a:xfrm>
        </p:spPr>
      </p:pic>
    </p:spTree>
    <p:extLst>
      <p:ext uri="{BB962C8B-B14F-4D97-AF65-F5344CB8AC3E}">
        <p14:creationId xmlns:p14="http://schemas.microsoft.com/office/powerpoint/2010/main" val="60024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Principles of general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Understand the principles of general anesthesia and the delivery of volatile anesthetics. </a:t>
            </a:r>
          </a:p>
          <a:p>
            <a:pPr marL="274320" indent="-274320">
              <a:buNone/>
              <a:defRPr/>
            </a:pPr>
            <a:endParaRPr lang="en-US" sz="2400" dirty="0">
              <a:solidFill>
                <a:srgbClr val="002060"/>
              </a:solidFill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Have a </a:t>
            </a:r>
            <a:r>
              <a:rPr lang="en-US" sz="2400" dirty="0">
                <a:solidFill>
                  <a:srgbClr val="C00000"/>
                </a:solidFill>
              </a:rPr>
              <a:t>basic understanding </a:t>
            </a:r>
            <a:r>
              <a:rPr lang="en-US" sz="2400" dirty="0">
                <a:solidFill>
                  <a:srgbClr val="002060"/>
                </a:solidFill>
              </a:rPr>
              <a:t>of the structure, function and safety features of the </a:t>
            </a:r>
            <a:r>
              <a:rPr lang="en-US" sz="2400" dirty="0">
                <a:solidFill>
                  <a:srgbClr val="C00000"/>
                </a:solidFill>
              </a:rPr>
              <a:t>anesthesia machine.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 descr="Maquet_Flow-I_anesthesia_machi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8544" y="1665962"/>
            <a:ext cx="3605664" cy="4376063"/>
          </a:xfrm>
        </p:spPr>
      </p:pic>
    </p:spTree>
    <p:extLst>
      <p:ext uri="{BB962C8B-B14F-4D97-AF65-F5344CB8AC3E}">
        <p14:creationId xmlns:p14="http://schemas.microsoft.com/office/powerpoint/2010/main" val="231349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Regional anesthesia and</a:t>
            </a:r>
            <a:br>
              <a:rPr lang="en-US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Pain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the </a:t>
            </a:r>
            <a:r>
              <a:rPr lang="en-US" sz="2400" dirty="0">
                <a:solidFill>
                  <a:srgbClr val="C00000"/>
                </a:solidFill>
              </a:rPr>
              <a:t>concept of local and regional anesthesia and commonly used local anesthetic agents.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perioperative </a:t>
            </a:r>
            <a:r>
              <a:rPr lang="en-US" sz="2400" b="1" dirty="0">
                <a:solidFill>
                  <a:srgbClr val="0070C0"/>
                </a:solidFill>
              </a:rPr>
              <a:t>pain management </a:t>
            </a:r>
            <a:r>
              <a:rPr lang="en-US" sz="2400" dirty="0">
                <a:solidFill>
                  <a:srgbClr val="002060"/>
                </a:solidFill>
              </a:rPr>
              <a:t>techniques and drugs.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Local anesthesia toxicity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72162" y="1653437"/>
            <a:ext cx="3735301" cy="4384108"/>
          </a:xfrm>
        </p:spPr>
      </p:pic>
    </p:spTree>
    <p:extLst>
      <p:ext uri="{BB962C8B-B14F-4D97-AF65-F5344CB8AC3E}">
        <p14:creationId xmlns:p14="http://schemas.microsoft.com/office/powerpoint/2010/main" val="110760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Monitoring In anesthesia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377863"/>
            <a:ext cx="4185623" cy="1615858"/>
          </a:xfrm>
        </p:spPr>
        <p:txBody>
          <a:bodyPr/>
          <a:lstStyle/>
          <a:p>
            <a:r>
              <a:rPr lang="en-US" sz="16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Be familiar with the </a:t>
            </a:r>
            <a:r>
              <a:rPr lang="en-US" sz="16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BASIC international </a:t>
            </a:r>
            <a:r>
              <a:rPr lang="en-US" altLang="ja-JP" sz="1600" b="1" dirty="0">
                <a:solidFill>
                  <a:srgbClr val="C00000"/>
                </a:solidFill>
              </a:rPr>
              <a:t>monitoring standards </a:t>
            </a:r>
            <a:r>
              <a:rPr lang="en-US" altLang="ja-JP" sz="1600" dirty="0">
                <a:solidFill>
                  <a:srgbClr val="002060"/>
                </a:solidFill>
              </a:rPr>
              <a:t>and be able to interpret basic information gained from the monitoring of: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780779"/>
            <a:ext cx="4185623" cy="3260584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Blood pressure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Pulse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oximetry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ECG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Capnography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Ventilation (parameters,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spirometry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Temperature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Invasive pressure monitoring ( CVP, arterial line, pulmonary artery catheter)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Neuromuscular functioning monitoring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Bispectral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index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521929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10619" y="1453019"/>
            <a:ext cx="4196219" cy="4559474"/>
          </a:xfrm>
        </p:spPr>
      </p:pic>
    </p:spTree>
    <p:extLst>
      <p:ext uri="{BB962C8B-B14F-4D97-AF65-F5344CB8AC3E}">
        <p14:creationId xmlns:p14="http://schemas.microsoft.com/office/powerpoint/2010/main" val="33685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TABLE OF 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The roles of the Anesthesiologist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Orientation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Code of conduct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Learning Resources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2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Intra  and post operative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Learn basic management of common intra-operative problems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such as: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Hypoxia,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hypercarbia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Hyper/hypotension, cardiac arrhythmias,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High and low airway pressure alarm.</a:t>
            </a:r>
          </a:p>
          <a:p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Understanding of the requirements for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safe emergence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from general anesthesia and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 problems and complications in the PACU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Post –op nausea and vomiting, pain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etc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respiratory-monitoring-in-ventilated-patients-oxygenation-5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9524" y="1628385"/>
            <a:ext cx="4856141" cy="4043806"/>
          </a:xfrm>
        </p:spPr>
      </p:pic>
    </p:spTree>
    <p:extLst>
      <p:ext uri="{BB962C8B-B14F-4D97-AF65-F5344CB8AC3E}">
        <p14:creationId xmlns:p14="http://schemas.microsoft.com/office/powerpoint/2010/main" val="116072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000099"/>
                </a:solidFill>
                <a:latin typeface="Tahoma" panose="020B0604030504040204" pitchFamily="34" charset="0"/>
              </a:rPr>
              <a:t>The anesthetic plan</a:t>
            </a:r>
            <a:endParaRPr lang="en-GB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828800" y="1905001"/>
            <a:ext cx="6477000" cy="485775"/>
          </a:xfrm>
          <a:prstGeom prst="rightArrow">
            <a:avLst>
              <a:gd name="adj1" fmla="val 50000"/>
              <a:gd name="adj2" fmla="val 3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noFill/>
        </p:spPr>
        <p:txBody>
          <a:bodyPr>
            <a:normAutofit fontScale="90000"/>
          </a:bodyPr>
          <a:lstStyle/>
          <a:p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154" y="1377863"/>
            <a:ext cx="6634441" cy="4985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</a:rPr>
              <a:t>Type of anesthesia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</a:rPr>
              <a:t>General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Induction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Airway management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Maintenance and analgesia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Muscle relaxation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</a:rPr>
              <a:t>Sedation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</a:rPr>
              <a:t>     </a:t>
            </a: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Supplemental oxygen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     Agents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Local or regional anesthesia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Technique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Agents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500" dirty="0">
                <a:solidFill>
                  <a:srgbClr val="003399"/>
                </a:solidFill>
                <a:latin typeface="Tahoma" panose="020B0604030504040204" pitchFamily="34" charset="0"/>
              </a:rPr>
              <a:t> </a:t>
            </a:r>
            <a:endParaRPr lang="en-US" sz="2400" dirty="0">
              <a:solidFill>
                <a:srgbClr val="00339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389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0520"/>
            <a:ext cx="9144000" cy="1102291"/>
          </a:xfrm>
          <a:noFill/>
        </p:spPr>
        <p:txBody>
          <a:bodyPr>
            <a:normAutofit fontScale="90000"/>
          </a:bodyPr>
          <a:lstStyle/>
          <a:p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1603331"/>
            <a:ext cx="9312058" cy="4484317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Intraoperative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Monitoring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Positioning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Fluid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Special techniques</a:t>
            </a:r>
          </a:p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Postoperative</a:t>
            </a:r>
          </a:p>
          <a:p>
            <a:pPr>
              <a:buClr>
                <a:srgbClr val="FFFF00"/>
              </a:buClr>
              <a:buNone/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</a:rPr>
              <a:t>Oxygen therapy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Pain control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Complication management 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b="1" dirty="0">
                <a:solidFill>
                  <a:srgbClr val="C00000"/>
                </a:solidFill>
                <a:latin typeface="Tahoma" panose="020B0604030504040204" pitchFamily="34" charset="0"/>
              </a:rPr>
              <a:t>Intensive care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Postoperative ventilation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Hemodynamic monitoring</a:t>
            </a:r>
          </a:p>
        </p:txBody>
      </p:sp>
    </p:spTree>
    <p:extLst>
      <p:ext uri="{BB962C8B-B14F-4D97-AF65-F5344CB8AC3E}">
        <p14:creationId xmlns:p14="http://schemas.microsoft.com/office/powerpoint/2010/main" val="13993115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Pre-Operative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From time of decision to have surgery until admitted into the OR theatre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2" name="Picture 7" descr="MCj032012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384" y="1878904"/>
            <a:ext cx="2899166" cy="3657600"/>
          </a:xfrm>
        </p:spPr>
      </p:pic>
    </p:spTree>
    <p:extLst>
      <p:ext uri="{BB962C8B-B14F-4D97-AF65-F5344CB8AC3E}">
        <p14:creationId xmlns:p14="http://schemas.microsoft.com/office/powerpoint/2010/main" val="2769164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Displaying 20151007_1339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86" y="-613953"/>
            <a:ext cx="9000308" cy="85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1A2C-FEAA-49CA-AA2B-0363A652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209AE-3F73-4496-9873-8478DDC88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3B7CD-7CBE-49D8-9459-FDED1AC0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8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49" y="235131"/>
            <a:ext cx="9927771" cy="662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Stages of the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-Operative Period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Intra-Operative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entering the OR theatre to entering the Recovering Room or Post Anesthetic Care Unit (PACU)</a:t>
            </a:r>
          </a:p>
        </p:txBody>
      </p:sp>
      <p:pic>
        <p:nvPicPr>
          <p:cNvPr id="8196" name="Picture 7" descr="MPj028934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700" y="1929007"/>
            <a:ext cx="3657600" cy="3795387"/>
          </a:xfrm>
        </p:spPr>
      </p:pic>
    </p:spTree>
    <p:extLst>
      <p:ext uri="{BB962C8B-B14F-4D97-AF65-F5344CB8AC3E}">
        <p14:creationId xmlns:p14="http://schemas.microsoft.com/office/powerpoint/2010/main" val="2110211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Post anesthesia care units  (recovery room )</a:t>
            </a:r>
          </a:p>
        </p:txBody>
      </p:sp>
      <p:pic>
        <p:nvPicPr>
          <p:cNvPr id="56322" name="Picture 2" descr="C:\Users\Jumanah\Desktop\20150913_121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549400"/>
            <a:ext cx="11090366" cy="660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3627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7959"/>
            <a:ext cx="8596668" cy="4533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 to this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two week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 to Clinical Anesthesiology.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You will learn to use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technical and analytical skills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to look after patients in many situations – some are routine and others very challenging.  </a:t>
            </a: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6E17-0588-4558-A59E-92F9A24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2BB3E-A57C-41DA-BACA-8BD245EFB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93118-6E88-4952-AC7F-64B40AEB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5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Post-Operative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leaving the PACU until time of  follow-up evaluation (often as out-patient)</a:t>
            </a:r>
          </a:p>
        </p:txBody>
      </p:sp>
      <p:pic>
        <p:nvPicPr>
          <p:cNvPr id="9220" name="Picture 7" descr="MCj0404167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5644" y="1628383"/>
            <a:ext cx="3732756" cy="4421687"/>
          </a:xfrm>
        </p:spPr>
      </p:pic>
    </p:spTree>
    <p:extLst>
      <p:ext uri="{BB962C8B-B14F-4D97-AF65-F5344CB8AC3E}">
        <p14:creationId xmlns:p14="http://schemas.microsoft.com/office/powerpoint/2010/main" val="1357559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8" y="470263"/>
            <a:ext cx="9274628" cy="5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Success Factors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4733" y="1704975"/>
            <a:ext cx="10727267" cy="48196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Attendance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Realistic Expectations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Maintains communication with the faculty member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Good organizational skills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Expect to work beyond the classroom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Stay on track/understand commitment required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Ask questions</a:t>
            </a:r>
          </a:p>
        </p:txBody>
      </p:sp>
    </p:spTree>
  </p:cSld>
  <p:clrMapOvr>
    <a:masterClrMapping/>
  </p:clrMapOvr>
  <p:transition advTm="3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8000"/>
            <a:ext cx="8596668" cy="1320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 err="1"/>
              <a:t>Anaesthesiaat</a:t>
            </a:r>
            <a:r>
              <a:rPr lang="en-US" sz="4000" b="1" dirty="0"/>
              <a:t> a Glance</a:t>
            </a:r>
          </a:p>
          <a:p>
            <a:pPr marL="0" indent="0">
              <a:buNone/>
            </a:pPr>
            <a:r>
              <a:rPr lang="en-US" sz="3100" dirty="0"/>
              <a:t>Julian Stone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Great Western Hospital NHS Foundation Trust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 err="1"/>
              <a:t>Swindon</a:t>
            </a:r>
            <a:r>
              <a:rPr lang="en-US" sz="3100" dirty="0"/>
              <a:t>, UK;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Clinical Lecturer University of Bristol, Bristol UK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William Fawcett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Royal Surrey County Hospital NHS Foundation Trust;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Fellow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Postgraduate Medical School, University of Surrey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Guildford, UK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1804988"/>
            <a:ext cx="4000500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91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 as a Text </a:t>
            </a:r>
            <a:br>
              <a:rPr lang="en-US" b="1" dirty="0"/>
            </a:b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7334" y="1578279"/>
            <a:ext cx="4184035" cy="4463082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n-US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Morgan and </a:t>
            </a:r>
            <a:r>
              <a:rPr lang="en-US" dirty="0" err="1"/>
              <a:t>Mekhails</a:t>
            </a:r>
            <a:r>
              <a:rPr lang="en-US" dirty="0"/>
              <a:t> clinical anesthesiology  </a:t>
            </a:r>
            <a:r>
              <a:rPr lang="en-US" i="1" dirty="0"/>
              <a:t>5th Edition .</a:t>
            </a:r>
            <a:br>
              <a:rPr lang="en-US" dirty="0"/>
            </a:br>
            <a:r>
              <a:rPr lang="en-US" sz="1400" dirty="0"/>
              <a:t>John Butterworth,</a:t>
            </a:r>
            <a:br>
              <a:rPr lang="en-US" sz="1400" dirty="0"/>
            </a:br>
            <a:r>
              <a:rPr lang="en-US" sz="1400" dirty="0"/>
              <a:t>G. Morgan,</a:t>
            </a:r>
            <a:br>
              <a:rPr lang="en-US" sz="1400" dirty="0"/>
            </a:br>
            <a:r>
              <a:rPr lang="en-US" sz="1400" dirty="0"/>
              <a:t>John </a:t>
            </a:r>
            <a:r>
              <a:rPr lang="en-US" sz="1400" dirty="0" err="1"/>
              <a:t>Wasnick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Mikhail </a:t>
            </a:r>
            <a:r>
              <a:rPr lang="en-US" sz="1400" dirty="0" err="1"/>
              <a:t>Maged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David C. Mackey,</a:t>
            </a:r>
            <a:br>
              <a:rPr lang="en-US" sz="1400" dirty="0"/>
            </a:br>
            <a:r>
              <a:rPr lang="en-US" sz="1400" dirty="0"/>
              <a:t>Hans-Joachim </a:t>
            </a:r>
            <a:r>
              <a:rPr lang="en-US" sz="1400" dirty="0" err="1"/>
              <a:t>Priebe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6" name="Content Placeholder 5" descr="4a8a3d4299ae88eb07775434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5463" y="1490597"/>
            <a:ext cx="3822787" cy="427137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 of the course </a:t>
            </a:r>
            <a:r>
              <a:rPr lang="en-US" sz="4000" b="1" dirty="0">
                <a:solidFill>
                  <a:srgbClr val="00B050"/>
                </a:solidFill>
              </a:rPr>
              <a:t>ASSESMENT 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78071"/>
            <a:ext cx="4184035" cy="4208745"/>
          </a:xfrm>
        </p:spPr>
        <p:txBody>
          <a:bodyPr/>
          <a:lstStyle/>
          <a:p>
            <a:pPr lvl="1"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LOG BOOK SUBMISSION </a:t>
            </a: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OSCE EXAMINATION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WRITTEN EXAMINATION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7" name="Content Placeholder 6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85151" y="1991638"/>
            <a:ext cx="4359057" cy="348223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609600" y="1753645"/>
            <a:ext cx="5578258" cy="437728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</a:t>
            </a:r>
            <a:r>
              <a:rPr lang="en-US" sz="2000" b="1" dirty="0">
                <a:solidFill>
                  <a:srgbClr val="FF0000"/>
                </a:solidFill>
              </a:rPr>
              <a:t>ANESTHESIA DEPARTMENT     4692019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Dr Jumana        </a:t>
            </a:r>
            <a:r>
              <a:rPr lang="en-US" sz="2000" dirty="0"/>
              <a:t>46921865  BLEEP  0320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</a:t>
            </a:r>
            <a:r>
              <a:rPr lang="en-US" sz="2000" b="1" dirty="0" err="1"/>
              <a:t>Dr.Mueen</a:t>
            </a:r>
            <a:r>
              <a:rPr lang="en-US" sz="2000" b="1" dirty="0"/>
              <a:t>          </a:t>
            </a:r>
            <a:r>
              <a:rPr lang="en-US" sz="2000" dirty="0"/>
              <a:t>4692190   BLEEP 0821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/>
              <a:t>Dr </a:t>
            </a:r>
            <a:r>
              <a:rPr lang="en-US" sz="2000" b="1" dirty="0" err="1"/>
              <a:t>Waleed</a:t>
            </a:r>
            <a:r>
              <a:rPr lang="en-US" sz="2000" b="1" dirty="0"/>
              <a:t>         </a:t>
            </a:r>
            <a:r>
              <a:rPr lang="en-US" sz="2000" dirty="0"/>
              <a:t>4692356 BLEEP 2032  						Mobile No.0547874681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 err="1"/>
              <a:t>Mr.Waleed</a:t>
            </a:r>
            <a:r>
              <a:rPr lang="en-US" sz="2000" b="1" dirty="0"/>
              <a:t> </a:t>
            </a:r>
            <a:r>
              <a:rPr lang="en-US" sz="2000" b="1" dirty="0" err="1"/>
              <a:t>Alzuhiri</a:t>
            </a:r>
            <a:r>
              <a:rPr lang="en-US" sz="2000" b="1" dirty="0"/>
              <a:t> </a:t>
            </a:r>
            <a:r>
              <a:rPr lang="en-US" sz="2000" dirty="0"/>
              <a:t>   4692356 </a:t>
            </a:r>
          </a:p>
        </p:txBody>
      </p:sp>
      <p:pic>
        <p:nvPicPr>
          <p:cNvPr id="18" name="Content Placeholder 17" descr="contact-u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5885" y="438412"/>
            <a:ext cx="11156515" cy="152817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9456-E76D-4FB7-8A17-5DEE56D45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Anestheisa</a:t>
            </a:r>
            <a:r>
              <a:rPr lang="en-US" dirty="0"/>
              <a:t> word day </a:t>
            </a:r>
            <a:br>
              <a:rPr lang="en-US" dirty="0"/>
            </a:br>
            <a:r>
              <a:rPr lang="en-US" dirty="0"/>
              <a:t>(16 /October 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EBEE2-4593-4D76-A11A-2372B71DC0A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8A3C89-EF25-4873-BC78-CCB26C0569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03500" y="1828801"/>
            <a:ext cx="6756400" cy="4536830"/>
          </a:xfrm>
        </p:spPr>
      </p:pic>
    </p:spTree>
    <p:extLst>
      <p:ext uri="{BB962C8B-B14F-4D97-AF65-F5344CB8AC3E}">
        <p14:creationId xmlns:p14="http://schemas.microsoft.com/office/powerpoint/2010/main" val="1351891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_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9005" y="-209006"/>
            <a:ext cx="12187646" cy="722376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3836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1119"/>
            <a:ext cx="8596668" cy="4300244"/>
          </a:xfrm>
        </p:spPr>
        <p:txBody>
          <a:bodyPr/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This is a guide for the Undergraduate Electives Course in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Its purpose is to </a:t>
            </a:r>
            <a:r>
              <a:rPr lang="en-US" sz="2000" b="1" dirty="0">
                <a:solidFill>
                  <a:srgbClr val="C00000"/>
                </a:solidFill>
              </a:rPr>
              <a:t>provide a course outline </a:t>
            </a:r>
            <a:r>
              <a:rPr lang="en-US" sz="2000" dirty="0">
                <a:solidFill>
                  <a:srgbClr val="002060"/>
                </a:solidFill>
              </a:rPr>
              <a:t>for 4</a:t>
            </a:r>
            <a:r>
              <a:rPr lang="en-US" sz="2000" baseline="30000" dirty="0">
                <a:solidFill>
                  <a:srgbClr val="002060"/>
                </a:solidFill>
              </a:rPr>
              <a:t>th</a:t>
            </a:r>
            <a:r>
              <a:rPr lang="en-US" sz="2000" dirty="0">
                <a:solidFill>
                  <a:srgbClr val="002060"/>
                </a:solidFill>
              </a:rPr>
              <a:t> year medical  students.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By creating a </a:t>
            </a:r>
            <a:r>
              <a:rPr lang="en-US" sz="2000" b="1" dirty="0">
                <a:solidFill>
                  <a:srgbClr val="C00000"/>
                </a:solidFill>
              </a:rPr>
              <a:t>structured approach </a:t>
            </a:r>
            <a:r>
              <a:rPr lang="en-US" sz="2000" dirty="0">
                <a:solidFill>
                  <a:srgbClr val="002060"/>
                </a:solidFill>
              </a:rPr>
              <a:t>we hope to provide a consistent experience for students learning the basics of anesthesia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2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course aim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graduate medical students having the basic knowledge &amp; clinical skills to deal with the </a:t>
            </a:r>
            <a:r>
              <a:rPr lang="en-US" dirty="0" err="1"/>
              <a:t>peri-anaesthetic</a:t>
            </a:r>
            <a:r>
              <a:rPr lang="en-US" dirty="0"/>
              <a:t> measures for simple surgical procedures.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9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 Objectives: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Know the role of </a:t>
            </a:r>
            <a:r>
              <a:rPr lang="en-US" dirty="0" err="1"/>
              <a:t>anaesthetist</a:t>
            </a:r>
            <a:r>
              <a:rPr lang="en-US" dirty="0"/>
              <a:t> in preoperative assessment and the implications of pre-existing disease for the patient who is to undergo </a:t>
            </a:r>
            <a:r>
              <a:rPr lang="en-US" dirty="0" err="1"/>
              <a:t>anaesthesia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Describe the basic airway and circulatory management in patients under </a:t>
            </a:r>
            <a:r>
              <a:rPr lang="en-US" dirty="0" err="1"/>
              <a:t>anaesthesia</a:t>
            </a:r>
            <a:r>
              <a:rPr lang="en-US" dirty="0"/>
              <a:t> including resuscitative measures as well as post-operative care.</a:t>
            </a:r>
          </a:p>
          <a:p>
            <a:pPr lvl="0"/>
            <a:r>
              <a:rPr lang="en-US" dirty="0"/>
              <a:t>Recognize the clinical application of physiology and pharmacology in </a:t>
            </a:r>
            <a:r>
              <a:rPr lang="en-US" dirty="0" err="1"/>
              <a:t>anaesthesia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Manipulate some </a:t>
            </a:r>
            <a:r>
              <a:rPr lang="en-US" dirty="0" err="1"/>
              <a:t>anaesthesia</a:t>
            </a:r>
            <a:r>
              <a:rPr lang="en-US" dirty="0"/>
              <a:t>-related problems and their management.</a:t>
            </a:r>
          </a:p>
          <a:p>
            <a:r>
              <a:rPr lang="en-US" dirty="0"/>
              <a:t>Acquire some clinical skills in patient assessments and to demonstrate competence in the performance of basic technical procedures related to anesthesia practice</a:t>
            </a:r>
          </a:p>
        </p:txBody>
      </p:sp>
    </p:spTree>
    <p:extLst>
      <p:ext uri="{BB962C8B-B14F-4D97-AF65-F5344CB8AC3E}">
        <p14:creationId xmlns:p14="http://schemas.microsoft.com/office/powerpoint/2010/main" val="319434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Clinical Objectives for Medical Students in (045) Anesthesia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158241"/>
            <a:ext cx="4185623" cy="640080"/>
          </a:xfrm>
        </p:spPr>
        <p:txBody>
          <a:bodyPr/>
          <a:lstStyle/>
          <a:p>
            <a:r>
              <a:rPr lang="en-US" sz="1600" b="1" dirty="0">
                <a:solidFill>
                  <a:srgbClr val="C00000"/>
                </a:solidFill>
              </a:rPr>
              <a:t>At the end of the course the student will be able to understand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8619" y="1844041"/>
            <a:ext cx="4672208" cy="4785360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sz="5600" b="1" dirty="0">
                <a:solidFill>
                  <a:srgbClr val="002060"/>
                </a:solidFill>
              </a:rPr>
              <a:t>Pre-anesthesia assessment and evaluation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History from patient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Open PAC System to get information and investigation.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Interpretation of preoperative data relevant to </a:t>
            </a:r>
            <a:r>
              <a:rPr lang="en-US" sz="4800" b="1" i="1" dirty="0" err="1">
                <a:solidFill>
                  <a:srgbClr val="002060"/>
                </a:solidFill>
              </a:rPr>
              <a:t>anaethetic</a:t>
            </a:r>
            <a:r>
              <a:rPr lang="en-US" sz="4800" b="1" i="1" dirty="0">
                <a:solidFill>
                  <a:srgbClr val="002060"/>
                </a:solidFill>
              </a:rPr>
              <a:t> plan.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Consultations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en-US" sz="5600" b="1" dirty="0">
                <a:solidFill>
                  <a:schemeClr val="tx1"/>
                </a:solidFill>
              </a:rPr>
              <a:t>Orientation with anesthesia equipment in O.R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machine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circuits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Laryngoscopes – tubes – LMA – Airways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Epidural set &amp;Spinal set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Monitors- Anesthesia Record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Anesthetics Drugs- I.V. Inhalational &amp; Muscle Relaxants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Resuscitation Drugs During Anesthesia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 fluids (Crystalloids &amp; Colloids Fluids)</a:t>
            </a:r>
            <a:endParaRPr lang="en-GB" sz="4800" b="1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clinic_0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42560" y="1798321"/>
            <a:ext cx="4038600" cy="2133600"/>
          </a:xfrm>
        </p:spPr>
      </p:pic>
      <p:pic>
        <p:nvPicPr>
          <p:cNvPr id="40964" name="Picture 4" descr="http://www.carolinaanesthesiology.com/images/AnesthesiaMachine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320" y="3955415"/>
            <a:ext cx="4008120" cy="26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3419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Code of conduct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03539"/>
            <a:ext cx="4320551" cy="4337821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000" i="1" dirty="0">
                <a:solidFill>
                  <a:schemeClr val="accent4">
                    <a:lumMod val="75000"/>
                  </a:schemeClr>
                </a:solidFill>
              </a:rPr>
              <a:t> Professionalism and Respectful Workplace</a:t>
            </a:r>
          </a:p>
          <a:p>
            <a:pPr marL="692658" lvl="1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</a:rPr>
              <a:t>All students are expected to demonstrate </a:t>
            </a:r>
            <a:r>
              <a:rPr lang="en-US" sz="2000" b="1" dirty="0">
                <a:solidFill>
                  <a:srgbClr val="C00000"/>
                </a:solidFill>
              </a:rPr>
              <a:t>respect for the patients and staff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encountered during the rotation.</a:t>
            </a:r>
          </a:p>
          <a:p>
            <a:pPr marL="692658" lvl="1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</a:rPr>
              <a:t>We also expect all </a:t>
            </a:r>
            <a:r>
              <a:rPr lang="en-US" sz="2000" dirty="0">
                <a:solidFill>
                  <a:srgbClr val="C00000"/>
                </a:solidFill>
              </a:rPr>
              <a:t>students to be treated with respect </a:t>
            </a:r>
            <a:r>
              <a:rPr lang="en-US" sz="2000" dirty="0">
                <a:solidFill>
                  <a:srgbClr val="002060"/>
                </a:solidFill>
              </a:rPr>
              <a:t>during their rotation.</a:t>
            </a:r>
          </a:p>
          <a:p>
            <a:pPr marL="692658" lvl="1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</a:rPr>
              <a:t>Health has clear policies regarding: </a:t>
            </a:r>
          </a:p>
          <a:p>
            <a:pPr marL="776796" lvl="2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2060"/>
                </a:solidFill>
              </a:rPr>
              <a:t> Maintenance of patient confidentiality.</a:t>
            </a:r>
          </a:p>
          <a:p>
            <a:pPr marL="776796" lvl="2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2060"/>
                </a:solidFill>
              </a:rPr>
              <a:t> Mutual respect in the workplace.</a:t>
            </a:r>
          </a:p>
          <a:p>
            <a:pPr marL="749808" lvl="1" indent="-457200">
              <a:buClr>
                <a:schemeClr val="accent4"/>
              </a:buClr>
              <a:buFont typeface="+mj-lt"/>
              <a:buAutoNum type="arabicPeriod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 descr="670px-Respect-Older-People-Step-3-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6712" y="1052186"/>
            <a:ext cx="4597052" cy="2079321"/>
          </a:xfrm>
        </p:spPr>
      </p:pic>
      <p:pic>
        <p:nvPicPr>
          <p:cNvPr id="34818" name="Picture 2" descr="http://www.youth.ps/images/guides/graphics/what-7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712" y="3169085"/>
            <a:ext cx="4847573" cy="2940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06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9833"/>
            <a:ext cx="8596668" cy="458153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3200" i="1" dirty="0">
                <a:solidFill>
                  <a:srgbClr val="B55475"/>
                </a:solidFill>
                <a:ea typeface="ＭＳ Ｐゴシック" panose="020B0600070205080204" pitchFamily="34" charset="-128"/>
              </a:rPr>
              <a:t>2. Professionalism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3200" i="1" dirty="0">
              <a:solidFill>
                <a:srgbClr val="B55475"/>
              </a:solidFill>
              <a:ea typeface="ＭＳ Ｐゴシック" panose="020B0600070205080204" pitchFamily="34" charset="-128"/>
            </a:endParaRP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Attendance and punctuality are mandatory.</a:t>
            </a: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Students are expected to be aware of the  limitations of their role in the operating room and to be diligent in the OR environment</a:t>
            </a:r>
            <a:r>
              <a:rPr lang="en-US" sz="2200" dirty="0">
                <a:solidFill>
                  <a:srgbClr val="6C6C6C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5670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3878</TotalTime>
  <Words>1205</Words>
  <Application>Microsoft Office PowerPoint</Application>
  <PresentationFormat>Widescreen</PresentationFormat>
  <Paragraphs>221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メイリオ</vt:lpstr>
      <vt:lpstr>ＭＳ Ｐゴシック</vt:lpstr>
      <vt:lpstr>Arial</vt:lpstr>
      <vt:lpstr>Bell MT</vt:lpstr>
      <vt:lpstr>Calibri</vt:lpstr>
      <vt:lpstr>Tahoma</vt:lpstr>
      <vt:lpstr>Times New Roman</vt:lpstr>
      <vt:lpstr>Trebuchet MS</vt:lpstr>
      <vt:lpstr>Wingdings</vt:lpstr>
      <vt:lpstr>Wingdings 2</vt:lpstr>
      <vt:lpstr>Wingdings 3</vt:lpstr>
      <vt:lpstr>Facet</vt:lpstr>
      <vt:lpstr>UNDER GRADUATE ANESTHESIA COURSE (ORIENTATION AND OUTLINE)</vt:lpstr>
      <vt:lpstr>TABLE OF CONTENTS:</vt:lpstr>
      <vt:lpstr>Welcome</vt:lpstr>
      <vt:lpstr>Introduction</vt:lpstr>
      <vt:lpstr> course aim </vt:lpstr>
      <vt:lpstr>Specific Objectives: </vt:lpstr>
      <vt:lpstr>Clinical Objectives for Medical Students in (045) Anesthesia</vt:lpstr>
      <vt:lpstr>Code of conduct</vt:lpstr>
      <vt:lpstr>Code of conduct</vt:lpstr>
      <vt:lpstr>Code of conduct</vt:lpstr>
      <vt:lpstr>LEARNING RESOURCES Anesthesia course</vt:lpstr>
      <vt:lpstr>Goals and LEARNING objectives</vt:lpstr>
      <vt:lpstr>Preoperative evaluation and Clinical skills</vt:lpstr>
      <vt:lpstr>Airway and ventilation</vt:lpstr>
      <vt:lpstr>Fluid and electrolyte balance</vt:lpstr>
      <vt:lpstr>Pharmacology of anesthetic drugs </vt:lpstr>
      <vt:lpstr>Principles of general Anesthesia</vt:lpstr>
      <vt:lpstr>Regional anesthesia and Pain management</vt:lpstr>
      <vt:lpstr>Monitoring In anesthesia</vt:lpstr>
      <vt:lpstr>Intra  and post operative management</vt:lpstr>
      <vt:lpstr>PowerPoint Presentation</vt:lpstr>
      <vt:lpstr> The anesthetic plan</vt:lpstr>
      <vt:lpstr> The anesthetic plan</vt:lpstr>
      <vt:lpstr>Stages of the Peri-Operative Period</vt:lpstr>
      <vt:lpstr>PowerPoint Presentation</vt:lpstr>
      <vt:lpstr>PowerPoint Presentation</vt:lpstr>
      <vt:lpstr>PowerPoint Presentation</vt:lpstr>
      <vt:lpstr>Stages of the Peri-Operative Period</vt:lpstr>
      <vt:lpstr>Post anesthesia care units  (recovery room )</vt:lpstr>
      <vt:lpstr>PowerPoint Presentation</vt:lpstr>
      <vt:lpstr>Stages of the Peri-Operative Period</vt:lpstr>
      <vt:lpstr>PowerPoint Presentation</vt:lpstr>
      <vt:lpstr>Key Success Factors</vt:lpstr>
      <vt:lpstr>Books recommended</vt:lpstr>
      <vt:lpstr>Books recommended as a Text  </vt:lpstr>
      <vt:lpstr>End of the course ASSESMENT  </vt:lpstr>
      <vt:lpstr>PowerPoint Presentation</vt:lpstr>
      <vt:lpstr>Anestheisa word day  (16 /October 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CISuser</dc:creator>
  <cp:lastModifiedBy>HP</cp:lastModifiedBy>
  <cp:revision>57</cp:revision>
  <cp:lastPrinted>2015-09-07T09:38:22Z</cp:lastPrinted>
  <dcterms:created xsi:type="dcterms:W3CDTF">2015-09-06T10:52:08Z</dcterms:created>
  <dcterms:modified xsi:type="dcterms:W3CDTF">2017-10-15T14:02:15Z</dcterms:modified>
</cp:coreProperties>
</file>