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8" r:id="rId4"/>
    <p:sldId id="291" r:id="rId5"/>
    <p:sldId id="281" r:id="rId6"/>
    <p:sldId id="265" r:id="rId7"/>
    <p:sldId id="259" r:id="rId8"/>
    <p:sldId id="260" r:id="rId9"/>
    <p:sldId id="261" r:id="rId10"/>
    <p:sldId id="263" r:id="rId11"/>
    <p:sldId id="284" r:id="rId12"/>
    <p:sldId id="280" r:id="rId13"/>
    <p:sldId id="274" r:id="rId14"/>
    <p:sldId id="285" r:id="rId15"/>
    <p:sldId id="264" r:id="rId16"/>
    <p:sldId id="266" r:id="rId17"/>
    <p:sldId id="286" r:id="rId18"/>
    <p:sldId id="287" r:id="rId19"/>
    <p:sldId id="288" r:id="rId20"/>
    <p:sldId id="268" r:id="rId21"/>
    <p:sldId id="269" r:id="rId22"/>
    <p:sldId id="289" r:id="rId23"/>
    <p:sldId id="290" r:id="rId24"/>
    <p:sldId id="292" r:id="rId25"/>
    <p:sldId id="293" r:id="rId26"/>
    <p:sldId id="275" r:id="rId27"/>
    <p:sldId id="276" r:id="rId28"/>
    <p:sldId id="282" r:id="rId29"/>
    <p:sldId id="283" r:id="rId30"/>
    <p:sldId id="294" r:id="rId31"/>
    <p:sldId id="277" r:id="rId32"/>
    <p:sldId id="278" r:id="rId33"/>
    <p:sldId id="279" r:id="rId34"/>
    <p:sldId id="270" r:id="rId35"/>
    <p:sldId id="271" r:id="rId36"/>
    <p:sldId id="272" r:id="rId37"/>
    <p:sldId id="27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CF376-0773-8748-9651-B128A12D5763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A9D4F-0980-9A4C-B66D-6B80895A7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9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A9D4F-0980-9A4C-B66D-6B80895A71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84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A9D4F-0980-9A4C-B66D-6B80895A71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6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10/12/2017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10/12/2017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10/12/2017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10/12/2017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10/12/2017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10/12/2017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DR.MOHAMMED ALSHAHWAN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i="1" dirty="0"/>
              <a:t>E</a:t>
            </a:r>
            <a:r>
              <a:rPr lang="en-US" sz="5400" i="1" dirty="0" smtClean="0"/>
              <a:t>czema</a:t>
            </a:r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334969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child 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419100"/>
            <a:ext cx="42926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7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i="1" dirty="0" smtClean="0">
                <a:latin typeface="Times New Roman"/>
                <a:cs typeface="Times New Roman"/>
              </a:rPr>
              <a:t>Adult AD</a:t>
            </a:r>
          </a:p>
          <a:p>
            <a:pPr marL="0" indent="0">
              <a:buNone/>
            </a:pPr>
            <a:endParaRPr lang="en-US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      </a:t>
            </a:r>
            <a:r>
              <a:rPr lang="en-US" i="1" dirty="0">
                <a:latin typeface="Times New Roman"/>
                <a:cs typeface="Times New Roman"/>
              </a:rPr>
              <a:t>R</a:t>
            </a:r>
            <a:r>
              <a:rPr lang="en-US" i="1" dirty="0" smtClean="0">
                <a:latin typeface="Times New Roman"/>
                <a:cs typeface="Times New Roman"/>
              </a:rPr>
              <a:t>egional dermatitis</a:t>
            </a: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     Discoid  eczema</a:t>
            </a:r>
          </a:p>
          <a:p>
            <a:pPr marL="0" indent="0">
              <a:buNone/>
            </a:pPr>
            <a:endParaRPr lang="en-US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Childhood AD</a:t>
            </a:r>
          </a:p>
          <a:p>
            <a:pPr marL="0" indent="0">
              <a:buNone/>
            </a:pPr>
            <a:endParaRPr lang="en-US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      juvenile  planter dermatosis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2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13FF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750"/>
            <a:ext cx="78486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65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JP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50" y="1149350"/>
            <a:ext cx="37973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0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Complications</a:t>
            </a:r>
          </a:p>
          <a:p>
            <a:pPr marL="0" indent="0">
              <a:buNone/>
            </a:pPr>
            <a:endParaRPr lang="en-US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Infections </a:t>
            </a: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          Impetigo</a:t>
            </a: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          Eczema herpeticum</a:t>
            </a:r>
          </a:p>
          <a:p>
            <a:pPr marL="0" indent="0">
              <a:buNone/>
            </a:pPr>
            <a:endParaRPr lang="en-US" i="1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Immunological abnormalities  </a:t>
            </a:r>
          </a:p>
          <a:p>
            <a:pPr marL="0" indent="0">
              <a:buNone/>
            </a:pP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          urticaria</a:t>
            </a:r>
          </a:p>
          <a:p>
            <a:pPr marL="0" indent="0">
              <a:buNone/>
            </a:pP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           contact dermatitis</a:t>
            </a:r>
          </a:p>
          <a:p>
            <a:pPr marL="0" indent="0">
              <a:buNone/>
            </a:pPr>
            <a:endParaRPr lang="en-US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Ocular complication    </a:t>
            </a:r>
          </a:p>
          <a:p>
            <a:pPr marL="0" indent="0">
              <a:buNone/>
            </a:pP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          cataract</a:t>
            </a:r>
          </a:p>
          <a:p>
            <a:pPr marL="0" indent="0">
              <a:buNone/>
            </a:pP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          Keratoconus</a:t>
            </a:r>
          </a:p>
          <a:p>
            <a:pPr marL="0" indent="0">
              <a:buNone/>
            </a:pP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          Keratoconjunctivitis</a:t>
            </a:r>
          </a:p>
          <a:p>
            <a:pPr marL="0" indent="0">
              <a:buNone/>
            </a:pPr>
            <a:endParaRPr lang="en-US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Growth retardation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96" y="1606647"/>
            <a:ext cx="6051725" cy="453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E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27" y="1835704"/>
            <a:ext cx="81534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1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Management</a:t>
            </a:r>
          </a:p>
          <a:p>
            <a:pPr marL="0" indent="0">
              <a:buNone/>
            </a:pPr>
            <a:endParaRPr lang="en-US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      Hydrate the skin</a:t>
            </a:r>
          </a:p>
          <a:p>
            <a:pPr marL="0" indent="0">
              <a:buNone/>
            </a:pPr>
            <a:endParaRPr lang="en-US" i="1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       Avoid triggers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3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Active treatment</a:t>
            </a:r>
          </a:p>
          <a:p>
            <a:pPr marL="0" indent="0">
              <a:buNone/>
            </a:pPr>
            <a:endParaRPr lang="en-US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i="1" dirty="0">
              <a:latin typeface="Times New Roman"/>
              <a:ea typeface="ＭＳ Ｐゴシック" charset="0"/>
              <a:cs typeface="Times New Roman"/>
            </a:endParaRPr>
          </a:p>
          <a:p>
            <a:pPr marL="0" indent="0">
              <a:buNone/>
            </a:pPr>
            <a:r>
              <a:rPr lang="en-US" i="1" dirty="0">
                <a:latin typeface="Times New Roman"/>
                <a:ea typeface="ＭＳ Ｐゴシック" charset="0"/>
                <a:cs typeface="Times New Roman"/>
              </a:rPr>
              <a:t>Topical </a:t>
            </a:r>
            <a:r>
              <a:rPr lang="en-US" i="1" dirty="0" smtClean="0">
                <a:latin typeface="Times New Roman"/>
                <a:ea typeface="ＭＳ Ｐゴシック" charset="0"/>
                <a:cs typeface="Times New Roman"/>
              </a:rPr>
              <a:t>corticosteroids</a:t>
            </a:r>
            <a:endParaRPr lang="en-US" i="1" dirty="0">
              <a:latin typeface="Times New Roman"/>
              <a:ea typeface="ＭＳ Ｐゴシック" charset="0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latin typeface="Times New Roman"/>
                <a:ea typeface="ＭＳ Ｐゴシック" charset="0"/>
                <a:cs typeface="Times New Roman"/>
              </a:rPr>
              <a:t>Topical calcineurin inhibitor</a:t>
            </a:r>
          </a:p>
          <a:p>
            <a:pPr marL="0" indent="0">
              <a:buNone/>
            </a:pPr>
            <a:r>
              <a:rPr lang="en-US" i="1" dirty="0" smtClean="0">
                <a:latin typeface="Times New Roman"/>
                <a:ea typeface="ＭＳ Ｐゴシック" charset="0"/>
                <a:cs typeface="Times New Roman"/>
              </a:rPr>
              <a:t>Oral H1 antihistamine</a:t>
            </a:r>
            <a:endParaRPr lang="en-US" i="1" dirty="0">
              <a:latin typeface="Times New Roman"/>
              <a:ea typeface="ＭＳ Ｐゴシック" charset="0"/>
              <a:cs typeface="Times New Roman"/>
            </a:endParaRPr>
          </a:p>
          <a:p>
            <a:pPr marL="0" indent="0">
              <a:buNone/>
            </a:pPr>
            <a:r>
              <a:rPr lang="en-US" i="1" dirty="0">
                <a:latin typeface="Times New Roman"/>
                <a:ea typeface="ＭＳ Ｐゴシック" charset="0"/>
                <a:cs typeface="Times New Roman"/>
              </a:rPr>
              <a:t>Systemic Corticosteroids</a:t>
            </a:r>
          </a:p>
          <a:p>
            <a:pPr marL="0" indent="0">
              <a:buNone/>
            </a:pPr>
            <a:r>
              <a:rPr lang="en-US" i="1" dirty="0">
                <a:latin typeface="Times New Roman"/>
                <a:ea typeface="ＭＳ Ｐゴシック" charset="0"/>
                <a:cs typeface="Times New Roman"/>
              </a:rPr>
              <a:t>Phototherapy – </a:t>
            </a:r>
            <a:r>
              <a:rPr lang="en-US" i="1" dirty="0" smtClean="0">
                <a:latin typeface="Times New Roman"/>
                <a:ea typeface="ＭＳ Ｐゴシック" charset="0"/>
                <a:cs typeface="Times New Roman"/>
              </a:rPr>
              <a:t>NBUVB, </a:t>
            </a:r>
            <a:r>
              <a:rPr lang="en-US" i="1" dirty="0">
                <a:latin typeface="Times New Roman"/>
                <a:ea typeface="ＭＳ Ｐゴシック" charset="0"/>
                <a:cs typeface="Times New Roman"/>
              </a:rPr>
              <a:t>PUVA</a:t>
            </a:r>
          </a:p>
          <a:p>
            <a:pPr marL="0" indent="0">
              <a:buNone/>
            </a:pPr>
            <a:r>
              <a:rPr lang="en-US" i="1" dirty="0">
                <a:latin typeface="Times New Roman"/>
                <a:ea typeface="ＭＳ Ｐゴシック" charset="0"/>
                <a:cs typeface="Times New Roman"/>
              </a:rPr>
              <a:t>Immunosuppressive therapy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0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16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 smtClean="0">
                <a:latin typeface="Times New Roman"/>
                <a:cs typeface="Times New Roman"/>
              </a:rPr>
              <a:t>Chronic dermatitis  that affect male  more between the age of 20-50 years.</a:t>
            </a:r>
          </a:p>
          <a:p>
            <a:pPr marL="0" indent="0">
              <a:buNone/>
            </a:pPr>
            <a:endParaRPr lang="en-US" sz="2400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400" i="1" dirty="0" smtClean="0">
                <a:latin typeface="Times New Roman"/>
                <a:cs typeface="Times New Roman"/>
              </a:rPr>
              <a:t>Causes</a:t>
            </a:r>
          </a:p>
          <a:p>
            <a:pPr marL="0" indent="0">
              <a:buNone/>
            </a:pPr>
            <a:r>
              <a:rPr lang="en-US" sz="2400" i="1" dirty="0" smtClean="0">
                <a:latin typeface="Times New Roman"/>
                <a:cs typeface="Times New Roman"/>
              </a:rPr>
              <a:t>       hereditary  Seborrheic status</a:t>
            </a:r>
          </a:p>
          <a:p>
            <a:pPr marL="0" indent="0">
              <a:buNone/>
            </a:pP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       M. furfur</a:t>
            </a:r>
          </a:p>
          <a:p>
            <a:pPr marL="0" indent="0">
              <a:buNone/>
            </a:pP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       Nutritional def. (SD-like rash)</a:t>
            </a:r>
          </a:p>
          <a:p>
            <a:pPr marL="0" indent="0">
              <a:buNone/>
            </a:pPr>
            <a:r>
              <a:rPr lang="en-US" sz="2400" i="1" dirty="0" smtClean="0">
                <a:latin typeface="Times New Roman"/>
                <a:cs typeface="Times New Roman"/>
              </a:rPr>
              <a:t>Common associated with</a:t>
            </a:r>
          </a:p>
          <a:p>
            <a:pPr marL="0" indent="0">
              <a:buNone/>
            </a:pP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                         Parkinson disease</a:t>
            </a:r>
          </a:p>
          <a:p>
            <a:pPr marL="0" indent="0">
              <a:buNone/>
            </a:pP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                         Facial paralysis</a:t>
            </a:r>
          </a:p>
          <a:p>
            <a:pPr marL="0" indent="0">
              <a:buNone/>
            </a:pP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                         HIV and immune suppression 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Times New Roman"/>
                <a:cs typeface="Times New Roman"/>
              </a:rPr>
              <a:t>SEBORRHEIC DERMATITIS</a:t>
            </a:r>
            <a:endParaRPr lang="en-US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495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i="1" dirty="0" smtClean="0">
                <a:latin typeface="Times New Roman"/>
                <a:ea typeface="ＭＳ Ｐゴシック" charset="0"/>
              </a:rPr>
              <a:t>To </a:t>
            </a:r>
            <a:r>
              <a:rPr lang="en-US" sz="3200" i="1" dirty="0">
                <a:latin typeface="Times New Roman"/>
                <a:ea typeface="ＭＳ Ｐゴシック" charset="0"/>
              </a:rPr>
              <a:t>know the definition &amp; classification of Dermatitis/Eczema </a:t>
            </a:r>
          </a:p>
          <a:p>
            <a:pPr marL="0" indent="0">
              <a:buNone/>
            </a:pPr>
            <a:r>
              <a:rPr lang="en-US" sz="3200" i="1" dirty="0" smtClean="0">
                <a:latin typeface="Times New Roman"/>
                <a:ea typeface="ＭＳ Ｐゴシック" charset="0"/>
              </a:rPr>
              <a:t> </a:t>
            </a:r>
            <a:r>
              <a:rPr lang="en-US" sz="3200" i="1" dirty="0">
                <a:latin typeface="Times New Roman"/>
                <a:ea typeface="ＭＳ Ｐゴシック" charset="0"/>
              </a:rPr>
              <a:t>To recognize the primary presentation of different types of eczema </a:t>
            </a:r>
          </a:p>
          <a:p>
            <a:pPr marL="0" indent="0">
              <a:buNone/>
            </a:pPr>
            <a:r>
              <a:rPr lang="en-US" sz="3200" i="1" dirty="0" smtClean="0">
                <a:latin typeface="Times New Roman"/>
                <a:ea typeface="ＭＳ Ｐゴシック" charset="0"/>
              </a:rPr>
              <a:t> </a:t>
            </a:r>
            <a:r>
              <a:rPr lang="en-US" sz="3200" i="1" dirty="0">
                <a:latin typeface="Times New Roman"/>
                <a:ea typeface="ＭＳ Ｐゴシック" charset="0"/>
              </a:rPr>
              <a:t>To understand the possible pathogenesis of each type of eczema </a:t>
            </a:r>
          </a:p>
          <a:p>
            <a:pPr marL="0" indent="0">
              <a:buNone/>
            </a:pPr>
            <a:r>
              <a:rPr lang="en-US" sz="3200" i="1" dirty="0" smtClean="0">
                <a:latin typeface="Times New Roman"/>
                <a:ea typeface="ＭＳ Ｐゴシック" charset="0"/>
              </a:rPr>
              <a:t> </a:t>
            </a:r>
            <a:r>
              <a:rPr lang="en-US" sz="3200" i="1" dirty="0">
                <a:latin typeface="Times New Roman"/>
                <a:ea typeface="ＭＳ Ｐゴシック" charset="0"/>
              </a:rPr>
              <a:t>To know the scheme of managements lines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</a:rPr>
              <a:t>OBJECTIVES</a:t>
            </a:r>
            <a:endParaRPr lang="en-US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222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C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650" y="2127250"/>
            <a:ext cx="2997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1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2559050"/>
            <a:ext cx="5943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9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i="1" dirty="0" smtClean="0">
                <a:latin typeface="Times New Roman"/>
                <a:cs typeface="Times New Roman"/>
              </a:rPr>
              <a:t>Treatment </a:t>
            </a:r>
          </a:p>
          <a:p>
            <a:endParaRPr lang="en-US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Anti-dandruff shampoo</a:t>
            </a: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                        2% ketoconazole</a:t>
            </a:r>
          </a:p>
          <a:p>
            <a:pPr marL="0" indent="0">
              <a:buNone/>
            </a:pP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                       2% selenium sulfide</a:t>
            </a:r>
          </a:p>
          <a:p>
            <a:pPr marL="0" indent="0">
              <a:buNone/>
            </a:pPr>
            <a:r>
              <a:rPr lang="en-US" i="1" dirty="0">
                <a:latin typeface="Times New Roman"/>
                <a:ea typeface="ＭＳ Ｐゴシック" charset="0"/>
                <a:cs typeface="Times New Roman"/>
              </a:rPr>
              <a:t>Topical corticosteroids</a:t>
            </a:r>
          </a:p>
          <a:p>
            <a:pPr marL="0" indent="0">
              <a:buNone/>
            </a:pPr>
            <a:r>
              <a:rPr lang="en-US" i="1" dirty="0">
                <a:latin typeface="Times New Roman"/>
                <a:ea typeface="ＭＳ Ｐゴシック" charset="0"/>
                <a:cs typeface="Times New Roman"/>
              </a:rPr>
              <a:t>Topical calcineurin inhibitor</a:t>
            </a:r>
          </a:p>
          <a:p>
            <a:pPr marL="0" indent="0">
              <a:buNone/>
            </a:pPr>
            <a:endParaRPr lang="en-US" i="1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Oral Isotretinoin </a:t>
            </a:r>
          </a:p>
          <a:p>
            <a:pPr marL="0" indent="0">
              <a:buNone/>
            </a:pPr>
            <a:r>
              <a:rPr lang="en-US" i="1" dirty="0" smtClean="0">
                <a:latin typeface="Times New Roman"/>
                <a:ea typeface="ＭＳ Ｐゴシック" charset="0"/>
                <a:cs typeface="Times New Roman"/>
              </a:rPr>
              <a:t>Oral </a:t>
            </a:r>
            <a:r>
              <a:rPr lang="en-US" i="1" dirty="0">
                <a:latin typeface="Times New Roman"/>
                <a:ea typeface="ＭＳ Ｐゴシック" charset="0"/>
                <a:cs typeface="Times New Roman"/>
              </a:rPr>
              <a:t>H1 antihistamine</a:t>
            </a:r>
          </a:p>
          <a:p>
            <a:pPr marL="0" indent="0">
              <a:buNone/>
            </a:pPr>
            <a:r>
              <a:rPr lang="en-US" i="1" dirty="0">
                <a:latin typeface="Times New Roman"/>
                <a:ea typeface="ＭＳ Ｐゴシック" charset="0"/>
                <a:cs typeface="Times New Roman"/>
              </a:rPr>
              <a:t>Systemic Corticosteroids</a:t>
            </a:r>
          </a:p>
          <a:p>
            <a:pPr marL="0" indent="0">
              <a:buNone/>
            </a:pPr>
            <a:r>
              <a:rPr lang="en-US" i="1" dirty="0" smtClean="0">
                <a:latin typeface="Times New Roman"/>
                <a:ea typeface="ＭＳ Ｐゴシック" charset="0"/>
                <a:cs typeface="Times New Roman"/>
              </a:rPr>
              <a:t>Immunosuppressive </a:t>
            </a:r>
            <a:r>
              <a:rPr lang="en-US" i="1" dirty="0">
                <a:latin typeface="Times New Roman"/>
                <a:ea typeface="ＭＳ Ｐゴシック" charset="0"/>
                <a:cs typeface="Times New Roman"/>
              </a:rPr>
              <a:t>therapy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1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>
                <a:latin typeface="Times New Roman"/>
                <a:cs typeface="Times New Roman"/>
              </a:rPr>
              <a:t>Contact irritant dermatitis </a:t>
            </a: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It account for 80% of occupational skin diseases </a:t>
            </a: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It result of direct cytotoxic damage to keratinocytes in any person.</a:t>
            </a:r>
          </a:p>
          <a:p>
            <a:pPr marL="0" indent="0">
              <a:buNone/>
            </a:pPr>
            <a:endParaRPr lang="en-US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b="1" i="1" dirty="0" smtClean="0">
                <a:latin typeface="Times New Roman"/>
                <a:cs typeface="Times New Roman"/>
              </a:rPr>
              <a:t>Contact allergic dermatitis </a:t>
            </a:r>
          </a:p>
          <a:p>
            <a:pPr marL="0" indent="0">
              <a:buNone/>
            </a:pPr>
            <a:r>
              <a:rPr lang="en-US" i="1" dirty="0">
                <a:latin typeface="Times New Roman"/>
                <a:cs typeface="Times New Roman"/>
              </a:rPr>
              <a:t>It account for 7</a:t>
            </a:r>
            <a:r>
              <a:rPr lang="en-US" i="1" dirty="0" smtClean="0">
                <a:latin typeface="Times New Roman"/>
                <a:cs typeface="Times New Roman"/>
              </a:rPr>
              <a:t>% </a:t>
            </a:r>
            <a:r>
              <a:rPr lang="en-US" i="1" dirty="0">
                <a:latin typeface="Times New Roman"/>
                <a:cs typeface="Times New Roman"/>
              </a:rPr>
              <a:t>of </a:t>
            </a:r>
            <a:r>
              <a:rPr lang="en-US" i="1" dirty="0" smtClean="0">
                <a:latin typeface="Times New Roman"/>
                <a:cs typeface="Times New Roman"/>
              </a:rPr>
              <a:t>occupation related diseases</a:t>
            </a: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It is caused by allergen that trigger type IV hypersensitivity reaction in a sensitized person. </a:t>
            </a:r>
            <a:endParaRPr lang="en-US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Times New Roman"/>
                <a:cs typeface="Times New Roman"/>
              </a:rPr>
              <a:t>CONTACT DERMATITIS</a:t>
            </a:r>
            <a:endParaRPr lang="en-US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31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1121" cy="686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93" y="1210614"/>
            <a:ext cx="8620190" cy="434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3" descr="sfew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8" b="8638"/>
          <a:stretch>
            <a:fillRect/>
          </a:stretch>
        </p:blipFill>
        <p:spPr bwMode="auto">
          <a:xfrm>
            <a:off x="637261" y="165667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297965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6" b="7816"/>
          <a:stretch>
            <a:fillRect/>
          </a:stretch>
        </p:blipFill>
        <p:spPr bwMode="auto">
          <a:xfrm>
            <a:off x="580858" y="1762711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274334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m_PCOImage9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2124075"/>
            <a:ext cx="4953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3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Dermatitis20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64" y="1650746"/>
            <a:ext cx="5605272" cy="46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i="1" dirty="0">
                <a:latin typeface="Times New Roman"/>
                <a:ea typeface="ＭＳ Ｐゴシック" charset="0"/>
              </a:rPr>
              <a:t>A </a:t>
            </a:r>
            <a:r>
              <a:rPr lang="en-US" sz="3200" i="1" dirty="0" smtClean="0">
                <a:latin typeface="Times New Roman"/>
                <a:ea typeface="ＭＳ Ｐゴシック" charset="0"/>
              </a:rPr>
              <a:t> </a:t>
            </a:r>
            <a:r>
              <a:rPr lang="en-US" sz="3200" i="1" dirty="0">
                <a:latin typeface="Times New Roman"/>
                <a:ea typeface="ＭＳ Ｐゴシック" charset="0"/>
              </a:rPr>
              <a:t>spectrum of related disorders with pruritus being the hallmark of the disease.</a:t>
            </a:r>
          </a:p>
          <a:p>
            <a:r>
              <a:rPr lang="en-US" sz="3200" i="1" dirty="0" smtClean="0">
                <a:latin typeface="Times New Roman"/>
                <a:ea typeface="ＭＳ Ｐゴシック" charset="0"/>
              </a:rPr>
              <a:t>Acute</a:t>
            </a:r>
            <a:endParaRPr lang="en-US" sz="3200" i="1" dirty="0">
              <a:latin typeface="Times New Roman"/>
              <a:ea typeface="ＭＳ Ｐゴシック" charset="0"/>
            </a:endParaRPr>
          </a:p>
          <a:p>
            <a:r>
              <a:rPr lang="en-US" sz="3200" i="1" dirty="0">
                <a:latin typeface="Times New Roman"/>
                <a:ea typeface="ＭＳ Ｐゴシック" charset="0"/>
              </a:rPr>
              <a:t>chronic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86" y="141668"/>
            <a:ext cx="7494644" cy="671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0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2565nickel_w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68" y="1473200"/>
            <a:ext cx="14938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Nickel allergy on the lobe due to contact with nick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1473200"/>
            <a:ext cx="14763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0224"/>
          <p:cNvPicPr>
            <a:picLocks noGrp="1"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733" y="1473200"/>
            <a:ext cx="3408363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6" name="Picture 5" descr="nickder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858" y="4007723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022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672" y="4222750"/>
            <a:ext cx="23622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82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15FF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2"/>
          <a:stretch>
            <a:fillRect/>
          </a:stretch>
        </p:blipFill>
        <p:spPr bwMode="auto">
          <a:xfrm>
            <a:off x="4957763" y="1273947"/>
            <a:ext cx="40195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15FF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65"/>
          <a:stretch>
            <a:fillRect/>
          </a:stretch>
        </p:blipFill>
        <p:spPr bwMode="auto">
          <a:xfrm>
            <a:off x="359398" y="1777523"/>
            <a:ext cx="4391025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0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Patch test  ?</a:t>
            </a:r>
            <a:endParaRPr lang="en-US" dirty="0"/>
          </a:p>
        </p:txBody>
      </p:sp>
      <p:pic>
        <p:nvPicPr>
          <p:cNvPr id="3" name="Picture 2" descr="15F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3"/>
          <a:stretch>
            <a:fillRect/>
          </a:stretch>
        </p:blipFill>
        <p:spPr bwMode="auto">
          <a:xfrm>
            <a:off x="673445" y="1596528"/>
            <a:ext cx="46958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15FF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3708" b="5426"/>
          <a:stretch>
            <a:fillRect/>
          </a:stretch>
        </p:blipFill>
        <p:spPr bwMode="auto">
          <a:xfrm>
            <a:off x="5539075" y="1596528"/>
            <a:ext cx="32480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0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1" dirty="0" smtClean="0">
                <a:latin typeface="Times New Roman"/>
                <a:ea typeface="ＭＳ Ｐゴシック" charset="0"/>
                <a:cs typeface="Times New Roman"/>
              </a:rPr>
              <a:t>Dyshidrotiform eczema</a:t>
            </a:r>
            <a:endParaRPr lang="en-US" b="1" dirty="0"/>
          </a:p>
        </p:txBody>
      </p:sp>
      <p:pic>
        <p:nvPicPr>
          <p:cNvPr id="3" name="Picture 2" descr="dyshidrotic ecze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09554"/>
            <a:ext cx="82296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>
                <a:latin typeface="Times New Roman"/>
                <a:ea typeface="ＭＳ Ｐゴシック" charset="0"/>
                <a:cs typeface="Times New Roman"/>
              </a:rPr>
              <a:t>Asteatotic  eczema</a:t>
            </a:r>
            <a:endParaRPr lang="en-US" b="1" dirty="0"/>
          </a:p>
        </p:txBody>
      </p:sp>
      <p:pic>
        <p:nvPicPr>
          <p:cNvPr id="3" name="Picture 2" descr="Asteatotic_eczema_DW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52" y="1715463"/>
            <a:ext cx="5902146" cy="442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3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Times New Roman"/>
                <a:cs typeface="Times New Roman"/>
              </a:rPr>
              <a:t>Stasis eczema</a:t>
            </a:r>
            <a:endParaRPr lang="en-US" b="1" i="1" dirty="0">
              <a:latin typeface="Times New Roman"/>
              <a:cs typeface="Times New Roman"/>
            </a:endParaRPr>
          </a:p>
        </p:txBody>
      </p:sp>
      <p:pic>
        <p:nvPicPr>
          <p:cNvPr id="3" name="Picture 2" descr="stasis-dermatitis-and-ulcers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79" y="1645086"/>
            <a:ext cx="6349775" cy="442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4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Times New Roman"/>
                <a:cs typeface="Times New Roman"/>
              </a:rPr>
              <a:t>Lichen simplex Chronicus</a:t>
            </a:r>
            <a:endParaRPr lang="en-US" b="1" i="1" dirty="0">
              <a:latin typeface="Times New Roman"/>
              <a:cs typeface="Times New Roman"/>
            </a:endParaRPr>
          </a:p>
        </p:txBody>
      </p:sp>
      <p:pic>
        <p:nvPicPr>
          <p:cNvPr id="3" name="Picture 2" descr="Lichen_sim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57" y="1554954"/>
            <a:ext cx="4787900" cy="516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1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i="1" dirty="0">
                <a:latin typeface="Times New Roman"/>
                <a:ea typeface="ＭＳ Ｐゴシック" charset="0"/>
                <a:cs typeface="Times New Roman"/>
              </a:rPr>
              <a:t>Atopic</a:t>
            </a:r>
          </a:p>
          <a:p>
            <a:pPr marL="0" indent="0">
              <a:buNone/>
            </a:pPr>
            <a:r>
              <a:rPr lang="en-US" sz="2800" i="1" dirty="0">
                <a:latin typeface="Times New Roman"/>
                <a:ea typeface="ＭＳ Ｐゴシック" charset="0"/>
                <a:cs typeface="Times New Roman"/>
              </a:rPr>
              <a:t>Seborrheic</a:t>
            </a:r>
          </a:p>
          <a:p>
            <a:pPr marL="0" indent="0">
              <a:buNone/>
            </a:pPr>
            <a:r>
              <a:rPr lang="en-US" sz="2800" i="1" dirty="0">
                <a:latin typeface="Times New Roman"/>
                <a:ea typeface="ＭＳ Ｐゴシック" charset="0"/>
                <a:cs typeface="Times New Roman"/>
              </a:rPr>
              <a:t>Contact</a:t>
            </a:r>
          </a:p>
          <a:p>
            <a:pPr lvl="1"/>
            <a:r>
              <a:rPr lang="en-US" i="1" dirty="0">
                <a:latin typeface="Times New Roman"/>
                <a:ea typeface="ＭＳ Ｐゴシック" charset="0"/>
                <a:cs typeface="Times New Roman"/>
              </a:rPr>
              <a:t>Allergic</a:t>
            </a:r>
          </a:p>
          <a:p>
            <a:pPr lvl="1"/>
            <a:r>
              <a:rPr lang="en-US" i="1" dirty="0">
                <a:latin typeface="Times New Roman"/>
                <a:ea typeface="ＭＳ Ｐゴシック" charset="0"/>
                <a:cs typeface="Times New Roman"/>
              </a:rPr>
              <a:t>Irritant</a:t>
            </a:r>
          </a:p>
          <a:p>
            <a:pPr marL="0" indent="0">
              <a:buNone/>
            </a:pPr>
            <a:r>
              <a:rPr lang="en-US" sz="2800" i="1" dirty="0" smtClean="0">
                <a:latin typeface="Times New Roman"/>
                <a:ea typeface="ＭＳ Ｐゴシック" charset="0"/>
                <a:cs typeface="Times New Roman"/>
              </a:rPr>
              <a:t>Dyshidrotiform </a:t>
            </a:r>
            <a:endParaRPr lang="en-US" sz="2800" i="1" dirty="0">
              <a:latin typeface="Times New Roman"/>
              <a:ea typeface="ＭＳ Ｐゴシック" charset="0"/>
              <a:cs typeface="Times New Roman"/>
            </a:endParaRPr>
          </a:p>
          <a:p>
            <a:pPr marL="0" indent="0">
              <a:buNone/>
            </a:pPr>
            <a:r>
              <a:rPr lang="en-US" sz="2800" i="1" dirty="0">
                <a:latin typeface="Times New Roman"/>
                <a:ea typeface="ＭＳ Ｐゴシック" charset="0"/>
                <a:cs typeface="Times New Roman"/>
              </a:rPr>
              <a:t>Asteatotic</a:t>
            </a:r>
          </a:p>
          <a:p>
            <a:pPr marL="0" indent="0">
              <a:buNone/>
            </a:pPr>
            <a:r>
              <a:rPr lang="en-US" sz="2800" i="1" dirty="0">
                <a:latin typeface="Times New Roman"/>
                <a:ea typeface="ＭＳ Ｐゴシック" charset="0"/>
                <a:cs typeface="Times New Roman"/>
              </a:rPr>
              <a:t>Stasis</a:t>
            </a:r>
          </a:p>
          <a:p>
            <a:pPr marL="0" indent="0">
              <a:buNone/>
            </a:pPr>
            <a:r>
              <a:rPr lang="en-US" sz="2800" i="1" dirty="0" smtClean="0">
                <a:latin typeface="Times New Roman"/>
                <a:ea typeface="ＭＳ Ｐゴシック" charset="0"/>
                <a:cs typeface="Times New Roman"/>
              </a:rPr>
              <a:t>Neurodermatitis (Lichen </a:t>
            </a:r>
            <a:r>
              <a:rPr lang="en-US" sz="2800" i="1" dirty="0">
                <a:latin typeface="Times New Roman"/>
                <a:ea typeface="ＭＳ Ｐゴシック" charset="0"/>
                <a:cs typeface="Times New Roman"/>
              </a:rPr>
              <a:t>Simplex </a:t>
            </a:r>
            <a:r>
              <a:rPr lang="en-US" sz="2800" i="1" dirty="0" smtClean="0">
                <a:latin typeface="Times New Roman"/>
                <a:ea typeface="ＭＳ Ｐゴシック" charset="0"/>
                <a:cs typeface="Times New Roman"/>
              </a:rPr>
              <a:t>Chronicus)</a:t>
            </a:r>
            <a:endParaRPr lang="en-US" sz="2800" i="1" dirty="0">
              <a:latin typeface="Times New Roman"/>
              <a:ea typeface="ＭＳ Ｐゴシック" charset="0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8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000" i="1" dirty="0" smtClean="0">
                <a:latin typeface="Times New Roman"/>
                <a:cs typeface="Times New Roman"/>
              </a:rPr>
              <a:t>Very common disease affect 10% of children</a:t>
            </a:r>
          </a:p>
          <a:p>
            <a:pPr marL="0" indent="0">
              <a:buNone/>
            </a:pPr>
            <a:r>
              <a:rPr lang="en-US" sz="3000" i="1" dirty="0">
                <a:latin typeface="Times New Roman"/>
                <a:cs typeface="Times New Roman"/>
              </a:rPr>
              <a:t>More than 40% will remit completely during childhood</a:t>
            </a:r>
          </a:p>
          <a:p>
            <a:pPr marL="0" indent="0">
              <a:buNone/>
            </a:pPr>
            <a:endParaRPr lang="en-US" sz="3000" i="1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3000" i="1" dirty="0" smtClean="0">
                <a:latin typeface="Times New Roman"/>
                <a:cs typeface="Times New Roman"/>
              </a:rPr>
              <a:t>Cause : </a:t>
            </a:r>
          </a:p>
          <a:p>
            <a:pPr marL="0" indent="0">
              <a:buNone/>
            </a:pPr>
            <a:r>
              <a:rPr lang="en-US" sz="3000" i="1" dirty="0" smtClean="0">
                <a:latin typeface="Times New Roman"/>
                <a:cs typeface="Times New Roman"/>
              </a:rPr>
              <a:t>Genetic factors</a:t>
            </a:r>
          </a:p>
          <a:p>
            <a:pPr marL="0" indent="0">
              <a:buNone/>
            </a:pPr>
            <a:r>
              <a:rPr lang="en-US" sz="3000" i="1" dirty="0">
                <a:latin typeface="Times New Roman"/>
                <a:cs typeface="Times New Roman"/>
              </a:rPr>
              <a:t> </a:t>
            </a:r>
            <a:r>
              <a:rPr lang="en-US" sz="3000" i="1" dirty="0" smtClean="0">
                <a:latin typeface="Times New Roman"/>
                <a:cs typeface="Times New Roman"/>
              </a:rPr>
              <a:t>       skin barrier defect</a:t>
            </a:r>
          </a:p>
          <a:p>
            <a:pPr marL="0" indent="0">
              <a:buNone/>
            </a:pPr>
            <a:r>
              <a:rPr lang="en-US" sz="3000" i="1" dirty="0">
                <a:latin typeface="Times New Roman"/>
                <a:cs typeface="Times New Roman"/>
              </a:rPr>
              <a:t> </a:t>
            </a:r>
            <a:r>
              <a:rPr lang="en-US" sz="3000" i="1" dirty="0" smtClean="0">
                <a:latin typeface="Times New Roman"/>
                <a:cs typeface="Times New Roman"/>
              </a:rPr>
              <a:t>       Immune dysregulation</a:t>
            </a:r>
          </a:p>
          <a:p>
            <a:pPr marL="0" indent="0">
              <a:buNone/>
            </a:pPr>
            <a:endParaRPr lang="en-US" sz="3000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3000" i="1" dirty="0" smtClean="0">
                <a:latin typeface="Times New Roman"/>
                <a:cs typeface="Times New Roman"/>
              </a:rPr>
              <a:t>Triggers</a:t>
            </a:r>
          </a:p>
          <a:p>
            <a:pPr marL="0" indent="0">
              <a:buNone/>
            </a:pPr>
            <a:r>
              <a:rPr lang="en-US" sz="3000" i="1" dirty="0">
                <a:latin typeface="Times New Roman"/>
                <a:cs typeface="Times New Roman"/>
              </a:rPr>
              <a:t> </a:t>
            </a:r>
            <a:r>
              <a:rPr lang="en-US" sz="3000" i="1" dirty="0" smtClean="0">
                <a:latin typeface="Times New Roman"/>
                <a:cs typeface="Times New Roman"/>
              </a:rPr>
              <a:t>        </a:t>
            </a:r>
            <a:r>
              <a:rPr lang="en-US" sz="3000" i="1" dirty="0">
                <a:latin typeface="Times New Roman"/>
                <a:cs typeface="Times New Roman"/>
              </a:rPr>
              <a:t>A</a:t>
            </a:r>
            <a:r>
              <a:rPr lang="en-US" sz="3000" i="1" dirty="0" smtClean="0">
                <a:latin typeface="Times New Roman"/>
                <a:cs typeface="Times New Roman"/>
              </a:rPr>
              <a:t>utoallergen</a:t>
            </a:r>
          </a:p>
          <a:p>
            <a:pPr marL="0" indent="0">
              <a:buNone/>
            </a:pPr>
            <a:r>
              <a:rPr lang="en-US" sz="3000" i="1" dirty="0">
                <a:latin typeface="Times New Roman"/>
                <a:cs typeface="Times New Roman"/>
              </a:rPr>
              <a:t> </a:t>
            </a:r>
            <a:r>
              <a:rPr lang="en-US" sz="3000" i="1" dirty="0" smtClean="0">
                <a:latin typeface="Times New Roman"/>
                <a:cs typeface="Times New Roman"/>
              </a:rPr>
              <a:t>        Microbes</a:t>
            </a:r>
          </a:p>
          <a:p>
            <a:pPr marL="0" indent="0">
              <a:buNone/>
            </a:pPr>
            <a:r>
              <a:rPr lang="en-US" sz="3000" i="1" dirty="0">
                <a:latin typeface="Times New Roman"/>
                <a:cs typeface="Times New Roman"/>
              </a:rPr>
              <a:t> </a:t>
            </a:r>
            <a:r>
              <a:rPr lang="en-US" sz="3000" i="1" dirty="0" smtClean="0">
                <a:latin typeface="Times New Roman"/>
                <a:cs typeface="Times New Roman"/>
              </a:rPr>
              <a:t>        Food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Times New Roman"/>
                <a:cs typeface="Times New Roman"/>
              </a:rPr>
              <a:t>A</a:t>
            </a:r>
            <a:r>
              <a:rPr lang="en-US" b="1" i="1" dirty="0" smtClean="0">
                <a:latin typeface="Times New Roman"/>
                <a:cs typeface="Times New Roman"/>
              </a:rPr>
              <a:t>TOPIC DERMATITIS</a:t>
            </a:r>
            <a:endParaRPr lang="en-US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192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13F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82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D criter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3" y="1645661"/>
            <a:ext cx="6608949" cy="427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6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512px-Pattern_of_atopic_eczema_varies_with_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87" y="1371600"/>
            <a:ext cx="7140257" cy="541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nfintile 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2152650"/>
            <a:ext cx="6985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3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105</TotalTime>
  <Words>315</Words>
  <Application>Microsoft Office PowerPoint</Application>
  <PresentationFormat>On-screen Show (4:3)</PresentationFormat>
  <Paragraphs>108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ＭＳ Ｐゴシック</vt:lpstr>
      <vt:lpstr>Calibri</vt:lpstr>
      <vt:lpstr>Constantia</vt:lpstr>
      <vt:lpstr>Times New Roman</vt:lpstr>
      <vt:lpstr>Wingdings 2</vt:lpstr>
      <vt:lpstr>Paper</vt:lpstr>
      <vt:lpstr>Eczema</vt:lpstr>
      <vt:lpstr>OBJECTIVES</vt:lpstr>
      <vt:lpstr>PowerPoint Presentation</vt:lpstr>
      <vt:lpstr>PowerPoint Presentation</vt:lpstr>
      <vt:lpstr>ATOPIC DERMATITIS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SEBORRHEIC DERMATITIS</vt:lpstr>
      <vt:lpstr>PowerPoint Presentation</vt:lpstr>
      <vt:lpstr>PowerPoint Presentation</vt:lpstr>
      <vt:lpstr>PowerPoint Presentation</vt:lpstr>
      <vt:lpstr>CONTACT DERMATITIS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Patch test  ?</vt:lpstr>
      <vt:lpstr>Dyshidrotiform eczema</vt:lpstr>
      <vt:lpstr>Asteatotic  eczema</vt:lpstr>
      <vt:lpstr>Stasis eczema</vt:lpstr>
      <vt:lpstr>Lichen simplex Chronicus</vt:lpstr>
    </vt:vector>
  </TitlesOfParts>
  <Company>mac pro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Eczema</dc:title>
  <dc:creator>mohammed alshahwan</dc:creator>
  <cp:lastModifiedBy>Mohammed AlShahwan</cp:lastModifiedBy>
  <cp:revision>35</cp:revision>
  <dcterms:created xsi:type="dcterms:W3CDTF">2017-10-12T00:49:35Z</dcterms:created>
  <dcterms:modified xsi:type="dcterms:W3CDTF">2017-10-12T06:51:09Z</dcterms:modified>
</cp:coreProperties>
</file>