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7" r:id="rId3"/>
    <p:sldId id="298" r:id="rId4"/>
    <p:sldId id="299" r:id="rId5"/>
    <p:sldId id="259" r:id="rId6"/>
    <p:sldId id="257" r:id="rId7"/>
    <p:sldId id="303" r:id="rId8"/>
    <p:sldId id="305" r:id="rId9"/>
    <p:sldId id="306" r:id="rId10"/>
    <p:sldId id="258" r:id="rId11"/>
    <p:sldId id="260" r:id="rId12"/>
    <p:sldId id="261" r:id="rId13"/>
    <p:sldId id="262" r:id="rId14"/>
    <p:sldId id="263" r:id="rId15"/>
    <p:sldId id="264" r:id="rId16"/>
    <p:sldId id="307" r:id="rId17"/>
    <p:sldId id="265" r:id="rId18"/>
    <p:sldId id="304" r:id="rId19"/>
    <p:sldId id="266" r:id="rId20"/>
    <p:sldId id="267" r:id="rId21"/>
    <p:sldId id="268" r:id="rId22"/>
    <p:sldId id="308" r:id="rId23"/>
    <p:sldId id="309" r:id="rId24"/>
    <p:sldId id="269" r:id="rId25"/>
    <p:sldId id="270" r:id="rId26"/>
    <p:sldId id="310" r:id="rId27"/>
    <p:sldId id="311" r:id="rId28"/>
    <p:sldId id="271" r:id="rId29"/>
    <p:sldId id="272" r:id="rId30"/>
    <p:sldId id="312" r:id="rId31"/>
    <p:sldId id="274" r:id="rId32"/>
    <p:sldId id="313" r:id="rId33"/>
    <p:sldId id="314" r:id="rId34"/>
    <p:sldId id="275" r:id="rId35"/>
    <p:sldId id="276" r:id="rId36"/>
    <p:sldId id="277" r:id="rId37"/>
    <p:sldId id="278" r:id="rId38"/>
    <p:sldId id="315" r:id="rId39"/>
    <p:sldId id="317" r:id="rId40"/>
    <p:sldId id="318" r:id="rId41"/>
    <p:sldId id="316" r:id="rId42"/>
    <p:sldId id="279" r:id="rId43"/>
    <p:sldId id="280" r:id="rId44"/>
    <p:sldId id="281" r:id="rId45"/>
    <p:sldId id="282" r:id="rId46"/>
    <p:sldId id="283" r:id="rId47"/>
    <p:sldId id="319" r:id="rId48"/>
    <p:sldId id="320" r:id="rId49"/>
    <p:sldId id="321" r:id="rId50"/>
    <p:sldId id="284" r:id="rId51"/>
    <p:sldId id="285" r:id="rId52"/>
    <p:sldId id="273" r:id="rId53"/>
    <p:sldId id="286" r:id="rId54"/>
    <p:sldId id="287" r:id="rId55"/>
    <p:sldId id="288" r:id="rId56"/>
    <p:sldId id="322" r:id="rId57"/>
    <p:sldId id="323" r:id="rId58"/>
    <p:sldId id="296" r:id="rId59"/>
    <p:sldId id="289" r:id="rId60"/>
    <p:sldId id="290" r:id="rId61"/>
    <p:sldId id="291" r:id="rId62"/>
    <p:sldId id="326" r:id="rId63"/>
    <p:sldId id="325" r:id="rId64"/>
    <p:sldId id="292" r:id="rId65"/>
    <p:sldId id="293" r:id="rId66"/>
    <p:sldId id="294" r:id="rId67"/>
    <p:sldId id="295" r:id="rId68"/>
    <p:sldId id="302" r:id="rId69"/>
    <p:sldId id="300" r:id="rId70"/>
    <p:sldId id="301" r:id="rId7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9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t>10‏/1‏/2018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39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t>10‏/1‏/2018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724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t>10‏/1‏/2018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482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t>10‏/1‏/2018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944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t>10‏/1‏/2018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666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t>10‏/1‏/2018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391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t>10‏/1‏/2018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311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t>10‏/1‏/2018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021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t>10‏/1‏/2018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875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t>10‏/1‏/2018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351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t>10‏/1‏/2018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54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833D8-46B9-8346-AA0D-0C2CFFA3B2DE}" type="datetimeFigureOut">
              <a:rPr lang="fr-FR" smtClean="0"/>
              <a:t>10‏/1‏/2018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8188B-3B47-6446-81CA-00D2521FAA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68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microsoft.com/office/2007/relationships/hdphoto" Target="../media/hdphoto2.wdp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Autoimmune </a:t>
            </a:r>
            <a:r>
              <a:rPr lang="fr-FR" dirty="0" err="1" smtClean="0"/>
              <a:t>Bullous</a:t>
            </a:r>
            <a:r>
              <a:rPr lang="fr-FR" dirty="0" smtClean="0"/>
              <a:t> </a:t>
            </a:r>
            <a:r>
              <a:rPr lang="fr-FR" dirty="0" err="1" smtClean="0"/>
              <a:t>Diseases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Dr. Abdullah ALAKEEL</a:t>
            </a:r>
          </a:p>
          <a:p>
            <a:r>
              <a:rPr lang="fr-FR" dirty="0" smtClean="0"/>
              <a:t>Assistant </a:t>
            </a:r>
            <a:r>
              <a:rPr lang="fr-FR" dirty="0" err="1"/>
              <a:t>P</a:t>
            </a:r>
            <a:r>
              <a:rPr lang="fr-FR" dirty="0" err="1" smtClean="0"/>
              <a:t>rofessor</a:t>
            </a:r>
            <a:r>
              <a:rPr lang="fr-FR" dirty="0" smtClean="0"/>
              <a:t> &amp; Consultant</a:t>
            </a:r>
          </a:p>
          <a:p>
            <a:r>
              <a:rPr lang="fr-FR" dirty="0" err="1" smtClean="0"/>
              <a:t>Department</a:t>
            </a:r>
            <a:r>
              <a:rPr lang="fr-FR" dirty="0" smtClean="0"/>
              <a:t> of </a:t>
            </a:r>
            <a:r>
              <a:rPr lang="fr-FR" dirty="0" err="1" smtClean="0"/>
              <a:t>Dermatology</a:t>
            </a:r>
            <a:endParaRPr lang="fr-FR" dirty="0" smtClean="0"/>
          </a:p>
          <a:p>
            <a:r>
              <a:rPr lang="fr-FR" dirty="0" smtClean="0"/>
              <a:t>KKUH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9663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Autoimmune </a:t>
            </a:r>
            <a:r>
              <a:rPr lang="fr-FR" dirty="0" err="1" smtClean="0"/>
              <a:t>bullous</a:t>
            </a:r>
            <a:r>
              <a:rPr lang="fr-FR" dirty="0" smtClean="0"/>
              <a:t> </a:t>
            </a:r>
            <a:r>
              <a:rPr lang="fr-FR" dirty="0" err="1" smtClean="0"/>
              <a:t>diseases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Pemphigus Group :</a:t>
            </a:r>
          </a:p>
          <a:p>
            <a:r>
              <a:rPr lang="en-US" dirty="0" smtClean="0"/>
              <a:t>A group of disorders with loss of </a:t>
            </a:r>
            <a:r>
              <a:rPr lang="en-US" b="1" i="1" dirty="0" err="1" smtClean="0"/>
              <a:t>intraepidermal</a:t>
            </a:r>
            <a:r>
              <a:rPr lang="en-US" dirty="0" smtClean="0"/>
              <a:t> adhesion due to autoantibodies directed against proteins of the </a:t>
            </a:r>
            <a:r>
              <a:rPr lang="en-US" dirty="0" err="1" smtClean="0"/>
              <a:t>desmosomal</a:t>
            </a:r>
            <a:r>
              <a:rPr lang="en-US" dirty="0" smtClean="0"/>
              <a:t> complex that hold keratinocytes together. The desmosome is a complex structure, with many of its components targets for autoantibodies.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4193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/>
              <a:t>Pemphigus vulgaris (PV):</a:t>
            </a:r>
          </a:p>
          <a:p>
            <a:r>
              <a:rPr lang="en-US" u="sng" dirty="0" smtClean="0"/>
              <a:t>Definition</a:t>
            </a:r>
            <a:r>
              <a:rPr lang="en-US" dirty="0" smtClean="0"/>
              <a:t> : severe, potentially fatal disease with </a:t>
            </a:r>
            <a:r>
              <a:rPr lang="en-US" dirty="0" err="1" smtClean="0"/>
              <a:t>intraepidermal</a:t>
            </a:r>
            <a:r>
              <a:rPr lang="en-US" dirty="0" smtClean="0"/>
              <a:t> blister formation on skin and mucosa caused by autoantibodies against </a:t>
            </a:r>
            <a:r>
              <a:rPr lang="en-US" dirty="0" err="1" smtClean="0"/>
              <a:t>desmogleins</a:t>
            </a:r>
            <a:r>
              <a:rPr lang="en-US" dirty="0" smtClean="0"/>
              <a:t>.</a:t>
            </a:r>
          </a:p>
          <a:p>
            <a:r>
              <a:rPr lang="en-US" u="sng" dirty="0" smtClean="0"/>
              <a:t>Epidemiology</a:t>
            </a:r>
            <a:r>
              <a:rPr lang="en-US" dirty="0" smtClean="0"/>
              <a:t> : 0.1-0.5/ 100000 yearly, most patients middle aged.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436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 smtClean="0"/>
              <a:t>Pathogenesis: </a:t>
            </a:r>
          </a:p>
          <a:p>
            <a:r>
              <a:rPr lang="en-US" dirty="0" smtClean="0"/>
              <a:t>- Genetic predisposition: HLA-DRQ402- DQ0505</a:t>
            </a:r>
          </a:p>
          <a:p>
            <a:r>
              <a:rPr lang="en-US" dirty="0" smtClean="0"/>
              <a:t>- Antibodies against </a:t>
            </a:r>
            <a:r>
              <a:rPr lang="en-US" dirty="0" err="1" smtClean="0"/>
              <a:t>desmoglein</a:t>
            </a:r>
            <a:r>
              <a:rPr lang="en-US" dirty="0" smtClean="0"/>
              <a:t> 3 (</a:t>
            </a:r>
            <a:r>
              <a:rPr lang="en-US" dirty="0" err="1" smtClean="0"/>
              <a:t>Dsg</a:t>
            </a:r>
            <a:r>
              <a:rPr lang="en-US" dirty="0" smtClean="0"/>
              <a:t> 3) and later </a:t>
            </a:r>
            <a:r>
              <a:rPr lang="en-US" dirty="0" err="1" smtClean="0"/>
              <a:t>desmoglein</a:t>
            </a:r>
            <a:r>
              <a:rPr lang="en-US" dirty="0" smtClean="0"/>
              <a:t> 1 (</a:t>
            </a:r>
            <a:r>
              <a:rPr lang="en-US" dirty="0" err="1" smtClean="0"/>
              <a:t>Dsg</a:t>
            </a:r>
            <a:r>
              <a:rPr lang="en-US" dirty="0" smtClean="0"/>
              <a:t> 1 ). The bound antibodies activate proteases that damage the desmosome, leading to </a:t>
            </a:r>
            <a:r>
              <a:rPr lang="en-US" dirty="0" err="1" smtClean="0"/>
              <a:t>acantholysis</a:t>
            </a:r>
            <a:r>
              <a:rPr lang="en-US" dirty="0" smtClean="0"/>
              <a:t>.</a:t>
            </a:r>
          </a:p>
          <a:p>
            <a:r>
              <a:rPr lang="en-US" dirty="0" smtClean="0"/>
              <a:t>- Serum antibody titer usually correlates with severity of disease and course.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9243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- Agents containing sulfhydryl groups  </a:t>
            </a:r>
            <a:r>
              <a:rPr lang="x-none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penicillamine</a:t>
            </a:r>
            <a:r>
              <a:rPr lang="en-US" dirty="0" smtClean="0"/>
              <a:t>, captopril, </a:t>
            </a:r>
            <a:r>
              <a:rPr lang="en-US" dirty="0" err="1" smtClean="0"/>
              <a:t>piroxicam</a:t>
            </a:r>
            <a:r>
              <a:rPr lang="en-US" dirty="0" smtClean="0"/>
              <a:t>) are more likely to cause PV.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- Those without sulfhydryl groups tend to cause PV ( beta-blockers, </a:t>
            </a:r>
            <a:r>
              <a:rPr lang="en-US" dirty="0" err="1" smtClean="0"/>
              <a:t>cephalosporins</a:t>
            </a:r>
            <a:r>
              <a:rPr lang="en-US" dirty="0" smtClean="0"/>
              <a:t>, </a:t>
            </a:r>
            <a:r>
              <a:rPr lang="en-US" dirty="0" err="1" smtClean="0"/>
              <a:t>penicillins</a:t>
            </a:r>
            <a:r>
              <a:rPr lang="en-US" dirty="0" smtClean="0"/>
              <a:t>, &amp; rifampicin) .</a:t>
            </a:r>
          </a:p>
          <a:p>
            <a:pPr>
              <a:buFontTx/>
              <a:buChar char="-"/>
            </a:pPr>
            <a:r>
              <a:rPr lang="en-US" b="1" i="1" dirty="0" smtClean="0"/>
              <a:t>Note </a:t>
            </a:r>
            <a:r>
              <a:rPr lang="en-US" dirty="0" smtClean="0"/>
              <a:t>: drugs from either group can cause either type of pemphigus.  </a:t>
            </a:r>
            <a:endParaRPr lang="x-none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3817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15472"/>
            <a:ext cx="8229600" cy="5010692"/>
          </a:xfrm>
        </p:spPr>
        <p:txBody>
          <a:bodyPr>
            <a:normAutofit/>
          </a:bodyPr>
          <a:lstStyle/>
          <a:p>
            <a:r>
              <a:rPr lang="fr-FR" u="sng" dirty="0" smtClean="0"/>
              <a:t>Clinical </a:t>
            </a:r>
            <a:r>
              <a:rPr lang="fr-FR" u="sng" dirty="0" err="1" smtClean="0"/>
              <a:t>features</a:t>
            </a:r>
            <a:r>
              <a:rPr lang="fr-FR" u="sng" dirty="0" smtClean="0"/>
              <a:t>:</a:t>
            </a:r>
          </a:p>
          <a:p>
            <a:r>
              <a:rPr lang="fr-FR" sz="2800" b="1" dirty="0" smtClean="0"/>
              <a:t>Sites: </a:t>
            </a:r>
            <a:r>
              <a:rPr lang="fr-FR" sz="2800" dirty="0" smtClean="0"/>
              <a:t>oral </a:t>
            </a:r>
            <a:r>
              <a:rPr lang="fr-FR" sz="2800" dirty="0" err="1" smtClean="0"/>
              <a:t>mucosa</a:t>
            </a:r>
            <a:r>
              <a:rPr lang="fr-FR" sz="2800" dirty="0" smtClean="0"/>
              <a:t>, scalp , face, </a:t>
            </a:r>
            <a:r>
              <a:rPr lang="fr-FR" sz="2800" dirty="0" err="1" smtClean="0"/>
              <a:t>mechanically</a:t>
            </a:r>
            <a:r>
              <a:rPr lang="fr-FR" sz="2800" dirty="0" smtClean="0"/>
              <a:t> </a:t>
            </a:r>
            <a:r>
              <a:rPr lang="fr-FR" sz="2800" dirty="0" err="1" smtClean="0"/>
              <a:t>stressed</a:t>
            </a:r>
            <a:r>
              <a:rPr lang="fr-FR" sz="2800" dirty="0" smtClean="0"/>
              <a:t> </a:t>
            </a:r>
            <a:r>
              <a:rPr lang="fr-FR" sz="2800" dirty="0" err="1" smtClean="0"/>
              <a:t>areas,nail</a:t>
            </a:r>
            <a:r>
              <a:rPr lang="fr-FR" sz="2800" dirty="0" smtClean="0"/>
              <a:t> </a:t>
            </a:r>
            <a:r>
              <a:rPr lang="fr-FR" sz="2800" dirty="0" err="1" smtClean="0"/>
              <a:t>fold</a:t>
            </a:r>
            <a:r>
              <a:rPr lang="fr-FR" sz="2800" dirty="0" smtClean="0"/>
              <a:t>, </a:t>
            </a:r>
            <a:r>
              <a:rPr lang="fr-FR" sz="2800" dirty="0" err="1" smtClean="0"/>
              <a:t>intertriginous</a:t>
            </a:r>
            <a:r>
              <a:rPr lang="fr-FR" sz="2800" dirty="0" smtClean="0"/>
              <a:t> areas.</a:t>
            </a:r>
          </a:p>
          <a:p>
            <a:r>
              <a:rPr lang="fr-FR" sz="2800" dirty="0" err="1" smtClean="0"/>
              <a:t>Bliters</a:t>
            </a:r>
            <a:r>
              <a:rPr lang="fr-FR" sz="2800" dirty="0" smtClean="0"/>
              <a:t> are </a:t>
            </a:r>
            <a:r>
              <a:rPr lang="fr-FR" sz="2800" i="1" dirty="0" smtClean="0"/>
              <a:t>NOT</a:t>
            </a:r>
            <a:r>
              <a:rPr lang="fr-FR" sz="2800" dirty="0" smtClean="0"/>
              <a:t> stable, </a:t>
            </a:r>
            <a:r>
              <a:rPr lang="fr-FR" sz="2800" dirty="0" err="1" smtClean="0"/>
              <a:t>epidermis</a:t>
            </a:r>
            <a:r>
              <a:rPr lang="fr-FR" sz="2800" dirty="0" smtClean="0"/>
              <a:t> </a:t>
            </a:r>
            <a:r>
              <a:rPr lang="fr-FR" sz="2800" dirty="0" err="1" smtClean="0"/>
              <a:t>falls</a:t>
            </a:r>
            <a:r>
              <a:rPr lang="fr-FR" sz="2800" dirty="0" smtClean="0"/>
              <a:t> </a:t>
            </a:r>
            <a:r>
              <a:rPr lang="fr-FR" sz="2800" dirty="0" err="1" smtClean="0"/>
              <a:t>apart</a:t>
            </a:r>
            <a:r>
              <a:rPr lang="fr-FR" sz="2800" dirty="0" smtClean="0"/>
              <a:t>, </a:t>
            </a:r>
            <a:r>
              <a:rPr lang="fr-FR" sz="2800" dirty="0" err="1" smtClean="0"/>
              <a:t>erosions</a:t>
            </a:r>
            <a:r>
              <a:rPr lang="fr-FR" sz="2800" dirty="0" smtClean="0"/>
              <a:t> &amp; </a:t>
            </a:r>
            <a:r>
              <a:rPr lang="fr-FR" sz="2800" dirty="0" err="1" smtClean="0"/>
              <a:t>crusts</a:t>
            </a:r>
            <a:r>
              <a:rPr lang="fr-FR" sz="2800" dirty="0" smtClean="0"/>
              <a:t> are </a:t>
            </a:r>
            <a:r>
              <a:rPr lang="fr-FR" sz="2800" dirty="0" err="1" smtClean="0"/>
              <a:t>common</a:t>
            </a:r>
            <a:endParaRPr lang="fr-FR" sz="2800" dirty="0" smtClean="0"/>
          </a:p>
          <a:p>
            <a:r>
              <a:rPr lang="fr-FR" sz="2800" dirty="0" smtClean="0"/>
              <a:t>Oral </a:t>
            </a:r>
            <a:r>
              <a:rPr lang="fr-FR" sz="2800" dirty="0" err="1" smtClean="0"/>
              <a:t>involvement</a:t>
            </a:r>
            <a:r>
              <a:rPr lang="fr-FR" sz="2800" dirty="0" smtClean="0"/>
              <a:t>: 70%, anti-Dsg3 (</a:t>
            </a:r>
            <a:r>
              <a:rPr lang="fr-FR" sz="2800" dirty="0" err="1" smtClean="0"/>
              <a:t>Dsg</a:t>
            </a:r>
            <a:r>
              <a:rPr lang="fr-FR" sz="2800" dirty="0" smtClean="0"/>
              <a:t> 3 </a:t>
            </a:r>
            <a:r>
              <a:rPr lang="fr-FR" sz="2800" dirty="0" err="1" smtClean="0"/>
              <a:t>is</a:t>
            </a:r>
            <a:r>
              <a:rPr lang="fr-FR" sz="2800" dirty="0" smtClean="0"/>
              <a:t> the main </a:t>
            </a:r>
            <a:r>
              <a:rPr lang="fr-FR" sz="2800" dirty="0" err="1" smtClean="0"/>
              <a:t>desmoglein</a:t>
            </a:r>
            <a:r>
              <a:rPr lang="fr-FR" sz="2800" dirty="0" smtClean="0"/>
              <a:t> on </a:t>
            </a:r>
            <a:r>
              <a:rPr lang="fr-FR" sz="2800" dirty="0" err="1" smtClean="0"/>
              <a:t>mucosa</a:t>
            </a:r>
            <a:r>
              <a:rPr lang="fr-FR" sz="2800" dirty="0" smtClean="0"/>
              <a:t>)</a:t>
            </a:r>
          </a:p>
          <a:p>
            <a:r>
              <a:rPr lang="fr-FR" sz="2800" dirty="0" err="1" smtClean="0"/>
              <a:t>Additional</a:t>
            </a:r>
            <a:r>
              <a:rPr lang="fr-FR" sz="2800" dirty="0" smtClean="0"/>
              <a:t> </a:t>
            </a:r>
            <a:r>
              <a:rPr lang="fr-FR" sz="2800" dirty="0" err="1" smtClean="0"/>
              <a:t>localized</a:t>
            </a:r>
            <a:r>
              <a:rPr lang="fr-FR" sz="2800" dirty="0" smtClean="0"/>
              <a:t> </a:t>
            </a:r>
            <a:r>
              <a:rPr lang="fr-FR" sz="2800" dirty="0" err="1" smtClean="0"/>
              <a:t>disease</a:t>
            </a:r>
            <a:r>
              <a:rPr lang="fr-FR" sz="2800" dirty="0" smtClean="0"/>
              <a:t>; scalp </a:t>
            </a:r>
          </a:p>
          <a:p>
            <a:r>
              <a:rPr lang="fr-FR" sz="2800" b="1" i="1" dirty="0" smtClean="0"/>
              <a:t>Note:</a:t>
            </a:r>
            <a:r>
              <a:rPr lang="fr-FR" sz="2800" b="1" dirty="0" smtClean="0"/>
              <a:t> </a:t>
            </a:r>
            <a:r>
              <a:rPr lang="fr-FR" sz="2800" dirty="0" err="1" smtClean="0"/>
              <a:t>always</a:t>
            </a:r>
            <a:r>
              <a:rPr lang="fr-FR" sz="2800" dirty="0" smtClean="0"/>
              <a:t> check scalp </a:t>
            </a:r>
            <a:r>
              <a:rPr lang="fr-FR" sz="2800" dirty="0" err="1" smtClean="0"/>
              <a:t>when</a:t>
            </a:r>
            <a:r>
              <a:rPr lang="fr-FR" sz="2800" dirty="0"/>
              <a:t> </a:t>
            </a:r>
            <a:r>
              <a:rPr lang="fr-FR" sz="2800" dirty="0" err="1" smtClean="0"/>
              <a:t>confronted</a:t>
            </a:r>
            <a:r>
              <a:rPr lang="fr-FR" sz="2800" dirty="0" smtClean="0"/>
              <a:t> </a:t>
            </a:r>
            <a:r>
              <a:rPr lang="fr-FR" sz="2800" dirty="0" err="1" smtClean="0"/>
              <a:t>with</a:t>
            </a:r>
            <a:r>
              <a:rPr lang="fr-FR" sz="2800" dirty="0" smtClean="0"/>
              <a:t> </a:t>
            </a:r>
            <a:r>
              <a:rPr lang="fr-FR" sz="2800" dirty="0" err="1" smtClean="0"/>
              <a:t>unexplained</a:t>
            </a:r>
            <a:r>
              <a:rPr lang="fr-FR" sz="2800" dirty="0" smtClean="0"/>
              <a:t> oral </a:t>
            </a:r>
            <a:r>
              <a:rPr lang="fr-FR" sz="2800" dirty="0" err="1" smtClean="0"/>
              <a:t>erosions</a:t>
            </a:r>
            <a:r>
              <a:rPr lang="fr-FR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877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Generalized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due to </a:t>
            </a:r>
            <a:r>
              <a:rPr lang="fr-FR" dirty="0" err="1" smtClean="0"/>
              <a:t>development</a:t>
            </a:r>
            <a:r>
              <a:rPr lang="fr-FR" dirty="0" smtClean="0"/>
              <a:t> of </a:t>
            </a:r>
            <a:r>
              <a:rPr lang="fr-FR" dirty="0" err="1" smtClean="0"/>
              <a:t>antibodies</a:t>
            </a:r>
            <a:r>
              <a:rPr lang="fr-FR" dirty="0" smtClean="0"/>
              <a:t> </a:t>
            </a:r>
            <a:r>
              <a:rPr lang="fr-FR" dirty="0" err="1" smtClean="0"/>
              <a:t>against</a:t>
            </a:r>
            <a:r>
              <a:rPr lang="fr-FR" dirty="0" smtClean="0"/>
              <a:t> Dsg1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present</a:t>
            </a:r>
            <a:r>
              <a:rPr lang="fr-FR" dirty="0" smtClean="0"/>
              <a:t> in skin </a:t>
            </a:r>
            <a:r>
              <a:rPr lang="fr-FR" dirty="0" err="1" smtClean="0"/>
              <a:t>along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Dsg3.</a:t>
            </a:r>
          </a:p>
          <a:p>
            <a:r>
              <a:rPr lang="fr-FR" dirty="0" err="1" smtClean="0"/>
              <a:t>Pruritus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b="1" dirty="0" err="1" smtClean="0"/>
              <a:t>uncommon</a:t>
            </a:r>
            <a:r>
              <a:rPr lang="fr-FR" dirty="0" smtClean="0"/>
              <a:t>.</a:t>
            </a:r>
          </a:p>
          <a:p>
            <a:r>
              <a:rPr lang="fr-FR" u="sng" dirty="0" smtClean="0"/>
              <a:t>Histology</a:t>
            </a:r>
            <a:r>
              <a:rPr lang="fr-FR" dirty="0" smtClean="0"/>
              <a:t>: </a:t>
            </a:r>
            <a:r>
              <a:rPr lang="fr-FR" dirty="0" err="1" smtClean="0"/>
              <a:t>acantholysis</a:t>
            </a:r>
            <a:r>
              <a:rPr lang="fr-FR" dirty="0" smtClean="0"/>
              <a:t>, </a:t>
            </a:r>
            <a:r>
              <a:rPr lang="fr-FR" dirty="0" err="1" smtClean="0"/>
              <a:t>retention</a:t>
            </a:r>
            <a:r>
              <a:rPr lang="fr-FR" dirty="0" smtClean="0"/>
              <a:t> of basal layer </a:t>
            </a:r>
            <a:r>
              <a:rPr lang="fr-FR" dirty="0" err="1" smtClean="0"/>
              <a:t>keratinocytes</a:t>
            </a:r>
            <a:r>
              <a:rPr lang="fr-FR" dirty="0" smtClean="0"/>
              <a:t> (</a:t>
            </a:r>
            <a:r>
              <a:rPr lang="fr-FR" dirty="0" err="1" smtClean="0"/>
              <a:t>tombstone</a:t>
            </a:r>
            <a:r>
              <a:rPr lang="fr-FR" dirty="0" smtClean="0"/>
              <a:t> </a:t>
            </a:r>
            <a:r>
              <a:rPr lang="fr-FR" dirty="0" err="1" smtClean="0"/>
              <a:t>effect</a:t>
            </a:r>
            <a:r>
              <a:rPr lang="fr-FR" dirty="0" smtClean="0"/>
              <a:t>), </a:t>
            </a:r>
            <a:r>
              <a:rPr lang="fr-FR" dirty="0" err="1" smtClean="0"/>
              <a:t>mild</a:t>
            </a:r>
            <a:r>
              <a:rPr lang="fr-FR" dirty="0" smtClean="0"/>
              <a:t> </a:t>
            </a:r>
            <a:r>
              <a:rPr lang="fr-FR" dirty="0" err="1" smtClean="0"/>
              <a:t>dermal</a:t>
            </a:r>
            <a:r>
              <a:rPr lang="fr-FR" dirty="0" smtClean="0"/>
              <a:t> </a:t>
            </a:r>
            <a:r>
              <a:rPr lang="fr-FR" dirty="0" err="1" smtClean="0"/>
              <a:t>perivascular</a:t>
            </a:r>
            <a:r>
              <a:rPr lang="fr-FR" dirty="0" smtClean="0"/>
              <a:t> </a:t>
            </a:r>
            <a:r>
              <a:rPr lang="fr-FR" dirty="0" err="1" smtClean="0"/>
              <a:t>infiltrates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851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C:\Documents and Settings\Loucie\Desktop\Dr.Mona lecture\page 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34" r="-17534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627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66954"/>
            <a:ext cx="8229600" cy="4959209"/>
          </a:xfrm>
        </p:spPr>
        <p:txBody>
          <a:bodyPr>
            <a:normAutofit/>
          </a:bodyPr>
          <a:lstStyle/>
          <a:p>
            <a:r>
              <a:rPr lang="fr-FR" u="sng" dirty="0" smtClean="0"/>
              <a:t>Diagnostic </a:t>
            </a:r>
            <a:r>
              <a:rPr lang="fr-FR" u="sng" dirty="0" err="1" smtClean="0"/>
              <a:t>approach</a:t>
            </a:r>
            <a:r>
              <a:rPr lang="fr-FR" u="sng" dirty="0" smtClean="0"/>
              <a:t>:</a:t>
            </a:r>
          </a:p>
          <a:p>
            <a:r>
              <a:rPr lang="fr-FR" dirty="0" smtClean="0"/>
              <a:t>Clinical </a:t>
            </a:r>
            <a:r>
              <a:rPr lang="fr-FR" dirty="0" err="1" smtClean="0"/>
              <a:t>evaluation</a:t>
            </a:r>
            <a:endParaRPr lang="fr-FR" dirty="0" smtClean="0"/>
          </a:p>
          <a:p>
            <a:r>
              <a:rPr lang="fr-FR" dirty="0" err="1" smtClean="0"/>
              <a:t>Nikolsky</a:t>
            </a:r>
            <a:r>
              <a:rPr lang="fr-FR" dirty="0" smtClean="0"/>
              <a:t> </a:t>
            </a:r>
            <a:r>
              <a:rPr lang="fr-FR" dirty="0" err="1" smtClean="0"/>
              <a:t>sign</a:t>
            </a:r>
            <a:endParaRPr lang="fr-FR" dirty="0" smtClean="0"/>
          </a:p>
          <a:p>
            <a:r>
              <a:rPr lang="fr-FR" dirty="0" smtClean="0"/>
              <a:t>Pseudo-</a:t>
            </a:r>
            <a:r>
              <a:rPr lang="fr-FR" dirty="0" err="1" smtClean="0"/>
              <a:t>Nikolsky</a:t>
            </a:r>
            <a:r>
              <a:rPr lang="fr-FR" dirty="0" smtClean="0"/>
              <a:t> </a:t>
            </a:r>
            <a:r>
              <a:rPr lang="fr-FR" dirty="0" err="1" smtClean="0"/>
              <a:t>sign</a:t>
            </a:r>
            <a:r>
              <a:rPr lang="fr-FR" dirty="0" smtClean="0"/>
              <a:t> (</a:t>
            </a:r>
            <a:r>
              <a:rPr lang="fr-FR" dirty="0" err="1" smtClean="0"/>
              <a:t>Asboe</a:t>
            </a:r>
            <a:r>
              <a:rPr lang="fr-FR" dirty="0" smtClean="0"/>
              <a:t>-Hansen </a:t>
            </a:r>
            <a:r>
              <a:rPr lang="fr-FR" dirty="0" err="1" smtClean="0"/>
              <a:t>sign</a:t>
            </a:r>
            <a:r>
              <a:rPr lang="fr-FR" dirty="0" smtClean="0"/>
              <a:t>), </a:t>
            </a:r>
            <a:r>
              <a:rPr lang="fr-FR" dirty="0" err="1" smtClean="0"/>
              <a:t>less</a:t>
            </a:r>
            <a:r>
              <a:rPr lang="fr-FR" dirty="0" smtClean="0"/>
              <a:t> </a:t>
            </a:r>
            <a:r>
              <a:rPr lang="fr-FR" dirty="0" err="1" smtClean="0"/>
              <a:t>specific</a:t>
            </a:r>
            <a:endParaRPr lang="fr-FR" dirty="0" smtClean="0"/>
          </a:p>
          <a:p>
            <a:endParaRPr lang="fr-FR" dirty="0" smtClean="0"/>
          </a:p>
        </p:txBody>
      </p:sp>
      <p:pic>
        <p:nvPicPr>
          <p:cNvPr id="4" name="Picture 3" descr="krishan-mehra-32-63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 t="50297" r="2030" b="2920"/>
          <a:stretch/>
        </p:blipFill>
        <p:spPr>
          <a:xfrm>
            <a:off x="797534" y="3995220"/>
            <a:ext cx="7347018" cy="2674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408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smtClean="0"/>
              <a:t>Histology:</a:t>
            </a:r>
          </a:p>
          <a:p>
            <a:r>
              <a:rPr lang="fr-FR" dirty="0" smtClean="0"/>
              <a:t>DIF: </a:t>
            </a:r>
            <a:r>
              <a:rPr lang="fr-FR" dirty="0" err="1" smtClean="0"/>
              <a:t>perilesional</a:t>
            </a:r>
            <a:r>
              <a:rPr lang="fr-FR" dirty="0" smtClean="0"/>
              <a:t> shows </a:t>
            </a:r>
            <a:r>
              <a:rPr lang="fr-FR" dirty="0"/>
              <a:t>a net-</a:t>
            </a:r>
            <a:r>
              <a:rPr lang="fr-FR" dirty="0" err="1"/>
              <a:t>like</a:t>
            </a:r>
            <a:r>
              <a:rPr lang="fr-FR" dirty="0"/>
              <a:t> </a:t>
            </a:r>
            <a:r>
              <a:rPr lang="fr-FR" dirty="0" err="1"/>
              <a:t>intracellular</a:t>
            </a:r>
            <a:r>
              <a:rPr lang="fr-FR" dirty="0"/>
              <a:t> </a:t>
            </a:r>
            <a:r>
              <a:rPr lang="fr-FR" dirty="0" err="1"/>
              <a:t>deposition</a:t>
            </a:r>
            <a:r>
              <a:rPr lang="fr-FR" dirty="0"/>
              <a:t> </a:t>
            </a:r>
            <a:r>
              <a:rPr lang="fr-FR" dirty="0" smtClean="0"/>
              <a:t>of </a:t>
            </a:r>
            <a:r>
              <a:rPr lang="fr-FR" dirty="0" err="1" smtClean="0"/>
              <a:t>IgG</a:t>
            </a:r>
            <a:r>
              <a:rPr lang="fr-FR" dirty="0" smtClean="0"/>
              <a:t> (100%), C3 (80%</a:t>
            </a:r>
            <a:r>
              <a:rPr lang="fr-FR" dirty="0" smtClean="0"/>
              <a:t>)</a:t>
            </a:r>
            <a:endParaRPr lang="fr-FR" dirty="0" smtClean="0"/>
          </a:p>
          <a:p>
            <a:r>
              <a:rPr lang="fr-FR" dirty="0" smtClean="0"/>
              <a:t>Indirect </a:t>
            </a:r>
            <a:r>
              <a:rPr lang="fr-FR" dirty="0" smtClean="0"/>
              <a:t>IF (IIF) </a:t>
            </a:r>
            <a:r>
              <a:rPr lang="fr-FR" dirty="0" err="1" smtClean="0"/>
              <a:t>performed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monkey</a:t>
            </a:r>
            <a:r>
              <a:rPr lang="fr-FR" dirty="0" smtClean="0"/>
              <a:t> </a:t>
            </a:r>
            <a:r>
              <a:rPr lang="fr-FR" dirty="0" err="1" smtClean="0"/>
              <a:t>esophagus</a:t>
            </a:r>
            <a:endParaRPr lang="fr-FR" dirty="0" smtClean="0"/>
          </a:p>
          <a:p>
            <a:r>
              <a:rPr lang="fr-FR" dirty="0" smtClean="0"/>
              <a:t>ELISA: to </a:t>
            </a:r>
            <a:r>
              <a:rPr lang="fr-FR" dirty="0" err="1" smtClean="0"/>
              <a:t>identify</a:t>
            </a:r>
            <a:r>
              <a:rPr lang="fr-FR" dirty="0" smtClean="0"/>
              <a:t> anti-Dsg3,1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8006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u="sng" dirty="0" err="1" smtClean="0"/>
              <a:t>Differential</a:t>
            </a:r>
            <a:r>
              <a:rPr lang="fr-FR" u="sng" dirty="0" smtClean="0"/>
              <a:t> </a:t>
            </a:r>
            <a:r>
              <a:rPr lang="fr-FR" u="sng" dirty="0" err="1" smtClean="0"/>
              <a:t>diagnosis</a:t>
            </a:r>
            <a:r>
              <a:rPr lang="fr-FR" u="sng" dirty="0" smtClean="0"/>
              <a:t>:</a:t>
            </a:r>
          </a:p>
          <a:p>
            <a:r>
              <a:rPr lang="fr-FR" u="sng" dirty="0" err="1" smtClean="0"/>
              <a:t>When</a:t>
            </a:r>
            <a:r>
              <a:rPr lang="fr-FR" u="sng" dirty="0" smtClean="0"/>
              <a:t> skin </a:t>
            </a:r>
            <a:r>
              <a:rPr lang="fr-FR" u="sng" dirty="0" err="1" smtClean="0"/>
              <a:t>is</a:t>
            </a:r>
            <a:r>
              <a:rPr lang="fr-FR" u="sng" dirty="0" smtClean="0"/>
              <a:t> </a:t>
            </a:r>
            <a:r>
              <a:rPr lang="fr-FR" u="sng" dirty="0" err="1" smtClean="0"/>
              <a:t>involved</a:t>
            </a:r>
            <a:r>
              <a:rPr lang="fr-FR" u="sng" dirty="0" smtClean="0"/>
              <a:t>:</a:t>
            </a:r>
          </a:p>
          <a:p>
            <a:r>
              <a:rPr lang="fr-FR" dirty="0" err="1" smtClean="0"/>
              <a:t>Bullous</a:t>
            </a:r>
            <a:r>
              <a:rPr lang="fr-FR" dirty="0" smtClean="0"/>
              <a:t> </a:t>
            </a:r>
            <a:r>
              <a:rPr lang="fr-FR" dirty="0" err="1" smtClean="0"/>
              <a:t>impetigo</a:t>
            </a:r>
            <a:r>
              <a:rPr lang="fr-FR" dirty="0" smtClean="0"/>
              <a:t>, </a:t>
            </a:r>
            <a:r>
              <a:rPr lang="fr-FR" dirty="0" err="1" smtClean="0"/>
              <a:t>dyskeratotic</a:t>
            </a:r>
            <a:r>
              <a:rPr lang="fr-FR" dirty="0" smtClean="0"/>
              <a:t> </a:t>
            </a:r>
            <a:r>
              <a:rPr lang="fr-FR" dirty="0" err="1" smtClean="0"/>
              <a:t>acanthoytic</a:t>
            </a:r>
            <a:r>
              <a:rPr lang="fr-FR" dirty="0" smtClean="0"/>
              <a:t> </a:t>
            </a:r>
            <a:r>
              <a:rPr lang="fr-FR" dirty="0" err="1" smtClean="0"/>
              <a:t>disorders</a:t>
            </a:r>
            <a:r>
              <a:rPr lang="fr-FR" dirty="0" smtClean="0"/>
              <a:t> ( </a:t>
            </a:r>
            <a:r>
              <a:rPr lang="fr-FR" dirty="0" err="1" smtClean="0"/>
              <a:t>Hailey-Hailey</a:t>
            </a:r>
            <a:r>
              <a:rPr lang="fr-FR" dirty="0" smtClean="0"/>
              <a:t>, </a:t>
            </a:r>
            <a:r>
              <a:rPr lang="fr-FR" dirty="0" err="1" smtClean="0"/>
              <a:t>Grover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)</a:t>
            </a:r>
          </a:p>
          <a:p>
            <a:r>
              <a:rPr lang="fr-FR" u="sng" dirty="0" err="1" smtClean="0"/>
              <a:t>When</a:t>
            </a:r>
            <a:r>
              <a:rPr lang="fr-FR" u="sng" dirty="0" smtClean="0"/>
              <a:t> oral </a:t>
            </a:r>
            <a:r>
              <a:rPr lang="fr-FR" u="sng" dirty="0" err="1" smtClean="0"/>
              <a:t>mucosa</a:t>
            </a:r>
            <a:r>
              <a:rPr lang="fr-FR" u="sng" dirty="0" smtClean="0"/>
              <a:t> </a:t>
            </a:r>
            <a:r>
              <a:rPr lang="fr-FR" u="sng" dirty="0" err="1" smtClean="0"/>
              <a:t>is</a:t>
            </a:r>
            <a:r>
              <a:rPr lang="fr-FR" u="sng" dirty="0" smtClean="0"/>
              <a:t> </a:t>
            </a:r>
            <a:r>
              <a:rPr lang="fr-FR" u="sng" dirty="0" err="1" smtClean="0"/>
              <a:t>involved</a:t>
            </a:r>
            <a:r>
              <a:rPr lang="fr-FR" u="sng" dirty="0" smtClean="0"/>
              <a:t>:</a:t>
            </a:r>
          </a:p>
          <a:p>
            <a:r>
              <a:rPr lang="fr-FR" dirty="0" smtClean="0"/>
              <a:t>Denture </a:t>
            </a:r>
            <a:r>
              <a:rPr lang="fr-FR" dirty="0" err="1" smtClean="0"/>
              <a:t>intolerance</a:t>
            </a:r>
            <a:endParaRPr lang="fr-FR" dirty="0" smtClean="0"/>
          </a:p>
          <a:p>
            <a:r>
              <a:rPr lang="fr-FR" dirty="0" smtClean="0"/>
              <a:t>Erosive </a:t>
            </a:r>
            <a:r>
              <a:rPr lang="fr-FR" dirty="0" err="1" smtClean="0"/>
              <a:t>candidiasis</a:t>
            </a:r>
            <a:endParaRPr lang="fr-FR" dirty="0" smtClean="0"/>
          </a:p>
          <a:p>
            <a:r>
              <a:rPr lang="fr-FR" dirty="0" err="1" smtClean="0"/>
              <a:t>Chronic</a:t>
            </a:r>
            <a:r>
              <a:rPr lang="fr-FR" dirty="0" smtClean="0"/>
              <a:t> </a:t>
            </a:r>
            <a:r>
              <a:rPr lang="fr-FR" dirty="0" err="1" smtClean="0"/>
              <a:t>recurrent</a:t>
            </a:r>
            <a:r>
              <a:rPr lang="fr-FR" dirty="0" smtClean="0"/>
              <a:t> </a:t>
            </a:r>
            <a:r>
              <a:rPr lang="fr-FR" dirty="0" err="1" smtClean="0"/>
              <a:t>aphthae</a:t>
            </a:r>
            <a:endParaRPr lang="fr-FR" dirty="0" smtClean="0"/>
          </a:p>
          <a:p>
            <a:r>
              <a:rPr lang="fr-FR" dirty="0" err="1" smtClean="0"/>
              <a:t>Erythema</a:t>
            </a:r>
            <a:r>
              <a:rPr lang="fr-FR" dirty="0" smtClean="0"/>
              <a:t> multiforme</a:t>
            </a:r>
          </a:p>
          <a:p>
            <a:r>
              <a:rPr lang="fr-FR" dirty="0" smtClean="0"/>
              <a:t>Erosive lichen </a:t>
            </a:r>
            <a:r>
              <a:rPr lang="fr-FR" dirty="0" err="1" smtClean="0"/>
              <a:t>planus</a:t>
            </a:r>
            <a:endParaRPr lang="fr-FR" dirty="0" smtClean="0"/>
          </a:p>
          <a:p>
            <a:r>
              <a:rPr lang="fr-FR" dirty="0" err="1" smtClean="0"/>
              <a:t>Herpetic</a:t>
            </a:r>
            <a:r>
              <a:rPr lang="fr-FR" dirty="0" smtClean="0"/>
              <a:t> </a:t>
            </a:r>
            <a:r>
              <a:rPr lang="fr-FR" dirty="0" err="1" smtClean="0"/>
              <a:t>ginigivitis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8183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"/>
          <p:cNvPicPr>
            <a:picLocks noGrp="1" noChangeAspect="1"/>
          </p:cNvPicPr>
          <p:nvPr>
            <p:ph idx="1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604" b="-17604"/>
          <a:stretch>
            <a:fillRect/>
          </a:stretch>
        </p:blipFill>
        <p:spPr>
          <a:xfrm>
            <a:off x="457200" y="617800"/>
            <a:ext cx="8229600" cy="55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10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u="sng" dirty="0" err="1" smtClean="0"/>
              <a:t>Therapy</a:t>
            </a:r>
            <a:r>
              <a:rPr lang="fr-FR" u="sng" dirty="0" smtClean="0"/>
              <a:t> :</a:t>
            </a:r>
          </a:p>
          <a:p>
            <a:r>
              <a:rPr lang="fr-FR" dirty="0" smtClean="0"/>
              <a:t>1- </a:t>
            </a:r>
            <a:r>
              <a:rPr lang="fr-FR" dirty="0" err="1" smtClean="0"/>
              <a:t>Systemic</a:t>
            </a:r>
            <a:r>
              <a:rPr lang="fr-FR" dirty="0" smtClean="0"/>
              <a:t> </a:t>
            </a:r>
            <a:r>
              <a:rPr lang="fr-FR" dirty="0" err="1" smtClean="0"/>
              <a:t>corticoisteroids</a:t>
            </a:r>
            <a:endParaRPr lang="fr-FR" dirty="0" smtClean="0"/>
          </a:p>
          <a:p>
            <a:r>
              <a:rPr lang="fr-FR" dirty="0" smtClean="0"/>
              <a:t>The main cause of </a:t>
            </a:r>
            <a:r>
              <a:rPr lang="fr-FR" dirty="0" err="1" smtClean="0"/>
              <a:t>morbidity</a:t>
            </a:r>
            <a:r>
              <a:rPr lang="fr-FR" dirty="0" smtClean="0"/>
              <a:t> &amp; </a:t>
            </a:r>
            <a:r>
              <a:rPr lang="fr-FR" dirty="0" err="1" smtClean="0"/>
              <a:t>mortality</a:t>
            </a:r>
            <a:r>
              <a:rPr lang="fr-FR" dirty="0" smtClean="0"/>
              <a:t> in patients </a:t>
            </a:r>
            <a:r>
              <a:rPr lang="fr-FR" dirty="0" err="1" smtClean="0"/>
              <a:t>is</a:t>
            </a:r>
            <a:r>
              <a:rPr lang="fr-FR" dirty="0" smtClean="0"/>
              <a:t> CS </a:t>
            </a:r>
            <a:r>
              <a:rPr lang="fr-FR" dirty="0" err="1" smtClean="0"/>
              <a:t>side</a:t>
            </a:r>
            <a:r>
              <a:rPr lang="fr-FR" dirty="0" smtClean="0"/>
              <a:t> </a:t>
            </a:r>
            <a:r>
              <a:rPr lang="fr-FR" dirty="0" err="1" smtClean="0"/>
              <a:t>effects</a:t>
            </a:r>
            <a:r>
              <a:rPr lang="fr-FR" dirty="0" smtClean="0"/>
              <a:t>, have to combine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steroid-sparing</a:t>
            </a:r>
            <a:r>
              <a:rPr lang="fr-FR" dirty="0" smtClean="0"/>
              <a:t> agent, check for </a:t>
            </a:r>
            <a:r>
              <a:rPr lang="fr-FR" dirty="0" err="1" smtClean="0"/>
              <a:t>osteoporosis</a:t>
            </a:r>
            <a:r>
              <a:rPr lang="fr-FR" dirty="0" smtClean="0"/>
              <a:t> and latent TB</a:t>
            </a:r>
          </a:p>
          <a:p>
            <a:r>
              <a:rPr lang="fr-FR" dirty="0" smtClean="0"/>
              <a:t>A- </a:t>
            </a:r>
            <a:r>
              <a:rPr lang="fr-FR" i="1" dirty="0" err="1" smtClean="0"/>
              <a:t>combination</a:t>
            </a:r>
            <a:r>
              <a:rPr lang="fr-FR" i="1" dirty="0" smtClean="0"/>
              <a:t> pulse </a:t>
            </a:r>
            <a:r>
              <a:rPr lang="fr-FR" i="1" dirty="0" err="1" smtClean="0"/>
              <a:t>therapy</a:t>
            </a:r>
            <a:r>
              <a:rPr lang="fr-FR" i="1" dirty="0" smtClean="0"/>
              <a:t> </a:t>
            </a:r>
            <a:r>
              <a:rPr lang="fr-FR" dirty="0" smtClean="0"/>
              <a:t>: </a:t>
            </a:r>
            <a:r>
              <a:rPr lang="fr-FR" dirty="0" err="1" smtClean="0"/>
              <a:t>prednisolone</a:t>
            </a:r>
            <a:r>
              <a:rPr lang="fr-FR" dirty="0" smtClean="0"/>
              <a:t> 1g + </a:t>
            </a:r>
            <a:r>
              <a:rPr lang="fr-FR" dirty="0" err="1" smtClean="0"/>
              <a:t>cyclophosphamide</a:t>
            </a:r>
            <a:r>
              <a:rPr lang="fr-FR" dirty="0" smtClean="0"/>
              <a:t> 7.5-10 mg/kg </a:t>
            </a:r>
            <a:r>
              <a:rPr lang="fr-FR" dirty="0" err="1" smtClean="0"/>
              <a:t>every</a:t>
            </a:r>
            <a:r>
              <a:rPr lang="fr-FR" dirty="0" smtClean="0"/>
              <a:t> 3-4 </a:t>
            </a:r>
            <a:r>
              <a:rPr lang="fr-FR" dirty="0" err="1" smtClean="0"/>
              <a:t>weeks</a:t>
            </a:r>
            <a:endParaRPr lang="fr-FR" dirty="0" smtClean="0"/>
          </a:p>
          <a:p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cyclophosphamide</a:t>
            </a:r>
            <a:r>
              <a:rPr lang="fr-FR" dirty="0" smtClean="0"/>
              <a:t> in </a:t>
            </a:r>
            <a:r>
              <a:rPr lang="fr-FR" dirty="0" err="1" smtClean="0"/>
              <a:t>interval</a:t>
            </a:r>
            <a:r>
              <a:rPr lang="fr-FR" dirty="0" smtClean="0"/>
              <a:t> 1-2mg/kg </a:t>
            </a:r>
            <a:r>
              <a:rPr lang="fr-FR" dirty="0" err="1" smtClean="0"/>
              <a:t>daily</a:t>
            </a:r>
            <a:r>
              <a:rPr lang="fr-F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157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Prednisolone</a:t>
            </a:r>
            <a:r>
              <a:rPr lang="fr-FR" dirty="0" smtClean="0"/>
              <a:t>- </a:t>
            </a:r>
            <a:r>
              <a:rPr lang="fr-FR" dirty="0" err="1" smtClean="0"/>
              <a:t>azathioprine</a:t>
            </a:r>
            <a:r>
              <a:rPr lang="fr-FR" dirty="0" smtClean="0"/>
              <a:t> </a:t>
            </a:r>
            <a:r>
              <a:rPr lang="fr-FR" dirty="0" err="1" smtClean="0"/>
              <a:t>therapy</a:t>
            </a:r>
            <a:endParaRPr lang="fr-FR" dirty="0" smtClean="0"/>
          </a:p>
          <a:p>
            <a:r>
              <a:rPr lang="fr-FR" dirty="0" smtClean="0"/>
              <a:t>Alternative immunosuppressive agents: cyclosporine, </a:t>
            </a:r>
            <a:r>
              <a:rPr lang="fr-FR" dirty="0" err="1" smtClean="0"/>
              <a:t>mycophenolate</a:t>
            </a:r>
            <a:r>
              <a:rPr lang="fr-FR" dirty="0" smtClean="0"/>
              <a:t> </a:t>
            </a:r>
            <a:r>
              <a:rPr lang="fr-FR" dirty="0" err="1" smtClean="0"/>
              <a:t>mofetil</a:t>
            </a:r>
            <a:r>
              <a:rPr lang="fr-FR" dirty="0" smtClean="0"/>
              <a:t>, </a:t>
            </a:r>
            <a:r>
              <a:rPr lang="fr-FR" dirty="0" err="1" smtClean="0"/>
              <a:t>chlorambucil</a:t>
            </a:r>
            <a:endParaRPr lang="fr-FR" dirty="0" smtClean="0"/>
          </a:p>
          <a:p>
            <a:r>
              <a:rPr lang="fr-FR" dirty="0" err="1" smtClean="0"/>
              <a:t>Topical</a:t>
            </a:r>
            <a:r>
              <a:rPr lang="fr-FR" dirty="0" smtClean="0"/>
              <a:t> </a:t>
            </a:r>
            <a:r>
              <a:rPr lang="fr-FR" dirty="0" err="1" smtClean="0"/>
              <a:t>measures</a:t>
            </a:r>
            <a:r>
              <a:rPr lang="fr-FR" dirty="0" smtClean="0"/>
              <a:t>: local </a:t>
            </a:r>
            <a:r>
              <a:rPr lang="fr-FR" dirty="0" err="1" smtClean="0"/>
              <a:t>anesthetic</a:t>
            </a:r>
            <a:r>
              <a:rPr lang="fr-FR" dirty="0" smtClean="0"/>
              <a:t> gels</a:t>
            </a:r>
          </a:p>
          <a:p>
            <a:r>
              <a:rPr lang="fr-FR" dirty="0" err="1" smtClean="0"/>
              <a:t>Therapy</a:t>
            </a:r>
            <a:r>
              <a:rPr lang="fr-FR" dirty="0" smtClean="0"/>
              <a:t> </a:t>
            </a:r>
            <a:r>
              <a:rPr lang="fr-FR" dirty="0" err="1" smtClean="0"/>
              <a:t>resistant</a:t>
            </a:r>
            <a:r>
              <a:rPr lang="fr-FR" dirty="0" smtClean="0"/>
              <a:t> course: IVIG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7688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 vegetan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81" r="-40781"/>
          <a:stretch>
            <a:fillRect/>
          </a:stretch>
        </p:blipFill>
        <p:spPr>
          <a:xfrm>
            <a:off x="697494" y="274638"/>
            <a:ext cx="7456488" cy="5919787"/>
          </a:xfrm>
        </p:spPr>
      </p:pic>
    </p:spTree>
    <p:extLst>
      <p:ext uri="{BB962C8B-B14F-4D97-AF65-F5344CB8AC3E}">
        <p14:creationId xmlns:p14="http://schemas.microsoft.com/office/powerpoint/2010/main" val="167929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  <a:blipFill dpi="0" rotWithShape="1">
            <a:blip r:embed="rId2"/>
            <a:srcRect/>
            <a:stretch>
              <a:fillRect b="-13968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-575536"/>
              <a:satOff val="-1618"/>
              <a:lumOff val="744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3047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Pemphigus </a:t>
            </a:r>
            <a:r>
              <a:rPr lang="fr-FR" dirty="0" err="1" smtClean="0"/>
              <a:t>vegetans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Unusual</a:t>
            </a:r>
            <a:r>
              <a:rPr lang="fr-FR" dirty="0" smtClean="0"/>
              <a:t> variant of PV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hyperkeratotic</a:t>
            </a:r>
            <a:r>
              <a:rPr lang="fr-FR" dirty="0" smtClean="0"/>
              <a:t> </a:t>
            </a:r>
            <a:r>
              <a:rPr lang="fr-FR" dirty="0" err="1" smtClean="0"/>
              <a:t>verruciform</a:t>
            </a:r>
            <a:r>
              <a:rPr lang="fr-FR" dirty="0" smtClean="0"/>
              <a:t> </a:t>
            </a:r>
            <a:r>
              <a:rPr lang="fr-FR" dirty="0" err="1" smtClean="0"/>
              <a:t>reaction</a:t>
            </a:r>
            <a:r>
              <a:rPr lang="fr-FR" dirty="0" smtClean="0"/>
              <a:t> (</a:t>
            </a:r>
            <a:r>
              <a:rPr lang="fr-FR" dirty="0" err="1" smtClean="0"/>
              <a:t>vegetans</a:t>
            </a:r>
            <a:r>
              <a:rPr lang="fr-FR" dirty="0" smtClean="0"/>
              <a:t>)</a:t>
            </a:r>
          </a:p>
          <a:p>
            <a:r>
              <a:rPr lang="fr-FR" u="sng" dirty="0" smtClean="0"/>
              <a:t>Clinical </a:t>
            </a:r>
            <a:r>
              <a:rPr lang="fr-FR" u="sng" dirty="0" err="1" smtClean="0"/>
              <a:t>features</a:t>
            </a:r>
            <a:r>
              <a:rPr lang="fr-FR" u="sng" dirty="0" smtClean="0"/>
              <a:t> : </a:t>
            </a:r>
            <a:endParaRPr lang="fr-FR" u="sng" dirty="0"/>
          </a:p>
          <a:p>
            <a:r>
              <a:rPr lang="fr-FR" dirty="0" err="1" smtClean="0"/>
              <a:t>Originally</a:t>
            </a:r>
            <a:r>
              <a:rPr lang="fr-FR" dirty="0" smtClean="0"/>
              <a:t> </a:t>
            </a:r>
            <a:r>
              <a:rPr lang="fr-FR" dirty="0" err="1" smtClean="0"/>
              <a:t>typical</a:t>
            </a:r>
            <a:r>
              <a:rPr lang="fr-FR" dirty="0" smtClean="0"/>
              <a:t> PV, </a:t>
            </a:r>
            <a:r>
              <a:rPr lang="fr-FR" dirty="0" err="1" smtClean="0"/>
              <a:t>then</a:t>
            </a:r>
            <a:r>
              <a:rPr lang="fr-FR" dirty="0" smtClean="0"/>
              <a:t> </a:t>
            </a:r>
            <a:r>
              <a:rPr lang="fr-FR" dirty="0" err="1" smtClean="0"/>
              <a:t>development</a:t>
            </a:r>
            <a:r>
              <a:rPr lang="fr-FR" dirty="0" smtClean="0"/>
              <a:t> of white </a:t>
            </a:r>
            <a:r>
              <a:rPr lang="fr-FR" dirty="0" err="1" smtClean="0"/>
              <a:t>macerated</a:t>
            </a:r>
            <a:r>
              <a:rPr lang="fr-FR" dirty="0" smtClean="0"/>
              <a:t> plaques in </a:t>
            </a:r>
            <a:r>
              <a:rPr lang="fr-FR" dirty="0" err="1" smtClean="0"/>
              <a:t>involved</a:t>
            </a:r>
            <a:r>
              <a:rPr lang="fr-FR" dirty="0" smtClean="0"/>
              <a:t> areas</a:t>
            </a:r>
          </a:p>
          <a:p>
            <a:r>
              <a:rPr lang="fr-FR" dirty="0" smtClean="0"/>
              <a:t>(pyodermite </a:t>
            </a:r>
            <a:r>
              <a:rPr lang="fr-FR" dirty="0" err="1" smtClean="0"/>
              <a:t>végétante</a:t>
            </a:r>
            <a:r>
              <a:rPr lang="fr-FR" dirty="0" smtClean="0"/>
              <a:t>) : </a:t>
            </a:r>
            <a:r>
              <a:rPr lang="fr-FR" dirty="0" err="1" smtClean="0"/>
              <a:t>limited</a:t>
            </a:r>
            <a:r>
              <a:rPr lang="fr-FR" dirty="0" smtClean="0"/>
              <a:t> to </a:t>
            </a:r>
            <a:r>
              <a:rPr lang="fr-FR" dirty="0" err="1" smtClean="0"/>
              <a:t>intertriginous</a:t>
            </a:r>
            <a:r>
              <a:rPr lang="fr-FR" dirty="0" smtClean="0"/>
              <a:t> areas, </a:t>
            </a:r>
            <a:r>
              <a:rPr lang="fr-FR" dirty="0" err="1" smtClean="0"/>
              <a:t>starts</a:t>
            </a:r>
            <a:r>
              <a:rPr lang="fr-FR" dirty="0" smtClean="0"/>
              <a:t> as pustules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evolve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</a:t>
            </a:r>
            <a:r>
              <a:rPr lang="fr-FR" dirty="0" err="1" smtClean="0"/>
              <a:t>vegetating</a:t>
            </a:r>
            <a:r>
              <a:rPr lang="fr-FR" dirty="0" smtClean="0"/>
              <a:t> </a:t>
            </a:r>
            <a:r>
              <a:rPr lang="fr-FR" dirty="0" err="1" smtClean="0"/>
              <a:t>lesions</a:t>
            </a:r>
            <a:r>
              <a:rPr lang="fr-F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5467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Pemphigus </a:t>
            </a:r>
            <a:r>
              <a:rPr lang="fr-FR" dirty="0" err="1" smtClean="0"/>
              <a:t>vegetans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smtClean="0"/>
              <a:t>Diagnostic </a:t>
            </a:r>
            <a:r>
              <a:rPr lang="fr-FR" u="sng" dirty="0" err="1" smtClean="0"/>
              <a:t>approach</a:t>
            </a:r>
            <a:r>
              <a:rPr lang="fr-FR" u="sng" dirty="0" smtClean="0"/>
              <a:t> </a:t>
            </a:r>
            <a:r>
              <a:rPr lang="fr-FR" dirty="0" smtClean="0"/>
              <a:t>: as for PV</a:t>
            </a:r>
          </a:p>
          <a:p>
            <a:r>
              <a:rPr lang="fr-FR" dirty="0" err="1" smtClean="0"/>
              <a:t>DDx</a:t>
            </a:r>
            <a:r>
              <a:rPr lang="fr-FR" dirty="0" smtClean="0"/>
              <a:t>: if </a:t>
            </a:r>
            <a:r>
              <a:rPr lang="fr-FR" dirty="0" err="1" smtClean="0"/>
              <a:t>mild</a:t>
            </a:r>
            <a:r>
              <a:rPr lang="fr-FR" dirty="0" smtClean="0"/>
              <a:t> and </a:t>
            </a:r>
            <a:r>
              <a:rPr lang="fr-FR" dirty="0" err="1" smtClean="0"/>
              <a:t>localized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confused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Hailey-Hailey</a:t>
            </a:r>
            <a:endParaRPr lang="fr-FR" dirty="0" smtClean="0"/>
          </a:p>
          <a:p>
            <a:r>
              <a:rPr lang="fr-FR" dirty="0" err="1" smtClean="0"/>
              <a:t>Therapy</a:t>
            </a:r>
            <a:r>
              <a:rPr lang="fr-FR" dirty="0" smtClean="0"/>
              <a:t> : </a:t>
            </a:r>
            <a:r>
              <a:rPr lang="fr-FR" dirty="0" err="1" smtClean="0"/>
              <a:t>see</a:t>
            </a:r>
            <a:r>
              <a:rPr lang="fr-FR" dirty="0" smtClean="0"/>
              <a:t> PV</a:t>
            </a:r>
          </a:p>
        </p:txBody>
      </p:sp>
    </p:spTree>
    <p:extLst>
      <p:ext uri="{BB962C8B-B14F-4D97-AF65-F5344CB8AC3E}">
        <p14:creationId xmlns:p14="http://schemas.microsoft.com/office/powerpoint/2010/main" val="488496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 foliaceu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04" r="-18304"/>
          <a:stretch>
            <a:fillRect/>
          </a:stretch>
        </p:blipFill>
        <p:spPr>
          <a:xfrm>
            <a:off x="457200" y="93091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675792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 foliaceus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28" r="-25128"/>
          <a:stretch>
            <a:fillRect/>
          </a:stretch>
        </p:blipFill>
        <p:spPr>
          <a:xfrm>
            <a:off x="457200" y="1222656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086777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Pemphigus </a:t>
            </a:r>
            <a:r>
              <a:rPr lang="fr-FR" dirty="0" err="1" smtClean="0"/>
              <a:t>Foliaceus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err="1" smtClean="0"/>
              <a:t>Form</a:t>
            </a:r>
            <a:r>
              <a:rPr lang="fr-FR" dirty="0" smtClean="0"/>
              <a:t> of pemphigus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superficial</a:t>
            </a:r>
            <a:r>
              <a:rPr lang="fr-FR" dirty="0" smtClean="0"/>
              <a:t> blisters </a:t>
            </a:r>
            <a:r>
              <a:rPr lang="fr-FR" dirty="0" err="1" smtClean="0"/>
              <a:t>caused</a:t>
            </a:r>
            <a:r>
              <a:rPr lang="fr-FR" dirty="0" smtClean="0"/>
              <a:t> by anti-Dsg</a:t>
            </a:r>
            <a:r>
              <a:rPr lang="fr-FR" dirty="0"/>
              <a:t>1</a:t>
            </a:r>
            <a:endParaRPr lang="fr-FR" dirty="0" smtClean="0"/>
          </a:p>
          <a:p>
            <a:r>
              <a:rPr lang="fr-FR" u="sng" dirty="0" err="1" smtClean="0"/>
              <a:t>Pathogenesis</a:t>
            </a:r>
            <a:r>
              <a:rPr lang="fr-FR" u="sng" dirty="0" smtClean="0"/>
              <a:t>:</a:t>
            </a:r>
          </a:p>
          <a:p>
            <a:r>
              <a:rPr lang="fr-FR" dirty="0" smtClean="0"/>
              <a:t>Anti-Dsg1, the main </a:t>
            </a:r>
            <a:r>
              <a:rPr lang="fr-FR" dirty="0" err="1" smtClean="0"/>
              <a:t>desmoglein</a:t>
            </a:r>
            <a:r>
              <a:rPr lang="fr-FR" dirty="0" smtClean="0"/>
              <a:t> on the </a:t>
            </a:r>
            <a:r>
              <a:rPr lang="fr-FR" dirty="0" err="1" smtClean="0"/>
              <a:t>upper</a:t>
            </a:r>
            <a:r>
              <a:rPr lang="fr-FR" dirty="0" smtClean="0"/>
              <a:t> </a:t>
            </a:r>
            <a:r>
              <a:rPr lang="fr-FR" dirty="0" err="1" smtClean="0"/>
              <a:t>epidermis</a:t>
            </a:r>
            <a:r>
              <a:rPr lang="fr-FR" dirty="0" smtClean="0"/>
              <a:t>.</a:t>
            </a:r>
          </a:p>
          <a:p>
            <a:r>
              <a:rPr lang="fr-FR" dirty="0" smtClean="0"/>
              <a:t>More </a:t>
            </a:r>
            <a:r>
              <a:rPr lang="fr-FR" dirty="0" err="1" smtClean="0"/>
              <a:t>often</a:t>
            </a:r>
            <a:r>
              <a:rPr lang="fr-FR" dirty="0" smtClean="0"/>
              <a:t> </a:t>
            </a:r>
            <a:r>
              <a:rPr lang="fr-FR" dirty="0" err="1" smtClean="0"/>
              <a:t>drug</a:t>
            </a:r>
            <a:r>
              <a:rPr lang="fr-FR" dirty="0" smtClean="0"/>
              <a:t> </a:t>
            </a:r>
            <a:r>
              <a:rPr lang="fr-FR" dirty="0" err="1" smtClean="0"/>
              <a:t>induced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</a:t>
            </a:r>
            <a:r>
              <a:rPr lang="fr-FR" dirty="0" err="1" smtClean="0"/>
              <a:t>PV,usually</a:t>
            </a:r>
            <a:r>
              <a:rPr lang="fr-FR" dirty="0" smtClean="0"/>
              <a:t> </a:t>
            </a:r>
            <a:r>
              <a:rPr lang="fr-FR" dirty="0" err="1" smtClean="0"/>
              <a:t>sulfhydryl</a:t>
            </a:r>
            <a:r>
              <a:rPr lang="fr-FR" dirty="0" smtClean="0"/>
              <a:t> groups : </a:t>
            </a:r>
            <a:r>
              <a:rPr lang="fr-FR" dirty="0" err="1" smtClean="0"/>
              <a:t>captopril</a:t>
            </a:r>
            <a:r>
              <a:rPr lang="fr-FR" dirty="0" smtClean="0"/>
              <a:t>, </a:t>
            </a:r>
            <a:r>
              <a:rPr lang="fr-FR" dirty="0" err="1" smtClean="0"/>
              <a:t>penicillamine</a:t>
            </a:r>
            <a:r>
              <a:rPr lang="fr-FR" dirty="0" smtClean="0"/>
              <a:t>, </a:t>
            </a:r>
            <a:r>
              <a:rPr lang="fr-FR" dirty="0" err="1" smtClean="0"/>
              <a:t>peroxicam</a:t>
            </a:r>
            <a:endParaRPr lang="fr-FR" dirty="0" smtClean="0"/>
          </a:p>
          <a:p>
            <a:r>
              <a:rPr lang="fr-FR" dirty="0" err="1" smtClean="0"/>
              <a:t>Maybe</a:t>
            </a:r>
            <a:r>
              <a:rPr lang="fr-FR" dirty="0" smtClean="0"/>
              <a:t> </a:t>
            </a:r>
            <a:r>
              <a:rPr lang="fr-FR" dirty="0" err="1" smtClean="0"/>
              <a:t>caused</a:t>
            </a:r>
            <a:r>
              <a:rPr lang="fr-FR" dirty="0" smtClean="0"/>
              <a:t> by </a:t>
            </a:r>
            <a:r>
              <a:rPr lang="fr-FR" dirty="0" err="1" smtClean="0"/>
              <a:t>sunburn</a:t>
            </a:r>
            <a:r>
              <a:rPr lang="fr-FR" dirty="0" smtClean="0"/>
              <a:t> or </a:t>
            </a:r>
            <a:r>
              <a:rPr lang="fr-FR" dirty="0" err="1" smtClean="0"/>
              <a:t>paraneoplastic</a:t>
            </a:r>
            <a:r>
              <a:rPr lang="fr-FR" dirty="0" smtClean="0"/>
              <a:t> </a:t>
            </a:r>
            <a:r>
              <a:rPr lang="fr-FR" dirty="0" err="1" smtClean="0"/>
              <a:t>sign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5430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PF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u="sng" dirty="0" smtClean="0"/>
              <a:t>Clinical </a:t>
            </a:r>
            <a:r>
              <a:rPr lang="fr-FR" u="sng" dirty="0" err="1" smtClean="0"/>
              <a:t>features</a:t>
            </a:r>
            <a:r>
              <a:rPr lang="fr-FR" u="sng" dirty="0" smtClean="0"/>
              <a:t>: </a:t>
            </a:r>
          </a:p>
          <a:p>
            <a:r>
              <a:rPr lang="fr-FR" sz="2800" dirty="0" smtClean="0"/>
              <a:t>Scalp, face, </a:t>
            </a:r>
            <a:r>
              <a:rPr lang="fr-FR" sz="2800" dirty="0" err="1" smtClean="0"/>
              <a:t>chest</a:t>
            </a:r>
            <a:r>
              <a:rPr lang="fr-FR" sz="2800" dirty="0" smtClean="0"/>
              <a:t> and back, </a:t>
            </a:r>
            <a:r>
              <a:rPr lang="fr-FR" sz="2800" dirty="0" err="1" smtClean="0"/>
              <a:t>can</a:t>
            </a:r>
            <a:r>
              <a:rPr lang="fr-FR" sz="2800" dirty="0" smtClean="0"/>
              <a:t> </a:t>
            </a:r>
            <a:r>
              <a:rPr lang="fr-FR" sz="2800" dirty="0" err="1" smtClean="0"/>
              <a:t>progress</a:t>
            </a:r>
            <a:r>
              <a:rPr lang="fr-FR" sz="2800" dirty="0" smtClean="0"/>
              <a:t> to </a:t>
            </a:r>
            <a:r>
              <a:rPr lang="fr-FR" sz="2800" dirty="0" err="1"/>
              <a:t>i</a:t>
            </a:r>
            <a:r>
              <a:rPr lang="fr-FR" sz="2800" dirty="0" err="1" smtClean="0"/>
              <a:t>nvolve</a:t>
            </a:r>
            <a:r>
              <a:rPr lang="fr-FR" sz="2800" dirty="0" smtClean="0"/>
              <a:t> large areas </a:t>
            </a:r>
            <a:r>
              <a:rPr lang="fr-FR" sz="2800" dirty="0" err="1" smtClean="0"/>
              <a:t>with</a:t>
            </a:r>
            <a:r>
              <a:rPr lang="fr-FR" sz="2800" dirty="0" smtClean="0"/>
              <a:t> diffuse </a:t>
            </a:r>
            <a:r>
              <a:rPr lang="fr-FR" sz="2800" dirty="0" err="1" smtClean="0"/>
              <a:t>scale</a:t>
            </a:r>
            <a:r>
              <a:rPr lang="fr-FR" sz="2800" dirty="0" smtClean="0"/>
              <a:t> and </a:t>
            </a:r>
            <a:r>
              <a:rPr lang="fr-FR" sz="2800" dirty="0" err="1" smtClean="0"/>
              <a:t>erosions</a:t>
            </a:r>
            <a:r>
              <a:rPr lang="fr-FR" sz="2800" dirty="0" smtClean="0"/>
              <a:t>.</a:t>
            </a:r>
          </a:p>
          <a:p>
            <a:r>
              <a:rPr lang="fr-FR" u="sng" dirty="0" smtClean="0"/>
              <a:t>Diagnostic </a:t>
            </a:r>
            <a:r>
              <a:rPr lang="fr-FR" u="sng" dirty="0" err="1" smtClean="0"/>
              <a:t>approach</a:t>
            </a:r>
            <a:r>
              <a:rPr lang="fr-FR" u="sng" dirty="0" smtClean="0"/>
              <a:t>:</a:t>
            </a:r>
          </a:p>
          <a:p>
            <a:r>
              <a:rPr lang="fr-FR" sz="2800" dirty="0" smtClean="0"/>
              <a:t>Clinical</a:t>
            </a:r>
          </a:p>
          <a:p>
            <a:r>
              <a:rPr lang="fr-FR" sz="2800" dirty="0" err="1" smtClean="0"/>
              <a:t>Biopsy</a:t>
            </a:r>
            <a:r>
              <a:rPr lang="fr-FR" sz="2800" dirty="0" smtClean="0"/>
              <a:t> ? Not </a:t>
            </a:r>
            <a:r>
              <a:rPr lang="fr-FR" sz="2800" dirty="0" err="1" smtClean="0"/>
              <a:t>helpful</a:t>
            </a:r>
            <a:endParaRPr lang="fr-FR" sz="2800" dirty="0" smtClean="0"/>
          </a:p>
          <a:p>
            <a:r>
              <a:rPr lang="fr-FR" sz="2800" dirty="0" smtClean="0"/>
              <a:t>DIF: </a:t>
            </a:r>
            <a:r>
              <a:rPr lang="fr-FR" sz="2800" dirty="0" err="1" smtClean="0"/>
              <a:t>superficial</a:t>
            </a:r>
            <a:r>
              <a:rPr lang="fr-FR" sz="2800" dirty="0" smtClean="0"/>
              <a:t> </a:t>
            </a:r>
            <a:r>
              <a:rPr lang="fr-FR" sz="2800" dirty="0" err="1" smtClean="0"/>
              <a:t>deposition</a:t>
            </a:r>
            <a:r>
              <a:rPr lang="fr-FR" sz="2800" dirty="0" smtClean="0"/>
              <a:t> of </a:t>
            </a:r>
            <a:r>
              <a:rPr lang="fr-FR" sz="2800" dirty="0" err="1" smtClean="0"/>
              <a:t>IgG</a:t>
            </a:r>
            <a:endParaRPr lang="fr-FR" sz="2800" dirty="0" smtClean="0"/>
          </a:p>
          <a:p>
            <a:r>
              <a:rPr lang="fr-FR" sz="2800" dirty="0" smtClean="0"/>
              <a:t>ELISA: </a:t>
            </a:r>
            <a:r>
              <a:rPr lang="fr-FR" sz="2800" dirty="0" err="1" smtClean="0"/>
              <a:t>reveals</a:t>
            </a:r>
            <a:r>
              <a:rPr lang="fr-FR" sz="2800" dirty="0" smtClean="0"/>
              <a:t> </a:t>
            </a:r>
            <a:r>
              <a:rPr lang="fr-FR" sz="2800" dirty="0" err="1" smtClean="0"/>
              <a:t>IgG</a:t>
            </a:r>
            <a:r>
              <a:rPr lang="fr-FR" sz="2800" dirty="0" smtClean="0"/>
              <a:t> </a:t>
            </a:r>
            <a:r>
              <a:rPr lang="fr-FR" sz="2800" dirty="0" err="1" smtClean="0"/>
              <a:t>antibodies</a:t>
            </a:r>
            <a:r>
              <a:rPr lang="fr-FR" sz="2800" dirty="0" smtClean="0"/>
              <a:t> </a:t>
            </a:r>
            <a:r>
              <a:rPr lang="fr-FR" sz="2800" dirty="0" err="1" smtClean="0"/>
              <a:t>against</a:t>
            </a:r>
            <a:r>
              <a:rPr lang="fr-FR" sz="2800" dirty="0" smtClean="0"/>
              <a:t> Dsg1</a:t>
            </a:r>
          </a:p>
          <a:p>
            <a:r>
              <a:rPr lang="fr-FR" sz="2800" dirty="0" err="1" smtClean="0"/>
              <a:t>Medication</a:t>
            </a:r>
            <a:r>
              <a:rPr lang="fr-FR" sz="2800" dirty="0" smtClean="0"/>
              <a:t> </a:t>
            </a:r>
            <a:r>
              <a:rPr lang="fr-FR" sz="2800" dirty="0" err="1" smtClean="0"/>
              <a:t>history</a:t>
            </a:r>
            <a:endParaRPr lang="fr-FR" sz="2800" dirty="0" smtClean="0"/>
          </a:p>
          <a:p>
            <a:r>
              <a:rPr lang="fr-FR" sz="2800" u="sng" dirty="0" err="1" smtClean="0"/>
              <a:t>Therapy</a:t>
            </a:r>
            <a:r>
              <a:rPr lang="fr-FR" sz="2800" u="sng" dirty="0" smtClean="0"/>
              <a:t>:</a:t>
            </a:r>
            <a:r>
              <a:rPr lang="fr-FR" sz="2800" dirty="0" smtClean="0"/>
              <a:t> </a:t>
            </a:r>
            <a:r>
              <a:rPr lang="fr-FR" sz="2800" dirty="0" err="1" smtClean="0"/>
              <a:t>same</a:t>
            </a:r>
            <a:r>
              <a:rPr lang="fr-FR" sz="2800" dirty="0" smtClean="0"/>
              <a:t> </a:t>
            </a:r>
            <a:r>
              <a:rPr lang="fr-FR" sz="2800" dirty="0" err="1" smtClean="0"/>
              <a:t>approach</a:t>
            </a:r>
            <a:r>
              <a:rPr lang="fr-FR" sz="2800" dirty="0" smtClean="0"/>
              <a:t> as PV, but </a:t>
            </a:r>
            <a:r>
              <a:rPr lang="fr-FR" sz="2800" dirty="0" err="1" smtClean="0"/>
              <a:t>usually</a:t>
            </a:r>
            <a:r>
              <a:rPr lang="fr-FR" sz="2800" dirty="0" smtClean="0"/>
              <a:t> more responsive to </a:t>
            </a:r>
            <a:r>
              <a:rPr lang="fr-FR" sz="2800" dirty="0" err="1" smtClean="0"/>
              <a:t>therapy</a:t>
            </a:r>
            <a:r>
              <a:rPr lang="fr-FR" sz="2800" dirty="0" smtClean="0"/>
              <a:t>. </a:t>
            </a:r>
            <a:r>
              <a:rPr lang="fr-FR" sz="2800" dirty="0" err="1" smtClean="0"/>
              <a:t>Dapsone</a:t>
            </a:r>
            <a:r>
              <a:rPr lang="fr-FR" sz="2800" dirty="0"/>
              <a:t> </a:t>
            </a:r>
            <a:r>
              <a:rPr lang="fr-FR" sz="2800" dirty="0" err="1" smtClean="0"/>
              <a:t>maybe</a:t>
            </a:r>
            <a:r>
              <a:rPr lang="fr-FR" sz="2800" dirty="0" smtClean="0"/>
              <a:t> </a:t>
            </a:r>
            <a:r>
              <a:rPr lang="fr-FR" sz="2800" dirty="0" err="1" smtClean="0"/>
              <a:t>helpfu</a:t>
            </a:r>
            <a:r>
              <a:rPr lang="fr-FR" sz="2800" dirty="0" err="1"/>
              <a:t>l</a:t>
            </a:r>
            <a:endParaRPr lang="fr-FR" sz="2800" u="sng" dirty="0" smtClean="0"/>
          </a:p>
        </p:txBody>
      </p:sp>
    </p:spTree>
    <p:extLst>
      <p:ext uri="{BB962C8B-B14F-4D97-AF65-F5344CB8AC3E}">
        <p14:creationId xmlns:p14="http://schemas.microsoft.com/office/powerpoint/2010/main" val="2885150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3600" dirty="0" smtClean="0">
                <a:solidFill>
                  <a:srgbClr val="000000"/>
                </a:solidFill>
                <a:latin typeface="Arial" charset="0"/>
              </a:rPr>
              <a:t>Circumscribed skin lesions containing fluid (If the size ≤ 5mm = vesicle If the size &gt; 5mm = bulla) </a:t>
            </a:r>
            <a:endParaRPr lang="en-US" sz="3600" dirty="0" smtClean="0">
              <a:solidFill>
                <a:srgbClr val="000000"/>
              </a:solidFill>
            </a:endParaRPr>
          </a:p>
          <a:p>
            <a:endParaRPr lang="en-US" b="1" dirty="0" smtClean="0">
              <a:solidFill>
                <a:srgbClr val="3394BB"/>
              </a:solidFill>
              <a:latin typeface="+mn-lt"/>
            </a:endParaRPr>
          </a:p>
          <a:p>
            <a:endParaRPr lang="en-US" b="1" dirty="0">
              <a:solidFill>
                <a:srgbClr val="3394BB"/>
              </a:solidFill>
            </a:endParaRPr>
          </a:p>
          <a:p>
            <a:endParaRPr lang="fr-FR" dirty="0"/>
          </a:p>
        </p:txBody>
      </p:sp>
      <p:pic>
        <p:nvPicPr>
          <p:cNvPr id="4" name="Picture 2" descr="1200px-Vesicles_and_Bulla.svg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66" y="3483701"/>
            <a:ext cx="5578226" cy="235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83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 erythematosu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1" r="-39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9170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Pemphigus </a:t>
            </a:r>
            <a:r>
              <a:rPr lang="fr-FR" dirty="0" err="1" smtClean="0"/>
              <a:t>eryhthematosus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err="1" smtClean="0"/>
              <a:t>Uncommon</a:t>
            </a:r>
            <a:r>
              <a:rPr lang="fr-FR" dirty="0" smtClean="0"/>
              <a:t> </a:t>
            </a:r>
            <a:r>
              <a:rPr lang="fr-FR" dirty="0" err="1" smtClean="0"/>
              <a:t>feature</a:t>
            </a:r>
            <a:r>
              <a:rPr lang="fr-FR" dirty="0" smtClean="0"/>
              <a:t> of pemphigus </a:t>
            </a:r>
            <a:r>
              <a:rPr lang="fr-FR" dirty="0" err="1" smtClean="0"/>
              <a:t>foliaceus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additional</a:t>
            </a:r>
            <a:r>
              <a:rPr lang="fr-FR" dirty="0" smtClean="0"/>
              <a:t> </a:t>
            </a:r>
            <a:r>
              <a:rPr lang="fr-FR" dirty="0" err="1" smtClean="0"/>
              <a:t>features</a:t>
            </a:r>
            <a:r>
              <a:rPr lang="fr-FR" dirty="0" smtClean="0"/>
              <a:t> of lupus </a:t>
            </a:r>
            <a:r>
              <a:rPr lang="fr-FR" dirty="0" err="1" smtClean="0"/>
              <a:t>erythematosus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r>
              <a:rPr lang="fr-FR" dirty="0" smtClean="0"/>
              <a:t>More </a:t>
            </a:r>
            <a:r>
              <a:rPr lang="fr-FR" dirty="0" err="1" smtClean="0"/>
              <a:t>likely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triggered</a:t>
            </a:r>
            <a:r>
              <a:rPr lang="fr-FR" dirty="0" smtClean="0"/>
              <a:t> by sunlight or </a:t>
            </a:r>
            <a:r>
              <a:rPr lang="fr-FR" dirty="0" err="1" smtClean="0"/>
              <a:t>medications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forms</a:t>
            </a:r>
            <a:r>
              <a:rPr lang="fr-FR" dirty="0" smtClean="0"/>
              <a:t> of PF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0201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ga pemp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765" r="-447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1201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ga pemph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0" r="-192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8976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IgA</a:t>
            </a:r>
            <a:r>
              <a:rPr lang="fr-FR" dirty="0" smtClean="0"/>
              <a:t> Pemphigus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 smtClean="0"/>
              <a:t>Pustular</a:t>
            </a:r>
            <a:r>
              <a:rPr lang="fr-FR" dirty="0" smtClean="0"/>
              <a:t> </a:t>
            </a:r>
            <a:r>
              <a:rPr lang="fr-FR" dirty="0" err="1" smtClean="0"/>
              <a:t>acantholytic</a:t>
            </a:r>
            <a:r>
              <a:rPr lang="fr-FR" dirty="0" smtClean="0"/>
              <a:t> </a:t>
            </a:r>
            <a:r>
              <a:rPr lang="fr-FR" dirty="0" err="1" smtClean="0"/>
              <a:t>dermatosis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intercellular</a:t>
            </a:r>
            <a:r>
              <a:rPr lang="fr-FR" dirty="0" smtClean="0"/>
              <a:t> </a:t>
            </a:r>
            <a:r>
              <a:rPr lang="fr-FR" dirty="0" err="1" smtClean="0"/>
              <a:t>IgA</a:t>
            </a:r>
            <a:r>
              <a:rPr lang="fr-FR" dirty="0" smtClean="0"/>
              <a:t> </a:t>
            </a:r>
            <a:r>
              <a:rPr lang="fr-FR" dirty="0" err="1" smtClean="0"/>
              <a:t>deposition</a:t>
            </a:r>
            <a:r>
              <a:rPr lang="fr-FR" dirty="0" smtClean="0"/>
              <a:t> in </a:t>
            </a:r>
            <a:r>
              <a:rPr lang="fr-FR" dirty="0" err="1" smtClean="0"/>
              <a:t>epidermis</a:t>
            </a:r>
            <a:r>
              <a:rPr lang="fr-FR" dirty="0" smtClean="0"/>
              <a:t>.</a:t>
            </a:r>
          </a:p>
          <a:p>
            <a:r>
              <a:rPr lang="fr-FR" dirty="0" smtClean="0"/>
              <a:t>Can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associated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gammopathy</a:t>
            </a:r>
            <a:endParaRPr lang="fr-FR" dirty="0" smtClean="0"/>
          </a:p>
          <a:p>
            <a:r>
              <a:rPr lang="fr-FR" u="sng" dirty="0" smtClean="0"/>
              <a:t>Clinical </a:t>
            </a:r>
            <a:r>
              <a:rPr lang="fr-FR" u="sng" dirty="0" err="1" smtClean="0"/>
              <a:t>features</a:t>
            </a:r>
            <a:r>
              <a:rPr lang="fr-FR" u="sng" dirty="0" smtClean="0"/>
              <a:t>:</a:t>
            </a:r>
          </a:p>
          <a:p>
            <a:r>
              <a:rPr lang="fr-FR" dirty="0" err="1" smtClean="0"/>
              <a:t>Subcorneal</a:t>
            </a:r>
            <a:r>
              <a:rPr lang="fr-FR" dirty="0" smtClean="0"/>
              <a:t> </a:t>
            </a:r>
            <a:r>
              <a:rPr lang="fr-FR" dirty="0" err="1" smtClean="0"/>
              <a:t>pustular</a:t>
            </a:r>
            <a:r>
              <a:rPr lang="fr-FR" dirty="0" smtClean="0"/>
              <a:t> </a:t>
            </a:r>
            <a:r>
              <a:rPr lang="fr-FR" dirty="0" err="1" smtClean="0"/>
              <a:t>dermatosis</a:t>
            </a:r>
            <a:r>
              <a:rPr lang="fr-FR" dirty="0" smtClean="0"/>
              <a:t> (</a:t>
            </a:r>
            <a:r>
              <a:rPr lang="fr-FR" dirty="0" err="1" smtClean="0"/>
              <a:t>Sneddon</a:t>
            </a:r>
            <a:r>
              <a:rPr lang="fr-FR" dirty="0" smtClean="0"/>
              <a:t>-Wilkinson </a:t>
            </a:r>
            <a:r>
              <a:rPr lang="fr-FR" dirty="0" err="1" smtClean="0"/>
              <a:t>disease</a:t>
            </a:r>
            <a:r>
              <a:rPr lang="fr-FR" dirty="0" smtClean="0"/>
              <a:t>): </a:t>
            </a:r>
            <a:r>
              <a:rPr lang="fr-FR" dirty="0" err="1" smtClean="0"/>
              <a:t>broad</a:t>
            </a:r>
            <a:r>
              <a:rPr lang="fr-FR" dirty="0" smtClean="0"/>
              <a:t>, </a:t>
            </a:r>
            <a:r>
              <a:rPr lang="fr-FR" dirty="0" err="1" smtClean="0"/>
              <a:t>annular</a:t>
            </a:r>
            <a:r>
              <a:rPr lang="fr-FR" dirty="0" smtClean="0"/>
              <a:t> </a:t>
            </a:r>
            <a:r>
              <a:rPr lang="fr-FR" dirty="0" err="1" smtClean="0"/>
              <a:t>erythematous</a:t>
            </a:r>
            <a:r>
              <a:rPr lang="fr-FR" dirty="0" smtClean="0"/>
              <a:t> patches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peripheral</a:t>
            </a:r>
            <a:r>
              <a:rPr lang="fr-FR" dirty="0" smtClean="0"/>
              <a:t> </a:t>
            </a:r>
            <a:r>
              <a:rPr lang="fr-FR" dirty="0" err="1" smtClean="0"/>
              <a:t>flaccid</a:t>
            </a:r>
            <a:r>
              <a:rPr lang="fr-FR" dirty="0" smtClean="0"/>
              <a:t> pustules and central </a:t>
            </a:r>
            <a:r>
              <a:rPr lang="fr-FR" dirty="0" err="1" smtClean="0"/>
              <a:t>crusting</a:t>
            </a:r>
            <a:r>
              <a:rPr lang="fr-FR" dirty="0" smtClean="0"/>
              <a:t>, </a:t>
            </a:r>
            <a:r>
              <a:rPr lang="fr-FR" dirty="0" err="1" smtClean="0"/>
              <a:t>favours</a:t>
            </a:r>
            <a:r>
              <a:rPr lang="fr-FR" dirty="0" smtClean="0"/>
              <a:t> flexures and </a:t>
            </a:r>
            <a:r>
              <a:rPr lang="fr-FR" dirty="0" err="1" smtClean="0"/>
              <a:t>trunk</a:t>
            </a:r>
            <a:r>
              <a:rPr lang="fr-FR" dirty="0" smtClean="0"/>
              <a:t>, </a:t>
            </a:r>
            <a:r>
              <a:rPr lang="fr-FR" dirty="0" err="1" smtClean="0"/>
              <a:t>never</a:t>
            </a:r>
            <a:r>
              <a:rPr lang="fr-FR" dirty="0" smtClean="0"/>
              <a:t> </a:t>
            </a:r>
            <a:r>
              <a:rPr lang="fr-FR" dirty="0" err="1" smtClean="0"/>
              <a:t>mouth</a:t>
            </a:r>
            <a:r>
              <a:rPr lang="fr-FR" dirty="0" smtClean="0"/>
              <a:t>, </a:t>
            </a:r>
            <a:r>
              <a:rPr lang="fr-FR" dirty="0" err="1" smtClean="0"/>
              <a:t>pruritic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6497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IgA</a:t>
            </a:r>
            <a:r>
              <a:rPr lang="fr-FR" dirty="0" smtClean="0"/>
              <a:t> Pemphigus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Intradermal</a:t>
            </a:r>
            <a:r>
              <a:rPr lang="fr-FR" dirty="0" smtClean="0"/>
              <a:t> </a:t>
            </a:r>
            <a:r>
              <a:rPr lang="fr-FR" dirty="0" err="1" smtClean="0"/>
              <a:t>neutrophilic</a:t>
            </a:r>
            <a:r>
              <a:rPr lang="fr-FR" dirty="0" smtClean="0"/>
              <a:t> </a:t>
            </a:r>
            <a:r>
              <a:rPr lang="fr-FR" dirty="0" err="1" smtClean="0"/>
              <a:t>dermatosis</a:t>
            </a:r>
            <a:r>
              <a:rPr lang="fr-FR" dirty="0" smtClean="0"/>
              <a:t> (</a:t>
            </a:r>
            <a:r>
              <a:rPr lang="fr-FR" dirty="0" err="1" smtClean="0"/>
              <a:t>Huff</a:t>
            </a:r>
            <a:r>
              <a:rPr lang="fr-FR" dirty="0" smtClean="0"/>
              <a:t> syndrome): </a:t>
            </a:r>
            <a:r>
              <a:rPr lang="fr-FR" dirty="0" err="1" smtClean="0"/>
              <a:t>clinically</a:t>
            </a:r>
            <a:r>
              <a:rPr lang="fr-FR" dirty="0" smtClean="0"/>
              <a:t> </a:t>
            </a:r>
            <a:r>
              <a:rPr lang="fr-FR" dirty="0" err="1" smtClean="0"/>
              <a:t>similar</a:t>
            </a:r>
            <a:r>
              <a:rPr lang="fr-FR" dirty="0" smtClean="0"/>
              <a:t>, </a:t>
            </a:r>
            <a:r>
              <a:rPr lang="fr-FR" i="1" dirty="0" err="1" smtClean="0"/>
              <a:t>sunflower</a:t>
            </a:r>
            <a:r>
              <a:rPr lang="fr-FR" i="1" dirty="0" smtClean="0"/>
              <a:t> </a:t>
            </a:r>
            <a:r>
              <a:rPr lang="fr-FR" i="1" dirty="0" err="1" smtClean="0"/>
              <a:t>lesions</a:t>
            </a:r>
            <a:endParaRPr lang="fr-FR" i="1" dirty="0" smtClean="0"/>
          </a:p>
          <a:p>
            <a:r>
              <a:rPr lang="fr-FR" u="sng" dirty="0" smtClean="0"/>
              <a:t>Diagnostic </a:t>
            </a:r>
            <a:r>
              <a:rPr lang="fr-FR" u="sng" dirty="0" err="1" smtClean="0"/>
              <a:t>approach</a:t>
            </a:r>
            <a:r>
              <a:rPr lang="fr-FR" u="sng" dirty="0" smtClean="0"/>
              <a:t>: </a:t>
            </a:r>
          </a:p>
          <a:p>
            <a:r>
              <a:rPr lang="fr-FR" dirty="0" smtClean="0"/>
              <a:t>DIF; </a:t>
            </a:r>
            <a:r>
              <a:rPr lang="fr-FR" dirty="0" err="1" smtClean="0"/>
              <a:t>showing</a:t>
            </a:r>
            <a:r>
              <a:rPr lang="fr-FR" dirty="0" smtClean="0"/>
              <a:t> </a:t>
            </a:r>
            <a:r>
              <a:rPr lang="fr-FR" dirty="0" err="1" smtClean="0"/>
              <a:t>IgA</a:t>
            </a:r>
            <a:r>
              <a:rPr lang="fr-FR" dirty="0" smtClean="0"/>
              <a:t> </a:t>
            </a:r>
            <a:r>
              <a:rPr lang="fr-FR" dirty="0" err="1" smtClean="0"/>
              <a:t>directed</a:t>
            </a:r>
            <a:r>
              <a:rPr lang="fr-FR" dirty="0" smtClean="0"/>
              <a:t> </a:t>
            </a:r>
            <a:r>
              <a:rPr lang="fr-FR" dirty="0" err="1" smtClean="0"/>
              <a:t>against</a:t>
            </a:r>
            <a:r>
              <a:rPr lang="fr-FR" dirty="0" smtClean="0"/>
              <a:t> </a:t>
            </a:r>
            <a:r>
              <a:rPr lang="fr-FR" dirty="0" err="1" smtClean="0"/>
              <a:t>keratinocytes</a:t>
            </a:r>
            <a:endParaRPr lang="fr-FR" dirty="0" smtClean="0"/>
          </a:p>
          <a:p>
            <a:r>
              <a:rPr lang="fr-FR" u="sng" dirty="0" err="1" smtClean="0"/>
              <a:t>Therapy</a:t>
            </a:r>
            <a:r>
              <a:rPr lang="fr-FR" dirty="0" smtClean="0"/>
              <a:t> : </a:t>
            </a:r>
            <a:r>
              <a:rPr lang="fr-FR" dirty="0" err="1" smtClean="0"/>
              <a:t>most</a:t>
            </a:r>
            <a:r>
              <a:rPr lang="fr-FR" dirty="0" smtClean="0"/>
              <a:t> cases are responsive to </a:t>
            </a:r>
            <a:r>
              <a:rPr lang="fr-FR" dirty="0" err="1" smtClean="0"/>
              <a:t>dapsone</a:t>
            </a:r>
            <a:r>
              <a:rPr lang="fr-FR" dirty="0" smtClean="0"/>
              <a:t>, if not , </a:t>
            </a:r>
            <a:r>
              <a:rPr lang="fr-FR" dirty="0" err="1" smtClean="0"/>
              <a:t>corticosteroids</a:t>
            </a:r>
            <a:r>
              <a:rPr lang="fr-FR" dirty="0" smtClean="0"/>
              <a:t> &amp; </a:t>
            </a:r>
            <a:r>
              <a:rPr lang="fr-FR" dirty="0" err="1" smtClean="0"/>
              <a:t>other</a:t>
            </a:r>
            <a:r>
              <a:rPr lang="fr-FR" dirty="0" smtClean="0"/>
              <a:t> immunosuppressive agents</a:t>
            </a:r>
          </a:p>
        </p:txBody>
      </p:sp>
    </p:spTree>
    <p:extLst>
      <p:ext uri="{BB962C8B-B14F-4D97-AF65-F5344CB8AC3E}">
        <p14:creationId xmlns:p14="http://schemas.microsoft.com/office/powerpoint/2010/main" val="263598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Paraneoplastic Pemphigus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Most </a:t>
            </a:r>
            <a:r>
              <a:rPr lang="fr-FR" dirty="0" err="1" smtClean="0"/>
              <a:t>often</a:t>
            </a:r>
            <a:r>
              <a:rPr lang="fr-FR" dirty="0" smtClean="0"/>
              <a:t> </a:t>
            </a:r>
            <a:r>
              <a:rPr lang="fr-FR" dirty="0" err="1" smtClean="0"/>
              <a:t>associated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lymphoma</a:t>
            </a:r>
            <a:r>
              <a:rPr lang="fr-FR" dirty="0" smtClean="0"/>
              <a:t>, </a:t>
            </a:r>
            <a:r>
              <a:rPr lang="fr-FR" dirty="0" err="1" smtClean="0"/>
              <a:t>leukemia</a:t>
            </a:r>
            <a:r>
              <a:rPr lang="fr-FR" dirty="0" smtClean="0"/>
              <a:t>, </a:t>
            </a:r>
            <a:r>
              <a:rPr lang="fr-FR" dirty="0" err="1" smtClean="0"/>
              <a:t>thymoma</a:t>
            </a:r>
            <a:r>
              <a:rPr lang="fr-FR" dirty="0" smtClean="0"/>
              <a:t>, </a:t>
            </a:r>
            <a:r>
              <a:rPr lang="fr-FR" dirty="0" err="1" smtClean="0"/>
              <a:t>Castleman</a:t>
            </a:r>
            <a:r>
              <a:rPr lang="fr-FR" dirty="0" smtClean="0"/>
              <a:t> </a:t>
            </a:r>
            <a:r>
              <a:rPr lang="fr-FR" dirty="0" err="1" smtClean="0"/>
              <a:t>tumor</a:t>
            </a:r>
            <a:r>
              <a:rPr lang="fr-FR" dirty="0" smtClean="0"/>
              <a:t>.</a:t>
            </a:r>
          </a:p>
          <a:p>
            <a:r>
              <a:rPr lang="fr-FR" dirty="0" smtClean="0"/>
              <a:t>Not </a:t>
            </a:r>
            <a:r>
              <a:rPr lang="fr-FR" dirty="0" err="1" smtClean="0"/>
              <a:t>with</a:t>
            </a:r>
            <a:r>
              <a:rPr lang="fr-FR" dirty="0" smtClean="0"/>
              <a:t> SCC or </a:t>
            </a:r>
            <a:r>
              <a:rPr lang="fr-FR" dirty="0" err="1" smtClean="0"/>
              <a:t>adenocarcinoms</a:t>
            </a:r>
            <a:endParaRPr lang="fr-FR" dirty="0" smtClean="0"/>
          </a:p>
          <a:p>
            <a:r>
              <a:rPr lang="fr-FR" u="sng" dirty="0" smtClean="0"/>
              <a:t>Clinical: </a:t>
            </a:r>
            <a:r>
              <a:rPr lang="fr-FR" dirty="0" err="1" smtClean="0"/>
              <a:t>severe</a:t>
            </a:r>
            <a:r>
              <a:rPr lang="fr-FR" dirty="0" smtClean="0"/>
              <a:t> persistent </a:t>
            </a:r>
            <a:r>
              <a:rPr lang="fr-FR" dirty="0" err="1" smtClean="0"/>
              <a:t>painful</a:t>
            </a:r>
            <a:r>
              <a:rPr lang="fr-FR" dirty="0" smtClean="0"/>
              <a:t> </a:t>
            </a:r>
            <a:r>
              <a:rPr lang="fr-FR" dirty="0" err="1" smtClean="0"/>
              <a:t>stomatitis</a:t>
            </a:r>
            <a:r>
              <a:rPr lang="fr-FR" dirty="0" smtClean="0"/>
              <a:t> </a:t>
            </a:r>
            <a:r>
              <a:rPr lang="fr-FR" dirty="0" err="1" smtClean="0"/>
              <a:t>extending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lips</a:t>
            </a:r>
            <a:r>
              <a:rPr lang="fr-FR" dirty="0" smtClean="0"/>
              <a:t> to pharynx, larynx and </a:t>
            </a:r>
            <a:r>
              <a:rPr lang="fr-FR" dirty="0" err="1" smtClean="0"/>
              <a:t>esophagus</a:t>
            </a:r>
            <a:r>
              <a:rPr lang="fr-FR" dirty="0" smtClean="0"/>
              <a:t>, </a:t>
            </a:r>
            <a:r>
              <a:rPr lang="fr-FR" dirty="0" err="1" smtClean="0"/>
              <a:t>conjunctival</a:t>
            </a:r>
            <a:r>
              <a:rPr lang="fr-FR" dirty="0" smtClean="0"/>
              <a:t> </a:t>
            </a:r>
            <a:r>
              <a:rPr lang="fr-FR" dirty="0" err="1" smtClean="0"/>
              <a:t>involvement</a:t>
            </a:r>
            <a:r>
              <a:rPr lang="fr-FR" dirty="0" smtClean="0"/>
              <a:t> </a:t>
            </a:r>
            <a:r>
              <a:rPr lang="fr-FR" dirty="0" err="1" smtClean="0"/>
              <a:t>may</a:t>
            </a:r>
            <a:r>
              <a:rPr lang="fr-FR" dirty="0" smtClean="0"/>
              <a:t> lead to </a:t>
            </a:r>
            <a:r>
              <a:rPr lang="fr-FR" dirty="0" err="1" smtClean="0"/>
              <a:t>blindness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Cutaneous</a:t>
            </a:r>
            <a:r>
              <a:rPr lang="fr-FR" dirty="0" smtClean="0"/>
              <a:t> changes are </a:t>
            </a:r>
            <a:r>
              <a:rPr lang="fr-FR" dirty="0" err="1" smtClean="0"/>
              <a:t>polymorphic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5024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Paraneoplastic Pemphigus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b="1" i="1" u="sng" dirty="0" smtClean="0"/>
              <a:t>Note: </a:t>
            </a:r>
            <a:r>
              <a:rPr lang="fr-FR" dirty="0" smtClean="0"/>
              <a:t>if patient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sick</a:t>
            </a:r>
            <a:r>
              <a:rPr lang="fr-FR" dirty="0" smtClean="0"/>
              <a:t> and has </a:t>
            </a:r>
            <a:r>
              <a:rPr lang="fr-FR" dirty="0" err="1" smtClean="0"/>
              <a:t>lesions</a:t>
            </a:r>
            <a:r>
              <a:rPr lang="fr-FR" dirty="0" smtClean="0"/>
              <a:t> </a:t>
            </a:r>
            <a:r>
              <a:rPr lang="fr-FR" dirty="0" err="1" smtClean="0"/>
              <a:t>resembling</a:t>
            </a:r>
            <a:r>
              <a:rPr lang="fr-FR" dirty="0" smtClean="0"/>
              <a:t> </a:t>
            </a:r>
            <a:r>
              <a:rPr lang="fr-FR" dirty="0" err="1" smtClean="0"/>
              <a:t>erythema</a:t>
            </a:r>
            <a:r>
              <a:rPr lang="fr-FR" dirty="0" smtClean="0"/>
              <a:t> multiforme, lichen </a:t>
            </a:r>
            <a:r>
              <a:rPr lang="fr-FR" dirty="0" err="1" smtClean="0"/>
              <a:t>planus</a:t>
            </a:r>
            <a:r>
              <a:rPr lang="fr-FR" dirty="0" smtClean="0"/>
              <a:t> and a </a:t>
            </a:r>
            <a:r>
              <a:rPr lang="fr-FR" dirty="0" err="1" smtClean="0"/>
              <a:t>blistering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,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highly</a:t>
            </a:r>
            <a:r>
              <a:rPr lang="fr-FR" dirty="0" smtClean="0"/>
              <a:t> </a:t>
            </a:r>
            <a:r>
              <a:rPr lang="fr-FR" dirty="0" err="1" smtClean="0"/>
              <a:t>suspicious</a:t>
            </a:r>
            <a:r>
              <a:rPr lang="fr-FR" dirty="0" smtClean="0"/>
              <a:t> of </a:t>
            </a:r>
            <a:r>
              <a:rPr lang="fr-FR" dirty="0" err="1" smtClean="0"/>
              <a:t>paraneoplastic</a:t>
            </a:r>
            <a:r>
              <a:rPr lang="fr-FR" dirty="0" smtClean="0"/>
              <a:t> pemphigus.</a:t>
            </a:r>
          </a:p>
          <a:p>
            <a:r>
              <a:rPr lang="fr-FR" dirty="0" smtClean="0"/>
              <a:t>Histology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rarely</a:t>
            </a:r>
            <a:r>
              <a:rPr lang="fr-FR" dirty="0" smtClean="0"/>
              <a:t> </a:t>
            </a:r>
            <a:r>
              <a:rPr lang="fr-FR" dirty="0" err="1" smtClean="0"/>
              <a:t>helpful</a:t>
            </a:r>
            <a:r>
              <a:rPr lang="fr-FR" dirty="0" smtClean="0"/>
              <a:t>.</a:t>
            </a:r>
          </a:p>
          <a:p>
            <a:r>
              <a:rPr lang="fr-FR" u="sng" dirty="0" err="1" smtClean="0"/>
              <a:t>Therapy</a:t>
            </a:r>
            <a:r>
              <a:rPr lang="fr-FR" dirty="0" smtClean="0"/>
              <a:t> : </a:t>
            </a:r>
            <a:r>
              <a:rPr lang="fr-FR" dirty="0" err="1" smtClean="0"/>
              <a:t>treat</a:t>
            </a:r>
            <a:r>
              <a:rPr lang="fr-FR" dirty="0" smtClean="0"/>
              <a:t> the </a:t>
            </a:r>
            <a:r>
              <a:rPr lang="fr-FR" dirty="0" err="1" smtClean="0"/>
              <a:t>underlying</a:t>
            </a:r>
            <a:r>
              <a:rPr lang="fr-FR" dirty="0" smtClean="0"/>
              <a:t> </a:t>
            </a:r>
            <a:r>
              <a:rPr lang="fr-FR" dirty="0" err="1" smtClean="0"/>
              <a:t>tumour</a:t>
            </a:r>
            <a:r>
              <a:rPr lang="fr-FR" dirty="0" smtClean="0"/>
              <a:t> , </a:t>
            </a:r>
            <a:r>
              <a:rPr lang="fr-FR" dirty="0" err="1" smtClean="0"/>
              <a:t>prognosis</a:t>
            </a:r>
            <a:r>
              <a:rPr lang="fr-FR" dirty="0" smtClean="0"/>
              <a:t> </a:t>
            </a:r>
            <a:r>
              <a:rPr lang="fr-FR" dirty="0" err="1" smtClean="0"/>
              <a:t>correlates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response</a:t>
            </a:r>
            <a:endParaRPr lang="fr-FR" dirty="0" smtClean="0"/>
          </a:p>
          <a:p>
            <a:r>
              <a:rPr lang="fr-FR" dirty="0" smtClean="0"/>
              <a:t>No consensus on </a:t>
            </a:r>
            <a:r>
              <a:rPr lang="fr-FR" dirty="0" err="1" smtClean="0"/>
              <a:t>what</a:t>
            </a:r>
            <a:r>
              <a:rPr lang="fr-FR" dirty="0" smtClean="0"/>
              <a:t> immunosuppressive </a:t>
            </a:r>
            <a:r>
              <a:rPr lang="fr-FR" dirty="0" err="1" smtClean="0"/>
              <a:t>regimen</a:t>
            </a:r>
            <a:r>
              <a:rPr lang="fr-FR" dirty="0" smtClean="0"/>
              <a:t>. Good </a:t>
            </a:r>
            <a:r>
              <a:rPr lang="fr-FR" dirty="0" err="1" smtClean="0"/>
              <a:t>success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ant-CD20 (</a:t>
            </a:r>
            <a:r>
              <a:rPr lang="fr-FR" dirty="0" err="1" smtClean="0"/>
              <a:t>rituximab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887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387" r="-45387"/>
          <a:stretch>
            <a:fillRect/>
          </a:stretch>
        </p:blipFill>
        <p:spPr>
          <a:xfrm>
            <a:off x="457200" y="961022"/>
            <a:ext cx="8229600" cy="5165142"/>
          </a:xfrm>
        </p:spPr>
      </p:pic>
    </p:spTree>
    <p:extLst>
      <p:ext uri="{BB962C8B-B14F-4D97-AF65-F5344CB8AC3E}">
        <p14:creationId xmlns:p14="http://schemas.microsoft.com/office/powerpoint/2010/main" val="1558568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P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79" r="-240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259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656340"/>
            <a:ext cx="8229600" cy="5950679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+mn-lt"/>
              </a:rPr>
              <a:t>Classification Of </a:t>
            </a:r>
            <a:r>
              <a:rPr lang="x-none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Vesiculobullous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 Diseases: </a:t>
            </a:r>
            <a:endParaRPr lang="en-US" sz="2400" b="1" dirty="0" smtClean="0">
              <a:solidFill>
                <a:srgbClr val="000000"/>
              </a:solidFill>
              <a:latin typeface="+mn-lt"/>
            </a:endParaRPr>
          </a:p>
          <a:p>
            <a:endParaRPr lang="fr-FR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 t="32929" r="46501" b="33701"/>
          <a:stretch/>
        </p:blipFill>
        <p:spPr>
          <a:xfrm>
            <a:off x="457201" y="1417638"/>
            <a:ext cx="3782252" cy="2463682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7" t="37339" b="41261"/>
          <a:stretch/>
        </p:blipFill>
        <p:spPr>
          <a:xfrm>
            <a:off x="575618" y="4178400"/>
            <a:ext cx="3910541" cy="16521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t="67071" r="48016" b="-441"/>
          <a:stretch/>
        </p:blipFill>
        <p:spPr>
          <a:xfrm>
            <a:off x="4542615" y="1417638"/>
            <a:ext cx="3970616" cy="2288503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7" t="61986"/>
          <a:stretch/>
        </p:blipFill>
        <p:spPr>
          <a:xfrm>
            <a:off x="4677444" y="4123520"/>
            <a:ext cx="4009356" cy="2483499"/>
          </a:xfrm>
          <a:prstGeom prst="rect">
            <a:avLst/>
          </a:prstGeom>
        </p:spPr>
      </p:pic>
      <p:sp>
        <p:nvSpPr>
          <p:cNvPr id="8" name="Rounded Rectangle 8"/>
          <p:cNvSpPr/>
          <p:nvPr/>
        </p:nvSpPr>
        <p:spPr>
          <a:xfrm flipV="1">
            <a:off x="2332085" y="4671211"/>
            <a:ext cx="1089920" cy="241989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485718" y="4251847"/>
            <a:ext cx="1581255" cy="234698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8"/>
          <p:cNvSpPr/>
          <p:nvPr/>
        </p:nvSpPr>
        <p:spPr>
          <a:xfrm>
            <a:off x="6485718" y="4659609"/>
            <a:ext cx="1855876" cy="234698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8"/>
          <p:cNvSpPr/>
          <p:nvPr/>
        </p:nvSpPr>
        <p:spPr>
          <a:xfrm>
            <a:off x="6485718" y="4894307"/>
            <a:ext cx="1855876" cy="234698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8"/>
          <p:cNvSpPr/>
          <p:nvPr/>
        </p:nvSpPr>
        <p:spPr>
          <a:xfrm>
            <a:off x="6485717" y="5142722"/>
            <a:ext cx="1581255" cy="185320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11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p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53" r="-426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682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P chil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583" r="-61583"/>
          <a:stretch>
            <a:fillRect/>
          </a:stretch>
        </p:blipFill>
        <p:spPr>
          <a:xfrm>
            <a:off x="-995499" y="587878"/>
            <a:ext cx="10538557" cy="5315536"/>
          </a:xfrm>
        </p:spPr>
      </p:pic>
    </p:spTree>
    <p:extLst>
      <p:ext uri="{BB962C8B-B14F-4D97-AF65-F5344CB8AC3E}">
        <p14:creationId xmlns:p14="http://schemas.microsoft.com/office/powerpoint/2010/main" val="355853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Pemphigoid</a:t>
            </a:r>
            <a:r>
              <a:rPr lang="fr-FR" dirty="0" smtClean="0"/>
              <a:t> Group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err="1" smtClean="0"/>
              <a:t>Bullous</a:t>
            </a:r>
            <a:r>
              <a:rPr lang="fr-FR" u="sng" dirty="0" smtClean="0"/>
              <a:t> </a:t>
            </a:r>
            <a:r>
              <a:rPr lang="fr-FR" u="sng" dirty="0" err="1" smtClean="0"/>
              <a:t>pemphigoid</a:t>
            </a:r>
            <a:r>
              <a:rPr lang="fr-FR" u="sng" dirty="0"/>
              <a:t> </a:t>
            </a:r>
            <a:r>
              <a:rPr lang="fr-FR" u="sng" dirty="0" smtClean="0"/>
              <a:t>(BP):</a:t>
            </a:r>
          </a:p>
          <a:p>
            <a:r>
              <a:rPr lang="fr-FR" dirty="0" err="1" smtClean="0"/>
              <a:t>Subepidermal</a:t>
            </a:r>
            <a:r>
              <a:rPr lang="fr-FR" dirty="0" smtClean="0"/>
              <a:t> </a:t>
            </a:r>
            <a:r>
              <a:rPr lang="fr-FR" dirty="0" err="1" smtClean="0"/>
              <a:t>blistering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</a:t>
            </a:r>
            <a:r>
              <a:rPr lang="fr-FR" dirty="0" err="1" smtClean="0"/>
              <a:t>caused</a:t>
            </a:r>
            <a:r>
              <a:rPr lang="fr-FR" dirty="0" smtClean="0"/>
              <a:t> by </a:t>
            </a:r>
            <a:r>
              <a:rPr lang="fr-FR" dirty="0" err="1" smtClean="0"/>
              <a:t>autoantibodies</a:t>
            </a:r>
            <a:r>
              <a:rPr lang="fr-FR" dirty="0" smtClean="0"/>
              <a:t> to components of </a:t>
            </a:r>
            <a:r>
              <a:rPr lang="fr-FR" dirty="0" err="1" smtClean="0"/>
              <a:t>hemidesmosomes</a:t>
            </a:r>
            <a:r>
              <a:rPr lang="fr-FR" dirty="0" smtClean="0"/>
              <a:t> in the </a:t>
            </a:r>
            <a:r>
              <a:rPr lang="fr-FR" dirty="0" err="1" smtClean="0"/>
              <a:t>basement</a:t>
            </a:r>
            <a:r>
              <a:rPr lang="fr-FR" dirty="0" smtClean="0"/>
              <a:t> membrane zone (BMZ).</a:t>
            </a:r>
          </a:p>
          <a:p>
            <a:r>
              <a:rPr lang="fr-FR" dirty="0" smtClean="0"/>
              <a:t>Most </a:t>
            </a:r>
            <a:r>
              <a:rPr lang="fr-FR" dirty="0" err="1" smtClean="0"/>
              <a:t>common</a:t>
            </a:r>
            <a:r>
              <a:rPr lang="fr-FR" dirty="0" smtClean="0"/>
              <a:t> </a:t>
            </a:r>
            <a:r>
              <a:rPr lang="fr-FR" dirty="0" err="1" smtClean="0"/>
              <a:t>autoiummune</a:t>
            </a:r>
            <a:r>
              <a:rPr lang="fr-FR" dirty="0" smtClean="0"/>
              <a:t> </a:t>
            </a:r>
            <a:r>
              <a:rPr lang="fr-FR" dirty="0" err="1" smtClean="0"/>
              <a:t>bullous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, 1/100000, </a:t>
            </a:r>
            <a:r>
              <a:rPr lang="fr-FR" dirty="0" err="1" smtClean="0"/>
              <a:t>favours</a:t>
            </a:r>
            <a:r>
              <a:rPr lang="fr-FR" dirty="0" smtClean="0"/>
              <a:t> </a:t>
            </a:r>
            <a:r>
              <a:rPr lang="fr-FR" dirty="0" err="1" smtClean="0"/>
              <a:t>elderly</a:t>
            </a:r>
            <a:r>
              <a:rPr lang="fr-FR" dirty="0" smtClean="0"/>
              <a:t> male&lt;</a:t>
            </a:r>
            <a:r>
              <a:rPr lang="fr-FR" dirty="0" err="1" smtClean="0"/>
              <a:t>female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7103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err="1" smtClean="0"/>
              <a:t>Pathogenesis</a:t>
            </a:r>
            <a:r>
              <a:rPr lang="fr-FR" u="sng" dirty="0" smtClean="0"/>
              <a:t> :</a:t>
            </a:r>
            <a:endParaRPr lang="fr-FR" u="sng" dirty="0"/>
          </a:p>
          <a:p>
            <a:r>
              <a:rPr lang="fr-FR" dirty="0" err="1" smtClean="0"/>
              <a:t>Autoantibodies</a:t>
            </a:r>
            <a:r>
              <a:rPr lang="fr-FR" dirty="0" smtClean="0"/>
              <a:t> </a:t>
            </a:r>
            <a:r>
              <a:rPr lang="fr-FR" dirty="0" err="1" smtClean="0"/>
              <a:t>directed</a:t>
            </a:r>
            <a:r>
              <a:rPr lang="fr-FR" dirty="0" smtClean="0"/>
              <a:t> </a:t>
            </a:r>
            <a:r>
              <a:rPr lang="fr-FR" dirty="0" err="1" smtClean="0"/>
              <a:t>against</a:t>
            </a:r>
            <a:r>
              <a:rPr lang="fr-FR" dirty="0" smtClean="0"/>
              <a:t> 2 </a:t>
            </a:r>
            <a:r>
              <a:rPr lang="fr-FR" dirty="0" err="1" smtClean="0"/>
              <a:t>hemidesmosomal</a:t>
            </a:r>
            <a:r>
              <a:rPr lang="fr-FR" dirty="0" smtClean="0"/>
              <a:t> </a:t>
            </a:r>
            <a:r>
              <a:rPr lang="fr-FR" dirty="0" err="1" smtClean="0"/>
              <a:t>proteins</a:t>
            </a:r>
            <a:r>
              <a:rPr lang="fr-FR" dirty="0" smtClean="0"/>
              <a:t>:</a:t>
            </a:r>
          </a:p>
          <a:p>
            <a:r>
              <a:rPr lang="fr-FR" dirty="0"/>
              <a:t> </a:t>
            </a:r>
            <a:r>
              <a:rPr lang="fr-FR" dirty="0" smtClean="0"/>
              <a:t> - BP 230 </a:t>
            </a:r>
          </a:p>
          <a:p>
            <a:r>
              <a:rPr lang="fr-FR" dirty="0"/>
              <a:t> </a:t>
            </a:r>
            <a:r>
              <a:rPr lang="fr-FR" dirty="0" smtClean="0"/>
              <a:t> - BP 180</a:t>
            </a:r>
          </a:p>
          <a:p>
            <a:r>
              <a:rPr lang="fr-FR" dirty="0" smtClean="0"/>
              <a:t>BP 180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most</a:t>
            </a:r>
            <a:r>
              <a:rPr lang="fr-FR" dirty="0" smtClean="0"/>
              <a:t> </a:t>
            </a:r>
            <a:r>
              <a:rPr lang="fr-FR" dirty="0" err="1" smtClean="0"/>
              <a:t>likely</a:t>
            </a:r>
            <a:r>
              <a:rPr lang="fr-FR" dirty="0" smtClean="0"/>
              <a:t> to be more </a:t>
            </a:r>
            <a:r>
              <a:rPr lang="fr-FR" dirty="0" err="1" smtClean="0"/>
              <a:t>involved</a:t>
            </a:r>
            <a:r>
              <a:rPr lang="fr-FR" dirty="0" smtClean="0"/>
              <a:t> in the initial immune </a:t>
            </a:r>
            <a:r>
              <a:rPr lang="fr-FR" dirty="0" err="1" smtClean="0"/>
              <a:t>response</a:t>
            </a:r>
            <a:r>
              <a:rPr lang="fr-FR" dirty="0" smtClean="0"/>
              <a:t>, </a:t>
            </a:r>
            <a:r>
              <a:rPr lang="fr-FR" dirty="0" err="1" smtClean="0"/>
              <a:t>since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transmembranous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71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err="1" smtClean="0"/>
              <a:t>Less</a:t>
            </a:r>
            <a:r>
              <a:rPr lang="fr-FR" dirty="0" smtClean="0"/>
              <a:t> </a:t>
            </a:r>
            <a:r>
              <a:rPr lang="fr-FR" dirty="0" err="1" smtClean="0"/>
              <a:t>common</a:t>
            </a:r>
            <a:r>
              <a:rPr lang="fr-FR" dirty="0" smtClean="0"/>
              <a:t> causes </a:t>
            </a:r>
            <a:r>
              <a:rPr lang="fr-FR" dirty="0" err="1" smtClean="0"/>
              <a:t>include</a:t>
            </a:r>
            <a:r>
              <a:rPr lang="fr-FR" dirty="0" smtClean="0"/>
              <a:t> </a:t>
            </a:r>
            <a:r>
              <a:rPr lang="fr-FR" dirty="0" err="1" smtClean="0"/>
              <a:t>drugs</a:t>
            </a:r>
            <a:r>
              <a:rPr lang="fr-FR" dirty="0" smtClean="0"/>
              <a:t> ( </a:t>
            </a:r>
            <a:r>
              <a:rPr lang="fr-FR" dirty="0" err="1" smtClean="0"/>
              <a:t>benzodiazepine</a:t>
            </a:r>
            <a:r>
              <a:rPr lang="fr-FR" dirty="0" smtClean="0"/>
              <a:t>, </a:t>
            </a:r>
            <a:r>
              <a:rPr lang="fr-FR" dirty="0" err="1" smtClean="0"/>
              <a:t>furosemide</a:t>
            </a:r>
            <a:r>
              <a:rPr lang="fr-FR" dirty="0" smtClean="0"/>
              <a:t>, </a:t>
            </a:r>
            <a:r>
              <a:rPr lang="fr-FR" dirty="0" err="1" smtClean="0"/>
              <a:t>penicillin</a:t>
            </a:r>
            <a:r>
              <a:rPr lang="fr-FR" dirty="0" smtClean="0"/>
              <a:t>, </a:t>
            </a:r>
            <a:r>
              <a:rPr lang="fr-FR" dirty="0" err="1" smtClean="0"/>
              <a:t>sulfasalazine</a:t>
            </a:r>
            <a:r>
              <a:rPr lang="fr-FR" dirty="0" smtClean="0"/>
              <a:t>), sunlight, and </a:t>
            </a:r>
            <a:r>
              <a:rPr lang="fr-FR" dirty="0" err="1" smtClean="0"/>
              <a:t>ionizing</a:t>
            </a:r>
            <a:r>
              <a:rPr lang="fr-FR" dirty="0" smtClean="0"/>
              <a:t> radiation.</a:t>
            </a:r>
          </a:p>
          <a:p>
            <a:r>
              <a:rPr lang="fr-FR" u="sng" dirty="0" smtClean="0"/>
              <a:t>Clinical : </a:t>
            </a:r>
          </a:p>
          <a:p>
            <a:r>
              <a:rPr lang="fr-FR" sz="3000" dirty="0" err="1" smtClean="0"/>
              <a:t>before</a:t>
            </a:r>
            <a:r>
              <a:rPr lang="fr-FR" sz="3000" dirty="0" smtClean="0"/>
              <a:t> blisters </a:t>
            </a:r>
            <a:r>
              <a:rPr lang="fr-FR" sz="3000" dirty="0" err="1" smtClean="0"/>
              <a:t>develop</a:t>
            </a:r>
            <a:r>
              <a:rPr lang="fr-FR" sz="3000" dirty="0" smtClean="0"/>
              <a:t>, </a:t>
            </a:r>
            <a:r>
              <a:rPr lang="fr-FR" sz="3000" dirty="0" err="1" smtClean="0"/>
              <a:t>pruritus</a:t>
            </a:r>
            <a:r>
              <a:rPr lang="fr-FR" sz="3000" dirty="0" smtClean="0"/>
              <a:t>, </a:t>
            </a:r>
            <a:r>
              <a:rPr lang="fr-FR" sz="3000" dirty="0" err="1" smtClean="0"/>
              <a:t>urticarial</a:t>
            </a:r>
            <a:r>
              <a:rPr lang="fr-FR" sz="3000" dirty="0" smtClean="0"/>
              <a:t> </a:t>
            </a:r>
            <a:r>
              <a:rPr lang="fr-FR" sz="3000" dirty="0" err="1" smtClean="0"/>
              <a:t>lesions</a:t>
            </a:r>
            <a:r>
              <a:rPr lang="fr-FR" sz="3000" dirty="0" smtClean="0"/>
              <a:t> </a:t>
            </a:r>
            <a:r>
              <a:rPr lang="fr-FR" sz="3000" dirty="0" err="1" smtClean="0"/>
              <a:t>may</a:t>
            </a:r>
            <a:r>
              <a:rPr lang="fr-FR" sz="3000" dirty="0" smtClean="0"/>
              <a:t> </a:t>
            </a:r>
            <a:r>
              <a:rPr lang="fr-FR" sz="3000" dirty="0" err="1" smtClean="0"/>
              <a:t>be</a:t>
            </a:r>
            <a:r>
              <a:rPr lang="fr-FR" sz="3000" dirty="0" smtClean="0"/>
              <a:t> </a:t>
            </a:r>
            <a:r>
              <a:rPr lang="fr-FR" sz="3000" dirty="0" err="1" smtClean="0"/>
              <a:t>present</a:t>
            </a:r>
            <a:r>
              <a:rPr lang="fr-FR" sz="3000" dirty="0" smtClean="0"/>
              <a:t>, blisters tend to </a:t>
            </a:r>
            <a:r>
              <a:rPr lang="fr-FR" sz="3000" dirty="0" err="1" smtClean="0"/>
              <a:t>develop</a:t>
            </a:r>
            <a:r>
              <a:rPr lang="fr-FR" sz="3000" dirty="0" smtClean="0"/>
              <a:t> in </a:t>
            </a:r>
            <a:r>
              <a:rPr lang="fr-FR" sz="3000" dirty="0" err="1" smtClean="0"/>
              <a:t>these</a:t>
            </a:r>
            <a:r>
              <a:rPr lang="fr-FR" sz="3000" dirty="0" smtClean="0"/>
              <a:t> areas.</a:t>
            </a:r>
          </a:p>
          <a:p>
            <a:r>
              <a:rPr lang="fr-FR" sz="3000" i="1" u="sng" dirty="0" smtClean="0"/>
              <a:t>Note:</a:t>
            </a:r>
            <a:r>
              <a:rPr lang="fr-FR" sz="3000" dirty="0" smtClean="0"/>
              <a:t> </a:t>
            </a:r>
            <a:r>
              <a:rPr lang="fr-FR" sz="3000" dirty="0" err="1" smtClean="0"/>
              <a:t>always</a:t>
            </a:r>
            <a:r>
              <a:rPr lang="fr-FR" sz="3000" dirty="0" smtClean="0"/>
              <a:t> </a:t>
            </a:r>
            <a:r>
              <a:rPr lang="fr-FR" sz="3000" dirty="0" err="1" smtClean="0"/>
              <a:t>keep</a:t>
            </a:r>
            <a:r>
              <a:rPr lang="fr-FR" sz="3000" dirty="0" smtClean="0"/>
              <a:t> BP in </a:t>
            </a:r>
            <a:r>
              <a:rPr lang="fr-FR" sz="3000" dirty="0" err="1" smtClean="0"/>
              <a:t>mind</a:t>
            </a:r>
            <a:r>
              <a:rPr lang="fr-FR" sz="3000" dirty="0" smtClean="0"/>
              <a:t> </a:t>
            </a:r>
            <a:r>
              <a:rPr lang="fr-FR" sz="3000" dirty="0" err="1" smtClean="0"/>
              <a:t>when</a:t>
            </a:r>
            <a:r>
              <a:rPr lang="fr-FR" sz="3000" dirty="0" smtClean="0"/>
              <a:t> </a:t>
            </a:r>
            <a:r>
              <a:rPr lang="fr-FR" sz="3000" dirty="0" err="1" smtClean="0"/>
              <a:t>confronted</a:t>
            </a:r>
            <a:r>
              <a:rPr lang="fr-FR" sz="3000" dirty="0" smtClean="0"/>
              <a:t> </a:t>
            </a:r>
            <a:r>
              <a:rPr lang="fr-FR" sz="3000" dirty="0" err="1" smtClean="0"/>
              <a:t>with</a:t>
            </a:r>
            <a:r>
              <a:rPr lang="fr-FR" sz="3000" dirty="0" smtClean="0"/>
              <a:t> an </a:t>
            </a:r>
            <a:r>
              <a:rPr lang="fr-FR" sz="3000" dirty="0" err="1" smtClean="0"/>
              <a:t>elderly</a:t>
            </a:r>
            <a:r>
              <a:rPr lang="fr-FR" sz="3000" dirty="0" smtClean="0"/>
              <a:t> patient </a:t>
            </a:r>
            <a:r>
              <a:rPr lang="fr-FR" sz="3000" dirty="0" err="1" smtClean="0"/>
              <a:t>with</a:t>
            </a:r>
            <a:r>
              <a:rPr lang="fr-FR" sz="3000" dirty="0" smtClean="0"/>
              <a:t> persistent « </a:t>
            </a:r>
            <a:r>
              <a:rPr lang="fr-FR" sz="3000" dirty="0" err="1" smtClean="0"/>
              <a:t>urticaria</a:t>
            </a:r>
            <a:r>
              <a:rPr lang="fr-FR" sz="3000" dirty="0" smtClean="0"/>
              <a:t> ».</a:t>
            </a:r>
          </a:p>
          <a:p>
            <a:r>
              <a:rPr lang="fr-FR" sz="3000" dirty="0" smtClean="0"/>
              <a:t>Blisters are stable and </a:t>
            </a:r>
            <a:r>
              <a:rPr lang="fr-FR" sz="3000" dirty="0" err="1" smtClean="0"/>
              <a:t>tense</a:t>
            </a:r>
            <a:r>
              <a:rPr lang="fr-FR" sz="3000" dirty="0" smtClean="0"/>
              <a:t>.</a:t>
            </a:r>
          </a:p>
          <a:p>
            <a:r>
              <a:rPr lang="fr-FR" sz="3000" dirty="0" smtClean="0"/>
              <a:t>Oral </a:t>
            </a:r>
            <a:r>
              <a:rPr lang="fr-FR" sz="3000" dirty="0" err="1" smtClean="0"/>
              <a:t>mucosal</a:t>
            </a:r>
            <a:r>
              <a:rPr lang="fr-FR" sz="3000" dirty="0" smtClean="0"/>
              <a:t> </a:t>
            </a:r>
            <a:r>
              <a:rPr lang="fr-FR" sz="3000" dirty="0" err="1" smtClean="0"/>
              <a:t>involvement</a:t>
            </a:r>
            <a:r>
              <a:rPr lang="fr-FR" sz="3000" dirty="0" smtClean="0"/>
              <a:t> in &lt;20%.</a:t>
            </a:r>
            <a:endParaRPr lang="fr-FR" sz="3000" dirty="0"/>
          </a:p>
        </p:txBody>
      </p:sp>
    </p:spTree>
    <p:extLst>
      <p:ext uri="{BB962C8B-B14F-4D97-AF65-F5344CB8AC3E}">
        <p14:creationId xmlns:p14="http://schemas.microsoft.com/office/powerpoint/2010/main" val="195315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52760"/>
            <a:ext cx="8229600" cy="4873404"/>
          </a:xfrm>
        </p:spPr>
        <p:txBody>
          <a:bodyPr>
            <a:normAutofit fontScale="85000" lnSpcReduction="20000"/>
          </a:bodyPr>
          <a:lstStyle/>
          <a:p>
            <a:r>
              <a:rPr lang="fr-FR" u="sng" dirty="0" smtClean="0"/>
              <a:t>Histology :</a:t>
            </a:r>
          </a:p>
          <a:p>
            <a:r>
              <a:rPr lang="fr-FR" sz="3000" dirty="0" err="1" smtClean="0"/>
              <a:t>Prebullous</a:t>
            </a:r>
            <a:r>
              <a:rPr lang="fr-FR" sz="3000" dirty="0" smtClean="0"/>
              <a:t> </a:t>
            </a:r>
            <a:r>
              <a:rPr lang="fr-FR" sz="3000" dirty="0" err="1" smtClean="0"/>
              <a:t>lesions</a:t>
            </a:r>
            <a:r>
              <a:rPr lang="fr-FR" sz="3000" dirty="0" smtClean="0"/>
              <a:t>: </a:t>
            </a:r>
            <a:r>
              <a:rPr lang="fr-FR" sz="3000" dirty="0" err="1" smtClean="0"/>
              <a:t>presence</a:t>
            </a:r>
            <a:r>
              <a:rPr lang="fr-FR" sz="3000" dirty="0" smtClean="0"/>
              <a:t> of </a:t>
            </a:r>
            <a:r>
              <a:rPr lang="fr-FR" sz="3000" dirty="0" err="1" smtClean="0"/>
              <a:t>unexpected</a:t>
            </a:r>
            <a:r>
              <a:rPr lang="fr-FR" sz="3000" dirty="0" smtClean="0"/>
              <a:t> </a:t>
            </a:r>
            <a:r>
              <a:rPr lang="fr-FR" sz="3000" dirty="0" err="1" smtClean="0"/>
              <a:t>eosinophils</a:t>
            </a:r>
            <a:r>
              <a:rPr lang="fr-FR" sz="3000" dirty="0" smtClean="0"/>
              <a:t> </a:t>
            </a:r>
            <a:r>
              <a:rPr lang="fr-FR" sz="3000" dirty="0" err="1" smtClean="0"/>
              <a:t>is</a:t>
            </a:r>
            <a:r>
              <a:rPr lang="fr-FR" sz="3000" dirty="0" smtClean="0"/>
              <a:t> a good clue.</a:t>
            </a:r>
          </a:p>
          <a:p>
            <a:r>
              <a:rPr lang="fr-FR" sz="3000" dirty="0" err="1" smtClean="0"/>
              <a:t>Later</a:t>
            </a:r>
            <a:r>
              <a:rPr lang="fr-FR" sz="3000" dirty="0" smtClean="0"/>
              <a:t> </a:t>
            </a:r>
            <a:r>
              <a:rPr lang="fr-FR" sz="3000" dirty="0" err="1" smtClean="0"/>
              <a:t>subepidermal</a:t>
            </a:r>
            <a:r>
              <a:rPr lang="fr-FR" sz="3000" dirty="0" smtClean="0"/>
              <a:t> blister formation</a:t>
            </a:r>
            <a:r>
              <a:rPr lang="fr-FR" dirty="0" smtClean="0"/>
              <a:t>.</a:t>
            </a:r>
          </a:p>
          <a:p>
            <a:r>
              <a:rPr lang="fr-FR" u="sng" dirty="0" smtClean="0"/>
              <a:t>Diagnostic </a:t>
            </a:r>
            <a:r>
              <a:rPr lang="fr-FR" u="sng" dirty="0" err="1" smtClean="0"/>
              <a:t>approach</a:t>
            </a:r>
            <a:r>
              <a:rPr lang="fr-FR" u="sng" dirty="0" smtClean="0"/>
              <a:t>: </a:t>
            </a:r>
          </a:p>
          <a:p>
            <a:r>
              <a:rPr lang="fr-FR" sz="3000" dirty="0" err="1" smtClean="0"/>
              <a:t>Labs</a:t>
            </a:r>
            <a:r>
              <a:rPr lang="fr-FR" sz="3000" dirty="0" smtClean="0"/>
              <a:t>: </a:t>
            </a:r>
            <a:r>
              <a:rPr lang="fr-FR" sz="3000" dirty="0" err="1" smtClean="0"/>
              <a:t>elevated</a:t>
            </a:r>
            <a:r>
              <a:rPr lang="fr-FR" sz="3000" dirty="0" smtClean="0"/>
              <a:t> ESR, </a:t>
            </a:r>
            <a:r>
              <a:rPr lang="fr-FR" sz="3000" dirty="0" err="1" smtClean="0"/>
              <a:t>eosinophils</a:t>
            </a:r>
            <a:r>
              <a:rPr lang="fr-FR" sz="3000" dirty="0" smtClean="0"/>
              <a:t>, and </a:t>
            </a:r>
            <a:r>
              <a:rPr lang="fr-FR" sz="3000" dirty="0" err="1" smtClean="0"/>
              <a:t>increased</a:t>
            </a:r>
            <a:r>
              <a:rPr lang="fr-FR" sz="3000" dirty="0" smtClean="0"/>
              <a:t> </a:t>
            </a:r>
            <a:r>
              <a:rPr lang="fr-FR" sz="3000" dirty="0" err="1" smtClean="0"/>
              <a:t>IgE</a:t>
            </a:r>
            <a:r>
              <a:rPr lang="fr-FR" sz="3000" dirty="0" smtClean="0"/>
              <a:t> in 60%.</a:t>
            </a:r>
          </a:p>
          <a:p>
            <a:r>
              <a:rPr lang="fr-FR" sz="3000" dirty="0" smtClean="0"/>
              <a:t>DIF: best </a:t>
            </a:r>
            <a:r>
              <a:rPr lang="fr-FR" sz="3000" dirty="0" err="1" smtClean="0"/>
              <a:t>taken</a:t>
            </a:r>
            <a:r>
              <a:rPr lang="fr-FR" sz="3000" dirty="0" smtClean="0"/>
              <a:t> </a:t>
            </a:r>
            <a:r>
              <a:rPr lang="fr-FR" sz="3000" dirty="0" err="1" smtClean="0"/>
              <a:t>from</a:t>
            </a:r>
            <a:r>
              <a:rPr lang="fr-FR" sz="3000" dirty="0" smtClean="0"/>
              <a:t> </a:t>
            </a:r>
            <a:r>
              <a:rPr lang="fr-FR" sz="3000" dirty="0" err="1" smtClean="0"/>
              <a:t>erythematous</a:t>
            </a:r>
            <a:r>
              <a:rPr lang="fr-FR" sz="3000" dirty="0" smtClean="0"/>
              <a:t> area </a:t>
            </a:r>
            <a:r>
              <a:rPr lang="fr-FR" sz="3000" dirty="0" err="1" smtClean="0"/>
              <a:t>at</a:t>
            </a:r>
            <a:r>
              <a:rPr lang="fr-FR" sz="3000" dirty="0" smtClean="0"/>
              <a:t> </a:t>
            </a:r>
            <a:r>
              <a:rPr lang="fr-FR" sz="3000" dirty="0" err="1" smtClean="0"/>
              <a:t>periphery</a:t>
            </a:r>
            <a:r>
              <a:rPr lang="fr-FR" sz="3000" dirty="0" smtClean="0"/>
              <a:t>, not blister </a:t>
            </a:r>
            <a:r>
              <a:rPr lang="fr-FR" sz="3000" dirty="0" err="1" smtClean="0"/>
              <a:t>itself</a:t>
            </a:r>
            <a:r>
              <a:rPr lang="fr-FR" sz="3000" dirty="0" smtClean="0"/>
              <a:t>; band of </a:t>
            </a:r>
            <a:r>
              <a:rPr lang="fr-FR" sz="3000" dirty="0" err="1" smtClean="0"/>
              <a:t>IgG</a:t>
            </a:r>
            <a:r>
              <a:rPr lang="fr-FR" sz="3000" dirty="0" smtClean="0"/>
              <a:t> &amp; C3 </a:t>
            </a:r>
            <a:r>
              <a:rPr lang="fr-FR" sz="3000" dirty="0" err="1" smtClean="0"/>
              <a:t>along</a:t>
            </a:r>
            <a:r>
              <a:rPr lang="fr-FR" sz="3000" dirty="0" smtClean="0"/>
              <a:t> BMZ.</a:t>
            </a:r>
          </a:p>
          <a:p>
            <a:r>
              <a:rPr lang="fr-FR" sz="3000" dirty="0" smtClean="0"/>
              <a:t>Indirect IF: </a:t>
            </a:r>
            <a:r>
              <a:rPr lang="fr-FR" sz="3000" dirty="0" err="1" smtClean="0"/>
              <a:t>using</a:t>
            </a:r>
            <a:r>
              <a:rPr lang="fr-FR" sz="3000" dirty="0" smtClean="0"/>
              <a:t> </a:t>
            </a:r>
            <a:r>
              <a:rPr lang="fr-FR" sz="3000" dirty="0" err="1" smtClean="0"/>
              <a:t>NaCL</a:t>
            </a:r>
            <a:r>
              <a:rPr lang="fr-FR" sz="3000" dirty="0" smtClean="0"/>
              <a:t> split skin</a:t>
            </a:r>
          </a:p>
          <a:p>
            <a:r>
              <a:rPr lang="fr-FR" sz="3000" dirty="0" smtClean="0"/>
              <a:t>ELISA: identifies ab </a:t>
            </a:r>
            <a:r>
              <a:rPr lang="fr-FR" sz="3000" dirty="0" err="1" smtClean="0"/>
              <a:t>against</a:t>
            </a:r>
            <a:r>
              <a:rPr lang="fr-FR" sz="3000" dirty="0" smtClean="0"/>
              <a:t> </a:t>
            </a:r>
            <a:r>
              <a:rPr lang="fr-FR" sz="3000" dirty="0" err="1" smtClean="0"/>
              <a:t>both</a:t>
            </a:r>
            <a:r>
              <a:rPr lang="fr-FR" sz="3000" dirty="0" smtClean="0"/>
              <a:t> BP 230 &amp; 180 in 60-80% of pts.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0796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err="1" smtClean="0"/>
              <a:t>Therapy</a:t>
            </a:r>
            <a:r>
              <a:rPr lang="fr-FR" u="sng" dirty="0" smtClean="0"/>
              <a:t>: </a:t>
            </a:r>
          </a:p>
          <a:p>
            <a:r>
              <a:rPr lang="fr-FR" dirty="0" err="1" smtClean="0"/>
              <a:t>Steroids</a:t>
            </a:r>
            <a:r>
              <a:rPr lang="fr-FR" dirty="0" smtClean="0"/>
              <a:t> ?</a:t>
            </a:r>
          </a:p>
          <a:p>
            <a:r>
              <a:rPr lang="fr-FR" dirty="0" err="1" smtClean="0"/>
              <a:t>Methotrexate</a:t>
            </a:r>
            <a:r>
              <a:rPr lang="fr-FR" dirty="0" smtClean="0"/>
              <a:t> 15-20 mg </a:t>
            </a:r>
            <a:r>
              <a:rPr lang="fr-FR" dirty="0" err="1" smtClean="0"/>
              <a:t>weekly</a:t>
            </a:r>
            <a:endParaRPr lang="fr-FR" dirty="0" smtClean="0"/>
          </a:p>
          <a:p>
            <a:r>
              <a:rPr lang="fr-FR" dirty="0" err="1" smtClean="0"/>
              <a:t>Mostly</a:t>
            </a:r>
            <a:r>
              <a:rPr lang="fr-FR" dirty="0" smtClean="0"/>
              <a:t> </a:t>
            </a:r>
            <a:r>
              <a:rPr lang="fr-FR" dirty="0" err="1" smtClean="0"/>
              <a:t>widely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</a:t>
            </a:r>
            <a:r>
              <a:rPr lang="fr-FR" dirty="0" err="1" smtClean="0"/>
              <a:t>steroid</a:t>
            </a:r>
            <a:r>
              <a:rPr lang="fr-FR" dirty="0" err="1"/>
              <a:t>-</a:t>
            </a:r>
            <a:r>
              <a:rPr lang="fr-FR" dirty="0" err="1" smtClean="0"/>
              <a:t>sparing</a:t>
            </a:r>
            <a:r>
              <a:rPr lang="fr-FR" dirty="0" smtClean="0"/>
              <a:t> agents, </a:t>
            </a:r>
            <a:r>
              <a:rPr lang="fr-FR" dirty="0" err="1" smtClean="0"/>
              <a:t>azathiporine</a:t>
            </a:r>
            <a:r>
              <a:rPr lang="fr-FR" dirty="0" smtClean="0"/>
              <a:t> &amp; </a:t>
            </a:r>
            <a:r>
              <a:rPr lang="fr-FR" dirty="0" err="1" smtClean="0"/>
              <a:t>mycophenolate</a:t>
            </a:r>
            <a:r>
              <a:rPr lang="fr-FR" dirty="0" smtClean="0"/>
              <a:t> </a:t>
            </a:r>
            <a:r>
              <a:rPr lang="fr-FR" dirty="0" err="1" smtClean="0"/>
              <a:t>mofetil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5476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P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4" b="10834"/>
          <a:stretch>
            <a:fillRect/>
          </a:stretch>
        </p:blipFill>
        <p:spPr>
          <a:xfrm>
            <a:off x="285562" y="480510"/>
            <a:ext cx="4194183" cy="6109348"/>
          </a:xfrm>
        </p:spPr>
      </p:pic>
      <p:pic>
        <p:nvPicPr>
          <p:cNvPr id="5" name="Image 4" descr="CP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59" y="480510"/>
            <a:ext cx="3913341" cy="610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35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P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b="10220"/>
          <a:stretch>
            <a:fillRect/>
          </a:stretch>
        </p:blipFill>
        <p:spPr>
          <a:xfrm>
            <a:off x="457200" y="549156"/>
            <a:ext cx="4108364" cy="5577008"/>
          </a:xfrm>
        </p:spPr>
      </p:pic>
      <p:pic>
        <p:nvPicPr>
          <p:cNvPr id="5" name="Image 4" descr="CP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874" y="600030"/>
            <a:ext cx="4235160" cy="552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02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P 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02" r="-179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2453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Autoimmune </a:t>
            </a:r>
            <a:r>
              <a:rPr lang="fr-FR" dirty="0" err="1" smtClean="0"/>
              <a:t>bullous</a:t>
            </a:r>
            <a:r>
              <a:rPr lang="fr-FR" dirty="0" smtClean="0"/>
              <a:t> </a:t>
            </a:r>
            <a:r>
              <a:rPr lang="fr-FR" dirty="0" err="1" smtClean="0"/>
              <a:t>diseases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A- Loss of </a:t>
            </a:r>
            <a:r>
              <a:rPr lang="en-US" dirty="0" err="1" smtClean="0"/>
              <a:t>intraepidermal</a:t>
            </a:r>
            <a:r>
              <a:rPr lang="en-US" dirty="0" smtClean="0"/>
              <a:t> adhesion: Pemphigus group :</a:t>
            </a:r>
          </a:p>
          <a:p>
            <a:r>
              <a:rPr lang="en-US" dirty="0" smtClean="0"/>
              <a:t>1- Pemphigus vulgaris (PV) with subtypes</a:t>
            </a:r>
          </a:p>
          <a:p>
            <a:r>
              <a:rPr lang="en-US" dirty="0" smtClean="0"/>
              <a:t>      a- Classic</a:t>
            </a:r>
          </a:p>
          <a:p>
            <a:r>
              <a:rPr lang="en-US" dirty="0" smtClean="0"/>
              <a:t>      b- Pemphigus </a:t>
            </a:r>
            <a:r>
              <a:rPr lang="en-US" dirty="0" err="1" smtClean="0"/>
              <a:t>vegetans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    2- Pemphigus </a:t>
            </a:r>
            <a:r>
              <a:rPr lang="en-US" dirty="0" err="1" smtClean="0"/>
              <a:t>foliaceus</a:t>
            </a:r>
            <a:r>
              <a:rPr lang="en-US" dirty="0" smtClean="0"/>
              <a:t> with subtypes:</a:t>
            </a:r>
          </a:p>
          <a:p>
            <a:pPr marL="0" indent="0">
              <a:buNone/>
            </a:pPr>
            <a:r>
              <a:rPr lang="en-US" dirty="0" smtClean="0"/>
              <a:t>     a- Classic</a:t>
            </a:r>
          </a:p>
          <a:p>
            <a:pPr marL="0" indent="0">
              <a:buNone/>
            </a:pPr>
            <a:r>
              <a:rPr lang="en-US" dirty="0" smtClean="0"/>
              <a:t>          - </a:t>
            </a:r>
            <a:r>
              <a:rPr lang="en-US" dirty="0" err="1" smtClean="0"/>
              <a:t>Fogo</a:t>
            </a:r>
            <a:r>
              <a:rPr lang="en-US" dirty="0" smtClean="0"/>
              <a:t> </a:t>
            </a:r>
            <a:r>
              <a:rPr lang="en-US" dirty="0" err="1" smtClean="0"/>
              <a:t>selvagum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- Pemphigus </a:t>
            </a:r>
            <a:r>
              <a:rPr lang="en-US" dirty="0" err="1" smtClean="0"/>
              <a:t>erythematosus</a:t>
            </a:r>
            <a:r>
              <a:rPr lang="en-US" dirty="0" smtClean="0"/>
              <a:t> ( </a:t>
            </a:r>
            <a:r>
              <a:rPr lang="en-US" dirty="0" err="1" smtClean="0"/>
              <a:t>Senear</a:t>
            </a:r>
            <a:r>
              <a:rPr lang="en-US" dirty="0" smtClean="0"/>
              <a:t>-Usher)</a:t>
            </a:r>
          </a:p>
          <a:p>
            <a:pPr marL="0" indent="0">
              <a:buNone/>
            </a:pPr>
            <a:r>
              <a:rPr lang="en-US" dirty="0" smtClean="0"/>
              <a:t>     b- </a:t>
            </a:r>
            <a:r>
              <a:rPr lang="en-US" dirty="0" err="1" smtClean="0"/>
              <a:t>Paraneoplastic</a:t>
            </a:r>
            <a:r>
              <a:rPr lang="en-US" dirty="0" smtClean="0"/>
              <a:t> pemphigus</a:t>
            </a:r>
          </a:p>
          <a:p>
            <a:pPr marL="0" indent="0">
              <a:buNone/>
            </a:pPr>
            <a:r>
              <a:rPr lang="en-US" dirty="0" smtClean="0"/>
              <a:t>     c- Drug induced pemphigus</a:t>
            </a:r>
          </a:p>
          <a:p>
            <a:pPr marL="0" indent="0">
              <a:buNone/>
            </a:pPr>
            <a:r>
              <a:rPr lang="en-US" dirty="0" smtClean="0"/>
              <a:t>     d- IgA pemphigus</a:t>
            </a:r>
            <a:r>
              <a:rPr lang="x-none" dirty="0" smtClean="0"/>
              <a:t>  </a:t>
            </a:r>
            <a:endParaRPr lang="en-US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0041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Cicatricial </a:t>
            </a:r>
            <a:r>
              <a:rPr lang="fr-FR" dirty="0" err="1" smtClean="0"/>
              <a:t>Pemphigoid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sz="3600" dirty="0" smtClean="0"/>
          </a:p>
          <a:p>
            <a:r>
              <a:rPr lang="fr-FR" sz="3600" dirty="0" err="1" smtClean="0"/>
              <a:t>Chronic</a:t>
            </a:r>
            <a:r>
              <a:rPr lang="fr-FR" sz="3600" dirty="0" smtClean="0"/>
              <a:t> </a:t>
            </a:r>
            <a:r>
              <a:rPr lang="fr-FR" sz="3600" dirty="0" err="1" smtClean="0"/>
              <a:t>subepidermal</a:t>
            </a:r>
            <a:r>
              <a:rPr lang="fr-FR" sz="3600" dirty="0" smtClean="0"/>
              <a:t> </a:t>
            </a:r>
            <a:r>
              <a:rPr lang="fr-FR" sz="3600" dirty="0" err="1" smtClean="0"/>
              <a:t>blistering</a:t>
            </a:r>
            <a:r>
              <a:rPr lang="fr-FR" sz="3600" dirty="0" smtClean="0"/>
              <a:t> </a:t>
            </a:r>
            <a:r>
              <a:rPr lang="fr-FR" sz="3600" dirty="0" err="1" smtClean="0"/>
              <a:t>disease</a:t>
            </a:r>
            <a:r>
              <a:rPr lang="fr-FR" sz="3600" dirty="0" smtClean="0"/>
              <a:t> </a:t>
            </a:r>
            <a:r>
              <a:rPr lang="fr-FR" sz="3600" dirty="0" err="1" smtClean="0"/>
              <a:t>favoring</a:t>
            </a:r>
            <a:r>
              <a:rPr lang="fr-FR" sz="3600" dirty="0" smtClean="0"/>
              <a:t> mucus membrane </a:t>
            </a:r>
            <a:r>
              <a:rPr lang="fr-FR" sz="3600" dirty="0" err="1" smtClean="0"/>
              <a:t>especially</a:t>
            </a:r>
            <a:r>
              <a:rPr lang="fr-FR" sz="3600" dirty="0" smtClean="0"/>
              <a:t> </a:t>
            </a:r>
            <a:r>
              <a:rPr lang="fr-FR" sz="3600" dirty="0" err="1" smtClean="0"/>
              <a:t>mouth</a:t>
            </a:r>
            <a:r>
              <a:rPr lang="fr-FR" sz="3600" dirty="0" smtClean="0"/>
              <a:t> and </a:t>
            </a:r>
            <a:r>
              <a:rPr lang="fr-FR" sz="3600" dirty="0" err="1" smtClean="0"/>
              <a:t>eyes</a:t>
            </a:r>
            <a:r>
              <a:rPr lang="fr-FR" sz="3600" dirty="0" smtClean="0"/>
              <a:t>.</a:t>
            </a:r>
          </a:p>
          <a:p>
            <a:r>
              <a:rPr lang="fr-FR" sz="3600" dirty="0" smtClean="0"/>
              <a:t>Patients &gt; 65 </a:t>
            </a:r>
            <a:r>
              <a:rPr lang="fr-FR" sz="3600" dirty="0" err="1" smtClean="0"/>
              <a:t>years</a:t>
            </a:r>
            <a:r>
              <a:rPr lang="fr-FR" sz="3600" dirty="0" smtClean="0"/>
              <a:t>. </a:t>
            </a:r>
            <a:r>
              <a:rPr lang="fr-FR" sz="3600" dirty="0" err="1" smtClean="0"/>
              <a:t>Women</a:t>
            </a:r>
            <a:r>
              <a:rPr lang="fr-FR" sz="3600" dirty="0" smtClean="0"/>
              <a:t> &gt; men </a:t>
            </a:r>
          </a:p>
        </p:txBody>
      </p:sp>
    </p:spTree>
    <p:extLst>
      <p:ext uri="{BB962C8B-B14F-4D97-AF65-F5344CB8AC3E}">
        <p14:creationId xmlns:p14="http://schemas.microsoft.com/office/powerpoint/2010/main" val="3777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Cicatricial </a:t>
            </a:r>
            <a:r>
              <a:rPr lang="fr-FR" dirty="0" err="1" smtClean="0"/>
              <a:t>Pemphigoid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u="sng" dirty="0" smtClean="0"/>
              <a:t>Clinical </a:t>
            </a:r>
            <a:r>
              <a:rPr lang="fr-FR" u="sng" dirty="0" err="1" smtClean="0"/>
              <a:t>features</a:t>
            </a:r>
            <a:r>
              <a:rPr lang="fr-FR" u="sng" dirty="0" smtClean="0"/>
              <a:t>: </a:t>
            </a:r>
          </a:p>
          <a:p>
            <a:r>
              <a:rPr lang="fr-FR" sz="2800" i="1" dirty="0" err="1" smtClean="0"/>
              <a:t>Conjunctiva</a:t>
            </a:r>
            <a:r>
              <a:rPr lang="fr-FR" sz="2800" i="1" dirty="0" smtClean="0"/>
              <a:t> </a:t>
            </a:r>
            <a:r>
              <a:rPr lang="fr-FR" sz="2800" dirty="0" err="1" smtClean="0"/>
              <a:t>affected</a:t>
            </a:r>
            <a:r>
              <a:rPr lang="fr-FR" sz="2800" dirty="0" smtClean="0"/>
              <a:t> in 75% of cases. </a:t>
            </a:r>
            <a:r>
              <a:rPr lang="fr-FR" sz="2800" dirty="0" err="1" smtClean="0"/>
              <a:t>Starts</a:t>
            </a:r>
            <a:r>
              <a:rPr lang="fr-FR" sz="2800" dirty="0" smtClean="0"/>
              <a:t> </a:t>
            </a:r>
            <a:r>
              <a:rPr lang="fr-FR" sz="2800" dirty="0" err="1" smtClean="0"/>
              <a:t>unilaterally</a:t>
            </a:r>
            <a:r>
              <a:rPr lang="fr-FR" sz="2800" dirty="0" smtClean="0"/>
              <a:t> , </a:t>
            </a:r>
            <a:r>
              <a:rPr lang="fr-FR" sz="2800" dirty="0" err="1" smtClean="0"/>
              <a:t>within</a:t>
            </a:r>
            <a:r>
              <a:rPr lang="fr-FR" sz="2800" dirty="0" smtClean="0"/>
              <a:t> 2 </a:t>
            </a:r>
            <a:r>
              <a:rPr lang="fr-FR" sz="2800" dirty="0" err="1" smtClean="0"/>
              <a:t>years</a:t>
            </a:r>
            <a:r>
              <a:rPr lang="fr-FR" sz="2800" dirty="0" smtClean="0"/>
              <a:t> </a:t>
            </a:r>
            <a:r>
              <a:rPr lang="fr-FR" sz="2800" dirty="0" err="1" smtClean="0"/>
              <a:t>usually</a:t>
            </a:r>
            <a:r>
              <a:rPr lang="fr-FR" sz="2800" dirty="0" smtClean="0"/>
              <a:t> </a:t>
            </a:r>
            <a:r>
              <a:rPr lang="fr-FR" sz="2800" dirty="0" err="1" smtClean="0"/>
              <a:t>bilateral</a:t>
            </a:r>
            <a:r>
              <a:rPr lang="fr-FR" sz="2800" dirty="0" smtClean="0"/>
              <a:t>. </a:t>
            </a:r>
            <a:r>
              <a:rPr lang="fr-FR" sz="2800" dirty="0" err="1" smtClean="0"/>
              <a:t>Adhesions</a:t>
            </a:r>
            <a:r>
              <a:rPr lang="fr-FR" sz="2800" dirty="0" smtClean="0"/>
              <a:t>, ectropion, </a:t>
            </a:r>
            <a:r>
              <a:rPr lang="fr-FR" sz="2800" dirty="0" err="1" smtClean="0"/>
              <a:t>corneal</a:t>
            </a:r>
            <a:r>
              <a:rPr lang="fr-FR" sz="2800" dirty="0" smtClean="0"/>
              <a:t> damage</a:t>
            </a:r>
          </a:p>
          <a:p>
            <a:r>
              <a:rPr lang="fr-FR" sz="2800" i="1" dirty="0" smtClean="0"/>
              <a:t>Oral </a:t>
            </a:r>
            <a:r>
              <a:rPr lang="fr-FR" sz="2800" i="1" dirty="0" err="1" smtClean="0"/>
              <a:t>mucosa</a:t>
            </a:r>
            <a:r>
              <a:rPr lang="fr-FR" sz="2800" i="1" dirty="0" smtClean="0"/>
              <a:t>: </a:t>
            </a:r>
            <a:r>
              <a:rPr lang="fr-FR" sz="2800" dirty="0" err="1" smtClean="0"/>
              <a:t>much</a:t>
            </a:r>
            <a:r>
              <a:rPr lang="fr-FR" sz="2800" dirty="0" smtClean="0"/>
              <a:t> </a:t>
            </a:r>
            <a:r>
              <a:rPr lang="fr-FR" sz="2800" dirty="0" err="1" smtClean="0"/>
              <a:t>less</a:t>
            </a:r>
            <a:r>
              <a:rPr lang="fr-FR" sz="2800" dirty="0" smtClean="0"/>
              <a:t> </a:t>
            </a:r>
            <a:r>
              <a:rPr lang="fr-FR" sz="2800" dirty="0" err="1" smtClean="0"/>
              <a:t>painful</a:t>
            </a:r>
            <a:r>
              <a:rPr lang="fr-FR" sz="2800" dirty="0" smtClean="0"/>
              <a:t> </a:t>
            </a:r>
            <a:r>
              <a:rPr lang="fr-FR" sz="2800" dirty="0" err="1" smtClean="0"/>
              <a:t>than</a:t>
            </a:r>
            <a:r>
              <a:rPr lang="fr-FR" sz="2800" dirty="0" smtClean="0"/>
              <a:t> PV.</a:t>
            </a:r>
          </a:p>
          <a:p>
            <a:r>
              <a:rPr lang="fr-FR" sz="2800" dirty="0" err="1" smtClean="0"/>
              <a:t>Esophagus</a:t>
            </a:r>
            <a:r>
              <a:rPr lang="fr-FR" sz="2800" dirty="0" smtClean="0"/>
              <a:t> and larynx </a:t>
            </a:r>
            <a:r>
              <a:rPr lang="fr-FR" sz="2800" dirty="0" err="1" smtClean="0"/>
              <a:t>can</a:t>
            </a:r>
            <a:r>
              <a:rPr lang="fr-FR" sz="2800" dirty="0" smtClean="0"/>
              <a:t> </a:t>
            </a:r>
            <a:r>
              <a:rPr lang="fr-FR" sz="2800" dirty="0" err="1" smtClean="0"/>
              <a:t>develop</a:t>
            </a:r>
            <a:r>
              <a:rPr lang="fr-FR" sz="2800" dirty="0" smtClean="0"/>
              <a:t> </a:t>
            </a:r>
            <a:r>
              <a:rPr lang="fr-FR" sz="2800" dirty="0" err="1" smtClean="0"/>
              <a:t>strictures</a:t>
            </a:r>
            <a:r>
              <a:rPr lang="fr-FR" sz="2800" dirty="0" smtClean="0"/>
              <a:t>, </a:t>
            </a:r>
            <a:r>
              <a:rPr lang="fr-FR" sz="2800" dirty="0" err="1" smtClean="0"/>
              <a:t>requiring</a:t>
            </a:r>
            <a:r>
              <a:rPr lang="fr-FR" sz="2800" dirty="0" smtClean="0"/>
              <a:t> </a:t>
            </a:r>
            <a:r>
              <a:rPr lang="fr-FR" sz="2800" dirty="0" err="1" smtClean="0"/>
              <a:t>surgery</a:t>
            </a:r>
            <a:r>
              <a:rPr lang="fr-FR" sz="2800" dirty="0" smtClean="0"/>
              <a:t>.</a:t>
            </a:r>
          </a:p>
          <a:p>
            <a:r>
              <a:rPr lang="fr-FR" sz="2800" dirty="0" err="1" smtClean="0"/>
              <a:t>G</a:t>
            </a:r>
            <a:r>
              <a:rPr lang="fr-FR" sz="2800" i="1" dirty="0" err="1" smtClean="0"/>
              <a:t>enitalia</a:t>
            </a:r>
            <a:r>
              <a:rPr lang="fr-FR" sz="2800" dirty="0" smtClean="0"/>
              <a:t>: </a:t>
            </a:r>
            <a:r>
              <a:rPr lang="fr-FR" sz="2800" dirty="0" err="1" smtClean="0"/>
              <a:t>narrowing</a:t>
            </a:r>
            <a:r>
              <a:rPr lang="fr-FR" sz="2800" dirty="0" smtClean="0"/>
              <a:t> of vaginal orifice; </a:t>
            </a:r>
            <a:r>
              <a:rPr lang="fr-FR" sz="2800" dirty="0" err="1" smtClean="0"/>
              <a:t>adhesions</a:t>
            </a:r>
            <a:r>
              <a:rPr lang="fr-FR" sz="2800" dirty="0" smtClean="0"/>
              <a:t> </a:t>
            </a:r>
            <a:r>
              <a:rPr lang="fr-FR" sz="2800" dirty="0" err="1" smtClean="0"/>
              <a:t>between</a:t>
            </a:r>
            <a:r>
              <a:rPr lang="fr-FR" sz="2800" dirty="0" smtClean="0"/>
              <a:t> </a:t>
            </a:r>
            <a:r>
              <a:rPr lang="fr-FR" sz="2800" dirty="0" err="1" smtClean="0"/>
              <a:t>glans</a:t>
            </a:r>
            <a:r>
              <a:rPr lang="fr-FR" sz="2800" dirty="0" smtClean="0"/>
              <a:t> &amp; </a:t>
            </a:r>
            <a:r>
              <a:rPr lang="fr-FR" sz="2800" dirty="0" err="1" smtClean="0"/>
              <a:t>foreskin</a:t>
            </a:r>
            <a:r>
              <a:rPr lang="fr-FR" sz="2800" dirty="0" smtClean="0"/>
              <a:t>.</a:t>
            </a:r>
          </a:p>
          <a:p>
            <a:r>
              <a:rPr lang="fr-FR" sz="2800" i="1" dirty="0" smtClean="0"/>
              <a:t>Skin: </a:t>
            </a:r>
            <a:r>
              <a:rPr lang="fr-FR" sz="2800" dirty="0" err="1" smtClean="0"/>
              <a:t>only</a:t>
            </a:r>
            <a:r>
              <a:rPr lang="fr-FR" sz="2800" dirty="0" smtClean="0"/>
              <a:t> </a:t>
            </a:r>
            <a:r>
              <a:rPr lang="fr-FR" sz="2800" dirty="0" err="1" smtClean="0"/>
              <a:t>involved</a:t>
            </a:r>
            <a:r>
              <a:rPr lang="fr-FR" sz="2800" dirty="0" smtClean="0"/>
              <a:t> in 25% </a:t>
            </a:r>
            <a:endParaRPr lang="fr-FR" sz="2800" i="1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6002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Cicatricial </a:t>
            </a:r>
            <a:r>
              <a:rPr lang="fr-FR" dirty="0" err="1" smtClean="0"/>
              <a:t>Pemphigoid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u="sng" dirty="0" smtClean="0"/>
              <a:t>Diagnostic </a:t>
            </a:r>
            <a:r>
              <a:rPr lang="fr-FR" u="sng" dirty="0" err="1" smtClean="0"/>
              <a:t>approach</a:t>
            </a:r>
            <a:r>
              <a:rPr lang="fr-FR" u="sng" dirty="0" smtClean="0"/>
              <a:t> :</a:t>
            </a:r>
          </a:p>
          <a:p>
            <a:r>
              <a:rPr lang="fr-FR" dirty="0" smtClean="0"/>
              <a:t>DIF</a:t>
            </a:r>
          </a:p>
          <a:p>
            <a:r>
              <a:rPr lang="fr-FR" dirty="0" smtClean="0"/>
              <a:t>Indirect IF</a:t>
            </a:r>
          </a:p>
          <a:p>
            <a:r>
              <a:rPr lang="fr-FR" u="sng" dirty="0" err="1" smtClean="0"/>
              <a:t>Therapy</a:t>
            </a:r>
            <a:r>
              <a:rPr lang="fr-FR" u="sng" dirty="0" smtClean="0"/>
              <a:t>: </a:t>
            </a:r>
          </a:p>
          <a:p>
            <a:r>
              <a:rPr lang="fr-FR" dirty="0" err="1" smtClean="0"/>
              <a:t>Ocular</a:t>
            </a:r>
            <a:r>
              <a:rPr lang="fr-FR" dirty="0" smtClean="0"/>
              <a:t>: </a:t>
            </a:r>
            <a:r>
              <a:rPr lang="fr-FR" dirty="0" err="1" smtClean="0"/>
              <a:t>topical</a:t>
            </a:r>
            <a:r>
              <a:rPr lang="fr-FR" dirty="0" smtClean="0"/>
              <a:t> or </a:t>
            </a:r>
            <a:r>
              <a:rPr lang="fr-FR" dirty="0" err="1" smtClean="0"/>
              <a:t>systemic</a:t>
            </a:r>
            <a:r>
              <a:rPr lang="fr-FR" dirty="0" smtClean="0"/>
              <a:t> </a:t>
            </a:r>
            <a:r>
              <a:rPr lang="fr-FR" dirty="0" err="1" smtClean="0"/>
              <a:t>corticosteroids</a:t>
            </a:r>
            <a:r>
              <a:rPr lang="fr-FR" dirty="0" smtClean="0"/>
              <a:t>, OPH consultation</a:t>
            </a:r>
          </a:p>
          <a:p>
            <a:r>
              <a:rPr lang="fr-FR" dirty="0" err="1" smtClean="0"/>
              <a:t>Mucosal</a:t>
            </a:r>
            <a:r>
              <a:rPr lang="fr-FR" dirty="0" smtClean="0"/>
              <a:t>: </a:t>
            </a:r>
            <a:r>
              <a:rPr lang="fr-FR" dirty="0" err="1" smtClean="0"/>
              <a:t>topicals</a:t>
            </a:r>
            <a:endParaRPr lang="fr-FR" dirty="0" smtClean="0"/>
          </a:p>
          <a:p>
            <a:r>
              <a:rPr lang="fr-FR" dirty="0" err="1" smtClean="0"/>
              <a:t>Widespread</a:t>
            </a:r>
            <a:r>
              <a:rPr lang="fr-FR" dirty="0" smtClean="0"/>
              <a:t>: </a:t>
            </a:r>
            <a:r>
              <a:rPr lang="fr-FR" dirty="0" err="1" smtClean="0"/>
              <a:t>Pred</a:t>
            </a:r>
            <a:r>
              <a:rPr lang="fr-FR" dirty="0"/>
              <a:t> </a:t>
            </a:r>
            <a:r>
              <a:rPr lang="fr-FR" dirty="0" smtClean="0"/>
              <a:t>+ </a:t>
            </a:r>
            <a:r>
              <a:rPr lang="fr-FR" dirty="0" err="1" smtClean="0"/>
              <a:t>azathoiprine</a:t>
            </a:r>
            <a:r>
              <a:rPr lang="fr-FR" dirty="0" smtClean="0"/>
              <a:t> or </a:t>
            </a:r>
            <a:r>
              <a:rPr lang="fr-FR" dirty="0" err="1" smtClean="0"/>
              <a:t>pred</a:t>
            </a:r>
            <a:r>
              <a:rPr lang="fr-FR" dirty="0" smtClean="0"/>
              <a:t>+ </a:t>
            </a:r>
            <a:r>
              <a:rPr lang="fr-FR" dirty="0" err="1" smtClean="0"/>
              <a:t>cyclophosphamide</a:t>
            </a:r>
            <a:r>
              <a:rPr lang="fr-FR" dirty="0" smtClean="0"/>
              <a:t> pulse </a:t>
            </a:r>
            <a:r>
              <a:rPr lang="fr-FR" dirty="0" err="1" smtClean="0"/>
              <a:t>therapy</a:t>
            </a:r>
            <a:endParaRPr lang="fr-FR" dirty="0" smtClean="0"/>
          </a:p>
          <a:p>
            <a:r>
              <a:rPr lang="fr-FR" dirty="0" smtClean="0"/>
              <a:t>IVIG</a:t>
            </a:r>
          </a:p>
        </p:txBody>
      </p:sp>
    </p:spTree>
    <p:extLst>
      <p:ext uri="{BB962C8B-B14F-4D97-AF65-F5344CB8AC3E}">
        <p14:creationId xmlns:p14="http://schemas.microsoft.com/office/powerpoint/2010/main" val="3981173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Pemohigoid </a:t>
            </a:r>
            <a:r>
              <a:rPr lang="fr-FR" dirty="0" err="1" smtClean="0"/>
              <a:t>Gestationis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85000" lnSpcReduction="20000"/>
          </a:bodyPr>
          <a:lstStyle/>
          <a:p>
            <a:r>
              <a:rPr lang="fr-FR" sz="3800" u="sng" dirty="0" err="1" smtClean="0"/>
              <a:t>Synonym</a:t>
            </a:r>
            <a:r>
              <a:rPr lang="fr-FR" dirty="0" smtClean="0"/>
              <a:t> : herpes </a:t>
            </a:r>
            <a:r>
              <a:rPr lang="fr-FR" dirty="0" err="1" smtClean="0"/>
              <a:t>gestationis</a:t>
            </a:r>
            <a:endParaRPr lang="fr-FR" dirty="0" smtClean="0"/>
          </a:p>
          <a:p>
            <a:r>
              <a:rPr lang="fr-FR" dirty="0" err="1" smtClean="0"/>
              <a:t>Form</a:t>
            </a:r>
            <a:r>
              <a:rPr lang="fr-FR" dirty="0" smtClean="0"/>
              <a:t> of BP </a:t>
            </a:r>
            <a:r>
              <a:rPr lang="fr-FR" dirty="0" err="1" smtClean="0"/>
              <a:t>occuring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</a:t>
            </a:r>
            <a:r>
              <a:rPr lang="fr-FR" dirty="0" err="1" smtClean="0"/>
              <a:t>pregnancy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Occur</a:t>
            </a:r>
            <a:r>
              <a:rPr lang="fr-FR" dirty="0" smtClean="0"/>
              <a:t> in 1/10000-40000 </a:t>
            </a:r>
            <a:r>
              <a:rPr lang="fr-FR" dirty="0" err="1" smtClean="0"/>
              <a:t>pregnancies</a:t>
            </a:r>
            <a:r>
              <a:rPr lang="fr-FR" dirty="0" smtClean="0"/>
              <a:t>.</a:t>
            </a:r>
          </a:p>
          <a:p>
            <a:r>
              <a:rPr lang="fr-FR" dirty="0" smtClean="0"/>
              <a:t>No </a:t>
            </a:r>
            <a:r>
              <a:rPr lang="fr-FR" dirty="0" err="1" smtClean="0"/>
              <a:t>maternal</a:t>
            </a:r>
            <a:r>
              <a:rPr lang="fr-FR" dirty="0" smtClean="0"/>
              <a:t> </a:t>
            </a:r>
            <a:r>
              <a:rPr lang="fr-FR" dirty="0" err="1" smtClean="0"/>
              <a:t>risk</a:t>
            </a:r>
            <a:r>
              <a:rPr lang="fr-FR" dirty="0" smtClean="0"/>
              <a:t>, no </a:t>
            </a:r>
            <a:r>
              <a:rPr lang="fr-FR" dirty="0" err="1" smtClean="0"/>
              <a:t>increase</a:t>
            </a:r>
            <a:r>
              <a:rPr lang="fr-FR" dirty="0" smtClean="0"/>
              <a:t> in </a:t>
            </a:r>
            <a:r>
              <a:rPr lang="fr-FR" dirty="0" err="1" smtClean="0"/>
              <a:t>birth</a:t>
            </a:r>
            <a:r>
              <a:rPr lang="fr-FR" dirty="0" smtClean="0"/>
              <a:t> </a:t>
            </a:r>
            <a:r>
              <a:rPr lang="fr-FR" dirty="0" err="1" smtClean="0"/>
              <a:t>defects</a:t>
            </a:r>
            <a:endParaRPr lang="fr-FR" dirty="0" smtClean="0"/>
          </a:p>
          <a:p>
            <a:r>
              <a:rPr lang="fr-FR" dirty="0" smtClean="0"/>
              <a:t>Infants </a:t>
            </a:r>
            <a:r>
              <a:rPr lang="fr-FR" dirty="0" err="1" smtClean="0"/>
              <a:t>born</a:t>
            </a:r>
            <a:r>
              <a:rPr lang="fr-FR" dirty="0" smtClean="0"/>
              <a:t> to </a:t>
            </a:r>
            <a:r>
              <a:rPr lang="fr-FR" dirty="0" err="1" smtClean="0"/>
              <a:t>affected</a:t>
            </a:r>
            <a:r>
              <a:rPr lang="fr-FR" dirty="0" smtClean="0"/>
              <a:t> </a:t>
            </a:r>
            <a:r>
              <a:rPr lang="fr-FR" dirty="0" err="1" smtClean="0"/>
              <a:t>mothers</a:t>
            </a:r>
            <a:r>
              <a:rPr lang="fr-FR" dirty="0" smtClean="0"/>
              <a:t> </a:t>
            </a:r>
            <a:r>
              <a:rPr lang="fr-FR" dirty="0" err="1" smtClean="0"/>
              <a:t>may</a:t>
            </a:r>
            <a:r>
              <a:rPr lang="fr-FR" dirty="0" smtClean="0"/>
              <a:t> </a:t>
            </a:r>
            <a:r>
              <a:rPr lang="fr-FR" dirty="0" err="1" smtClean="0"/>
              <a:t>develop</a:t>
            </a:r>
            <a:r>
              <a:rPr lang="fr-FR" dirty="0" smtClean="0"/>
              <a:t> </a:t>
            </a:r>
            <a:r>
              <a:rPr lang="fr-FR" dirty="0" err="1" smtClean="0"/>
              <a:t>lesions</a:t>
            </a:r>
            <a:r>
              <a:rPr lang="fr-FR" dirty="0" smtClean="0"/>
              <a:t> as </a:t>
            </a:r>
            <a:r>
              <a:rPr lang="fr-FR" dirty="0" err="1" smtClean="0"/>
              <a:t>well</a:t>
            </a:r>
            <a:r>
              <a:rPr lang="fr-FR" dirty="0" smtClean="0"/>
              <a:t> (10% of cases)</a:t>
            </a:r>
            <a:r>
              <a:rPr lang="fr-FR" dirty="0" smtClean="0"/>
              <a:t>.</a:t>
            </a:r>
            <a:endParaRPr lang="fr-FR" dirty="0" smtClean="0"/>
          </a:p>
          <a:p>
            <a:endParaRPr lang="fr-FR" dirty="0" smtClean="0"/>
          </a:p>
          <a:p>
            <a:r>
              <a:rPr lang="fr-FR" sz="3800" u="sng" dirty="0" err="1" smtClean="0"/>
              <a:t>Pathogenesis</a:t>
            </a:r>
            <a:r>
              <a:rPr lang="fr-FR" sz="3800" u="sng" dirty="0" smtClean="0"/>
              <a:t>: </a:t>
            </a:r>
          </a:p>
          <a:p>
            <a:r>
              <a:rPr lang="fr-FR" dirty="0" err="1" smtClean="0"/>
              <a:t>mothers</a:t>
            </a:r>
            <a:r>
              <a:rPr lang="fr-FR" dirty="0" smtClean="0"/>
              <a:t> </a:t>
            </a:r>
            <a:r>
              <a:rPr lang="fr-FR" dirty="0" err="1" smtClean="0"/>
              <a:t>often</a:t>
            </a:r>
            <a:r>
              <a:rPr lang="fr-FR" dirty="0" smtClean="0"/>
              <a:t> HLA-88, -DR3, -DR4, </a:t>
            </a:r>
            <a:r>
              <a:rPr lang="fr-FR" dirty="0" err="1" smtClean="0"/>
              <a:t>father</a:t>
            </a:r>
            <a:r>
              <a:rPr lang="fr-FR" dirty="0" smtClean="0"/>
              <a:t> </a:t>
            </a:r>
            <a:r>
              <a:rPr lang="fr-FR" dirty="0" err="1" smtClean="0"/>
              <a:t>often</a:t>
            </a:r>
            <a:r>
              <a:rPr lang="fr-FR" dirty="0" smtClean="0"/>
              <a:t> HLA-DR2. possible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mothers</a:t>
            </a:r>
            <a:r>
              <a:rPr lang="fr-FR" dirty="0" smtClean="0"/>
              <a:t> are </a:t>
            </a:r>
            <a:r>
              <a:rPr lang="fr-FR" dirty="0" err="1" smtClean="0"/>
              <a:t>sensitized</a:t>
            </a:r>
            <a:r>
              <a:rPr lang="fr-FR" dirty="0" smtClean="0"/>
              <a:t> </a:t>
            </a:r>
            <a:r>
              <a:rPr lang="fr-FR" dirty="0" err="1" smtClean="0"/>
              <a:t>against</a:t>
            </a:r>
            <a:r>
              <a:rPr lang="fr-FR" dirty="0" smtClean="0"/>
              <a:t> </a:t>
            </a:r>
            <a:r>
              <a:rPr lang="fr-FR" dirty="0" err="1" smtClean="0"/>
              <a:t>placental</a:t>
            </a:r>
            <a:r>
              <a:rPr lang="fr-FR" dirty="0" smtClean="0"/>
              <a:t> </a:t>
            </a:r>
            <a:r>
              <a:rPr lang="fr-FR" dirty="0" err="1" smtClean="0"/>
              <a:t>antigens</a:t>
            </a:r>
            <a:r>
              <a:rPr lang="fr-FR" dirty="0" smtClean="0"/>
              <a:t>. Target </a:t>
            </a:r>
            <a:r>
              <a:rPr lang="fr-FR" dirty="0" err="1" smtClean="0"/>
              <a:t>antigens</a:t>
            </a:r>
            <a:r>
              <a:rPr lang="fr-FR" dirty="0" smtClean="0"/>
              <a:t> are BP 180</a:t>
            </a:r>
            <a:endParaRPr lang="fr-FR" u="sng" dirty="0" smtClean="0"/>
          </a:p>
        </p:txBody>
      </p:sp>
    </p:spTree>
    <p:extLst>
      <p:ext uri="{BB962C8B-B14F-4D97-AF65-F5344CB8AC3E}">
        <p14:creationId xmlns:p14="http://schemas.microsoft.com/office/powerpoint/2010/main" val="78627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Pemohigoid </a:t>
            </a:r>
            <a:r>
              <a:rPr lang="fr-FR" dirty="0" err="1" smtClean="0"/>
              <a:t>Gestationis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 lnSpcReduction="10000"/>
          </a:bodyPr>
          <a:lstStyle/>
          <a:p>
            <a:pPr marL="458787" lvl="1" indent="-342900">
              <a:lnSpc>
                <a:spcPct val="130000"/>
              </a:lnSpc>
              <a:buSzPct val="100000"/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Erythematous urticarial plaques, alone or with papules, vesicles, blisters in sub-epidermal area, erosions.</a:t>
            </a:r>
          </a:p>
          <a:p>
            <a:pPr marL="458787" lvl="1" indent="-342900">
              <a:lnSpc>
                <a:spcPct val="130000"/>
              </a:lnSpc>
              <a:buSzPct val="100000"/>
              <a:buFont typeface="Arial"/>
              <a:buChar char="•"/>
            </a:pPr>
            <a:r>
              <a:rPr lang="en-US" dirty="0" smtClean="0"/>
              <a:t>Intense pruritus.</a:t>
            </a:r>
          </a:p>
          <a:p>
            <a:pPr marL="458787" lvl="1" indent="-342900">
              <a:lnSpc>
                <a:spcPct val="130000"/>
              </a:lnSpc>
              <a:buSzPct val="100000"/>
              <a:buFont typeface="Arial"/>
              <a:buChar char="•"/>
            </a:pPr>
            <a:r>
              <a:rPr lang="en-US" u="sng" dirty="0" smtClean="0">
                <a:solidFill>
                  <a:srgbClr val="000000"/>
                </a:solidFill>
              </a:rPr>
              <a:t>Sites</a:t>
            </a:r>
            <a:r>
              <a:rPr lang="en-US" b="1" u="sng" dirty="0" smtClean="0">
                <a:solidFill>
                  <a:srgbClr val="000000"/>
                </a:solidFill>
              </a:rPr>
              <a:t>:  </a:t>
            </a:r>
            <a:r>
              <a:rPr lang="en-US" dirty="0" smtClean="0">
                <a:solidFill>
                  <a:srgbClr val="000000"/>
                </a:solidFill>
              </a:rPr>
              <a:t>abdomen, proximal extremities.</a:t>
            </a:r>
          </a:p>
          <a:p>
            <a:pPr marL="458787" lvl="1" indent="-342900">
              <a:lnSpc>
                <a:spcPct val="130000"/>
              </a:lnSpc>
              <a:buSzPct val="100000"/>
              <a:buFont typeface="Arial"/>
              <a:buChar char="•"/>
            </a:pPr>
            <a:r>
              <a:rPr lang="en-US" dirty="0" smtClean="0"/>
              <a:t>Rarely appears postpartum, </a:t>
            </a:r>
            <a:r>
              <a:rPr lang="en-US" dirty="0"/>
              <a:t>r</a:t>
            </a:r>
            <a:r>
              <a:rPr lang="en-US" dirty="0" smtClean="0"/>
              <a:t>esolve within 3 months. Occasionally recur with menses or ingestion of OCP, tends to be worse in next pregnancy. </a:t>
            </a:r>
          </a:p>
          <a:p>
            <a:pPr marL="458787" lvl="1" indent="-342900">
              <a:lnSpc>
                <a:spcPct val="130000"/>
              </a:lnSpc>
              <a:buSzPct val="100000"/>
              <a:buFont typeface="Arial"/>
              <a:buChar char="•"/>
            </a:pPr>
            <a:r>
              <a:rPr lang="en-US" dirty="0" smtClean="0">
                <a:latin typeface="+mn-lt"/>
              </a:rPr>
              <a:t>The </a:t>
            </a:r>
            <a:r>
              <a:rPr lang="en-US" dirty="0" err="1" smtClean="0">
                <a:latin typeface="+mn-lt"/>
              </a:rPr>
              <a:t>ab</a:t>
            </a:r>
            <a:r>
              <a:rPr lang="en-US" dirty="0" smtClean="0">
                <a:latin typeface="+mn-lt"/>
              </a:rPr>
              <a:t> cross the placenta, the newborn can have blisters for a few weeks.</a:t>
            </a:r>
          </a:p>
          <a:p>
            <a:pPr marL="458787" lvl="1" indent="-342900">
              <a:lnSpc>
                <a:spcPct val="130000"/>
              </a:lnSpc>
              <a:buSzPct val="100000"/>
              <a:buFont typeface="Arial"/>
              <a:buChar char="•"/>
            </a:pPr>
            <a:endParaRPr lang="en-US" dirty="0" smtClean="0">
              <a:latin typeface="+mn-lt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5208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8787" lvl="1" indent="-342900" algn="ctr" eaLnBrk="1" hangingPunct="1">
              <a:lnSpc>
                <a:spcPct val="130000"/>
              </a:lnSpc>
            </a:pPr>
            <a:r>
              <a:rPr lang="fr-FR" sz="4400" dirty="0" smtClean="0"/>
              <a:t>Pemohigoid </a:t>
            </a:r>
            <a:r>
              <a:rPr lang="fr-FR" sz="4400" dirty="0" err="1" smtClean="0"/>
              <a:t>Gestationis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87082"/>
            <a:ext cx="8229600" cy="5182648"/>
          </a:xfrm>
        </p:spPr>
        <p:txBody>
          <a:bodyPr>
            <a:normAutofit/>
          </a:bodyPr>
          <a:lstStyle/>
          <a:p>
            <a:r>
              <a:rPr lang="fr-FR" u="sng" dirty="0" smtClean="0"/>
              <a:t>Diagnostic </a:t>
            </a:r>
            <a:r>
              <a:rPr lang="fr-FR" u="sng" dirty="0" err="1" smtClean="0"/>
              <a:t>approach</a:t>
            </a:r>
            <a:r>
              <a:rPr lang="fr-FR" dirty="0" smtClean="0"/>
              <a:t>: </a:t>
            </a:r>
            <a:r>
              <a:rPr lang="fr-FR" dirty="0" err="1" smtClean="0"/>
              <a:t>Labs</a:t>
            </a:r>
            <a:r>
              <a:rPr lang="fr-FR" dirty="0" smtClean="0"/>
              <a:t> : </a:t>
            </a:r>
            <a:r>
              <a:rPr lang="fr-FR" dirty="0" err="1" smtClean="0"/>
              <a:t>eosinophilia</a:t>
            </a:r>
            <a:r>
              <a:rPr lang="fr-FR" dirty="0" smtClean="0"/>
              <a:t>, DIF, Indirect IF</a:t>
            </a:r>
          </a:p>
          <a:p>
            <a:pPr marL="285750" indent="-285750">
              <a:lnSpc>
                <a:spcPct val="120000"/>
              </a:lnSpc>
            </a:pPr>
            <a:r>
              <a:rPr lang="fr-FR" u="sng" dirty="0" smtClean="0">
                <a:solidFill>
                  <a:srgbClr val="000000"/>
                </a:solidFill>
              </a:rPr>
              <a:t>Management: </a:t>
            </a:r>
          </a:p>
          <a:p>
            <a:pPr marL="285750" indent="-285750">
              <a:lnSpc>
                <a:spcPct val="120000"/>
              </a:lnSpc>
            </a:pPr>
            <a:r>
              <a:rPr lang="en-US" sz="2600" dirty="0" smtClean="0">
                <a:solidFill>
                  <a:srgbClr val="000000"/>
                </a:solidFill>
              </a:rPr>
              <a:t>Systemic Potent steroids: For blisters,  </a:t>
            </a:r>
            <a:r>
              <a:rPr lang="en-US" sz="2600" u="sng" dirty="0" smtClean="0">
                <a:solidFill>
                  <a:srgbClr val="000000"/>
                </a:solidFill>
              </a:rPr>
              <a:t>avoid the systemic in the 1</a:t>
            </a:r>
            <a:r>
              <a:rPr lang="en-US" sz="2600" u="sng" baseline="30000" dirty="0" smtClean="0">
                <a:solidFill>
                  <a:srgbClr val="000000"/>
                </a:solidFill>
              </a:rPr>
              <a:t>st</a:t>
            </a:r>
            <a:r>
              <a:rPr lang="en-US" sz="2600" u="sng" dirty="0" smtClean="0">
                <a:solidFill>
                  <a:srgbClr val="000000"/>
                </a:solidFill>
              </a:rPr>
              <a:t> trimester (</a:t>
            </a:r>
            <a:r>
              <a:rPr lang="en-US" sz="2600" u="sng" dirty="0" err="1" smtClean="0">
                <a:solidFill>
                  <a:srgbClr val="000000"/>
                </a:solidFill>
              </a:rPr>
              <a:t>topicals</a:t>
            </a:r>
            <a:r>
              <a:rPr lang="en-US" sz="2600" u="sng" dirty="0" smtClean="0">
                <a:solidFill>
                  <a:srgbClr val="000000"/>
                </a:solidFill>
              </a:rPr>
              <a:t>)</a:t>
            </a:r>
          </a:p>
          <a:p>
            <a:pPr marL="285750" indent="-285750">
              <a:lnSpc>
                <a:spcPct val="120000"/>
              </a:lnSpc>
            </a:pPr>
            <a:r>
              <a:rPr lang="en-US" sz="2600" dirty="0" smtClean="0">
                <a:solidFill>
                  <a:srgbClr val="000000"/>
                </a:solidFill>
              </a:rPr>
              <a:t>Skin care : to prevent infections </a:t>
            </a:r>
          </a:p>
          <a:p>
            <a:pPr marL="285750" indent="-285750">
              <a:lnSpc>
                <a:spcPct val="120000"/>
              </a:lnSpc>
            </a:pP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smtClean="0">
                <a:solidFill>
                  <a:srgbClr val="000000"/>
                </a:solidFill>
              </a:rPr>
              <a:t>Anti-histamines: For </a:t>
            </a:r>
            <a:r>
              <a:rPr lang="en-US" sz="2600" dirty="0" err="1" smtClean="0">
                <a:solidFill>
                  <a:srgbClr val="000000"/>
                </a:solidFill>
              </a:rPr>
              <a:t>pruritis</a:t>
            </a:r>
            <a:r>
              <a:rPr lang="en-US" sz="2600" dirty="0" smtClean="0">
                <a:solidFill>
                  <a:srgbClr val="000000"/>
                </a:solidFill>
              </a:rPr>
              <a:t> 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600" dirty="0" smtClean="0">
              <a:solidFill>
                <a:srgbClr val="00000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120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7" b="23877"/>
          <a:stretch>
            <a:fillRect/>
          </a:stretch>
        </p:blipFill>
        <p:spPr>
          <a:xfrm>
            <a:off x="457200" y="549156"/>
            <a:ext cx="4314329" cy="5577008"/>
          </a:xfrm>
        </p:spPr>
      </p:pic>
      <p:pic>
        <p:nvPicPr>
          <p:cNvPr id="5" name="Image 4" descr="DH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477" y="549156"/>
            <a:ext cx="3840394" cy="557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66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H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3" b="8803"/>
          <a:stretch>
            <a:fillRect/>
          </a:stretch>
        </p:blipFill>
        <p:spPr>
          <a:xfrm>
            <a:off x="457200" y="652121"/>
            <a:ext cx="3919562" cy="5697481"/>
          </a:xfrm>
        </p:spPr>
      </p:pic>
      <p:pic>
        <p:nvPicPr>
          <p:cNvPr id="5" name="Image 4" descr="DH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48" y="411866"/>
            <a:ext cx="3589160" cy="593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4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Dermatitis </a:t>
            </a:r>
            <a:r>
              <a:rPr lang="fr-FR" dirty="0" err="1" smtClean="0"/>
              <a:t>Herpetiformis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Pruritic</a:t>
            </a:r>
            <a:r>
              <a:rPr lang="fr-FR" dirty="0" smtClean="0"/>
              <a:t> </a:t>
            </a:r>
            <a:r>
              <a:rPr lang="fr-FR" dirty="0" err="1" smtClean="0"/>
              <a:t>vesicular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</a:t>
            </a:r>
            <a:r>
              <a:rPr lang="fr-FR" dirty="0" err="1" smtClean="0"/>
              <a:t>caused</a:t>
            </a:r>
            <a:r>
              <a:rPr lang="fr-FR" dirty="0" smtClean="0"/>
              <a:t> by </a:t>
            </a:r>
            <a:r>
              <a:rPr lang="fr-FR" dirty="0" err="1" smtClean="0"/>
              <a:t>IgA</a:t>
            </a:r>
            <a:r>
              <a:rPr lang="fr-FR" dirty="0" smtClean="0"/>
              <a:t> ab </a:t>
            </a:r>
            <a:r>
              <a:rPr lang="fr-FR" dirty="0" err="1" smtClean="0"/>
              <a:t>directed</a:t>
            </a:r>
            <a:r>
              <a:rPr lang="fr-FR" dirty="0" smtClean="0"/>
              <a:t> </a:t>
            </a:r>
            <a:r>
              <a:rPr lang="fr-FR" dirty="0" err="1" smtClean="0"/>
              <a:t>against</a:t>
            </a:r>
            <a:r>
              <a:rPr lang="fr-FR" dirty="0" smtClean="0"/>
              <a:t> </a:t>
            </a:r>
            <a:r>
              <a:rPr lang="fr-FR" dirty="0" err="1" smtClean="0"/>
              <a:t>epidermal</a:t>
            </a:r>
            <a:r>
              <a:rPr lang="fr-FR" dirty="0" smtClean="0"/>
              <a:t> </a:t>
            </a:r>
            <a:r>
              <a:rPr lang="fr-FR" dirty="0" err="1" smtClean="0"/>
              <a:t>transglutaminase</a:t>
            </a:r>
            <a:r>
              <a:rPr lang="fr-FR" dirty="0"/>
              <a:t> </a:t>
            </a:r>
            <a:r>
              <a:rPr lang="fr-FR" dirty="0" smtClean="0"/>
              <a:t>&amp; </a:t>
            </a:r>
            <a:r>
              <a:rPr lang="fr-FR" dirty="0" err="1" smtClean="0"/>
              <a:t>presenting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granular</a:t>
            </a:r>
            <a:r>
              <a:rPr lang="fr-FR" dirty="0" smtClean="0"/>
              <a:t> pattern in </a:t>
            </a:r>
            <a:r>
              <a:rPr lang="fr-FR" dirty="0" err="1" smtClean="0"/>
              <a:t>papillary</a:t>
            </a:r>
            <a:r>
              <a:rPr lang="fr-FR" dirty="0" smtClean="0"/>
              <a:t> </a:t>
            </a:r>
            <a:r>
              <a:rPr lang="fr-FR" dirty="0" err="1" smtClean="0"/>
              <a:t>dermis</a:t>
            </a:r>
            <a:r>
              <a:rPr lang="fr-FR" dirty="0" smtClean="0"/>
              <a:t>.</a:t>
            </a:r>
          </a:p>
          <a:p>
            <a:r>
              <a:rPr lang="fr-FR" dirty="0" smtClean="0"/>
              <a:t>M&gt;F 1:2, </a:t>
            </a:r>
            <a:r>
              <a:rPr lang="fr-FR" dirty="0" err="1" smtClean="0"/>
              <a:t>disease</a:t>
            </a:r>
            <a:r>
              <a:rPr lang="fr-FR" dirty="0" smtClean="0"/>
              <a:t> of </a:t>
            </a:r>
            <a:r>
              <a:rPr lang="fr-FR" dirty="0" err="1" smtClean="0"/>
              <a:t>young</a:t>
            </a:r>
            <a:r>
              <a:rPr lang="fr-FR" dirty="0" smtClean="0"/>
              <a:t> </a:t>
            </a:r>
            <a:r>
              <a:rPr lang="fr-FR" dirty="0" err="1" smtClean="0"/>
              <a:t>adults</a:t>
            </a:r>
            <a:r>
              <a:rPr lang="fr-FR" dirty="0" smtClean="0"/>
              <a:t>.</a:t>
            </a:r>
          </a:p>
          <a:p>
            <a:r>
              <a:rPr lang="fr-FR" dirty="0" smtClean="0"/>
              <a:t>DH &amp; gluten-sensitive </a:t>
            </a:r>
            <a:r>
              <a:rPr lang="fr-FR" dirty="0" err="1" smtClean="0"/>
              <a:t>enteropathy</a:t>
            </a:r>
            <a:r>
              <a:rPr lang="fr-FR" dirty="0" smtClean="0"/>
              <a:t> are </a:t>
            </a:r>
            <a:r>
              <a:rPr lang="fr-FR" dirty="0" err="1" smtClean="0"/>
              <a:t>closely</a:t>
            </a:r>
            <a:r>
              <a:rPr lang="fr-FR" dirty="0" smtClean="0"/>
              <a:t> related </a:t>
            </a:r>
            <a:r>
              <a:rPr lang="en-US" dirty="0" smtClean="0">
                <a:solidFill>
                  <a:srgbClr val="000000"/>
                </a:solidFill>
              </a:rPr>
              <a:t>(i.e. celiac disease).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2267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Dermatitis </a:t>
            </a:r>
            <a:r>
              <a:rPr lang="fr-FR" dirty="0" err="1"/>
              <a:t>H</a:t>
            </a:r>
            <a:r>
              <a:rPr lang="fr-FR" dirty="0" err="1" smtClean="0"/>
              <a:t>erpetiformis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65113" indent="-177800">
              <a:lnSpc>
                <a:spcPct val="130000"/>
              </a:lnSpc>
            </a:pPr>
            <a:r>
              <a:rPr lang="en-US" dirty="0" smtClean="0">
                <a:solidFill>
                  <a:srgbClr val="000000"/>
                </a:solidFill>
              </a:rPr>
              <a:t>Grouped papules/vesicles/urticarial wheals on an erythematous base, associated with </a:t>
            </a:r>
            <a:r>
              <a:rPr lang="en-US" b="1" dirty="0" smtClean="0">
                <a:solidFill>
                  <a:srgbClr val="000000"/>
                </a:solidFill>
              </a:rPr>
              <a:t>intense pruritus</a:t>
            </a:r>
            <a:r>
              <a:rPr lang="en-US" dirty="0" smtClean="0">
                <a:solidFill>
                  <a:srgbClr val="000000"/>
                </a:solidFill>
              </a:rPr>
              <a:t>, burning, stinging, excoriations.</a:t>
            </a:r>
          </a:p>
          <a:p>
            <a:pPr marL="285750" indent="-285750">
              <a:lnSpc>
                <a:spcPct val="95000"/>
              </a:lnSpc>
            </a:pPr>
            <a:r>
              <a:rPr lang="en-US" b="1" dirty="0" smtClean="0">
                <a:solidFill>
                  <a:srgbClr val="000000"/>
                </a:solidFill>
              </a:rPr>
              <a:t>sites: </a:t>
            </a:r>
            <a:r>
              <a:rPr lang="en-US" dirty="0" smtClean="0">
                <a:solidFill>
                  <a:srgbClr val="000000"/>
                </a:solidFill>
              </a:rPr>
              <a:t>extensor surfaces of elbows/knees, sacrum, buttocks, scalp .</a:t>
            </a:r>
          </a:p>
          <a:p>
            <a:pPr marL="285750" indent="-285750">
              <a:lnSpc>
                <a:spcPct val="95000"/>
              </a:lnSpc>
            </a:pPr>
            <a:r>
              <a:rPr lang="en-US" dirty="0" smtClean="0">
                <a:solidFill>
                  <a:srgbClr val="000000"/>
                </a:solidFill>
              </a:rPr>
              <a:t>Spontaneous remissions may occur, but disease often lifelong.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1494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Autoimmune </a:t>
            </a:r>
            <a:r>
              <a:rPr lang="fr-FR" dirty="0" err="1" smtClean="0"/>
              <a:t>bullous</a:t>
            </a:r>
            <a:r>
              <a:rPr lang="fr-FR" dirty="0" smtClean="0"/>
              <a:t> </a:t>
            </a:r>
            <a:r>
              <a:rPr lang="fr-FR" dirty="0" err="1" smtClean="0"/>
              <a:t>diseases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x-none" dirty="0" smtClean="0"/>
              <a:t> </a:t>
            </a:r>
            <a:r>
              <a:rPr lang="en-US" dirty="0" smtClean="0"/>
              <a:t>B- Loss of </a:t>
            </a:r>
            <a:r>
              <a:rPr lang="en-US" dirty="0" err="1" smtClean="0"/>
              <a:t>subepidermal</a:t>
            </a:r>
            <a:r>
              <a:rPr lang="en-US" dirty="0" smtClean="0"/>
              <a:t> adhesion :</a:t>
            </a:r>
          </a:p>
          <a:p>
            <a:pPr marL="0" indent="0">
              <a:buNone/>
            </a:pPr>
            <a:r>
              <a:rPr lang="en-US" dirty="0" smtClean="0"/>
              <a:t>1- </a:t>
            </a:r>
            <a:r>
              <a:rPr lang="en-US" dirty="0" err="1" smtClean="0"/>
              <a:t>Pemphigoid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a- Bullous </a:t>
            </a:r>
            <a:r>
              <a:rPr lang="en-US" dirty="0" err="1" smtClean="0"/>
              <a:t>pemphigoid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b- </a:t>
            </a:r>
            <a:r>
              <a:rPr lang="en-US" dirty="0" err="1" smtClean="0"/>
              <a:t>Pemphigoid</a:t>
            </a:r>
            <a:r>
              <a:rPr lang="en-US" dirty="0" smtClean="0"/>
              <a:t> </a:t>
            </a:r>
            <a:r>
              <a:rPr lang="en-US" dirty="0" err="1" smtClean="0"/>
              <a:t>gestationis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c- </a:t>
            </a:r>
            <a:r>
              <a:rPr lang="en-US" dirty="0" err="1" smtClean="0"/>
              <a:t>Cicatricial</a:t>
            </a:r>
            <a:r>
              <a:rPr lang="en-US" dirty="0" smtClean="0"/>
              <a:t> </a:t>
            </a:r>
            <a:r>
              <a:rPr lang="en-US" dirty="0" err="1" smtClean="0"/>
              <a:t>pemphigoid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2- Linear IgA disease</a:t>
            </a:r>
          </a:p>
          <a:p>
            <a:pPr marL="0" indent="0">
              <a:buNone/>
            </a:pPr>
            <a:r>
              <a:rPr lang="en-US" dirty="0" smtClean="0"/>
              <a:t>   - of childhood</a:t>
            </a:r>
          </a:p>
          <a:p>
            <a:pPr marL="0" indent="0">
              <a:buNone/>
            </a:pPr>
            <a:r>
              <a:rPr lang="en-US" dirty="0" smtClean="0"/>
              <a:t>   - Adult form</a:t>
            </a:r>
          </a:p>
          <a:p>
            <a:pPr marL="0" indent="0">
              <a:buNone/>
            </a:pPr>
            <a:r>
              <a:rPr lang="en-US" dirty="0" smtClean="0"/>
              <a:t>3- </a:t>
            </a:r>
            <a:r>
              <a:rPr lang="en-US" dirty="0" err="1" smtClean="0"/>
              <a:t>Epidermolysis</a:t>
            </a:r>
            <a:r>
              <a:rPr lang="en-US" dirty="0" smtClean="0"/>
              <a:t> </a:t>
            </a:r>
            <a:r>
              <a:rPr lang="en-US" dirty="0" err="1" smtClean="0"/>
              <a:t>bullosa</a:t>
            </a:r>
            <a:r>
              <a:rPr lang="en-US" dirty="0" smtClean="0"/>
              <a:t> </a:t>
            </a:r>
            <a:r>
              <a:rPr lang="en-US" dirty="0" err="1" smtClean="0"/>
              <a:t>acquisita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4- Dermatitis </a:t>
            </a:r>
            <a:r>
              <a:rPr lang="en-US" dirty="0" err="1" smtClean="0"/>
              <a:t>herpetiformis</a:t>
            </a:r>
            <a:endParaRPr lang="en-US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Dermatitis </a:t>
            </a:r>
            <a:r>
              <a:rPr lang="fr-FR" dirty="0" err="1" smtClean="0"/>
              <a:t>Herpetiformis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u="sng" dirty="0" smtClean="0"/>
              <a:t>Histology:</a:t>
            </a:r>
          </a:p>
          <a:p>
            <a:r>
              <a:rPr lang="fr-FR" dirty="0" err="1" smtClean="0"/>
              <a:t>Neutrophilic</a:t>
            </a:r>
            <a:r>
              <a:rPr lang="fr-FR" dirty="0" smtClean="0"/>
              <a:t> </a:t>
            </a:r>
            <a:r>
              <a:rPr lang="fr-FR" dirty="0" err="1" smtClean="0"/>
              <a:t>microabcesses</a:t>
            </a:r>
            <a:r>
              <a:rPr lang="fr-FR" dirty="0" smtClean="0"/>
              <a:t> in the </a:t>
            </a:r>
            <a:r>
              <a:rPr lang="fr-FR" dirty="0" err="1" smtClean="0"/>
              <a:t>papillary</a:t>
            </a:r>
            <a:r>
              <a:rPr lang="fr-FR" dirty="0" smtClean="0"/>
              <a:t> </a:t>
            </a:r>
            <a:r>
              <a:rPr lang="fr-FR" dirty="0" err="1" smtClean="0"/>
              <a:t>dermis</a:t>
            </a:r>
            <a:r>
              <a:rPr lang="fr-FR" dirty="0" smtClean="0"/>
              <a:t> are the </a:t>
            </a:r>
            <a:r>
              <a:rPr lang="fr-FR" dirty="0" err="1" smtClean="0"/>
              <a:t>hallmark</a:t>
            </a:r>
            <a:endParaRPr lang="fr-FR" dirty="0" smtClean="0"/>
          </a:p>
          <a:p>
            <a:r>
              <a:rPr lang="fr-FR" u="sng" dirty="0" err="1" smtClean="0"/>
              <a:t>Approach</a:t>
            </a:r>
            <a:r>
              <a:rPr lang="fr-FR" u="sng" dirty="0" smtClean="0"/>
              <a:t>: </a:t>
            </a:r>
          </a:p>
          <a:p>
            <a:r>
              <a:rPr lang="fr-FR" dirty="0" smtClean="0"/>
              <a:t>Skin </a:t>
            </a:r>
            <a:r>
              <a:rPr lang="fr-FR" dirty="0" err="1" smtClean="0"/>
              <a:t>biopsy</a:t>
            </a:r>
            <a:endParaRPr lang="fr-FR" dirty="0" smtClean="0"/>
          </a:p>
          <a:p>
            <a:r>
              <a:rPr lang="fr-FR" dirty="0" smtClean="0"/>
              <a:t>DIF: </a:t>
            </a:r>
            <a:r>
              <a:rPr lang="fr-FR" i="1" dirty="0" err="1" smtClean="0"/>
              <a:t>granular</a:t>
            </a:r>
            <a:r>
              <a:rPr lang="fr-FR" i="1" dirty="0" smtClean="0"/>
              <a:t> </a:t>
            </a:r>
            <a:r>
              <a:rPr lang="fr-FR" i="1" dirty="0" err="1" smtClean="0"/>
              <a:t>deposits</a:t>
            </a:r>
            <a:r>
              <a:rPr lang="fr-FR" i="1" dirty="0" smtClean="0"/>
              <a:t> </a:t>
            </a:r>
            <a:r>
              <a:rPr lang="fr-FR" dirty="0" smtClean="0"/>
              <a:t>of </a:t>
            </a:r>
            <a:r>
              <a:rPr lang="fr-FR" dirty="0" err="1" smtClean="0"/>
              <a:t>IgA</a:t>
            </a:r>
            <a:r>
              <a:rPr lang="fr-FR" dirty="0" smtClean="0"/>
              <a:t> in </a:t>
            </a:r>
            <a:r>
              <a:rPr lang="fr-FR" dirty="0" err="1" smtClean="0"/>
              <a:t>dermal</a:t>
            </a:r>
            <a:r>
              <a:rPr lang="fr-FR" dirty="0" smtClean="0"/>
              <a:t> </a:t>
            </a:r>
            <a:r>
              <a:rPr lang="fr-FR" dirty="0" err="1" smtClean="0"/>
              <a:t>papillae</a:t>
            </a:r>
            <a:endParaRPr lang="fr-FR" dirty="0"/>
          </a:p>
          <a:p>
            <a:r>
              <a:rPr lang="fr-FR" dirty="0" smtClean="0"/>
              <a:t>Indirect IF: </a:t>
            </a:r>
          </a:p>
          <a:p>
            <a:r>
              <a:rPr lang="fr-FR" dirty="0" smtClean="0"/>
              <a:t>ELISA: identifies </a:t>
            </a:r>
            <a:r>
              <a:rPr lang="fr-FR" dirty="0" err="1" smtClean="0"/>
              <a:t>IgA</a:t>
            </a:r>
            <a:r>
              <a:rPr lang="fr-FR" dirty="0" smtClean="0"/>
              <a:t> ab </a:t>
            </a:r>
            <a:r>
              <a:rPr lang="fr-FR" dirty="0" err="1" smtClean="0"/>
              <a:t>against</a:t>
            </a:r>
            <a:r>
              <a:rPr lang="fr-FR" dirty="0" smtClean="0"/>
              <a:t> </a:t>
            </a:r>
            <a:r>
              <a:rPr lang="fr-FR" dirty="0" err="1" smtClean="0"/>
              <a:t>transglutaminase</a:t>
            </a:r>
            <a:r>
              <a:rPr lang="fr-FR" dirty="0" smtClean="0"/>
              <a:t>  in </a:t>
            </a:r>
            <a:r>
              <a:rPr lang="fr-FR" dirty="0" err="1" smtClean="0"/>
              <a:t>at</a:t>
            </a:r>
            <a:r>
              <a:rPr lang="fr-FR" dirty="0" smtClean="0"/>
              <a:t> least 80%</a:t>
            </a:r>
          </a:p>
          <a:p>
            <a:r>
              <a:rPr lang="fr-FR" dirty="0" err="1" smtClean="0"/>
              <a:t>Jejunal</a:t>
            </a:r>
            <a:r>
              <a:rPr lang="fr-FR" dirty="0" smtClean="0"/>
              <a:t> </a:t>
            </a:r>
            <a:r>
              <a:rPr lang="fr-FR" dirty="0" err="1" smtClean="0"/>
              <a:t>biopsy</a:t>
            </a:r>
            <a:r>
              <a:rPr lang="fr-FR" dirty="0" smtClean="0"/>
              <a:t>: </a:t>
            </a:r>
            <a:r>
              <a:rPr lang="fr-FR" dirty="0" err="1" smtClean="0"/>
              <a:t>flattening</a:t>
            </a:r>
            <a:r>
              <a:rPr lang="fr-FR" dirty="0" smtClean="0"/>
              <a:t> of </a:t>
            </a:r>
            <a:r>
              <a:rPr lang="fr-FR" dirty="0" err="1" smtClean="0"/>
              <a:t>villi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5594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Dermatitis </a:t>
            </a:r>
            <a:r>
              <a:rPr lang="fr-FR" dirty="0" err="1" smtClean="0"/>
              <a:t>Herpetiformis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u="sng" dirty="0" err="1" smtClean="0"/>
              <a:t>Therapy</a:t>
            </a:r>
            <a:r>
              <a:rPr lang="fr-FR" u="sng" dirty="0" smtClean="0"/>
              <a:t>: 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latin typeface="Arial" charset="0"/>
              </a:rPr>
              <a:t>Gluten free diet.</a:t>
            </a:r>
          </a:p>
          <a:p>
            <a:pPr>
              <a:lnSpc>
                <a:spcPct val="130000"/>
              </a:lnSpc>
            </a:pPr>
            <a:r>
              <a:rPr lang="en-US" dirty="0" err="1" smtClean="0">
                <a:latin typeface="Arial" charset="0"/>
              </a:rPr>
              <a:t>Dapsone</a:t>
            </a:r>
            <a:r>
              <a:rPr lang="en-US" dirty="0" smtClean="0">
                <a:latin typeface="Arial" charset="0"/>
              </a:rPr>
              <a:t>:  amazingly effective</a:t>
            </a:r>
            <a:endParaRPr lang="en-US" dirty="0" smtClean="0"/>
          </a:p>
          <a:p>
            <a:endParaRPr lang="fr-FR" dirty="0"/>
          </a:p>
        </p:txBody>
      </p:sp>
      <p:pic>
        <p:nvPicPr>
          <p:cNvPr id="4" name="Picture 5" descr="glutenfree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20" y="3895567"/>
            <a:ext cx="2694132" cy="26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1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linear Ig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>
          <a:xfrm>
            <a:off x="457200" y="806572"/>
            <a:ext cx="8229600" cy="5319592"/>
          </a:xfrm>
        </p:spPr>
      </p:pic>
    </p:spTree>
    <p:extLst>
      <p:ext uri="{BB962C8B-B14F-4D97-AF65-F5344CB8AC3E}">
        <p14:creationId xmlns:p14="http://schemas.microsoft.com/office/powerpoint/2010/main" val="3887656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Linear IgA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454" r="-83454"/>
          <a:stretch>
            <a:fillRect/>
          </a:stretch>
        </p:blipFill>
        <p:spPr>
          <a:xfrm>
            <a:off x="-360439" y="686444"/>
            <a:ext cx="10178117" cy="5439719"/>
          </a:xfrm>
        </p:spPr>
      </p:pic>
    </p:spTree>
    <p:extLst>
      <p:ext uri="{BB962C8B-B14F-4D97-AF65-F5344CB8AC3E}">
        <p14:creationId xmlns:p14="http://schemas.microsoft.com/office/powerpoint/2010/main" val="312332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Linear </a:t>
            </a:r>
            <a:r>
              <a:rPr lang="fr-FR" dirty="0" err="1" smtClean="0"/>
              <a:t>IgA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 err="1" smtClean="0"/>
              <a:t>Subepidermal</a:t>
            </a:r>
            <a:r>
              <a:rPr lang="fr-FR" sz="2800" dirty="0" smtClean="0"/>
              <a:t> </a:t>
            </a:r>
            <a:r>
              <a:rPr lang="fr-FR" sz="2800" dirty="0" err="1" smtClean="0"/>
              <a:t>blistering</a:t>
            </a:r>
            <a:r>
              <a:rPr lang="fr-FR" sz="2800" dirty="0" smtClean="0"/>
              <a:t> </a:t>
            </a:r>
            <a:r>
              <a:rPr lang="fr-FR" sz="2800" dirty="0" err="1" smtClean="0"/>
              <a:t>disease</a:t>
            </a:r>
            <a:r>
              <a:rPr lang="fr-FR" sz="2800" dirty="0" smtClean="0"/>
              <a:t> </a:t>
            </a:r>
            <a:r>
              <a:rPr lang="fr-FR" sz="2800" dirty="0" err="1"/>
              <a:t>c</a:t>
            </a:r>
            <a:r>
              <a:rPr lang="fr-FR" sz="2800" dirty="0" err="1" smtClean="0"/>
              <a:t>aused</a:t>
            </a:r>
            <a:r>
              <a:rPr lang="fr-FR" sz="2800" dirty="0" smtClean="0"/>
              <a:t> by </a:t>
            </a:r>
            <a:r>
              <a:rPr lang="fr-FR" sz="2800" dirty="0" err="1" smtClean="0"/>
              <a:t>deposits</a:t>
            </a:r>
            <a:r>
              <a:rPr lang="fr-FR" sz="2800" dirty="0" smtClean="0"/>
              <a:t> of </a:t>
            </a:r>
            <a:r>
              <a:rPr lang="fr-FR" sz="2800" dirty="0" err="1" smtClean="0"/>
              <a:t>IgA</a:t>
            </a:r>
            <a:r>
              <a:rPr lang="fr-FR" sz="2800" dirty="0" smtClean="0"/>
              <a:t> </a:t>
            </a:r>
            <a:r>
              <a:rPr lang="fr-FR" sz="2800" dirty="0" err="1" smtClean="0"/>
              <a:t>along</a:t>
            </a:r>
            <a:r>
              <a:rPr lang="fr-FR" sz="2800" dirty="0" smtClean="0"/>
              <a:t> BMZ.</a:t>
            </a:r>
          </a:p>
          <a:p>
            <a:r>
              <a:rPr lang="fr-FR" sz="2800" dirty="0" err="1" smtClean="0"/>
              <a:t>Maybe</a:t>
            </a:r>
            <a:r>
              <a:rPr lang="fr-FR" sz="2800" dirty="0" smtClean="0"/>
              <a:t> </a:t>
            </a:r>
            <a:r>
              <a:rPr lang="fr-FR" sz="2800" dirty="0" err="1" smtClean="0"/>
              <a:t>identical</a:t>
            </a:r>
            <a:r>
              <a:rPr lang="fr-FR" sz="2800" dirty="0" smtClean="0"/>
              <a:t> to DH but </a:t>
            </a:r>
            <a:r>
              <a:rPr lang="fr-FR" sz="2800" dirty="0" err="1" smtClean="0"/>
              <a:t>without</a:t>
            </a:r>
            <a:r>
              <a:rPr lang="fr-FR" sz="2800" dirty="0" smtClean="0"/>
              <a:t> GI </a:t>
            </a:r>
            <a:r>
              <a:rPr lang="fr-FR" sz="2800" dirty="0" err="1" smtClean="0"/>
              <a:t>involvement</a:t>
            </a:r>
            <a:r>
              <a:rPr lang="fr-FR" sz="2800" dirty="0" smtClean="0"/>
              <a:t> , or </a:t>
            </a:r>
            <a:r>
              <a:rPr lang="fr-FR" sz="2800" dirty="0" err="1" smtClean="0"/>
              <a:t>resemble</a:t>
            </a:r>
            <a:r>
              <a:rPr lang="fr-FR" sz="2800" dirty="0" smtClean="0"/>
              <a:t> BP.</a:t>
            </a:r>
          </a:p>
          <a:p>
            <a:r>
              <a:rPr lang="fr-FR" sz="2800" dirty="0" smtClean="0"/>
              <a:t>Over 50% have </a:t>
            </a:r>
            <a:r>
              <a:rPr lang="fr-FR" sz="2800" dirty="0" err="1" smtClean="0"/>
              <a:t>mucosal</a:t>
            </a:r>
            <a:r>
              <a:rPr lang="fr-FR" sz="2800" dirty="0" smtClean="0"/>
              <a:t> </a:t>
            </a:r>
            <a:r>
              <a:rPr lang="fr-FR" sz="2800" dirty="0" err="1" smtClean="0"/>
              <a:t>involvement</a:t>
            </a:r>
            <a:endParaRPr lang="fr-FR" sz="2800" dirty="0" smtClean="0"/>
          </a:p>
          <a:p>
            <a:r>
              <a:rPr lang="fr-FR" sz="2800" u="sng" dirty="0" err="1" smtClean="0"/>
              <a:t>Approach</a:t>
            </a:r>
            <a:r>
              <a:rPr lang="fr-FR" sz="2800" u="sng" dirty="0" smtClean="0"/>
              <a:t>: </a:t>
            </a:r>
          </a:p>
          <a:p>
            <a:r>
              <a:rPr lang="fr-FR" sz="2800" dirty="0" smtClean="0"/>
              <a:t>DIF</a:t>
            </a:r>
          </a:p>
          <a:p>
            <a:r>
              <a:rPr lang="fr-FR" sz="2800" dirty="0" smtClean="0"/>
              <a:t>OPH, and to </a:t>
            </a:r>
            <a:r>
              <a:rPr lang="fr-FR" sz="2800" dirty="0" err="1" smtClean="0"/>
              <a:t>exclude</a:t>
            </a:r>
            <a:r>
              <a:rPr lang="fr-FR" sz="2800" dirty="0" smtClean="0"/>
              <a:t> </a:t>
            </a:r>
            <a:r>
              <a:rPr lang="fr-FR" sz="2800" dirty="0" err="1" smtClean="0"/>
              <a:t>celiac</a:t>
            </a:r>
            <a:r>
              <a:rPr lang="fr-FR" sz="2800" dirty="0" smtClean="0"/>
              <a:t> (</a:t>
            </a:r>
            <a:r>
              <a:rPr lang="fr-FR" sz="2800" dirty="0" err="1" smtClean="0"/>
              <a:t>jejunal</a:t>
            </a:r>
            <a:r>
              <a:rPr lang="fr-FR" sz="2800" dirty="0" smtClean="0"/>
              <a:t> </a:t>
            </a:r>
            <a:r>
              <a:rPr lang="fr-FR" sz="2800" dirty="0" err="1" smtClean="0"/>
              <a:t>biopsy</a:t>
            </a:r>
            <a:r>
              <a:rPr lang="fr-FR" sz="2800" dirty="0" smtClean="0"/>
              <a:t>..)</a:t>
            </a:r>
          </a:p>
          <a:p>
            <a:r>
              <a:rPr lang="fr-FR" sz="2800" dirty="0" err="1" smtClean="0"/>
              <a:t>Therapy</a:t>
            </a:r>
            <a:r>
              <a:rPr lang="fr-FR" sz="2800" dirty="0" smtClean="0"/>
              <a:t>: CS, </a:t>
            </a:r>
            <a:r>
              <a:rPr lang="fr-FR" sz="2800" dirty="0" err="1" smtClean="0"/>
              <a:t>Dapsone</a:t>
            </a:r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320367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Linear </a:t>
            </a:r>
            <a:r>
              <a:rPr lang="fr-FR" dirty="0" err="1" smtClean="0"/>
              <a:t>IgA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err="1" smtClean="0"/>
              <a:t>Childhood</a:t>
            </a:r>
            <a:r>
              <a:rPr lang="fr-FR" u="sng" dirty="0" smtClean="0"/>
              <a:t> type:</a:t>
            </a:r>
          </a:p>
          <a:p>
            <a:r>
              <a:rPr lang="fr-FR" dirty="0" err="1" smtClean="0"/>
              <a:t>Before</a:t>
            </a:r>
            <a:r>
              <a:rPr lang="fr-FR" dirty="0" smtClean="0"/>
              <a:t> 5 </a:t>
            </a:r>
            <a:r>
              <a:rPr lang="fr-FR" dirty="0" err="1" smtClean="0"/>
              <a:t>years</a:t>
            </a:r>
            <a:r>
              <a:rPr lang="fr-FR" dirty="0" smtClean="0"/>
              <a:t> of </a:t>
            </a:r>
            <a:r>
              <a:rPr lang="fr-FR" dirty="0" err="1" smtClean="0"/>
              <a:t>age</a:t>
            </a:r>
            <a:r>
              <a:rPr lang="fr-FR" dirty="0" smtClean="0"/>
              <a:t> and </a:t>
            </a:r>
            <a:r>
              <a:rPr lang="fr-FR" dirty="0" err="1" smtClean="0"/>
              <a:t>resolves</a:t>
            </a:r>
            <a:r>
              <a:rPr lang="fr-FR" dirty="0" smtClean="0"/>
              <a:t> </a:t>
            </a:r>
            <a:r>
              <a:rPr lang="fr-FR" dirty="0" err="1" smtClean="0"/>
              <a:t>spontaneously</a:t>
            </a:r>
            <a:endParaRPr lang="fr-FR" dirty="0" smtClean="0"/>
          </a:p>
          <a:p>
            <a:r>
              <a:rPr lang="fr-FR" dirty="0" smtClean="0"/>
              <a:t>Large </a:t>
            </a:r>
            <a:r>
              <a:rPr lang="fr-FR" dirty="0" err="1" smtClean="0"/>
              <a:t>tense</a:t>
            </a:r>
            <a:r>
              <a:rPr lang="fr-FR" dirty="0" smtClean="0"/>
              <a:t> blisters </a:t>
            </a:r>
            <a:r>
              <a:rPr lang="fr-FR" dirty="0" err="1" smtClean="0"/>
              <a:t>arranged</a:t>
            </a:r>
            <a:r>
              <a:rPr lang="fr-FR" dirty="0" smtClean="0"/>
              <a:t> in a rosette </a:t>
            </a:r>
            <a:r>
              <a:rPr lang="fr-FR" dirty="0" err="1" smtClean="0"/>
              <a:t>fashion</a:t>
            </a:r>
            <a:r>
              <a:rPr lang="fr-FR" dirty="0" smtClean="0"/>
              <a:t>, </a:t>
            </a:r>
            <a:r>
              <a:rPr lang="fr-FR" dirty="0" err="1" smtClean="0"/>
              <a:t>predilection</a:t>
            </a:r>
            <a:r>
              <a:rPr lang="fr-FR" dirty="0" smtClean="0"/>
              <a:t> of abdomen, groin , </a:t>
            </a:r>
            <a:r>
              <a:rPr lang="fr-FR" dirty="0" err="1" smtClean="0"/>
              <a:t>axillae</a:t>
            </a:r>
            <a:r>
              <a:rPr lang="fr-FR" dirty="0" smtClean="0"/>
              <a:t> and face </a:t>
            </a:r>
            <a:r>
              <a:rPr lang="fr-FR" dirty="0" err="1" smtClean="0"/>
              <a:t>mucosal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common</a:t>
            </a:r>
            <a:r>
              <a:rPr lang="fr-FR" dirty="0" smtClean="0"/>
              <a:t> 90% </a:t>
            </a:r>
            <a:r>
              <a:rPr lang="fr-FR" dirty="0" err="1" smtClean="0"/>
              <a:t>approx</a:t>
            </a:r>
            <a:r>
              <a:rPr lang="fr-FR" dirty="0" smtClean="0"/>
              <a:t>. GI </a:t>
            </a:r>
            <a:r>
              <a:rPr lang="fr-FR" dirty="0" err="1" smtClean="0"/>
              <a:t>disease</a:t>
            </a:r>
            <a:r>
              <a:rPr lang="fr-FR" dirty="0" smtClean="0"/>
              <a:t> </a:t>
            </a:r>
            <a:r>
              <a:rPr lang="fr-FR" dirty="0" err="1" smtClean="0"/>
              <a:t>extremely</a:t>
            </a:r>
            <a:r>
              <a:rPr lang="fr-FR" dirty="0" smtClean="0"/>
              <a:t> rare.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3225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Linear </a:t>
            </a:r>
            <a:r>
              <a:rPr lang="fr-FR" dirty="0" err="1" smtClean="0"/>
              <a:t>IgA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smtClean="0"/>
              <a:t>Diagnostic </a:t>
            </a:r>
            <a:r>
              <a:rPr lang="fr-FR" u="sng" dirty="0" err="1" smtClean="0"/>
              <a:t>approach</a:t>
            </a:r>
            <a:r>
              <a:rPr lang="fr-FR" u="sng" dirty="0" smtClean="0"/>
              <a:t>: </a:t>
            </a:r>
          </a:p>
          <a:p>
            <a:r>
              <a:rPr lang="fr-FR" dirty="0" smtClean="0"/>
              <a:t>DIF: </a:t>
            </a:r>
            <a:r>
              <a:rPr lang="fr-FR" dirty="0" err="1" smtClean="0"/>
              <a:t>IgA</a:t>
            </a:r>
            <a:r>
              <a:rPr lang="fr-FR" dirty="0" smtClean="0"/>
              <a:t> </a:t>
            </a:r>
            <a:r>
              <a:rPr lang="fr-FR" dirty="0" err="1" smtClean="0"/>
              <a:t>deposits</a:t>
            </a:r>
            <a:endParaRPr lang="fr-FR" dirty="0" smtClean="0"/>
          </a:p>
          <a:p>
            <a:r>
              <a:rPr lang="fr-FR" dirty="0" smtClean="0"/>
              <a:t>IIF: </a:t>
            </a:r>
            <a:r>
              <a:rPr lang="fr-FR" dirty="0" err="1" smtClean="0"/>
              <a:t>IgA</a:t>
            </a:r>
            <a:endParaRPr lang="fr-FR" dirty="0" smtClean="0"/>
          </a:p>
          <a:p>
            <a:r>
              <a:rPr lang="fr-FR" u="sng" dirty="0" err="1" smtClean="0"/>
              <a:t>Therapy</a:t>
            </a:r>
            <a:r>
              <a:rPr lang="fr-FR" u="sng" dirty="0" smtClean="0"/>
              <a:t>: </a:t>
            </a:r>
          </a:p>
          <a:p>
            <a:r>
              <a:rPr lang="fr-FR" dirty="0" err="1" smtClean="0"/>
              <a:t>Dapsone</a:t>
            </a:r>
            <a:r>
              <a:rPr lang="fr-FR" dirty="0" smtClean="0"/>
              <a:t> , </a:t>
            </a:r>
            <a:r>
              <a:rPr lang="fr-FR" dirty="0" err="1" smtClean="0"/>
              <a:t>sulfapyridine</a:t>
            </a:r>
            <a:endParaRPr lang="fr-FR" dirty="0" smtClean="0"/>
          </a:p>
          <a:p>
            <a:r>
              <a:rPr lang="fr-FR" dirty="0" smtClean="0"/>
              <a:t>If CI or </a:t>
            </a:r>
            <a:r>
              <a:rPr lang="fr-FR" dirty="0" err="1" smtClean="0"/>
              <a:t>failure</a:t>
            </a:r>
            <a:r>
              <a:rPr lang="fr-FR" dirty="0" smtClean="0"/>
              <a:t>: CS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795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endParaRPr lang="fr-FR" dirty="0"/>
          </a:p>
        </p:txBody>
      </p:sp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 l="-8813" r="-881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7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endParaRPr lang="fr-FR" dirty="0"/>
          </a:p>
        </p:txBody>
      </p:sp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 t="-7489" b="-748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09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endParaRPr lang="fr-FR" dirty="0"/>
          </a:p>
        </p:txBody>
      </p:sp>
      <p:pic>
        <p:nvPicPr>
          <p:cNvPr id="4" name="Picture 2" descr="Screen Shot 2017-07-21 at 6.01.2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78" r="-1347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80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PV 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52" r="-9952"/>
          <a:stretch>
            <a:fillRect/>
          </a:stretch>
        </p:blipFill>
        <p:spPr/>
      </p:pic>
      <p:sp>
        <p:nvSpPr>
          <p:cNvPr id="4" name="ZoneTexte 3"/>
          <p:cNvSpPr txBox="1"/>
          <p:nvPr/>
        </p:nvSpPr>
        <p:spPr>
          <a:xfrm>
            <a:off x="-2591730" y="19563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047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fr-FR" sz="6000" dirty="0" smtClean="0"/>
          </a:p>
          <a:p>
            <a:pPr algn="ctr"/>
            <a:r>
              <a:rPr lang="fr-FR" sz="6000" dirty="0" err="1" smtClean="0"/>
              <a:t>Thank</a:t>
            </a:r>
            <a:r>
              <a:rPr lang="fr-FR" sz="6000" dirty="0" smtClean="0"/>
              <a:t> </a:t>
            </a:r>
            <a:r>
              <a:rPr lang="fr-FR" sz="6000" dirty="0" err="1" smtClean="0"/>
              <a:t>you</a:t>
            </a:r>
            <a:r>
              <a:rPr lang="fr-FR" sz="6000" dirty="0" smtClean="0"/>
              <a:t> !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2079649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V 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 r="4796" b="-8"/>
          <a:stretch/>
        </p:blipFill>
        <p:spPr>
          <a:xfrm>
            <a:off x="1682050" y="840894"/>
            <a:ext cx="5080477" cy="5285616"/>
          </a:xfrm>
        </p:spPr>
      </p:pic>
    </p:spTree>
    <p:extLst>
      <p:ext uri="{BB962C8B-B14F-4D97-AF65-F5344CB8AC3E}">
        <p14:creationId xmlns:p14="http://schemas.microsoft.com/office/powerpoint/2010/main" val="260148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V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40" r="-31540"/>
          <a:stretch>
            <a:fillRect/>
          </a:stretch>
        </p:blipFill>
        <p:spPr>
          <a:xfrm>
            <a:off x="457200" y="755088"/>
            <a:ext cx="8229600" cy="5371075"/>
          </a:xfrm>
        </p:spPr>
      </p:pic>
    </p:spTree>
    <p:extLst>
      <p:ext uri="{BB962C8B-B14F-4D97-AF65-F5344CB8AC3E}">
        <p14:creationId xmlns:p14="http://schemas.microsoft.com/office/powerpoint/2010/main" val="3959699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4408</TotalTime>
  <Words>1861</Words>
  <Application>Microsoft Macintosh PowerPoint</Application>
  <PresentationFormat>Présentation à l'écran (4:3)</PresentationFormat>
  <Paragraphs>257</Paragraphs>
  <Slides>70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70</vt:i4>
      </vt:variant>
    </vt:vector>
  </HeadingPairs>
  <TitlesOfParts>
    <vt:vector size="71" baseType="lpstr">
      <vt:lpstr>Thème Office</vt:lpstr>
      <vt:lpstr>Autoimmune Bullous Diseases</vt:lpstr>
      <vt:lpstr>Présentation PowerPoint</vt:lpstr>
      <vt:lpstr>Présentation PowerPoint</vt:lpstr>
      <vt:lpstr>Présentation PowerPoint</vt:lpstr>
      <vt:lpstr>Autoimmune bullous diseases</vt:lpstr>
      <vt:lpstr>Autoimmune bullous diseases</vt:lpstr>
      <vt:lpstr>Présentation PowerPoint</vt:lpstr>
      <vt:lpstr>Présentation PowerPoint</vt:lpstr>
      <vt:lpstr>Présentation PowerPoint</vt:lpstr>
      <vt:lpstr>Autoimmune bullous diseases</vt:lpstr>
      <vt:lpstr>PV</vt:lpstr>
      <vt:lpstr>PV</vt:lpstr>
      <vt:lpstr>PV</vt:lpstr>
      <vt:lpstr>PV</vt:lpstr>
      <vt:lpstr>PV</vt:lpstr>
      <vt:lpstr>Présentation PowerPoint</vt:lpstr>
      <vt:lpstr>PV</vt:lpstr>
      <vt:lpstr>PV</vt:lpstr>
      <vt:lpstr>PV</vt:lpstr>
      <vt:lpstr>PV</vt:lpstr>
      <vt:lpstr>PV</vt:lpstr>
      <vt:lpstr>Présentation PowerPoint</vt:lpstr>
      <vt:lpstr>Présentation PowerPoint</vt:lpstr>
      <vt:lpstr>Pemphigus vegetans</vt:lpstr>
      <vt:lpstr>Pemphigus vegetans</vt:lpstr>
      <vt:lpstr>Présentation PowerPoint</vt:lpstr>
      <vt:lpstr>Présentation PowerPoint</vt:lpstr>
      <vt:lpstr>Pemphigus Foliaceus</vt:lpstr>
      <vt:lpstr>PF</vt:lpstr>
      <vt:lpstr>Présentation PowerPoint</vt:lpstr>
      <vt:lpstr> Pemphigus eryhthematosus </vt:lpstr>
      <vt:lpstr>Présentation PowerPoint</vt:lpstr>
      <vt:lpstr>Présentation PowerPoint</vt:lpstr>
      <vt:lpstr>IgA Pemphigus</vt:lpstr>
      <vt:lpstr>IgA Pemphigus</vt:lpstr>
      <vt:lpstr>Paraneoplastic Pemphigus</vt:lpstr>
      <vt:lpstr>Paraneoplastic Pemphigus</vt:lpstr>
      <vt:lpstr>Présentation PowerPoint</vt:lpstr>
      <vt:lpstr>Présentation PowerPoint</vt:lpstr>
      <vt:lpstr>Présentation PowerPoint</vt:lpstr>
      <vt:lpstr>Présentation PowerPoint</vt:lpstr>
      <vt:lpstr>Pemphigoid Group</vt:lpstr>
      <vt:lpstr>BP</vt:lpstr>
      <vt:lpstr>BP</vt:lpstr>
      <vt:lpstr>BP</vt:lpstr>
      <vt:lpstr>BP</vt:lpstr>
      <vt:lpstr>Présentation PowerPoint</vt:lpstr>
      <vt:lpstr>Présentation PowerPoint</vt:lpstr>
      <vt:lpstr>Présentation PowerPoint</vt:lpstr>
      <vt:lpstr>Cicatricial Pemphigoid</vt:lpstr>
      <vt:lpstr>Cicatricial Pemphigoid</vt:lpstr>
      <vt:lpstr>Cicatricial Pemphigoid</vt:lpstr>
      <vt:lpstr>Pemohigoid Gestationis</vt:lpstr>
      <vt:lpstr>Pemohigoid Gestationis</vt:lpstr>
      <vt:lpstr>Pemohigoid Gestationis</vt:lpstr>
      <vt:lpstr>Présentation PowerPoint</vt:lpstr>
      <vt:lpstr>Présentation PowerPoint</vt:lpstr>
      <vt:lpstr>Dermatitis Herpetiformis</vt:lpstr>
      <vt:lpstr>Dermatitis Herpetiformis</vt:lpstr>
      <vt:lpstr>Dermatitis Herpetiformis</vt:lpstr>
      <vt:lpstr>Dermatitis Herpetiformis</vt:lpstr>
      <vt:lpstr>Présentation PowerPoint</vt:lpstr>
      <vt:lpstr>Présentation PowerPoint</vt:lpstr>
      <vt:lpstr>Linear IgA disease </vt:lpstr>
      <vt:lpstr>Linear IgA disease </vt:lpstr>
      <vt:lpstr>Linear IgA disease </vt:lpstr>
      <vt:lpstr>Summary</vt:lpstr>
      <vt:lpstr>Summary</vt:lpstr>
      <vt:lpstr>Summary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Home</dc:creator>
  <cp:lastModifiedBy>Home</cp:lastModifiedBy>
  <cp:revision>51</cp:revision>
  <dcterms:created xsi:type="dcterms:W3CDTF">2017-10-08T21:28:32Z</dcterms:created>
  <dcterms:modified xsi:type="dcterms:W3CDTF">2018-01-10T21:33:41Z</dcterms:modified>
</cp:coreProperties>
</file>