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113"/>
  </p:notesMasterIdLst>
  <p:sldIdLst>
    <p:sldId id="256" r:id="rId2"/>
    <p:sldId id="261" r:id="rId3"/>
    <p:sldId id="259" r:id="rId4"/>
    <p:sldId id="257" r:id="rId5"/>
    <p:sldId id="284" r:id="rId6"/>
    <p:sldId id="409" r:id="rId7"/>
    <p:sldId id="285" r:id="rId8"/>
    <p:sldId id="286" r:id="rId9"/>
    <p:sldId id="411" r:id="rId10"/>
    <p:sldId id="288" r:id="rId11"/>
    <p:sldId id="289" r:id="rId12"/>
    <p:sldId id="290" r:id="rId13"/>
    <p:sldId id="291" r:id="rId14"/>
    <p:sldId id="262" r:id="rId15"/>
    <p:sldId id="292" r:id="rId16"/>
    <p:sldId id="399" r:id="rId17"/>
    <p:sldId id="412" r:id="rId18"/>
    <p:sldId id="294" r:id="rId19"/>
    <p:sldId id="297" r:id="rId20"/>
    <p:sldId id="415" r:id="rId21"/>
    <p:sldId id="413" r:id="rId22"/>
    <p:sldId id="414" r:id="rId23"/>
    <p:sldId id="298" r:id="rId24"/>
    <p:sldId id="418" r:id="rId25"/>
    <p:sldId id="299" r:id="rId26"/>
    <p:sldId id="417" r:id="rId27"/>
    <p:sldId id="303" r:id="rId28"/>
    <p:sldId id="304" r:id="rId29"/>
    <p:sldId id="416" r:id="rId30"/>
    <p:sldId id="402" r:id="rId31"/>
    <p:sldId id="307" r:id="rId32"/>
    <p:sldId id="311" r:id="rId33"/>
    <p:sldId id="419" r:id="rId34"/>
    <p:sldId id="313" r:id="rId35"/>
    <p:sldId id="420" r:id="rId36"/>
    <p:sldId id="403" r:id="rId37"/>
    <p:sldId id="317" r:id="rId38"/>
    <p:sldId id="316" r:id="rId39"/>
    <p:sldId id="318" r:id="rId40"/>
    <p:sldId id="322" r:id="rId41"/>
    <p:sldId id="319" r:id="rId42"/>
    <p:sldId id="323" r:id="rId43"/>
    <p:sldId id="328" r:id="rId44"/>
    <p:sldId id="422" r:id="rId45"/>
    <p:sldId id="421" r:id="rId46"/>
    <p:sldId id="329" r:id="rId47"/>
    <p:sldId id="327" r:id="rId48"/>
    <p:sldId id="330" r:id="rId49"/>
    <p:sldId id="332" r:id="rId50"/>
    <p:sldId id="333" r:id="rId51"/>
    <p:sldId id="334" r:id="rId52"/>
    <p:sldId id="336" r:id="rId53"/>
    <p:sldId id="335" r:id="rId54"/>
    <p:sldId id="337" r:id="rId55"/>
    <p:sldId id="321" r:id="rId56"/>
    <p:sldId id="338" r:id="rId57"/>
    <p:sldId id="339" r:id="rId58"/>
    <p:sldId id="324" r:id="rId59"/>
    <p:sldId id="340" r:id="rId60"/>
    <p:sldId id="341" r:id="rId61"/>
    <p:sldId id="344" r:id="rId62"/>
    <p:sldId id="342" r:id="rId63"/>
    <p:sldId id="345" r:id="rId64"/>
    <p:sldId id="346" r:id="rId65"/>
    <p:sldId id="347" r:id="rId66"/>
    <p:sldId id="348" r:id="rId67"/>
    <p:sldId id="351" r:id="rId68"/>
    <p:sldId id="349" r:id="rId69"/>
    <p:sldId id="352" r:id="rId70"/>
    <p:sldId id="353" r:id="rId71"/>
    <p:sldId id="354" r:id="rId72"/>
    <p:sldId id="355" r:id="rId73"/>
    <p:sldId id="356" r:id="rId74"/>
    <p:sldId id="357" r:id="rId75"/>
    <p:sldId id="358" r:id="rId76"/>
    <p:sldId id="359" r:id="rId77"/>
    <p:sldId id="387" r:id="rId78"/>
    <p:sldId id="361" r:id="rId79"/>
    <p:sldId id="362" r:id="rId80"/>
    <p:sldId id="423" r:id="rId81"/>
    <p:sldId id="365" r:id="rId82"/>
    <p:sldId id="366" r:id="rId83"/>
    <p:sldId id="367" r:id="rId84"/>
    <p:sldId id="389" r:id="rId85"/>
    <p:sldId id="390" r:id="rId86"/>
    <p:sldId id="405" r:id="rId87"/>
    <p:sldId id="368" r:id="rId88"/>
    <p:sldId id="369" r:id="rId89"/>
    <p:sldId id="370" r:id="rId90"/>
    <p:sldId id="371" r:id="rId91"/>
    <p:sldId id="372" r:id="rId92"/>
    <p:sldId id="373" r:id="rId93"/>
    <p:sldId id="374" r:id="rId94"/>
    <p:sldId id="375" r:id="rId95"/>
    <p:sldId id="395" r:id="rId96"/>
    <p:sldId id="406" r:id="rId97"/>
    <p:sldId id="379" r:id="rId98"/>
    <p:sldId id="407" r:id="rId99"/>
    <p:sldId id="424" r:id="rId100"/>
    <p:sldId id="388" r:id="rId101"/>
    <p:sldId id="426" r:id="rId102"/>
    <p:sldId id="381" r:id="rId103"/>
    <p:sldId id="382" r:id="rId104"/>
    <p:sldId id="425" r:id="rId105"/>
    <p:sldId id="384" r:id="rId106"/>
    <p:sldId id="385" r:id="rId107"/>
    <p:sldId id="392" r:id="rId108"/>
    <p:sldId id="391" r:id="rId109"/>
    <p:sldId id="408" r:id="rId110"/>
    <p:sldId id="394" r:id="rId111"/>
    <p:sldId id="260" r:id="rId112"/>
  </p:sldIdLst>
  <p:sldSz cx="9144000" cy="5143500" type="screen16x9"/>
  <p:notesSz cx="6858000" cy="9144000"/>
  <p:embeddedFontLst>
    <p:embeddedFont>
      <p:font typeface="Arvo" charset="0"/>
      <p:regular r:id="rId114"/>
      <p:bold r:id="rId115"/>
      <p:italic r:id="rId116"/>
      <p:boldItalic r:id="rId117"/>
    </p:embeddedFont>
    <p:embeddedFont>
      <p:font typeface="바탕체" pitchFamily="49" charset="-127"/>
      <p:regular r:id="rId118"/>
    </p:embeddedFont>
    <p:embeddedFont>
      <p:font typeface="Roboto Condensed Light" charset="0"/>
      <p:regular r:id="rId119"/>
      <p:bold r:id="rId120"/>
      <p:italic r:id="rId121"/>
      <p:boldItalic r:id="rId122"/>
    </p:embeddedFont>
    <p:embeddedFont>
      <p:font typeface="Roboto Condensed" charset="0"/>
      <p:regular r:id="rId123"/>
      <p:bold r:id="rId124"/>
      <p:italic r:id="rId125"/>
      <p:boldItalic r:id="rId1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E91FECA-430E-416F-9066-ACE034243C0F}">
  <a:tblStyle styleId="{7E91FECA-430E-416F-9066-ACE034243C0F}" styleName="Table_0">
    <a:wholeTbl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 snapToGrid="0">
      <p:cViewPr varScale="1">
        <p:scale>
          <a:sx n="107" d="100"/>
          <a:sy n="107" d="100"/>
        </p:scale>
        <p:origin x="-84" y="-6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4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10.fntdata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notesMaster" Target="notesMasters/notesMaster1.xml"/><Relationship Id="rId118" Type="http://schemas.openxmlformats.org/officeDocument/2006/relationships/font" Target="fonts/font5.fntdata"/><Relationship Id="rId126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font" Target="fonts/font3.fntdata"/><Relationship Id="rId124" Type="http://schemas.openxmlformats.org/officeDocument/2006/relationships/font" Target="fonts/font11.fntdata"/><Relationship Id="rId12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font" Target="fonts/font1.fntdata"/><Relationship Id="rId119" Type="http://schemas.openxmlformats.org/officeDocument/2006/relationships/font" Target="fonts/font6.fntdata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9.fntdata"/><Relationship Id="rId13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7.fntdata"/><Relationship Id="rId125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2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642377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8359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0068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4020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3353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6744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488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45221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19109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008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0641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20640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41416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35050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53676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89549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7269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7581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35548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0423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37741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88704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8056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6257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39866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1137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03716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389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2075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3011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4476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80075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896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62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7724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2412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870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788227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51145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7404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61445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540577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314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119953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6031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234893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14975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1705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71703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2055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96086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3617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273958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2603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47991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8260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00059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48092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33813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34905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34336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835018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480892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24366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.5%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09738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31775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1907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91254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7775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15807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935789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46422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359108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41635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62570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216260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3839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311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6386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3333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22544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039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6137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Shape 11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Shape 1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Shape 14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15" name="Shape 15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Shape 17"/>
          <p:cNvGrpSpPr/>
          <p:nvPr/>
        </p:nvGrpSpPr>
        <p:grpSpPr>
          <a:xfrm>
            <a:off x="3677235" y="4278348"/>
            <a:ext cx="5480828" cy="432996"/>
            <a:chOff x="5582264" y="4646737"/>
            <a:chExt cx="5480828" cy="432996"/>
          </a:xfrm>
        </p:grpSpPr>
        <p:sp>
          <p:nvSpPr>
            <p:cNvPr id="18" name="Shape 18"/>
            <p:cNvSpPr/>
            <p:nvPr/>
          </p:nvSpPr>
          <p:spPr>
            <a:xfrm rot="10800000">
              <a:off x="5582264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9" name="Shape 19"/>
            <p:cNvGrpSpPr/>
            <p:nvPr/>
          </p:nvGrpSpPr>
          <p:grpSpPr>
            <a:xfrm flipH="1">
              <a:off x="5585231" y="4646737"/>
              <a:ext cx="5477861" cy="304551"/>
              <a:chOff x="-24158748" y="330075"/>
              <a:chExt cx="30568422" cy="1699505"/>
            </a:xfrm>
          </p:grpSpPr>
          <p:sp>
            <p:nvSpPr>
              <p:cNvPr id="20" name="Shape 20"/>
              <p:cNvSpPr/>
              <p:nvPr/>
            </p:nvSpPr>
            <p:spPr>
              <a:xfrm>
                <a:off x="-24158748" y="330080"/>
                <a:ext cx="289080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21" name="Shape 21"/>
              <p:cNvSpPr/>
              <p:nvPr/>
            </p:nvSpPr>
            <p:spPr>
              <a:xfrm>
                <a:off x="4710174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22" name="Shape 2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5697213" y="2635518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Shape 25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Shape 28"/>
          <p:cNvGrpSpPr/>
          <p:nvPr/>
        </p:nvGrpSpPr>
        <p:grpSpPr>
          <a:xfrm rot="10800000" flipH="1">
            <a:off x="-1" y="2924825"/>
            <a:ext cx="6589086" cy="2027267"/>
            <a:chOff x="-9894851" y="-4493254"/>
            <a:chExt cx="21200407" cy="6522739"/>
          </a:xfrm>
        </p:grpSpPr>
        <p:sp>
          <p:nvSpPr>
            <p:cNvPr id="29" name="Shape 29"/>
            <p:cNvSpPr/>
            <p:nvPr/>
          </p:nvSpPr>
          <p:spPr>
            <a:xfrm>
              <a:off x="-9894851" y="-4493114"/>
              <a:ext cx="146853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Shape 31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32" name="Shape 32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33" name="Shape 33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34" name="Shape 34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5" name="Shape 35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36" name="Shape 36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37" name="Shape 37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38" name="Shape 38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39" name="Shape 39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rtl="0">
              <a:spcBef>
                <a:spcPts val="0"/>
              </a:spcBef>
              <a:buSzPct val="100000"/>
              <a:defRPr sz="3000"/>
            </a:lvl1pPr>
            <a:lvl2pPr lvl="1" rtl="0">
              <a:spcBef>
                <a:spcPts val="0"/>
              </a:spcBef>
              <a:buSzPct val="100000"/>
              <a:defRPr sz="3000"/>
            </a:lvl2pPr>
            <a:lvl3pPr lvl="2" rtl="0">
              <a:spcBef>
                <a:spcPts val="0"/>
              </a:spcBef>
              <a:buSzPct val="100000"/>
              <a:defRPr sz="3000"/>
            </a:lvl3pPr>
            <a:lvl4pPr lvl="3" rtl="0">
              <a:spcBef>
                <a:spcPts val="0"/>
              </a:spcBef>
              <a:buSzPct val="100000"/>
              <a:defRPr sz="3000"/>
            </a:lvl4pPr>
            <a:lvl5pPr lvl="4" rtl="0">
              <a:spcBef>
                <a:spcPts val="0"/>
              </a:spcBef>
              <a:buSzPct val="100000"/>
              <a:defRPr sz="3000"/>
            </a:lvl5pPr>
            <a:lvl6pPr lvl="5" rtl="0">
              <a:spcBef>
                <a:spcPts val="0"/>
              </a:spcBef>
              <a:buSzPct val="100000"/>
              <a:defRPr sz="3000"/>
            </a:lvl6pPr>
            <a:lvl7pPr lvl="6" rtl="0">
              <a:spcBef>
                <a:spcPts val="0"/>
              </a:spcBef>
              <a:buSzPct val="100000"/>
              <a:defRPr sz="3000"/>
            </a:lvl7pPr>
            <a:lvl8pPr lvl="7" rtl="0">
              <a:spcBef>
                <a:spcPts val="0"/>
              </a:spcBef>
              <a:buSzPct val="100000"/>
              <a:defRPr sz="3000"/>
            </a:lvl8pPr>
            <a:lvl9pPr lvl="8" rtl="0">
              <a:spcBef>
                <a:spcPts val="0"/>
              </a:spcBef>
              <a:buSzPct val="100000"/>
              <a:defRPr sz="30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ubTitle" idx="1"/>
          </p:nvPr>
        </p:nvSpPr>
        <p:spPr>
          <a:xfrm>
            <a:off x="463525" y="3975448"/>
            <a:ext cx="4094400" cy="78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1pPr>
            <a:lvl2pPr lvl="1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2pPr>
            <a:lvl3pPr lvl="2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3pPr>
            <a:lvl4pPr lvl="3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4pPr>
            <a:lvl5pPr lvl="4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5pPr>
            <a:lvl6pPr lvl="5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6pPr>
            <a:lvl7pPr lvl="6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7pPr>
            <a:lvl8pPr lvl="7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8pPr>
            <a:lvl9pPr lvl="8" rtl="0">
              <a:spcBef>
                <a:spcPts val="0"/>
              </a:spcBef>
              <a:buClr>
                <a:srgbClr val="FF9800"/>
              </a:buClr>
              <a:buSzPct val="100000"/>
              <a:buNone/>
              <a:defRPr sz="2000">
                <a:solidFill>
                  <a:srgbClr val="FF9800"/>
                </a:solidFill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7544482" y="657775"/>
            <a:ext cx="1299300" cy="4329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44" name="Shape 44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45" name="Shape 45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rgbClr val="C7D3E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47" name="Shape 47"/>
          <p:cNvGrpSpPr/>
          <p:nvPr/>
        </p:nvGrpSpPr>
        <p:grpSpPr>
          <a:xfrm rot="10800000" flipH="1">
            <a:off x="0" y="1090762"/>
            <a:ext cx="8847501" cy="2961974"/>
            <a:chOff x="-8178042" y="-4493254"/>
            <a:chExt cx="19483597" cy="6522736"/>
          </a:xfrm>
        </p:grpSpPr>
        <p:sp>
          <p:nvSpPr>
            <p:cNvPr id="48" name="Shape 48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4782955" y="-4493254"/>
              <a:ext cx="6522599" cy="6522600"/>
            </a:xfrm>
            <a:prstGeom prst="rtTriangle">
              <a:avLst/>
            </a:prstGeom>
            <a:solidFill>
              <a:srgbClr val="3F537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defRPr sz="3000"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/>
          <p:nvPr/>
        </p:nvSpPr>
        <p:spPr>
          <a:xfrm>
            <a:off x="286600" y="1014575"/>
            <a:ext cx="676500" cy="653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7200" b="1">
                <a:solidFill>
                  <a:srgbClr val="FF9800"/>
                </a:solidFill>
              </a:rPr>
              <a:t>“</a:t>
            </a:r>
          </a:p>
        </p:txBody>
      </p:sp>
      <p:grpSp>
        <p:nvGrpSpPr>
          <p:cNvPr id="52" name="Shape 52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53" name="Shape 5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54" name="Shape 5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55" name="Shape 5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6" name="Shape 5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57" name="Shape 5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58" name="Shape 5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59" name="Shape 5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Shape 6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63" name="Shape 6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64" name="Shape 6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65" name="Shape 6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6" name="Shape 6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67" name="Shape 6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68" name="Shape 6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69" name="Shape 6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70" name="Shape 7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71" name="Shape 7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72" name="Shape 7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73" name="Shape 7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4" name="Shape 7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75" name="Shape 7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76" name="Shape 7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77" name="Shape 7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Shape 82"/>
          <p:cNvGrpSpPr/>
          <p:nvPr/>
        </p:nvGrpSpPr>
        <p:grpSpPr>
          <a:xfrm>
            <a:off x="-3" y="40"/>
            <a:ext cx="7072430" cy="1327314"/>
            <a:chOff x="-3" y="40"/>
            <a:chExt cx="7072430" cy="1327314"/>
          </a:xfrm>
        </p:grpSpPr>
        <p:sp>
          <p:nvSpPr>
            <p:cNvPr id="83" name="Shape 83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Shape 84"/>
            <p:cNvGrpSpPr/>
            <p:nvPr/>
          </p:nvGrpSpPr>
          <p:grpSpPr>
            <a:xfrm rot="10800000" flipH="1">
              <a:off x="2" y="40"/>
              <a:ext cx="6756167" cy="1327314"/>
              <a:chOff x="-2168137" y="330075"/>
              <a:chExt cx="8650662" cy="1699506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2168137" y="330081"/>
                <a:ext cx="69582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Shape 87"/>
            <p:cNvGrpSpPr/>
            <p:nvPr/>
          </p:nvGrpSpPr>
          <p:grpSpPr>
            <a:xfrm rot="10800000" flipH="1">
              <a:off x="-3" y="381007"/>
              <a:ext cx="7072430" cy="771743"/>
              <a:chOff x="-9092084" y="330075"/>
              <a:chExt cx="15574609" cy="1699501"/>
            </a:xfrm>
          </p:grpSpPr>
          <p:sp>
            <p:nvSpPr>
              <p:cNvPr id="88" name="Shape 8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Shape 89"/>
              <p:cNvSpPr/>
              <p:nvPr/>
            </p:nvSpPr>
            <p:spPr>
              <a:xfrm>
                <a:off x="4783024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Shape 90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91" name="Shape 91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92" name="Shape 92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93" name="Shape 93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4" name="Shape 94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95" name="Shape 95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96" name="Shape 96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97" name="Shape 97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14275" y="1537987"/>
            <a:ext cx="3378300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2"/>
          </p:nvPr>
        </p:nvSpPr>
        <p:spPr>
          <a:xfrm>
            <a:off x="4396123" y="1537987"/>
            <a:ext cx="3378299" cy="2724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000"/>
            </a:lvl1pPr>
            <a:lvl2pPr lvl="1">
              <a:spcBef>
                <a:spcPts val="0"/>
              </a:spcBef>
              <a:buSzPct val="100000"/>
              <a:defRPr sz="2000"/>
            </a:lvl2pPr>
            <a:lvl3pPr lvl="2">
              <a:spcBef>
                <a:spcPts val="0"/>
              </a:spcBef>
              <a:buSzPct val="100000"/>
              <a:defRPr sz="2000"/>
            </a:lvl3pPr>
            <a:lvl4pPr lvl="3">
              <a:spcBef>
                <a:spcPts val="0"/>
              </a:spcBef>
              <a:buSzPct val="100000"/>
              <a:defRPr sz="2000"/>
            </a:lvl4pPr>
            <a:lvl5pPr lvl="4">
              <a:spcBef>
                <a:spcPts val="0"/>
              </a:spcBef>
              <a:buSzPct val="100000"/>
              <a:defRPr sz="2000"/>
            </a:lvl5pPr>
            <a:lvl6pPr lvl="5">
              <a:spcBef>
                <a:spcPts val="0"/>
              </a:spcBef>
              <a:buSzPct val="100000"/>
              <a:defRPr sz="2000"/>
            </a:lvl6pPr>
            <a:lvl7pPr lvl="6">
              <a:spcBef>
                <a:spcPts val="0"/>
              </a:spcBef>
              <a:buSzPct val="100000"/>
              <a:defRPr sz="2000"/>
            </a:lvl7pPr>
            <a:lvl8pPr lvl="7">
              <a:spcBef>
                <a:spcPts val="0"/>
              </a:spcBef>
              <a:buSzPct val="100000"/>
              <a:defRPr sz="2000"/>
            </a:lvl8pPr>
            <a:lvl9pPr lvl="8">
              <a:spcBef>
                <a:spcPts val="0"/>
              </a:spcBef>
              <a:buSzPct val="100000"/>
              <a:defRPr sz="20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  <p:grpSp>
        <p:nvGrpSpPr>
          <p:cNvPr id="164" name="Shape 164"/>
          <p:cNvGrpSpPr/>
          <p:nvPr/>
        </p:nvGrpSpPr>
        <p:grpSpPr>
          <a:xfrm>
            <a:off x="6946841" y="4472722"/>
            <a:ext cx="2202829" cy="670794"/>
            <a:chOff x="5575241" y="4472722"/>
            <a:chExt cx="2202829" cy="670794"/>
          </a:xfrm>
        </p:grpSpPr>
        <p:sp>
          <p:nvSpPr>
            <p:cNvPr id="165" name="Shape 165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D26F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66" name="Shape 166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67" name="Shape 167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69" name="Shape 169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0" name="Shape 170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1" name="Shape 171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FF9800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  <p:grpSp>
        <p:nvGrpSpPr>
          <p:cNvPr id="172" name="Shape 172"/>
          <p:cNvGrpSpPr/>
          <p:nvPr/>
        </p:nvGrpSpPr>
        <p:grpSpPr>
          <a:xfrm rot="10800000">
            <a:off x="-8" y="-2"/>
            <a:ext cx="2202829" cy="670794"/>
            <a:chOff x="5575241" y="4472722"/>
            <a:chExt cx="2202829" cy="670794"/>
          </a:xfrm>
        </p:grpSpPr>
        <p:sp>
          <p:nvSpPr>
            <p:cNvPr id="173" name="Shape 173"/>
            <p:cNvSpPr/>
            <p:nvPr/>
          </p:nvSpPr>
          <p:spPr>
            <a:xfrm rot="10800000">
              <a:off x="5575241" y="4948333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rgbClr val="263248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grpSp>
          <p:nvGrpSpPr>
            <p:cNvPr id="174" name="Shape 174"/>
            <p:cNvGrpSpPr/>
            <p:nvPr/>
          </p:nvGrpSpPr>
          <p:grpSpPr>
            <a:xfrm flipH="1">
              <a:off x="5734850" y="4472722"/>
              <a:ext cx="2040836" cy="670794"/>
              <a:chOff x="1297953" y="330075"/>
              <a:chExt cx="5169293" cy="1699505"/>
            </a:xfrm>
          </p:grpSpPr>
          <p:sp>
            <p:nvSpPr>
              <p:cNvPr id="175" name="Shape 175"/>
              <p:cNvSpPr/>
              <p:nvPr/>
            </p:nvSpPr>
            <p:spPr>
              <a:xfrm>
                <a:off x="1297953" y="330080"/>
                <a:ext cx="3476700" cy="1699500"/>
              </a:xfrm>
              <a:prstGeom prst="rect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6" name="Shape 17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rgbClr val="C7D3E6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  <p:grpSp>
          <p:nvGrpSpPr>
            <p:cNvPr id="177" name="Shape 177"/>
            <p:cNvGrpSpPr/>
            <p:nvPr/>
          </p:nvGrpSpPr>
          <p:grpSpPr>
            <a:xfrm flipH="1">
              <a:off x="5578208" y="4646737"/>
              <a:ext cx="2199862" cy="304562"/>
              <a:chOff x="-5827152" y="330075"/>
              <a:chExt cx="12276018" cy="1699568"/>
            </a:xfrm>
          </p:grpSpPr>
          <p:sp>
            <p:nvSpPr>
              <p:cNvPr id="178" name="Shape 178"/>
              <p:cNvSpPr/>
              <p:nvPr/>
            </p:nvSpPr>
            <p:spPr>
              <a:xfrm>
                <a:off x="-5827152" y="330143"/>
                <a:ext cx="10612200" cy="1699500"/>
              </a:xfrm>
              <a:prstGeom prst="rect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endParaRPr/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749365" y="330075"/>
                <a:ext cx="1699500" cy="1699500"/>
              </a:xfrm>
              <a:prstGeom prst="rtTriangle">
                <a:avLst/>
              </a:prstGeom>
              <a:solidFill>
                <a:srgbClr val="3F5378"/>
              </a:solidFill>
              <a:ln>
                <a:noFill/>
              </a:ln>
            </p:spPr>
            <p:txBody>
              <a:bodyPr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buSzPct val="100000"/>
              <a:buFont typeface="Roboto Condensed"/>
              <a:buNone/>
              <a:defRPr sz="20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lvl="0">
              <a:spcBef>
                <a:spcPts val="60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▰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>
              <a:spcBef>
                <a:spcPts val="48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>
              <a:spcBef>
                <a:spcPts val="360"/>
              </a:spcBef>
              <a:spcAft>
                <a:spcPts val="1000"/>
              </a:spcAft>
              <a:buClr>
                <a:srgbClr val="C7D3E6"/>
              </a:buClr>
              <a:buSzPct val="100000"/>
              <a:buFont typeface="Roboto Condensed Light"/>
              <a:buChar char="▻"/>
              <a:defRPr sz="240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200" b="1">
                <a:solidFill>
                  <a:srgbClr val="FFFFF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‹#›</a:t>
            </a:fld>
            <a:endParaRPr lang="en" sz="1200" b="1">
              <a:solidFill>
                <a:srgbClr val="FFFFF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6" r:id="rId6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s://www.google.com.sa/url?sa=i&amp;rct=j&amp;q=&amp;esrc=s&amp;source=images&amp;cd=&amp;cad=rja&amp;uact=8&amp;ved=0ahUKEwilx8yoma_WAhUBlhQKHZBWBSEQjRwIBw&amp;url=https://www.pinterest.com/romanhealth/lupus/&amp;psig=AFQjCNHbOh3Nx5F6jBV3kg2Tnb-Oi3Hesw&amp;ust=1505839976309449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5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ctrTitle"/>
          </p:nvPr>
        </p:nvSpPr>
        <p:spPr>
          <a:xfrm>
            <a:off x="79624" y="1214040"/>
            <a:ext cx="7369139" cy="272096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dirty="0"/>
              <a:t>Cutaneous </a:t>
            </a:r>
            <a:r>
              <a:rPr lang="en-US" sz="2400" dirty="0" smtClean="0"/>
              <a:t>Manifestations Of Connective Tissue Disease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                </a:t>
            </a:r>
            <a:r>
              <a:rPr lang="en-US" sz="2400" dirty="0" smtClean="0"/>
              <a:t>(Lupus</a:t>
            </a:r>
            <a:r>
              <a:rPr lang="en-US" sz="2400" dirty="0"/>
              <a:t>, </a:t>
            </a:r>
            <a:r>
              <a:rPr lang="en-US" sz="2400" dirty="0" err="1" smtClean="0"/>
              <a:t>Dermatomyositis</a:t>
            </a:r>
            <a:r>
              <a:rPr lang="en-US" sz="2400" dirty="0" smtClean="0"/>
              <a:t> </a:t>
            </a:r>
            <a:r>
              <a:rPr lang="en-US" sz="2400" dirty="0"/>
              <a:t>and </a:t>
            </a:r>
            <a:r>
              <a:rPr lang="en-US" sz="2400" dirty="0" smtClean="0"/>
              <a:t>Scleroderma</a:t>
            </a:r>
            <a:r>
              <a:rPr lang="en-US" sz="2400" dirty="0"/>
              <a:t>)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s-ES" altLang="ar-SA" sz="2400" dirty="0"/>
          </a:p>
        </p:txBody>
      </p:sp>
      <p:sp>
        <p:nvSpPr>
          <p:cNvPr id="3" name="Rectangle 2"/>
          <p:cNvSpPr/>
          <p:nvPr/>
        </p:nvSpPr>
        <p:spPr>
          <a:xfrm>
            <a:off x="79624" y="4192932"/>
            <a:ext cx="3577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Prof.</a:t>
            </a:r>
            <a:r>
              <a:rPr lang="en-US" altLang="ar-SA" dirty="0"/>
              <a:t> Fahad </a:t>
            </a:r>
            <a:r>
              <a:rPr lang="en-US" altLang="ar-SA" dirty="0" err="1"/>
              <a:t>AlSaif</a:t>
            </a:r>
            <a:r>
              <a:rPr lang="en-US" altLang="ar-SA" dirty="0"/>
              <a:t/>
            </a:r>
            <a:br>
              <a:rPr lang="en-US" altLang="ar-SA" dirty="0"/>
            </a:br>
            <a:r>
              <a:rPr lang="en-US" dirty="0"/>
              <a:t>Professor, Department of Dermatology, College of Medicine, King Saud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Histopathology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Focal </a:t>
            </a:r>
            <a:r>
              <a:rPr lang="en-US" dirty="0"/>
              <a:t>or continuous epidermal atrophy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Follicular </a:t>
            </a:r>
            <a:r>
              <a:rPr lang="en-US" dirty="0"/>
              <a:t>keratin plugs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Vacuolar </a:t>
            </a:r>
            <a:r>
              <a:rPr lang="en-US" dirty="0"/>
              <a:t>degeneration along the </a:t>
            </a:r>
            <a:r>
              <a:rPr lang="en-US" dirty="0" err="1"/>
              <a:t>dermoepidermal</a:t>
            </a:r>
            <a:r>
              <a:rPr lang="en-US" dirty="0"/>
              <a:t> junction zone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Individual </a:t>
            </a:r>
            <a:r>
              <a:rPr lang="en-US" dirty="0"/>
              <a:t>necrotic keratinocytes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Thickening </a:t>
            </a:r>
            <a:r>
              <a:rPr lang="en-US" dirty="0"/>
              <a:t>of basement membrane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Abundant </a:t>
            </a:r>
            <a:r>
              <a:rPr lang="en-US" dirty="0"/>
              <a:t>interstitial </a:t>
            </a:r>
            <a:r>
              <a:rPr lang="en-US" dirty="0" err="1"/>
              <a:t>mucin</a:t>
            </a:r>
            <a:r>
              <a:rPr lang="en-US" dirty="0"/>
              <a:t> deposits in the reticular dermis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Moderate </a:t>
            </a:r>
            <a:r>
              <a:rPr lang="en-US" dirty="0"/>
              <a:t>to dense superficial and deep perivascular and </a:t>
            </a:r>
            <a:r>
              <a:rPr lang="en-US" dirty="0" err="1"/>
              <a:t>periadnexal</a:t>
            </a:r>
            <a:r>
              <a:rPr lang="en-US" dirty="0"/>
              <a:t> lymphocytic infiltrate</a:t>
            </a:r>
          </a:p>
        </p:txBody>
      </p:sp>
    </p:spTree>
    <p:extLst>
      <p:ext uri="{BB962C8B-B14F-4D97-AF65-F5344CB8AC3E}">
        <p14:creationId xmlns:p14="http://schemas.microsoft.com/office/powerpoint/2010/main" val="19909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100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 startAt="2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Generalized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more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severe(4 or more),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          extension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of skin damage and its association with muscle damage.</a:t>
            </a:r>
          </a:p>
        </p:txBody>
      </p:sp>
    </p:spTree>
    <p:extLst>
      <p:ext uri="{BB962C8B-B14F-4D97-AF65-F5344CB8AC3E}">
        <p14:creationId xmlns:p14="http://schemas.microsoft.com/office/powerpoint/2010/main" val="334889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101</a:t>
            </a:fld>
            <a:endParaRPr lang="en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78612" cy="439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18479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102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3. Bullous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tense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subepidermal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bullae in the presence of typical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or deep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04" y="1792041"/>
            <a:ext cx="8159857" cy="2554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0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103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4. Linear 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scleroderma: is 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characterized by one or more linear streaks and induration that can involve dermis, subcutaneous tissue, muscle, and bone. It occurs on the extremities, face, or scalp of children and adolescents.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2" b="17685"/>
          <a:stretch/>
        </p:blipFill>
        <p:spPr>
          <a:xfrm>
            <a:off x="520473" y="2170191"/>
            <a:ext cx="6319713" cy="286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5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104</a:t>
            </a:fld>
            <a:endParaRPr lang="en"/>
          </a:p>
        </p:txBody>
      </p:sp>
      <p:pic>
        <p:nvPicPr>
          <p:cNvPr id="3074" name="Picture 2" descr="Image result for morph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8817" cy="417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4220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1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106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131856" y="846752"/>
            <a:ext cx="84800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>
              <a:spcAft>
                <a:spcPts val="1000"/>
              </a:spcAft>
              <a:buClr>
                <a:schemeClr val="tx1"/>
              </a:buClr>
              <a:buSzPct val="100000"/>
            </a:pPr>
            <a:r>
              <a:rPr lang="en-US" sz="2000" dirty="0">
                <a:solidFill>
                  <a:srgbClr val="454545"/>
                </a:solidFill>
                <a:latin typeface=".SFUIText"/>
              </a:rPr>
              <a:t>5. Deep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: subcutaneous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profunda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disabling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pansclerotic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of childhood</a:t>
            </a:r>
          </a:p>
        </p:txBody>
      </p:sp>
      <p:pic>
        <p:nvPicPr>
          <p:cNvPr id="6146" name="Picture 2" descr="Image result for morph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2613"/>
            <a:ext cx="5107021" cy="34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14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rgbClr val="FFFF99"/>
                </a:solidFill>
                <a:ea typeface="바탕체" panose="02030609000101010101" pitchFamily="49" charset="-127"/>
              </a:rPr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18433"/>
            <a:ext cx="6132600" cy="3145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dirty="0" smtClean="0"/>
              <a:t>Skin biopsy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Basic investigations: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11523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FFFF99"/>
                </a:solidFill>
                <a:ea typeface="바탕체" panose="02030609000101010101" pitchFamily="49" charset="-127"/>
              </a:rPr>
              <a:t>INVESTIGATIONS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491000"/>
            <a:ext cx="6132600" cy="3145500"/>
          </a:xfrm>
        </p:spPr>
        <p:txBody>
          <a:bodyPr/>
          <a:lstStyle/>
          <a:p>
            <a:pPr marL="342900" indent="-342900" algn="just">
              <a:lnSpc>
                <a:spcPct val="140000"/>
              </a:lnSpc>
              <a:buAutoNum type="arabicPeriod"/>
            </a:pPr>
            <a:r>
              <a:rPr lang="en-US" altLang="ko-KR" sz="1600" dirty="0" smtClean="0">
                <a:ea typeface="바탕체" panose="02030609000101010101" pitchFamily="49" charset="-127"/>
              </a:rPr>
              <a:t>ANA</a:t>
            </a:r>
            <a:r>
              <a:rPr lang="en-US" altLang="ko-KR" sz="1600" dirty="0">
                <a:ea typeface="바탕체" panose="02030609000101010101" pitchFamily="49" charset="-127"/>
              </a:rPr>
              <a:t>, </a:t>
            </a:r>
            <a:r>
              <a:rPr lang="en-US" altLang="ko-KR" sz="1600" dirty="0" smtClean="0">
                <a:ea typeface="바탕체" panose="02030609000101010101" pitchFamily="49" charset="-127"/>
              </a:rPr>
              <a:t>RF</a:t>
            </a:r>
          </a:p>
          <a:p>
            <a:pPr marL="342900" indent="-342900" algn="just">
              <a:lnSpc>
                <a:spcPct val="140000"/>
              </a:lnSpc>
              <a:buAutoNum type="arabicPeriod"/>
            </a:pPr>
            <a:r>
              <a:rPr lang="en-US" altLang="ko-KR" sz="1600" dirty="0" smtClean="0">
                <a:ea typeface="바탕체" panose="02030609000101010101" pitchFamily="49" charset="-127"/>
              </a:rPr>
              <a:t> </a:t>
            </a:r>
            <a:r>
              <a:rPr lang="en-US" altLang="ko-KR" sz="1600" dirty="0">
                <a:solidFill>
                  <a:srgbClr val="FFCCFF"/>
                </a:solidFill>
                <a:ea typeface="바탕체" panose="02030609000101010101" pitchFamily="49" charset="-127"/>
              </a:rPr>
              <a:t>anti-Scl-70 (DNA topoisomerase I) antibody</a:t>
            </a:r>
            <a:endParaRPr lang="en-US" altLang="ko-KR" sz="1600" dirty="0">
              <a:ea typeface="바탕체" panose="02030609000101010101" pitchFamily="49" charset="-127"/>
            </a:endParaRP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</a:t>
            </a:r>
            <a:r>
              <a:rPr lang="en-US" altLang="ko-KR" sz="1600" dirty="0">
                <a:ea typeface="바탕체" panose="02030609000101010101" pitchFamily="49" charset="-127"/>
              </a:rPr>
              <a:t>1) 20-30% in </a:t>
            </a:r>
            <a:r>
              <a:rPr lang="en-US" altLang="ko-KR" sz="1600" u="sng" dirty="0">
                <a:ea typeface="바탕체" panose="02030609000101010101" pitchFamily="49" charset="-127"/>
              </a:rPr>
              <a:t>diffuse</a:t>
            </a:r>
            <a:r>
              <a:rPr lang="en-US" altLang="ko-KR" sz="1600" dirty="0">
                <a:ea typeface="바탕체" panose="02030609000101010101" pitchFamily="49" charset="-127"/>
              </a:rPr>
              <a:t>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>
                <a:ea typeface="바탕체" panose="02030609000101010101" pitchFamily="49" charset="-127"/>
              </a:rPr>
              <a:t> </a:t>
            </a:r>
            <a:r>
              <a:rPr lang="en-US" altLang="ko-KR" sz="1600" dirty="0" smtClean="0">
                <a:ea typeface="바탕체" panose="02030609000101010101" pitchFamily="49" charset="-127"/>
              </a:rPr>
              <a:t>        2</a:t>
            </a:r>
            <a:r>
              <a:rPr lang="en-US" altLang="ko-KR" sz="1600" dirty="0">
                <a:ea typeface="바탕체" panose="02030609000101010101" pitchFamily="49" charset="-127"/>
              </a:rPr>
              <a:t>) 10-15% in limited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3.    </a:t>
            </a:r>
            <a:r>
              <a:rPr lang="en-US" altLang="ko-KR" sz="1600" dirty="0" err="1">
                <a:solidFill>
                  <a:srgbClr val="FFCCFF"/>
                </a:solidFill>
                <a:ea typeface="바탕체" panose="02030609000101010101" pitchFamily="49" charset="-127"/>
              </a:rPr>
              <a:t>anticentromere</a:t>
            </a:r>
            <a:r>
              <a:rPr lang="en-US" altLang="ko-KR" sz="1600" dirty="0">
                <a:solidFill>
                  <a:srgbClr val="FFCCFF"/>
                </a:solidFill>
                <a:ea typeface="바탕체" panose="02030609000101010101" pitchFamily="49" charset="-127"/>
              </a:rPr>
              <a:t> antibody</a:t>
            </a:r>
            <a:endParaRPr lang="en-US" altLang="ko-KR" sz="1600" dirty="0">
              <a:ea typeface="바탕체" panose="02030609000101010101" pitchFamily="49" charset="-127"/>
            </a:endParaRP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</a:t>
            </a:r>
            <a:r>
              <a:rPr lang="en-US" altLang="ko-KR" sz="1600" dirty="0">
                <a:ea typeface="바탕체" panose="02030609000101010101" pitchFamily="49" charset="-127"/>
              </a:rPr>
              <a:t>1) 50-90% in </a:t>
            </a:r>
            <a:r>
              <a:rPr lang="en-US" altLang="ko-KR" sz="1600" u="sng" dirty="0">
                <a:ea typeface="바탕체" panose="02030609000101010101" pitchFamily="49" charset="-127"/>
              </a:rPr>
              <a:t>limited</a:t>
            </a:r>
            <a:r>
              <a:rPr lang="en-US" altLang="ko-KR" sz="1600" dirty="0">
                <a:ea typeface="바탕체" panose="02030609000101010101" pitchFamily="49" charset="-127"/>
              </a:rPr>
              <a:t> 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altLang="ko-KR" sz="1600" dirty="0" smtClean="0">
                <a:ea typeface="바탕체" panose="02030609000101010101" pitchFamily="49" charset="-127"/>
              </a:rPr>
              <a:t>         2</a:t>
            </a:r>
            <a:r>
              <a:rPr lang="en-US" altLang="ko-KR" sz="1600" dirty="0">
                <a:ea typeface="바탕체" panose="02030609000101010101" pitchFamily="49" charset="-127"/>
              </a:rPr>
              <a:t>) 5% in diffuse </a:t>
            </a:r>
            <a:r>
              <a:rPr lang="en-US" altLang="ko-KR" sz="1600" dirty="0" smtClean="0">
                <a:ea typeface="바탕체" panose="02030609000101010101" pitchFamily="49" charset="-127"/>
              </a:rPr>
              <a:t>scleroderma</a:t>
            </a:r>
          </a:p>
          <a:p>
            <a:pPr lvl="1" algn="just">
              <a:lnSpc>
                <a:spcPct val="140000"/>
              </a:lnSpc>
              <a:buNone/>
            </a:pPr>
            <a:r>
              <a:rPr lang="en-US" sz="1600" dirty="0" smtClean="0"/>
              <a:t>4</a:t>
            </a:r>
            <a:r>
              <a:rPr lang="en-US" sz="1600" dirty="0"/>
              <a:t>. Anti RNA polymerase III </a:t>
            </a:r>
            <a:r>
              <a:rPr lang="en-US" sz="1600" dirty="0" err="1"/>
              <a:t>Ab</a:t>
            </a:r>
            <a:r>
              <a:rPr lang="en-US" sz="1600" dirty="0"/>
              <a:t>: 10- 25% in Diffuse </a:t>
            </a:r>
            <a:r>
              <a:rPr lang="en-US" sz="1600" dirty="0" err="1"/>
              <a:t>SSc</a:t>
            </a:r>
            <a:r>
              <a:rPr lang="en-US" sz="1600" dirty="0"/>
              <a:t>, Renal Disease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5049020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 of localized 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8800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1-Circumsctibed:</a:t>
            </a:r>
          </a:p>
          <a:p>
            <a:pPr>
              <a:buNone/>
            </a:pPr>
            <a:r>
              <a:rPr lang="en-US" dirty="0" smtClean="0"/>
              <a:t>-Topical potent steroid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Tacrolimus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2-Generalized:</a:t>
            </a:r>
          </a:p>
          <a:p>
            <a:pPr>
              <a:buNone/>
            </a:pPr>
            <a:r>
              <a:rPr lang="en-US" dirty="0" smtClean="0"/>
              <a:t>-</a:t>
            </a:r>
            <a:r>
              <a:rPr lang="en-US" dirty="0" err="1" smtClean="0"/>
              <a:t>nbUVB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-MTX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109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50205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110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194"/>
            <a:ext cx="50137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41399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829775" y="1202000"/>
            <a:ext cx="5090700" cy="2745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THE   END</a:t>
            </a:r>
            <a:endParaRPr lang="en" dirty="0"/>
          </a:p>
        </p:txBody>
      </p:sp>
      <p:sp>
        <p:nvSpPr>
          <p:cNvPr id="230" name="Shape 230"/>
          <p:cNvSpPr txBox="1">
            <a:spLocks noGrp="1"/>
          </p:cNvSpPr>
          <p:nvPr>
            <p:ph type="sldNum" idx="4294967295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111</a:t>
            </a:fld>
            <a:endParaRPr lang="en"/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111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12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731"/>
            <a:ext cx="9144000" cy="466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13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578"/>
            <a:ext cx="9144001" cy="461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3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708377" y="1648261"/>
            <a:ext cx="8085667" cy="1159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7200" dirty="0">
                <a:solidFill>
                  <a:srgbClr val="FF9800"/>
                </a:solidFill>
              </a:rPr>
              <a:t> </a:t>
            </a:r>
            <a:r>
              <a:rPr lang="en-US" sz="4000" dirty="0">
                <a:solidFill>
                  <a:srgbClr val="FF9800"/>
                </a:solidFill>
              </a:rPr>
              <a:t>LE-specific  skin manifestations </a:t>
            </a:r>
            <a:endParaRPr lang="en" sz="40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14</a:t>
            </a:fld>
            <a:endParaRPr lang="e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dirty="0" smtClean="0"/>
              <a:t>lmost </a:t>
            </a:r>
            <a:r>
              <a:rPr lang="en-US" dirty="0"/>
              <a:t>always associated with systemic 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Localized </a:t>
            </a:r>
            <a:r>
              <a:rPr lang="en-US" dirty="0"/>
              <a:t>(concentrated above the neck) or generalized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Malar </a:t>
            </a:r>
            <a:r>
              <a:rPr lang="en-US" dirty="0"/>
              <a:t>rash or butterfly erythema is the most typical localized </a:t>
            </a:r>
            <a:r>
              <a:rPr lang="en-US" dirty="0" smtClean="0"/>
              <a:t>lesion.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A</a:t>
            </a:r>
            <a:r>
              <a:rPr lang="en-US" dirty="0" smtClean="0"/>
              <a:t>n </a:t>
            </a:r>
            <a:r>
              <a:rPr lang="en-US" dirty="0"/>
              <a:t>erythema (and/or </a:t>
            </a:r>
            <a:r>
              <a:rPr lang="en-US" dirty="0" err="1"/>
              <a:t>oedema</a:t>
            </a:r>
            <a:r>
              <a:rPr lang="en-US" dirty="0"/>
              <a:t>) over the malar eminence with a tendency to spare the </a:t>
            </a:r>
            <a:r>
              <a:rPr lang="en-US" dirty="0" err="1"/>
              <a:t>nasolabial</a:t>
            </a:r>
            <a:r>
              <a:rPr lang="en-US" dirty="0"/>
              <a:t> folds</a:t>
            </a:r>
          </a:p>
        </p:txBody>
      </p:sp>
    </p:spTree>
    <p:extLst>
      <p:ext uri="{BB962C8B-B14F-4D97-AF65-F5344CB8AC3E}">
        <p14:creationId xmlns:p14="http://schemas.microsoft.com/office/powerpoint/2010/main" val="414500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2050" name="Picture 2" descr="Image result for malar 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91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606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795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50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765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48142" y="1287913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smtClean="0"/>
              <a:t>1-</a:t>
            </a:r>
            <a:r>
              <a:rPr lang="ar-SA" sz="2400" dirty="0" smtClean="0"/>
              <a:t> </a:t>
            </a:r>
            <a:r>
              <a:rPr lang="en-US" sz="2400" dirty="0" smtClean="0"/>
              <a:t>Acute CLE</a:t>
            </a:r>
            <a:r>
              <a:rPr lang="ar-SA" sz="2400" dirty="0" smtClean="0"/>
              <a:t> </a:t>
            </a:r>
            <a:r>
              <a:rPr lang="en-US" sz="2400" dirty="0" smtClean="0"/>
              <a:t>: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19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/>
              <a:t>The generalized form of acute CLE is </a:t>
            </a:r>
            <a:r>
              <a:rPr lang="en-US" dirty="0" smtClean="0"/>
              <a:t>uncommon.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Generalized </a:t>
            </a:r>
            <a:r>
              <a:rPr lang="en-US" dirty="0" err="1" smtClean="0"/>
              <a:t>maculo-papular</a:t>
            </a:r>
            <a:r>
              <a:rPr lang="en-US" dirty="0" smtClean="0"/>
              <a:t> </a:t>
            </a:r>
            <a:r>
              <a:rPr lang="en-US" dirty="0"/>
              <a:t>exanthema or Photosensitive lupus </a:t>
            </a:r>
            <a:r>
              <a:rPr lang="en-US" dirty="0" smtClean="0"/>
              <a:t>dermatitis</a:t>
            </a:r>
            <a:endParaRPr lang="en-US" dirty="0"/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Preferably located to sun-exposed areas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Associated </a:t>
            </a:r>
            <a:r>
              <a:rPr lang="en-US" dirty="0"/>
              <a:t>with a previous sun exposure </a:t>
            </a:r>
          </a:p>
        </p:txBody>
      </p:sp>
    </p:spTree>
    <p:extLst>
      <p:ext uri="{BB962C8B-B14F-4D97-AF65-F5344CB8AC3E}">
        <p14:creationId xmlns:p14="http://schemas.microsoft.com/office/powerpoint/2010/main" val="321552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758693" y="519496"/>
            <a:ext cx="5492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800" dirty="0" smtClean="0"/>
              <a:t>Objectives</a:t>
            </a:r>
            <a:r>
              <a:rPr lang="en-US" dirty="0">
                <a:solidFill>
                  <a:srgbClr val="212121"/>
                </a:solidFill>
                <a:latin typeface="wf_segoe-ui_normal"/>
              </a:rPr>
              <a:t/>
            </a:r>
            <a:br>
              <a:rPr lang="en-US" dirty="0">
                <a:solidFill>
                  <a:srgbClr val="212121"/>
                </a:solidFill>
                <a:latin typeface="wf_segoe-ui_normal"/>
              </a:rPr>
            </a:br>
            <a:endParaRPr lang="en" dirty="0"/>
          </a:p>
        </p:txBody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208530" y="1054552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1000"/>
              </a:spcAft>
            </a:pPr>
            <a:endParaRPr lang="en" dirty="0" smtClean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Differentiate </a:t>
            </a:r>
            <a:r>
              <a:rPr lang="en-US" dirty="0"/>
              <a:t>between the various types of </a:t>
            </a:r>
            <a:r>
              <a:rPr lang="en-US" dirty="0" smtClean="0"/>
              <a:t>CLE</a:t>
            </a:r>
            <a:endParaRPr lang="en-US" dirty="0"/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diagnose and investigate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Identify </a:t>
            </a:r>
            <a:r>
              <a:rPr lang="en-US" dirty="0"/>
              <a:t>all of the current treatment options available for CLE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how to diagnose and investigate </a:t>
            </a:r>
            <a:r>
              <a:rPr lang="en-US" dirty="0" err="1"/>
              <a:t>dermatomyositis</a:t>
            </a:r>
            <a:r>
              <a:rPr lang="en-US" dirty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How </a:t>
            </a:r>
            <a:r>
              <a:rPr lang="en-US" dirty="0"/>
              <a:t>to manage </a:t>
            </a:r>
            <a:r>
              <a:rPr lang="en-US" dirty="0" err="1" smtClean="0"/>
              <a:t>dermatomyositis</a:t>
            </a:r>
            <a:r>
              <a:rPr lang="en-US" dirty="0" smtClean="0"/>
              <a:t>.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dirty="0" smtClean="0"/>
              <a:t>To </a:t>
            </a:r>
            <a:r>
              <a:rPr lang="en-US" dirty="0"/>
              <a:t>learn the presentation of </a:t>
            </a:r>
            <a:r>
              <a:rPr lang="en-US" dirty="0" err="1"/>
              <a:t>morphea</a:t>
            </a:r>
            <a:r>
              <a:rPr lang="en-US" dirty="0"/>
              <a:t> and systemic sclerosis and ways to  manage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238" name="Shape 23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</a:t>
            </a:fld>
            <a:endParaRPr lang="en"/>
          </a:p>
        </p:txBody>
      </p:sp>
      <p:grpSp>
        <p:nvGrpSpPr>
          <p:cNvPr id="239" name="Shape 239"/>
          <p:cNvGrpSpPr/>
          <p:nvPr/>
        </p:nvGrpSpPr>
        <p:grpSpPr>
          <a:xfrm>
            <a:off x="282215" y="590918"/>
            <a:ext cx="369504" cy="369504"/>
            <a:chOff x="2594050" y="1631825"/>
            <a:chExt cx="439625" cy="439625"/>
          </a:xfrm>
        </p:grpSpPr>
        <p:sp>
          <p:nvSpPr>
            <p:cNvPr id="240" name="Shape 240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1" name="Shape 241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2" name="Shape 242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3" name="Shape 243"/>
            <p:cNvSpPr/>
            <p:nvPr/>
          </p:nvSpPr>
          <p:spPr>
            <a:xfrm>
              <a:off x="2801675" y="1740825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5629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761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2050" name="Picture 2" descr="Image result for pathogenesis of cutaneous lupus erythematosus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6096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3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54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7882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2-Subacute </a:t>
            </a:r>
            <a:r>
              <a:rPr lang="en-US" sz="2400" dirty="0" smtClean="0"/>
              <a:t>CLE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Subgroup of SLE with well-defined cutaneous and serological features.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There </a:t>
            </a:r>
            <a:r>
              <a:rPr lang="en-US" dirty="0"/>
              <a:t>are two morphologic variants of SCLE:</a:t>
            </a:r>
          </a:p>
          <a:p>
            <a:pPr marL="228600" lvl="8">
              <a:buNone/>
            </a:pPr>
            <a:r>
              <a:rPr lang="en-US" dirty="0" smtClean="0"/>
              <a:t>                      1- </a:t>
            </a:r>
            <a:r>
              <a:rPr lang="en-US" dirty="0" err="1" smtClean="0"/>
              <a:t>Psoriasiform</a:t>
            </a:r>
            <a:r>
              <a:rPr lang="en-US" dirty="0" smtClean="0"/>
              <a:t> type                  2- Annular</a:t>
            </a:r>
            <a:r>
              <a:rPr lang="en-US" dirty="0"/>
              <a:t>, polycyclic type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(triggering factor)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dirty="0" err="1" smtClean="0"/>
              <a:t>Subacute</a:t>
            </a:r>
            <a:r>
              <a:rPr lang="en-US" dirty="0" smtClean="0"/>
              <a:t> </a:t>
            </a:r>
            <a:r>
              <a:rPr lang="en-US" dirty="0"/>
              <a:t>CLE is strongly associated with the anti- Ro/SSA </a:t>
            </a:r>
            <a:r>
              <a:rPr lang="en-US" dirty="0" smtClean="0"/>
              <a:t>and anti-la.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15-20</a:t>
            </a:r>
            <a:r>
              <a:rPr lang="en-US" dirty="0"/>
              <a:t>% of SCLE patients also have other types of CLE lesions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50</a:t>
            </a:r>
            <a:r>
              <a:rPr lang="en-US" dirty="0"/>
              <a:t>% of SCLE patients fulfill the American College of Rheumatology (ACR) criteria for SLE</a:t>
            </a:r>
          </a:p>
        </p:txBody>
      </p:sp>
    </p:spTree>
    <p:extLst>
      <p:ext uri="{BB962C8B-B14F-4D97-AF65-F5344CB8AC3E}">
        <p14:creationId xmlns:p14="http://schemas.microsoft.com/office/powerpoint/2010/main" val="119214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526" y="0"/>
            <a:ext cx="41765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30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0766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13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394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832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D</a:t>
            </a:r>
            <a:r>
              <a:rPr lang="en-US" dirty="0" smtClean="0"/>
              <a:t>evelops </a:t>
            </a:r>
            <a:r>
              <a:rPr lang="en-US" dirty="0"/>
              <a:t>in fetuses whose mothers have anti-Ro/SSA and/or anti-La/SSB antibodies and more rarely </a:t>
            </a:r>
            <a:r>
              <a:rPr lang="en-US" dirty="0" err="1"/>
              <a:t>Ribonucleoprotein</a:t>
            </a:r>
            <a:r>
              <a:rPr lang="en-US" dirty="0"/>
              <a:t> (RNP) antibodies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ransmission </a:t>
            </a:r>
            <a:r>
              <a:rPr lang="en-US" dirty="0"/>
              <a:t>of antibodies over the placenta which can cause congenital heart block and cutaneous manifestations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esolve </a:t>
            </a:r>
            <a:r>
              <a:rPr lang="en-US" dirty="0"/>
              <a:t>spontaneously as the titers of maternal antibodies degrade within the first 6 </a:t>
            </a:r>
            <a:r>
              <a:rPr lang="en-US" dirty="0" smtClean="0"/>
              <a:t>months</a:t>
            </a:r>
          </a:p>
          <a:p>
            <a:pPr marL="228600" lvl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12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NEONATAL </a:t>
            </a:r>
            <a:r>
              <a:rPr lang="en-US" sz="2400" dirty="0" smtClean="0"/>
              <a:t>LE :</a:t>
            </a:r>
            <a:endParaRPr lang="en-US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28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34424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Cutaneous signs include a SCLE-like rash, </a:t>
            </a:r>
            <a:r>
              <a:rPr lang="en-US" dirty="0" err="1" smtClean="0"/>
              <a:t>erythematosus</a:t>
            </a:r>
            <a:r>
              <a:rPr lang="en-US" dirty="0" smtClean="0"/>
              <a:t>, non-scarring annular plaques most typical occurrence in the face and especially </a:t>
            </a:r>
            <a:r>
              <a:rPr lang="en-US" dirty="0" err="1" smtClean="0"/>
              <a:t>peri</a:t>
            </a:r>
            <a:r>
              <a:rPr lang="en-US" dirty="0" smtClean="0"/>
              <a:t>-orbital (“raccoon or owl eye</a:t>
            </a:r>
            <a:r>
              <a:rPr lang="en-US" dirty="0"/>
              <a:t>”)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Complete </a:t>
            </a:r>
            <a:r>
              <a:rPr lang="en-US" dirty="0"/>
              <a:t>Heart block – 90% (need for pacemaker placement </a:t>
            </a:r>
            <a:r>
              <a:rPr lang="en-US" dirty="0" smtClean="0"/>
              <a:t>)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H</a:t>
            </a:r>
            <a:r>
              <a:rPr lang="en-US" dirty="0" err="1" smtClean="0"/>
              <a:t>epatobiliary</a:t>
            </a:r>
            <a:r>
              <a:rPr lang="en-US" dirty="0" smtClean="0"/>
              <a:t> </a:t>
            </a:r>
            <a:r>
              <a:rPr lang="en-US" dirty="0"/>
              <a:t>disease, hemolytic anemia and thrombocytopenia or leucopenia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0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73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6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 smtClean="0"/>
              <a:t>Cutaneous Lupus </a:t>
            </a:r>
            <a:r>
              <a:rPr lang="en-US" dirty="0" err="1" smtClean="0"/>
              <a:t>Erythematosus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(CLE</a:t>
            </a:r>
            <a:r>
              <a:rPr lang="en-US" dirty="0"/>
              <a:t>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122" name="Picture 2" descr="Figure 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81636" cy="508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567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A- Discoid </a:t>
            </a:r>
            <a:r>
              <a:rPr lang="en-US" b="1" u="sng" dirty="0"/>
              <a:t>LE is the most common subtype of CCLE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60-80</a:t>
            </a:r>
            <a:r>
              <a:rPr lang="en-US" dirty="0"/>
              <a:t>% is </a:t>
            </a:r>
            <a:r>
              <a:rPr lang="en-US" dirty="0" smtClean="0"/>
              <a:t>localized form </a:t>
            </a:r>
            <a:r>
              <a:rPr lang="en-US" dirty="0"/>
              <a:t>above the neck and 20-40% is generalized </a:t>
            </a:r>
            <a:r>
              <a:rPr lang="en-US" dirty="0" smtClean="0"/>
              <a:t>form.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Classical lesion: atrophic, </a:t>
            </a:r>
            <a:r>
              <a:rPr lang="en-US" dirty="0" err="1" smtClean="0"/>
              <a:t>hyperkeratotic</a:t>
            </a:r>
            <a:r>
              <a:rPr lang="en-US" dirty="0" smtClean="0"/>
              <a:t> with hypopigmentation in the center and hyperpigmentation in the periphery with telangiectasia.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calp</a:t>
            </a:r>
            <a:r>
              <a:rPr lang="en-US" dirty="0"/>
              <a:t>, ears and cheeks are the most commonly involved areas</a:t>
            </a:r>
          </a:p>
          <a:p>
            <a:pPr marL="5715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Have </a:t>
            </a:r>
            <a:r>
              <a:rPr lang="en-US" dirty="0"/>
              <a:t>a chronic course, less chance of remission. More difficult to </a:t>
            </a:r>
            <a:r>
              <a:rPr lang="en-US" dirty="0" smtClean="0"/>
              <a:t>control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2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32</a:t>
            </a:fld>
            <a:endParaRPr lang="en"/>
          </a:p>
        </p:txBody>
      </p:sp>
      <p:pic>
        <p:nvPicPr>
          <p:cNvPr id="5" name="Picture 2" descr="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89" y="0"/>
            <a:ext cx="766278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9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86784" cy="49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813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45135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5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89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3682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pic>
        <p:nvPicPr>
          <p:cNvPr id="6146" name="Picture 2" descr="Fig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0293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u="sng" dirty="0" smtClean="0"/>
              <a:t>B-</a:t>
            </a:r>
            <a:r>
              <a:rPr lang="en-US" b="1" u="sng" dirty="0" err="1" smtClean="0"/>
              <a:t>Verrucous</a:t>
            </a:r>
            <a:r>
              <a:rPr lang="en-US" b="1" u="sng" dirty="0" smtClean="0"/>
              <a:t> or hypertrophic LE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Wart-like </a:t>
            </a:r>
            <a:r>
              <a:rPr lang="en-US" dirty="0"/>
              <a:t>lesions most often on the arms and/or hands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Typical </a:t>
            </a:r>
            <a:r>
              <a:rPr lang="en-US" dirty="0"/>
              <a:t>DLE lesions elsewhere 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Differential </a:t>
            </a:r>
            <a:r>
              <a:rPr lang="en-US" dirty="0"/>
              <a:t>diagnosis – warts, KA, SCC</a:t>
            </a:r>
          </a:p>
        </p:txBody>
      </p:sp>
    </p:spTree>
    <p:extLst>
      <p:ext uri="{BB962C8B-B14F-4D97-AF65-F5344CB8AC3E}">
        <p14:creationId xmlns:p14="http://schemas.microsoft.com/office/powerpoint/2010/main" val="291404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699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1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39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C- LE </a:t>
            </a:r>
            <a:r>
              <a:rPr lang="en-US" b="1" u="sng" dirty="0" err="1"/>
              <a:t>profundus</a:t>
            </a:r>
            <a:r>
              <a:rPr lang="en-US" b="1" u="sng" dirty="0"/>
              <a:t> (</a:t>
            </a:r>
            <a:r>
              <a:rPr lang="en-US" b="1" u="sng" dirty="0" err="1"/>
              <a:t>panniculitis</a:t>
            </a:r>
            <a:r>
              <a:rPr lang="en-US" b="1" u="sng" dirty="0"/>
              <a:t>):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presentation of CCLE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Multiple painful, firm, </a:t>
            </a:r>
            <a:r>
              <a:rPr lang="en-US" dirty="0"/>
              <a:t>subcutaneous nodules or plaques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Upper </a:t>
            </a:r>
            <a:r>
              <a:rPr lang="en-US" dirty="0"/>
              <a:t>arms, shoulders, buttocks, or face.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/>
              <a:t>DDx</a:t>
            </a:r>
            <a:r>
              <a:rPr lang="en-US" dirty="0"/>
              <a:t>: </a:t>
            </a:r>
            <a:r>
              <a:rPr lang="en-US" dirty="0" err="1"/>
              <a:t>Morphea</a:t>
            </a:r>
            <a:r>
              <a:rPr lang="en-US" dirty="0"/>
              <a:t> </a:t>
            </a:r>
            <a:r>
              <a:rPr lang="en-US" dirty="0" err="1"/>
              <a:t>profunda</a:t>
            </a:r>
            <a:r>
              <a:rPr lang="en-US" dirty="0"/>
              <a:t>, erythema </a:t>
            </a:r>
            <a:r>
              <a:rPr lang="en-US" dirty="0" err="1"/>
              <a:t>nodosum</a:t>
            </a:r>
            <a:r>
              <a:rPr lang="en-US" dirty="0"/>
              <a:t> and subcutaneous </a:t>
            </a:r>
            <a:r>
              <a:rPr lang="en-US" dirty="0" err="1"/>
              <a:t>panniculitis</a:t>
            </a:r>
            <a:r>
              <a:rPr lang="en-US" dirty="0"/>
              <a:t>-like T-cell lymphoma</a:t>
            </a:r>
          </a:p>
        </p:txBody>
      </p:sp>
    </p:spTree>
    <p:extLst>
      <p:ext uri="{BB962C8B-B14F-4D97-AF65-F5344CB8AC3E}">
        <p14:creationId xmlns:p14="http://schemas.microsoft.com/office/powerpoint/2010/main" val="34894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057003"/>
            <a:ext cx="8681155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b="1" dirty="0" smtClean="0"/>
              <a:t>Lupus </a:t>
            </a:r>
            <a:r>
              <a:rPr lang="en-US" sz="2400" b="1" dirty="0" err="1"/>
              <a:t>Erythematosus</a:t>
            </a:r>
            <a:r>
              <a:rPr lang="en-US" sz="2400" b="1" dirty="0"/>
              <a:t> (LE): </a:t>
            </a:r>
            <a:r>
              <a:rPr lang="en-US" sz="2400" dirty="0"/>
              <a:t>is a chronic, autoimmune disease that includes a broad spectrum of </a:t>
            </a:r>
            <a:r>
              <a:rPr lang="en-US" sz="2400" dirty="0" smtClean="0"/>
              <a:t>clinical manifestations.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Its course and organs involvement</a:t>
            </a:r>
            <a:r>
              <a:rPr lang="en-US" sz="2400" dirty="0"/>
              <a:t> </a:t>
            </a:r>
            <a:r>
              <a:rPr lang="en-US" sz="2400" dirty="0" smtClean="0"/>
              <a:t>are </a:t>
            </a:r>
            <a:r>
              <a:rPr lang="en-US" sz="2400" dirty="0" smtClean="0"/>
              <a:t>unpredictable(</a:t>
            </a:r>
            <a:r>
              <a:rPr lang="en-US" sz="2400" b="1" dirty="0"/>
              <a:t>Great </a:t>
            </a:r>
            <a:r>
              <a:rPr lang="en-US" sz="2400" b="1" dirty="0" smtClean="0"/>
              <a:t>Imitator)</a:t>
            </a:r>
            <a:r>
              <a:rPr lang="en-US" sz="2400" dirty="0" smtClean="0"/>
              <a:t> </a:t>
            </a:r>
            <a:r>
              <a:rPr lang="en-US" sz="2400" dirty="0" smtClean="0"/>
              <a:t>.</a:t>
            </a:r>
            <a:endParaRPr lang="en-US" sz="2400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sz="2400" dirty="0"/>
              <a:t> </a:t>
            </a:r>
            <a:r>
              <a:rPr lang="en-US" sz="2400" b="1" dirty="0" smtClean="0"/>
              <a:t>LE </a:t>
            </a:r>
            <a:r>
              <a:rPr lang="en-US" sz="2400" b="1" dirty="0"/>
              <a:t>is divided into: 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 systemic </a:t>
            </a:r>
            <a:r>
              <a:rPr lang="en-US" sz="2400" dirty="0"/>
              <a:t>form (SLE) and cutaneous form (CLE).</a:t>
            </a:r>
          </a:p>
          <a:p>
            <a:pPr marL="571500" lvl="1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They </a:t>
            </a:r>
            <a:r>
              <a:rPr lang="en-US" sz="2400" dirty="0"/>
              <a:t>can occur both together or separately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40</a:t>
            </a:fld>
            <a:endParaRPr lang="en"/>
          </a:p>
        </p:txBody>
      </p:sp>
      <p:pic>
        <p:nvPicPr>
          <p:cNvPr id="4" name="Picture 2" descr="https://attachment.outlook.office.net/owa/fsaif1000@hotmail.com/service.svc/s/GetFileAttachment?id=AQMkADAwATE0YTEwLTZkZAA0LTI2MzEtMDACLTAwCgBGAAADGhywxAF7a0GPVHE4Klw5IgcAyshTTOa0hEKTqOjxZ0Zd6QAAAgEMAAAAyshTTOa0hEKTqOjxZ0Zd6QAAAPictz8AAAABEgAQAH9p4DXZsoNKvY9bi5WDCwsA&amp;X-OWA-CANARY=G514TDWrqU2hGLqca4S5_FA6yJ9_4dQYLlKg-9nRgQiRTDqHn-f3QUe2hrLsM-FBpi8skX90rwA.&amp;token=eyJ0eXAiOiJKV1QiLCJhbGciOiJSUzI1NiIsIng1dCI6ImVuaDlCSnJWUFU1aWpWMXFqWmpWLWZMMmJjbyJ9.eyJ2ZXIiOiJFeGNoYW5nZS5DYWxsYmFjay5WMSIsImFwcGN0eHNlbmRlciI6Ik93YURvd25sb2FkQDg0ZGY5ZTdmLWU5ZjYtNDBhZi1iNDM1LWFhYWFhYWFhYWFhYSIsImFwcGN0eCI6IntcIm1zZXhjaHByb3RcIjpcIm93YVwiLFwicHJpbWFyeXNpZFwiOlwiUy0xLTI4MjctODQ0OTYtMTg0MjYxOTk1M1wiLFwicHVpZFwiOlwiMzYyOTA5Mzk5MjYyNzY5XCIsXCJvaWRcIjpcIjAwMDE0YTEwLTZkZDQtMjYzMS0wMDAwLTAwMDAwMDAwMDAwMFwiLFwic2NvcGVcIjpcIk93YURvd25sb2FkXCJ9IiwiaXNzIjoiMDAwMDAwMDItMDAwMC0wZmYxLWNlMDAtMDAwMDAwMDAwMDAwQDg0ZGY5ZTdmLWU5ZjYtNDBhZi1iNDM1LWFhYWFhYWFhYWFhYSIsImF1ZCI6IjAwMDAwMDAyLTAwMDAtMGZmMS1jZTAwLTAwMDAwMDAwMDAwMC9hdHRhY2htZW50Lm91dGxvb2sub2ZmaWNlLm5ldEA4NGRmOWU3Zi1lOWY2LTQwYWYtYjQzNS1hYWFhYWFhYWFhYWEiLCJleHAiOjE1MDI1NDIxNzQsIm5iZiI6MTUwMjU0MTU3NH0.zobVdWfdDxWjkHOJ1nbX-IXvZD349bSKQgZBe21nIi2FMeWiFFLBLN7L1omg3TILRDRbiYmeagKuDvcpw8yuAScv75fmx_03qVUNplAZjJG6Ly-vMsuvOOc6aOMiK67CbcJZ4UPkZaqFbP8e-_arhlGOJL7WovoajRmeAvjE-RZ4_r-xcHC6HsGDKHbbWPaCXwP2a1NGkBHi5TNyMpWY5CJLlmxFoBI7F_n8GUE4Hz5LOY57LSC-MLU8QhpukDAvGS5Un7vXdO6-GziJOQcA66Rcld3zurE2kyyAo9sXGDJhv4KVlJsDt1JJcDRozY1uWY4skKGydU68b4YDG7U0Dw&amp;owa=outlook.live.com&amp;isc=1&amp;isImagePreview=Tr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2060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850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u="sng" dirty="0" smtClean="0"/>
              <a:t>D- Chilblain </a:t>
            </a:r>
            <a:r>
              <a:rPr lang="en-US" b="1" u="sng" dirty="0"/>
              <a:t>Lupus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are </a:t>
            </a:r>
            <a:r>
              <a:rPr lang="en-US" dirty="0"/>
              <a:t>form of CCLE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Predominantly </a:t>
            </a:r>
            <a:r>
              <a:rPr lang="en-US" dirty="0"/>
              <a:t>in women. </a:t>
            </a:r>
            <a:endParaRPr lang="en-US" dirty="0" smtClean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Characterized </a:t>
            </a:r>
            <a:r>
              <a:rPr lang="en-US" dirty="0"/>
              <a:t>by symmetrically erythematous to </a:t>
            </a:r>
            <a:r>
              <a:rPr lang="en-US" dirty="0" err="1"/>
              <a:t>violaceous</a:t>
            </a:r>
            <a:r>
              <a:rPr lang="en-US" dirty="0"/>
              <a:t> painful plaques over dorsal and lateral aspects of hands and feet, appearing during </a:t>
            </a:r>
            <a:r>
              <a:rPr lang="en-US" dirty="0" smtClean="0"/>
              <a:t>cold.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Occurs </a:t>
            </a:r>
            <a:r>
              <a:rPr lang="en-US" dirty="0"/>
              <a:t>commonly on the digits, calves and heels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Microvascular</a:t>
            </a:r>
            <a:r>
              <a:rPr lang="en-US" dirty="0" smtClean="0"/>
              <a:t> </a:t>
            </a:r>
            <a:r>
              <a:rPr lang="en-US" dirty="0"/>
              <a:t>injury secondary to exposure to cold and possibly </a:t>
            </a:r>
            <a:r>
              <a:rPr lang="en-US" dirty="0" err="1"/>
              <a:t>hyperviscosity</a:t>
            </a:r>
            <a:r>
              <a:rPr lang="en-US" dirty="0"/>
              <a:t> from immunological abnormalities. </a:t>
            </a:r>
          </a:p>
        </p:txBody>
      </p:sp>
    </p:spTree>
    <p:extLst>
      <p:ext uri="{BB962C8B-B14F-4D97-AF65-F5344CB8AC3E}">
        <p14:creationId xmlns:p14="http://schemas.microsoft.com/office/powerpoint/2010/main" val="416003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42</a:t>
            </a:fld>
            <a:endParaRPr lang="en"/>
          </a:p>
        </p:txBody>
      </p:sp>
      <p:pic>
        <p:nvPicPr>
          <p:cNvPr id="3" name="Picture 2" descr="http://www.mdedge.com/sites/default/files/dsm_articles/images/1172_lupusperni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95" y="0"/>
            <a:ext cx="83452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73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3-Chronic CLE: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/>
              <a:t> </a:t>
            </a:r>
            <a:r>
              <a:rPr lang="en-US" b="1" u="sng" dirty="0"/>
              <a:t>Lupus </a:t>
            </a:r>
            <a:r>
              <a:rPr lang="en-US" b="1" u="sng" dirty="0" err="1"/>
              <a:t>Erythematosus</a:t>
            </a:r>
            <a:r>
              <a:rPr lang="en-US" b="1" u="sng" dirty="0"/>
              <a:t> </a:t>
            </a:r>
            <a:r>
              <a:rPr lang="en-US" b="1" u="sng" dirty="0" err="1" smtClean="0"/>
              <a:t>Tumidus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Onset </a:t>
            </a:r>
            <a:r>
              <a:rPr lang="en-US" dirty="0"/>
              <a:t>in </a:t>
            </a:r>
            <a:r>
              <a:rPr lang="en-US" dirty="0" smtClean="0"/>
              <a:t>summer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 </a:t>
            </a:r>
            <a:r>
              <a:rPr lang="en-US" dirty="0"/>
              <a:t>&gt; </a:t>
            </a:r>
            <a:r>
              <a:rPr lang="en-US" dirty="0" smtClean="0"/>
              <a:t>70%(sever type).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Erythematous, edematous, urticarial-like plaques usually over face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Histopathology </a:t>
            </a:r>
            <a:r>
              <a:rPr lang="en-US" dirty="0"/>
              <a:t>– </a:t>
            </a:r>
            <a:r>
              <a:rPr lang="en-US" dirty="0" err="1"/>
              <a:t>periadnexal</a:t>
            </a:r>
            <a:r>
              <a:rPr lang="en-US" dirty="0"/>
              <a:t>, perivascular lymphocytic infiltrate with increased </a:t>
            </a:r>
            <a:r>
              <a:rPr lang="en-US" dirty="0" err="1"/>
              <a:t>mucin</a:t>
            </a:r>
            <a:r>
              <a:rPr lang="en-US" dirty="0"/>
              <a:t> </a:t>
            </a:r>
            <a:endParaRPr lang="en-US" dirty="0" smtClean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ANA </a:t>
            </a:r>
            <a:r>
              <a:rPr lang="en-US" dirty="0"/>
              <a:t>&lt; 10%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Systemic </a:t>
            </a:r>
            <a:r>
              <a:rPr lang="en-US" dirty="0"/>
              <a:t>disease – </a:t>
            </a:r>
            <a:r>
              <a:rPr lang="en-US" dirty="0" smtClean="0"/>
              <a:t>very rare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3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44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7889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579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62391" cy="504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93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440267" y="0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 smtClean="0">
                <a:solidFill>
                  <a:srgbClr val="FF9800"/>
                </a:solidFill>
              </a:rPr>
              <a:t> </a:t>
            </a:r>
            <a:r>
              <a:rPr lang="en-US" sz="2400" dirty="0" err="1">
                <a:solidFill>
                  <a:srgbClr val="FF9800"/>
                </a:solidFill>
              </a:rPr>
              <a:t>Histopathologically</a:t>
            </a:r>
            <a:r>
              <a:rPr lang="en-US" sz="2400" dirty="0">
                <a:solidFill>
                  <a:srgbClr val="FF9800"/>
                </a:solidFill>
              </a:rPr>
              <a:t> non-specific LE-skin manifestations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46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1372284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photosensitivity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Palpable and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nonpalpable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purpura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Urticarial-like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(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Hypocomplementemic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urticarial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vasculitis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)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Vasculopathy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Raynouds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phenomenon,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Livedo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reticularis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Erythromelalgia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U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rticaria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Non-scarring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alopecia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telogen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effluvlum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AA, lupus hair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ral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lesions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Bullous lesions( non-specific)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59430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47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0" y="41806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Mucinous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infiltration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Porphyria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cutanea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tarda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</a:t>
            </a:r>
            <a:endParaRPr lang="en-US" sz="2000" dirty="0" smtClean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Acanthosis </a:t>
            </a: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nigricans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Calcinosis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Cutis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866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48</a:t>
            </a:fld>
            <a:endParaRPr lang="en"/>
          </a:p>
        </p:txBody>
      </p:sp>
      <p:sp>
        <p:nvSpPr>
          <p:cNvPr id="4" name="Shape 237"/>
          <p:cNvSpPr txBox="1">
            <a:spLocks/>
          </p:cNvSpPr>
          <p:nvPr/>
        </p:nvSpPr>
        <p:spPr>
          <a:xfrm>
            <a:off x="-38600" y="5413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000" b="1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Differential diagnosis: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CCLE: PS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sarcoidosis</a:t>
            </a:r>
            <a:r>
              <a:rPr lang="en-US" sz="200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LP</a:t>
            </a:r>
            <a:endParaRPr lang="en-US" sz="2000" dirty="0">
              <a:solidFill>
                <a:srgbClr val="263248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PMLE, rosacea, PS diseases, EAC, other figurate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erythemas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DM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Tumid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LE 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:  </a:t>
            </a:r>
            <a:r>
              <a:rPr lang="en-US" sz="2000" dirty="0" err="1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Sarcoid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BLI, PMLE, REM</a:t>
            </a:r>
          </a:p>
          <a:p>
            <a:pPr marL="571500" indent="-342900">
              <a:spcAft>
                <a:spcPts val="1000"/>
              </a:spcAft>
              <a:buClr>
                <a:srgbClr val="C7D3E6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ACLE : 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rosacea, drug-induced photosensitivity, DM</a:t>
            </a:r>
          </a:p>
        </p:txBody>
      </p:sp>
    </p:spTree>
    <p:extLst>
      <p:ext uri="{BB962C8B-B14F-4D97-AF65-F5344CB8AC3E}">
        <p14:creationId xmlns:p14="http://schemas.microsoft.com/office/powerpoint/2010/main" val="13787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Workup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49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n-US" b="1" dirty="0"/>
              <a:t>Goal: </a:t>
            </a:r>
            <a:r>
              <a:rPr lang="en-US" dirty="0"/>
              <a:t>confirm diagnosis and assess for systemic </a:t>
            </a:r>
            <a:r>
              <a:rPr lang="en-US" dirty="0" smtClean="0"/>
              <a:t>involvement </a:t>
            </a: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Thorough </a:t>
            </a:r>
            <a:r>
              <a:rPr lang="en-US" dirty="0"/>
              <a:t>review of history and examination 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Skin </a:t>
            </a:r>
            <a:r>
              <a:rPr lang="en-US" dirty="0"/>
              <a:t>biopsy: H&amp;E and </a:t>
            </a:r>
            <a:r>
              <a:rPr lang="en-US" dirty="0" err="1"/>
              <a:t>lesional</a:t>
            </a:r>
            <a:r>
              <a:rPr lang="en-US" dirty="0"/>
              <a:t> DIF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Basic </a:t>
            </a:r>
            <a:r>
              <a:rPr lang="en-US" dirty="0"/>
              <a:t>labs: CBC, LFT’s, creatinine, inflammatory markers (ESR, CRP), urinalysis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Autoimmune </a:t>
            </a:r>
            <a:r>
              <a:rPr lang="en-US" dirty="0" err="1"/>
              <a:t>serologies</a:t>
            </a:r>
            <a:r>
              <a:rPr lang="en-US" dirty="0"/>
              <a:t>,: ANA, </a:t>
            </a:r>
            <a:r>
              <a:rPr lang="en-US" dirty="0" err="1"/>
              <a:t>dsDNA</a:t>
            </a:r>
            <a:r>
              <a:rPr lang="en-US" dirty="0"/>
              <a:t>, complement (C3, C4, total), anti-phospholipid Abs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If </a:t>
            </a:r>
            <a:r>
              <a:rPr lang="en-US" dirty="0"/>
              <a:t>considering systemic therapy: Eye exam (</a:t>
            </a:r>
            <a:r>
              <a:rPr lang="en-US" dirty="0" err="1"/>
              <a:t>antimalarials</a:t>
            </a:r>
            <a:r>
              <a:rPr lang="en-US" dirty="0"/>
              <a:t>), hepatitis </a:t>
            </a:r>
            <a:r>
              <a:rPr lang="en-US" dirty="0" err="1"/>
              <a:t>serologies</a:t>
            </a:r>
            <a:r>
              <a:rPr lang="en-US" dirty="0"/>
              <a:t> (methotrexate), </a:t>
            </a:r>
            <a:r>
              <a:rPr lang="en-US" dirty="0" err="1"/>
              <a:t>thiopurine</a:t>
            </a:r>
            <a:r>
              <a:rPr lang="en-US" dirty="0"/>
              <a:t> </a:t>
            </a:r>
            <a:r>
              <a:rPr lang="en-US" dirty="0" err="1"/>
              <a:t>methyltransferase</a:t>
            </a:r>
            <a:r>
              <a:rPr lang="en-US" dirty="0"/>
              <a:t> (TPMT; azathioprine </a:t>
            </a:r>
          </a:p>
        </p:txBody>
      </p:sp>
    </p:spTree>
    <p:extLst>
      <p:ext uri="{BB962C8B-B14F-4D97-AF65-F5344CB8AC3E}">
        <p14:creationId xmlns:p14="http://schemas.microsoft.com/office/powerpoint/2010/main" val="421505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 smtClean="0"/>
              <a:t>Erythematosus</a:t>
            </a:r>
            <a:r>
              <a:rPr lang="en-US" sz="2400" dirty="0" smtClean="0"/>
              <a:t> (CLE</a:t>
            </a:r>
            <a:r>
              <a:rPr lang="en-US" sz="2400" dirty="0"/>
              <a:t>)</a:t>
            </a: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57436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endParaRPr lang="en-US" dirty="0"/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Cutaneous </a:t>
            </a:r>
            <a:r>
              <a:rPr lang="en-US" dirty="0"/>
              <a:t>manifestations of LE can be divided based on </a:t>
            </a:r>
            <a:r>
              <a:rPr lang="en-US" dirty="0" err="1"/>
              <a:t>histopathological</a:t>
            </a:r>
            <a:r>
              <a:rPr lang="en-US" dirty="0"/>
              <a:t> findings into </a:t>
            </a:r>
            <a:r>
              <a:rPr lang="en-US" dirty="0" smtClean="0"/>
              <a:t>:</a:t>
            </a:r>
            <a:endParaRPr lang="en-US" dirty="0"/>
          </a:p>
          <a:p>
            <a:pPr marL="228600" lvl="1">
              <a:buNone/>
            </a:pPr>
            <a:r>
              <a:rPr lang="en-US" u="sng" dirty="0" smtClean="0"/>
              <a:t>1-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specific </a:t>
            </a:r>
            <a:r>
              <a:rPr lang="en-US" u="sng" dirty="0" smtClean="0"/>
              <a:t>CLE:</a:t>
            </a:r>
          </a:p>
          <a:p>
            <a:pPr marL="571500" lvl="5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Acute </a:t>
            </a:r>
            <a:r>
              <a:rPr lang="en-US" sz="1800" dirty="0"/>
              <a:t>cutaneous LE (</a:t>
            </a:r>
            <a:r>
              <a:rPr lang="en-US" sz="1800" dirty="0" smtClean="0"/>
              <a:t>ACLE)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err="1" smtClean="0"/>
              <a:t>Subacute</a:t>
            </a:r>
            <a:r>
              <a:rPr lang="en-US" sz="1800" dirty="0" smtClean="0"/>
              <a:t> </a:t>
            </a:r>
            <a:r>
              <a:rPr lang="en-US" sz="1800" dirty="0"/>
              <a:t>cutaneous LE (</a:t>
            </a:r>
            <a:r>
              <a:rPr lang="en-US" sz="1800" dirty="0" smtClean="0"/>
              <a:t>SCLE)</a:t>
            </a:r>
          </a:p>
          <a:p>
            <a:pPr marL="571500" lvl="4" indent="-342900">
              <a:buFont typeface="Wingdings" panose="05000000000000000000" pitchFamily="2" charset="2"/>
              <a:buChar char="Ø"/>
            </a:pPr>
            <a:r>
              <a:rPr lang="en-US" sz="1800" dirty="0" smtClean="0"/>
              <a:t>Chronic </a:t>
            </a:r>
            <a:r>
              <a:rPr lang="en-US" sz="1800" dirty="0"/>
              <a:t>cutaneous LE (DLE</a:t>
            </a:r>
            <a:r>
              <a:rPr lang="en-US" sz="1800" dirty="0" smtClean="0"/>
              <a:t>)</a:t>
            </a:r>
            <a:endParaRPr lang="en-US" sz="1800" dirty="0"/>
          </a:p>
          <a:p>
            <a:pPr marL="228600" lvl="0">
              <a:buNone/>
            </a:pPr>
            <a:r>
              <a:rPr lang="en-US" dirty="0" smtClean="0"/>
              <a:t>2- </a:t>
            </a:r>
            <a:r>
              <a:rPr lang="en-US" u="sng" dirty="0" err="1" smtClean="0"/>
              <a:t>Histopathologically</a:t>
            </a:r>
            <a:r>
              <a:rPr lang="en-US" u="sng" dirty="0" smtClean="0"/>
              <a:t> </a:t>
            </a:r>
            <a:r>
              <a:rPr lang="en-US" u="sng" dirty="0"/>
              <a:t>non-specific </a:t>
            </a:r>
            <a:r>
              <a:rPr lang="en-US" dirty="0"/>
              <a:t>LE-skin manifestations which are not exclusive to LE disease </a:t>
            </a:r>
          </a:p>
        </p:txBody>
      </p:sp>
    </p:spTree>
    <p:extLst>
      <p:ext uri="{BB962C8B-B14F-4D97-AF65-F5344CB8AC3E}">
        <p14:creationId xmlns:p14="http://schemas.microsoft.com/office/powerpoint/2010/main" val="37660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88991" y="105700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b="1" dirty="0" smtClean="0"/>
              <a:t>Goal</a:t>
            </a:r>
            <a:r>
              <a:rPr lang="en-US" dirty="0" smtClean="0"/>
              <a:t>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Reassure the patient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Improve </a:t>
            </a:r>
            <a:r>
              <a:rPr lang="en-US" dirty="0"/>
              <a:t>the patient’s appearance 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Prevent the formation of scars, </a:t>
            </a:r>
            <a:r>
              <a:rPr lang="en-US" dirty="0" err="1" smtClean="0"/>
              <a:t>dyspigmentation</a:t>
            </a:r>
            <a:r>
              <a:rPr lang="en-US" dirty="0" smtClean="0"/>
              <a:t> and atrophy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Stop </a:t>
            </a:r>
            <a:r>
              <a:rPr lang="en-US" dirty="0"/>
              <a:t>the formation of new lesions </a:t>
            </a:r>
          </a:p>
        </p:txBody>
      </p:sp>
    </p:spTree>
    <p:extLst>
      <p:ext uri="{BB962C8B-B14F-4D97-AF65-F5344CB8AC3E}">
        <p14:creationId xmlns:p14="http://schemas.microsoft.com/office/powerpoint/2010/main" val="358963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sz="2400" b="1" dirty="0" smtClean="0"/>
              <a:t>TREATMENT</a:t>
            </a:r>
            <a:endParaRPr lang="en-US" dirty="0" smtClean="0"/>
          </a:p>
          <a:p>
            <a:pPr marL="228600" lvl="0">
              <a:buNone/>
            </a:pPr>
            <a:r>
              <a:rPr lang="en-US" dirty="0" smtClean="0"/>
              <a:t>A. </a:t>
            </a:r>
            <a:r>
              <a:rPr lang="en-US" dirty="0"/>
              <a:t>Prevention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Patient </a:t>
            </a:r>
            <a:r>
              <a:rPr lang="en-US" dirty="0"/>
              <a:t>education.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H</a:t>
            </a:r>
            <a:r>
              <a:rPr lang="en-US" dirty="0" smtClean="0"/>
              <a:t>eat</a:t>
            </a:r>
            <a:r>
              <a:rPr lang="en-US" dirty="0"/>
              <a:t>, sun, and drug avoidance is standard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Strict </a:t>
            </a:r>
            <a:r>
              <a:rPr lang="en-US" dirty="0"/>
              <a:t>sunscreen adherence is a critical component of therapy, as UVA and UVB irradiation has been shown to induce CLE </a:t>
            </a:r>
            <a:r>
              <a:rPr lang="en-US" dirty="0" smtClean="0"/>
              <a:t>lesions</a:t>
            </a:r>
          </a:p>
          <a:p>
            <a:pPr marL="228600" lvl="0">
              <a:buNone/>
            </a:pPr>
            <a:r>
              <a:rPr lang="en-US" dirty="0" smtClean="0"/>
              <a:t>B. Topical Therapies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-</a:t>
            </a:r>
            <a:r>
              <a:rPr lang="en-US" dirty="0"/>
              <a:t>steroids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calcineurin</a:t>
            </a:r>
            <a:r>
              <a:rPr lang="en-US" dirty="0"/>
              <a:t> inhibitors</a:t>
            </a:r>
          </a:p>
        </p:txBody>
      </p:sp>
    </p:spTree>
    <p:extLst>
      <p:ext uri="{BB962C8B-B14F-4D97-AF65-F5344CB8AC3E}">
        <p14:creationId xmlns:p14="http://schemas.microsoft.com/office/powerpoint/2010/main" val="6313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15466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buNone/>
            </a:pPr>
            <a:r>
              <a:rPr lang="en-US" dirty="0" smtClean="0"/>
              <a:t>C. </a:t>
            </a:r>
            <a:r>
              <a:rPr lang="en-US" dirty="0"/>
              <a:t>Systemic Therapies</a:t>
            </a:r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/>
              <a:t>First-line Systemic Therapies</a:t>
            </a:r>
          </a:p>
          <a:p>
            <a:pPr marL="228600" lvl="0">
              <a:buNone/>
            </a:pPr>
            <a:r>
              <a:rPr lang="en-US" dirty="0" smtClean="0"/>
              <a:t>1-  Antimalarial </a:t>
            </a:r>
            <a:r>
              <a:rPr lang="en-US" dirty="0"/>
              <a:t>Drugs :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-considered first-line systemic therapy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</a:t>
            </a:r>
            <a:r>
              <a:rPr lang="en-US" dirty="0" err="1"/>
              <a:t>Hydroxychloroquine</a:t>
            </a:r>
            <a:r>
              <a:rPr lang="en-US" dirty="0"/>
              <a:t> sulfate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/>
              <a:t>-6.5 </a:t>
            </a:r>
            <a:r>
              <a:rPr lang="en-US" dirty="0" smtClean="0"/>
              <a:t>mg/kg/day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0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   Management  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25631" y="16488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 algn="just">
              <a:buFont typeface="Arial" panose="020B0604020202020204" pitchFamily="34" charset="0"/>
              <a:buChar char="•"/>
            </a:pPr>
            <a:r>
              <a:rPr lang="en-US" dirty="0" smtClean="0"/>
              <a:t>Side </a:t>
            </a:r>
            <a:r>
              <a:rPr lang="en-US" dirty="0"/>
              <a:t>effects of </a:t>
            </a:r>
            <a:r>
              <a:rPr lang="en-US" dirty="0" err="1"/>
              <a:t>antimalarials</a:t>
            </a:r>
            <a:r>
              <a:rPr lang="en-US" dirty="0"/>
              <a:t> include </a:t>
            </a:r>
            <a:r>
              <a:rPr lang="en-US" dirty="0" err="1"/>
              <a:t>xerosis</a:t>
            </a:r>
            <a:r>
              <a:rPr lang="en-US" dirty="0"/>
              <a:t>, </a:t>
            </a:r>
            <a:r>
              <a:rPr lang="en-US" dirty="0" err="1"/>
              <a:t>exanthematous</a:t>
            </a:r>
            <a:r>
              <a:rPr lang="en-US" dirty="0"/>
              <a:t> or </a:t>
            </a:r>
            <a:r>
              <a:rPr lang="en-US" dirty="0" err="1"/>
              <a:t>lichenoid</a:t>
            </a:r>
            <a:r>
              <a:rPr lang="en-US" dirty="0"/>
              <a:t> drug eruptions, </a:t>
            </a:r>
            <a:r>
              <a:rPr lang="en-US" dirty="0" err="1"/>
              <a:t>urticaria</a:t>
            </a:r>
            <a:r>
              <a:rPr lang="en-US" dirty="0"/>
              <a:t>, blue-gray skin hyperpigmentation, ocular toxicity, gastrointestinal upset, myopathy, cardiomyopathy, and rare central nervous system side effects (dizziness, headache, insomnia, psychosis</a:t>
            </a:r>
            <a:r>
              <a:rPr lang="en-US" dirty="0" smtClean="0"/>
              <a:t>).</a:t>
            </a:r>
          </a:p>
          <a:p>
            <a:pPr marL="228600" lvl="0">
              <a:buNone/>
            </a:pPr>
            <a:r>
              <a:rPr lang="en-US" dirty="0" smtClean="0"/>
              <a:t>2- Systemic </a:t>
            </a:r>
            <a:r>
              <a:rPr lang="en-US" dirty="0"/>
              <a:t>Corticosteroids: 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prednisone </a:t>
            </a:r>
            <a:r>
              <a:rPr lang="en-US" dirty="0"/>
              <a:t>of 0.5 to </a:t>
            </a:r>
            <a:r>
              <a:rPr lang="en-US" dirty="0" smtClean="0"/>
              <a:t>1.0mg/kg/da</a:t>
            </a:r>
            <a:endParaRPr lang="en-US" dirty="0"/>
          </a:p>
          <a:p>
            <a:pPr marL="571500" lvl="0" indent="-342900">
              <a:buFont typeface="Wingdings" panose="05000000000000000000" pitchFamily="2" charset="2"/>
              <a:buChar char="v"/>
            </a:pPr>
            <a:r>
              <a:rPr lang="en-US" u="sng" dirty="0" smtClean="0"/>
              <a:t>Second-line Systemic Therapies</a:t>
            </a:r>
          </a:p>
          <a:p>
            <a:pPr marL="228600" lvl="0">
              <a:buNone/>
            </a:pPr>
            <a:r>
              <a:rPr lang="en-US" dirty="0" smtClean="0"/>
              <a:t>1- </a:t>
            </a:r>
            <a:r>
              <a:rPr lang="en-US" dirty="0" err="1" smtClean="0"/>
              <a:t>Immunosuppressants:Azathioprine</a:t>
            </a:r>
            <a:r>
              <a:rPr lang="en-US" dirty="0"/>
              <a:t>, Methotrexate, </a:t>
            </a:r>
            <a:r>
              <a:rPr lang="en-US" dirty="0" err="1"/>
              <a:t>Mycophenolate</a:t>
            </a:r>
            <a:r>
              <a:rPr lang="en-US" dirty="0"/>
              <a:t> </a:t>
            </a:r>
            <a:r>
              <a:rPr lang="en-US" dirty="0" err="1"/>
              <a:t>mofetil</a:t>
            </a:r>
            <a:r>
              <a:rPr lang="en-US" dirty="0"/>
              <a:t> </a:t>
            </a:r>
          </a:p>
          <a:p>
            <a:pPr marL="228600" lvl="0">
              <a:buNone/>
            </a:pPr>
            <a:r>
              <a:rPr lang="en-US" dirty="0" smtClean="0"/>
              <a:t>2- Biologics </a:t>
            </a:r>
            <a:r>
              <a:rPr lang="en-US" dirty="0"/>
              <a:t>: </a:t>
            </a:r>
            <a:r>
              <a:rPr lang="en-US" dirty="0" smtClean="0"/>
              <a:t>Rituximab</a:t>
            </a:r>
            <a:endParaRPr lang="en-US" dirty="0"/>
          </a:p>
          <a:p>
            <a:pPr marL="228600" lvl="0">
              <a:buNone/>
            </a:pPr>
            <a:r>
              <a:rPr lang="en-US" dirty="0" smtClean="0"/>
              <a:t>3- </a:t>
            </a:r>
            <a:r>
              <a:rPr lang="en-US" dirty="0" err="1" smtClean="0"/>
              <a:t>Immunomodulators</a:t>
            </a:r>
            <a:r>
              <a:rPr lang="en-US" dirty="0"/>
              <a:t>: Thalidomide </a:t>
            </a:r>
          </a:p>
        </p:txBody>
      </p:sp>
    </p:spTree>
    <p:extLst>
      <p:ext uri="{BB962C8B-B14F-4D97-AF65-F5344CB8AC3E}">
        <p14:creationId xmlns:p14="http://schemas.microsoft.com/office/powerpoint/2010/main" val="24453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err="1"/>
              <a:t>Dermatomyositis</a:t>
            </a:r>
            <a:r>
              <a:rPr lang="en-US" dirty="0"/>
              <a:t> (DM)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54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1926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698" y="565678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01873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A subtype of idiopathic inflammatory myopathies (IIMs)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haracterized </a:t>
            </a:r>
            <a:r>
              <a:rPr lang="en-US" dirty="0"/>
              <a:t>by skin rash, proximal muscle weakness, and inflammatory infiltrates in the muscle tissue. </a:t>
            </a:r>
          </a:p>
        </p:txBody>
      </p:sp>
    </p:spTree>
    <p:extLst>
      <p:ext uri="{BB962C8B-B14F-4D97-AF65-F5344CB8AC3E}">
        <p14:creationId xmlns:p14="http://schemas.microsoft.com/office/powerpoint/2010/main" val="89180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38412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Rare </a:t>
            </a:r>
            <a:r>
              <a:rPr lang="en-US" dirty="0"/>
              <a:t>disease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10 </a:t>
            </a:r>
            <a:r>
              <a:rPr lang="en-US" dirty="0"/>
              <a:t>/</a:t>
            </a:r>
            <a:r>
              <a:rPr lang="en-US" dirty="0" smtClean="0"/>
              <a:t>1,000,000 in adults and 3.2/1,000,000 in children</a:t>
            </a:r>
            <a:endParaRPr lang="en-US" dirty="0"/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Adult </a:t>
            </a:r>
            <a:r>
              <a:rPr lang="en-US" dirty="0"/>
              <a:t>F:M is 2:1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Two </a:t>
            </a:r>
            <a:r>
              <a:rPr lang="en-US" dirty="0"/>
              <a:t>peaks of onset: ages 10-15, 45-55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7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1- Pathognomonic</a:t>
            </a:r>
            <a:r>
              <a:rPr lang="en-US" b="1" dirty="0"/>
              <a:t> Cutaneous manifestations :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A- heliotrope </a:t>
            </a:r>
            <a:r>
              <a:rPr lang="en-US" dirty="0"/>
              <a:t>rash </a:t>
            </a:r>
            <a:r>
              <a:rPr lang="en-US" dirty="0" smtClean="0"/>
              <a:t>: </a:t>
            </a:r>
            <a:r>
              <a:rPr lang="en-US" dirty="0" err="1" smtClean="0"/>
              <a:t>violaceous</a:t>
            </a:r>
            <a:r>
              <a:rPr lang="en-US" dirty="0" smtClean="0"/>
              <a:t> </a:t>
            </a:r>
            <a:r>
              <a:rPr lang="en-US" dirty="0"/>
              <a:t>to dusky erythematous rash with or without edema in a symmetrical distribution involving </a:t>
            </a:r>
            <a:r>
              <a:rPr lang="en-US" dirty="0" smtClean="0"/>
              <a:t>upper </a:t>
            </a:r>
            <a:r>
              <a:rPr lang="en-US" dirty="0" err="1" smtClean="0"/>
              <a:t>palpebra</a:t>
            </a:r>
            <a:r>
              <a:rPr lang="en-US" dirty="0" smtClean="0"/>
              <a:t> skin </a:t>
            </a:r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B-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papules </a:t>
            </a:r>
            <a:r>
              <a:rPr lang="en-US" dirty="0" smtClean="0"/>
              <a:t>: slightly </a:t>
            </a:r>
            <a:r>
              <a:rPr lang="en-US" dirty="0"/>
              <a:t>elevated, </a:t>
            </a:r>
            <a:r>
              <a:rPr lang="en-US" dirty="0" err="1"/>
              <a:t>violaceous</a:t>
            </a:r>
            <a:r>
              <a:rPr lang="en-US" dirty="0"/>
              <a:t> papules and plaques </a:t>
            </a:r>
            <a:r>
              <a:rPr lang="en-US" dirty="0" smtClean="0"/>
              <a:t>over extensor surface of finger joints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r>
              <a:rPr lang="en-US" dirty="0" smtClean="0"/>
              <a:t>C- </a:t>
            </a:r>
            <a:r>
              <a:rPr lang="en-US" dirty="0" err="1" smtClean="0"/>
              <a:t>Gottron’s</a:t>
            </a:r>
            <a:r>
              <a:rPr lang="en-US" dirty="0" smtClean="0"/>
              <a:t> </a:t>
            </a:r>
            <a:r>
              <a:rPr lang="en-US" dirty="0"/>
              <a:t>sign: symmetric, </a:t>
            </a:r>
            <a:r>
              <a:rPr lang="en-US" dirty="0" err="1"/>
              <a:t>nonscaling</a:t>
            </a:r>
            <a:r>
              <a:rPr lang="en-US" dirty="0"/>
              <a:t>, </a:t>
            </a:r>
            <a:r>
              <a:rPr lang="en-US" dirty="0" err="1"/>
              <a:t>violaceous</a:t>
            </a:r>
            <a:r>
              <a:rPr lang="en-US" dirty="0"/>
              <a:t> to erythematous macules or </a:t>
            </a:r>
            <a:r>
              <a:rPr lang="en-US" dirty="0" smtClean="0"/>
              <a:t>patches, </a:t>
            </a:r>
            <a:r>
              <a:rPr lang="en-US" dirty="0"/>
              <a:t>often atrophic, in the same distribution as </a:t>
            </a:r>
            <a:r>
              <a:rPr lang="en-US" dirty="0" err="1"/>
              <a:t>Gottron’s</a:t>
            </a:r>
            <a:r>
              <a:rPr lang="en-US" dirty="0"/>
              <a:t> papules</a:t>
            </a:r>
          </a:p>
        </p:txBody>
      </p:sp>
    </p:spTree>
    <p:extLst>
      <p:ext uri="{BB962C8B-B14F-4D97-AF65-F5344CB8AC3E}">
        <p14:creationId xmlns:p14="http://schemas.microsoft.com/office/powerpoint/2010/main" val="98320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58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57742" cy="511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2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59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26329" cy="51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43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Cutaneous Lupus </a:t>
            </a:r>
            <a:r>
              <a:rPr lang="en-US" dirty="0" err="1"/>
              <a:t>Erythematosus</a:t>
            </a:r>
            <a:r>
              <a:rPr lang="en-US" dirty="0"/>
              <a:t> (CLE)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96528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Risk for systemic disease:</a:t>
            </a:r>
          </a:p>
          <a:p>
            <a:pPr>
              <a:buNone/>
            </a:pPr>
            <a:r>
              <a:rPr lang="en-US" dirty="0" smtClean="0"/>
              <a:t>-ACLE: 100%</a:t>
            </a:r>
          </a:p>
          <a:p>
            <a:pPr>
              <a:buNone/>
            </a:pPr>
            <a:r>
              <a:rPr lang="en-US" dirty="0" smtClean="0"/>
              <a:t>-SCLE: 50%</a:t>
            </a:r>
          </a:p>
          <a:p>
            <a:pPr>
              <a:buNone/>
            </a:pPr>
            <a:r>
              <a:rPr lang="en-US" dirty="0" smtClean="0"/>
              <a:t>-CCLE: 10%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584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72079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 lvl="0">
              <a:lnSpc>
                <a:spcPct val="150000"/>
              </a:lnSpc>
              <a:buNone/>
            </a:pPr>
            <a:r>
              <a:rPr lang="en-US" b="1" dirty="0" smtClean="0"/>
              <a:t>2- Cutaneous </a:t>
            </a:r>
            <a:r>
              <a:rPr lang="en-US" b="1" dirty="0"/>
              <a:t>features are characteristic of the disease but not </a:t>
            </a:r>
            <a:r>
              <a:rPr lang="en-US" b="1" dirty="0" smtClean="0"/>
              <a:t>pathognomonic:</a:t>
            </a:r>
            <a:endParaRPr lang="en-US" b="1" dirty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A- Facial erythema and </a:t>
            </a:r>
            <a:r>
              <a:rPr lang="en-US" dirty="0" err="1"/>
              <a:t>edeama</a:t>
            </a: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2" descr="Fig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39" y="2448079"/>
            <a:ext cx="3609602" cy="269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05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B- 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in a photosensitive distribution</a:t>
            </a:r>
            <a:r>
              <a:rPr lang="en-US" dirty="0" smtClean="0"/>
              <a:t>: V-sign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1876301"/>
            <a:ext cx="3956401" cy="32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1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C-</a:t>
            </a:r>
            <a:r>
              <a:rPr lang="en-US" dirty="0" err="1" smtClean="0"/>
              <a:t>Poikiloderma</a:t>
            </a:r>
            <a:r>
              <a:rPr lang="en-US" dirty="0" smtClean="0"/>
              <a:t> </a:t>
            </a:r>
            <a:r>
              <a:rPr lang="en-US" dirty="0"/>
              <a:t>over the upper back (shawl sign):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00" y="1864329"/>
            <a:ext cx="4374414" cy="327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8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D- </a:t>
            </a:r>
            <a:r>
              <a:rPr lang="en-US" dirty="0" err="1" smtClean="0"/>
              <a:t>Periungual</a:t>
            </a:r>
            <a:r>
              <a:rPr lang="en-US" dirty="0" smtClean="0"/>
              <a:t> </a:t>
            </a:r>
            <a:r>
              <a:rPr lang="en-US" dirty="0"/>
              <a:t>and </a:t>
            </a:r>
            <a:r>
              <a:rPr lang="en-US" dirty="0" err="1"/>
              <a:t>cuticular</a:t>
            </a:r>
            <a:r>
              <a:rPr lang="en-US" dirty="0"/>
              <a:t> changes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86" y="2113130"/>
            <a:ext cx="4051534" cy="303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r>
              <a:rPr lang="en-US" dirty="0"/>
              <a:t>  E-Scalp </a:t>
            </a:r>
            <a:r>
              <a:rPr lang="en-US" dirty="0" smtClean="0"/>
              <a:t>: </a:t>
            </a:r>
            <a:r>
              <a:rPr lang="en-US" dirty="0" err="1" smtClean="0"/>
              <a:t>Eythematous</a:t>
            </a:r>
            <a:r>
              <a:rPr lang="en-US" dirty="0" smtClean="0"/>
              <a:t> </a:t>
            </a:r>
            <a:r>
              <a:rPr lang="en-US" dirty="0"/>
              <a:t>to </a:t>
            </a:r>
            <a:r>
              <a:rPr lang="en-US" dirty="0" err="1"/>
              <a:t>violaceous</a:t>
            </a:r>
            <a:r>
              <a:rPr lang="en-US" dirty="0"/>
              <a:t>, </a:t>
            </a:r>
            <a:r>
              <a:rPr lang="en-US" dirty="0" err="1"/>
              <a:t>psoriasiform</a:t>
            </a:r>
            <a:r>
              <a:rPr lang="en-US" dirty="0"/>
              <a:t> dermatitis </a:t>
            </a:r>
            <a:endParaRPr lang="en-US" dirty="0" smtClean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9" y="1873431"/>
            <a:ext cx="4415579" cy="327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85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F</a:t>
            </a:r>
            <a:r>
              <a:rPr lang="en-US" dirty="0"/>
              <a:t>. Mechanic’s </a:t>
            </a:r>
            <a:r>
              <a:rPr lang="en-US" dirty="0" smtClean="0"/>
              <a:t>hand : 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- </a:t>
            </a:r>
            <a:r>
              <a:rPr lang="en-US" dirty="0"/>
              <a:t>Cracking and fissuring of the skin of the </a:t>
            </a:r>
            <a:r>
              <a:rPr lang="en-US" dirty="0" err="1"/>
              <a:t>fingerpads</a:t>
            </a:r>
            <a:r>
              <a:rPr lang="en-US" dirty="0">
                <a:solidFill>
                  <a:srgbClr val="454545"/>
                </a:solidFill>
                <a:latin typeface=".SFUIText"/>
              </a:rPr>
              <a:t>.</a:t>
            </a:r>
            <a:endParaRPr lang="en-US" dirty="0"/>
          </a:p>
          <a:p>
            <a:pPr marL="228600">
              <a:lnSpc>
                <a:spcPct val="150000"/>
              </a:lnSpc>
              <a:buNone/>
            </a:pPr>
            <a:endParaRPr lang="en-US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22" name="Picture 2" descr="An external file that holds a picture, illustration, etc.&#10;Object name is 1756-0500-7-303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2" y="1811589"/>
            <a:ext cx="4432697" cy="324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9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54379" y="221539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pPr marL="571500" indent="-342900">
              <a:buFont typeface="Wingdings" panose="05000000000000000000" pitchFamily="2" charset="2"/>
              <a:buChar char="v"/>
            </a:pPr>
            <a:r>
              <a:rPr lang="en-US" dirty="0"/>
              <a:t> </a:t>
            </a:r>
            <a:r>
              <a:rPr lang="en-US" dirty="0" smtClean="0"/>
              <a:t>Other </a:t>
            </a:r>
            <a:r>
              <a:rPr lang="en-US" dirty="0"/>
              <a:t>skin manifestations</a:t>
            </a:r>
            <a:r>
              <a:rPr lang="en-US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smtClean="0"/>
              <a:t>Photosensitivity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asculitis</a:t>
            </a:r>
            <a:r>
              <a:rPr lang="en-US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Nonscarring</a:t>
            </a:r>
            <a:r>
              <a:rPr lang="en-US" dirty="0" smtClean="0"/>
              <a:t> </a:t>
            </a:r>
            <a:r>
              <a:rPr lang="en-US" dirty="0"/>
              <a:t>alopecia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 smtClean="0"/>
              <a:t>Calcinosis</a:t>
            </a:r>
            <a:r>
              <a:rPr lang="en-US" dirty="0" smtClean="0"/>
              <a:t> </a:t>
            </a:r>
            <a:r>
              <a:rPr lang="en-US" dirty="0"/>
              <a:t>cutis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dirty="0" err="1"/>
              <a:t>V</a:t>
            </a:r>
            <a:r>
              <a:rPr lang="en-US" dirty="0" err="1" smtClean="0"/>
              <a:t>esiculobullous</a:t>
            </a:r>
            <a:r>
              <a:rPr lang="en-US" dirty="0"/>
              <a:t> </a:t>
            </a:r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34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     Clinical presentation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0628" y="247682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lnSpc>
                <a:spcPct val="150000"/>
              </a:lnSpc>
              <a:buNone/>
            </a:pPr>
            <a:r>
              <a:rPr lang="en-US" dirty="0" smtClean="0"/>
              <a:t> </a:t>
            </a:r>
          </a:p>
          <a:p>
            <a:pPr marL="228600">
              <a:buNone/>
            </a:pPr>
            <a:r>
              <a:rPr lang="en-US" b="1" dirty="0" smtClean="0"/>
              <a:t>3- Non-cutaneous </a:t>
            </a:r>
            <a:r>
              <a:rPr lang="en-US" b="1" dirty="0"/>
              <a:t>DM manifestations</a:t>
            </a:r>
            <a:r>
              <a:rPr lang="en-US" b="1" dirty="0" smtClean="0"/>
              <a:t>:</a:t>
            </a:r>
            <a:endParaRPr lang="en-US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Fever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elevated serum C-reactive protein level and ESR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pain on grasping or spontaneous pain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Proximal muscle weakness (upper or lower extremity and trunk)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Nondestructive arthritis or </a:t>
            </a:r>
            <a:r>
              <a:rPr lang="en-US" sz="1800" dirty="0" err="1"/>
              <a:t>arthralgias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Elevated serum </a:t>
            </a:r>
            <a:r>
              <a:rPr lang="en-US" sz="1800" dirty="0" err="1"/>
              <a:t>creatine</a:t>
            </a:r>
            <a:r>
              <a:rPr lang="en-US" sz="1800" dirty="0"/>
              <a:t> kinase or </a:t>
            </a:r>
            <a:r>
              <a:rPr lang="en-US" sz="1800" dirty="0" err="1"/>
              <a:t>aldolase</a:t>
            </a:r>
            <a:r>
              <a:rPr lang="en-US" sz="1800" dirty="0"/>
              <a:t> level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Myogenic changes on electromyography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Positive anti-Jo-1 antibody test (</a:t>
            </a:r>
            <a:r>
              <a:rPr lang="en-US" sz="1800" dirty="0" err="1"/>
              <a:t>histidyl-tRNA</a:t>
            </a:r>
            <a:r>
              <a:rPr lang="en-US" sz="1800" dirty="0"/>
              <a:t> </a:t>
            </a:r>
            <a:r>
              <a:rPr lang="en-US" sz="1800" dirty="0" err="1"/>
              <a:t>synthetase</a:t>
            </a:r>
            <a:r>
              <a:rPr lang="en-US" sz="1800" dirty="0"/>
              <a:t>)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/>
              <a:t>Pathologic findings compatible with inflammatory myositis</a:t>
            </a:r>
            <a:endParaRPr lang="en-US" sz="1800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b="1" dirty="0" smtClean="0"/>
          </a:p>
          <a:p>
            <a:pPr marL="228600" lvl="0">
              <a:lnSpc>
                <a:spcPct val="150000"/>
              </a:lnSpc>
              <a:buNone/>
            </a:pPr>
            <a:endParaRPr lang="en-US" b="1" dirty="0"/>
          </a:p>
          <a:p>
            <a:pPr marL="228600" lvl="0">
              <a:lnSpc>
                <a:spcPct val="1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5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399840" y="116344"/>
            <a:ext cx="8387255" cy="1772856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</a:rPr>
              <a:t>Juvenile (childhood) DM </a:t>
            </a:r>
            <a:endParaRPr lang="en" sz="2400" dirty="0">
              <a:solidFill>
                <a:srgbClr val="FF9800"/>
              </a:solidFill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68</a:t>
            </a:fld>
            <a:endParaRPr lang="e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1" y="1392874"/>
            <a:ext cx="9144793" cy="38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24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-2577969" y="116344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Drug-induced DM 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69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224607" y="1184654"/>
            <a:ext cx="7149969" cy="3129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Quinidine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NSIND, d-</a:t>
            </a:r>
            <a:r>
              <a:rPr lang="en-US" sz="2000" dirty="0" err="1">
                <a:solidFill>
                  <a:srgbClr val="454545"/>
                </a:solidFill>
                <a:latin typeface=".SFUIText"/>
              </a:rPr>
              <a:t>penicillamine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, isoniazid and TNF antagonists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 </a:t>
            </a:r>
          </a:p>
          <a:p>
            <a:pPr marL="228600" lvl="0">
              <a:spcAft>
                <a:spcPts val="1000"/>
              </a:spcAft>
              <a:buClr>
                <a:srgbClr val="C7D3E6"/>
              </a:buClr>
              <a:buSzPct val="100000"/>
            </a:pPr>
            <a:r>
              <a:rPr lang="en-US" sz="2400" b="1" dirty="0" err="1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Dermatomyositis</a:t>
            </a:r>
            <a:r>
              <a:rPr lang="en-US" sz="2400" b="1" dirty="0">
                <a:solidFill>
                  <a:srgbClr val="FF9800"/>
                </a:solidFill>
                <a:latin typeface="Roboto Condensed"/>
                <a:ea typeface="Roboto Condensed"/>
                <a:cs typeface="Roboto Condensed"/>
                <a:sym typeface="Roboto Condensed Light"/>
              </a:rPr>
              <a:t> and malignancy 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Older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patients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varian </a:t>
            </a:r>
            <a:r>
              <a:rPr lang="en-US" sz="200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carcinoma , lungs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, pancreas, breasts and gastrointestinal tract.</a:t>
            </a:r>
          </a:p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O</a:t>
            </a:r>
            <a:r>
              <a:rPr lang="en-US" sz="2000" dirty="0" smtClean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ccur </a:t>
            </a:r>
            <a:r>
              <a:rPr lang="en-US" sz="2000" dirty="0">
                <a:solidFill>
                  <a:srgbClr val="263248"/>
                </a:solidFill>
                <a:latin typeface="Roboto Condensed Light"/>
                <a:ea typeface="Roboto Condensed Light"/>
                <a:sym typeface="Roboto Condensed Light"/>
              </a:rPr>
              <a:t>before the onset of DM, concurrently with DM, or after the onset of DM. </a:t>
            </a:r>
          </a:p>
        </p:txBody>
      </p:sp>
    </p:spTree>
    <p:extLst>
      <p:ext uri="{BB962C8B-B14F-4D97-AF65-F5344CB8AC3E}">
        <p14:creationId xmlns:p14="http://schemas.microsoft.com/office/powerpoint/2010/main" val="3302989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4275" y="752601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 smtClean="0"/>
              <a:t>                        EPIDEMIOLOGY</a:t>
            </a: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ncidence </a:t>
            </a:r>
            <a:r>
              <a:rPr lang="en-US" dirty="0"/>
              <a:t>of CLE in Sweden and USA is 4/100,000.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female to male </a:t>
            </a:r>
            <a:r>
              <a:rPr lang="en-US" dirty="0" smtClean="0"/>
              <a:t>ratio is about 6:1 for ACLE and about </a:t>
            </a:r>
            <a:r>
              <a:rPr lang="en-US" dirty="0"/>
              <a:t>3:1 for both DLE </a:t>
            </a:r>
            <a:r>
              <a:rPr lang="en-US" dirty="0" smtClean="0"/>
              <a:t>and SCLE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 Skin involvement is seen in about 70 to 80% of LE patients. Cutaneous lesions constitute 4 of the 17 new criteria of SLE(ACLE, CCLE, oral ulceration and non-scaring alopecia). SLICC 2012 classification criteria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is </a:t>
            </a:r>
            <a:r>
              <a:rPr lang="en-US" dirty="0"/>
              <a:t>common among African Americans and SCLE </a:t>
            </a:r>
            <a:r>
              <a:rPr lang="en-US" dirty="0" smtClean="0"/>
              <a:t>is common in </a:t>
            </a:r>
            <a:r>
              <a:rPr lang="en-US" dirty="0"/>
              <a:t>Caucasians.</a:t>
            </a:r>
          </a:p>
          <a:p>
            <a:pPr marL="571500" lvl="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DLE </a:t>
            </a:r>
            <a:r>
              <a:rPr lang="en-US" dirty="0"/>
              <a:t>is the most common subset (80%).</a:t>
            </a:r>
          </a:p>
        </p:txBody>
      </p:sp>
    </p:spTree>
    <p:extLst>
      <p:ext uri="{BB962C8B-B14F-4D97-AF65-F5344CB8AC3E}">
        <p14:creationId xmlns:p14="http://schemas.microsoft.com/office/powerpoint/2010/main" val="325232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21194" y="765634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</a:t>
            </a:r>
            <a:r>
              <a:rPr lang="en-US" sz="2400" dirty="0" smtClean="0"/>
              <a:t>Systemic </a:t>
            </a:r>
            <a:r>
              <a:rPr lang="en-US" sz="2400" dirty="0"/>
              <a:t>complications/associations</a:t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Cardiomyopathy </a:t>
            </a:r>
            <a:r>
              <a:rPr lang="en-US" sz="1800" dirty="0"/>
              <a:t>and Cardiac conduction defects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Aspiration </a:t>
            </a:r>
            <a:r>
              <a:rPr lang="en-US" sz="1800" dirty="0"/>
              <a:t>pneumonia secondary to respiratory muscle weakness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Diffuse </a:t>
            </a:r>
            <a:r>
              <a:rPr lang="en-US" sz="1800" dirty="0"/>
              <a:t>interstitial pneumonitis/fibrosis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calcification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Ocular </a:t>
            </a:r>
            <a:r>
              <a:rPr lang="en-US" sz="1800" dirty="0"/>
              <a:t>complications including </a:t>
            </a:r>
            <a:r>
              <a:rPr lang="en-US" sz="1800" dirty="0" err="1"/>
              <a:t>iritis</a:t>
            </a:r>
            <a:r>
              <a:rPr lang="en-US" sz="1800" dirty="0"/>
              <a:t>, </a:t>
            </a:r>
            <a:r>
              <a:rPr lang="en-US" sz="1800" dirty="0" err="1"/>
              <a:t>nystagmus</a:t>
            </a:r>
            <a:r>
              <a:rPr lang="en-US" sz="1800" dirty="0"/>
              <a:t>, cotton-wool spots, optic atrophy, </a:t>
            </a:r>
            <a:r>
              <a:rPr lang="en-US" sz="1800" dirty="0" err="1"/>
              <a:t>conjunctival</a:t>
            </a:r>
            <a:r>
              <a:rPr lang="en-US" sz="1800" dirty="0"/>
              <a:t> edema and </a:t>
            </a:r>
            <a:r>
              <a:rPr lang="en-US" sz="1800" dirty="0" err="1"/>
              <a:t>pseudopolyposis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Internal </a:t>
            </a:r>
            <a:r>
              <a:rPr lang="en-US" sz="1800" dirty="0"/>
              <a:t>malignancy </a:t>
            </a:r>
          </a:p>
        </p:txBody>
      </p:sp>
    </p:spTree>
    <p:extLst>
      <p:ext uri="{BB962C8B-B14F-4D97-AF65-F5344CB8AC3E}">
        <p14:creationId xmlns:p14="http://schemas.microsoft.com/office/powerpoint/2010/main" val="148670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16197" y="944041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         Investigations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</a:t>
            </a:r>
            <a:r>
              <a:rPr lang="en-US" sz="1800" dirty="0"/>
              <a:t>enzyme elevation: </a:t>
            </a:r>
            <a:r>
              <a:rPr lang="en-US" sz="1800" dirty="0" smtClean="0"/>
              <a:t>Serum CK, </a:t>
            </a:r>
            <a:r>
              <a:rPr lang="en-US" sz="1800" dirty="0" err="1"/>
              <a:t>aldolase</a:t>
            </a:r>
            <a:r>
              <a:rPr lang="en-US" sz="1800" dirty="0"/>
              <a:t>, ALT</a:t>
            </a:r>
            <a:r>
              <a:rPr lang="en-US" sz="1800"/>
              <a:t>, </a:t>
            </a:r>
            <a:r>
              <a:rPr lang="en-US" sz="1800" smtClean="0"/>
              <a:t>LDH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CK </a:t>
            </a:r>
            <a:r>
              <a:rPr lang="en-US" sz="1800" dirty="0"/>
              <a:t>is useful to monitor the treatment of </a:t>
            </a:r>
            <a:r>
              <a:rPr lang="en-US" sz="1800" dirty="0" smtClean="0"/>
              <a:t>DM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Autoantibodies</a:t>
            </a:r>
            <a:r>
              <a:rPr lang="en-US" sz="1800" dirty="0"/>
              <a:t>: ANA levels,Jo-1: most common </a:t>
            </a:r>
            <a:r>
              <a:rPr lang="en-US" sz="1800" dirty="0" err="1"/>
              <a:t>antisynthetase</a:t>
            </a:r>
            <a:r>
              <a:rPr lang="en-US" sz="1800" dirty="0"/>
              <a:t> 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Magnetic </a:t>
            </a:r>
            <a:r>
              <a:rPr lang="en-US" sz="1800" dirty="0"/>
              <a:t>resonance imaging (MRI</a:t>
            </a:r>
            <a:r>
              <a:rPr lang="en-US" sz="1800" dirty="0" smtClean="0"/>
              <a:t>)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Electromyography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Muscle biopsy</a:t>
            </a:r>
            <a:endParaRPr lang="en-US" sz="1800" dirty="0"/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skin </a:t>
            </a:r>
            <a:r>
              <a:rPr lang="en-US" sz="1800" dirty="0"/>
              <a:t>biopsy</a:t>
            </a:r>
          </a:p>
        </p:txBody>
      </p:sp>
    </p:spTree>
    <p:extLst>
      <p:ext uri="{BB962C8B-B14F-4D97-AF65-F5344CB8AC3E}">
        <p14:creationId xmlns:p14="http://schemas.microsoft.com/office/powerpoint/2010/main" val="353943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</a:t>
            </a:r>
            <a:r>
              <a:rPr lang="en-US" sz="2400" dirty="0" smtClean="0"/>
              <a:t>                  Diagnostic Criteria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1229743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1</a:t>
            </a:r>
            <a:r>
              <a:rPr lang="en-US" sz="1800" dirty="0"/>
              <a:t>. Symmetric proximal muscle weakness </a:t>
            </a:r>
          </a:p>
          <a:p>
            <a:pPr marL="228600">
              <a:buNone/>
            </a:pPr>
            <a:r>
              <a:rPr lang="en-US" sz="1800" dirty="0"/>
              <a:t>2. Biopsy evidence of myositis (MRI can </a:t>
            </a:r>
            <a:r>
              <a:rPr lang="en-US" sz="1800" dirty="0" err="1"/>
              <a:t>subst</a:t>
            </a:r>
            <a:r>
              <a:rPr lang="en-US" sz="1800" dirty="0"/>
              <a:t>) </a:t>
            </a:r>
          </a:p>
          <a:p>
            <a:pPr marL="228600">
              <a:buNone/>
            </a:pPr>
            <a:r>
              <a:rPr lang="en-US" sz="1800" dirty="0"/>
              <a:t>3. Increased serum skeletal muscle enzymes </a:t>
            </a:r>
          </a:p>
          <a:p>
            <a:pPr marL="228600">
              <a:buNone/>
            </a:pPr>
            <a:r>
              <a:rPr lang="en-US" sz="1800" dirty="0"/>
              <a:t>4. Characteristic EMG pattern </a:t>
            </a:r>
          </a:p>
          <a:p>
            <a:pPr marL="228600">
              <a:buNone/>
            </a:pPr>
            <a:r>
              <a:rPr lang="en-US" sz="1800" dirty="0"/>
              <a:t>5. Typical DM </a:t>
            </a:r>
            <a:r>
              <a:rPr lang="en-US" sz="1800" dirty="0" smtClean="0"/>
              <a:t>skin lesions</a:t>
            </a:r>
            <a:endParaRPr lang="en-US" sz="1800" dirty="0"/>
          </a:p>
          <a:p>
            <a:pPr marL="228600">
              <a:buNone/>
            </a:pPr>
            <a:r>
              <a:rPr lang="en-US" sz="1800" dirty="0" smtClean="0"/>
              <a:t>DM </a:t>
            </a:r>
            <a:r>
              <a:rPr lang="en-US" sz="1800" dirty="0"/>
              <a:t>possible </a:t>
            </a:r>
            <a:r>
              <a:rPr lang="en-US" sz="1800" dirty="0" smtClean="0"/>
              <a:t>(5 </a:t>
            </a:r>
            <a:r>
              <a:rPr lang="en-US" sz="1800" dirty="0"/>
              <a:t>+ any two of 1-4), probable </a:t>
            </a:r>
            <a:r>
              <a:rPr lang="en-US" sz="1800" dirty="0" smtClean="0"/>
              <a:t>(5 </a:t>
            </a:r>
            <a:r>
              <a:rPr lang="en-US" sz="1800" dirty="0"/>
              <a:t>+ any 3), definite (all 1-5) </a:t>
            </a:r>
          </a:p>
        </p:txBody>
      </p:sp>
    </p:spTree>
    <p:extLst>
      <p:ext uri="{BB962C8B-B14F-4D97-AF65-F5344CB8AC3E}">
        <p14:creationId xmlns:p14="http://schemas.microsoft.com/office/powerpoint/2010/main" val="141414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 err="1"/>
              <a:t>Dermatomyositis</a:t>
            </a:r>
            <a:r>
              <a:rPr lang="en-US" sz="2400" dirty="0"/>
              <a:t> (DM)</a:t>
            </a:r>
            <a:br>
              <a:rPr lang="en-US" sz="2400" dirty="0"/>
            </a:br>
            <a:r>
              <a:rPr lang="en-US" sz="2400" dirty="0"/>
              <a:t>                   Treatment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84248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Oral </a:t>
            </a:r>
            <a:r>
              <a:rPr lang="en-US" sz="1800" dirty="0"/>
              <a:t>prednisone: 0.5 to 1.5 mg per kg daily until serum </a:t>
            </a:r>
            <a:r>
              <a:rPr lang="en-US" sz="1800" dirty="0" err="1"/>
              <a:t>creatine</a:t>
            </a:r>
            <a:r>
              <a:rPr lang="en-US" sz="1800" dirty="0"/>
              <a:t> kinase normalizes, then slowly taper over 12 months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Methotrexate: Oral</a:t>
            </a:r>
            <a:r>
              <a:rPr lang="en-US" sz="1800" dirty="0"/>
              <a:t>: 7.5 to 10 mg per week, increased by 2.5 mg per week to total of 25 mg per week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Azathioprine: 2 </a:t>
            </a:r>
            <a:r>
              <a:rPr lang="en-US" sz="1800" dirty="0"/>
              <a:t>to 3 mg per kg per day tapered to 1 mg per kg per day once steroid is tapered to 15 mg per day. Reduce dosage monthly by 25-mg intervals. Maintenance dosage is 50 mg per day.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Cyclosporine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err="1" smtClean="0"/>
              <a:t>Hydroxychloroquine</a:t>
            </a: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Topical steroids 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1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24859" y="3232392"/>
            <a:ext cx="5395408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algn="ctr"/>
            <a:r>
              <a:rPr lang="en-US" dirty="0"/>
              <a:t> </a:t>
            </a:r>
            <a:r>
              <a:rPr lang="en-US" dirty="0" smtClean="0"/>
              <a:t>Scleroderma</a:t>
            </a:r>
            <a:r>
              <a:rPr lang="en-US" dirty="0"/>
              <a:t> </a:t>
            </a:r>
            <a:r>
              <a:rPr lang="en-US" dirty="0" smtClean="0"/>
              <a:t>(Hard </a:t>
            </a:r>
            <a:r>
              <a:rPr lang="en-US" dirty="0"/>
              <a:t>skin )</a:t>
            </a:r>
          </a:p>
        </p:txBody>
      </p:sp>
      <p:sp>
        <p:nvSpPr>
          <p:cNvPr id="223" name="Shape 22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74</a:t>
            </a:fld>
            <a:endParaRPr lang="en"/>
          </a:p>
        </p:txBody>
      </p:sp>
      <p:sp>
        <p:nvSpPr>
          <p:cNvPr id="224" name="Shape 224"/>
          <p:cNvSpPr txBox="1"/>
          <p:nvPr/>
        </p:nvSpPr>
        <p:spPr>
          <a:xfrm>
            <a:off x="463525" y="0"/>
            <a:ext cx="2181600" cy="313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2000" b="1" dirty="0" smtClean="0">
                <a:solidFill>
                  <a:srgbClr val="3F537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3</a:t>
            </a:r>
            <a:endParaRPr lang="en" sz="12000" b="1" dirty="0">
              <a:solidFill>
                <a:srgbClr val="3F537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66472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75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61288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Chronic multisystem </a:t>
            </a:r>
            <a:r>
              <a:rPr lang="en-US" sz="1800" dirty="0"/>
              <a:t>autoimmune </a:t>
            </a:r>
            <a:r>
              <a:rPr lang="en-US" sz="1800" dirty="0" smtClean="0"/>
              <a:t>disease.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smtClean="0"/>
              <a:t>The hallmark of the disease is thickening and tightness of the skin</a:t>
            </a:r>
            <a:endParaRPr lang="en-US" sz="1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 characterized by fibrosis of the skin as well as internal organs, e.g., lung, heart, gastrointestinal tract, and kidneys</a:t>
            </a:r>
            <a:r>
              <a:rPr lang="en-US" sz="1800" dirty="0" smtClean="0"/>
              <a:t>.</a:t>
            </a:r>
            <a:r>
              <a:rPr lang="en-US" sz="1800" dirty="0">
                <a:solidFill>
                  <a:srgbClr val="454545"/>
                </a:solidFill>
                <a:latin typeface=".SF UI Text"/>
              </a:rPr>
              <a:t/>
            </a:r>
            <a:br>
              <a:rPr lang="en-US" sz="1800" dirty="0">
                <a:solidFill>
                  <a:srgbClr val="454545"/>
                </a:solidFill>
                <a:latin typeface=".SF UI Text"/>
              </a:rPr>
            </a:br>
            <a:endParaRPr lang="en-US" sz="1800" dirty="0">
              <a:solidFill>
                <a:srgbClr val="454545"/>
              </a:solidFill>
              <a:latin typeface=".SF UI Text"/>
            </a:endParaRPr>
          </a:p>
        </p:txBody>
      </p:sp>
    </p:spTree>
    <p:extLst>
      <p:ext uri="{BB962C8B-B14F-4D97-AF65-F5344CB8AC3E}">
        <p14:creationId xmlns:p14="http://schemas.microsoft.com/office/powerpoint/2010/main" val="233457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</a:t>
            </a:r>
            <a:r>
              <a:rPr lang="en-US" sz="2400" dirty="0" smtClean="0"/>
              <a:t>Classification    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76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70" y="1401852"/>
            <a:ext cx="6473585" cy="29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0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293682" y="1141142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buNone/>
            </a:pPr>
            <a:r>
              <a:rPr lang="en-US" sz="1800" dirty="0" smtClean="0"/>
              <a:t>1-Systemic </a:t>
            </a:r>
            <a:r>
              <a:rPr lang="en-US" sz="1800" dirty="0"/>
              <a:t>scleroderma: 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 err="1"/>
              <a:t>characterised</a:t>
            </a:r>
            <a:r>
              <a:rPr lang="en-US" sz="1800" dirty="0"/>
              <a:t> by tissue fibrosis and immune abnormalities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800" dirty="0"/>
              <a:t>three cardinal </a:t>
            </a:r>
            <a:r>
              <a:rPr lang="en-US" sz="1800" dirty="0" err="1"/>
              <a:t>pathogenetic</a:t>
            </a:r>
            <a:r>
              <a:rPr lang="en-US" sz="1800" dirty="0"/>
              <a:t> features:</a:t>
            </a:r>
          </a:p>
          <a:p>
            <a:pPr>
              <a:buNone/>
            </a:pPr>
            <a:r>
              <a:rPr lang="en-US" sz="1800" dirty="0"/>
              <a:t>                 a-</a:t>
            </a:r>
            <a:r>
              <a:rPr lang="en-US" sz="1800" dirty="0" err="1"/>
              <a:t>microvascular</a:t>
            </a:r>
            <a:r>
              <a:rPr lang="en-US" sz="1800" dirty="0"/>
              <a:t> involvement</a:t>
            </a:r>
          </a:p>
          <a:p>
            <a:pPr>
              <a:buNone/>
            </a:pPr>
            <a:r>
              <a:rPr lang="en-US" sz="1800" dirty="0"/>
              <a:t>                 b-activation of the immune system </a:t>
            </a:r>
          </a:p>
          <a:p>
            <a:pPr>
              <a:buNone/>
            </a:pPr>
            <a:r>
              <a:rPr lang="en-US" sz="1800" dirty="0"/>
              <a:t>                 c-increase of extracellular matrix deposition in the skin and internal organs</a:t>
            </a:r>
          </a:p>
        </p:txBody>
      </p:sp>
    </p:spTree>
    <p:extLst>
      <p:ext uri="{BB962C8B-B14F-4D97-AF65-F5344CB8AC3E}">
        <p14:creationId xmlns:p14="http://schemas.microsoft.com/office/powerpoint/2010/main" val="334569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9507" y="1071323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              </a:t>
            </a:r>
            <a:r>
              <a:rPr lang="en-US" sz="2400" dirty="0"/>
              <a:t>EPIDEMIOLOGY</a:t>
            </a:r>
            <a:r>
              <a:rPr lang="en-US" sz="2400" b="0" dirty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R</a:t>
            </a:r>
            <a:r>
              <a:rPr lang="en-US" sz="1800" dirty="0" smtClean="0"/>
              <a:t>are </a:t>
            </a:r>
            <a:r>
              <a:rPr lang="en-US" sz="1800" dirty="0"/>
              <a:t>disease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Incidence: 50 </a:t>
            </a:r>
            <a:r>
              <a:rPr lang="en-US" sz="1800" dirty="0"/>
              <a:t>cases per </a:t>
            </a:r>
            <a:r>
              <a:rPr lang="en-US" sz="1800" dirty="0" smtClean="0"/>
              <a:t>million in USA.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P</a:t>
            </a:r>
            <a:r>
              <a:rPr lang="en-US" sz="1800" dirty="0" smtClean="0"/>
              <a:t>eak </a:t>
            </a:r>
            <a:r>
              <a:rPr lang="en-US" sz="1800" dirty="0"/>
              <a:t>occurrence in the 30-40 years age group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F: M </a:t>
            </a:r>
            <a:r>
              <a:rPr lang="en-US" sz="1800" dirty="0"/>
              <a:t>4:1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V</a:t>
            </a:r>
            <a:r>
              <a:rPr lang="en-US" sz="1800" dirty="0" smtClean="0"/>
              <a:t>ery </a:t>
            </a:r>
            <a:r>
              <a:rPr lang="en-US" sz="1800" dirty="0"/>
              <a:t>rare in childhood</a:t>
            </a:r>
          </a:p>
        </p:txBody>
      </p:sp>
    </p:spTree>
    <p:extLst>
      <p:ext uri="{BB962C8B-B14F-4D97-AF65-F5344CB8AC3E}">
        <p14:creationId xmlns:p14="http://schemas.microsoft.com/office/powerpoint/2010/main" val="265910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65133" y="126132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r>
              <a:rPr lang="en-US" sz="2400" dirty="0" smtClean="0"/>
              <a:t>Pathogenesis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79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92712" y="217266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/>
              <a:t>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ndividual </a:t>
            </a:r>
            <a:r>
              <a:rPr lang="en-US" sz="1800" dirty="0"/>
              <a:t>genetic background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E</a:t>
            </a:r>
            <a:r>
              <a:rPr lang="en-US" sz="1800" dirty="0" smtClean="0"/>
              <a:t>xposure </a:t>
            </a:r>
            <a:r>
              <a:rPr lang="en-US" sz="1800" dirty="0"/>
              <a:t>to environmental triggers( virus, drugs, vinyl chloride, silica and nanoparticles from traffic-derived pollution ).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I</a:t>
            </a:r>
            <a:r>
              <a:rPr lang="en-US" sz="1800" dirty="0" smtClean="0"/>
              <a:t>nducing </a:t>
            </a:r>
            <a:r>
              <a:rPr lang="en-US" sz="1800" dirty="0"/>
              <a:t>vascular damage and </a:t>
            </a:r>
            <a:r>
              <a:rPr lang="en-US" sz="1800" dirty="0" smtClean="0"/>
              <a:t>fibroblast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Activate </a:t>
            </a:r>
            <a:r>
              <a:rPr lang="en-US" sz="1800" dirty="0"/>
              <a:t>cells that have ability to give origin to endothelial cells, or collagen producing </a:t>
            </a:r>
            <a:r>
              <a:rPr lang="en-US" sz="1800" dirty="0" smtClean="0"/>
              <a:t>cells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These cells will migrate into </a:t>
            </a:r>
            <a:r>
              <a:rPr lang="en-US" sz="1800" dirty="0" err="1"/>
              <a:t>injuried</a:t>
            </a:r>
            <a:r>
              <a:rPr lang="en-US" sz="1800" dirty="0"/>
              <a:t> tissues to differentiate into both endothelial cells and fibroblasts, to cause defective </a:t>
            </a:r>
            <a:r>
              <a:rPr lang="en-US" sz="1800" dirty="0" err="1"/>
              <a:t>vasculogenesis</a:t>
            </a:r>
            <a:r>
              <a:rPr lang="en-US" sz="1800" dirty="0"/>
              <a:t> or fibrosis or both, and to have </a:t>
            </a:r>
            <a:r>
              <a:rPr lang="en-US" sz="1800" dirty="0" err="1"/>
              <a:t>immunomodulatory</a:t>
            </a:r>
            <a:r>
              <a:rPr lang="en-US" sz="1800" dirty="0"/>
              <a:t> effects</a:t>
            </a:r>
            <a:r>
              <a:rPr lang="en-US" sz="1800" dirty="0" smtClean="0"/>
              <a:t>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/>
              <a:t>The B cells in </a:t>
            </a:r>
            <a:r>
              <a:rPr lang="en-US" sz="1800" dirty="0" err="1"/>
              <a:t>SSc</a:t>
            </a:r>
            <a:r>
              <a:rPr lang="en-US" sz="1800" dirty="0"/>
              <a:t> are activated and produced anti-topoisomerase I and anti-centromere  antibodies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21415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25564" y="951576"/>
            <a:ext cx="5247858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Cutaneous Lupus </a:t>
            </a:r>
            <a:r>
              <a:rPr lang="en-US" sz="2400" dirty="0" err="1"/>
              <a:t>Erythematosus</a:t>
            </a:r>
            <a:r>
              <a:rPr lang="en-US" sz="2400" dirty="0"/>
              <a:t> (CLE)</a:t>
            </a:r>
            <a:br>
              <a:rPr lang="en-US" sz="2400" dirty="0"/>
            </a:br>
            <a:r>
              <a:rPr lang="en-US" sz="2400" dirty="0"/>
              <a:t>                        PATHOGENESIS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1491000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The pathogenesis of CLE remains unclear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CLE </a:t>
            </a:r>
            <a:r>
              <a:rPr lang="en-US" dirty="0"/>
              <a:t>is multifactorial and polygenic.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Complex </a:t>
            </a:r>
            <a:r>
              <a:rPr lang="en-US" dirty="0"/>
              <a:t>interactions between genetics, environment, and cells.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More </a:t>
            </a:r>
            <a:r>
              <a:rPr lang="en-US" dirty="0"/>
              <a:t>than 25 risk loci have been identified.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Ultraviolet radiation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r>
              <a:rPr lang="en-US" dirty="0" smtClean="0"/>
              <a:t>Drug-induced </a:t>
            </a:r>
            <a:r>
              <a:rPr lang="en-US" dirty="0" err="1"/>
              <a:t>subacute</a:t>
            </a:r>
            <a:r>
              <a:rPr lang="en-US" dirty="0"/>
              <a:t> CLE and DLE: hydrochlorothiazide, </a:t>
            </a:r>
            <a:r>
              <a:rPr lang="en-US" dirty="0" err="1"/>
              <a:t>terbinafine</a:t>
            </a:r>
            <a:r>
              <a:rPr lang="en-US" dirty="0"/>
              <a:t>, TNF-</a:t>
            </a:r>
            <a:r>
              <a:rPr lang="el-GR" dirty="0"/>
              <a:t>α </a:t>
            </a:r>
            <a:r>
              <a:rPr lang="en-US" dirty="0"/>
              <a:t>inhibitors, </a:t>
            </a:r>
            <a:r>
              <a:rPr lang="en-US" dirty="0" smtClean="0"/>
              <a:t>antiepileptic, minocycline </a:t>
            </a:r>
            <a:r>
              <a:rPr lang="en-US" dirty="0"/>
              <a:t>and proton-pump inhibitors.</a:t>
            </a:r>
          </a:p>
          <a:p>
            <a:pPr marL="571500" lvl="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7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80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50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52529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7056"/>
            <a:ext cx="5539666" cy="382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2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1110" y="1113970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Histopathology</a:t>
            </a:r>
            <a:br>
              <a:rPr lang="en-US" sz="2400" dirty="0"/>
            </a:br>
            <a:r>
              <a:rPr lang="en-US" sz="2400" dirty="0"/>
              <a:t>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4097"/>
            <a:ext cx="5663952" cy="39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2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" t="4824" r="542" b="-696"/>
          <a:stretch/>
        </p:blipFill>
        <p:spPr>
          <a:xfrm>
            <a:off x="0" y="1136342"/>
            <a:ext cx="5940863" cy="400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6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080314"/>
            <a:ext cx="6132600" cy="31455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en-US" sz="1800" dirty="0"/>
              <a:t>1- Limited Scleroderma: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45.5%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Raynauds </a:t>
            </a:r>
            <a:r>
              <a:rPr lang="en-US" altLang="ko-KR" sz="1800" dirty="0">
                <a:ea typeface="바탕체" panose="02030609000101010101" pitchFamily="49" charset="-127"/>
              </a:rPr>
              <a:t>phenomenon</a:t>
            </a:r>
            <a:r>
              <a:rPr lang="en-US" sz="1800" dirty="0" smtClean="0"/>
              <a:t> for years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Sclerosis limited to the extremities and face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Can </a:t>
            </a:r>
            <a:r>
              <a:rPr lang="en-US" sz="1800" dirty="0"/>
              <a:t>involve perioral skin thickening (pursing of lips)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Less organs involvement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P</a:t>
            </a:r>
            <a:r>
              <a:rPr lang="en-US" sz="1800" dirty="0" smtClean="0"/>
              <a:t>ulmonary hypertension 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Centromere </a:t>
            </a:r>
            <a:r>
              <a:rPr lang="en-US" sz="1800" dirty="0" err="1" smtClean="0"/>
              <a:t>antiboies</a:t>
            </a:r>
            <a:endParaRPr lang="en-US" sz="1800" dirty="0" smtClean="0"/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/>
              <a:t>Relatively good prognosis, &gt;70% survival at 10 </a:t>
            </a:r>
            <a:r>
              <a:rPr lang="en-US" sz="1800" dirty="0" smtClean="0"/>
              <a:t>years</a:t>
            </a: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2000" dirty="0" smtClean="0">
                <a:solidFill>
                  <a:srgbClr val="FFFF66"/>
                </a:solidFill>
                <a:ea typeface="바탕체" panose="02030609000101010101" pitchFamily="49" charset="-127"/>
              </a:rPr>
              <a:t>CREST </a:t>
            </a:r>
            <a:r>
              <a:rPr lang="en-US" altLang="ko-KR" sz="2000" dirty="0">
                <a:solidFill>
                  <a:srgbClr val="FFFF66"/>
                </a:solidFill>
                <a:ea typeface="바탕체" panose="02030609000101010101" pitchFamily="49" charset="-127"/>
              </a:rPr>
              <a:t>syndrome</a:t>
            </a:r>
            <a:r>
              <a:rPr lang="en-US" altLang="ko-KR" sz="2000" dirty="0">
                <a:ea typeface="바탕체" panose="02030609000101010101" pitchFamily="49" charset="-127"/>
              </a:rPr>
              <a:t> </a:t>
            </a:r>
            <a:r>
              <a:rPr lang="en-US" altLang="ko-KR" sz="2000" dirty="0" smtClean="0">
                <a:ea typeface="바탕체" panose="02030609000101010101" pitchFamily="49" charset="-127"/>
              </a:rPr>
              <a:t>:</a:t>
            </a:r>
            <a:endParaRPr lang="en-US" altLang="ko-KR" sz="2000" dirty="0">
              <a:ea typeface="바탕체" panose="02030609000101010101" pitchFamily="49" charset="-127"/>
            </a:endParaRPr>
          </a:p>
          <a:p>
            <a:pPr algn="just">
              <a:buNone/>
            </a:pPr>
            <a:r>
              <a:rPr lang="en-US" altLang="ko-KR" sz="2000" dirty="0" smtClean="0">
                <a:ea typeface="바탕체" panose="02030609000101010101" pitchFamily="49" charset="-127"/>
              </a:rPr>
              <a:t> </a:t>
            </a:r>
            <a:r>
              <a:rPr lang="en-US" altLang="ko-KR" sz="2000" dirty="0" err="1" smtClean="0">
                <a:ea typeface="바탕체" panose="02030609000101010101" pitchFamily="49" charset="-127"/>
              </a:rPr>
              <a:t>Calcinosis</a:t>
            </a:r>
            <a:r>
              <a:rPr lang="en-US" altLang="ko-KR" sz="2000" dirty="0" smtClean="0">
                <a:ea typeface="바탕체" panose="02030609000101010101" pitchFamily="49" charset="-127"/>
              </a:rPr>
              <a:t>, Raynaud's phenomenon, Esophageal </a:t>
            </a:r>
            <a:r>
              <a:rPr lang="en-US" altLang="ko-KR" sz="2000" dirty="0" err="1" smtClean="0">
                <a:ea typeface="바탕체" panose="02030609000101010101" pitchFamily="49" charset="-127"/>
              </a:rPr>
              <a:t>dysmotility</a:t>
            </a:r>
            <a:r>
              <a:rPr lang="en-US" altLang="ko-KR" sz="2000" dirty="0" smtClean="0">
                <a:ea typeface="바탕체" panose="02030609000101010101" pitchFamily="49" charset="-127"/>
              </a:rPr>
              <a:t>,      Sclerodactyly,   Telangiectasia</a:t>
            </a:r>
            <a:endParaRPr lang="en-US" altLang="ko-KR" sz="2000" dirty="0">
              <a:ea typeface="바탕체" panose="02030609000101010101" pitchFamily="49" charset="-127"/>
            </a:endParaRPr>
          </a:p>
          <a:p>
            <a:pPr marL="285750" lvl="1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33860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61606"/>
            <a:ext cx="6132600" cy="3816150"/>
          </a:xfrm>
        </p:spPr>
        <p:txBody>
          <a:bodyPr/>
          <a:lstStyle/>
          <a:p>
            <a:pPr>
              <a:spcAft>
                <a:spcPts val="0"/>
              </a:spcAft>
              <a:buNone/>
              <a:defRPr/>
            </a:pPr>
            <a:r>
              <a:rPr lang="en-US" sz="1800" dirty="0"/>
              <a:t>2-Diffuse Scleroderma</a:t>
            </a:r>
            <a:r>
              <a:rPr lang="en-US" sz="1800" dirty="0" smtClean="0"/>
              <a:t>:</a:t>
            </a:r>
          </a:p>
          <a:p>
            <a:pPr>
              <a:spcAft>
                <a:spcPts val="0"/>
              </a:spcAft>
              <a:buNone/>
              <a:defRPr/>
            </a:pP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 smtClean="0">
                <a:ea typeface="바탕체" panose="02030609000101010101" pitchFamily="49" charset="-127"/>
              </a:rPr>
              <a:t>32,7%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 smtClean="0">
                <a:ea typeface="바탕체" panose="02030609000101010101" pitchFamily="49" charset="-127"/>
              </a:rPr>
              <a:t>Raynaud's </a:t>
            </a:r>
            <a:r>
              <a:rPr lang="en-US" altLang="ko-KR" sz="1800" dirty="0">
                <a:ea typeface="바탕체" panose="02030609000101010101" pitchFamily="49" charset="-127"/>
              </a:rPr>
              <a:t>phenomenon </a:t>
            </a:r>
            <a:r>
              <a:rPr lang="en-US" altLang="ko-KR" sz="1800" dirty="0" smtClean="0">
                <a:ea typeface="바탕체" panose="02030609000101010101" pitchFamily="49" charset="-127"/>
              </a:rPr>
              <a:t>for a few months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Diffuse sclerosis</a:t>
            </a:r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ko-KR" sz="1800" dirty="0">
                <a:ea typeface="바탕체" panose="02030609000101010101" pitchFamily="49" charset="-127"/>
              </a:rPr>
              <a:t>T</a:t>
            </a:r>
            <a:r>
              <a:rPr lang="en-US" altLang="ko-KR" sz="1800" dirty="0" smtClean="0">
                <a:ea typeface="바탕체" panose="02030609000101010101" pitchFamily="49" charset="-127"/>
              </a:rPr>
              <a:t>endency </a:t>
            </a:r>
            <a:r>
              <a:rPr lang="en-US" altLang="ko-KR" sz="1800" dirty="0">
                <a:ea typeface="바탕체" panose="02030609000101010101" pitchFamily="49" charset="-127"/>
              </a:rPr>
              <a:t>to rapid progression of skin change </a:t>
            </a: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Early internal manifestations</a:t>
            </a:r>
            <a:endParaRPr lang="en-US" sz="1800" dirty="0"/>
          </a:p>
          <a:p>
            <a:pPr marL="285750" lvl="2" indent="-285750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/>
              <a:t>Pulmonary </a:t>
            </a:r>
            <a:r>
              <a:rPr lang="en-US" sz="1800" dirty="0"/>
              <a:t>fibrosis and Renal Crisis are more common. 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Variable </a:t>
            </a:r>
            <a:r>
              <a:rPr lang="en-US" sz="1800" dirty="0"/>
              <a:t>but overall poor prognosis, survival 40-60% at 10 </a:t>
            </a:r>
            <a:r>
              <a:rPr lang="en-US" sz="1800" dirty="0" smtClean="0"/>
              <a:t>years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Scl-70 antibodies</a:t>
            </a:r>
            <a:endParaRPr lang="en-US" sz="1800" dirty="0"/>
          </a:p>
          <a:p>
            <a:pPr>
              <a:buFont typeface="Wingdings" panose="05000000000000000000" pitchFamily="2" charset="2"/>
              <a:buNone/>
            </a:pPr>
            <a:endParaRPr lang="en-US" dirty="0"/>
          </a:p>
          <a:p>
            <a:pPr lvl="2" eaLnBrk="1" fontAlgn="auto" hangingPunct="1">
              <a:spcAft>
                <a:spcPts val="0"/>
              </a:spcAft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1107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Scleroderma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775675"/>
            <a:ext cx="6132600" cy="31455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3-Overlap Syndrome 10,9%</a:t>
            </a:r>
          </a:p>
          <a:p>
            <a:pPr>
              <a:buNone/>
            </a:pPr>
            <a:r>
              <a:rPr lang="en-US" dirty="0" smtClean="0"/>
              <a:t>4-Undifferentiated(very early) </a:t>
            </a:r>
            <a:r>
              <a:rPr lang="en-US" dirty="0" err="1" smtClean="0"/>
              <a:t>SSc</a:t>
            </a:r>
            <a:r>
              <a:rPr lang="en-US" dirty="0" smtClean="0"/>
              <a:t> 8,8%</a:t>
            </a:r>
          </a:p>
          <a:p>
            <a:pPr>
              <a:buNone/>
            </a:pPr>
            <a:r>
              <a:rPr lang="en-US" dirty="0" smtClean="0"/>
              <a:t>5-Sclerosis sine Scleroderma 1.5%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86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76086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87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8600" y="957865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5143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514350" indent="-285750">
              <a:buFont typeface="Wingdings" panose="05000000000000000000" pitchFamily="2" charset="2"/>
              <a:buChar char="v"/>
            </a:pPr>
            <a:r>
              <a:rPr lang="en-US" sz="1800" b="1" u="sng" dirty="0" smtClean="0"/>
              <a:t>Cutaneous manifestations:</a:t>
            </a:r>
          </a:p>
          <a:p>
            <a:pPr marL="228600">
              <a:buNone/>
            </a:pPr>
            <a:r>
              <a:rPr lang="en-US" sz="1800" dirty="0" smtClean="0"/>
              <a:t>1-Raynaud’s phenomenon: 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Vasospasm </a:t>
            </a:r>
            <a:r>
              <a:rPr lang="en-US" sz="1800" dirty="0"/>
              <a:t>of the digital microvasculature resulting in: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ischemia (pallor)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hypoxia (cyanosis)</a:t>
            </a:r>
          </a:p>
          <a:p>
            <a:pPr marL="228600" lvl="4">
              <a:buNone/>
            </a:pPr>
            <a:r>
              <a:rPr lang="en-US" sz="1800" dirty="0"/>
              <a:t>              </a:t>
            </a:r>
            <a:r>
              <a:rPr lang="en-US" sz="1800" dirty="0" smtClean="0"/>
              <a:t>- digital </a:t>
            </a:r>
            <a:r>
              <a:rPr lang="en-US" sz="1800" dirty="0"/>
              <a:t>reactive hypermedia (erythema)</a:t>
            </a:r>
          </a:p>
        </p:txBody>
      </p:sp>
    </p:spTree>
    <p:extLst>
      <p:ext uri="{BB962C8B-B14F-4D97-AF65-F5344CB8AC3E}">
        <p14:creationId xmlns:p14="http://schemas.microsoft.com/office/powerpoint/2010/main" val="1075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88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142"/>
            <a:ext cx="5859657" cy="400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89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285180" y="944041"/>
            <a:ext cx="9144000" cy="3145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2-Hand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(non-pitting </a:t>
            </a:r>
            <a:r>
              <a:rPr lang="en-US" sz="1800" dirty="0" err="1"/>
              <a:t>oedema</a:t>
            </a:r>
            <a:r>
              <a:rPr lang="en-US" sz="1800" dirty="0"/>
              <a:t>) of fingers and toes - a common early sign </a:t>
            </a: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Sclerodactyly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Swelling </a:t>
            </a:r>
            <a:r>
              <a:rPr lang="en-US" sz="1800" dirty="0"/>
              <a:t>and sclerosis reduce hand movements, so patients may be unable to make a fist, or to place the palmar surfaces together - the 'prayer sign'.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Fingertips </a:t>
            </a:r>
            <a:r>
              <a:rPr lang="en-US" sz="1800" dirty="0"/>
              <a:t>may have pitting, ulcers or loss of bulk from finger pads</a:t>
            </a:r>
          </a:p>
        </p:txBody>
      </p:sp>
    </p:spTree>
    <p:extLst>
      <p:ext uri="{BB962C8B-B14F-4D97-AF65-F5344CB8AC3E}">
        <p14:creationId xmlns:p14="http://schemas.microsoft.com/office/powerpoint/2010/main" val="258183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898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98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627626" y="938056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/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90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484"/>
            <a:ext cx="6394047" cy="380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793881" y="132324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91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0" y="427511"/>
            <a:ext cx="9144000" cy="2408537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3-Painful </a:t>
            </a:r>
            <a:r>
              <a:rPr lang="en-US" sz="1800" dirty="0"/>
              <a:t>ulcerations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2855"/>
            <a:ext cx="5085723" cy="326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8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92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133602" y="646449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4-Calcinosis: </a:t>
            </a:r>
            <a:r>
              <a:rPr lang="en-US" sz="1800" dirty="0"/>
              <a:t>cause white spots or ulcerations and may be quite painful. 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7551"/>
            <a:ext cx="6274748" cy="256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97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93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09864" y="1007235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5-Facial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Spider </a:t>
            </a:r>
            <a:r>
              <a:rPr lang="en-US" sz="1800" dirty="0"/>
              <a:t>veins (telangiectasia</a:t>
            </a:r>
            <a:r>
              <a:rPr lang="en-US" sz="1800" dirty="0" smtClean="0"/>
              <a:t>)</a:t>
            </a:r>
            <a:endParaRPr lang="en-US" sz="1800" dirty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Tightening </a:t>
            </a:r>
            <a:r>
              <a:rPr lang="en-US" sz="1800" dirty="0"/>
              <a:t>of facial skin. 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Tight </a:t>
            </a:r>
            <a:r>
              <a:rPr lang="en-US" sz="1800" dirty="0"/>
              <a:t>lips (</a:t>
            </a:r>
            <a:r>
              <a:rPr lang="en-US" sz="1800" dirty="0" err="1"/>
              <a:t>microstomia</a:t>
            </a:r>
            <a:r>
              <a:rPr lang="en-US" sz="1800" dirty="0"/>
              <a:t>) - can make dental hygiene difficult. 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3436"/>
            <a:ext cx="5420072" cy="260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877008" y="1501378"/>
            <a:ext cx="6463377" cy="406173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-US" sz="2400" dirty="0"/>
              <a:t>Scleroderma</a:t>
            </a:r>
            <a:br>
              <a:rPr lang="en-US" sz="2400" dirty="0"/>
            </a:br>
            <a:r>
              <a:rPr lang="en-US" sz="2400" dirty="0"/>
              <a:t>                   Clinical </a:t>
            </a:r>
            <a:r>
              <a:rPr lang="en-US" sz="2400" dirty="0" smtClean="0"/>
              <a:t>features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b="0" dirty="0" smtClean="0">
                <a:solidFill>
                  <a:srgbClr val="454545"/>
                </a:solidFill>
                <a:latin typeface=".SFUIText"/>
              </a:rPr>
              <a:t/>
            </a:r>
            <a:br>
              <a:rPr lang="en-US" sz="2400" b="0" dirty="0" smtClean="0">
                <a:solidFill>
                  <a:srgbClr val="454545"/>
                </a:solidFill>
                <a:latin typeface=".SFUIText"/>
              </a:rPr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" sz="2400" dirty="0"/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94</a:t>
            </a:fld>
            <a:endParaRPr lang="en"/>
          </a:p>
        </p:txBody>
      </p:sp>
      <p:grpSp>
        <p:nvGrpSpPr>
          <p:cNvPr id="194" name="Shape 194"/>
          <p:cNvGrpSpPr/>
          <p:nvPr/>
        </p:nvGrpSpPr>
        <p:grpSpPr>
          <a:xfrm>
            <a:off x="293682" y="574116"/>
            <a:ext cx="309041" cy="403122"/>
            <a:chOff x="590250" y="244200"/>
            <a:chExt cx="407975" cy="532175"/>
          </a:xfrm>
        </p:grpSpPr>
        <p:sp>
          <p:nvSpPr>
            <p:cNvPr id="195" name="Shape 195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0" t="0" r="0" b="0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6" name="Shape 19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0" t="0" r="0" b="0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7" name="Shape 197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0" t="0" r="0" b="0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8" name="Shape 198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99" name="Shape 199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0" name="Shape 200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0" t="0" r="0" b="0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1" name="Shape 201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2" name="Shape 20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3" name="Shape 203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0" t="0" r="0" b="0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4" name="Shape 204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0" t="0" r="0" b="0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5" name="Shape 205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6" name="Shape 20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7" name="Shape 207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08" name="Shape 208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0" t="0" r="0" b="0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5" name="Shape 237"/>
          <p:cNvSpPr txBox="1">
            <a:spLocks noGrp="1"/>
          </p:cNvSpPr>
          <p:nvPr>
            <p:ph type="body" idx="1"/>
          </p:nvPr>
        </p:nvSpPr>
        <p:spPr>
          <a:xfrm>
            <a:off x="-305728" y="917996"/>
            <a:ext cx="9144000" cy="211603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228600">
              <a:buNone/>
            </a:pPr>
            <a:r>
              <a:rPr lang="en-US" sz="1800" dirty="0" smtClean="0"/>
              <a:t>6-Truncal features:</a:t>
            </a:r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Salt </a:t>
            </a:r>
            <a:r>
              <a:rPr lang="en-US" sz="1800" dirty="0"/>
              <a:t>and pepper' appearance of skin, due to areas of hypopigmentation and hyperpigmentation </a:t>
            </a:r>
            <a:endParaRPr lang="en-US" sz="1800" dirty="0" smtClean="0"/>
          </a:p>
          <a:p>
            <a:pPr marL="5143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Dry </a:t>
            </a:r>
            <a:r>
              <a:rPr lang="en-US" sz="1800" dirty="0"/>
              <a:t>or itchy skin; reduced hair over affected skin areas</a:t>
            </a:r>
          </a:p>
        </p:txBody>
      </p:sp>
      <p:pic>
        <p:nvPicPr>
          <p:cNvPr id="21" name="Picture 2" descr="http://escholarship.org/uc/item/1368x3wx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7015"/>
            <a:ext cx="5050024" cy="253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30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800" dirty="0" smtClean="0">
                <a:solidFill>
                  <a:srgbClr val="FFFF99"/>
                </a:solidFill>
                <a:ea typeface="바탕체" panose="02030609000101010101" pitchFamily="49" charset="-127"/>
              </a:rPr>
              <a:t>Diagnosis: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892428"/>
            <a:ext cx="6132600" cy="3145500"/>
          </a:xfrm>
        </p:spPr>
        <p:txBody>
          <a:bodyPr/>
          <a:lstStyle/>
          <a:p>
            <a:pPr algn="just">
              <a:lnSpc>
                <a:spcPct val="130000"/>
              </a:lnSpc>
              <a:buNone/>
            </a:pPr>
            <a:r>
              <a:rPr lang="ko-KR" altLang="en-US" sz="1800" dirty="0">
                <a:ea typeface="바탕체" panose="02030609000101010101" pitchFamily="49" charset="-127"/>
              </a:rPr>
              <a:t>1. </a:t>
            </a:r>
            <a:r>
              <a:rPr lang="en-US" altLang="ko-KR" sz="1800" dirty="0">
                <a:ea typeface="바탕체" panose="02030609000101010101" pitchFamily="49" charset="-127"/>
              </a:rPr>
              <a:t>major criteria: proximal scleroderma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2</a:t>
            </a:r>
            <a:r>
              <a:rPr lang="en-US" altLang="ko-KR" sz="1800" dirty="0">
                <a:ea typeface="바탕체" panose="02030609000101010101" pitchFamily="49" charset="-127"/>
              </a:rPr>
              <a:t>. minor criteria: 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 1</a:t>
            </a:r>
            <a:r>
              <a:rPr lang="en-US" altLang="ko-KR" sz="1800" dirty="0">
                <a:ea typeface="바탕체" panose="02030609000101010101" pitchFamily="49" charset="-127"/>
              </a:rPr>
              <a:t>) </a:t>
            </a:r>
            <a:r>
              <a:rPr lang="en-US" altLang="ko-KR" sz="1800" dirty="0" err="1">
                <a:ea typeface="바탕체" panose="02030609000101010101" pitchFamily="49" charset="-127"/>
              </a:rPr>
              <a:t>sclerodactyly</a:t>
            </a:r>
            <a:endParaRPr lang="en-US" altLang="ko-KR" sz="1800" dirty="0">
              <a:ea typeface="바탕체" panose="02030609000101010101" pitchFamily="49" charset="-127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 2</a:t>
            </a:r>
            <a:r>
              <a:rPr lang="en-US" altLang="ko-KR" sz="1800" dirty="0">
                <a:ea typeface="바탕체" panose="02030609000101010101" pitchFamily="49" charset="-127"/>
              </a:rPr>
              <a:t>) digital pitting scar </a:t>
            </a:r>
            <a:r>
              <a:rPr lang="en-US" altLang="ko-KR" sz="1800" dirty="0" smtClean="0">
                <a:ea typeface="바탕체" panose="02030609000101010101" pitchFamily="49" charset="-127"/>
              </a:rPr>
              <a:t>or loss </a:t>
            </a:r>
            <a:r>
              <a:rPr lang="en-US" altLang="ko-KR" sz="1800" dirty="0">
                <a:ea typeface="바탕체" panose="02030609000101010101" pitchFamily="49" charset="-127"/>
              </a:rPr>
              <a:t>of substance from the finger </a:t>
            </a:r>
            <a:r>
              <a:rPr lang="en-US" altLang="ko-KR" sz="1800" dirty="0" smtClean="0">
                <a:ea typeface="바탕체" panose="02030609000101010101" pitchFamily="49" charset="-127"/>
              </a:rPr>
              <a:t>pads</a:t>
            </a: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        3</a:t>
            </a:r>
            <a:r>
              <a:rPr lang="en-US" altLang="ko-KR" sz="1800" dirty="0">
                <a:ea typeface="바탕체" panose="02030609000101010101" pitchFamily="49" charset="-127"/>
              </a:rPr>
              <a:t>) bibasilar pulmonary fibrosis</a:t>
            </a:r>
          </a:p>
          <a:p>
            <a:pPr algn="just">
              <a:lnSpc>
                <a:spcPct val="130000"/>
              </a:lnSpc>
            </a:pPr>
            <a:endParaRPr lang="en-US" altLang="ko-KR" sz="1800" dirty="0">
              <a:ea typeface="바탕체" panose="02030609000101010101" pitchFamily="49" charset="-127"/>
            </a:endParaRPr>
          </a:p>
          <a:p>
            <a:pPr algn="just">
              <a:lnSpc>
                <a:spcPct val="130000"/>
              </a:lnSpc>
              <a:buNone/>
            </a:pPr>
            <a:r>
              <a:rPr lang="en-US" altLang="ko-KR" sz="1800" dirty="0" smtClean="0">
                <a:ea typeface="바탕체" panose="02030609000101010101" pitchFamily="49" charset="-127"/>
              </a:rPr>
              <a:t>   *</a:t>
            </a:r>
            <a:r>
              <a:rPr lang="en-US" altLang="ko-KR" sz="1800" dirty="0">
                <a:ea typeface="바탕체" panose="02030609000101010101" pitchFamily="49" charset="-127"/>
              </a:rPr>
              <a:t>the major or 2 or more minor criteria for diagnosis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0447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96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741" y="-191400"/>
            <a:ext cx="9318660" cy="552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604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ctrTitle" idx="4294967295"/>
          </p:nvPr>
        </p:nvSpPr>
        <p:spPr>
          <a:xfrm>
            <a:off x="224607" y="-299761"/>
            <a:ext cx="8387255" cy="1673952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/>
            <a:r>
              <a:rPr lang="en-US" sz="2400" dirty="0">
                <a:solidFill>
                  <a:srgbClr val="FF9800"/>
                </a:solidFill>
                <a:sym typeface="Arial"/>
              </a:rPr>
              <a:t>Localized </a:t>
            </a:r>
            <a:r>
              <a:rPr lang="en-US" sz="2400" dirty="0" smtClean="0">
                <a:solidFill>
                  <a:srgbClr val="FF9800"/>
                </a:solidFill>
                <a:sym typeface="Arial"/>
              </a:rPr>
              <a:t>scleroderma</a:t>
            </a:r>
            <a:endParaRPr lang="en-US" sz="2400" dirty="0">
              <a:solidFill>
                <a:srgbClr val="FF9800"/>
              </a:solidFill>
              <a:sym typeface="Arial"/>
            </a:endParaRPr>
          </a:p>
        </p:txBody>
      </p:sp>
      <p:sp>
        <p:nvSpPr>
          <p:cNvPr id="262" name="Shape 26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97</a:t>
            </a:fld>
            <a:endParaRPr lang="en"/>
          </a:p>
        </p:txBody>
      </p:sp>
      <p:sp>
        <p:nvSpPr>
          <p:cNvPr id="6" name="Rectangle 5"/>
          <p:cNvSpPr/>
          <p:nvPr/>
        </p:nvSpPr>
        <p:spPr>
          <a:xfrm>
            <a:off x="-118306" y="769018"/>
            <a:ext cx="8480006" cy="3888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342900">
              <a:spcAft>
                <a:spcPts val="1000"/>
              </a:spcAft>
              <a:buClr>
                <a:srgbClr val="C7D3E6"/>
              </a:buClr>
              <a:buSzPct val="100000"/>
              <a:buFont typeface="Wingdings" panose="05000000000000000000" pitchFamily="2" charset="2"/>
              <a:buChar char="v"/>
            </a:pPr>
            <a:r>
              <a:rPr lang="en-US" sz="2000" b="1" u="sng" dirty="0">
                <a:solidFill>
                  <a:srgbClr val="454545"/>
                </a:solidFill>
                <a:latin typeface=".SFUIText"/>
              </a:rPr>
              <a:t>CLASSIFICATION</a:t>
            </a:r>
            <a:r>
              <a:rPr lang="en-US" sz="2000" dirty="0">
                <a:solidFill>
                  <a:srgbClr val="454545"/>
                </a:solidFill>
                <a:latin typeface=".SFUIText"/>
              </a:rPr>
              <a:t> </a:t>
            </a:r>
          </a:p>
          <a:p>
            <a:pPr marL="685800" lvl="0" indent="-457200">
              <a:spcAft>
                <a:spcPts val="1000"/>
              </a:spcAft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Plaque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</a:t>
            </a:r>
            <a:endParaRPr lang="en-US" sz="2000" dirty="0" smtClean="0">
              <a:solidFill>
                <a:srgbClr val="454545"/>
              </a:solidFill>
              <a:latin typeface=".SFUIText"/>
            </a:endParaRP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ar-SA" sz="2000" dirty="0" smtClean="0">
                <a:solidFill>
                  <a:srgbClr val="454545"/>
                </a:solidFill>
                <a:latin typeface=".SFUIText"/>
              </a:rPr>
              <a:t>&lt;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2.7 cases /100000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F/M 2.4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40-50 years-old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Caucasians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Positive personal or family history of autoimmune diseases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Role of trauma in the distribution of </a:t>
            </a:r>
            <a:r>
              <a:rPr lang="en-US" sz="2000" dirty="0" err="1" smtClean="0">
                <a:solidFill>
                  <a:srgbClr val="454545"/>
                </a:solidFill>
                <a:latin typeface=".SFUIText"/>
              </a:rPr>
              <a:t>morphea</a:t>
            </a:r>
            <a:r>
              <a:rPr lang="en-US" sz="2000" dirty="0" smtClean="0">
                <a:solidFill>
                  <a:srgbClr val="454545"/>
                </a:solidFill>
                <a:latin typeface=".SFUIText"/>
              </a:rPr>
              <a:t> lesions</a:t>
            </a:r>
          </a:p>
          <a:p>
            <a:pPr marL="571500" lvl="0" indent="-342900">
              <a:spcAft>
                <a:spcPts val="1000"/>
              </a:spcAft>
              <a:buClr>
                <a:schemeClr val="tx1"/>
              </a:buClr>
              <a:buSzPct val="100000"/>
              <a:buFontTx/>
              <a:buChar char="-"/>
            </a:pPr>
            <a:endParaRPr lang="en-US" sz="2000" dirty="0" smtClean="0">
              <a:solidFill>
                <a:srgbClr val="454545"/>
              </a:solidFill>
              <a:latin typeface=".SFUIText"/>
            </a:endParaRPr>
          </a:p>
        </p:txBody>
      </p:sp>
    </p:spTree>
    <p:extLst>
      <p:ext uri="{BB962C8B-B14F-4D97-AF65-F5344CB8AC3E}">
        <p14:creationId xmlns:p14="http://schemas.microsoft.com/office/powerpoint/2010/main" val="23882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28600" lvl="0">
              <a:spcAft>
                <a:spcPts val="1000"/>
              </a:spcAft>
              <a:buClr>
                <a:schemeClr val="tx1"/>
              </a:buClr>
            </a:pP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.SFUIText"/>
              </a:rPr>
              <a:t>Plaque </a:t>
            </a:r>
            <a:r>
              <a:rPr lang="en-US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.SFUIText"/>
              </a:rPr>
              <a:t>morphe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.SFUITex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48800"/>
            <a:ext cx="6132600" cy="31455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Well-circumscribed oval-round red-brown plaques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Trunk and limbs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Different stages: inflammatory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Typical</a:t>
            </a:r>
          </a:p>
          <a:p>
            <a:pPr>
              <a:buNone/>
            </a:pPr>
            <a:r>
              <a:rPr lang="en-US" sz="2000" dirty="0"/>
              <a:t> </a:t>
            </a:r>
            <a:r>
              <a:rPr lang="en-US" sz="2000" dirty="0" smtClean="0"/>
              <a:t>                                  Post-inflammatory hyperpigmentation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721811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  <p:pic>
        <p:nvPicPr>
          <p:cNvPr id="3" name="Picture 4" descr="Image result for morph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094"/>
            <a:ext cx="8540885" cy="43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237581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3507</TotalTime>
  <Words>2146</Words>
  <Application>Microsoft Office PowerPoint</Application>
  <PresentationFormat>On-screen Show (16:9)</PresentationFormat>
  <Paragraphs>541</Paragraphs>
  <Slides>111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21" baseType="lpstr">
      <vt:lpstr>Arial</vt:lpstr>
      <vt:lpstr>.SFUIText</vt:lpstr>
      <vt:lpstr>Arvo</vt:lpstr>
      <vt:lpstr>바탕체</vt:lpstr>
      <vt:lpstr>wf_segoe-ui_normal</vt:lpstr>
      <vt:lpstr>Wingdings</vt:lpstr>
      <vt:lpstr>Roboto Condensed Light</vt:lpstr>
      <vt:lpstr>Roboto Condensed</vt:lpstr>
      <vt:lpstr>.SF UI Text</vt:lpstr>
      <vt:lpstr>Salerio template</vt:lpstr>
      <vt:lpstr> Cutaneous Manifestations Of Connective Tissue Disease                 (Lupus, Dermatomyositis and Scleroderma)  </vt:lpstr>
      <vt:lpstr>Objectives </vt:lpstr>
      <vt:lpstr>Cutaneous Lupus Erythematosus (CLE)</vt:lpstr>
      <vt:lpstr>Cutaneous Lupus Erythematosus (CLE)</vt:lpstr>
      <vt:lpstr>Cutaneous Lupus Erythematosus (CLE)</vt:lpstr>
      <vt:lpstr>Cutaneous Lupus Erythematosus (CLE)</vt:lpstr>
      <vt:lpstr>Cutaneous Lupus Erythematosus (CLE)                         EPIDEMIOLOGY </vt:lpstr>
      <vt:lpstr>Cutaneous Lupus Erythematosus (CLE)                         PATHOGENESIS  </vt:lpstr>
      <vt:lpstr>PowerPoint Presentation</vt:lpstr>
      <vt:lpstr>Cutaneous Lupus Erythematosus (CLE)                           Histopathology   </vt:lpstr>
      <vt:lpstr>PowerPoint Presentation</vt:lpstr>
      <vt:lpstr>PowerPoint Presentation</vt:lpstr>
      <vt:lpstr>PowerPoint Presentation</vt:lpstr>
      <vt:lpstr> LE-specific  skin manifestations </vt:lpstr>
      <vt:lpstr>1- Acute CLE :    </vt:lpstr>
      <vt:lpstr>PowerPoint Presentation</vt:lpstr>
      <vt:lpstr>PowerPoint Presentation</vt:lpstr>
      <vt:lpstr>PowerPoint Presentation</vt:lpstr>
      <vt:lpstr>1- Acute CLE :    </vt:lpstr>
      <vt:lpstr>PowerPoint Presentation</vt:lpstr>
      <vt:lpstr>PowerPoint Presentation</vt:lpstr>
      <vt:lpstr>PowerPoint Presentation</vt:lpstr>
      <vt:lpstr>2-Subacute CLE :</vt:lpstr>
      <vt:lpstr>PowerPoint Presentation</vt:lpstr>
      <vt:lpstr>PowerPoint Presentation</vt:lpstr>
      <vt:lpstr>PowerPoint Presentation</vt:lpstr>
      <vt:lpstr>NEONATAL LE :</vt:lpstr>
      <vt:lpstr>NEONATAL LE :</vt:lpstr>
      <vt:lpstr>PowerPoint Presentation</vt:lpstr>
      <vt:lpstr>PowerPoint Presentation</vt:lpstr>
      <vt:lpstr>3-Chronic CLE: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3-Chronic CLE:</vt:lpstr>
      <vt:lpstr>PowerPoint Presentation</vt:lpstr>
      <vt:lpstr>3-Chronic CLE:</vt:lpstr>
      <vt:lpstr>PowerPoint Presentation</vt:lpstr>
      <vt:lpstr>3-Chronic CLE:</vt:lpstr>
      <vt:lpstr>PowerPoint Presentation</vt:lpstr>
      <vt:lpstr>3-Chronic CLE:</vt:lpstr>
      <vt:lpstr>PowerPoint Presentation</vt:lpstr>
      <vt:lpstr>PowerPoint Presentation</vt:lpstr>
      <vt:lpstr> Histopathologically non-specific LE-skin manifestations </vt:lpstr>
      <vt:lpstr>PowerPoint Presentation</vt:lpstr>
      <vt:lpstr>PowerPoint Presentation</vt:lpstr>
      <vt:lpstr>Cutaneous Lupus Erythematosus (CLE)                           Workup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Cutaneous Lupus Erythematosus (CLE)                            Management    </vt:lpstr>
      <vt:lpstr> Dermatomyositis (DM)</vt:lpstr>
      <vt:lpstr>Dermatomyositis (DM)</vt:lpstr>
      <vt:lpstr>Dermatomyositis (DM)                         EPIDEMIOLOGY </vt:lpstr>
      <vt:lpstr>Dermatomyositis (DM)                         Clinical presentation </vt:lpstr>
      <vt:lpstr>PowerPoint Presentation</vt:lpstr>
      <vt:lpstr>PowerPoint Presentation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Dermatomyositis (DM)                         Clinical presentation </vt:lpstr>
      <vt:lpstr>Juvenile (childhood) DM </vt:lpstr>
      <vt:lpstr>Drug-induced DM </vt:lpstr>
      <vt:lpstr>Dermatomyositis (DM)              Systemic complications/associations </vt:lpstr>
      <vt:lpstr>Dermatomyositis (DM)                        Investigations  </vt:lpstr>
      <vt:lpstr>Dermatomyositis (DM)                    Diagnostic Criteria  </vt:lpstr>
      <vt:lpstr>Dermatomyositis (DM)                    Treatment  </vt:lpstr>
      <vt:lpstr> Scleroderma (Hard skin )</vt:lpstr>
      <vt:lpstr>Scleroderma                      </vt:lpstr>
      <vt:lpstr>Scleroderma               Classification       </vt:lpstr>
      <vt:lpstr>Scleroderma                      </vt:lpstr>
      <vt:lpstr>Scleroderma                    EPIDEMIOLOGY   </vt:lpstr>
      <vt:lpstr>Scleroderma                    Pathogenesis    </vt:lpstr>
      <vt:lpstr>PowerPoint Presentation</vt:lpstr>
      <vt:lpstr>Scleroderma               Histopathology       </vt:lpstr>
      <vt:lpstr>Scleroderma               Histopathology       </vt:lpstr>
      <vt:lpstr>Scleroderma                      </vt:lpstr>
      <vt:lpstr>Scleroderma</vt:lpstr>
      <vt:lpstr>Scleroderma</vt:lpstr>
      <vt:lpstr>Scleroderma</vt:lpstr>
      <vt:lpstr>Scleroderma                    Clinical features     </vt:lpstr>
      <vt:lpstr>Scleroderma                      </vt:lpstr>
      <vt:lpstr>Scleroderma                    Clinical features     </vt:lpstr>
      <vt:lpstr>Scleroderma                      </vt:lpstr>
      <vt:lpstr>Scleroderma                    Clinical features    </vt:lpstr>
      <vt:lpstr>Scleroderma                    Clinical features     </vt:lpstr>
      <vt:lpstr>Scleroderma                    Clinical features     </vt:lpstr>
      <vt:lpstr>Scleroderma                    Clinical features     </vt:lpstr>
      <vt:lpstr>Diagnosis:</vt:lpstr>
      <vt:lpstr>PowerPoint Presentation</vt:lpstr>
      <vt:lpstr>Localized scleroderma</vt:lpstr>
      <vt:lpstr>1-Plaque morphe</vt:lpstr>
      <vt:lpstr>PowerPoint Presentation</vt:lpstr>
      <vt:lpstr>Localized scleroderma</vt:lpstr>
      <vt:lpstr>PowerPoint Presentation</vt:lpstr>
      <vt:lpstr>Localized scleroderma</vt:lpstr>
      <vt:lpstr>Localized scleroderma</vt:lpstr>
      <vt:lpstr>PowerPoint Presentation</vt:lpstr>
      <vt:lpstr>Scleroderma                      </vt:lpstr>
      <vt:lpstr>Localized scleroderma</vt:lpstr>
      <vt:lpstr>INVESTIGATIONS</vt:lpstr>
      <vt:lpstr>INVESTIGATIONS</vt:lpstr>
      <vt:lpstr>Treatment of localized scleroderma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Cutaneous Manifestations Of Connective Tissue Disease                 (Lupus, Dermatomyositis and Scleroderma)</dc:title>
  <dc:creator>fahad saif</dc:creator>
  <cp:lastModifiedBy>Fahad Al Saif</cp:lastModifiedBy>
  <cp:revision>148</cp:revision>
  <dcterms:modified xsi:type="dcterms:W3CDTF">2017-12-28T05:30:26Z</dcterms:modified>
</cp:coreProperties>
</file>