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400" r:id="rId53"/>
    <p:sldId id="312" r:id="rId54"/>
    <p:sldId id="401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5" r:id="rId75"/>
    <p:sldId id="336" r:id="rId76"/>
    <p:sldId id="337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350" r:id="rId88"/>
    <p:sldId id="351" r:id="rId89"/>
    <p:sldId id="354" r:id="rId90"/>
    <p:sldId id="352" r:id="rId91"/>
    <p:sldId id="399" r:id="rId92"/>
    <p:sldId id="353" r:id="rId93"/>
    <p:sldId id="355" r:id="rId94"/>
    <p:sldId id="359" r:id="rId95"/>
    <p:sldId id="360" r:id="rId96"/>
    <p:sldId id="356" r:id="rId97"/>
    <p:sldId id="357" r:id="rId98"/>
    <p:sldId id="362" r:id="rId99"/>
    <p:sldId id="364" r:id="rId100"/>
    <p:sldId id="366" r:id="rId101"/>
    <p:sldId id="367" r:id="rId102"/>
    <p:sldId id="368" r:id="rId103"/>
    <p:sldId id="369" r:id="rId104"/>
    <p:sldId id="370" r:id="rId105"/>
    <p:sldId id="376" r:id="rId106"/>
    <p:sldId id="377" r:id="rId107"/>
    <p:sldId id="378" r:id="rId108"/>
    <p:sldId id="379" r:id="rId109"/>
    <p:sldId id="402" r:id="rId110"/>
    <p:sldId id="380" r:id="rId111"/>
    <p:sldId id="381" r:id="rId112"/>
    <p:sldId id="382" r:id="rId113"/>
    <p:sldId id="398" r:id="rId114"/>
    <p:sldId id="383" r:id="rId115"/>
    <p:sldId id="384" r:id="rId116"/>
    <p:sldId id="385" r:id="rId117"/>
    <p:sldId id="386" r:id="rId118"/>
    <p:sldId id="387" r:id="rId119"/>
    <p:sldId id="388" r:id="rId120"/>
    <p:sldId id="389" r:id="rId121"/>
    <p:sldId id="390" r:id="rId122"/>
    <p:sldId id="403" r:id="rId123"/>
    <p:sldId id="391" r:id="rId124"/>
    <p:sldId id="392" r:id="rId125"/>
    <p:sldId id="393" r:id="rId126"/>
    <p:sldId id="394" r:id="rId127"/>
    <p:sldId id="395" r:id="rId128"/>
    <p:sldId id="396" r:id="rId129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3333FF"/>
    <a:srgbClr val="1CD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97" autoAdjust="0"/>
  </p:normalViewPr>
  <p:slideViewPr>
    <p:cSldViewPr>
      <p:cViewPr>
        <p:scale>
          <a:sx n="68" d="100"/>
          <a:sy n="68" d="100"/>
        </p:scale>
        <p:origin x="-2072" y="-552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printerSettings" Target="printerSettings/printerSettings1.bin"/><Relationship Id="rId131" Type="http://schemas.openxmlformats.org/officeDocument/2006/relationships/presProps" Target="presProps.xml"/><Relationship Id="rId132" Type="http://schemas.openxmlformats.org/officeDocument/2006/relationships/viewProps" Target="viewProps.xml"/><Relationship Id="rId133" Type="http://schemas.openxmlformats.org/officeDocument/2006/relationships/theme" Target="theme/theme1.xml"/><Relationship Id="rId13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6D1D7-5D82-4E69-8DD4-B73C8DA238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x-none"/>
        </a:p>
      </dgm:t>
    </dgm:pt>
    <dgm:pt modelId="{9368F5FC-EA84-4DF1-9500-4CC9A6C7FA18}">
      <dgm:prSet phldrT="[Text]"/>
      <dgm:spPr/>
      <dgm:t>
        <a:bodyPr/>
        <a:lstStyle/>
        <a:p>
          <a:pPr rtl="1"/>
          <a:r>
            <a:rPr lang="en-US" dirty="0" smtClean="0"/>
            <a:t>Causes</a:t>
          </a:r>
          <a:endParaRPr lang="x-none" dirty="0"/>
        </a:p>
      </dgm:t>
    </dgm:pt>
    <dgm:pt modelId="{A1C8E07C-5F35-4D05-8090-9B9271564B76}" type="parTrans" cxnId="{B9A4BA98-479C-4182-A7E4-04E224D1A7E9}">
      <dgm:prSet/>
      <dgm:spPr/>
      <dgm:t>
        <a:bodyPr/>
        <a:lstStyle/>
        <a:p>
          <a:pPr rtl="1"/>
          <a:endParaRPr lang="x-none"/>
        </a:p>
      </dgm:t>
    </dgm:pt>
    <dgm:pt modelId="{60DD1539-3719-4E9B-9172-1C4CC59F39FB}" type="sibTrans" cxnId="{B9A4BA98-479C-4182-A7E4-04E224D1A7E9}">
      <dgm:prSet/>
      <dgm:spPr/>
      <dgm:t>
        <a:bodyPr/>
        <a:lstStyle/>
        <a:p>
          <a:pPr rtl="1"/>
          <a:endParaRPr lang="x-none"/>
        </a:p>
      </dgm:t>
    </dgm:pt>
    <dgm:pt modelId="{D26E6EE2-51D4-4568-B311-968B990CA80C}">
      <dgm:prSet phldrT="[Text]" custT="1"/>
      <dgm:spPr/>
      <dgm:t>
        <a:bodyPr/>
        <a:lstStyle/>
        <a:p>
          <a:pPr rtl="1"/>
          <a:r>
            <a:rPr lang="en-US" sz="1800" b="0" i="1" dirty="0" smtClean="0"/>
            <a:t>Platelet disease</a:t>
          </a:r>
        </a:p>
        <a:p>
          <a:pPr rtl="1"/>
          <a:endParaRPr lang="x-none" sz="1800" b="0" i="1" dirty="0"/>
        </a:p>
      </dgm:t>
    </dgm:pt>
    <dgm:pt modelId="{2C1F6CD7-790E-4363-B7E3-31DD4C798B4C}" type="parTrans" cxnId="{9413678F-59D3-4968-A8F2-ED42F07EA652}">
      <dgm:prSet/>
      <dgm:spPr/>
      <dgm:t>
        <a:bodyPr/>
        <a:lstStyle/>
        <a:p>
          <a:pPr rtl="1"/>
          <a:endParaRPr lang="x-none"/>
        </a:p>
      </dgm:t>
    </dgm:pt>
    <dgm:pt modelId="{32A96FF7-EBD6-4303-9587-40774A2F7122}" type="sibTrans" cxnId="{9413678F-59D3-4968-A8F2-ED42F07EA652}">
      <dgm:prSet/>
      <dgm:spPr/>
      <dgm:t>
        <a:bodyPr/>
        <a:lstStyle/>
        <a:p>
          <a:pPr rtl="1"/>
          <a:endParaRPr lang="x-none"/>
        </a:p>
      </dgm:t>
    </dgm:pt>
    <dgm:pt modelId="{35A82CAC-3847-4644-BF8E-A8A60510922A}">
      <dgm:prSet phldrT="[Text]" custT="1"/>
      <dgm:spPr/>
      <dgm:t>
        <a:bodyPr/>
        <a:lstStyle/>
        <a:p>
          <a:pPr rtl="1"/>
          <a:r>
            <a:rPr lang="en-US" sz="2000" i="1" dirty="0" smtClean="0"/>
            <a:t>Coagulation defect</a:t>
          </a:r>
          <a:endParaRPr lang="x-none" sz="2000" i="1" dirty="0"/>
        </a:p>
      </dgm:t>
    </dgm:pt>
    <dgm:pt modelId="{67ECBD78-2E64-4BA0-B077-6590E7F73C40}" type="parTrans" cxnId="{0C766DDE-D46B-4E5D-A81B-D636D0D5331D}">
      <dgm:prSet/>
      <dgm:spPr/>
      <dgm:t>
        <a:bodyPr/>
        <a:lstStyle/>
        <a:p>
          <a:pPr rtl="1"/>
          <a:endParaRPr lang="x-none"/>
        </a:p>
      </dgm:t>
    </dgm:pt>
    <dgm:pt modelId="{BD31B92F-E437-40E8-B92A-C8E5C5FB5E88}" type="sibTrans" cxnId="{0C766DDE-D46B-4E5D-A81B-D636D0D5331D}">
      <dgm:prSet/>
      <dgm:spPr/>
      <dgm:t>
        <a:bodyPr/>
        <a:lstStyle/>
        <a:p>
          <a:pPr rtl="1"/>
          <a:endParaRPr lang="x-none"/>
        </a:p>
      </dgm:t>
    </dgm:pt>
    <dgm:pt modelId="{03E3124A-C0C6-42DB-92C9-EEA1CA914FBA}">
      <dgm:prSet phldrT="[Text]" custT="1"/>
      <dgm:spPr/>
      <dgm:t>
        <a:bodyPr/>
        <a:lstStyle/>
        <a:p>
          <a:pPr rtl="1"/>
          <a:r>
            <a:rPr lang="en-US" sz="2000" i="1" dirty="0" smtClean="0"/>
            <a:t>Blood vessel wall pathology</a:t>
          </a:r>
          <a:endParaRPr lang="x-none" sz="2000" i="1" dirty="0"/>
        </a:p>
      </dgm:t>
    </dgm:pt>
    <dgm:pt modelId="{65130207-9A41-4D19-88AE-A8A2C3E1259B}" type="parTrans" cxnId="{A22A9307-0CE2-4316-9343-8602EDA7CD0F}">
      <dgm:prSet/>
      <dgm:spPr/>
      <dgm:t>
        <a:bodyPr/>
        <a:lstStyle/>
        <a:p>
          <a:pPr rtl="1"/>
          <a:endParaRPr lang="x-none"/>
        </a:p>
      </dgm:t>
    </dgm:pt>
    <dgm:pt modelId="{703B8107-5676-42EA-AA46-F06E1CDFA02E}" type="sibTrans" cxnId="{A22A9307-0CE2-4316-9343-8602EDA7CD0F}">
      <dgm:prSet/>
      <dgm:spPr/>
      <dgm:t>
        <a:bodyPr/>
        <a:lstStyle/>
        <a:p>
          <a:pPr rtl="1"/>
          <a:endParaRPr lang="x-none"/>
        </a:p>
      </dgm:t>
    </dgm:pt>
    <dgm:pt modelId="{ED4B51CA-B9FC-4730-B2E4-61808FA14ED7}" type="pres">
      <dgm:prSet presAssocID="{E4A6D1D7-5D82-4E69-8DD4-B73C8DA238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x-none"/>
        </a:p>
      </dgm:t>
    </dgm:pt>
    <dgm:pt modelId="{8341CC54-D2EF-4501-8E21-1AC09F469D9F}" type="pres">
      <dgm:prSet presAssocID="{9368F5FC-EA84-4DF1-9500-4CC9A6C7FA18}" presName="hierRoot1" presStyleCnt="0">
        <dgm:presLayoutVars>
          <dgm:hierBranch val="init"/>
        </dgm:presLayoutVars>
      </dgm:prSet>
      <dgm:spPr/>
    </dgm:pt>
    <dgm:pt modelId="{8E36F6B9-A064-45A7-B120-47D31287F73C}" type="pres">
      <dgm:prSet presAssocID="{9368F5FC-EA84-4DF1-9500-4CC9A6C7FA18}" presName="rootComposite1" presStyleCnt="0"/>
      <dgm:spPr/>
    </dgm:pt>
    <dgm:pt modelId="{F2DBAC10-6C08-4A90-9FB8-B494E0A1D207}" type="pres">
      <dgm:prSet presAssocID="{9368F5FC-EA84-4DF1-9500-4CC9A6C7FA18}" presName="rootText1" presStyleLbl="node0" presStyleIdx="0" presStyleCnt="1" custScaleY="49453" custLinFactNeighborX="-3871" custLinFactNeighborY="-96573">
        <dgm:presLayoutVars>
          <dgm:chPref val="3"/>
        </dgm:presLayoutVars>
      </dgm:prSet>
      <dgm:spPr/>
      <dgm:t>
        <a:bodyPr/>
        <a:lstStyle/>
        <a:p>
          <a:pPr rtl="1"/>
          <a:endParaRPr lang="x-none"/>
        </a:p>
      </dgm:t>
    </dgm:pt>
    <dgm:pt modelId="{432A79E9-07E4-49DF-A3C2-8FDD562E9BDB}" type="pres">
      <dgm:prSet presAssocID="{9368F5FC-EA84-4DF1-9500-4CC9A6C7FA18}" presName="rootConnector1" presStyleLbl="node1" presStyleIdx="0" presStyleCnt="0"/>
      <dgm:spPr/>
      <dgm:t>
        <a:bodyPr/>
        <a:lstStyle/>
        <a:p>
          <a:pPr rtl="1"/>
          <a:endParaRPr lang="x-none"/>
        </a:p>
      </dgm:t>
    </dgm:pt>
    <dgm:pt modelId="{182CCD5B-AE82-4047-AE88-CC0B5B5A4F03}" type="pres">
      <dgm:prSet presAssocID="{9368F5FC-EA84-4DF1-9500-4CC9A6C7FA18}" presName="hierChild2" presStyleCnt="0"/>
      <dgm:spPr/>
    </dgm:pt>
    <dgm:pt modelId="{31BA8586-6F45-488E-A61B-C0348A60FD56}" type="pres">
      <dgm:prSet presAssocID="{2C1F6CD7-790E-4363-B7E3-31DD4C798B4C}" presName="Name37" presStyleLbl="parChTrans1D2" presStyleIdx="0" presStyleCnt="3"/>
      <dgm:spPr/>
      <dgm:t>
        <a:bodyPr/>
        <a:lstStyle/>
        <a:p>
          <a:pPr rtl="1"/>
          <a:endParaRPr lang="x-none"/>
        </a:p>
      </dgm:t>
    </dgm:pt>
    <dgm:pt modelId="{3B13F7B7-01ED-4043-A30A-1369DDB474BF}" type="pres">
      <dgm:prSet presAssocID="{D26E6EE2-51D4-4568-B311-968B990CA80C}" presName="hierRoot2" presStyleCnt="0">
        <dgm:presLayoutVars>
          <dgm:hierBranch val="init"/>
        </dgm:presLayoutVars>
      </dgm:prSet>
      <dgm:spPr/>
    </dgm:pt>
    <dgm:pt modelId="{634B4B38-3AB4-46F4-87A7-7E7C2DFD3A22}" type="pres">
      <dgm:prSet presAssocID="{D26E6EE2-51D4-4568-B311-968B990CA80C}" presName="rootComposite" presStyleCnt="0"/>
      <dgm:spPr/>
    </dgm:pt>
    <dgm:pt modelId="{685FF9E7-C946-4FB2-9623-BC80655C76D6}" type="pres">
      <dgm:prSet presAssocID="{D26E6EE2-51D4-4568-B311-968B990CA80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x-none"/>
        </a:p>
      </dgm:t>
    </dgm:pt>
    <dgm:pt modelId="{5A184E1D-DB18-4E0E-B7F0-1C9E287F6B68}" type="pres">
      <dgm:prSet presAssocID="{D26E6EE2-51D4-4568-B311-968B990CA80C}" presName="rootConnector" presStyleLbl="node2" presStyleIdx="0" presStyleCnt="3"/>
      <dgm:spPr/>
      <dgm:t>
        <a:bodyPr/>
        <a:lstStyle/>
        <a:p>
          <a:pPr rtl="1"/>
          <a:endParaRPr lang="x-none"/>
        </a:p>
      </dgm:t>
    </dgm:pt>
    <dgm:pt modelId="{8F1F21B4-45C6-40EC-8CB6-52858685CC3C}" type="pres">
      <dgm:prSet presAssocID="{D26E6EE2-51D4-4568-B311-968B990CA80C}" presName="hierChild4" presStyleCnt="0"/>
      <dgm:spPr/>
    </dgm:pt>
    <dgm:pt modelId="{8105CFE7-21DE-4855-8BAC-6852AC4F1D72}" type="pres">
      <dgm:prSet presAssocID="{D26E6EE2-51D4-4568-B311-968B990CA80C}" presName="hierChild5" presStyleCnt="0"/>
      <dgm:spPr/>
    </dgm:pt>
    <dgm:pt modelId="{E7993A0A-7547-4195-8A67-078870AC2FD8}" type="pres">
      <dgm:prSet presAssocID="{67ECBD78-2E64-4BA0-B077-6590E7F73C40}" presName="Name37" presStyleLbl="parChTrans1D2" presStyleIdx="1" presStyleCnt="3"/>
      <dgm:spPr/>
      <dgm:t>
        <a:bodyPr/>
        <a:lstStyle/>
        <a:p>
          <a:pPr rtl="1"/>
          <a:endParaRPr lang="x-none"/>
        </a:p>
      </dgm:t>
    </dgm:pt>
    <dgm:pt modelId="{AECD3150-C723-4A32-BCB3-7B7DEE1B2A3D}" type="pres">
      <dgm:prSet presAssocID="{35A82CAC-3847-4644-BF8E-A8A60510922A}" presName="hierRoot2" presStyleCnt="0">
        <dgm:presLayoutVars>
          <dgm:hierBranch val="init"/>
        </dgm:presLayoutVars>
      </dgm:prSet>
      <dgm:spPr/>
    </dgm:pt>
    <dgm:pt modelId="{27A65D46-0454-414A-84B8-33D97511DDCE}" type="pres">
      <dgm:prSet presAssocID="{35A82CAC-3847-4644-BF8E-A8A60510922A}" presName="rootComposite" presStyleCnt="0"/>
      <dgm:spPr/>
    </dgm:pt>
    <dgm:pt modelId="{B6E5B230-041F-4007-90EA-FA287F10B34A}" type="pres">
      <dgm:prSet presAssocID="{35A82CAC-3847-4644-BF8E-A8A60510922A}" presName="rootText" presStyleLbl="node2" presStyleIdx="1" presStyleCnt="3" custScaleY="100000">
        <dgm:presLayoutVars>
          <dgm:chPref val="3"/>
        </dgm:presLayoutVars>
      </dgm:prSet>
      <dgm:spPr/>
      <dgm:t>
        <a:bodyPr/>
        <a:lstStyle/>
        <a:p>
          <a:pPr rtl="1"/>
          <a:endParaRPr lang="x-none"/>
        </a:p>
      </dgm:t>
    </dgm:pt>
    <dgm:pt modelId="{5FF577F8-75A4-483A-A51A-5F825DF5AD1C}" type="pres">
      <dgm:prSet presAssocID="{35A82CAC-3847-4644-BF8E-A8A60510922A}" presName="rootConnector" presStyleLbl="node2" presStyleIdx="1" presStyleCnt="3"/>
      <dgm:spPr/>
      <dgm:t>
        <a:bodyPr/>
        <a:lstStyle/>
        <a:p>
          <a:pPr rtl="1"/>
          <a:endParaRPr lang="x-none"/>
        </a:p>
      </dgm:t>
    </dgm:pt>
    <dgm:pt modelId="{EA18BB9C-5E34-447C-916D-E19C29046357}" type="pres">
      <dgm:prSet presAssocID="{35A82CAC-3847-4644-BF8E-A8A60510922A}" presName="hierChild4" presStyleCnt="0"/>
      <dgm:spPr/>
    </dgm:pt>
    <dgm:pt modelId="{87E04367-449D-4FE6-9284-8B2334060167}" type="pres">
      <dgm:prSet presAssocID="{35A82CAC-3847-4644-BF8E-A8A60510922A}" presName="hierChild5" presStyleCnt="0"/>
      <dgm:spPr/>
    </dgm:pt>
    <dgm:pt modelId="{E2DE3903-359B-4D7F-93DF-5F8C76ACB133}" type="pres">
      <dgm:prSet presAssocID="{65130207-9A41-4D19-88AE-A8A2C3E1259B}" presName="Name37" presStyleLbl="parChTrans1D2" presStyleIdx="2" presStyleCnt="3"/>
      <dgm:spPr/>
      <dgm:t>
        <a:bodyPr/>
        <a:lstStyle/>
        <a:p>
          <a:pPr rtl="1"/>
          <a:endParaRPr lang="x-none"/>
        </a:p>
      </dgm:t>
    </dgm:pt>
    <dgm:pt modelId="{913CA911-6AC1-4020-B347-EA19B400D9F1}" type="pres">
      <dgm:prSet presAssocID="{03E3124A-C0C6-42DB-92C9-EEA1CA914FBA}" presName="hierRoot2" presStyleCnt="0">
        <dgm:presLayoutVars>
          <dgm:hierBranch val="init"/>
        </dgm:presLayoutVars>
      </dgm:prSet>
      <dgm:spPr/>
    </dgm:pt>
    <dgm:pt modelId="{06629AAF-B882-455A-B847-265F5A78BE4A}" type="pres">
      <dgm:prSet presAssocID="{03E3124A-C0C6-42DB-92C9-EEA1CA914FBA}" presName="rootComposite" presStyleCnt="0"/>
      <dgm:spPr/>
    </dgm:pt>
    <dgm:pt modelId="{921C74AB-DC9E-415E-979C-FCCC29059FD0}" type="pres">
      <dgm:prSet presAssocID="{03E3124A-C0C6-42DB-92C9-EEA1CA914FB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x-none"/>
        </a:p>
      </dgm:t>
    </dgm:pt>
    <dgm:pt modelId="{13F23CAC-204F-4B4F-946C-ABF3E4A81D63}" type="pres">
      <dgm:prSet presAssocID="{03E3124A-C0C6-42DB-92C9-EEA1CA914FBA}" presName="rootConnector" presStyleLbl="node2" presStyleIdx="2" presStyleCnt="3"/>
      <dgm:spPr/>
      <dgm:t>
        <a:bodyPr/>
        <a:lstStyle/>
        <a:p>
          <a:pPr rtl="1"/>
          <a:endParaRPr lang="x-none"/>
        </a:p>
      </dgm:t>
    </dgm:pt>
    <dgm:pt modelId="{CF960FBC-6766-421F-9912-A7E32EEF1FC1}" type="pres">
      <dgm:prSet presAssocID="{03E3124A-C0C6-42DB-92C9-EEA1CA914FBA}" presName="hierChild4" presStyleCnt="0"/>
      <dgm:spPr/>
    </dgm:pt>
    <dgm:pt modelId="{154569C1-E625-4744-9FDF-BF6D564D913B}" type="pres">
      <dgm:prSet presAssocID="{03E3124A-C0C6-42DB-92C9-EEA1CA914FBA}" presName="hierChild5" presStyleCnt="0"/>
      <dgm:spPr/>
    </dgm:pt>
    <dgm:pt modelId="{502F28D8-39B8-4751-881B-14D6A8DC5A6C}" type="pres">
      <dgm:prSet presAssocID="{9368F5FC-EA84-4DF1-9500-4CC9A6C7FA18}" presName="hierChild3" presStyleCnt="0"/>
      <dgm:spPr/>
    </dgm:pt>
  </dgm:ptLst>
  <dgm:cxnLst>
    <dgm:cxn modelId="{5FFC6D0F-4578-4560-A778-7A1B7CA4E9EC}" type="presOf" srcId="{67ECBD78-2E64-4BA0-B077-6590E7F73C40}" destId="{E7993A0A-7547-4195-8A67-078870AC2FD8}" srcOrd="0" destOrd="0" presId="urn:microsoft.com/office/officeart/2005/8/layout/orgChart1"/>
    <dgm:cxn modelId="{0C766DDE-D46B-4E5D-A81B-D636D0D5331D}" srcId="{9368F5FC-EA84-4DF1-9500-4CC9A6C7FA18}" destId="{35A82CAC-3847-4644-BF8E-A8A60510922A}" srcOrd="1" destOrd="0" parTransId="{67ECBD78-2E64-4BA0-B077-6590E7F73C40}" sibTransId="{BD31B92F-E437-40E8-B92A-C8E5C5FB5E88}"/>
    <dgm:cxn modelId="{9413678F-59D3-4968-A8F2-ED42F07EA652}" srcId="{9368F5FC-EA84-4DF1-9500-4CC9A6C7FA18}" destId="{D26E6EE2-51D4-4568-B311-968B990CA80C}" srcOrd="0" destOrd="0" parTransId="{2C1F6CD7-790E-4363-B7E3-31DD4C798B4C}" sibTransId="{32A96FF7-EBD6-4303-9587-40774A2F7122}"/>
    <dgm:cxn modelId="{FFC2AAEC-3859-4B5F-A369-BFA35A072581}" type="presOf" srcId="{D26E6EE2-51D4-4568-B311-968B990CA80C}" destId="{5A184E1D-DB18-4E0E-B7F0-1C9E287F6B68}" srcOrd="1" destOrd="0" presId="urn:microsoft.com/office/officeart/2005/8/layout/orgChart1"/>
    <dgm:cxn modelId="{72B0EC1F-7FC5-48C0-A23F-7CAA63BDD29D}" type="presOf" srcId="{03E3124A-C0C6-42DB-92C9-EEA1CA914FBA}" destId="{13F23CAC-204F-4B4F-946C-ABF3E4A81D63}" srcOrd="1" destOrd="0" presId="urn:microsoft.com/office/officeart/2005/8/layout/orgChart1"/>
    <dgm:cxn modelId="{B9A4BA98-479C-4182-A7E4-04E224D1A7E9}" srcId="{E4A6D1D7-5D82-4E69-8DD4-B73C8DA238DB}" destId="{9368F5FC-EA84-4DF1-9500-4CC9A6C7FA18}" srcOrd="0" destOrd="0" parTransId="{A1C8E07C-5F35-4D05-8090-9B9271564B76}" sibTransId="{60DD1539-3719-4E9B-9172-1C4CC59F39FB}"/>
    <dgm:cxn modelId="{C495132E-2848-44F7-8396-B737DE5B9C4A}" type="presOf" srcId="{35A82CAC-3847-4644-BF8E-A8A60510922A}" destId="{5FF577F8-75A4-483A-A51A-5F825DF5AD1C}" srcOrd="1" destOrd="0" presId="urn:microsoft.com/office/officeart/2005/8/layout/orgChart1"/>
    <dgm:cxn modelId="{4B0D549D-4A7B-4499-BB06-8998C46E87E7}" type="presOf" srcId="{9368F5FC-EA84-4DF1-9500-4CC9A6C7FA18}" destId="{432A79E9-07E4-49DF-A3C2-8FDD562E9BDB}" srcOrd="1" destOrd="0" presId="urn:microsoft.com/office/officeart/2005/8/layout/orgChart1"/>
    <dgm:cxn modelId="{8D64E566-2899-4EB7-9BE0-D947193CE9B9}" type="presOf" srcId="{D26E6EE2-51D4-4568-B311-968B990CA80C}" destId="{685FF9E7-C946-4FB2-9623-BC80655C76D6}" srcOrd="0" destOrd="0" presId="urn:microsoft.com/office/officeart/2005/8/layout/orgChart1"/>
    <dgm:cxn modelId="{EBF7D90F-6BAF-4FCD-89C1-379E6C37E533}" type="presOf" srcId="{E4A6D1D7-5D82-4E69-8DD4-B73C8DA238DB}" destId="{ED4B51CA-B9FC-4730-B2E4-61808FA14ED7}" srcOrd="0" destOrd="0" presId="urn:microsoft.com/office/officeart/2005/8/layout/orgChart1"/>
    <dgm:cxn modelId="{2F3CCEA3-3AE0-4B12-BE4D-9AD3D49FA044}" type="presOf" srcId="{2C1F6CD7-790E-4363-B7E3-31DD4C798B4C}" destId="{31BA8586-6F45-488E-A61B-C0348A60FD56}" srcOrd="0" destOrd="0" presId="urn:microsoft.com/office/officeart/2005/8/layout/orgChart1"/>
    <dgm:cxn modelId="{9962A877-04F0-4E60-ACF5-E5F90CC846CB}" type="presOf" srcId="{03E3124A-C0C6-42DB-92C9-EEA1CA914FBA}" destId="{921C74AB-DC9E-415E-979C-FCCC29059FD0}" srcOrd="0" destOrd="0" presId="urn:microsoft.com/office/officeart/2005/8/layout/orgChart1"/>
    <dgm:cxn modelId="{05CD5165-BD17-40B6-978F-B2073398151A}" type="presOf" srcId="{9368F5FC-EA84-4DF1-9500-4CC9A6C7FA18}" destId="{F2DBAC10-6C08-4A90-9FB8-B494E0A1D207}" srcOrd="0" destOrd="0" presId="urn:microsoft.com/office/officeart/2005/8/layout/orgChart1"/>
    <dgm:cxn modelId="{A22A9307-0CE2-4316-9343-8602EDA7CD0F}" srcId="{9368F5FC-EA84-4DF1-9500-4CC9A6C7FA18}" destId="{03E3124A-C0C6-42DB-92C9-EEA1CA914FBA}" srcOrd="2" destOrd="0" parTransId="{65130207-9A41-4D19-88AE-A8A2C3E1259B}" sibTransId="{703B8107-5676-42EA-AA46-F06E1CDFA02E}"/>
    <dgm:cxn modelId="{E5FEC42F-F71E-43FE-AAB4-114FA3BE642A}" type="presOf" srcId="{65130207-9A41-4D19-88AE-A8A2C3E1259B}" destId="{E2DE3903-359B-4D7F-93DF-5F8C76ACB133}" srcOrd="0" destOrd="0" presId="urn:microsoft.com/office/officeart/2005/8/layout/orgChart1"/>
    <dgm:cxn modelId="{7B1D9FE8-8F0B-4312-87C9-89112FCBD124}" type="presOf" srcId="{35A82CAC-3847-4644-BF8E-A8A60510922A}" destId="{B6E5B230-041F-4007-90EA-FA287F10B34A}" srcOrd="0" destOrd="0" presId="urn:microsoft.com/office/officeart/2005/8/layout/orgChart1"/>
    <dgm:cxn modelId="{51ECF1FF-8AE0-4B3A-B059-E0DD5BA19AB3}" type="presParOf" srcId="{ED4B51CA-B9FC-4730-B2E4-61808FA14ED7}" destId="{8341CC54-D2EF-4501-8E21-1AC09F469D9F}" srcOrd="0" destOrd="0" presId="urn:microsoft.com/office/officeart/2005/8/layout/orgChart1"/>
    <dgm:cxn modelId="{AE36D424-FDAE-4DAB-90CA-21B3DCEDF254}" type="presParOf" srcId="{8341CC54-D2EF-4501-8E21-1AC09F469D9F}" destId="{8E36F6B9-A064-45A7-B120-47D31287F73C}" srcOrd="0" destOrd="0" presId="urn:microsoft.com/office/officeart/2005/8/layout/orgChart1"/>
    <dgm:cxn modelId="{25BE4033-24A2-4475-8DA5-A67953CAB59A}" type="presParOf" srcId="{8E36F6B9-A064-45A7-B120-47D31287F73C}" destId="{F2DBAC10-6C08-4A90-9FB8-B494E0A1D207}" srcOrd="0" destOrd="0" presId="urn:microsoft.com/office/officeart/2005/8/layout/orgChart1"/>
    <dgm:cxn modelId="{DD797DF3-708B-430C-A826-18FF644794CE}" type="presParOf" srcId="{8E36F6B9-A064-45A7-B120-47D31287F73C}" destId="{432A79E9-07E4-49DF-A3C2-8FDD562E9BDB}" srcOrd="1" destOrd="0" presId="urn:microsoft.com/office/officeart/2005/8/layout/orgChart1"/>
    <dgm:cxn modelId="{0E120689-C42D-44D5-98D1-BC9C27D92728}" type="presParOf" srcId="{8341CC54-D2EF-4501-8E21-1AC09F469D9F}" destId="{182CCD5B-AE82-4047-AE88-CC0B5B5A4F03}" srcOrd="1" destOrd="0" presId="urn:microsoft.com/office/officeart/2005/8/layout/orgChart1"/>
    <dgm:cxn modelId="{B1335FE1-8812-4085-AEFB-27EE8C17902B}" type="presParOf" srcId="{182CCD5B-AE82-4047-AE88-CC0B5B5A4F03}" destId="{31BA8586-6F45-488E-A61B-C0348A60FD56}" srcOrd="0" destOrd="0" presId="urn:microsoft.com/office/officeart/2005/8/layout/orgChart1"/>
    <dgm:cxn modelId="{A6031FA5-3299-4D17-9B40-E042EAD04095}" type="presParOf" srcId="{182CCD5B-AE82-4047-AE88-CC0B5B5A4F03}" destId="{3B13F7B7-01ED-4043-A30A-1369DDB474BF}" srcOrd="1" destOrd="0" presId="urn:microsoft.com/office/officeart/2005/8/layout/orgChart1"/>
    <dgm:cxn modelId="{B3EA114C-AB78-4606-83DC-1A102E2504B6}" type="presParOf" srcId="{3B13F7B7-01ED-4043-A30A-1369DDB474BF}" destId="{634B4B38-3AB4-46F4-87A7-7E7C2DFD3A22}" srcOrd="0" destOrd="0" presId="urn:microsoft.com/office/officeart/2005/8/layout/orgChart1"/>
    <dgm:cxn modelId="{9EAA3F0C-3F79-4E67-9AE7-4DF5A94160FD}" type="presParOf" srcId="{634B4B38-3AB4-46F4-87A7-7E7C2DFD3A22}" destId="{685FF9E7-C946-4FB2-9623-BC80655C76D6}" srcOrd="0" destOrd="0" presId="urn:microsoft.com/office/officeart/2005/8/layout/orgChart1"/>
    <dgm:cxn modelId="{CD0BD7DB-850F-4933-ACF0-D502AC29978E}" type="presParOf" srcId="{634B4B38-3AB4-46F4-87A7-7E7C2DFD3A22}" destId="{5A184E1D-DB18-4E0E-B7F0-1C9E287F6B68}" srcOrd="1" destOrd="0" presId="urn:microsoft.com/office/officeart/2005/8/layout/orgChart1"/>
    <dgm:cxn modelId="{56A5099F-6D59-4E56-8650-D70CA6A5C8F8}" type="presParOf" srcId="{3B13F7B7-01ED-4043-A30A-1369DDB474BF}" destId="{8F1F21B4-45C6-40EC-8CB6-52858685CC3C}" srcOrd="1" destOrd="0" presId="urn:microsoft.com/office/officeart/2005/8/layout/orgChart1"/>
    <dgm:cxn modelId="{E005CED1-1D4C-404C-8B73-E5C4BFBE6058}" type="presParOf" srcId="{3B13F7B7-01ED-4043-A30A-1369DDB474BF}" destId="{8105CFE7-21DE-4855-8BAC-6852AC4F1D72}" srcOrd="2" destOrd="0" presId="urn:microsoft.com/office/officeart/2005/8/layout/orgChart1"/>
    <dgm:cxn modelId="{9F0F9BD8-187B-4AF0-97C5-CDB83FCEBEAC}" type="presParOf" srcId="{182CCD5B-AE82-4047-AE88-CC0B5B5A4F03}" destId="{E7993A0A-7547-4195-8A67-078870AC2FD8}" srcOrd="2" destOrd="0" presId="urn:microsoft.com/office/officeart/2005/8/layout/orgChart1"/>
    <dgm:cxn modelId="{0463112E-8BCF-4FE3-B574-62693C438F64}" type="presParOf" srcId="{182CCD5B-AE82-4047-AE88-CC0B5B5A4F03}" destId="{AECD3150-C723-4A32-BCB3-7B7DEE1B2A3D}" srcOrd="3" destOrd="0" presId="urn:microsoft.com/office/officeart/2005/8/layout/orgChart1"/>
    <dgm:cxn modelId="{471E122D-18DA-4922-904E-3309251A9086}" type="presParOf" srcId="{AECD3150-C723-4A32-BCB3-7B7DEE1B2A3D}" destId="{27A65D46-0454-414A-84B8-33D97511DDCE}" srcOrd="0" destOrd="0" presId="urn:microsoft.com/office/officeart/2005/8/layout/orgChart1"/>
    <dgm:cxn modelId="{62DFDDE5-3622-45B6-8724-2D4BE466701A}" type="presParOf" srcId="{27A65D46-0454-414A-84B8-33D97511DDCE}" destId="{B6E5B230-041F-4007-90EA-FA287F10B34A}" srcOrd="0" destOrd="0" presId="urn:microsoft.com/office/officeart/2005/8/layout/orgChart1"/>
    <dgm:cxn modelId="{6874F486-CD4A-46C4-8285-97734EC9B677}" type="presParOf" srcId="{27A65D46-0454-414A-84B8-33D97511DDCE}" destId="{5FF577F8-75A4-483A-A51A-5F825DF5AD1C}" srcOrd="1" destOrd="0" presId="urn:microsoft.com/office/officeart/2005/8/layout/orgChart1"/>
    <dgm:cxn modelId="{D47AA658-C239-477F-BB39-D40EE981C5D8}" type="presParOf" srcId="{AECD3150-C723-4A32-BCB3-7B7DEE1B2A3D}" destId="{EA18BB9C-5E34-447C-916D-E19C29046357}" srcOrd="1" destOrd="0" presId="urn:microsoft.com/office/officeart/2005/8/layout/orgChart1"/>
    <dgm:cxn modelId="{6272A174-261C-4117-BEC1-CB2B8CD0496A}" type="presParOf" srcId="{AECD3150-C723-4A32-BCB3-7B7DEE1B2A3D}" destId="{87E04367-449D-4FE6-9284-8B2334060167}" srcOrd="2" destOrd="0" presId="urn:microsoft.com/office/officeart/2005/8/layout/orgChart1"/>
    <dgm:cxn modelId="{17900059-1F66-415F-A74C-B6A51A32F6A5}" type="presParOf" srcId="{182CCD5B-AE82-4047-AE88-CC0B5B5A4F03}" destId="{E2DE3903-359B-4D7F-93DF-5F8C76ACB133}" srcOrd="4" destOrd="0" presId="urn:microsoft.com/office/officeart/2005/8/layout/orgChart1"/>
    <dgm:cxn modelId="{7E310432-63C8-4019-84BE-3F8B2AFFA98F}" type="presParOf" srcId="{182CCD5B-AE82-4047-AE88-CC0B5B5A4F03}" destId="{913CA911-6AC1-4020-B347-EA19B400D9F1}" srcOrd="5" destOrd="0" presId="urn:microsoft.com/office/officeart/2005/8/layout/orgChart1"/>
    <dgm:cxn modelId="{5FA1DA6D-B454-4D96-A82B-AFB1D4DABE7E}" type="presParOf" srcId="{913CA911-6AC1-4020-B347-EA19B400D9F1}" destId="{06629AAF-B882-455A-B847-265F5A78BE4A}" srcOrd="0" destOrd="0" presId="urn:microsoft.com/office/officeart/2005/8/layout/orgChart1"/>
    <dgm:cxn modelId="{6FA7EC36-EFF5-4132-8A6D-DE890391C36E}" type="presParOf" srcId="{06629AAF-B882-455A-B847-265F5A78BE4A}" destId="{921C74AB-DC9E-415E-979C-FCCC29059FD0}" srcOrd="0" destOrd="0" presId="urn:microsoft.com/office/officeart/2005/8/layout/orgChart1"/>
    <dgm:cxn modelId="{C51E2080-304C-453C-9789-86B6E6C9935C}" type="presParOf" srcId="{06629AAF-B882-455A-B847-265F5A78BE4A}" destId="{13F23CAC-204F-4B4F-946C-ABF3E4A81D63}" srcOrd="1" destOrd="0" presId="urn:microsoft.com/office/officeart/2005/8/layout/orgChart1"/>
    <dgm:cxn modelId="{398A24DA-BBD5-41B1-9CDA-80ECA1D9EC7B}" type="presParOf" srcId="{913CA911-6AC1-4020-B347-EA19B400D9F1}" destId="{CF960FBC-6766-421F-9912-A7E32EEF1FC1}" srcOrd="1" destOrd="0" presId="urn:microsoft.com/office/officeart/2005/8/layout/orgChart1"/>
    <dgm:cxn modelId="{10187DE1-9050-4776-9660-612F2D5DC954}" type="presParOf" srcId="{913CA911-6AC1-4020-B347-EA19B400D9F1}" destId="{154569C1-E625-4744-9FDF-BF6D564D913B}" srcOrd="2" destOrd="0" presId="urn:microsoft.com/office/officeart/2005/8/layout/orgChart1"/>
    <dgm:cxn modelId="{04B9F016-0A0C-4FB6-A67E-7DDAF8029834}" type="presParOf" srcId="{8341CC54-D2EF-4501-8E21-1AC09F469D9F}" destId="{502F28D8-39B8-4751-881B-14D6A8DC5A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974705"/>
            <a:ext cx="6261100" cy="2052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5426288"/>
            <a:ext cx="5156200" cy="244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9/20/17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9/20/17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40350" y="536423"/>
            <a:ext cx="1657350" cy="11406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536423"/>
            <a:ext cx="4849283" cy="11406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9/20/17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9/20/17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63" y="6153339"/>
            <a:ext cx="6261100" cy="19018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63" y="4058633"/>
            <a:ext cx="6261100" cy="20947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9/20/17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383" y="2234355"/>
            <a:ext cx="3253317" cy="63195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9/20/17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143474"/>
            <a:ext cx="3254596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036771"/>
            <a:ext cx="3254596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1827" y="2143474"/>
            <a:ext cx="3255874" cy="893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1827" y="3036771"/>
            <a:ext cx="3255874" cy="5517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9/20/17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9/20/17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9/20/17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381259"/>
            <a:ext cx="2423363" cy="16225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01" y="381259"/>
            <a:ext cx="4117799" cy="8172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1" y="2003825"/>
            <a:ext cx="2423363" cy="6550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9/20/17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8" y="6703060"/>
            <a:ext cx="4419600" cy="7913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3788" y="855615"/>
            <a:ext cx="4419600" cy="5745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788" y="7494394"/>
            <a:ext cx="4419600" cy="112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9/20/17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6629400" cy="1595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234355"/>
            <a:ext cx="6629400" cy="63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8300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9/20/17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6717" y="8875350"/>
            <a:ext cx="2332567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78967" y="8875350"/>
            <a:ext cx="1718733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e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8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e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jpe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e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hyperlink" Target="http://www.google.com.sa/url?sa=i&amp;rct=j&amp;q=&amp;esrc=s&amp;frm=1&amp;source=images&amp;cd=&amp;cad=rja&amp;docid=-VSNSKvHZSS7_M&amp;tbnid=Oz86kjaPeCpOCM:&amp;ved=0CAUQjRw&amp;url=http://dermaamin.com/site/atlas-of-dermatology/1-a/53-acrodermatitis-enteropathica-.html&amp;ei=O1EOU5a4Kqec0AXV5oGgBg&amp;psig=AFQjCNEVvu2BM56NrK8_K5fgqbIa0BKE8g&amp;ust=1393533238774443" TargetMode="External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sa/url?sa=i&amp;rct=j&amp;q=&amp;esrc=s&amp;frm=1&amp;source=images&amp;cd=&amp;cad=rja&amp;docid=Rx_fq_PKIY9L8M&amp;tbnid=_nR3Zd_RIe52LM:&amp;ved=0CAUQjRw&amp;url=http://www.odermatol.com/issue-in-html/2013-2-4-acrodermatitis/&amp;ei=8E8OU5KuNceG0AWDsIHQDw&amp;psig=AFQjCNEVvu2BM56NrK8_K5fgqbIa0BKE8g&amp;ust=1393533238774443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Relationship Id="rId3" Type="http://schemas.openxmlformats.org/officeDocument/2006/relationships/hyperlink" Target="http://www.google.com.sa/url?sa=i&amp;rct=j&amp;q=&amp;esrc=s&amp;frm=1&amp;source=images&amp;cd=&amp;cad=rja&amp;docid=H6R0wMlDSXfqUM&amp;tbnid=WWMT3qZzlHV5uM:&amp;ved=0CAUQjRw&amp;url=http://www.hshsl.umaryland.edu/morningreport/med/index.php/follow-up-from-morning-report-8-4-09/&amp;ei=MVIOU8ScFYGc0QWc1YHYCg&amp;psig=AFQjCNGxX8x8C4ay9Q2ESjzC1_kxBn9mmQ&amp;ust=1393533717332186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.sa/url?sa=i&amp;rct=j&amp;q=&amp;esrc=s&amp;frm=1&amp;source=images&amp;cd=&amp;cad=rja&amp;docid=H6R0wMlDSXfqUM&amp;tbnid=WWMT3qZzlHV5uM:&amp;ved=0CAUQjRw&amp;url=http://www.hshsl.umaryland.edu/morningreport/med/index.php/follow-up-from-morning-report-8-4-09/&amp;ei=MVIOU8ScFYGc0QWc1YHYCg&amp;psig=AFQjCNGxX8x8C4ay9Q2ESjzC1_kxBn9mmQ&amp;ust=1393533717332186" TargetMode="External"/><Relationship Id="rId3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eg"/><Relationship Id="rId3" Type="http://schemas.openxmlformats.org/officeDocument/2006/relationships/image" Target="../media/image79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908300" y="876300"/>
            <a:ext cx="7150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CUTANEOUS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71600" y="1663700"/>
            <a:ext cx="8686800" cy="166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CA" sz="5410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MANIFESTATIONS OF</a:t>
            </a:r>
            <a:r>
              <a:rPr lang="en-CA" sz="5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5400" smtClean="0">
                <a:solidFill>
                  <a:srgbClr val="000000"/>
                </a:solidFill>
                <a:latin typeface="Times New Roman"/>
              </a:rPr>
            </a:br>
            <a:r>
              <a:rPr lang="en-CA" sz="5410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SYSTEMIC DISEASES</a:t>
            </a:r>
          </a:p>
          <a:p>
            <a:pPr>
              <a:lnSpc>
                <a:spcPts val="650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24200" y="3784600"/>
            <a:ext cx="313547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5" b="1" dirty="0" smtClean="0">
                <a:solidFill>
                  <a:srgbClr val="FFFF00"/>
                </a:solidFill>
                <a:latin typeface="Times New Roman Bold"/>
                <a:cs typeface="Times New Roman Bold"/>
              </a:rPr>
              <a:t>Dr. </a:t>
            </a:r>
            <a:r>
              <a:rPr lang="en-CA" sz="2805" b="1" dirty="0" err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Saleem</a:t>
            </a:r>
            <a:r>
              <a:rPr lang="en-CA" sz="2805" b="1" dirty="0" smtClean="0">
                <a:solidFill>
                  <a:srgbClr val="FFFF00"/>
                </a:solidFill>
                <a:latin typeface="Times New Roman Bold"/>
                <a:cs typeface="Times New Roman Bold"/>
              </a:rPr>
              <a:t> </a:t>
            </a:r>
            <a:r>
              <a:rPr lang="en-CA" sz="2805" b="1" dirty="0" err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Alkeraye</a:t>
            </a:r>
            <a:endParaRPr lang="en-CA" sz="2805" b="1" dirty="0" smtClean="0">
              <a:solidFill>
                <a:srgbClr val="FFFF00"/>
              </a:solidFill>
              <a:latin typeface="Times New Roman Bold"/>
              <a:cs typeface="Times New Roman Bold"/>
            </a:endParaRPr>
          </a:p>
          <a:p>
            <a:pPr>
              <a:lnSpc>
                <a:spcPts val="3220"/>
              </a:lnSpc>
            </a:pPr>
            <a:endParaRPr lang="en-CA" sz="2795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90700" y="4279900"/>
            <a:ext cx="6575518" cy="1293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2159000" algn="l"/>
              </a:tabLst>
            </a:pPr>
            <a:r>
              <a:rPr lang="en-CA" sz="2805" b="1" dirty="0" smtClean="0">
                <a:solidFill>
                  <a:srgbClr val="FFFF00"/>
                </a:solidFill>
                <a:latin typeface="Times New Roman Bold"/>
                <a:cs typeface="Times New Roman Bold"/>
              </a:rPr>
              <a:t>Consultant in Dermatology and </a:t>
            </a:r>
            <a:r>
              <a:rPr lang="en-CA" sz="2805" b="1" dirty="0" err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Cutaneous</a:t>
            </a:r>
            <a:r>
              <a:rPr lang="en-CA" sz="2795" dirty="0" smtClean="0">
                <a:solidFill>
                  <a:srgbClr val="FFFF00"/>
                </a:solidFill>
                <a:latin typeface="Times New Roman"/>
              </a:rPr>
              <a:t/>
            </a:r>
            <a:br>
              <a:rPr lang="en-CA" sz="2795" dirty="0" smtClean="0">
                <a:solidFill>
                  <a:srgbClr val="FFFF00"/>
                </a:solidFill>
                <a:latin typeface="Times New Roman"/>
              </a:rPr>
            </a:br>
            <a:r>
              <a:rPr lang="en-CA" sz="2805" b="1" dirty="0" smtClean="0">
                <a:solidFill>
                  <a:srgbClr val="FFFF00"/>
                </a:solidFill>
                <a:latin typeface="Times New Roman Bold"/>
                <a:cs typeface="Times New Roman Bold"/>
              </a:rPr>
              <a:t>	Laser Surgery</a:t>
            </a:r>
          </a:p>
          <a:p>
            <a:pPr>
              <a:lnSpc>
                <a:spcPts val="3400"/>
              </a:lnSpc>
            </a:pPr>
            <a:endParaRPr lang="en-CA" sz="2795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14500" y="5270500"/>
            <a:ext cx="6801414" cy="76944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805" b="1" dirty="0" smtClean="0">
                <a:solidFill>
                  <a:srgbClr val="FFFF00"/>
                </a:solidFill>
                <a:latin typeface="Times New Roman Bold"/>
                <a:cs typeface="Times New Roman Bold"/>
              </a:rPr>
              <a:t>Assistant Professor - </a:t>
            </a:r>
            <a:r>
              <a:rPr lang="en-CA" sz="2410" b="1" dirty="0" smtClean="0">
                <a:solidFill>
                  <a:srgbClr val="FFFF00"/>
                </a:solidFill>
                <a:latin typeface="Times New Roman Bold"/>
                <a:cs typeface="Times New Roman Bold"/>
              </a:rPr>
              <a:t>Dermatology Department</a:t>
            </a:r>
          </a:p>
          <a:p>
            <a:pPr>
              <a:lnSpc>
                <a:spcPts val="2990"/>
              </a:lnSpc>
            </a:pPr>
            <a:endParaRPr lang="en-CA" sz="2602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84600" y="5740400"/>
            <a:ext cx="3332832" cy="71814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College of Medicine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40200" y="6172200"/>
            <a:ext cx="181299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KSU , Riyadh</a:t>
            </a:r>
            <a:r>
              <a:rPr lang="en-CA" sz="2400" dirty="0" smtClean="0">
                <a:solidFill>
                  <a:srgbClr val="00B0F0"/>
                </a:solidFill>
                <a:latin typeface="Times New Roman"/>
                <a:cs typeface="Times New Roman"/>
              </a:rPr>
              <a:t>.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65100" y="1841500"/>
            <a:ext cx="2558393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Neonatal Lupus:</a:t>
            </a:r>
          </a:p>
          <a:p>
            <a:pPr>
              <a:lnSpc>
                <a:spcPts val="3220"/>
              </a:lnSpc>
            </a:pPr>
            <a:endParaRPr lang="en-CA" sz="2795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1800" y="2286000"/>
            <a:ext cx="96266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Appears in the first month in a photo-distribution</a:t>
            </a:r>
            <a:r>
              <a:rPr lang="en-CA" sz="237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78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Patterns : Papulosqamous and annular</a:t>
            </a:r>
          </a:p>
          <a:p>
            <a:pPr>
              <a:lnSpc>
                <a:spcPts val="4000"/>
              </a:lnSpc>
            </a:pPr>
            <a:endParaRPr lang="en-CA" sz="237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1800" y="3302000"/>
            <a:ext cx="9626600" cy="1066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Congenital heart block (complete &amp; permanent) usually needs pacemaker</a:t>
            </a:r>
            <a:r>
              <a:rPr lang="en-CA" sz="235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55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anti Ro positive</a:t>
            </a:r>
          </a:p>
          <a:p>
            <a:pPr>
              <a:lnSpc>
                <a:spcPts val="4000"/>
              </a:lnSpc>
            </a:pPr>
            <a:endParaRPr lang="en-CA" sz="235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0" y="1725960"/>
            <a:ext cx="9469447" cy="130805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indent="32839">
              <a:lnSpc>
                <a:spcPts val="3400"/>
              </a:lnSpc>
            </a:pPr>
            <a:r>
              <a:rPr lang="en-CA" sz="279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Examples of some skin diseases where you may find systemic</a:t>
            </a:r>
            <a:r>
              <a:rPr lang="en-CA" sz="2795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dirty="0" smtClean="0">
                <a:solidFill>
                  <a:srgbClr val="FFFF00"/>
                </a:solidFill>
                <a:latin typeface="Times New Roman"/>
                <a:cs typeface="Times New Roman"/>
              </a:rPr>
              <a:t>s  associations:</a:t>
            </a:r>
          </a:p>
          <a:p>
            <a:pPr>
              <a:lnSpc>
                <a:spcPts val="3400"/>
              </a:lnSpc>
            </a:pPr>
            <a:endParaRPr lang="en-CA" sz="2795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9000" y="2730500"/>
            <a:ext cx="9169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Times New Roman"/>
                <a:cs typeface="Times New Roman"/>
              </a:rPr>
              <a:t>1.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Lichen planus;associated with Hepatitis B and C</a:t>
            </a:r>
          </a:p>
          <a:p>
            <a:pPr>
              <a:lnSpc>
                <a:spcPts val="2300"/>
              </a:lnSpc>
            </a:pPr>
            <a:endParaRPr lang="en-CA" sz="199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3187700"/>
            <a:ext cx="9169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Times New Roman"/>
                <a:cs typeface="Times New Roman"/>
              </a:rPr>
              <a:t>2.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Vitiligo and</a:t>
            </a:r>
          </a:p>
          <a:p>
            <a:pPr>
              <a:lnSpc>
                <a:spcPts val="2300"/>
              </a:lnSpc>
            </a:pPr>
            <a:endParaRPr lang="en-CA" sz="196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3644900"/>
            <a:ext cx="9169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Times New Roman"/>
                <a:cs typeface="Times New Roman"/>
              </a:rPr>
              <a:t>3.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Alopecia Areata :</a:t>
            </a:r>
          </a:p>
          <a:p>
            <a:pPr>
              <a:lnSpc>
                <a:spcPts val="2300"/>
              </a:lnSpc>
            </a:pPr>
            <a:endParaRPr lang="en-CA" sz="197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4102100"/>
            <a:ext cx="9169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both associated with autoimmune diseases like: Autoimmune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559300"/>
            <a:ext cx="9169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Thyroid dis,Diabetes mellitus ,Prenicious anemia,Mysthina gravis etc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Purpura</a:t>
            </a: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 and </a:t>
            </a:r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vasculitis</a:t>
            </a: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 </a:t>
            </a:r>
            <a:r>
              <a:rPr lang="en-US" i="1" dirty="0" smtClean="0">
                <a:solidFill>
                  <a:srgbClr val="FF0000"/>
                </a:solidFill>
                <a:ea typeface="ＭＳ Ｐゴシック" charset="-128"/>
              </a:rPr>
              <a:t/>
            </a:r>
            <a:br>
              <a:rPr lang="en-US" i="1" dirty="0" smtClean="0">
                <a:solidFill>
                  <a:srgbClr val="FF0000"/>
                </a:solidFill>
                <a:ea typeface="ＭＳ Ｐゴシック" charset="-128"/>
              </a:rPr>
            </a:br>
            <a:endParaRPr lang="en-US" dirty="0" smtClean="0"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3553" name="Picture 1" descr="C:\Users\SONY\Desktop\tmpBD169_thumb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672" y="1523221"/>
            <a:ext cx="7837512" cy="6249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Definition</a:t>
            </a:r>
            <a:endParaRPr lang="en-US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00888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Visible hemorrhage into the skin or mucous membrane subdivided as a follow:</a:t>
            </a:r>
          </a:p>
          <a:p>
            <a:pPr>
              <a:buFontTx/>
              <a:buNone/>
            </a:pPr>
            <a:endParaRPr lang="en-US" i="1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-</a:t>
            </a:r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Petechiae</a:t>
            </a: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 less than or equal 4 mm</a:t>
            </a:r>
          </a:p>
          <a:p>
            <a:pPr>
              <a:buFontTx/>
              <a:buNone/>
            </a:pP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-</a:t>
            </a:r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Purpura</a:t>
            </a: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 (&gt;4mm - &lt; 1cm)</a:t>
            </a:r>
          </a:p>
          <a:p>
            <a:pPr>
              <a:buFontTx/>
              <a:buNone/>
            </a:pP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 which can be either Palpable or non-palpable(macular)</a:t>
            </a:r>
          </a:p>
          <a:p>
            <a:pPr>
              <a:buFontTx/>
              <a:buNone/>
            </a:pP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-</a:t>
            </a:r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Ecchymoses</a:t>
            </a: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 &gt; or equal to 1 cm  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856" y="285800"/>
            <a:ext cx="6629400" cy="1595967"/>
          </a:xfrm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Purpura</a:t>
            </a:r>
            <a:endParaRPr lang="en-US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0" y="1727201"/>
          <a:ext cx="10058400" cy="666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 dirty="0" smtClean="0">
                <a:solidFill>
                  <a:schemeClr val="bg1"/>
                </a:solidFill>
                <a:ea typeface="ＭＳ Ｐゴシック" charset="-128"/>
              </a:rPr>
              <a:t>Causes</a:t>
            </a:r>
            <a:r>
              <a:rPr lang="en-US" dirty="0" smtClean="0">
                <a:ea typeface="ＭＳ Ｐゴシック" charset="-128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99920"/>
            <a:ext cx="4442460" cy="492252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1-Platelet Disorders </a:t>
            </a:r>
          </a:p>
          <a:p>
            <a:pPr lvl="1">
              <a:buFont typeface="Tahoma" charset="0"/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Thrombocytopenia</a:t>
            </a:r>
          </a:p>
          <a:p>
            <a:pPr lvl="1">
              <a:buFont typeface="Tahoma" charset="0"/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Platelet Dysfunction </a:t>
            </a:r>
          </a:p>
          <a:p>
            <a:pPr>
              <a:buFontTx/>
              <a:buNone/>
              <a:defRPr/>
            </a:pPr>
            <a:endParaRPr lang="en-US" sz="2000" i="1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2-Coagulation Factor Deficiency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</a:p>
          <a:p>
            <a:pPr lvl="1">
              <a:buFont typeface="Tahoma" charset="0"/>
              <a:buNone/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Congenital</a:t>
            </a:r>
            <a:r>
              <a:rPr lang="en-US" sz="2000" i="1" dirty="0" smtClean="0">
                <a:solidFill>
                  <a:schemeClr val="bg1"/>
                </a:solidFill>
              </a:rPr>
              <a:t>  </a:t>
            </a:r>
          </a:p>
          <a:p>
            <a:pPr lvl="1">
              <a:buFont typeface="Tahoma" charset="0"/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Factor VIII Deficiency </a:t>
            </a:r>
          </a:p>
          <a:p>
            <a:pPr lvl="1">
              <a:buFont typeface="Tahoma" charset="0"/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Factor IX  Deficiency </a:t>
            </a:r>
          </a:p>
          <a:p>
            <a:pPr lvl="1">
              <a:buFont typeface="Tahoma" charset="0"/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Von </a:t>
            </a:r>
            <a:r>
              <a:rPr lang="en-US" sz="2000" i="1" dirty="0" err="1" smtClean="0">
                <a:solidFill>
                  <a:schemeClr val="bg1"/>
                </a:solidFill>
              </a:rPr>
              <a:t>Willebrands</a:t>
            </a:r>
            <a:r>
              <a:rPr lang="en-US" sz="2000" i="1" dirty="0" smtClean="0">
                <a:solidFill>
                  <a:schemeClr val="bg1"/>
                </a:solidFill>
              </a:rPr>
              <a:t> disease</a:t>
            </a:r>
          </a:p>
          <a:p>
            <a:pPr lvl="1">
              <a:buFont typeface="Tahoma" charset="0"/>
              <a:buNone/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Acquired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</a:p>
          <a:p>
            <a:pPr lvl="2">
              <a:buFontTx/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Disseminated Intravascular </a:t>
            </a:r>
            <a:r>
              <a:rPr lang="en-US" i="1" dirty="0" err="1" smtClean="0">
                <a:solidFill>
                  <a:schemeClr val="bg1"/>
                </a:solidFill>
              </a:rPr>
              <a:t>Coagulopathy</a:t>
            </a:r>
            <a:r>
              <a:rPr lang="en-US" i="1" dirty="0" smtClean="0">
                <a:solidFill>
                  <a:schemeClr val="bg1"/>
                </a:solidFill>
              </a:rPr>
              <a:t>  </a:t>
            </a:r>
          </a:p>
          <a:p>
            <a:pPr lvl="2">
              <a:buFontTx/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Liver disease  </a:t>
            </a:r>
          </a:p>
          <a:p>
            <a:pPr>
              <a:buFontTx/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Uremia</a:t>
            </a:r>
          </a:p>
          <a:p>
            <a:pPr>
              <a:buFontTx/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Vitamin K </a:t>
            </a:r>
            <a:r>
              <a:rPr lang="en-US" sz="2000" i="1" dirty="0" err="1" smtClean="0">
                <a:solidFill>
                  <a:schemeClr val="bg1"/>
                </a:solidFill>
              </a:rPr>
              <a:t>deficincy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000" i="1" dirty="0" smtClean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13020" y="1899920"/>
            <a:ext cx="4442460" cy="492252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3-Vascular Factors </a:t>
            </a:r>
          </a:p>
          <a:p>
            <a:pPr lvl="1">
              <a:buFont typeface="Tahoma" charset="0"/>
              <a:buNone/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Congenital</a:t>
            </a:r>
          </a:p>
          <a:p>
            <a:pPr lvl="1">
              <a:buFont typeface="Tahoma" charset="0"/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Hereditary Hemorrhagic </a:t>
            </a:r>
            <a:r>
              <a:rPr lang="en-US" sz="2000" i="1" dirty="0" err="1" smtClean="0">
                <a:solidFill>
                  <a:schemeClr val="bg1"/>
                </a:solidFill>
              </a:rPr>
              <a:t>Telangectasia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</a:p>
          <a:p>
            <a:pPr lvl="2">
              <a:buFontTx/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Ehlers-</a:t>
            </a:r>
            <a:r>
              <a:rPr lang="en-US" i="1" dirty="0" err="1" smtClean="0">
                <a:solidFill>
                  <a:schemeClr val="bg1"/>
                </a:solidFill>
              </a:rPr>
              <a:t>Danlos</a:t>
            </a:r>
            <a:r>
              <a:rPr lang="en-US" i="1" dirty="0" smtClean="0">
                <a:solidFill>
                  <a:schemeClr val="bg1"/>
                </a:solidFill>
              </a:rPr>
              <a:t> Syndrome (Type IV)  </a:t>
            </a:r>
          </a:p>
          <a:p>
            <a:pPr lvl="1">
              <a:buFont typeface="Tahoma" charset="0"/>
              <a:buNone/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Acquired:</a:t>
            </a:r>
          </a:p>
          <a:p>
            <a:pPr lvl="1">
              <a:buFont typeface="Tahoma" charset="0"/>
              <a:buNone/>
              <a:defRPr/>
            </a:pPr>
            <a:r>
              <a:rPr lang="en-US" sz="2000" i="1" dirty="0" err="1" smtClean="0">
                <a:solidFill>
                  <a:schemeClr val="bg1"/>
                </a:solidFill>
              </a:rPr>
              <a:t>Inflammation(Vasculitis</a:t>
            </a:r>
            <a:r>
              <a:rPr lang="en-US" sz="2000" i="1" dirty="0" smtClean="0">
                <a:solidFill>
                  <a:schemeClr val="bg1"/>
                </a:solidFill>
              </a:rPr>
              <a:t>) </a:t>
            </a:r>
          </a:p>
          <a:p>
            <a:pPr lvl="1">
              <a:buFont typeface="Tahoma" charset="0"/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 Trauma</a:t>
            </a:r>
          </a:p>
          <a:p>
            <a:pPr lvl="1">
              <a:buFont typeface="Tahoma" charset="0"/>
              <a:buNone/>
              <a:defRPr/>
            </a:pPr>
            <a:r>
              <a:rPr lang="en-US" sz="2000" i="1" dirty="0" smtClean="0">
                <a:solidFill>
                  <a:schemeClr val="bg1"/>
                </a:solidFill>
              </a:rPr>
              <a:t>Vitamin </a:t>
            </a:r>
            <a:r>
              <a:rPr lang="en-US" sz="2000" i="1" dirty="0" err="1" smtClean="0">
                <a:solidFill>
                  <a:schemeClr val="bg1"/>
                </a:solidFill>
              </a:rPr>
              <a:t>c</a:t>
            </a:r>
            <a:r>
              <a:rPr lang="en-US" sz="2000" i="1" dirty="0" smtClean="0">
                <a:solidFill>
                  <a:schemeClr val="bg1"/>
                </a:solidFill>
              </a:rPr>
              <a:t> deficiency (scurvy)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pic>
        <p:nvPicPr>
          <p:cNvPr id="135169" name="Picture 1" descr="C:\Users\SONY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42184"/>
            <a:ext cx="5723383" cy="4030216"/>
          </a:xfrm>
          <a:prstGeom prst="rect">
            <a:avLst/>
          </a:prstGeom>
          <a:noFill/>
        </p:spPr>
      </p:pic>
      <p:pic>
        <p:nvPicPr>
          <p:cNvPr id="135170" name="Picture 2" descr="C:\Users\SONY\Desktop\image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4774" y="0"/>
            <a:ext cx="4913626" cy="5542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984" y="4030216"/>
            <a:ext cx="4381128" cy="64584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728" y="645840"/>
            <a:ext cx="8549640" cy="1554480"/>
          </a:xfrm>
        </p:spPr>
        <p:txBody>
          <a:bodyPr/>
          <a:lstStyle/>
          <a:p>
            <a:pPr algn="ctr"/>
            <a:r>
              <a:rPr lang="en-US" sz="5300" b="1" i="1" dirty="0" err="1" smtClean="0">
                <a:solidFill>
                  <a:schemeClr val="bg1"/>
                </a:solidFill>
                <a:ea typeface="ＭＳ Ｐゴシック" charset="-128"/>
              </a:rPr>
              <a:t>vasculitis</a:t>
            </a:r>
            <a:endParaRPr lang="en-US" sz="5300" b="1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19457" name="Picture 1" descr="C:\Users\SONY\Desktop\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784" y="2230016"/>
            <a:ext cx="7634821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 Definition</a:t>
            </a:r>
            <a:endParaRPr lang="en-US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err="1" smtClean="0">
                <a:solidFill>
                  <a:schemeClr val="bg1"/>
                </a:solidFill>
              </a:rPr>
              <a:t>clinicopathologic</a:t>
            </a:r>
            <a:r>
              <a:rPr lang="en-US" dirty="0" smtClean="0">
                <a:solidFill>
                  <a:schemeClr val="bg1"/>
                </a:solidFill>
              </a:rPr>
              <a:t> process characterized by inflammatory destruction of blood vessels that results in occlusion or destruction of the vessel and ischemia of the tissues supplied by that vessel.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00" y="0"/>
            <a:ext cx="6629400" cy="1595967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classification</a:t>
            </a:r>
            <a:endParaRPr lang="en-US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60419" name="Content Placeholder 3" descr="E:\Bolognia\images\26F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30847" r="-30847"/>
          <a:stretch>
            <a:fillRect/>
          </a:stretch>
        </p:blipFill>
        <p:spPr>
          <a:xfrm>
            <a:off x="-1523529" y="2013992"/>
            <a:ext cx="13238265" cy="554461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laurencurrietwilightfoundation.org/blog/wp-content/uploads/2013/07/Classification-of-Vasculitis.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"/>
            <a:ext cx="10058400" cy="75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468120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Classification</a:t>
            </a:r>
            <a:endParaRPr lang="en-US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81760"/>
            <a:ext cx="9052560" cy="5440680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en-US" sz="2700" i="1" dirty="0" smtClean="0">
                <a:solidFill>
                  <a:schemeClr val="bg1"/>
                </a:solidFill>
              </a:rPr>
              <a:t>-</a:t>
            </a:r>
            <a:r>
              <a:rPr lang="en-US" sz="2700" b="1" i="1" dirty="0" smtClean="0">
                <a:solidFill>
                  <a:schemeClr val="bg1"/>
                </a:solidFill>
              </a:rPr>
              <a:t>Large-vessel vasculitis</a:t>
            </a:r>
          </a:p>
          <a:p>
            <a:pPr lvl="1">
              <a:buNone/>
              <a:defRPr/>
            </a:pPr>
            <a:r>
              <a:rPr lang="en-US" sz="2700" i="1" dirty="0" smtClean="0">
                <a:solidFill>
                  <a:schemeClr val="bg1"/>
                </a:solidFill>
              </a:rPr>
              <a:t>Aorta and the great vessels (</a:t>
            </a:r>
            <a:r>
              <a:rPr lang="en-US" sz="2700" i="1" dirty="0" err="1" smtClean="0">
                <a:solidFill>
                  <a:schemeClr val="bg1"/>
                </a:solidFill>
              </a:rPr>
              <a:t>subclavian</a:t>
            </a:r>
            <a:r>
              <a:rPr lang="en-US" sz="2700" i="1" dirty="0" smtClean="0">
                <a:solidFill>
                  <a:schemeClr val="bg1"/>
                </a:solidFill>
              </a:rPr>
              <a:t>, carotid)</a:t>
            </a:r>
          </a:p>
          <a:p>
            <a:pPr lvl="1">
              <a:buNone/>
              <a:defRPr/>
            </a:pPr>
            <a:r>
              <a:rPr lang="en-US" sz="2700" i="1" dirty="0" err="1" smtClean="0">
                <a:solidFill>
                  <a:schemeClr val="bg1"/>
                </a:solidFill>
              </a:rPr>
              <a:t>Claudication</a:t>
            </a:r>
            <a:r>
              <a:rPr lang="en-US" sz="2700" i="1" dirty="0" smtClean="0">
                <a:solidFill>
                  <a:schemeClr val="bg1"/>
                </a:solidFill>
              </a:rPr>
              <a:t>, blindness, stroke</a:t>
            </a:r>
          </a:p>
          <a:p>
            <a:pPr>
              <a:buNone/>
              <a:defRPr/>
            </a:pPr>
            <a:endParaRPr lang="en-US" sz="2700" b="1" i="1" dirty="0" smtClean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en-US" sz="2700" b="1" i="1" dirty="0" smtClean="0">
                <a:solidFill>
                  <a:schemeClr val="bg1"/>
                </a:solidFill>
              </a:rPr>
              <a:t>-Medium-vessel vasculitis</a:t>
            </a:r>
          </a:p>
          <a:p>
            <a:pPr lvl="1">
              <a:buNone/>
              <a:defRPr/>
            </a:pPr>
            <a:r>
              <a:rPr lang="en-US" sz="2700" i="1" dirty="0" smtClean="0">
                <a:solidFill>
                  <a:schemeClr val="bg1"/>
                </a:solidFill>
              </a:rPr>
              <a:t>Arteries with muscular wall</a:t>
            </a:r>
          </a:p>
          <a:p>
            <a:pPr lvl="1">
              <a:buNone/>
              <a:defRPr/>
            </a:pPr>
            <a:r>
              <a:rPr lang="en-US" sz="2700" i="1" dirty="0" err="1" smtClean="0">
                <a:solidFill>
                  <a:schemeClr val="bg1"/>
                </a:solidFill>
              </a:rPr>
              <a:t>Mononeuritis</a:t>
            </a:r>
            <a:r>
              <a:rPr lang="en-US" sz="2700" i="1" dirty="0" smtClean="0">
                <a:solidFill>
                  <a:schemeClr val="bg1"/>
                </a:solidFill>
              </a:rPr>
              <a:t> multiplex (wrist/foot drop), mesenteric ischemia, </a:t>
            </a:r>
            <a:r>
              <a:rPr lang="en-US" sz="2700" i="1" dirty="0" err="1" smtClean="0">
                <a:solidFill>
                  <a:schemeClr val="bg1"/>
                </a:solidFill>
              </a:rPr>
              <a:t>cutaneous</a:t>
            </a:r>
            <a:r>
              <a:rPr lang="en-US" sz="2700" i="1" dirty="0" smtClean="0">
                <a:solidFill>
                  <a:schemeClr val="bg1"/>
                </a:solidFill>
              </a:rPr>
              <a:t> ulcers</a:t>
            </a:r>
          </a:p>
          <a:p>
            <a:pPr>
              <a:buNone/>
              <a:defRPr/>
            </a:pPr>
            <a:endParaRPr lang="en-US" sz="2700" b="1" i="1" dirty="0" smtClean="0">
              <a:solidFill>
                <a:schemeClr val="bg1"/>
              </a:solidFill>
            </a:endParaRPr>
          </a:p>
          <a:p>
            <a:pPr>
              <a:buNone/>
              <a:defRPr/>
            </a:pPr>
            <a:r>
              <a:rPr lang="en-US" sz="2700" b="1" i="1" dirty="0" smtClean="0">
                <a:solidFill>
                  <a:schemeClr val="bg1"/>
                </a:solidFill>
              </a:rPr>
              <a:t>-Small-vessel vasculitis</a:t>
            </a:r>
          </a:p>
          <a:p>
            <a:pPr lvl="1">
              <a:buNone/>
              <a:defRPr/>
            </a:pPr>
            <a:r>
              <a:rPr lang="en-US" sz="2700" i="1" dirty="0" smtClean="0">
                <a:solidFill>
                  <a:schemeClr val="bg1"/>
                </a:solidFill>
              </a:rPr>
              <a:t>Capillaries, arterioles, </a:t>
            </a:r>
            <a:r>
              <a:rPr lang="en-US" sz="2700" i="1" dirty="0" err="1" smtClean="0">
                <a:solidFill>
                  <a:schemeClr val="bg1"/>
                </a:solidFill>
              </a:rPr>
              <a:t>venules</a:t>
            </a:r>
            <a:endParaRPr lang="en-US" sz="2700" i="1" dirty="0" smtClean="0">
              <a:solidFill>
                <a:schemeClr val="bg1"/>
              </a:solidFill>
            </a:endParaRPr>
          </a:p>
          <a:p>
            <a:pPr lvl="1">
              <a:buNone/>
              <a:defRPr/>
            </a:pPr>
            <a:r>
              <a:rPr lang="en-US" sz="2700" i="1" dirty="0" smtClean="0">
                <a:solidFill>
                  <a:schemeClr val="bg1"/>
                </a:solidFill>
              </a:rPr>
              <a:t>Palpable </a:t>
            </a:r>
            <a:r>
              <a:rPr lang="en-US" sz="2700" i="1" dirty="0" err="1" smtClean="0">
                <a:solidFill>
                  <a:schemeClr val="bg1"/>
                </a:solidFill>
              </a:rPr>
              <a:t>purpura</a:t>
            </a:r>
            <a:r>
              <a:rPr lang="en-US" sz="2700" i="1" dirty="0" smtClean="0">
                <a:solidFill>
                  <a:schemeClr val="bg1"/>
                </a:solidFill>
              </a:rPr>
              <a:t>, </a:t>
            </a:r>
            <a:r>
              <a:rPr lang="en-US" sz="2700" i="1" dirty="0" err="1" smtClean="0">
                <a:solidFill>
                  <a:schemeClr val="bg1"/>
                </a:solidFill>
              </a:rPr>
              <a:t>glomerulonephritis</a:t>
            </a:r>
            <a:r>
              <a:rPr lang="en-US" sz="2700" i="1" dirty="0" smtClean="0">
                <a:solidFill>
                  <a:schemeClr val="bg1"/>
                </a:solidFill>
              </a:rPr>
              <a:t>, pulmonary hemorrhage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chemeClr val="bg1"/>
                </a:solidFill>
                <a:ea typeface="ＭＳ Ｐゴシック" charset="-128"/>
              </a:rPr>
              <a:t>Cutaneous</a:t>
            </a:r>
            <a:r>
              <a:rPr lang="en-US" b="1" i="1" dirty="0" smtClean="0">
                <a:solidFill>
                  <a:schemeClr val="bg1"/>
                </a:solidFill>
                <a:ea typeface="ＭＳ Ｐゴシック" charset="-128"/>
              </a:rPr>
              <a:t> small vessel </a:t>
            </a:r>
            <a:r>
              <a:rPr lang="en-US" b="1" i="1" dirty="0" err="1" smtClean="0">
                <a:solidFill>
                  <a:schemeClr val="bg1"/>
                </a:solidFill>
                <a:ea typeface="ＭＳ Ｐゴシック" charset="-128"/>
              </a:rPr>
              <a:t>vasculitis</a:t>
            </a:r>
            <a:endParaRPr lang="en-US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-Is the most common type of </a:t>
            </a:r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vasculitits</a:t>
            </a: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 and it primarily affect post-capillary </a:t>
            </a:r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venules</a:t>
            </a:r>
            <a:endParaRPr lang="en-US" i="1" dirty="0" smtClean="0">
              <a:solidFill>
                <a:schemeClr val="bg1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chemeClr val="bg1"/>
                </a:solidFill>
                <a:ea typeface="ＭＳ Ｐゴシック" charset="-128"/>
              </a:rPr>
              <a:t>Cutaneous</a:t>
            </a:r>
            <a:r>
              <a:rPr lang="en-US" b="1" i="1" dirty="0" smtClean="0">
                <a:solidFill>
                  <a:schemeClr val="bg1"/>
                </a:solidFill>
                <a:ea typeface="ＭＳ Ｐゴシック" charset="-128"/>
              </a:rPr>
              <a:t> small vessel </a:t>
            </a:r>
            <a:r>
              <a:rPr lang="en-US" b="1" i="1" dirty="0" err="1" smtClean="0">
                <a:solidFill>
                  <a:schemeClr val="bg1"/>
                </a:solidFill>
                <a:ea typeface="ＭＳ Ｐゴシック" charset="-128"/>
              </a:rPr>
              <a:t>vasculitis</a:t>
            </a:r>
            <a:endParaRPr lang="en-US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i="1" dirty="0" smtClean="0"/>
          </a:p>
          <a:p>
            <a:pPr>
              <a:buFontTx/>
              <a:buNone/>
              <a:defRPr/>
            </a:pPr>
            <a:r>
              <a:rPr lang="en-US" b="1" i="1" dirty="0" smtClean="0">
                <a:solidFill>
                  <a:schemeClr val="bg1"/>
                </a:solidFill>
              </a:rPr>
              <a:t>Pathogenesis:</a:t>
            </a:r>
          </a:p>
          <a:p>
            <a:pPr>
              <a:buFontTx/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-Many forms of small-vessel vasculitis are felt to be caused by circulating immune complexes</a:t>
            </a:r>
          </a:p>
          <a:p>
            <a:pPr>
              <a:buFontTx/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-These lodge in vessel walls and activate compliment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0"/>
            <a:ext cx="9197404" cy="1595967"/>
          </a:xfrm>
        </p:spPr>
        <p:txBody>
          <a:bodyPr/>
          <a:lstStyle/>
          <a:p>
            <a:r>
              <a:rPr lang="en-US" b="1" i="1" dirty="0" err="1" smtClean="0">
                <a:solidFill>
                  <a:schemeClr val="bg1"/>
                </a:solidFill>
                <a:ea typeface="ＭＳ Ｐゴシック" charset="-128"/>
              </a:rPr>
              <a:t>Cutaneous</a:t>
            </a:r>
            <a:r>
              <a:rPr lang="en-US" b="1" i="1" dirty="0" smtClean="0">
                <a:solidFill>
                  <a:schemeClr val="bg1"/>
                </a:solidFill>
                <a:ea typeface="ＭＳ Ｐゴシック" charset="-128"/>
              </a:rPr>
              <a:t> small vessel </a:t>
            </a:r>
            <a:r>
              <a:rPr lang="en-US" b="1" i="1" dirty="0" err="1" smtClean="0">
                <a:solidFill>
                  <a:schemeClr val="bg1"/>
                </a:solidFill>
                <a:ea typeface="ＭＳ Ｐゴシック" charset="-128"/>
              </a:rPr>
              <a:t>vasculitis</a:t>
            </a:r>
            <a:endParaRPr lang="en-US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56" y="1293912"/>
            <a:ext cx="980255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83477"/>
            <a:ext cx="9269412" cy="1595967"/>
          </a:xfrm>
        </p:spPr>
        <p:txBody>
          <a:bodyPr/>
          <a:lstStyle/>
          <a:p>
            <a:r>
              <a:rPr lang="en-US" b="1" i="1" dirty="0" err="1" smtClean="0">
                <a:solidFill>
                  <a:schemeClr val="bg1"/>
                </a:solidFill>
                <a:ea typeface="ＭＳ Ｐゴシック" charset="-128"/>
              </a:rPr>
              <a:t>Cutaneous</a:t>
            </a:r>
            <a:r>
              <a:rPr lang="en-US" b="1" i="1" dirty="0" smtClean="0">
                <a:solidFill>
                  <a:schemeClr val="bg1"/>
                </a:solidFill>
                <a:ea typeface="ＭＳ Ｐゴシック" charset="-128"/>
              </a:rPr>
              <a:t> small vessel </a:t>
            </a:r>
            <a:r>
              <a:rPr lang="en-US" b="1" i="1" dirty="0" err="1" smtClean="0">
                <a:solidFill>
                  <a:schemeClr val="bg1"/>
                </a:solidFill>
                <a:ea typeface="ＭＳ Ｐゴシック" charset="-128"/>
              </a:rPr>
              <a:t>vasculitis</a:t>
            </a:r>
            <a:endParaRPr lang="en-US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Palpable </a:t>
            </a:r>
            <a:r>
              <a:rPr lang="en-US" sz="3100" dirty="0" err="1" smtClean="0">
                <a:solidFill>
                  <a:schemeClr val="bg1"/>
                </a:solidFill>
                <a:ea typeface="ＭＳ Ｐゴシック" charset="-128"/>
              </a:rPr>
              <a:t>purpura</a:t>
            </a: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 is the hallmark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100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-Pinpoint to several centimeters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100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-Early on lesion may not be </a:t>
            </a:r>
            <a:r>
              <a:rPr lang="en-US" sz="3100" dirty="0" err="1" smtClean="0">
                <a:solidFill>
                  <a:schemeClr val="bg1"/>
                </a:solidFill>
                <a:ea typeface="ＭＳ Ｐゴシック" charset="-128"/>
              </a:rPr>
              <a:t>palpable,Papulonodular</a:t>
            </a: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, vascular, </a:t>
            </a:r>
            <a:r>
              <a:rPr lang="en-US" sz="3100" dirty="0" err="1" smtClean="0">
                <a:solidFill>
                  <a:schemeClr val="bg1"/>
                </a:solidFill>
                <a:ea typeface="ＭＳ Ｐゴシック" charset="-128"/>
              </a:rPr>
              <a:t>bullous</a:t>
            </a: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, </a:t>
            </a:r>
            <a:r>
              <a:rPr lang="en-US" sz="3100" dirty="0" err="1" smtClean="0">
                <a:solidFill>
                  <a:schemeClr val="bg1"/>
                </a:solidFill>
                <a:ea typeface="ＭＳ Ｐゴシック" charset="-128"/>
              </a:rPr>
              <a:t>pustular</a:t>
            </a: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 or ulcerated forms may develop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100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-Predominate on the ankles and lower legs </a:t>
            </a:r>
            <a:r>
              <a:rPr lang="en-US" sz="3100" dirty="0" err="1" smtClean="0">
                <a:solidFill>
                  <a:schemeClr val="bg1"/>
                </a:solidFill>
                <a:ea typeface="ＭＳ Ｐゴシック" charset="-128"/>
              </a:rPr>
              <a:t>i.e</a:t>
            </a: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 dependent areas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96" y="7435797"/>
            <a:ext cx="6192688" cy="33660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60" y="573832"/>
            <a:ext cx="6629400" cy="631958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i="1" dirty="0" smtClean="0"/>
              <a:t>-</a:t>
            </a:r>
            <a:r>
              <a:rPr lang="en-US" sz="3100" i="1" dirty="0" smtClean="0">
                <a:solidFill>
                  <a:schemeClr val="bg1"/>
                </a:solidFill>
              </a:rPr>
              <a:t>may be localized to the skin or may manifest in other organs.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100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100" i="1" dirty="0" smtClean="0">
                <a:solidFill>
                  <a:schemeClr val="bg1"/>
                </a:solidFill>
              </a:rPr>
              <a:t>-The internal organs affected most commonly include the joints, GIT, and the kidneys.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100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100" i="1" dirty="0" smtClean="0">
                <a:solidFill>
                  <a:schemeClr val="bg1"/>
                </a:solidFill>
              </a:rPr>
              <a:t>-Renal involvement present as </a:t>
            </a:r>
            <a:r>
              <a:rPr lang="en-US" sz="3100" i="1" dirty="0" err="1" smtClean="0">
                <a:solidFill>
                  <a:schemeClr val="bg1"/>
                </a:solidFill>
              </a:rPr>
              <a:t>glomerulonephritis</a:t>
            </a:r>
            <a:endParaRPr lang="en-US" sz="3100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100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100" i="1" dirty="0" smtClean="0">
                <a:solidFill>
                  <a:schemeClr val="bg1"/>
                </a:solidFill>
              </a:rPr>
              <a:t>- The prognosis is good in the absence of internal involvement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209040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  <a:ea typeface="ＭＳ Ｐゴシック" charset="-128"/>
              </a:rPr>
              <a:t>Histology</a:t>
            </a:r>
            <a:endParaRPr lang="en-US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95400"/>
            <a:ext cx="9052560" cy="5527040"/>
          </a:xfrm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Agiocentric</a:t>
            </a: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 segmental inflammation, endothelial cell swelling, </a:t>
            </a:r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fibrinoid</a:t>
            </a: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 necrosis of blood vessel walls and a cellular infiltrate composed of </a:t>
            </a:r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neutrophil</a:t>
            </a: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 with RBC </a:t>
            </a:r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extravasation</a:t>
            </a:r>
            <a:r>
              <a:rPr lang="en-US" i="1" dirty="0" smtClean="0">
                <a:solidFill>
                  <a:schemeClr val="bg1"/>
                </a:solidFill>
                <a:ea typeface="ＭＳ Ｐゴシック" charset="-128"/>
              </a:rPr>
              <a:t>.</a:t>
            </a:r>
          </a:p>
          <a:p>
            <a:endParaRPr lang="en-US" dirty="0" smtClean="0">
              <a:ea typeface="ＭＳ Ｐゴシック" charset="-128"/>
            </a:endParaRPr>
          </a:p>
        </p:txBody>
      </p:sp>
      <p:pic>
        <p:nvPicPr>
          <p:cNvPr id="67588" name="Picture 2" descr="E:\Bolognia\images\26F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1640"/>
            <a:ext cx="10058400" cy="35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31047"/>
            <a:ext cx="9052560" cy="113707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a typeface="ＭＳ Ｐゴシック" charset="-128"/>
              </a:rPr>
              <a:t>Work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68120"/>
            <a:ext cx="9052560" cy="535432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3100" i="1" dirty="0" smtClean="0"/>
              <a:t>-</a:t>
            </a:r>
            <a:r>
              <a:rPr lang="en-US" sz="3100" i="1" dirty="0" smtClean="0">
                <a:solidFill>
                  <a:schemeClr val="bg1"/>
                </a:solidFill>
              </a:rPr>
              <a:t>Detailed history and physical examination</a:t>
            </a:r>
          </a:p>
          <a:p>
            <a:pPr>
              <a:buFontTx/>
              <a:buNone/>
              <a:defRPr/>
            </a:pPr>
            <a:endParaRPr lang="en-US" sz="3100" i="1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sz="3100" i="1" dirty="0" smtClean="0">
                <a:solidFill>
                  <a:schemeClr val="bg1"/>
                </a:solidFill>
              </a:rPr>
              <a:t>-History should focus on possible infectious disorders, prior associated diseases, drugs ingested, and a thorough review of systems</a:t>
            </a:r>
          </a:p>
          <a:p>
            <a:pPr>
              <a:buFontTx/>
              <a:buNone/>
              <a:defRPr/>
            </a:pPr>
            <a:endParaRPr lang="en-US" sz="3100" i="1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sz="3100" i="1" dirty="0" smtClean="0">
                <a:solidFill>
                  <a:schemeClr val="bg1"/>
                </a:solidFill>
              </a:rPr>
              <a:t>-CBC, strep throat culture or ASO titer, </a:t>
            </a:r>
            <a:r>
              <a:rPr lang="en-US" sz="3100" i="1" dirty="0" err="1" smtClean="0">
                <a:solidFill>
                  <a:schemeClr val="bg1"/>
                </a:solidFill>
              </a:rPr>
              <a:t>Hep</a:t>
            </a:r>
            <a:r>
              <a:rPr lang="en-US" sz="3100" i="1" dirty="0" smtClean="0">
                <a:solidFill>
                  <a:schemeClr val="bg1"/>
                </a:solidFill>
              </a:rPr>
              <a:t> B &amp; C </a:t>
            </a:r>
            <a:r>
              <a:rPr lang="en-US" sz="3100" i="1" dirty="0" err="1" smtClean="0">
                <a:solidFill>
                  <a:schemeClr val="bg1"/>
                </a:solidFill>
              </a:rPr>
              <a:t>serologies</a:t>
            </a:r>
            <a:r>
              <a:rPr lang="en-US" sz="3100" i="1" dirty="0" smtClean="0">
                <a:solidFill>
                  <a:schemeClr val="bg1"/>
                </a:solidFill>
              </a:rPr>
              <a:t> and ANA are a reasonable initial </a:t>
            </a:r>
            <a:r>
              <a:rPr lang="en-US" sz="3100" i="1" dirty="0" err="1" smtClean="0">
                <a:solidFill>
                  <a:schemeClr val="bg1"/>
                </a:solidFill>
              </a:rPr>
              <a:t>screen,renal</a:t>
            </a:r>
            <a:r>
              <a:rPr lang="en-US" sz="3100" i="1" dirty="0" smtClean="0">
                <a:solidFill>
                  <a:schemeClr val="bg1"/>
                </a:solidFill>
              </a:rPr>
              <a:t> profile</a:t>
            </a:r>
          </a:p>
          <a:p>
            <a:pPr>
              <a:buFontTx/>
              <a:buNone/>
              <a:defRPr/>
            </a:pPr>
            <a:endParaRPr lang="en-US" sz="3100" i="1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sz="3100" i="1" dirty="0" smtClean="0">
                <a:solidFill>
                  <a:schemeClr val="bg1"/>
                </a:solidFill>
              </a:rPr>
              <a:t>-</a:t>
            </a:r>
            <a:r>
              <a:rPr lang="en-US" sz="3100" b="1" i="1" dirty="0" smtClean="0">
                <a:solidFill>
                  <a:schemeClr val="bg1"/>
                </a:solidFill>
              </a:rPr>
              <a:t>URINALYSIS  FOR RBC , PROTIEN &amp; CAST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31047"/>
            <a:ext cx="9052560" cy="1050713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  <a:ea typeface="ＭＳ Ｐゴシック" charset="-128"/>
              </a:rPr>
              <a:t>Treatment</a:t>
            </a:r>
            <a:endParaRPr lang="en-US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81760"/>
            <a:ext cx="9052560" cy="544068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3100" i="1" dirty="0" smtClean="0">
                <a:solidFill>
                  <a:schemeClr val="bg1"/>
                </a:solidFill>
              </a:rPr>
              <a:t>treatment of cause. </a:t>
            </a:r>
          </a:p>
          <a:p>
            <a:pPr>
              <a:buFontTx/>
              <a:buNone/>
              <a:defRPr/>
            </a:pPr>
            <a:endParaRPr lang="en-US" sz="3100" i="1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sz="3100" i="1" dirty="0" smtClean="0">
                <a:solidFill>
                  <a:schemeClr val="bg1"/>
                </a:solidFill>
              </a:rPr>
              <a:t>-Symptomatic treatment (if skin is only involved): rest ,NSAIDS ,Antihistamine </a:t>
            </a:r>
          </a:p>
          <a:p>
            <a:pPr>
              <a:buFontTx/>
              <a:buNone/>
              <a:defRPr/>
            </a:pPr>
            <a:endParaRPr lang="en-US" sz="3100" i="1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sz="3100" i="1" dirty="0" smtClean="0">
                <a:solidFill>
                  <a:schemeClr val="bg1"/>
                </a:solidFill>
              </a:rPr>
              <a:t>-severe visceral involvement may require high doses of corticosteroids with or without an immunosuppressive agent</a:t>
            </a:r>
          </a:p>
          <a:p>
            <a:pPr>
              <a:buFontTx/>
              <a:buNone/>
              <a:defRPr/>
            </a:pPr>
            <a:endParaRPr lang="en-US" sz="3100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sz="3100" dirty="0" smtClean="0">
                <a:solidFill>
                  <a:schemeClr val="bg1"/>
                </a:solidFill>
              </a:rPr>
              <a:t>-Immunosuppressive agents for rapidly progressive course and severe systemic involvement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209040"/>
          </a:xfrm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</a:rPr>
              <a:t>Henoch-Sch</a:t>
            </a:r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  <a:cs typeface="Times New Roman" charset="0"/>
              </a:rPr>
              <a:t>önlein</a:t>
            </a:r>
            <a:r>
              <a:rPr lang="en-US" i="1" dirty="0" smtClean="0">
                <a:solidFill>
                  <a:schemeClr val="bg1"/>
                </a:solidFill>
                <a:ea typeface="ＭＳ Ｐゴシック" charset="-128"/>
                <a:cs typeface="Times New Roman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ea typeface="ＭＳ Ｐゴシック" charset="-128"/>
                <a:cs typeface="Times New Roman" charset="0"/>
              </a:rPr>
              <a:t>purpura</a:t>
            </a:r>
            <a:r>
              <a:rPr lang="en-US" i="1" dirty="0" smtClean="0">
                <a:solidFill>
                  <a:schemeClr val="bg1"/>
                </a:solidFill>
                <a:ea typeface="ＭＳ Ｐゴシック" charset="-128"/>
                <a:cs typeface="Times New Roman" charset="0"/>
              </a:rPr>
              <a:t> HSP</a:t>
            </a:r>
            <a:endParaRPr lang="en-US" dirty="0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36320"/>
            <a:ext cx="9052560" cy="5613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100" i="1" dirty="0" smtClean="0">
                <a:solidFill>
                  <a:schemeClr val="bg1"/>
                </a:solidFill>
                <a:ea typeface="ＭＳ Ｐゴシック" charset="-128"/>
              </a:rPr>
              <a:t>-Primarily occurs in male children</a:t>
            </a:r>
          </a:p>
          <a:p>
            <a:pPr>
              <a:buFontTx/>
              <a:buNone/>
            </a:pPr>
            <a:r>
              <a:rPr lang="en-US" sz="3100" i="1" dirty="0" smtClean="0">
                <a:solidFill>
                  <a:schemeClr val="bg1"/>
                </a:solidFill>
                <a:ea typeface="ＭＳ Ｐゴシック" charset="-128"/>
              </a:rPr>
              <a:t>-peak age 4-8 years</a:t>
            </a:r>
          </a:p>
          <a:p>
            <a:pPr>
              <a:buFontTx/>
              <a:buNone/>
            </a:pPr>
            <a:r>
              <a:rPr lang="en-US" sz="3100" i="1" dirty="0" smtClean="0">
                <a:solidFill>
                  <a:schemeClr val="bg1"/>
                </a:solidFill>
                <a:ea typeface="ＭＳ Ｐゴシック" charset="-128"/>
              </a:rPr>
              <a:t>-Adults may be affected</a:t>
            </a:r>
          </a:p>
          <a:p>
            <a:pPr>
              <a:buFontTx/>
              <a:buNone/>
            </a:pPr>
            <a:endParaRPr lang="en-US" sz="3100" i="1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3100" i="1" dirty="0" smtClean="0">
                <a:solidFill>
                  <a:schemeClr val="bg1"/>
                </a:solidFill>
                <a:ea typeface="ＭＳ Ｐゴシック" charset="-128"/>
              </a:rPr>
              <a:t>-A viral infection or streptococcal </a:t>
            </a:r>
            <a:r>
              <a:rPr lang="en-US" sz="3100" i="1" dirty="0" err="1" smtClean="0">
                <a:solidFill>
                  <a:schemeClr val="bg1"/>
                </a:solidFill>
                <a:ea typeface="ＭＳ Ｐゴシック" charset="-128"/>
              </a:rPr>
              <a:t>pharyngitis</a:t>
            </a:r>
            <a:r>
              <a:rPr lang="en-US" sz="3100" i="1" dirty="0" smtClean="0">
                <a:solidFill>
                  <a:schemeClr val="bg1"/>
                </a:solidFill>
                <a:ea typeface="ＭＳ Ｐゴシック" charset="-128"/>
              </a:rPr>
              <a:t> are the usual triggering event</a:t>
            </a:r>
          </a:p>
          <a:p>
            <a:pPr>
              <a:buFontTx/>
              <a:buNone/>
            </a:pPr>
            <a:endParaRPr lang="en-US" sz="3100" i="1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3100" i="1" dirty="0" smtClean="0">
                <a:solidFill>
                  <a:schemeClr val="bg1"/>
                </a:solidFill>
                <a:ea typeface="ＭＳ Ｐゴシック" charset="-128"/>
              </a:rPr>
              <a:t>-In about 40 % of the cases the </a:t>
            </a:r>
            <a:r>
              <a:rPr lang="en-US" sz="3100" i="1" dirty="0" err="1" smtClean="0">
                <a:solidFill>
                  <a:schemeClr val="bg1"/>
                </a:solidFill>
                <a:ea typeface="ＭＳ Ｐゴシック" charset="-128"/>
              </a:rPr>
              <a:t>cutaneous</a:t>
            </a:r>
            <a:r>
              <a:rPr lang="en-US" sz="3100" i="1" dirty="0" smtClean="0">
                <a:solidFill>
                  <a:schemeClr val="bg1"/>
                </a:solidFill>
                <a:ea typeface="ＭＳ Ｐゴシック" charset="-128"/>
              </a:rPr>
              <a:t> manifestations are preceded by mild fever, headache, joint symptoms, and abdominal pain for up to 2 weeks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684" name="Picture 2" descr="C:\Users\reema\Pictures\Purpu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04" y="0"/>
            <a:ext cx="6118006" cy="741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960" y="7400569"/>
            <a:ext cx="3960440" cy="371831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861864"/>
            <a:ext cx="6629400" cy="631958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-</a:t>
            </a:r>
            <a:r>
              <a:rPr lang="en-US" sz="3100" i="1" dirty="0" smtClean="0">
                <a:solidFill>
                  <a:schemeClr val="bg1"/>
                </a:solidFill>
              </a:rPr>
              <a:t>Characterized by </a:t>
            </a:r>
            <a:r>
              <a:rPr lang="en-US" sz="3100" b="1" i="1" dirty="0" smtClean="0">
                <a:solidFill>
                  <a:schemeClr val="bg1"/>
                </a:solidFill>
              </a:rPr>
              <a:t>intermittent </a:t>
            </a:r>
            <a:r>
              <a:rPr lang="en-US" sz="3100" b="1" i="1" dirty="0" err="1" smtClean="0">
                <a:solidFill>
                  <a:schemeClr val="bg1"/>
                </a:solidFill>
              </a:rPr>
              <a:t>purpura</a:t>
            </a:r>
            <a:r>
              <a:rPr lang="en-US" sz="3100" b="1" i="1" dirty="0" smtClean="0">
                <a:solidFill>
                  <a:schemeClr val="bg1"/>
                </a:solidFill>
              </a:rPr>
              <a:t>, </a:t>
            </a:r>
            <a:r>
              <a:rPr lang="en-US" sz="3100" b="1" i="1" dirty="0" err="1" smtClean="0">
                <a:solidFill>
                  <a:schemeClr val="bg1"/>
                </a:solidFill>
              </a:rPr>
              <a:t>arthralgia</a:t>
            </a:r>
            <a:r>
              <a:rPr lang="en-US" sz="3100" b="1" i="1" dirty="0" smtClean="0">
                <a:solidFill>
                  <a:schemeClr val="bg1"/>
                </a:solidFill>
              </a:rPr>
              <a:t>, abdominal pain, and renal disease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100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100" i="1" dirty="0" smtClean="0">
                <a:solidFill>
                  <a:schemeClr val="bg1"/>
                </a:solidFill>
              </a:rPr>
              <a:t>-Typically </a:t>
            </a:r>
            <a:r>
              <a:rPr lang="en-US" sz="3100" i="1" dirty="0" err="1" smtClean="0">
                <a:solidFill>
                  <a:schemeClr val="bg1"/>
                </a:solidFill>
              </a:rPr>
              <a:t>purpura</a:t>
            </a:r>
            <a:r>
              <a:rPr lang="en-US" sz="3100" i="1" dirty="0" smtClean="0">
                <a:solidFill>
                  <a:schemeClr val="bg1"/>
                </a:solidFill>
              </a:rPr>
              <a:t> appears on the extensor surfaces of the extremities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100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100" i="1" dirty="0" smtClean="0">
                <a:solidFill>
                  <a:schemeClr val="bg1"/>
                </a:solidFill>
              </a:rPr>
              <a:t>-Become hemorrhagic within a day and fades in 5 days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3100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100" i="1" dirty="0" smtClean="0">
                <a:solidFill>
                  <a:schemeClr val="bg1"/>
                </a:solidFill>
              </a:rPr>
              <a:t>-New crops appear over a few weeks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80" y="7270576"/>
            <a:ext cx="3580780" cy="32549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20" y="357808"/>
            <a:ext cx="6629400" cy="6319585"/>
          </a:xfrm>
        </p:spPr>
        <p:txBody>
          <a:bodyPr/>
          <a:lstStyle/>
          <a:p>
            <a:pPr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May be associated with:</a:t>
            </a:r>
          </a:p>
          <a:p>
            <a:pPr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    pulmonary hemorrhage</a:t>
            </a:r>
          </a:p>
          <a:p>
            <a:pPr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   Abdominal pain and GI bleeding </a:t>
            </a:r>
          </a:p>
          <a:p>
            <a:pPr>
              <a:buFontTx/>
              <a:buNone/>
            </a:pPr>
            <a:endParaRPr lang="en-US" sz="3100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-GI radiographs may show  “cobblestone” appearance</a:t>
            </a:r>
          </a:p>
          <a:p>
            <a:pPr>
              <a:buFontTx/>
              <a:buNone/>
            </a:pPr>
            <a:endParaRPr lang="en-US" sz="3100" dirty="0" smtClean="0">
              <a:solidFill>
                <a:schemeClr val="bg1"/>
              </a:solidFill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  <a:ea typeface="ＭＳ Ｐゴシック" charset="-128"/>
              </a:rPr>
              <a:t>-Renal manifestations may occur in 25% or more but only 5% end up with ESRD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132" y="7126560"/>
            <a:ext cx="4744268" cy="4298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Thank  you ………….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96" y="429816"/>
            <a:ext cx="6629400" cy="631958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i="1" dirty="0" smtClean="0"/>
              <a:t>-</a:t>
            </a:r>
            <a:r>
              <a:rPr lang="en-US" i="1" dirty="0" smtClean="0">
                <a:solidFill>
                  <a:schemeClr val="bg1"/>
                </a:solidFill>
              </a:rPr>
              <a:t>The long-term prognosis in children with gross </a:t>
            </a:r>
            <a:r>
              <a:rPr lang="en-US" i="1" dirty="0" err="1" smtClean="0">
                <a:solidFill>
                  <a:schemeClr val="bg1"/>
                </a:solidFill>
              </a:rPr>
              <a:t>hematuria</a:t>
            </a:r>
            <a:r>
              <a:rPr lang="en-US" i="1" dirty="0" smtClean="0">
                <a:solidFill>
                  <a:schemeClr val="bg1"/>
                </a:solidFill>
              </a:rPr>
              <a:t> is very good; however, progressive </a:t>
            </a:r>
            <a:r>
              <a:rPr lang="en-US" i="1" dirty="0" err="1" smtClean="0">
                <a:solidFill>
                  <a:schemeClr val="bg1"/>
                </a:solidFill>
              </a:rPr>
              <a:t>glomerular</a:t>
            </a:r>
            <a:r>
              <a:rPr lang="en-US" i="1" dirty="0" smtClean="0">
                <a:solidFill>
                  <a:schemeClr val="bg1"/>
                </a:solidFill>
              </a:rPr>
              <a:t> disease and renal failure may develop in a small percentage</a:t>
            </a:r>
          </a:p>
          <a:p>
            <a:pPr>
              <a:buFontTx/>
              <a:buNone/>
              <a:defRPr/>
            </a:pPr>
            <a:endParaRPr lang="en-US" i="1" dirty="0" smtClean="0">
              <a:solidFill>
                <a:schemeClr val="bg1"/>
              </a:solidFill>
            </a:endParaRPr>
          </a:p>
          <a:p>
            <a:pPr>
              <a:buFontTx/>
              <a:buNone/>
              <a:defRPr/>
            </a:pPr>
            <a:r>
              <a:rPr lang="en-US" i="1" dirty="0" smtClean="0">
                <a:solidFill>
                  <a:schemeClr val="bg1"/>
                </a:solidFill>
              </a:rPr>
              <a:t>-</a:t>
            </a:r>
            <a:r>
              <a:rPr lang="en-US" i="1" dirty="0" err="1" smtClean="0">
                <a:solidFill>
                  <a:schemeClr val="bg1"/>
                </a:solidFill>
              </a:rPr>
              <a:t>IgA</a:t>
            </a:r>
            <a:r>
              <a:rPr lang="en-US" i="1" dirty="0" smtClean="0">
                <a:solidFill>
                  <a:schemeClr val="bg1"/>
                </a:solidFill>
              </a:rPr>
              <a:t>, C3 and fibrin depositions have been demonstrated in biopsies of both involved and uninvolved skin by </a:t>
            </a:r>
            <a:r>
              <a:rPr lang="en-US" i="1" dirty="0" err="1" smtClean="0">
                <a:solidFill>
                  <a:schemeClr val="bg1"/>
                </a:solidFill>
              </a:rPr>
              <a:t>immunofluorescence</a:t>
            </a:r>
            <a:r>
              <a:rPr lang="en-US" i="1" dirty="0" smtClean="0">
                <a:solidFill>
                  <a:schemeClr val="bg1"/>
                </a:solidFill>
              </a:rPr>
              <a:t> techniques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3898900" y="1244600"/>
            <a:ext cx="6159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4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Contents: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89100" y="1993900"/>
            <a:ext cx="8369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Introduction: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03400" y="2565400"/>
            <a:ext cx="8255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ConnectiveTissue Diseases</a:t>
            </a:r>
          </a:p>
          <a:p>
            <a:pPr>
              <a:lnSpc>
                <a:spcPts val="2760"/>
              </a:lnSpc>
            </a:pPr>
            <a:endParaRPr lang="en-CA" sz="237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52700" y="30480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Lupus</a:t>
            </a:r>
          </a:p>
          <a:p>
            <a:pPr>
              <a:lnSpc>
                <a:spcPts val="2300"/>
              </a:lnSpc>
            </a:pPr>
            <a:endParaRPr lang="en-CA" sz="1961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52700" y="3365500"/>
            <a:ext cx="75057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Dermatomyositis</a:t>
            </a:r>
            <a:r>
              <a:rPr lang="en-CA" sz="198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80" smtClean="0">
                <a:solidFill>
                  <a:srgbClr val="000000"/>
                </a:solidFill>
                <a:latin typeface="Times New Roman"/>
              </a:rPr>
            </a:b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Scleroderma</a:t>
            </a:r>
          </a:p>
          <a:p>
            <a:pPr>
              <a:lnSpc>
                <a:spcPts val="3300"/>
              </a:lnSpc>
            </a:pPr>
            <a:endParaRPr lang="en-CA" sz="198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03400" y="4356100"/>
            <a:ext cx="8255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Endocrinological Diseases</a:t>
            </a:r>
          </a:p>
          <a:p>
            <a:pPr>
              <a:lnSpc>
                <a:spcPts val="2760"/>
              </a:lnSpc>
            </a:pPr>
            <a:endParaRPr lang="en-CA" sz="2371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52700" y="48387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Diabetes Mellitus</a:t>
            </a:r>
          </a:p>
          <a:p>
            <a:pPr>
              <a:lnSpc>
                <a:spcPts val="2300"/>
              </a:lnSpc>
            </a:pPr>
            <a:endParaRPr lang="en-CA" sz="198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52700" y="52705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Hyperthyrodism</a:t>
            </a:r>
          </a:p>
          <a:p>
            <a:pPr>
              <a:lnSpc>
                <a:spcPts val="2300"/>
              </a:lnSpc>
            </a:pPr>
            <a:endParaRPr lang="en-CA" sz="198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52700" y="5689600"/>
            <a:ext cx="750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Hypothyeodism</a:t>
            </a:r>
          </a:p>
          <a:p>
            <a:pPr>
              <a:lnSpc>
                <a:spcPts val="2300"/>
              </a:lnSpc>
            </a:pPr>
            <a:endParaRPr lang="en-CA" sz="198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552700" y="6007100"/>
            <a:ext cx="7505700" cy="88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Cushing’s Syndrome</a:t>
            </a:r>
            <a:r>
              <a:rPr lang="en-CA" sz="1988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88" smtClean="0">
                <a:solidFill>
                  <a:srgbClr val="000000"/>
                </a:solidFill>
                <a:latin typeface="Times New Roman"/>
              </a:rPr>
            </a:b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Addison’s disease</a:t>
            </a:r>
          </a:p>
          <a:p>
            <a:pPr>
              <a:lnSpc>
                <a:spcPts val="3400"/>
              </a:lnSpc>
            </a:pPr>
            <a:endParaRPr lang="en-CA" sz="1988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765300" y="2413000"/>
            <a:ext cx="8293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Drug - Induced Lupus: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879600" y="2984500"/>
            <a:ext cx="8178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 Cause:</a:t>
            </a:r>
          </a:p>
          <a:p>
            <a:pPr>
              <a:lnSpc>
                <a:spcPts val="3220"/>
              </a:lnSpc>
            </a:pPr>
            <a:endParaRPr lang="en-CA" sz="268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40000" y="3403600"/>
            <a:ext cx="7518400" cy="139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Procainamide</a:t>
            </a:r>
            <a:r>
              <a:rPr lang="en-CA" sz="236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69" smtClean="0">
                <a:solidFill>
                  <a:srgbClr val="000000"/>
                </a:solidFill>
                <a:latin typeface="Times New Roman"/>
              </a:rPr>
            </a:b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Hydralazine</a:t>
            </a:r>
            <a:r>
              <a:rPr lang="en-CA" sz="235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50" smtClean="0">
                <a:solidFill>
                  <a:srgbClr val="000000"/>
                </a:solidFill>
                <a:latin typeface="Times New Roman"/>
              </a:rPr>
            </a:b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Others</a:t>
            </a:r>
          </a:p>
          <a:p>
            <a:pPr>
              <a:lnSpc>
                <a:spcPts val="3450"/>
              </a:lnSpc>
            </a:pPr>
            <a:endParaRPr lang="en-CA" sz="235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79600" y="4813300"/>
            <a:ext cx="8178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Antihistone positive</a:t>
            </a:r>
          </a:p>
          <a:p>
            <a:pPr>
              <a:lnSpc>
                <a:spcPts val="3220"/>
              </a:lnSpc>
            </a:pPr>
            <a:endParaRPr lang="en-CA" sz="275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927100" y="2222500"/>
            <a:ext cx="9131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Dermatomyositis (Skin Rash + Muscle Weakness):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7432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Heliotrope : Violeceous color over the upper eyelids</a:t>
            </a:r>
          </a:p>
          <a:p>
            <a:pPr>
              <a:lnSpc>
                <a:spcPts val="322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1400" y="3238500"/>
            <a:ext cx="9017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  <a:tabLst>
                <a:tab pos="393700" algn="l"/>
              </a:tabLst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Gottoron’s papules: Flat- topped violaceous papules over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	knuckles of hands</a:t>
            </a:r>
          </a:p>
          <a:p>
            <a:pPr>
              <a:lnSpc>
                <a:spcPts val="30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40640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Calcifications especially in kids</a:t>
            </a:r>
          </a:p>
          <a:p>
            <a:pPr>
              <a:lnSpc>
                <a:spcPts val="3220"/>
              </a:lnSpc>
            </a:pPr>
            <a:endParaRPr lang="en-CA" sz="276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1400" y="4559300"/>
            <a:ext cx="9017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  <a:tabLst>
                <a:tab pos="393700" algn="l"/>
              </a:tabLst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Bilateral proximal muscle weakness (with high CPK,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	Positive EMG and Muscle biopsy)</a:t>
            </a:r>
          </a:p>
          <a:p>
            <a:pPr>
              <a:lnSpc>
                <a:spcPts val="30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1400" y="53975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In adults (especially over 50 yrs)</a:t>
            </a:r>
          </a:p>
          <a:p>
            <a:pPr>
              <a:lnSpc>
                <a:spcPts val="3220"/>
              </a:lnSpc>
            </a:pPr>
            <a:endParaRPr lang="en-CA" sz="276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35100" y="5803900"/>
            <a:ext cx="86233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0959">
              <a:lnSpc>
                <a:spcPts val="3000"/>
              </a:lnSpc>
            </a:pP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associated with internal malignancy (e.g. GI,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Prostrate, ovary &amp; breast)</a:t>
            </a:r>
          </a:p>
          <a:p>
            <a:pPr>
              <a:lnSpc>
                <a:spcPts val="30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927100" y="2260600"/>
            <a:ext cx="9131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Scleroderma (Systemic Sclerosis)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755900"/>
            <a:ext cx="9017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Thickened &amp; tight skin</a:t>
            </a:r>
          </a:p>
          <a:p>
            <a:pPr>
              <a:lnSpc>
                <a:spcPts val="2760"/>
              </a:lnSpc>
            </a:pPr>
            <a:endParaRPr lang="en-CA" sz="236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1400" y="3187700"/>
            <a:ext cx="195726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dirty="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 </a:t>
            </a:r>
            <a:r>
              <a:rPr lang="en-CA" sz="2400" dirty="0" err="1" smtClean="0">
                <a:solidFill>
                  <a:srgbClr val="FFFFCC"/>
                </a:solidFill>
                <a:latin typeface="Times New Roman"/>
                <a:cs typeface="Times New Roman"/>
              </a:rPr>
              <a:t>Sclerodactyly</a:t>
            </a:r>
            <a:endParaRPr lang="en-CA" sz="2400" dirty="0" smtClean="0">
              <a:solidFill>
                <a:srgbClr val="FFFFCC"/>
              </a:solidFill>
              <a:latin typeface="Times New Roman"/>
              <a:cs typeface="Times New Roman"/>
            </a:endParaRPr>
          </a:p>
          <a:p>
            <a:pPr>
              <a:lnSpc>
                <a:spcPts val="2760"/>
              </a:lnSpc>
            </a:pPr>
            <a:endParaRPr lang="en-CA" sz="2346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3632200"/>
            <a:ext cx="9017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Face: loss of forehead lines</a:t>
            </a:r>
          </a:p>
          <a:p>
            <a:pPr>
              <a:lnSpc>
                <a:spcPts val="2760"/>
              </a:lnSpc>
            </a:pPr>
            <a:endParaRPr lang="en-CA" sz="237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1400" y="3987800"/>
            <a:ext cx="90170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beaked nose, small mouth, radial furrowing around the mouth)</a:t>
            </a:r>
            <a:r>
              <a:rPr lang="en-CA" sz="237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77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 Telangectasia and calcification</a:t>
            </a:r>
          </a:p>
          <a:p>
            <a:pPr>
              <a:lnSpc>
                <a:spcPts val="3500"/>
              </a:lnSpc>
            </a:pPr>
            <a:endParaRPr lang="en-CA" sz="237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1400" y="4940300"/>
            <a:ext cx="9017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Systemic involvement:</a:t>
            </a:r>
          </a:p>
          <a:p>
            <a:pPr>
              <a:lnSpc>
                <a:spcPts val="2760"/>
              </a:lnSpc>
            </a:pPr>
            <a:endParaRPr lang="en-CA" sz="236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01800" y="53721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Lung, GI, Kidneys</a:t>
            </a:r>
          </a:p>
          <a:p>
            <a:pPr>
              <a:lnSpc>
                <a:spcPts val="2300"/>
              </a:lnSpc>
            </a:pPr>
            <a:endParaRPr lang="en-CA" sz="198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01800" y="57404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Positive  anti scl-70</a:t>
            </a:r>
          </a:p>
          <a:p>
            <a:pPr>
              <a:lnSpc>
                <a:spcPts val="2300"/>
              </a:lnSpc>
            </a:pPr>
            <a:endParaRPr lang="en-CA" sz="199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27100" y="2260600"/>
            <a:ext cx="9131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GIT: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743200"/>
            <a:ext cx="9017000" cy="214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65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Chronic Liver Disease (CLD)</a:t>
            </a:r>
            <a:r>
              <a:rPr lang="en-CA" sz="276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61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Acrodermatitis entropathica</a:t>
            </a:r>
            <a:r>
              <a:rPr lang="en-CA" sz="275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54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Peutz Jeghers Syndrome</a:t>
            </a:r>
            <a:r>
              <a:rPr lang="en-CA" sz="275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5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Pyoderma Gangrenosum</a:t>
            </a:r>
          </a:p>
          <a:p>
            <a:pPr>
              <a:lnSpc>
                <a:spcPts val="4065"/>
              </a:lnSpc>
            </a:pPr>
            <a:endParaRPr lang="en-CA" sz="275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4749800"/>
            <a:ext cx="91313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4300">
              <a:lnSpc>
                <a:spcPts val="450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Hereditary hemaorrghic Telangectasia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Metabolic:</a:t>
            </a:r>
          </a:p>
          <a:p>
            <a:pPr>
              <a:lnSpc>
                <a:spcPts val="4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59817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Hyperlipidemia</a:t>
            </a:r>
          </a:p>
          <a:p>
            <a:pPr>
              <a:lnSpc>
                <a:spcPts val="3220"/>
              </a:lnSpc>
            </a:pPr>
            <a:endParaRPr lang="en-CA" sz="273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384300" y="2260600"/>
            <a:ext cx="86741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CREST (milder variant of scleroderma)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98600" y="2832100"/>
            <a:ext cx="8559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C=Calcification</a:t>
            </a:r>
          </a:p>
          <a:p>
            <a:pPr>
              <a:lnSpc>
                <a:spcPts val="3220"/>
              </a:lnSpc>
            </a:pPr>
            <a:endParaRPr lang="en-CA" sz="273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98600" y="3340100"/>
            <a:ext cx="8559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R =Raynand’s</a:t>
            </a:r>
          </a:p>
          <a:p>
            <a:pPr>
              <a:lnSpc>
                <a:spcPts val="3220"/>
              </a:lnSpc>
            </a:pPr>
            <a:endParaRPr lang="en-CA" sz="272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98600" y="3759200"/>
            <a:ext cx="85598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E =Eosopheagal dysfunction</a:t>
            </a:r>
            <a:r>
              <a:rPr lang="en-CA" sz="274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43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S= Sclerodactasia</a:t>
            </a:r>
          </a:p>
          <a:p>
            <a:pPr>
              <a:lnSpc>
                <a:spcPts val="4100"/>
              </a:lnSpc>
            </a:pPr>
            <a:endParaRPr lang="en-CA" sz="274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98600" y="4876800"/>
            <a:ext cx="8559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T=Telangectasia</a:t>
            </a:r>
          </a:p>
          <a:p>
            <a:pPr>
              <a:lnSpc>
                <a:spcPts val="3220"/>
              </a:lnSpc>
            </a:pPr>
            <a:endParaRPr lang="en-CA" sz="273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98600" y="5397500"/>
            <a:ext cx="8559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Positive anti- centromere</a:t>
            </a:r>
          </a:p>
          <a:p>
            <a:pPr>
              <a:lnSpc>
                <a:spcPts val="3220"/>
              </a:lnSpc>
            </a:pPr>
            <a:endParaRPr lang="en-CA" sz="275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98600" y="5905500"/>
            <a:ext cx="8559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Less systemic involvement.</a:t>
            </a:r>
          </a:p>
          <a:p>
            <a:pPr>
              <a:lnSpc>
                <a:spcPts val="3220"/>
              </a:lnSpc>
            </a:pPr>
            <a:endParaRPr lang="en-CA" sz="276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27100" y="2260600"/>
            <a:ext cx="9131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Morphea: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8321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 Localized scleroderma without systemic involvement.</a:t>
            </a:r>
          </a:p>
          <a:p>
            <a:pPr>
              <a:lnSpc>
                <a:spcPts val="322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3149600"/>
            <a:ext cx="9131300" cy="1143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83336">
              <a:lnSpc>
                <a:spcPts val="4400"/>
              </a:lnSpc>
            </a:pP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Firm,white patch of skin surrounded by violaceous ring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En coup de sabre</a:t>
            </a:r>
          </a:p>
          <a:p>
            <a:pPr>
              <a:lnSpc>
                <a:spcPts val="44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4343400"/>
            <a:ext cx="90170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393700" algn="l"/>
              </a:tabLst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Linear scleroderma on the scalp and face which may give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	scarring alopecia + it may affect muscle or even bone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2324100" y="1346200"/>
            <a:ext cx="7734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14" b="1" smtClean="0">
                <a:solidFill>
                  <a:srgbClr val="00FFFF"/>
                </a:solidFill>
                <a:latin typeface="Times New Roman Bold"/>
                <a:cs typeface="Times New Roman Bold"/>
              </a:rPr>
              <a:t>Antibody testing for CTD (table)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40000" y="2451100"/>
            <a:ext cx="1447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Antibody</a:t>
            </a:r>
          </a:p>
          <a:p>
            <a:pPr>
              <a:lnSpc>
                <a:spcPts val="276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5435600" y="2451100"/>
            <a:ext cx="2819400" cy="444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Clinical significance</a:t>
            </a:r>
          </a:p>
          <a:p>
            <a:pPr>
              <a:lnSpc>
                <a:spcPts val="276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1727200" y="2908300"/>
            <a:ext cx="73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ANA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4775200" y="2908300"/>
            <a:ext cx="3657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Screening for SLE and other CTD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727200" y="3365500"/>
            <a:ext cx="1917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Anti-Centromere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4775200" y="3365500"/>
            <a:ext cx="2146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Marker for CREST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727200" y="3822700"/>
            <a:ext cx="1447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Anti-histone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4775200" y="3822700"/>
            <a:ext cx="3479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Marker for Drug-Induced Lupus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1727200" y="4292600"/>
            <a:ext cx="1320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Anti-Smith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4775200" y="4292600"/>
            <a:ext cx="1892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Specific for SLE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1727200" y="4749800"/>
            <a:ext cx="1384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Anti - RNP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4775200" y="4749800"/>
            <a:ext cx="1333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For MCTD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727200" y="5207000"/>
            <a:ext cx="1181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Anti - Ro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4775200" y="5207000"/>
            <a:ext cx="2552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Neonatal Lupus, SCLE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1727200" y="5664200"/>
            <a:ext cx="1968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Scl - 70 antibody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4775200" y="5664200"/>
            <a:ext cx="1879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For Scleroderma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727200" y="6121400"/>
            <a:ext cx="1625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Anti ds- DNA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20" name="TextBox 20"/>
          <p:cNvSpPr txBox="1"/>
          <p:nvPr/>
        </p:nvSpPr>
        <p:spPr>
          <a:xfrm>
            <a:off x="4775200" y="6121400"/>
            <a:ext cx="10541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FF"/>
                </a:solidFill>
                <a:latin typeface="Times New Roman"/>
                <a:cs typeface="Times New Roman"/>
              </a:rPr>
              <a:t>For SLE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3657600" y="1193800"/>
            <a:ext cx="6400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4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Endocrine :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9845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Diabetes</a:t>
            </a:r>
          </a:p>
          <a:p>
            <a:pPr>
              <a:lnSpc>
                <a:spcPts val="3220"/>
              </a:lnSpc>
            </a:pPr>
            <a:endParaRPr lang="en-CA" sz="269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01800" y="3416300"/>
            <a:ext cx="83566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Necrobiosis Lipoidica diabeticorum (NLD) :Asymptomatic</a:t>
            </a:r>
            <a:r>
              <a:rPr lang="en-CA" sz="238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85" smtClean="0">
                <a:solidFill>
                  <a:srgbClr val="000000"/>
                </a:solidFill>
                <a:latin typeface="Times New Roman"/>
              </a:rPr>
            </a:b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Usually seen on the shins</a:t>
            </a:r>
          </a:p>
          <a:p>
            <a:pPr>
              <a:lnSpc>
                <a:spcPts val="3400"/>
              </a:lnSpc>
            </a:pPr>
            <a:endParaRPr lang="en-CA" sz="238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01800" y="4318000"/>
            <a:ext cx="8356600" cy="1295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0"/>
              </a:lnSpc>
              <a:tabLst>
                <a:tab pos="317500" algn="l"/>
              </a:tabLst>
            </a:pP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May predate frank development of diabetes by several years</a:t>
            </a:r>
            <a:r>
              <a:rPr lang="en-CA" sz="239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93" smtClean="0">
                <a:solidFill>
                  <a:srgbClr val="000000"/>
                </a:solidFill>
                <a:latin typeface="Times New Roman"/>
              </a:rPr>
            </a:b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Shiny atrophic red or yellowish plaques with telangectasia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	over their surface + ulceration</a:t>
            </a:r>
          </a:p>
          <a:p>
            <a:pPr>
              <a:lnSpc>
                <a:spcPts val="315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01800" y="5600700"/>
            <a:ext cx="8356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Severity of NLD is not directly related to severity of diabetes.</a:t>
            </a:r>
          </a:p>
          <a:p>
            <a:pPr>
              <a:lnSpc>
                <a:spcPts val="2760"/>
              </a:lnSpc>
            </a:pPr>
            <a:endParaRPr lang="en-CA" sz="239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30300" y="6096000"/>
            <a:ext cx="8928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*</a:t>
            </a:r>
            <a:r>
              <a:rPr lang="en-CA" sz="2400" i="1" smtClean="0">
                <a:solidFill>
                  <a:srgbClr val="FFFFCC"/>
                </a:solidFill>
                <a:latin typeface="Times New Roman Italic"/>
                <a:cs typeface="Times New Roman Italic"/>
              </a:rPr>
              <a:t>Increased risk of fungal and bacterial infection</a:t>
            </a:r>
          </a:p>
          <a:p>
            <a:pPr>
              <a:lnSpc>
                <a:spcPts val="2760"/>
              </a:lnSpc>
            </a:pPr>
            <a:endParaRPr lang="en-CA" sz="240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193800" y="2260600"/>
            <a:ext cx="8864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Neurocutaneous diseases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8321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495" smtClean="0">
                <a:solidFill>
                  <a:srgbClr val="CC0000"/>
                </a:solidFill>
                <a:latin typeface="Times New Roman"/>
                <a:cs typeface="Times New Roman"/>
              </a:rPr>
              <a:t>1.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 Neurofibromatosis</a:t>
            </a:r>
          </a:p>
          <a:p>
            <a:pPr>
              <a:lnSpc>
                <a:spcPts val="3220"/>
              </a:lnSpc>
            </a:pPr>
            <a:endParaRPr lang="en-CA" sz="276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1400" y="3213100"/>
            <a:ext cx="90170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CA" sz="2495" smtClean="0">
                <a:solidFill>
                  <a:srgbClr val="CC0000"/>
                </a:solidFill>
                <a:latin typeface="Times New Roman"/>
                <a:cs typeface="Times New Roman"/>
              </a:rPr>
              <a:t>2.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 Tuberous Sclerosis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Behcet’s Syndrome</a:t>
            </a:r>
          </a:p>
          <a:p>
            <a:pPr>
              <a:lnSpc>
                <a:spcPts val="4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44450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  Nutritional deficiency disorders</a:t>
            </a:r>
          </a:p>
          <a:p>
            <a:pPr>
              <a:lnSpc>
                <a:spcPts val="3220"/>
              </a:lnSpc>
            </a:pPr>
            <a:endParaRPr lang="en-CA" sz="276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01800" y="4940300"/>
            <a:ext cx="8356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Scurvy</a:t>
            </a:r>
          </a:p>
          <a:p>
            <a:pPr>
              <a:lnSpc>
                <a:spcPts val="2760"/>
              </a:lnSpc>
            </a:pPr>
            <a:endParaRPr lang="en-CA" sz="2356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01800" y="5372100"/>
            <a:ext cx="8356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Pellagra</a:t>
            </a:r>
          </a:p>
          <a:p>
            <a:pPr>
              <a:lnSpc>
                <a:spcPts val="2760"/>
              </a:lnSpc>
            </a:pPr>
            <a:endParaRPr lang="en-CA" sz="236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93800" y="5842000"/>
            <a:ext cx="8864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Causes of Generalized pruritus without skin lesions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308100" y="812800"/>
            <a:ext cx="8750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Hyperthyrodism: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22400" y="1333500"/>
            <a:ext cx="8636000" cy="152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  <a:tabLst>
                <a:tab pos="393700" algn="l"/>
              </a:tabLst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Smooth, warm, moist (due to increase sweating) skin</a:t>
            </a:r>
            <a:r>
              <a:rPr lang="en-CA" sz="277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6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Peritibial myxedema (asymptomatic red plaques over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	shins)</a:t>
            </a:r>
          </a:p>
          <a:p>
            <a:pPr>
              <a:lnSpc>
                <a:spcPts val="37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22400" y="2743200"/>
            <a:ext cx="8636000" cy="162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5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Thin &amp; fine hair</a:t>
            </a:r>
            <a:r>
              <a:rPr lang="en-CA" sz="271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19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Onycholysis</a:t>
            </a:r>
            <a:r>
              <a:rPr lang="en-CA" sz="270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05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Clubbing.</a:t>
            </a:r>
          </a:p>
          <a:p>
            <a:pPr>
              <a:lnSpc>
                <a:spcPts val="4050"/>
              </a:lnSpc>
            </a:pPr>
            <a:endParaRPr lang="en-CA" sz="270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09700" y="4381500"/>
            <a:ext cx="86487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Hypothyrodism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22400" y="4953000"/>
            <a:ext cx="8636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Dry, cold, skin</a:t>
            </a:r>
          </a:p>
          <a:p>
            <a:pPr>
              <a:lnSpc>
                <a:spcPts val="3220"/>
              </a:lnSpc>
            </a:pPr>
            <a:endParaRPr lang="en-CA" sz="273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22400" y="5473700"/>
            <a:ext cx="8636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Edematous skin (myxedema)</a:t>
            </a:r>
          </a:p>
          <a:p>
            <a:pPr>
              <a:lnSpc>
                <a:spcPts val="3220"/>
              </a:lnSpc>
            </a:pPr>
            <a:endParaRPr lang="en-CA" sz="275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22400" y="5905500"/>
            <a:ext cx="86360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Hair loss of lateral third of eyebrows</a:t>
            </a:r>
            <a:r>
              <a:rPr lang="en-CA" sz="275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52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Brittle hair or nails</a:t>
            </a:r>
          </a:p>
          <a:p>
            <a:pPr>
              <a:lnSpc>
                <a:spcPts val="4000"/>
              </a:lnSpc>
            </a:pPr>
            <a:endParaRPr lang="en-CA" sz="275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231900" y="2413000"/>
            <a:ext cx="8826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Cushing’s Syndrome: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6200" y="2844800"/>
            <a:ext cx="87122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Rounded face with fullness of cheeks (Moon face)</a:t>
            </a:r>
            <a:r>
              <a:rPr lang="en-CA" sz="238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82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Buffalo hump (fat deposit over upper back)</a:t>
            </a:r>
          </a:p>
          <a:p>
            <a:pPr>
              <a:lnSpc>
                <a:spcPts val="3400"/>
              </a:lnSpc>
            </a:pPr>
            <a:endParaRPr lang="en-CA" sz="238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3721100"/>
            <a:ext cx="87122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Central obesity with thin arms &amp; legs &amp; “lemon with sticks”</a:t>
            </a:r>
            <a:r>
              <a:rPr lang="en-CA" sz="235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55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Atrophy of skin</a:t>
            </a:r>
          </a:p>
          <a:p>
            <a:pPr>
              <a:lnSpc>
                <a:spcPts val="3400"/>
              </a:lnSpc>
            </a:pPr>
            <a:endParaRPr lang="en-CA" sz="235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4660900"/>
            <a:ext cx="8712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Striae</a:t>
            </a:r>
          </a:p>
          <a:p>
            <a:pPr>
              <a:lnSpc>
                <a:spcPts val="2760"/>
              </a:lnSpc>
            </a:pPr>
            <a:endParaRPr lang="en-CA" sz="231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5029200"/>
            <a:ext cx="8712200" cy="139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Purpura</a:t>
            </a:r>
            <a:r>
              <a:rPr lang="en-CA" sz="233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33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Hirsutism</a:t>
            </a:r>
            <a:r>
              <a:rPr lang="en-CA" sz="228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85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Acne</a:t>
            </a:r>
          </a:p>
          <a:p>
            <a:pPr>
              <a:lnSpc>
                <a:spcPts val="3450"/>
              </a:lnSpc>
            </a:pPr>
            <a:endParaRPr lang="en-CA" sz="228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927100" y="3060700"/>
            <a:ext cx="9131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Addison’s disease: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36449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Hyperpigmentation:</a:t>
            </a:r>
          </a:p>
          <a:p>
            <a:pPr>
              <a:lnSpc>
                <a:spcPts val="3220"/>
              </a:lnSpc>
            </a:pPr>
            <a:endParaRPr lang="en-CA" sz="274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01800" y="4127500"/>
            <a:ext cx="8356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17500" algn="l"/>
              </a:tabLst>
            </a:pP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at Sun exposed skin, sites of trauma, axillae, palmar creases,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	old scars ,nevi and mucous membranes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927100" y="2260600"/>
            <a:ext cx="9131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Cutaneous manifestations of internal malignancy.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8321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Acanthosis Nigricans</a:t>
            </a:r>
          </a:p>
          <a:p>
            <a:pPr>
              <a:lnSpc>
                <a:spcPts val="3220"/>
              </a:lnSpc>
            </a:pPr>
            <a:endParaRPr lang="en-CA" sz="275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3213100"/>
            <a:ext cx="91313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4300">
              <a:lnSpc>
                <a:spcPts val="450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Dermatomyositis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Nails:</a:t>
            </a:r>
          </a:p>
          <a:p>
            <a:pPr>
              <a:lnSpc>
                <a:spcPts val="45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44450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Clubbing</a:t>
            </a:r>
          </a:p>
          <a:p>
            <a:pPr>
              <a:lnSpc>
                <a:spcPts val="3220"/>
              </a:lnSpc>
            </a:pPr>
            <a:endParaRPr lang="en-CA" sz="269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1400" y="49530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Koilonychia</a:t>
            </a:r>
          </a:p>
          <a:p>
            <a:pPr>
              <a:lnSpc>
                <a:spcPts val="3220"/>
              </a:lnSpc>
            </a:pPr>
            <a:endParaRPr lang="en-CA" sz="271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1400" y="54610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Splinter haemorrhages</a:t>
            </a:r>
          </a:p>
          <a:p>
            <a:pPr>
              <a:lnSpc>
                <a:spcPts val="3220"/>
              </a:lnSpc>
            </a:pPr>
            <a:endParaRPr lang="en-CA" sz="275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7100" y="5981700"/>
            <a:ext cx="9131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When to do HIV testing for skin Disease ?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4546600" y="1193800"/>
            <a:ext cx="55118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4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GIT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60700" y="2222500"/>
            <a:ext cx="6997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Chronic Liver Disease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175000" y="2679700"/>
            <a:ext cx="6883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Jaundice</a:t>
            </a:r>
          </a:p>
          <a:p>
            <a:pPr>
              <a:lnSpc>
                <a:spcPts val="2760"/>
              </a:lnSpc>
            </a:pPr>
            <a:endParaRPr lang="en-CA" sz="232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75000" y="3048000"/>
            <a:ext cx="6883400" cy="88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Spider telangectasia</a:t>
            </a:r>
            <a:r>
              <a:rPr lang="en-CA" sz="228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285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Acne</a:t>
            </a:r>
          </a:p>
          <a:p>
            <a:pPr>
              <a:lnSpc>
                <a:spcPts val="3100"/>
              </a:lnSpc>
            </a:pPr>
            <a:endParaRPr lang="en-CA" sz="228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75000" y="3848100"/>
            <a:ext cx="6883400" cy="88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Gyneacomastia</a:t>
            </a:r>
            <a:r>
              <a:rPr lang="en-CA" sz="231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19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Purpura</a:t>
            </a:r>
          </a:p>
          <a:p>
            <a:pPr>
              <a:lnSpc>
                <a:spcPts val="3100"/>
              </a:lnSpc>
            </a:pPr>
            <a:endParaRPr lang="en-CA" sz="231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75000" y="4648200"/>
            <a:ext cx="68834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Collateral viens</a:t>
            </a:r>
            <a:r>
              <a:rPr lang="en-CA" sz="231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10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Striae</a:t>
            </a:r>
          </a:p>
          <a:p>
            <a:pPr>
              <a:lnSpc>
                <a:spcPts val="3200"/>
              </a:lnSpc>
            </a:pPr>
            <a:endParaRPr lang="en-CA" sz="231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75000" y="5499100"/>
            <a:ext cx="6883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 Palmer erythema</a:t>
            </a:r>
          </a:p>
          <a:p>
            <a:pPr>
              <a:lnSpc>
                <a:spcPts val="2760"/>
              </a:lnSpc>
            </a:pPr>
            <a:endParaRPr lang="en-CA" sz="235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175000" y="5854700"/>
            <a:ext cx="68834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Dupuytren’s contracture</a:t>
            </a:r>
            <a:r>
              <a:rPr lang="en-CA" sz="234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46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White nails.</a:t>
            </a:r>
          </a:p>
          <a:p>
            <a:pPr>
              <a:lnSpc>
                <a:spcPts val="3200"/>
              </a:lnSpc>
            </a:pPr>
            <a:endParaRPr lang="en-CA" sz="234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927100" y="2413000"/>
            <a:ext cx="9131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Acrodermatitis enteropathica (genetic disease)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9845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Due to zinc deficiency</a:t>
            </a:r>
          </a:p>
          <a:p>
            <a:pPr>
              <a:lnSpc>
                <a:spcPts val="3220"/>
              </a:lnSpc>
            </a:pPr>
            <a:endParaRPr lang="en-CA" sz="275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1400" y="3492500"/>
            <a:ext cx="90170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00"/>
              </a:lnSpc>
              <a:tabLst>
                <a:tab pos="393700" algn="l"/>
              </a:tabLst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Seen in infants as erythematous erosive rash around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	orifices (mouth, ears, anus)also on hands &amp; feet.</a:t>
            </a:r>
          </a:p>
          <a:p>
            <a:pPr>
              <a:lnSpc>
                <a:spcPts val="33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44323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Alopecia and nail dystrophy</a:t>
            </a:r>
          </a:p>
          <a:p>
            <a:pPr>
              <a:lnSpc>
                <a:spcPts val="3220"/>
              </a:lnSpc>
            </a:pPr>
            <a:endParaRPr lang="en-CA" sz="2761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1400" y="49530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Diarrhea or abdominal pain.</a:t>
            </a:r>
          </a:p>
          <a:p>
            <a:pPr>
              <a:lnSpc>
                <a:spcPts val="3220"/>
              </a:lnSpc>
            </a:pPr>
            <a:endParaRPr lang="en-CA" sz="2761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www.odermatol.com/wp-content/uploads/image/2013%202/4_Acrodermatitis/FIG_3j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0683" y="3094112"/>
            <a:ext cx="6237717" cy="4678288"/>
          </a:xfrm>
          <a:prstGeom prst="rect">
            <a:avLst/>
          </a:prstGeom>
          <a:noFill/>
        </p:spPr>
      </p:pic>
      <p:sp>
        <p:nvSpPr>
          <p:cNvPr id="158724" name="AutoShape 4" descr="data:image/jpeg;base64,/9j/4AAQSkZJRgABAQAAAQABAAD/2wCEAAkGBxQTEhUUEhQVFRUXFxgYGBYUFBQUGBgXFhcXFxQXFxQYHCggGBwlHBUUITEhJSkrLi4uFx8zODMsNygtLiwBCgoKDg0OGhAQGiwkHCQsLCwsLCwsLCwsLCwsLCwsLCwsLCwsLCwsLCwsLCwsLCwsLCwsLCwsLCwsLCwsLDcsLP/AABEIAOMA3gMBIgACEQEDEQH/xAAbAAACAwEBAQAAAAAAAAAAAAAEBQIDBgEAB//EADoQAAEDAwEGBAQFAwMFAQAAAAEAAhEDBCExBRJBUWFxIoGRoQYTMrEUQsHR8FLh8SMzYiRTcpKiFf/EABkBAAMBAQEAAAAAAAAAAAAAAAECAwQABf/EACcRAAICAgICAQMFAQAAAAAAAAABAhEDIRIxQVEiEzJhBDNCcYEj/9oADAMBAAIRAxEAPwDKwr2NUGhXMCizWi5oV7Gwq6QRTGpRy+m1EtYqaARYauCTYrWhVtCJDUTibQFxrF1rVaAgFEdxdgKe6uOaijmUVAotpK8MypbiYQpLeSgafRGbi44BAIDuYVDmJi5U7nFKPYNuGFS6nKYOb5KktRAKa1JV7iZ1qZ/wg6wA/wAIAA3BeAUnQeOV1jfVOiUglg48VpdlVZaOoWconhwTjYr8D0VYkJofrhXGqUKhM+S0wrmhVNVwKymxF9MolrkGHKTKhlBjpjGiUfRKX2tCclNKFEBcgkmjKtBUmiFEgrgpFrOqnKGC6KiA1BTHLriqmVQrQZXIVnAukqJCtY1OKeniqXvVtUoSo5KxkrJlyrNRVPrYQxrpbGSCvnLwcCVVSpuKJZbFMkzm0U1QI5pXXEJzWpwlNznEI0dFoW3AhSt6mcqNcHRRpZKPQuSNoYNKbbKd4iOx9QlPAFM9nnLT0j0VF2Y5dGnpaKcKu30VwCoSPkrQpgKYaulqzm0hEo2zp5QrQmVo2O6AyQbSCLou5oVhhXCrkLkh2HsEqe4hmVwOqkbnoU2hNnnNVL7edCuur8xErwrgZOnkhSOtgsObqi6FUoevWBOJlTpFDjXQd+RjTCKa1BUCYRlu+UwgPcAoGsUyuGpZcKcikWA1H5Rtjazql/5k4dW+XSBGpxCMEqtgk3dII3QByVLrkBILu+eTg68B/MqFvXc4w90dGgTHWThNzQ30vLGte66oCq6UHXvaeg4f1O/RDOvGTiD2K7kFJINcxVGnxVTaw4O/VFU86rrAyyjlvZH2nDof7fqEDTESj7cY/nD/AAnRkmjUWeiKQOz3YCPCoQPlfuulqnTYpbigbCFJklMKLSEvpV4JEcVbWuyB0SuSRaMWMH14wM9lS+5PQJU2+Jw0KL6L3nxHHJsj1KCkmPxoKr7apMMvcD03j+iHufi6iGyGgNBAkEzJE6TJEcYhJanwo8vLt8QTjBMDlqiaPwWxzH77z8wxuOBAa2D4g5hy6RpBEdVVKPszyc/CGFr8WUH6VHMM43p3ffijxfkn6huni3SY5LM2/wAFmm4k1d7gQGiM6cSmFr8OuYPA58cnR6jopZGq0ymNT/kjTbIqtc/OcEEcuM9dEW0zlAWFBwYZMTp54JRduIGUmKbcaY015D6dSETSqQgeS4asKqJUGXNSUtrr1WuhHVUshkqK3HxCFK9rHwwY/mc8FS8ZlXFokE5HFLJvjopFbE1xWe5zgyG6w6D/AOrR34oDZ+ya7i81KgZ4DDjvnxflA3NCTiTha8WzDGAccOvDovVKDfpwOcE6jTijjteASipeWfNj8J3B1e2ee84lX0/huqD/ALkHjAJ9ivotKxgc1TWoAOVXZNQinoxrrV7RBM9YhHGs5rRE41k/qnN1bg5hBVqA8lCVp6K1opsNo70dTBWhpN8MrM0aIa7wiMycLU0HAtj+c1aD0Zsq2Odk1wfDvCRwkT6Jy1fKjLLh26SDvyCJGoB/VfRdgXbqtIOfqCRPOOKrGVkJ4+KswzQug4PRWDRQ3JBHNRZqoWSZPdEFgODlWfgnT0TK3s2qTTZo5JIDtrWMgQE1s7OfNWUqYVxceaeMEhXNsK/BM4hddSpt1bPRDNrOUapLhCqRplVRzRIa0HyGEOQ9zhI8Q55+6JFgYyfLkirejGTkqTTbLWgRtvGTqraFLii/lyrvlw1ckJKQtrGCoMbKor1PFCOtqaVsZIqNJB3NvhPfkGMBUV7XC5nJoz9s6TulG0qZBQ19RLHBw4H2TejT3gCigPQO2h4gR6L34UEz1P8AZG/JXg3mmTRzb8FNQocnKJqN4KrcT8kIkwaoq/kY0RhpLxEBK2ER7Qt4IdyIV9g4hxnSRHvP3CltV43YGqFtTpOoPsY/ZBPYJr4lG0aZZcvqTOAIOhO6AP0Wv+HC5rd3gAD5nVZHboLrkDgA09yZ/ZbTYmruwTQfzZLKv+aMrSMjsl/4iasJsWwEqsKc1jyCSRePkf02ohjFCk1EtauASp0kQ2gh31SB4RJRNN53fFqmsDTPNYBwUWOJ0EBStQ5xkjHVFCmhysPGgdrVdToK+nQR1GgAJXVYrlQHStMZEILatUMCc1amDyCyG2LgueeXRdOSjEONOTB7envPlPaDIhKrQcSCIxnipM2m3e3Sc8pUI5EXafg1dB7N3ql1/UEGFQ24wgL+8xCrOWiUYbI3UOEcSu7Drx/pu1GnZJ6O1WOeWtMka8UcXRDxwKnDIPKJpHUhqqqlFTtasiSit2VZoknQsfSVTqSZvpqh1NKGxeWKio1MH0kHcggErjjP1sF06ic9eCjbzE6yrL9+9EDM5U6NPwtA4AiddEY9hyPQHtR3/VHoGD/5B/VbPYjYnsFjLlu9X3v+ZB8jj9VttjjLuwTYvvZLN+2jMXr4YT0/n3QGz6ga/kePdNqzQZadYSRlKCT1Sz9lMWzUUwIlQuK8QBx1S7ZtzmD5Iap8x9aZG7pHGZwZSOWtFIw3s0dpUmeiMaDqhNn28DumdCnICbYsqT0W06fJX06UqLTGNVexyYkyLhA0UjUgADC5UqgApUdpeI+eF3JIKg5dBd3VwsjUrRUPdMr26c7eGh9kBTsw4b09Vk/UZHLUTVix8VsndPJbDNUrtNhbpBIl0ZPGTqe6d0KAbEEmfZPNnURuknJPH9EmPG5sMpKKEYa4NiCk+06bnayB2K3FUgcFGpbB7cgDyWqePlokslbaPnVjbtbksg50EE8IlH1Lhzhuhsc1ornZokoCtYws30skNlOcWGWVzAhObapKQ29CE0tjC1xutkJ1ehg9Cu5ol7oEoOrVBx9kXoEUcLwhKxBBIQ16IOCutuWtZkpFLdFHj1aEF8DBI0nPmrrQx4eX7ZXbvMx9JyuWbSYJ1k+6aK2DJ0JbWufmOn/uu9ZK3/wsZBPb3WBo0gKrydPmGQeRcV9E+FwC1xGkxpyx+ifF9zIZ38EhFdUoIdy+yTBv1d8J9UfLD5e/+QkdIuG9PAkLpoOIoNUgyMIumYIPWUtuB4x1BPpH7pnajfaIWd2bUaa1qAgZUrm+3THLKztvWewxnVdubk8Sulk0dHBuzWW1yCJJV1O4CxlC+M4J7fZGMv3GRgjEOE8+S5ZQP9MONp3kDHL0QWzvFJPNcjeAH1H2UWvcwERk5KDbbsPFKNIlfmDI10PZV2TJ8PDgpsoOcfEjaNKOKaOO3bEc0lRO3tmjgmNN2IQbSr99oGXAdFdUiDtkeKJkIIuDvpeDnz7KZqtaMnPJBMLiQrHJQdYqbr1hJAPuqKrgcyutMDi0dpuRbHcUvDtF28q4HJc3Ss6MbdDC5uQW4KDNbd14oW0rnPL/AD/PNVXr4dPBZ3O9muOOtEbuoZJKEqUJGUZUqNImeyGfVyW8tUKGugVtfVvABTp1My3hqFPdA8QHGe6la0pd3M+xVo2Z8gv2hTPzgAMEyT1AA+y+hfDTIpdyfusTQM3DgRoTHkIB9lvdhtikFfGu2Ysz0kY+1djdP85KttCSRGoPrK6JaZR5pghrhz+/6aJex38WIri0BeBH8KKs6JZk6DC7cSKh7pkymHs7qVbNXKkha2iSS4CYVFzyWitrcNCH2hatidFOUNFceZXRnLJrZO/vDkQJ9RyTO2tsB0jtKqdaw4R2iETJH5c+ikjRKV9DfZ4EaR/Oa7exhcsKRGTqq9qxge60dRMb3M61/hC7voZjgGjKUbV2uGAyQANSTCqnonxtjS+2uKYwR5/dZe9+L2SfqeZ/KMeqwm3tvvruhktb7nr0S6lZVH6BxQcb7GU6+1f6fQm/GlMcCCOo/dD1/jQu+gDzc0LFDYtX+kq2nsCqfyruKDzn6NXR+Kt10vDB2eCnlrtxtSCNOhWEZ8K1eipb860djI4gjB/ZK4ph5P8Akj6024kSi6NUHXgsd8N7XFZuCJ4tOCFoHUHMG8TrnCEpcUBRTYXVfBIGnP8AsvVIeNMIOm0vyjm08QRwWe7ejVVAtShLSNOqGo2obPXU8TCYVKfoqHN4JhZSZTcUyMcwDHKdPaF3ZchwB5EnovVck9ftwVO03/Ko1H/mLdwd3eH2G8VoijNlfxOUdosmGEF7nHTMA655r6Fsn6B2XyD4Zti6q2BhfYdmMhgnktETz5u2fK9r/EYy2nnqmnwztb57CwwHt9xwI81hvllFbMunUaragnByObfzD0U0qKNtm+uaUuzxC7alzZRTocA4ZBgg9DkH0UmJJRLQyaog2+EZx0QT7zedrhWXlpq4eaHZag5mFGXJ6NeLhVlwcJXqeHBVNGdVZdOBGFO6LfgatrSQR6KV9R3slBbJzMlG3T8FWjtWzNPUqQi2hV3WkzDG65yey+Z7RqVLuqQBDASAO2JPVfYjbU30xvQRGhHHlKz11sIsJqUgN06wOPI8iqLo6NPRltmfDbW5dkp5RsRwEK9lw4YLATnmOxRH/wCg8iBTY0Y0Gcf8jJ90LLLH+CinYkjT0yum23TBGfsrHX74MAicGDqOR9FSalQ9O+UuxlH8F26ld9Zir4YH7IqpRdrvKhjCTBMAk6YHsitHPE2AfC/w9u1nbh/MIM+v3X0NtmN2HCTocylexgGNIGDBzPtCdULqYgZ4zx7FF0ZskXHS8Cpzwx0Rpw4Kw15kxE8lPaVq0neHH9zlLwVBqmaYJSjZKtUzrqoPIXREyeAQtW4DYnU6JooWbRe12ZSn4hr7zhQnQhz+hgw3yBTOzeSZ4gF2TgACSSfss1syalQvOriSfNaIIwZ5eDX/AA1ZBoGMrcWmizGx6UALUW+iujGzFUfgYfmJVd/8Ita3C+kOagLykhR1sw2wCRTNJ2rDA/8AE5Hpn2R27nqF69Z8upvcDg9jofWF5/2U5IrCRZM4KWV7ctMgmPsjzUESqmV2vwVGas2YpNAAeBqpfPHDKntGgAPCl9vbO/qxPeFnnadGtNNWOdlUnTKKvqJkFLrG4LY4hPqL21AYyqxpxolkuMuQCH+HdI00g/fqrajJpghxxqBjhznggrisGmMzMe59Va23MZJg5JPAa4QUqdIVqtnKzQYMB2I8XTkovNGI+VPUOc0/qFZWAIgHHPQ+aGdaTEE+RPuulkaY8WvINUY0nDSAf+Q/ZSdRaIn2PVObPZog8THHnC9S2KHUw7iU0XJjfXiI4BOBA6qDrdszCb/giCARE+nqq3UADBEdZlDYXl9A1uc6a40TipQDQI1Azz05HRQtrPO8IxnopXlUZk/26BN4It8paB67AOvMJTc1JRlKvuuP6+iWbSuGzujJOpBwFNlk+Ois1uSBqDic6/47fso1XRicoevXDB1KokSyS1YNte9n/Tbw+rqeXl90x+Hbbihtm7Op1XRuuHWVudk/DW4JB9Vpgjzcjbexhs2inTSBxCCt7Mt1BRApjkVQkNAFRWpImmMLz2IHGX2xY7zSkNJx3YOrcHtwPp9ltb1o048lk9q2/wAp2+Rg4PZLJaHg9ggqQuCi09OSpqjko06pUWaotroJdShpnKCpv4CAOPXumbCCEEyiA4hylKJox5NbBpDTMwtJsh7dyZ7rP31uRlomOCqtHvgg4/spJ8JdFW1kVWN9oOBf4YPHz4q1znPZ0Sct4g57pzbXZ3A0txM4HPVLGm22M40lRD8OYG72KKpkgiBx16ckVbwSCMJiKYJEgKixW7TIymlpis13NONO2pXX3Tmhu71kd5TW7EnLjxiTJzrCBFuJmPVO4P2IpRfgDu67yQ7QDhzVFJxl2JGueCa1aIOqpqAMBQePd2FTVUkU210QCAI6HPn7+yorVwRBE546+v6KFKsN46Qfsg9q3W7geU8UE9Bapi7aDoJA0/TjKBp3TQ4SCW50GSTj0GdFdSoOrOOcDLnfoFXUotbO6dDg9OJ/nNdx8hcr0AVKeY4/zVZ3aN+XVTu/SMDrHH1TzaFTdaQD4nAgfYlKLHYznOxp1VYV5IZG30Nti1K7cs3DickAx6rY2m2r0D/bYRjDXDM4xlILHZBAzA7BM2bPadc+g+yryRDhJjlvxa9uKtF7O4JGERR+NaH5yAltOxbynvlXixbyHog5sZY15Nz+KaOMnkFQ64e7Twj3VTaccF6+u20abnvMAffhCsZii/uW0W7zjn3J5Dqs7tUOqtJqEAxhjeHcoa3FW5qfNqtO6PoaCAGj9+qbV6PhPgA7ukzz6ruxujIWd1JNN31NxniNB6aeSvIS/wCI7Usf8xsNI0A9+6s2ZtEVG8iMELPNUzRB2hpb1EV8tro5pf2RFGslH/oKqUyAl90wHIGeITahUlSr2AdluCulG0dCbi7E1E46ouhWjAJ6hUOt4fDvC72PYr3yyx0qNNG2E1IZ0nneHCE5t6+8s/bOLshMLVxbMpoWiWWn/YwqEk5KlvII1l75qqRYUXpZtO4yGhWVLiAkde7JJjGdUs+qHxrdk3XO6IOTwhJaz3OqCmHZ4nXdCmKzqjtyh4nH6qh0H7phR2e2g05lxyXcSUijoLmrCJpsp7jSAIgkfdIa1YaDTgOJKsr1zO6BJPAfc8grrLZhcfF5ngOgTXYvQv2dst1R7qjvLsMYWgtrANGEwpUQBAEAK1tJGhAZlFWso5RTKKsbSTJAsqp01eKamxiuhNQrY3rVWsaXvIDQJJPALA7Q2x+KriSW0WnwzOebimm3Ll1d27kUmnT+o8z05DzS00Y4JpT9E4YtbHp23RayGmY4Brv2SK92s958MgLgprvygg8jG+lFC+pb731Z7oCtZCk7e/IcO6cnfzmtAympVKAcIIwpvZRJIWim5ufqbzGqnTqg6Fdp0n0TgF9PkMub0jiPdX/JpVcgwemD5hAJ6lVhMba7Sl9rUbp4x0wfRRZXEwfCeoj7rroFWaKuxlQQ4djySa7o1KeCPmM5j6h3HFWU7goll7wR0zknHoVWl8wO+sDo7wn3TEbQbwcD2IK7Up0X/U1p8kO7ZFufyx5oJUM532XHaA5oatthg1cOwz9lJux7adJ80UyjRZ9LB6I7BfpCa42m92KdNzu4gKFPZVWr/vuDW/0txPQpw++GjfQAk+gUfw1ep9Ld0c349GjJ9kNB3RU2pTosIYAAP5kpU6u+u6KYMf1QY8uae0vhpkg1nGqRwOGjswY9U2p0GtENAA6CF1N9nWl0Idn7HDddeJ4nuU0+QAMBFBq4QmoWyimxXtaokKTQuOLmtU2sUWhXNCZCsi1qIoW+9ngrqVnpOp9h1R7KUDCpGPshOfoyVQIaq1eXlJmhFW6FNrQvLyATxC6AuryBx2F2pQadQO/H1Xl5ccD1hunwyPMn7rrWh2HAHuAvLyCOfQt2jSDBLJHYn7ISxuHO1M+i8vJZFI9BpK9vYXl5AYrFUyMp7s+wpuEubPcuPtK8vJo9iz0hzQt2NHhaB2EKbguryqQQPUVRXl5KxyoKE5Xl5ccWKYC8vIgLAjtnMBdleXk8eyc+hnTGSrCvLysZT//Z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726" name="AutoShape 6" descr="data:image/jpeg;base64,/9j/4AAQSkZJRgABAQAAAQABAAD/2wCEAAkGBxQTEhUUEhQVFRUXFxgYGBYUFBQUGBgXFhcXFxQXFxQYHCggGBwlHBUUITEhJSkrLi4uFx8zODMsNygtLiwBCgoKDg0OGhAQGiwkHCQsLCwsLCwsLCwsLCwsLCwsLCwsLCwsLCwsLCwsLCwsLCwsLCwsLCwsLCwsLCwsLDcsLP/AABEIAOMA3gMBIgACEQEDEQH/xAAbAAACAwEBAQAAAAAAAAAAAAAEBQIDBgEAB//EADoQAAEDAwEGBAQFAwMFAQAAAAEAAhEDBCExBRJBUWFxIoGRoQYTMrEUQsHR8FLh8SMzYiRTcpKiFf/EABkBAAMBAQEAAAAAAAAAAAAAAAECAwQABf/EACcRAAICAgICAQMFAQAAAAAAAAABAhEDIRIxQVEiEzJhBDNCcYEj/9oADAMBAAIRAxEAPwDKwr2NUGhXMCizWi5oV7Gwq6QRTGpRy+m1EtYqaARYauCTYrWhVtCJDUTibQFxrF1rVaAgFEdxdgKe6uOaijmUVAotpK8MypbiYQpLeSgafRGbi44BAIDuYVDmJi5U7nFKPYNuGFS6nKYOb5KktRAKa1JV7iZ1qZ/wg6wA/wAIAA3BeAUnQeOV1jfVOiUglg48VpdlVZaOoWconhwTjYr8D0VYkJofrhXGqUKhM+S0wrmhVNVwKymxF9MolrkGHKTKhlBjpjGiUfRKX2tCclNKFEBcgkmjKtBUmiFEgrgpFrOqnKGC6KiA1BTHLriqmVQrQZXIVnAukqJCtY1OKeniqXvVtUoSo5KxkrJlyrNRVPrYQxrpbGSCvnLwcCVVSpuKJZbFMkzm0U1QI5pXXEJzWpwlNznEI0dFoW3AhSt6mcqNcHRRpZKPQuSNoYNKbbKd4iOx9QlPAFM9nnLT0j0VF2Y5dGnpaKcKu30VwCoSPkrQpgKYaulqzm0hEo2zp5QrQmVo2O6AyQbSCLou5oVhhXCrkLkh2HsEqe4hmVwOqkbnoU2hNnnNVL7edCuur8xErwrgZOnkhSOtgsObqi6FUoevWBOJlTpFDjXQd+RjTCKa1BUCYRlu+UwgPcAoGsUyuGpZcKcikWA1H5Rtjazql/5k4dW+XSBGpxCMEqtgk3dII3QByVLrkBILu+eTg68B/MqFvXc4w90dGgTHWThNzQ30vLGte66oCq6UHXvaeg4f1O/RDOvGTiD2K7kFJINcxVGnxVTaw4O/VFU86rrAyyjlvZH2nDof7fqEDTESj7cY/nD/AAnRkmjUWeiKQOz3YCPCoQPlfuulqnTYpbigbCFJklMKLSEvpV4JEcVbWuyB0SuSRaMWMH14wM9lS+5PQJU2+Jw0KL6L3nxHHJsj1KCkmPxoKr7apMMvcD03j+iHufi6iGyGgNBAkEzJE6TJEcYhJanwo8vLt8QTjBMDlqiaPwWxzH77z8wxuOBAa2D4g5hy6RpBEdVVKPszyc/CGFr8WUH6VHMM43p3ffijxfkn6huni3SY5LM2/wAFmm4k1d7gQGiM6cSmFr8OuYPA58cnR6jopZGq0ymNT/kjTbIqtc/OcEEcuM9dEW0zlAWFBwYZMTp54JRduIGUmKbcaY015D6dSETSqQgeS4asKqJUGXNSUtrr1WuhHVUshkqK3HxCFK9rHwwY/mc8FS8ZlXFokE5HFLJvjopFbE1xWe5zgyG6w6D/AOrR34oDZ+ya7i81KgZ4DDjvnxflA3NCTiTha8WzDGAccOvDovVKDfpwOcE6jTijjteASipeWfNj8J3B1e2ee84lX0/huqD/ALkHjAJ9ivotKxgc1TWoAOVXZNQinoxrrV7RBM9YhHGs5rRE41k/qnN1bg5hBVqA8lCVp6K1opsNo70dTBWhpN8MrM0aIa7wiMycLU0HAtj+c1aD0Zsq2Odk1wfDvCRwkT6Jy1fKjLLh26SDvyCJGoB/VfRdgXbqtIOfqCRPOOKrGVkJ4+KswzQug4PRWDRQ3JBHNRZqoWSZPdEFgODlWfgnT0TK3s2qTTZo5JIDtrWMgQE1s7OfNWUqYVxceaeMEhXNsK/BM4hddSpt1bPRDNrOUapLhCqRplVRzRIa0HyGEOQ9zhI8Q55+6JFgYyfLkirejGTkqTTbLWgRtvGTqraFLii/lyrvlw1ckJKQtrGCoMbKor1PFCOtqaVsZIqNJB3NvhPfkGMBUV7XC5nJoz9s6TulG0qZBQ19RLHBw4H2TejT3gCigPQO2h4gR6L34UEz1P8AZG/JXg3mmTRzb8FNQocnKJqN4KrcT8kIkwaoq/kY0RhpLxEBK2ER7Qt4IdyIV9g4hxnSRHvP3CltV43YGqFtTpOoPsY/ZBPYJr4lG0aZZcvqTOAIOhO6AP0Wv+HC5rd3gAD5nVZHboLrkDgA09yZ/ZbTYmruwTQfzZLKv+aMrSMjsl/4iasJsWwEqsKc1jyCSRePkf02ohjFCk1EtauASp0kQ2gh31SB4RJRNN53fFqmsDTPNYBwUWOJ0EBStQ5xkjHVFCmhysPGgdrVdToK+nQR1GgAJXVYrlQHStMZEILatUMCc1amDyCyG2LgueeXRdOSjEONOTB7envPlPaDIhKrQcSCIxnipM2m3e3Sc8pUI5EXafg1dB7N3ql1/UEGFQ24wgL+8xCrOWiUYbI3UOEcSu7Drx/pu1GnZJ6O1WOeWtMka8UcXRDxwKnDIPKJpHUhqqqlFTtasiSit2VZoknQsfSVTqSZvpqh1NKGxeWKio1MH0kHcggErjjP1sF06ic9eCjbzE6yrL9+9EDM5U6NPwtA4AiddEY9hyPQHtR3/VHoGD/5B/VbPYjYnsFjLlu9X3v+ZB8jj9VttjjLuwTYvvZLN+2jMXr4YT0/n3QGz6ga/kePdNqzQZadYSRlKCT1Sz9lMWzUUwIlQuK8QBx1S7ZtzmD5Iap8x9aZG7pHGZwZSOWtFIw3s0dpUmeiMaDqhNn28DumdCnICbYsqT0W06fJX06UqLTGNVexyYkyLhA0UjUgADC5UqgApUdpeI+eF3JIKg5dBd3VwsjUrRUPdMr26c7eGh9kBTsw4b09Vk/UZHLUTVix8VsndPJbDNUrtNhbpBIl0ZPGTqe6d0KAbEEmfZPNnURuknJPH9EmPG5sMpKKEYa4NiCk+06bnayB2K3FUgcFGpbB7cgDyWqePlokslbaPnVjbtbksg50EE8IlH1Lhzhuhsc1ornZokoCtYws30skNlOcWGWVzAhObapKQ29CE0tjC1xutkJ1ehg9Cu5ol7oEoOrVBx9kXoEUcLwhKxBBIQ16IOCutuWtZkpFLdFHj1aEF8DBI0nPmrrQx4eX7ZXbvMx9JyuWbSYJ1k+6aK2DJ0JbWufmOn/uu9ZK3/wsZBPb3WBo0gKrydPmGQeRcV9E+FwC1xGkxpyx+ifF9zIZ38EhFdUoIdy+yTBv1d8J9UfLD5e/+QkdIuG9PAkLpoOIoNUgyMIumYIPWUtuB4x1BPpH7pnajfaIWd2bUaa1qAgZUrm+3THLKztvWewxnVdubk8Sulk0dHBuzWW1yCJJV1O4CxlC+M4J7fZGMv3GRgjEOE8+S5ZQP9MONp3kDHL0QWzvFJPNcjeAH1H2UWvcwERk5KDbbsPFKNIlfmDI10PZV2TJ8PDgpsoOcfEjaNKOKaOO3bEc0lRO3tmjgmNN2IQbSr99oGXAdFdUiDtkeKJkIIuDvpeDnz7KZqtaMnPJBMLiQrHJQdYqbr1hJAPuqKrgcyutMDi0dpuRbHcUvDtF28q4HJc3Ss6MbdDC5uQW4KDNbd14oW0rnPL/AD/PNVXr4dPBZ3O9muOOtEbuoZJKEqUJGUZUqNImeyGfVyW8tUKGugVtfVvABTp1My3hqFPdA8QHGe6la0pd3M+xVo2Z8gv2hTPzgAMEyT1AA+y+hfDTIpdyfusTQM3DgRoTHkIB9lvdhtikFfGu2Ysz0kY+1djdP85KttCSRGoPrK6JaZR5pghrhz+/6aJex38WIri0BeBH8KKs6JZk6DC7cSKh7pkymHs7qVbNXKkha2iSS4CYVFzyWitrcNCH2hatidFOUNFceZXRnLJrZO/vDkQJ9RyTO2tsB0jtKqdaw4R2iETJH5c+ikjRKV9DfZ4EaR/Oa7exhcsKRGTqq9qxge60dRMb3M61/hC7voZjgGjKUbV2uGAyQANSTCqnonxtjS+2uKYwR5/dZe9+L2SfqeZ/KMeqwm3tvvruhktb7nr0S6lZVH6BxQcb7GU6+1f6fQm/GlMcCCOo/dD1/jQu+gDzc0LFDYtX+kq2nsCqfyruKDzn6NXR+Kt10vDB2eCnlrtxtSCNOhWEZ8K1eipb860djI4gjB/ZK4ph5P8Akj6024kSi6NUHXgsd8N7XFZuCJ4tOCFoHUHMG8TrnCEpcUBRTYXVfBIGnP8AsvVIeNMIOm0vyjm08QRwWe7ejVVAtShLSNOqGo2obPXU8TCYVKfoqHN4JhZSZTcUyMcwDHKdPaF3ZchwB5EnovVck9ftwVO03/Ko1H/mLdwd3eH2G8VoijNlfxOUdosmGEF7nHTMA655r6Fsn6B2XyD4Zti6q2BhfYdmMhgnktETz5u2fK9r/EYy2nnqmnwztb57CwwHt9xwI81hvllFbMunUaragnByObfzD0U0qKNtm+uaUuzxC7alzZRTocA4ZBgg9DkH0UmJJRLQyaog2+EZx0QT7zedrhWXlpq4eaHZag5mFGXJ6NeLhVlwcJXqeHBVNGdVZdOBGFO6LfgatrSQR6KV9R3slBbJzMlG3T8FWjtWzNPUqQi2hV3WkzDG65yey+Z7RqVLuqQBDASAO2JPVfYjbU30xvQRGhHHlKz11sIsJqUgN06wOPI8iqLo6NPRltmfDbW5dkp5RsRwEK9lw4YLATnmOxRH/wCg8iBTY0Y0Gcf8jJ90LLLH+CinYkjT0yum23TBGfsrHX74MAicGDqOR9FSalQ9O+UuxlH8F26ld9Zir4YH7IqpRdrvKhjCTBMAk6YHsitHPE2AfC/w9u1nbh/MIM+v3X0NtmN2HCTocylexgGNIGDBzPtCdULqYgZ4zx7FF0ZskXHS8Cpzwx0Rpw4Kw15kxE8lPaVq0neHH9zlLwVBqmaYJSjZKtUzrqoPIXREyeAQtW4DYnU6JooWbRe12ZSn4hr7zhQnQhz+hgw3yBTOzeSZ4gF2TgACSSfss1syalQvOriSfNaIIwZ5eDX/AA1ZBoGMrcWmizGx6UALUW+iujGzFUfgYfmJVd/8Ita3C+kOagLykhR1sw2wCRTNJ2rDA/8AE5Hpn2R27nqF69Z8upvcDg9jofWF5/2U5IrCRZM4KWV7ctMgmPsjzUESqmV2vwVGas2YpNAAeBqpfPHDKntGgAPCl9vbO/qxPeFnnadGtNNWOdlUnTKKvqJkFLrG4LY4hPqL21AYyqxpxolkuMuQCH+HdI00g/fqrajJpghxxqBjhznggrisGmMzMe59Va23MZJg5JPAa4QUqdIVqtnKzQYMB2I8XTkovNGI+VPUOc0/qFZWAIgHHPQ+aGdaTEE+RPuulkaY8WvINUY0nDSAf+Q/ZSdRaIn2PVObPZog8THHnC9S2KHUw7iU0XJjfXiI4BOBA6qDrdszCb/giCARE+nqq3UADBEdZlDYXl9A1uc6a40TipQDQI1Azz05HRQtrPO8IxnopXlUZk/26BN4It8paB67AOvMJTc1JRlKvuuP6+iWbSuGzujJOpBwFNlk+Ois1uSBqDic6/47fso1XRicoevXDB1KokSyS1YNte9n/Tbw+rqeXl90x+Hbbihtm7Op1XRuuHWVudk/DW4JB9Vpgjzcjbexhs2inTSBxCCt7Mt1BRApjkVQkNAFRWpImmMLz2IHGX2xY7zSkNJx3YOrcHtwPp9ltb1o048lk9q2/wAp2+Rg4PZLJaHg9ggqQuCi09OSpqjko06pUWaotroJdShpnKCpv4CAOPXumbCCEEyiA4hylKJox5NbBpDTMwtJsh7dyZ7rP31uRlomOCqtHvgg4/spJ8JdFW1kVWN9oOBf4YPHz4q1znPZ0Sct4g57pzbXZ3A0txM4HPVLGm22M40lRD8OYG72KKpkgiBx16ckVbwSCMJiKYJEgKixW7TIymlpis13NONO2pXX3Tmhu71kd5TW7EnLjxiTJzrCBFuJmPVO4P2IpRfgDu67yQ7QDhzVFJxl2JGueCa1aIOqpqAMBQePd2FTVUkU210QCAI6HPn7+yorVwRBE546+v6KFKsN46Qfsg9q3W7geU8UE9Bapi7aDoJA0/TjKBp3TQ4SCW50GSTj0GdFdSoOrOOcDLnfoFXUotbO6dDg9OJ/nNdx8hcr0AVKeY4/zVZ3aN+XVTu/SMDrHH1TzaFTdaQD4nAgfYlKLHYznOxp1VYV5IZG30Nti1K7cs3DickAx6rY2m2r0D/bYRjDXDM4xlILHZBAzA7BM2bPadc+g+yryRDhJjlvxa9uKtF7O4JGERR+NaH5yAltOxbynvlXixbyHog5sZY15Nz+KaOMnkFQ64e7Twj3VTaccF6+u20abnvMAffhCsZii/uW0W7zjn3J5Dqs7tUOqtJqEAxhjeHcoa3FW5qfNqtO6PoaCAGj9+qbV6PhPgA7ukzz6ruxujIWd1JNN31NxniNB6aeSvIS/wCI7Usf8xsNI0A9+6s2ZtEVG8iMELPNUzRB2hpb1EV8tro5pf2RFGslH/oKqUyAl90wHIGeITahUlSr2AdluCulG0dCbi7E1E46ouhWjAJ6hUOt4fDvC72PYr3yyx0qNNG2E1IZ0nneHCE5t6+8s/bOLshMLVxbMpoWiWWn/YwqEk5KlvII1l75qqRYUXpZtO4yGhWVLiAkde7JJjGdUs+qHxrdk3XO6IOTwhJaz3OqCmHZ4nXdCmKzqjtyh4nH6qh0H7phR2e2g05lxyXcSUijoLmrCJpsp7jSAIgkfdIa1YaDTgOJKsr1zO6BJPAfc8grrLZhcfF5ngOgTXYvQv2dst1R7qjvLsMYWgtrANGEwpUQBAEAK1tJGhAZlFWso5RTKKsbSTJAsqp01eKamxiuhNQrY3rVWsaXvIDQJJPALA7Q2x+KriSW0WnwzOebimm3Ll1d27kUmnT+o8z05DzS00Y4JpT9E4YtbHp23RayGmY4Brv2SK92s958MgLgprvygg8jG+lFC+pb731Z7oCtZCk7e/IcO6cnfzmtAympVKAcIIwpvZRJIWim5ufqbzGqnTqg6Fdp0n0TgF9PkMub0jiPdX/JpVcgwemD5hAJ6lVhMba7Sl9rUbp4x0wfRRZXEwfCeoj7rroFWaKuxlQQ4djySa7o1KeCPmM5j6h3HFWU7goll7wR0zknHoVWl8wO+sDo7wn3TEbQbwcD2IK7Up0X/U1p8kO7ZFufyx5oJUM532XHaA5oatthg1cOwz9lJux7adJ80UyjRZ9LB6I7BfpCa42m92KdNzu4gKFPZVWr/vuDW/0txPQpw++GjfQAk+gUfw1ep9Ld0c349GjJ9kNB3RU2pTosIYAAP5kpU6u+u6KYMf1QY8uae0vhpkg1nGqRwOGjswY9U2p0GtENAA6CF1N9nWl0Idn7HDddeJ4nuU0+QAMBFBq4QmoWyimxXtaokKTQuOLmtU2sUWhXNCZCsi1qIoW+9ngrqVnpOp9h1R7KUDCpGPshOfoyVQIaq1eXlJmhFW6FNrQvLyATxC6AuryBx2F2pQadQO/H1Xl5ccD1hunwyPMn7rrWh2HAHuAvLyCOfQt2jSDBLJHYn7ISxuHO1M+i8vJZFI9BpK9vYXl5AYrFUyMp7s+wpuEubPcuPtK8vJo9iz0hzQt2NHhaB2EKbguryqQQPUVRXl5KxyoKE5Xl5ccWKYC8vIgLAjtnMBdleXk8eyc+hnTGSrCvLysZT//Z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8728" name="Picture 8" descr="http://dermaamin.com/site/images/clinical-pic/a/acrodermatitis_enteropathica/acrodermatitis_enteropathica1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317232" cy="542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2082800" y="1193800"/>
            <a:ext cx="7975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4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Peutz-Jeghers Syndrome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1800" y="2679700"/>
            <a:ext cx="9626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Small brown macules on lips,</a:t>
            </a:r>
          </a:p>
          <a:p>
            <a:pPr>
              <a:lnSpc>
                <a:spcPts val="2760"/>
              </a:lnSpc>
            </a:pPr>
            <a:endParaRPr lang="en-CA" sz="237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5500" y="3022600"/>
            <a:ext cx="9232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buccal mucosa and small intestinal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polyps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31800" y="3848100"/>
            <a:ext cx="9626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rarely polyps can be premalignant.</a:t>
            </a:r>
          </a:p>
          <a:p>
            <a:pPr>
              <a:lnSpc>
                <a:spcPts val="2760"/>
              </a:lnSpc>
            </a:pPr>
            <a:endParaRPr lang="en-CA" sz="237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88066" name="AutoShape 2" descr="data:image/jpeg;base64,/9j/4AAQSkZJRgABAQAAAQABAAD/2wBDAAkGBwgHBgkIBwgKCgkLDRYPDQwMDRsUFRAWIB0iIiAdHx8kKDQsJCYxJx8fLT0tMTU3Ojo6Iys/RD84QzQ5Ojf/2wBDAQoKCg0MDRoPDxo3JR8lNzc3Nzc3Nzc3Nzc3Nzc3Nzc3Nzc3Nzc3Nzc3Nzc3Nzc3Nzc3Nzc3Nzc3Nzc3Nzc3Nzf/wAARCACnAS0DASIAAhEBAxEB/8QAGwAAAgMBAQEAAAAAAAAAAAAABAUCAwYAAQf/xAA2EAABAwMDAgQFAwMEAwEAAAABAAIRAwQhBRIxQVETImFxBjKBkaEUI7FCUuEVJMHRYoPw8f/EABgBAAMBAQAAAAAAAAAAAAAAAAABAgME/8QAJBEAAgICAgICAgMAAAAAAAAAAAECEQMhEjEEQRNRFDIiYXH/2gAMAwEAAhEDEQA/AFegl7bejug+VuPfqVqrKQ6OsLNaUHBjGwZbiO4hae0cdo7+yjIb4Ohxa+WAIlHsO4Sl1AQBtyfVH0ohvdZm4QJmeVYxziDCo3DrhW0zGAcJVsfovYYjBheuZIBJPM4XjSD6e64OBgz9yqZJNroEFcTJhR3bgTKrc8NyBI9FDBI6scAzn3Sq+rne2kOTkweiKrvdJGSIPKzV9fCnelpM4xPdSaqLHjS3w8YQ9WoGdcykVxrzaPJA9Sllb4rsw87qhI7hhj+E1vpFOLStmvZdB3lJEg8I23rS4bXQf5WIsdbtbon9PWa8DMA5H0Tm31BuNrggaWjW29xU3u8UAAfKQUY2ucys3b6gxwy6HKT9WDarWHdz2QnQuHJ9DypXeCc4Q9W4MHKVXWq7W+SXHgqp980skwD2RdsfClYXcXeyR3S+rddPTiUuub7Jgj1lBm9gnccoKSH9pLiM9Ue/rKQafqDWAbnflMn3jXskGfqloTTsZadcT5I8zcJvvG0HIMZWW024/wB5APzN/wCU/NQOaGZziVSdIwnHYSNsEsIzyVzvKJjj1VFBnggN3Y+wVwdlaRMX2eEl2ZIKgXOEAgmewUiZx15XjiABJA6BMRDienqq3EzIOOym5u0H1KqLTMyfoUmUiDjM5juhq2cAwUU4RlDPb5pnCTKQsuXlpOc/hLbh5cevumt80NY4gGeUouGnPoZOEhiu4cd3OOSkV9UcyoBM+sp5dyDMemEmv2l1RpIBx0MLaJy5QvTILmhxO4dfqtHanDe6y+nVJrEgj3HutLZvGCTx6KMnZrh/UcUHYA6o5hBAgyRlLabwYzlGsILRgrM3DZHXn1VzGw0ShaY5zJVwc6O46osKCAehyFxwCCYlUlwDh5c9+yg+oJJUt0CiTqveB+3kzmey7eDIAz1VZ3kjkt6gLnHyHbyobLSIV3BjZAkrB/ET6lOv4sYnzR+FunOMGQXeiVajp1G8LqRaW45I5RZtDXZ8+uGOu2DY/cYmB1Sm5sa1Nx3sIjrC27vhWrak1be7IaTO0jA9146jVoksu6MjuBP2WqlxIePmfPHUKjHhzCWuHBBgprpuuXVsQ26/daMT1H/a0lfRG3dMup0ywzgx0SK90OvRBcBLQr5KXZj8MoO4M0NrqAqsa+k4OaeCjBfn1B4WLsalS3O10xPBTVt2BzBClxo1jNtGhbdz8xmOyB1LV6dtTLqjoPQDkpcbxwE7iJHASO+e66uMZ6ATKIxsJTaPdR12+uJbRPhN/wDH5vulwbWquL6z3vcernEp3ZaJXrkbmwCmjdBp0QPEBJP2V8ox6MvinPcmZ2zNek4eFUqNP/iVrLG6r06LXVpEjhVMp21swtpUw54/tO4oWub+4ftp0X0wTExlZyakdEISiq9Gj0K6dV1AncMYP/S21N21u4T7LF/Del1LZgLmkE8ytYxz2CHEEeg4UdEZFb0FeMN0kfWFNlST8x9kGHbnROeVNr4KakzFxQaHY9VF0OAxOVS2q04nPZTa/hap2ZNNEnHOVBxn2XlRu5wPbquIHWEDRGZGeVVVnbLQrDySFU4zOUiqAbrDSSD7JTdt5MnI4hN7t3lIKU3boOQSmAhvzsZM8cSlNwWucNw3R1lN9VIbT+qUMYamds+y0gc2Up014FY+hhae1eQ1sGTHBWOsakVnZET/ACtTZPkB25RkWzTx3oe0Kncco+m7r+ZSegeJ6GUxZUxzCzOhjWmZbIn2VzXYyIKXU67iwhrwCeD2XrLprpZ4gc9vzQcgqWwoMqVADAyewXNbB3Ekn+FTTALt05K9qOkECR7GFDKCJ7nJUGODwTBEEgyFSavl9uqqqOqPH7by1wPUSD3CRSRY4ONfcHnZ1bGCpF8QBkO+V09ey6nTgEFxdPJcp/KQAJ9AhaK5EXAvY7aPMB14KHFu13kNOMmSB+UwawOIP4XGm3xtwcZiOVQcgSnYMa0OptkhsRuwVGrp9O4BaKYAjmOSmlOkQAI+6tayRxAVIzlIwOsfCfiONSi3zeiQO+Hr1mGskei+tuonJI54whjalrg2nRZsmSSVd0NTPltP4evqzw0tO1OrP4QqUgyoGt3g5LlvmWwacNAJ5hT8PZgxnulYuf8AQhoaNSpDzNnEKu90qlXrNDxDG/KJ6+q0Bp4mcKi5t2loc6QG5kcqZMqM9imjpjKLy5rQ0nHlAP1Rjbem1oIpiD36Ip4LGy1u49lU95L9gGYnIMJWO7KTUpUsTDtsxHRenc4tIMDqD1ULulUqMii/w3Tl3K9pl7WhrySAPmnkqfYaqwkENVdVsiWzI7KoVC5pPAnHYhWNfgJ2ZtEW1XA5EH1KIZUB68oSvRBMg5KppVC3yjgd006YUmM21A7uvXO7IRlSGwHHjurm1ARmFomQ0TBgEqpzgQeeV45/EKmq8ic5TAHuXAmM4Sy5cD7lG3LhtnM+iWXLxHGUDEutPhhAP3SNlR8eR0d0x1hxDY5JMpSA0CZyeVtA5Mr2BW1QtqfSVqdOreXEOWPovBMtM8StFpLyWR2SmtE4HWjU2z9zRulWV7x9F9NrWF0mPZCUHeQevVF0YLgCMd1zs740H0XbvMMHsrKYawuLQASdx91SYAkBUVLkMHzRPqobGlY1bWzg4UvE3kQUnpXIeCSUVRrkEA/QIQUG5wB07r1vmw05Cq3S0unqpMIPQSUhoKY47YJyFawEgFDMIa8SYLuxRbRIxhBVFjWT6equYwbsiSoF4EQBE9+FNjmtwMosVMIpgRKtZTaG4Ajr1VNsfIJYG+kogv259eqtGclskKcdPZRdTHBxOOys3yARC5pnkKjPZCnSAP8A8V1Wk058MEhWtDQcD7LnOOeE60FuwV7GhsQFRUBPH5RFV7GgkzjsFQ9wKhstJg7jAyq3RyQrn5VDlDKKahzCqqETgz/wrngOgzwUPUHUZQMrcTA4OVYypMDCqIBz0Csa1rZMZKEBeHSAFRc0Nx3s5j7r2ZyDlT8aWiRBVaJ3egWmXAZMR0Kt3mcnKg9oc+W9eq7Y1pk9E0xsm50knJjsqKjyTjHqvS7EsPVDVXECfpCqxUVV345PKVXlQyfVGVqhOIylN+/axxJ4TWxPSEWp1S94bOBxnhAVSAYkA+6vuXTUkYKBqEl5gCAV0x0cOR2xTYVC47JytNo9bzgGFkLR224A74WktKhZVDuh/lJ9EwdSNvZZbjhHU6e4jbiEq0usHBoPBhO6LZqwBhxyuWXZ3xei00XFnP0SevTe+5IGNoWupW8t6GRhLLuzDLsHbAeMhZmkZiWlTe4xBbPdHUP28VH56qyvbOadzREDAPKz+oam61LhUFRrhmDTMH1nhUkK7NIbpg9WgcqLb2m0gysRU12rVBgt9xyqv9ZeHgFwx03KuLKjx9s3/wDqVNpBdBjsraWrsAgSck5PCwbNVGC6QmFC/pkNO9oB5ys3Fo64LG0ax+qvdhgaMQQpM1B/ibyTuiOcfZZt16GAPLmlo5cOiKt9QY8fM3cRj1UuLNlGFaRo6GsVGkh4EcyO0opusU90AkGTOFlv1TZY0kcwrBXaexE9UbE8WN+ja2upU62BjPVEurNgndysTb3RbJZgyUwpXpew5MDMCZ/haKX2c8/HinaNE2/osZtkmMSQvKuo0g3dMmeFm/1YcRtBmJ8xgBVvumw4urdhEcd0+TF+PGx3V1Nn9A3OMmJQ7dQbUAJlpPLSUqfcMnc12MhuekISvXIfzgnhZuy1hiaQ3bJy9oPuvPFa9oc1wII6LLG7lu4mJMEFcL6oxsMMN90WyJYV6ZpHv24mTPUqp8mC2PVIW6q9gl0Enk91Nuqb2gTHVNNGcsckOqjhGeVHxBtAJg+iTnURJDoJngFT/WtcMGDOVRk0xmagyByf6oVbqgmHcd0I2vJMEYypnzuBBmUPoS7DKfmaIVmwuEOgwoW4OzLYB4KveMA9QEkNgj27eIQjnBoMZE9Ee9kg5zCArNLZ2xCoVi+7ccuGD2SDUqvldODEp3e1InGAsvq1ZtR7ueIEdStYIyyPQrrPdulmCVU0nMmTKnUESCY6CSqKNRpBJ5W/o432Z4O2uDuoWisagq0mAGSMgrOFNdHrwdhzGEkI2ml1p2iRt91q7R/EHI6rGac4ubDYnkY/C0ljX8rc5WE0dmJ2jaWA30wTkrr6lNVjQ2eTI4CE0auSNrsdk8DQ4RAWVWW3TFvgtc3zAH6JHrlgxobVdsFFp87RT+Ye/wBVpHDaXAjhD3LBVouYY2mZTVhGkz5jcfC1ncVq9WxqOEmHNLYAd1wsnrGjVrOo5tRkdj0K+r1qD6TaQa5pJcWu7+hQ17YW97SdTuQ1zT1nK0WR+zd+PjnHR8p02pU8tMvcQeRMp1aW9avTc9s4dEBB6lpdXRNSNGp5qTiX0anR7f8AsLT/AAkWtvTTdBZVaHD6f4Vyo5cblG0+0J6jrm28u0wcGSco2jRvGNa9ogu+VoOfyvot3oFpe2m7w2hwEh4H8oq00u1fRG6iwluQY4UvHK6LXl0rPm9O9rvqNa5jnPGACIynLbLUds/ppkdHcLV09AoN1Si8UmmmZdBHBC1AtKT2xsEeylYmy5edVUj5Ubm9tsVaFRoHdp/nhet1OqAf2iR2IK+l3WlUarCHUxBCy9T4UoC62ecCf7uimWOSNsXmQn+xm6mpuHmbTJcBwoOvfGpEPpPBIzAnPut5b/DtpTfuDXTAweP/ANRJ0Szg7qQM8oWOTJl50U+j5w7U3Umtb4TyRiIQ1bVa0n9sx3Wo+Jfhig+vQ/Ts2l8jbzlVs+FGUbchr2tcBnyo+OQ35kKT+zJf6nXLXCm0gTkk5/nCkzUmhsPcQ0dYyUdU+F6tzeua1oIAkvAgBG1/hila0iXOBMZwnGFq6Il5KT77M/U1akRDXYAxhUnVGtE7xPqYQVzTabmpsEMDiAll44NDnJxgmOeeUUP26qS7Dmn2cEba3Nau0tovh54B4Wc0LQq+oPbUgspzO49VuNJ0G3YYo1n72O8zpE+3onKKQozlONtDTTbasaTBWIcYyY5Ka0rUtEgRhX0rcMpMHmMwiw0TEYWZDZClR/abPbhePZ3+iJIgCOAqK7ozwFLEnYNW4ASq6qhwcG5jBR1er5j2Se+rRIEDvCpAKdVqhgIwSMgArN1W7iXuHWSmt841qpA75ygrkBtJxABxwtomORiLUqhazEQMpS2o4DBKJ1InxI3Ag9kIOFscl7sFPKutKvh1mkHnGUOQeq4GFJRuNIrAlpLhPZaa2I3yDLTkFfPNHu4LQTxgrb6fXFWmMqZo2xSNjpNSNpnjqtNb1JHKxFhUMgzDevqtVYVtzG8ysGjZhlyJII56oQidyLflqDqgtdI4hIa6BLqhTc13lERCzGo2bri3qUqLvCdRcQwD+r3K1dUh7CI5GJWX1CnWtdUaaZPg1MYGJVdGuKXpimtbW93ZfoLk+M8DcQ8Q5p7jslNnTu9KrUXO3VG0XyDtg7e32WhBqVrx1csDT8tQ87sdFNj2guyHAGAUudHT+Osm+hrcfFFtZ6ZUFvUbXrOb+0xuYJ/u7Qj9G1qj+lpi9qMoVw0B4dgE9SPRZ39Pb3HmdSbuBB3NEH/KJrvY8DeymBGTJaSn8j+zCXhSXSs2ljfW11WHg1qVUtGQx4JHundN7Y6L5ZYVH6bf/qrVhfIh7JHmHoVoh8ZWVCP1FK7puPM0v85VrLrZyz8aaekbU7T2QldrDXBgYCzVP41sKwDqTblzT/VsAj8rx/xZZiu2WXGyInaOfaUpZIshYci9Gp3NwML10EZWcp/Eti50uNZv/qJ/hX1PiHTmtDv1TTPADTuP0hKOWPthLDP6DLtjDVplwHlJj7IG7qsDXZ6Jbe6rWvHAWO5oby54Gfogrdl5d3Rp3FdxY0DAwPwE3Nv9UCxVuTJ2GpNo6i9lWl+zUIa1/Y+voo/Et2G2lV9PJ2wwD+oprcafTNm6kG4jlZAVSajjqNxAouI8w/4HJQ7S4tlRjGT5JdGVuWCpRd4M7yI9QhNG0K51W4H6mWWtN0PccF8dB/2tXTbaV7upVo03eGe4iT1PojadSm4N8AgxIDBjI6I5VpHVHDzqU+iT6dG1t20mDwqcbQ5rZ2/TqjdIsnta2nctDKj4L9p+aPXlWWlV5e4PphjXNDg0jmekFNrOg0vFUjzARPYKfQ8k1eug5jTsAd9gvWsgyubPfC50keUZ6KDAkQOULcloaSTwivlp5ieqW3b8FOgsXXVXk/hJLuqMz3TC6cC44+vdKboAuM8BUkO0Lq0MBcSO5SXU6+xkbowmd8/aZDsDEFZXV7rxXHzT6yt4o5sshfWealQleN4VYKsaMKznAnHK8UnKEqSy+2qmm8EGO62Oi3pIaxzv8LDptpV3scATmUDTp2fUbGs6RJOOq02mV8DaVgNLu21GNk8BanTbmHgErCR0xdo2DXhwB9FTUzM8BU2tWWcqbyC31U0Oyms0NEt/hL7xrnwCAR1BTEncCAUHWp7fLn1PKBp0Z66Y+gTwQSYPoUtYPDpVBUG3aZkZlaS5txVbtie3dIr22LhUEOa4Tn6flS1R34cyao8oXRBZSackAnKKeHVAWiOEDbmhTI2wIABxxjqiLS5DarwZgkAE+qWjp5NHlC3fTreernoAVe4up1abKjRUqPznoF6yhTq6h4rnumOgCur1NtR0U5cwYd2V2YV9ld1Z0g5z6Oym7+0jJ+2Pwhmsc47alNsARuGE5sLayuqNWvU1Jo2kDziGzIk/lD6/SFrcMZbVRVp8GAAJiefsrca7OeM4SerAX3BZ5W0W54JcQFMeG+hNSnkSdzZTm00CvXtqdbx7V7HkeZjydgI64Xuv6OywpNrNq+Tyh4LpAnr7KeCopZIJ9iWnrHgAtYSAOIaFKnrZLiRWqNjlK7+hG11J5l7RubHH/Y4yo21s9weHTBET0VOKrsSb5aiPK2p1K1EltxUcOPnMJabpoc8VKgdtMENB6/jt91RTY62YGZI3cqb7Vtas10kAZ5Wf8UzbjJx1o80++pbqtF7YZUMNJbweVfprWsqVPCkhlQnMn3j0lVV6IqBzWNgmPN2hMNMtajXEw1sifr3RyvoiaUVsa2lN1R+50ifsE7oENbthAWzNjABOOp6o2iNolxOeEzkk7CdwGMT0XNkuCqg8kqVqHtpRUwc9ZSrZJKs/a0mUnvamSAEdd1CDASmvVEmSmADVcIOYPdKL9wA5JPJR93VkT2Wb1K7gGHREq4qyZOhZrF3DdrXQcrKV6pqPz0Rup3Re9wDpylgW60cknbLAeFcxpI5VLclEMcAMpkMAdyo8qT1AqTQ5WUqhY5pb0VU9l6D0QM1ukX7RtIJE+vC2Om3QJYepxK+WWN0aDx/aeQtlo99IADpaciFMo2aY51pn0vTroPADSDlMDUhpnM4WQ0Ss6lVcdw8N+Y7LTU6u9hzJ91ibMsZULnCMZyuq8EEz2VbXEOBPBVjhMcJAAVg5rsD3wha1HxDI+bumtVuIOUDVb4eQmmCbT0Z+vY7XVXs3MLoLz3S+iypTuiK28tB8pIwtW9rKoG8NwPKY4QNzbQIDcTgpcaOqGfqwN1RzB+0+JjnojKF6PBIqsJg/MOSl1wx1MEFpc2J3DzBUU7veDI2kY2uIEqKaOtZIS9jOtebmmgc094c30XVa4dWLmNYKLS802lg8s+oStjt58QMInBEjCvdVY5u0ESOgKbkyY4oXY4ttSr28U6IDdzQS8AYIgry5vXXbHm5AduORAH2SxlbaIHMKFas5zCG4KVs2+OPbJHcA8ESJgOPMIirVayi0BBOdULIn7r17CfncMIbbFUIlFwQ5zqdOo5rjJHWAUSxlbYKYcSQ3kHKlRtqO7eGnf0dIKZWtFpYXlp7iOqdGE8yj0RtbdxMuBgdT1Tai1tMRH+VTTJLQ4AtPZ3IRFBu4iVXRxyk5u2FW5MyUYDPTCGpMJEc90QHBpA4QZsspknoR6KdR0NVbXACf/iqritDSO/dCECXdWAUluq2CjLurgkxKQ31xAOVSAG1G4LWkg/4WQ1i9aCQwz7FH6vfQDBke6yV3W8R5K2gqMMk/RTVqb3klRBUTnKl7KjIsarRwqW4VzeEyQR3dRKm4FRIMSpKISu64XsR0XiBnowmulXvguDXExKUqbDBBQM+maTeyWiei1llcbmgSOO6+T6LflpALjI4W50zUA9rTKynGjeErVGtFSYRNJ28DuldCuHtBHMIu2qgO9VBQe6nuGIlUPozIPMoqnBbML2pTlw4ykMVvty2eqoqUi7DQeU7dS3N9VD9Lgw1OxqhA6ya4+YFVVdEtKomrSHPPBlaQWvoudaAgxEoQMx7vhmk4ONIVKRnEOQtTQ762d/tzTfJjc4wVuDakATEqt9m6TOUf6UpyXswz7XUQS7wWwMRz9VzKF27G2D6jAW2NoQDLQR6BUv0/cQRAEZwikWs0jKMtqheQ0Ej1IRNO0qVPKTLRzITx+mMNQP25HUK2na7ACB9gigeRsU07bwyCXSQOOiMpNeDn6BGC2HO33kKxtHacNS6IuymnSdy78BEMpFjFexh6hWbCMlICtgIZJifTquJJJA5K9cYyTCpfWEw3+UyWy4khoQV5WAaTML2pX2tzyk2o3fLZx6pkg17dbnGeOPZZ3U70CROFff3jWtI3wIkrJapfGo5wacH+FrCJnOdaBNQuzVJE49EtcZKm9xPVQ6rQ5yPC9B9F4ZmRhSblAE2knCtacKpoIwrA6AgRN9u7OPyo/pnbJjquXJisg61com1cuXJDTPf0zuy4Wzuy5cgdl1Gm+m4EYWi0i9eyGnhcuRVocW0zYabdFwacp7bVJMyYOVy5c8tHWtoc0DIHsigAYzkcrlylgiYbjKmGghcuTQEvDBEL0UunC5cqoLZIUQeV6aI9Fy5ArZA0eYEKBpDqMrlyB2Q/TNXhoAGYXLkkFnjqIhRZRBHYrlyllIsFMNGAq6x2tzwuXIFYBWfz/wAoVr2kF46nquXID0L7y4LdxH0WX1O9dJIxHC5ctMasibozN9cvqGBIA7lK6tJziTC5ctzkk2Um3d2/K8/TOnj8rlyCbPDbGeFwt3dly5A7Jig7srBQdHH5XLkBZ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9375" y="-1401763"/>
            <a:ext cx="5267325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8" name="AutoShape 4" descr="data:image/jpeg;base64,/9j/4AAQSkZJRgABAQAAAQABAAD/2wBDAAkGBwgHBgkIBwgKCgkLDRYPDQwMDRsUFRAWIB0iIiAdHx8kKDQsJCYxJx8fLT0tMTU3Ojo6Iys/RD84QzQ5Ojf/2wBDAQoKCg0MDRoPDxo3JR8lNzc3Nzc3Nzc3Nzc3Nzc3Nzc3Nzc3Nzc3Nzc3Nzc3Nzc3Nzc3Nzc3Nzc3Nzc3Nzc3Nzf/wAARCACnAS0DASIAAhEBAxEB/8QAGwAAAgMBAQEAAAAAAAAAAAAABAUCAwYAAQf/xAA2EAABAwMDAgQFAwMEAwEAAAABAAIRAwQhBRIxQVETImFxBjKBkaEUI7FCUuEVJMHRYoPw8f/EABgBAAMBAQAAAAAAAAAAAAAAAAABAgME/8QAJBEAAgICAgICAgMAAAAAAAAAAAECEQMhEjEEQRNRFDIiYXH/2gAMAwEAAhEDEQA/AFegl7bejug+VuPfqVqrKQ6OsLNaUHBjGwZbiO4hae0cdo7+yjIb4Ohxa+WAIlHsO4Sl1AQBtyfVH0ohvdZm4QJmeVYxziDCo3DrhW0zGAcJVsfovYYjBheuZIBJPM4XjSD6e64OBgz9yqZJNroEFcTJhR3bgTKrc8NyBI9FDBI6scAzn3Sq+rne2kOTkweiKrvdJGSIPKzV9fCnelpM4xPdSaqLHjS3w8YQ9WoGdcykVxrzaPJA9Sllb4rsw87qhI7hhj+E1vpFOLStmvZdB3lJEg8I23rS4bXQf5WIsdbtbon9PWa8DMA5H0Tm31BuNrggaWjW29xU3u8UAAfKQUY2ucys3b6gxwy6HKT9WDarWHdz2QnQuHJ9DypXeCc4Q9W4MHKVXWq7W+SXHgqp980skwD2RdsfClYXcXeyR3S+rddPTiUuub7Jgj1lBm9gnccoKSH9pLiM9Ue/rKQafqDWAbnflMn3jXskGfqloTTsZadcT5I8zcJvvG0HIMZWW024/wB5APzN/wCU/NQOaGZziVSdIwnHYSNsEsIzyVzvKJjj1VFBnggN3Y+wVwdlaRMX2eEl2ZIKgXOEAgmewUiZx15XjiABJA6BMRDienqq3EzIOOym5u0H1KqLTMyfoUmUiDjM5juhq2cAwUU4RlDPb5pnCTKQsuXlpOc/hLbh5cevumt80NY4gGeUouGnPoZOEhiu4cd3OOSkV9UcyoBM+sp5dyDMemEmv2l1RpIBx0MLaJy5QvTILmhxO4dfqtHanDe6y+nVJrEgj3HutLZvGCTx6KMnZrh/UcUHYA6o5hBAgyRlLabwYzlGsILRgrM3DZHXn1VzGw0ShaY5zJVwc6O46osKCAehyFxwCCYlUlwDh5c9+yg+oJJUt0CiTqveB+3kzmey7eDIAz1VZ3kjkt6gLnHyHbyobLSIV3BjZAkrB/ET6lOv4sYnzR+FunOMGQXeiVajp1G8LqRaW45I5RZtDXZ8+uGOu2DY/cYmB1Sm5sa1Nx3sIjrC27vhWrak1be7IaTO0jA9146jVoksu6MjuBP2WqlxIePmfPHUKjHhzCWuHBBgprpuuXVsQ26/daMT1H/a0lfRG3dMup0ywzgx0SK90OvRBcBLQr5KXZj8MoO4M0NrqAqsa+k4OaeCjBfn1B4WLsalS3O10xPBTVt2BzBClxo1jNtGhbdz8xmOyB1LV6dtTLqjoPQDkpcbxwE7iJHASO+e66uMZ6ATKIxsJTaPdR12+uJbRPhN/wDH5vulwbWquL6z3vcernEp3ZaJXrkbmwCmjdBp0QPEBJP2V8ox6MvinPcmZ2zNek4eFUqNP/iVrLG6r06LXVpEjhVMp21swtpUw54/tO4oWub+4ftp0X0wTExlZyakdEISiq9Gj0K6dV1AncMYP/S21N21u4T7LF/Del1LZgLmkE8ytYxz2CHEEeg4UdEZFb0FeMN0kfWFNlST8x9kGHbnROeVNr4KakzFxQaHY9VF0OAxOVS2q04nPZTa/hap2ZNNEnHOVBxn2XlRu5wPbquIHWEDRGZGeVVVnbLQrDySFU4zOUiqAbrDSSD7JTdt5MnI4hN7t3lIKU3boOQSmAhvzsZM8cSlNwWucNw3R1lN9VIbT+qUMYamds+y0gc2Up014FY+hhae1eQ1sGTHBWOsakVnZET/ACtTZPkB25RkWzTx3oe0Kncco+m7r+ZSegeJ6GUxZUxzCzOhjWmZbIn2VzXYyIKXU67iwhrwCeD2XrLprpZ4gc9vzQcgqWwoMqVADAyewXNbB3Ekn+FTTALt05K9qOkECR7GFDKCJ7nJUGODwTBEEgyFSavl9uqqqOqPH7by1wPUSD3CRSRY4ONfcHnZ1bGCpF8QBkO+V09ey6nTgEFxdPJcp/KQAJ9AhaK5EXAvY7aPMB14KHFu13kNOMmSB+UwawOIP4XGm3xtwcZiOVQcgSnYMa0OptkhsRuwVGrp9O4BaKYAjmOSmlOkQAI+6tayRxAVIzlIwOsfCfiONSi3zeiQO+Hr1mGskei+tuonJI54whjalrg2nRZsmSSVd0NTPltP4evqzw0tO1OrP4QqUgyoGt3g5LlvmWwacNAJ5hT8PZgxnulYuf8AQhoaNSpDzNnEKu90qlXrNDxDG/KJ6+q0Bp4mcKi5t2loc6QG5kcqZMqM9imjpjKLy5rQ0nHlAP1Rjbem1oIpiD36Ip4LGy1u49lU95L9gGYnIMJWO7KTUpUsTDtsxHRenc4tIMDqD1ULulUqMii/w3Tl3K9pl7WhrySAPmnkqfYaqwkENVdVsiWzI7KoVC5pPAnHYhWNfgJ2ZtEW1XA5EH1KIZUB68oSvRBMg5KppVC3yjgd006YUmM21A7uvXO7IRlSGwHHjurm1ARmFomQ0TBgEqpzgQeeV45/EKmq8ic5TAHuXAmM4Sy5cD7lG3LhtnM+iWXLxHGUDEutPhhAP3SNlR8eR0d0x1hxDY5JMpSA0CZyeVtA5Mr2BW1QtqfSVqdOreXEOWPovBMtM8StFpLyWR2SmtE4HWjU2z9zRulWV7x9F9NrWF0mPZCUHeQevVF0YLgCMd1zs740H0XbvMMHsrKYawuLQASdx91SYAkBUVLkMHzRPqobGlY1bWzg4UvE3kQUnpXIeCSUVRrkEA/QIQUG5wB07r1vmw05Cq3S0unqpMIPQSUhoKY47YJyFawEgFDMIa8SYLuxRbRIxhBVFjWT6equYwbsiSoF4EQBE9+FNjmtwMosVMIpgRKtZTaG4Ajr1VNsfIJYG+kogv259eqtGclskKcdPZRdTHBxOOys3yARC5pnkKjPZCnSAP8A8V1Wk058MEhWtDQcD7LnOOeE60FuwV7GhsQFRUBPH5RFV7GgkzjsFQ9wKhstJg7jAyq3RyQrn5VDlDKKahzCqqETgz/wrngOgzwUPUHUZQMrcTA4OVYypMDCqIBz0Csa1rZMZKEBeHSAFRc0Nx3s5j7r2ZyDlT8aWiRBVaJ3egWmXAZMR0Kt3mcnKg9oc+W9eq7Y1pk9E0xsm50knJjsqKjyTjHqvS7EsPVDVXECfpCqxUVV345PKVXlQyfVGVqhOIylN+/axxJ4TWxPSEWp1S94bOBxnhAVSAYkA+6vuXTUkYKBqEl5gCAV0x0cOR2xTYVC47JytNo9bzgGFkLR224A74WktKhZVDuh/lJ9EwdSNvZZbjhHU6e4jbiEq0usHBoPBhO6LZqwBhxyuWXZ3xei00XFnP0SevTe+5IGNoWupW8t6GRhLLuzDLsHbAeMhZmkZiWlTe4xBbPdHUP28VH56qyvbOadzREDAPKz+oam61LhUFRrhmDTMH1nhUkK7NIbpg9WgcqLb2m0gysRU12rVBgt9xyqv9ZeHgFwx03KuLKjx9s3/wDqVNpBdBjsraWrsAgSck5PCwbNVGC6QmFC/pkNO9oB5ys3Fo64LG0ax+qvdhgaMQQpM1B/ibyTuiOcfZZt16GAPLmlo5cOiKt9QY8fM3cRj1UuLNlGFaRo6GsVGkh4EcyO0opusU90AkGTOFlv1TZY0kcwrBXaexE9UbE8WN+ja2upU62BjPVEurNgndysTb3RbJZgyUwpXpew5MDMCZ/haKX2c8/HinaNE2/osZtkmMSQvKuo0g3dMmeFm/1YcRtBmJ8xgBVvumw4urdhEcd0+TF+PGx3V1Nn9A3OMmJQ7dQbUAJlpPLSUqfcMnc12MhuekISvXIfzgnhZuy1hiaQ3bJy9oPuvPFa9oc1wII6LLG7lu4mJMEFcL6oxsMMN90WyJYV6ZpHv24mTPUqp8mC2PVIW6q9gl0Enk91Nuqb2gTHVNNGcsckOqjhGeVHxBtAJg+iTnURJDoJngFT/WtcMGDOVRk0xmagyByf6oVbqgmHcd0I2vJMEYypnzuBBmUPoS7DKfmaIVmwuEOgwoW4OzLYB4KveMA9QEkNgj27eIQjnBoMZE9Ee9kg5zCArNLZ2xCoVi+7ccuGD2SDUqvldODEp3e1InGAsvq1ZtR7ueIEdStYIyyPQrrPdulmCVU0nMmTKnUESCY6CSqKNRpBJ5W/o432Z4O2uDuoWisagq0mAGSMgrOFNdHrwdhzGEkI2ml1p2iRt91q7R/EHI6rGac4ubDYnkY/C0ljX8rc5WE0dmJ2jaWA30wTkrr6lNVjQ2eTI4CE0auSNrsdk8DQ4RAWVWW3TFvgtc3zAH6JHrlgxobVdsFFp87RT+Ye/wBVpHDaXAjhD3LBVouYY2mZTVhGkz5jcfC1ncVq9WxqOEmHNLYAd1wsnrGjVrOo5tRkdj0K+r1qD6TaQa5pJcWu7+hQ17YW97SdTuQ1zT1nK0WR+zd+PjnHR8p02pU8tMvcQeRMp1aW9avTc9s4dEBB6lpdXRNSNGp5qTiX0anR7f8AsLT/AAkWtvTTdBZVaHD6f4Vyo5cblG0+0J6jrm28u0wcGSco2jRvGNa9ogu+VoOfyvot3oFpe2m7w2hwEh4H8oq00u1fRG6iwluQY4UvHK6LXl0rPm9O9rvqNa5jnPGACIynLbLUds/ppkdHcLV09AoN1Si8UmmmZdBHBC1AtKT2xsEeylYmy5edVUj5Ubm9tsVaFRoHdp/nhet1OqAf2iR2IK+l3WlUarCHUxBCy9T4UoC62ecCf7uimWOSNsXmQn+xm6mpuHmbTJcBwoOvfGpEPpPBIzAnPut5b/DtpTfuDXTAweP/ANRJ0Szg7qQM8oWOTJl50U+j5w7U3Umtb4TyRiIQ1bVa0n9sx3Wo+Jfhig+vQ/Ts2l8jbzlVs+FGUbchr2tcBnyo+OQ35kKT+zJf6nXLXCm0gTkk5/nCkzUmhsPcQ0dYyUdU+F6tzeua1oIAkvAgBG1/hila0iXOBMZwnGFq6Il5KT77M/U1akRDXYAxhUnVGtE7xPqYQVzTabmpsEMDiAll44NDnJxgmOeeUUP26qS7Dmn2cEba3Nau0tovh54B4Wc0LQq+oPbUgspzO49VuNJ0G3YYo1n72O8zpE+3onKKQozlONtDTTbasaTBWIcYyY5Ka0rUtEgRhX0rcMpMHmMwiw0TEYWZDZClR/abPbhePZ3+iJIgCOAqK7ozwFLEnYNW4ASq6qhwcG5jBR1er5j2Se+rRIEDvCpAKdVqhgIwSMgArN1W7iXuHWSmt841qpA75ygrkBtJxABxwtomORiLUqhazEQMpS2o4DBKJ1InxI3Ag9kIOFscl7sFPKutKvh1mkHnGUOQeq4GFJRuNIrAlpLhPZaa2I3yDLTkFfPNHu4LQTxgrb6fXFWmMqZo2xSNjpNSNpnjqtNb1JHKxFhUMgzDevqtVYVtzG8ysGjZhlyJII56oQidyLflqDqgtdI4hIa6BLqhTc13lERCzGo2bri3qUqLvCdRcQwD+r3K1dUh7CI5GJWX1CnWtdUaaZPg1MYGJVdGuKXpimtbW93ZfoLk+M8DcQ8Q5p7jslNnTu9KrUXO3VG0XyDtg7e32WhBqVrx1csDT8tQ87sdFNj2guyHAGAUudHT+Osm+hrcfFFtZ6ZUFvUbXrOb+0xuYJ/u7Qj9G1qj+lpi9qMoVw0B4dgE9SPRZ39Pb3HmdSbuBB3NEH/KJrvY8DeymBGTJaSn8j+zCXhSXSs2ljfW11WHg1qVUtGQx4JHundN7Y6L5ZYVH6bf/qrVhfIh7JHmHoVoh8ZWVCP1FK7puPM0v85VrLrZyz8aaekbU7T2QldrDXBgYCzVP41sKwDqTblzT/VsAj8rx/xZZiu2WXGyInaOfaUpZIshYci9Gp3NwML10EZWcp/Eti50uNZv/qJ/hX1PiHTmtDv1TTPADTuP0hKOWPthLDP6DLtjDVplwHlJj7IG7qsDXZ6Jbe6rWvHAWO5oby54Gfogrdl5d3Rp3FdxY0DAwPwE3Nv9UCxVuTJ2GpNo6i9lWl+zUIa1/Y+voo/Et2G2lV9PJ2wwD+oprcafTNm6kG4jlZAVSajjqNxAouI8w/4HJQ7S4tlRjGT5JdGVuWCpRd4M7yI9QhNG0K51W4H6mWWtN0PccF8dB/2tXTbaV7upVo03eGe4iT1PojadSm4N8AgxIDBjI6I5VpHVHDzqU+iT6dG1t20mDwqcbQ5rZ2/TqjdIsnta2nctDKj4L9p+aPXlWWlV5e4PphjXNDg0jmekFNrOg0vFUjzARPYKfQ8k1eug5jTsAd9gvWsgyubPfC50keUZ6KDAkQOULcloaSTwivlp5ieqW3b8FOgsXXVXk/hJLuqMz3TC6cC44+vdKboAuM8BUkO0Lq0MBcSO5SXU6+xkbowmd8/aZDsDEFZXV7rxXHzT6yt4o5sshfWealQleN4VYKsaMKznAnHK8UnKEqSy+2qmm8EGO62Oi3pIaxzv8LDptpV3scATmUDTp2fUbGs6RJOOq02mV8DaVgNLu21GNk8BanTbmHgErCR0xdo2DXhwB9FTUzM8BU2tWWcqbyC31U0Oyms0NEt/hL7xrnwCAR1BTEncCAUHWp7fLn1PKBp0Z66Y+gTwQSYPoUtYPDpVBUG3aZkZlaS5txVbtie3dIr22LhUEOa4Tn6flS1R34cyao8oXRBZSackAnKKeHVAWiOEDbmhTI2wIABxxjqiLS5DarwZgkAE+qWjp5NHlC3fTreernoAVe4up1abKjRUqPznoF6yhTq6h4rnumOgCur1NtR0U5cwYd2V2YV9ld1Z0g5z6Oym7+0jJ+2Pwhmsc47alNsARuGE5sLayuqNWvU1Jo2kDziGzIk/lD6/SFrcMZbVRVp8GAAJiefsrca7OeM4SerAX3BZ5W0W54JcQFMeG+hNSnkSdzZTm00CvXtqdbx7V7HkeZjydgI64Xuv6OywpNrNq+Tyh4LpAnr7KeCopZIJ9iWnrHgAtYSAOIaFKnrZLiRWqNjlK7+hG11J5l7RubHH/Y4yo21s9weHTBET0VOKrsSb5aiPK2p1K1EltxUcOPnMJabpoc8VKgdtMENB6/jt91RTY62YGZI3cqb7Vtas10kAZ5Wf8UzbjJx1o80++pbqtF7YZUMNJbweVfprWsqVPCkhlQnMn3j0lVV6IqBzWNgmPN2hMNMtajXEw1sifr3RyvoiaUVsa2lN1R+50ifsE7oENbthAWzNjABOOp6o2iNolxOeEzkk7CdwGMT0XNkuCqg8kqVqHtpRUwc9ZSrZJKs/a0mUnvamSAEdd1CDASmvVEmSmADVcIOYPdKL9wA5JPJR93VkT2Wb1K7gGHREq4qyZOhZrF3DdrXQcrKV6pqPz0Rup3Re9wDpylgW60cknbLAeFcxpI5VLclEMcAMpkMAdyo8qT1AqTQ5WUqhY5pb0VU9l6D0QM1ukX7RtIJE+vC2Om3QJYepxK+WWN0aDx/aeQtlo99IADpaciFMo2aY51pn0vTroPADSDlMDUhpnM4WQ0Ss6lVcdw8N+Y7LTU6u9hzJ91ibMsZULnCMZyuq8EEz2VbXEOBPBVjhMcJAAVg5rsD3wha1HxDI+bumtVuIOUDVb4eQmmCbT0Z+vY7XVXs3MLoLz3S+iypTuiK28tB8pIwtW9rKoG8NwPKY4QNzbQIDcTgpcaOqGfqwN1RzB+0+JjnojKF6PBIqsJg/MOSl1wx1MEFpc2J3DzBUU7veDI2kY2uIEqKaOtZIS9jOtebmmgc094c30XVa4dWLmNYKLS802lg8s+oStjt58QMInBEjCvdVY5u0ESOgKbkyY4oXY4ttSr28U6IDdzQS8AYIgry5vXXbHm5AduORAH2SxlbaIHMKFas5zCG4KVs2+OPbJHcA8ESJgOPMIirVayi0BBOdULIn7r17CfncMIbbFUIlFwQ5zqdOo5rjJHWAUSxlbYKYcSQ3kHKlRtqO7eGnf0dIKZWtFpYXlp7iOqdGE8yj0RtbdxMuBgdT1Tai1tMRH+VTTJLQ4AtPZ3IRFBu4iVXRxyk5u2FW5MyUYDPTCGpMJEc90QHBpA4QZsspknoR6KdR0NVbXACf/iqritDSO/dCECXdWAUluq2CjLurgkxKQ31xAOVSAG1G4LWkg/4WQ1i9aCQwz7FH6vfQDBke6yV3W8R5K2gqMMk/RTVqb3klRBUTnKl7KjIsarRwqW4VzeEyQR3dRKm4FRIMSpKISu64XsR0XiBnowmulXvguDXExKUqbDBBQM+maTeyWiei1llcbmgSOO6+T6LflpALjI4W50zUA9rTKynGjeErVGtFSYRNJ28DuldCuHtBHMIu2qgO9VBQe6nuGIlUPozIPMoqnBbML2pTlw4ykMVvty2eqoqUi7DQeU7dS3N9VD9Lgw1OxqhA6ya4+YFVVdEtKomrSHPPBlaQWvoudaAgxEoQMx7vhmk4ONIVKRnEOQtTQ762d/tzTfJjc4wVuDakATEqt9m6TOUf6UpyXswz7XUQS7wWwMRz9VzKF27G2D6jAW2NoQDLQR6BUv0/cQRAEZwikWs0jKMtqheQ0Ej1IRNO0qVPKTLRzITx+mMNQP25HUK2na7ACB9gigeRsU07bwyCXSQOOiMpNeDn6BGC2HO33kKxtHacNS6IuymnSdy78BEMpFjFexh6hWbCMlICtgIZJifTquJJJA5K9cYyTCpfWEw3+UyWy4khoQV5WAaTML2pX2tzyk2o3fLZx6pkg17dbnGeOPZZ3U70CROFff3jWtI3wIkrJapfGo5wacH+FrCJnOdaBNQuzVJE49EtcZKm9xPVQ6rQ5yPC9B9F4ZmRhSblAE2knCtacKpoIwrA6AgRN9u7OPyo/pnbJjquXJisg61com1cuXJDTPf0zuy4Wzuy5cgdl1Gm+m4EYWi0i9eyGnhcuRVocW0zYabdFwacp7bVJMyYOVy5c8tHWtoc0DIHsigAYzkcrlylgiYbjKmGghcuTQEvDBEL0UunC5cqoLZIUQeV6aI9Fy5ArZA0eYEKBpDqMrlyB2Q/TNXhoAGYXLkkFnjqIhRZRBHYrlyllIsFMNGAq6x2tzwuXIFYBWfz/wAoVr2kF46nquXID0L7y4LdxH0WX1O9dJIxHC5ctMasibozN9cvqGBIA7lK6tJziTC5ctzkk2Um3d2/K8/TOnj8rlyCbPDbGeFwt3dly5A7Jig7srBQdHH5XLkBZ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9375" y="-1401763"/>
            <a:ext cx="5267325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AutoShape 2" descr="data:image/jpeg;base64,/9j/4AAQSkZJRgABAQAAAQABAAD/2wBDAAkGBwgHBgkIBwgKCgkLDRYPDQwMDRsUFRAWIB0iIiAdHx8kKDQsJCYxJx8fLT0tMTU3Ojo6Iys/RD84QzQ5Ojf/2wBDAQoKCg0MDRoPDxo3JR8lNzc3Nzc3Nzc3Nzc3Nzc3Nzc3Nzc3Nzc3Nzc3Nzc3Nzc3Nzc3Nzc3Nzc3Nzc3Nzc3Nzf/wAARCACnAS0DASIAAhEBAxEB/8QAGwAAAgMBAQEAAAAAAAAAAAAABAUCAwYAAQf/xAA2EAABAwMDAgQFAwMEAwEAAAABAAIRAwQhBRIxQVETImFxBjKBkaEUI7FCUuEVJMHRYoPw8f/EABgBAAMBAQAAAAAAAAAAAAAAAAABAgME/8QAJBEAAgICAgICAgMAAAAAAAAAAAECEQMhEjEEQRNRFDIiYXH/2gAMAwEAAhEDEQA/AFegl7bejug+VuPfqVqrKQ6OsLNaUHBjGwZbiO4hae0cdo7+yjIb4Ohxa+WAIlHsO4Sl1AQBtyfVH0ohvdZm4QJmeVYxziDCo3DrhW0zGAcJVsfovYYjBheuZIBJPM4XjSD6e64OBgz9yqZJNroEFcTJhR3bgTKrc8NyBI9FDBI6scAzn3Sq+rne2kOTkweiKrvdJGSIPKzV9fCnelpM4xPdSaqLHjS3w8YQ9WoGdcykVxrzaPJA9Sllb4rsw87qhI7hhj+E1vpFOLStmvZdB3lJEg8I23rS4bXQf5WIsdbtbon9PWa8DMA5H0Tm31BuNrggaWjW29xU3u8UAAfKQUY2ucys3b6gxwy6HKT9WDarWHdz2QnQuHJ9DypXeCc4Q9W4MHKVXWq7W+SXHgqp980skwD2RdsfClYXcXeyR3S+rddPTiUuub7Jgj1lBm9gnccoKSH9pLiM9Ue/rKQafqDWAbnflMn3jXskGfqloTTsZadcT5I8zcJvvG0HIMZWW024/wB5APzN/wCU/NQOaGZziVSdIwnHYSNsEsIzyVzvKJjj1VFBnggN3Y+wVwdlaRMX2eEl2ZIKgXOEAgmewUiZx15XjiABJA6BMRDienqq3EzIOOym5u0H1KqLTMyfoUmUiDjM5juhq2cAwUU4RlDPb5pnCTKQsuXlpOc/hLbh5cevumt80NY4gGeUouGnPoZOEhiu4cd3OOSkV9UcyoBM+sp5dyDMemEmv2l1RpIBx0MLaJy5QvTILmhxO4dfqtHanDe6y+nVJrEgj3HutLZvGCTx6KMnZrh/UcUHYA6o5hBAgyRlLabwYzlGsILRgrM3DZHXn1VzGw0ShaY5zJVwc6O46osKCAehyFxwCCYlUlwDh5c9+yg+oJJUt0CiTqveB+3kzmey7eDIAz1VZ3kjkt6gLnHyHbyobLSIV3BjZAkrB/ET6lOv4sYnzR+FunOMGQXeiVajp1G8LqRaW45I5RZtDXZ8+uGOu2DY/cYmB1Sm5sa1Nx3sIjrC27vhWrak1be7IaTO0jA9146jVoksu6MjuBP2WqlxIePmfPHUKjHhzCWuHBBgprpuuXVsQ26/daMT1H/a0lfRG3dMup0ywzgx0SK90OvRBcBLQr5KXZj8MoO4M0NrqAqsa+k4OaeCjBfn1B4WLsalS3O10xPBTVt2BzBClxo1jNtGhbdz8xmOyB1LV6dtTLqjoPQDkpcbxwE7iJHASO+e66uMZ6ATKIxsJTaPdR12+uJbRPhN/wDH5vulwbWquL6z3vcernEp3ZaJXrkbmwCmjdBp0QPEBJP2V8ox6MvinPcmZ2zNek4eFUqNP/iVrLG6r06LXVpEjhVMp21swtpUw54/tO4oWub+4ftp0X0wTExlZyakdEISiq9Gj0K6dV1AncMYP/S21N21u4T7LF/Del1LZgLmkE8ytYxz2CHEEeg4UdEZFb0FeMN0kfWFNlST8x9kGHbnROeVNr4KakzFxQaHY9VF0OAxOVS2q04nPZTa/hap2ZNNEnHOVBxn2XlRu5wPbquIHWEDRGZGeVVVnbLQrDySFU4zOUiqAbrDSSD7JTdt5MnI4hN7t3lIKU3boOQSmAhvzsZM8cSlNwWucNw3R1lN9VIbT+qUMYamds+y0gc2Up014FY+hhae1eQ1sGTHBWOsakVnZET/ACtTZPkB25RkWzTx3oe0Kncco+m7r+ZSegeJ6GUxZUxzCzOhjWmZbIn2VzXYyIKXU67iwhrwCeD2XrLprpZ4gc9vzQcgqWwoMqVADAyewXNbB3Ekn+FTTALt05K9qOkECR7GFDKCJ7nJUGODwTBEEgyFSavl9uqqqOqPH7by1wPUSD3CRSRY4ONfcHnZ1bGCpF8QBkO+V09ey6nTgEFxdPJcp/KQAJ9AhaK5EXAvY7aPMB14KHFu13kNOMmSB+UwawOIP4XGm3xtwcZiOVQcgSnYMa0OptkhsRuwVGrp9O4BaKYAjmOSmlOkQAI+6tayRxAVIzlIwOsfCfiONSi3zeiQO+Hr1mGskei+tuonJI54whjalrg2nRZsmSSVd0NTPltP4evqzw0tO1OrP4QqUgyoGt3g5LlvmWwacNAJ5hT8PZgxnulYuf8AQhoaNSpDzNnEKu90qlXrNDxDG/KJ6+q0Bp4mcKi5t2loc6QG5kcqZMqM9imjpjKLy5rQ0nHlAP1Rjbem1oIpiD36Ip4LGy1u49lU95L9gGYnIMJWO7KTUpUsTDtsxHRenc4tIMDqD1ULulUqMii/w3Tl3K9pl7WhrySAPmnkqfYaqwkENVdVsiWzI7KoVC5pPAnHYhWNfgJ2ZtEW1XA5EH1KIZUB68oSvRBMg5KppVC3yjgd006YUmM21A7uvXO7IRlSGwHHjurm1ARmFomQ0TBgEqpzgQeeV45/EKmq8ic5TAHuXAmM4Sy5cD7lG3LhtnM+iWXLxHGUDEutPhhAP3SNlR8eR0d0x1hxDY5JMpSA0CZyeVtA5Mr2BW1QtqfSVqdOreXEOWPovBMtM8StFpLyWR2SmtE4HWjU2z9zRulWV7x9F9NrWF0mPZCUHeQevVF0YLgCMd1zs740H0XbvMMHsrKYawuLQASdx91SYAkBUVLkMHzRPqobGlY1bWzg4UvE3kQUnpXIeCSUVRrkEA/QIQUG5wB07r1vmw05Cq3S0unqpMIPQSUhoKY47YJyFawEgFDMIa8SYLuxRbRIxhBVFjWT6equYwbsiSoF4EQBE9+FNjmtwMosVMIpgRKtZTaG4Ajr1VNsfIJYG+kogv259eqtGclskKcdPZRdTHBxOOys3yARC5pnkKjPZCnSAP8A8V1Wk058MEhWtDQcD7LnOOeE60FuwV7GhsQFRUBPH5RFV7GgkzjsFQ9wKhstJg7jAyq3RyQrn5VDlDKKahzCqqETgz/wrngOgzwUPUHUZQMrcTA4OVYypMDCqIBz0Csa1rZMZKEBeHSAFRc0Nx3s5j7r2ZyDlT8aWiRBVaJ3egWmXAZMR0Kt3mcnKg9oc+W9eq7Y1pk9E0xsm50knJjsqKjyTjHqvS7EsPVDVXECfpCqxUVV345PKVXlQyfVGVqhOIylN+/axxJ4TWxPSEWp1S94bOBxnhAVSAYkA+6vuXTUkYKBqEl5gCAV0x0cOR2xTYVC47JytNo9bzgGFkLR224A74WktKhZVDuh/lJ9EwdSNvZZbjhHU6e4jbiEq0usHBoPBhO6LZqwBhxyuWXZ3xei00XFnP0SevTe+5IGNoWupW8t6GRhLLuzDLsHbAeMhZmkZiWlTe4xBbPdHUP28VH56qyvbOadzREDAPKz+oam61LhUFRrhmDTMH1nhUkK7NIbpg9WgcqLb2m0gysRU12rVBgt9xyqv9ZeHgFwx03KuLKjx9s3/wDqVNpBdBjsraWrsAgSck5PCwbNVGC6QmFC/pkNO9oB5ys3Fo64LG0ax+qvdhgaMQQpM1B/ibyTuiOcfZZt16GAPLmlo5cOiKt9QY8fM3cRj1UuLNlGFaRo6GsVGkh4EcyO0opusU90AkGTOFlv1TZY0kcwrBXaexE9UbE8WN+ja2upU62BjPVEurNgndysTb3RbJZgyUwpXpew5MDMCZ/haKX2c8/HinaNE2/osZtkmMSQvKuo0g3dMmeFm/1YcRtBmJ8xgBVvumw4urdhEcd0+TF+PGx3V1Nn9A3OMmJQ7dQbUAJlpPLSUqfcMnc12MhuekISvXIfzgnhZuy1hiaQ3bJy9oPuvPFa9oc1wII6LLG7lu4mJMEFcL6oxsMMN90WyJYV6ZpHv24mTPUqp8mC2PVIW6q9gl0Enk91Nuqb2gTHVNNGcsckOqjhGeVHxBtAJg+iTnURJDoJngFT/WtcMGDOVRk0xmagyByf6oVbqgmHcd0I2vJMEYypnzuBBmUPoS7DKfmaIVmwuEOgwoW4OzLYB4KveMA9QEkNgj27eIQjnBoMZE9Ee9kg5zCArNLZ2xCoVi+7ccuGD2SDUqvldODEp3e1InGAsvq1ZtR7ueIEdStYIyyPQrrPdulmCVU0nMmTKnUESCY6CSqKNRpBJ5W/o432Z4O2uDuoWisagq0mAGSMgrOFNdHrwdhzGEkI2ml1p2iRt91q7R/EHI6rGac4ubDYnkY/C0ljX8rc5WE0dmJ2jaWA30wTkrr6lNVjQ2eTI4CE0auSNrsdk8DQ4RAWVWW3TFvgtc3zAH6JHrlgxobVdsFFp87RT+Ye/wBVpHDaXAjhD3LBVouYY2mZTVhGkz5jcfC1ncVq9WxqOEmHNLYAd1wsnrGjVrOo5tRkdj0K+r1qD6TaQa5pJcWu7+hQ17YW97SdTuQ1zT1nK0WR+zd+PjnHR8p02pU8tMvcQeRMp1aW9avTc9s4dEBB6lpdXRNSNGp5qTiX0anR7f8AsLT/AAkWtvTTdBZVaHD6f4Vyo5cblG0+0J6jrm28u0wcGSco2jRvGNa9ogu+VoOfyvot3oFpe2m7w2hwEh4H8oq00u1fRG6iwluQY4UvHK6LXl0rPm9O9rvqNa5jnPGACIynLbLUds/ppkdHcLV09AoN1Si8UmmmZdBHBC1AtKT2xsEeylYmy5edVUj5Ubm9tsVaFRoHdp/nhet1OqAf2iR2IK+l3WlUarCHUxBCy9T4UoC62ecCf7uimWOSNsXmQn+xm6mpuHmbTJcBwoOvfGpEPpPBIzAnPut5b/DtpTfuDXTAweP/ANRJ0Szg7qQM8oWOTJl50U+j5w7U3Umtb4TyRiIQ1bVa0n9sx3Wo+Jfhig+vQ/Ts2l8jbzlVs+FGUbchr2tcBnyo+OQ35kKT+zJf6nXLXCm0gTkk5/nCkzUmhsPcQ0dYyUdU+F6tzeua1oIAkvAgBG1/hila0iXOBMZwnGFq6Il5KT77M/U1akRDXYAxhUnVGtE7xPqYQVzTabmpsEMDiAll44NDnJxgmOeeUUP26qS7Dmn2cEba3Nau0tovh54B4Wc0LQq+oPbUgspzO49VuNJ0G3YYo1n72O8zpE+3onKKQozlONtDTTbasaTBWIcYyY5Ka0rUtEgRhX0rcMpMHmMwiw0TEYWZDZClR/abPbhePZ3+iJIgCOAqK7ozwFLEnYNW4ASq6qhwcG5jBR1er5j2Se+rRIEDvCpAKdVqhgIwSMgArN1W7iXuHWSmt841qpA75ygrkBtJxABxwtomORiLUqhazEQMpS2o4DBKJ1InxI3Ag9kIOFscl7sFPKutKvh1mkHnGUOQeq4GFJRuNIrAlpLhPZaa2I3yDLTkFfPNHu4LQTxgrb6fXFWmMqZo2xSNjpNSNpnjqtNb1JHKxFhUMgzDevqtVYVtzG8ysGjZhlyJII56oQidyLflqDqgtdI4hIa6BLqhTc13lERCzGo2bri3qUqLvCdRcQwD+r3K1dUh7CI5GJWX1CnWtdUaaZPg1MYGJVdGuKXpimtbW93ZfoLk+M8DcQ8Q5p7jslNnTu9KrUXO3VG0XyDtg7e32WhBqVrx1csDT8tQ87sdFNj2guyHAGAUudHT+Osm+hrcfFFtZ6ZUFvUbXrOb+0xuYJ/u7Qj9G1qj+lpi9qMoVw0B4dgE9SPRZ39Pb3HmdSbuBB3NEH/KJrvY8DeymBGTJaSn8j+zCXhSXSs2ljfW11WHg1qVUtGQx4JHundN7Y6L5ZYVH6bf/qrVhfIh7JHmHoVoh8ZWVCP1FK7puPM0v85VrLrZyz8aaekbU7T2QldrDXBgYCzVP41sKwDqTblzT/VsAj8rx/xZZiu2WXGyInaOfaUpZIshYci9Gp3NwML10EZWcp/Eti50uNZv/qJ/hX1PiHTmtDv1TTPADTuP0hKOWPthLDP6DLtjDVplwHlJj7IG7qsDXZ6Jbe6rWvHAWO5oby54Gfogrdl5d3Rp3FdxY0DAwPwE3Nv9UCxVuTJ2GpNo6i9lWl+zUIa1/Y+voo/Et2G2lV9PJ2wwD+oprcafTNm6kG4jlZAVSajjqNxAouI8w/4HJQ7S4tlRjGT5JdGVuWCpRd4M7yI9QhNG0K51W4H6mWWtN0PccF8dB/2tXTbaV7upVo03eGe4iT1PojadSm4N8AgxIDBjI6I5VpHVHDzqU+iT6dG1t20mDwqcbQ5rZ2/TqjdIsnta2nctDKj4L9p+aPXlWWlV5e4PphjXNDg0jmekFNrOg0vFUjzARPYKfQ8k1eug5jTsAd9gvWsgyubPfC50keUZ6KDAkQOULcloaSTwivlp5ieqW3b8FOgsXXVXk/hJLuqMz3TC6cC44+vdKboAuM8BUkO0Lq0MBcSO5SXU6+xkbowmd8/aZDsDEFZXV7rxXHzT6yt4o5sshfWealQleN4VYKsaMKznAnHK8UnKEqSy+2qmm8EGO62Oi3pIaxzv8LDptpV3scATmUDTp2fUbGs6RJOOq02mV8DaVgNLu21GNk8BanTbmHgErCR0xdo2DXhwB9FTUzM8BU2tWWcqbyC31U0Oyms0NEt/hL7xrnwCAR1BTEncCAUHWp7fLn1PKBp0Z66Y+gTwQSYPoUtYPDpVBUG3aZkZlaS5txVbtie3dIr22LhUEOa4Tn6flS1R34cyao8oXRBZSackAnKKeHVAWiOEDbmhTI2wIABxxjqiLS5DarwZgkAE+qWjp5NHlC3fTreernoAVe4up1abKjRUqPznoF6yhTq6h4rnumOgCur1NtR0U5cwYd2V2YV9ld1Z0g5z6Oym7+0jJ+2Pwhmsc47alNsARuGE5sLayuqNWvU1Jo2kDziGzIk/lD6/SFrcMZbVRVp8GAAJiefsrca7OeM4SerAX3BZ5W0W54JcQFMeG+hNSnkSdzZTm00CvXtqdbx7V7HkeZjydgI64Xuv6OywpNrNq+Tyh4LpAnr7KeCopZIJ9iWnrHgAtYSAOIaFKnrZLiRWqNjlK7+hG11J5l7RubHH/Y4yo21s9weHTBET0VOKrsSb5aiPK2p1K1EltxUcOPnMJabpoc8VKgdtMENB6/jt91RTY62YGZI3cqb7Vtas10kAZ5Wf8UzbjJx1o80++pbqtF7YZUMNJbweVfprWsqVPCkhlQnMn3j0lVV6IqBzWNgmPN2hMNMtajXEw1sifr3RyvoiaUVsa2lN1R+50ifsE7oENbthAWzNjABOOp6o2iNolxOeEzkk7CdwGMT0XNkuCqg8kqVqHtpRUwc9ZSrZJKs/a0mUnvamSAEdd1CDASmvVEmSmADVcIOYPdKL9wA5JPJR93VkT2Wb1K7gGHREq4qyZOhZrF3DdrXQcrKV6pqPz0Rup3Re9wDpylgW60cknbLAeFcxpI5VLclEMcAMpkMAdyo8qT1AqTQ5WUqhY5pb0VU9l6D0QM1ukX7RtIJE+vC2Om3QJYepxK+WWN0aDx/aeQtlo99IADpaciFMo2aY51pn0vTroPADSDlMDUhpnM4WQ0Ss6lVcdw8N+Y7LTU6u9hzJ91ibMsZULnCMZyuq8EEz2VbXEOBPBVjhMcJAAVg5rsD3wha1HxDI+bumtVuIOUDVb4eQmmCbT0Z+vY7XVXs3MLoLz3S+iypTuiK28tB8pIwtW9rKoG8NwPKY4QNzbQIDcTgpcaOqGfqwN1RzB+0+JjnojKF6PBIqsJg/MOSl1wx1MEFpc2J3DzBUU7veDI2kY2uIEqKaOtZIS9jOtebmmgc094c30XVa4dWLmNYKLS802lg8s+oStjt58QMInBEjCvdVY5u0ESOgKbkyY4oXY4ttSr28U6IDdzQS8AYIgry5vXXbHm5AduORAH2SxlbaIHMKFas5zCG4KVs2+OPbJHcA8ESJgOPMIirVayi0BBOdULIn7r17CfncMIbbFUIlFwQ5zqdOo5rjJHWAUSxlbYKYcSQ3kHKlRtqO7eGnf0dIKZWtFpYXlp7iOqdGE8yj0RtbdxMuBgdT1Tai1tMRH+VTTJLQ4AtPZ3IRFBu4iVXRxyk5u2FW5MyUYDPTCGpMJEc90QHBpA4QZsspknoR6KdR0NVbXACf/iqritDSO/dCECXdWAUluq2CjLurgkxKQ31xAOVSAG1G4LWkg/4WQ1i9aCQwz7FH6vfQDBke6yV3W8R5K2gqMMk/RTVqb3klRBUTnKl7KjIsarRwqW4VzeEyQR3dRKm4FRIMSpKISu64XsR0XiBnowmulXvguDXExKUqbDBBQM+maTeyWiei1llcbmgSOO6+T6LflpALjI4W50zUA9rTKynGjeErVGtFSYRNJ28DuldCuHtBHMIu2qgO9VBQe6nuGIlUPozIPMoqnBbML2pTlw4ykMVvty2eqoqUi7DQeU7dS3N9VD9Lgw1OxqhA6ya4+YFVVdEtKomrSHPPBlaQWvoudaAgxEoQMx7vhmk4ONIVKRnEOQtTQ762d/tzTfJjc4wVuDakATEqt9m6TOUf6UpyXswz7XUQS7wWwMRz9VzKF27G2D6jAW2NoQDLQR6BUv0/cQRAEZwikWs0jKMtqheQ0Ej1IRNO0qVPKTLRzITx+mMNQP25HUK2na7ACB9gigeRsU07bwyCXSQOOiMpNeDn6BGC2HO33kKxtHacNS6IuymnSdy78BEMpFjFexh6hWbCMlICtgIZJifTquJJJA5K9cYyTCpfWEw3+UyWy4khoQV5WAaTML2pX2tzyk2o3fLZx6pkg17dbnGeOPZZ3U70CROFff3jWtI3wIkrJapfGo5wacH+FrCJnOdaBNQuzVJE49EtcZKm9xPVQ6rQ5yPC9B9F4ZmRhSblAE2knCtacKpoIwrA6AgRN9u7OPyo/pnbJjquXJisg61com1cuXJDTPf0zuy4Wzuy5cgdl1Gm+m4EYWi0i9eyGnhcuRVocW0zYabdFwacp7bVJMyYOVy5c8tHWtoc0DIHsigAYzkcrlylgiYbjKmGghcuTQEvDBEL0UunC5cqoLZIUQeV6aI9Fy5ArZA0eYEKBpDqMrlyB2Q/TNXhoAGYXLkkFnjqIhRZRBHYrlyllIsFMNGAq6x2tzwuXIFYBWfz/wAoVr2kF46nquXID0L7y4LdxH0WX1O9dJIxHC5ctMasibozN9cvqGBIA7lK6tJziTC5ctzkk2Um3d2/K8/TOnj8rlyCbPDbGeFwt3dly5A7Jig7srBQdHH5XLkBZ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9375" y="-1401763"/>
            <a:ext cx="5267325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0772" name="Picture 4" descr="Peu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672" y="1653952"/>
            <a:ext cx="9468697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90500" y="1917700"/>
            <a:ext cx="4390626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lang="en-CA" sz="3204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Pyoderma</a:t>
            </a:r>
            <a:r>
              <a:rPr lang="en-CA" sz="3204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CA" sz="3204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Gangrenosum</a:t>
            </a:r>
            <a:r>
              <a:rPr lang="en-CA" sz="3204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1800" y="2413000"/>
            <a:ext cx="9626600" cy="1244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Acute painful leg ulceration, surrounded by violaceous border</a:t>
            </a:r>
            <a:r>
              <a:rPr lang="en-CA" sz="2772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2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Associated with inflammatory bowel disease</a:t>
            </a:r>
          </a:p>
          <a:p>
            <a:pPr>
              <a:lnSpc>
                <a:spcPts val="4700"/>
              </a:lnSpc>
            </a:pPr>
            <a:endParaRPr lang="en-CA" sz="277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1800" y="3771900"/>
            <a:ext cx="9626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Other associations; Rheumatoid Artharitis and leukemia</a:t>
            </a:r>
          </a:p>
          <a:p>
            <a:pPr>
              <a:lnSpc>
                <a:spcPts val="322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50900" y="2336800"/>
            <a:ext cx="92075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Hereditary haemorrghic Telangectasia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5200" y="2882900"/>
            <a:ext cx="90932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393700" algn="l"/>
              </a:tabLst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Telangectasia (dilated capillaries) over lip,nose, tongue,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	fingers and toes.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5200" y="3848100"/>
            <a:ext cx="9093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Hx of recurrent epistaxis</a:t>
            </a:r>
          </a:p>
          <a:p>
            <a:pPr>
              <a:lnSpc>
                <a:spcPts val="3220"/>
              </a:lnSpc>
            </a:pPr>
            <a:endParaRPr lang="en-CA" sz="275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5200" y="4356100"/>
            <a:ext cx="90932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Associated with recurrent upper GI bleed</a:t>
            </a:r>
          </a:p>
          <a:p>
            <a:pPr>
              <a:lnSpc>
                <a:spcPts val="3220"/>
              </a:lnSpc>
            </a:pPr>
            <a:endParaRPr lang="en-CA" sz="277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90500" y="1955800"/>
            <a:ext cx="2895023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lang="en-CA" sz="3204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Hyperlipidemia</a:t>
            </a:r>
            <a:r>
              <a:rPr lang="en-CA" sz="3204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lnSpc>
                <a:spcPts val="3680"/>
              </a:lnSpc>
            </a:pPr>
            <a:endParaRPr lang="en-CA" sz="320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1800" y="2463800"/>
            <a:ext cx="96266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Present with different types of xanthomas</a:t>
            </a:r>
            <a:r>
              <a:rPr lang="en-CA" sz="276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63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Yellow color is characteristic</a:t>
            </a:r>
          </a:p>
          <a:p>
            <a:pPr>
              <a:lnSpc>
                <a:spcPts val="5000"/>
              </a:lnSpc>
            </a:pPr>
            <a:endParaRPr lang="en-CA" sz="2763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27100" y="2781300"/>
            <a:ext cx="9131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Introduction: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33528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Skin is the “Gate of the Body”</a:t>
            </a:r>
          </a:p>
          <a:p>
            <a:pPr>
              <a:lnSpc>
                <a:spcPts val="3220"/>
              </a:lnSpc>
            </a:pPr>
            <a:endParaRPr lang="en-CA" sz="276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1400" y="3848100"/>
            <a:ext cx="90170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393700" algn="l"/>
              </a:tabLst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Detection of Systemic disease or internal malignancy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	through skin presentation.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48006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Systemic  diseases associated with skin diseases</a:t>
            </a:r>
          </a:p>
          <a:p>
            <a:pPr>
              <a:lnSpc>
                <a:spcPts val="3220"/>
              </a:lnSpc>
            </a:pPr>
            <a:endParaRPr lang="en-CA" sz="277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927100" y="2260600"/>
            <a:ext cx="9131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Types of Xanthomas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806700"/>
            <a:ext cx="90170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393700" algn="l"/>
              </a:tabLst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805" b="1" smtClean="0">
                <a:solidFill>
                  <a:srgbClr val="00FFFF"/>
                </a:solidFill>
                <a:latin typeface="Times New Roman Bold"/>
                <a:cs typeface="Times New Roman Bold"/>
              </a:rPr>
              <a:t> Eruptive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: small papules appear in crops over buttocks &amp;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	extensors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1400" y="3746500"/>
            <a:ext cx="90170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393700" algn="l"/>
              </a:tabLst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805" b="1" smtClean="0">
                <a:solidFill>
                  <a:srgbClr val="00FFFF"/>
                </a:solidFill>
                <a:latin typeface="Times New Roman Bold"/>
                <a:cs typeface="Times New Roman Bold"/>
              </a:rPr>
              <a:t> Tendinous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: Nodules over tendons e.g. extensor tendons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	of hands &amp; feet and Achilles tendon.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47117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805" b="1" smtClean="0">
                <a:solidFill>
                  <a:srgbClr val="00FFFF"/>
                </a:solidFill>
                <a:latin typeface="Times New Roman Bold"/>
                <a:cs typeface="Times New Roman Bold"/>
              </a:rPr>
              <a:t> Palmar crease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xanthoma: on palms</a:t>
            </a:r>
          </a:p>
          <a:p>
            <a:pPr>
              <a:lnSpc>
                <a:spcPts val="3220"/>
              </a:lnSpc>
            </a:pPr>
            <a:endParaRPr lang="en-CA" sz="276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1400" y="5143500"/>
            <a:ext cx="90170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805" b="1" smtClean="0">
                <a:solidFill>
                  <a:srgbClr val="00FFFF"/>
                </a:solidFill>
                <a:latin typeface="Times New Roman Bold"/>
                <a:cs typeface="Times New Roman Bold"/>
              </a:rPr>
              <a:t> Tuberous: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Papules &amp; nodules over knees and elbows</a:t>
            </a:r>
            <a:r>
              <a:rPr lang="en-CA" sz="2777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77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805" b="1" smtClean="0">
                <a:solidFill>
                  <a:srgbClr val="00FFFF"/>
                </a:solidFill>
                <a:latin typeface="Times New Roman Bold"/>
                <a:cs typeface="Times New Roman Bold"/>
              </a:rPr>
              <a:t> Xanthelasma: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Bilateral symmetrical over both eyelids.</a:t>
            </a:r>
          </a:p>
          <a:p>
            <a:pPr>
              <a:lnSpc>
                <a:spcPts val="4000"/>
              </a:lnSpc>
            </a:pPr>
            <a:endParaRPr lang="en-CA" sz="277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27100" y="2260600"/>
            <a:ext cx="9131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Xanthoma may be a pointer to: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806700"/>
            <a:ext cx="90170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393700" algn="l"/>
              </a:tabLst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Primary hyperlipemic status due to genetic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	abnormality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1400" y="3746500"/>
            <a:ext cx="90170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393700" algn="l"/>
              </a:tabLst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Secondary hyperlipemic status due to renal, hepatic,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	endocrine or pancreatic disease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47117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Normo-lipemic status.</a:t>
            </a:r>
          </a:p>
          <a:p>
            <a:pPr>
              <a:lnSpc>
                <a:spcPts val="3220"/>
              </a:lnSpc>
            </a:pPr>
            <a:endParaRPr lang="en-CA" sz="275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892300" y="1193800"/>
            <a:ext cx="8166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4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Neurocutaneous Disorders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2260600"/>
            <a:ext cx="9131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Neurofibromatosis: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1400" y="2755900"/>
            <a:ext cx="9017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Autosomal dominant</a:t>
            </a:r>
          </a:p>
          <a:p>
            <a:pPr>
              <a:lnSpc>
                <a:spcPts val="2760"/>
              </a:lnSpc>
            </a:pPr>
            <a:endParaRPr lang="en-CA" sz="236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3187700"/>
            <a:ext cx="9017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Café-au-lait macules(light brown)</a:t>
            </a:r>
          </a:p>
          <a:p>
            <a:pPr>
              <a:lnSpc>
                <a:spcPts val="2760"/>
              </a:lnSpc>
            </a:pPr>
            <a:endParaRPr lang="en-CA" sz="23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1400" y="3568700"/>
            <a:ext cx="90170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Neurofibromas(soft pink or skin- colored papules and nodules)</a:t>
            </a:r>
            <a:r>
              <a:rPr lang="en-CA" sz="2361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61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Axillary freckling</a:t>
            </a:r>
          </a:p>
          <a:p>
            <a:pPr>
              <a:lnSpc>
                <a:spcPts val="3400"/>
              </a:lnSpc>
            </a:pPr>
            <a:endParaRPr lang="en-CA" sz="2361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1400" y="4508500"/>
            <a:ext cx="9017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Optic glioma</a:t>
            </a:r>
          </a:p>
          <a:p>
            <a:pPr>
              <a:lnSpc>
                <a:spcPts val="2760"/>
              </a:lnSpc>
            </a:pPr>
            <a:endParaRPr lang="en-CA" sz="234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1400" y="4940300"/>
            <a:ext cx="9017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Lisch nodules (iris hamartoma, seen by slit-lamp examination)</a:t>
            </a:r>
          </a:p>
          <a:p>
            <a:pPr>
              <a:lnSpc>
                <a:spcPts val="2760"/>
              </a:lnSpc>
            </a:pPr>
            <a:endParaRPr lang="en-CA" sz="238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1400" y="5372100"/>
            <a:ext cx="9017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93700" algn="l"/>
              </a:tabLst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Associated with Neurological complications e.g. tumors, seizures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	and  mental retardation.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27100" y="2260600"/>
            <a:ext cx="9131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SLE: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730500"/>
            <a:ext cx="90170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Facial Photosensitivity</a:t>
            </a:r>
            <a:r>
              <a:rPr lang="en-CA" sz="274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46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Butterfly Erythema</a:t>
            </a:r>
          </a:p>
          <a:p>
            <a:pPr>
              <a:lnSpc>
                <a:spcPts val="4100"/>
              </a:lnSpc>
            </a:pPr>
            <a:endParaRPr lang="en-CA" sz="274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1400" y="3835400"/>
            <a:ext cx="90170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393700" algn="l"/>
              </a:tabLst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 Multisystem disease (Renal, CNS, Cardic, Blood,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	etc….)</a:t>
            </a:r>
          </a:p>
          <a:p>
            <a:pPr>
              <a:lnSpc>
                <a:spcPts val="34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48006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 Positive ANA and anti-ds DNA</a:t>
            </a:r>
          </a:p>
          <a:p>
            <a:pPr>
              <a:lnSpc>
                <a:spcPts val="3220"/>
              </a:lnSpc>
            </a:pPr>
            <a:endParaRPr lang="en-CA" sz="2763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117600" y="2222500"/>
            <a:ext cx="8940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Tuberous Sclerosis (Epiloia) :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01800" y="26797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Epi = Epilepsy</a:t>
            </a:r>
          </a:p>
          <a:p>
            <a:pPr>
              <a:lnSpc>
                <a:spcPts val="2300"/>
              </a:lnSpc>
            </a:pPr>
            <a:endParaRPr lang="en-CA" sz="198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01800" y="30099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Loi = Low intellegence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01800" y="3327400"/>
            <a:ext cx="825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a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540000" y="3327400"/>
            <a:ext cx="2476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= adenoma sebaceoum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117600" y="3695700"/>
            <a:ext cx="8940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Skin features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1400" y="4178300"/>
            <a:ext cx="90170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457200" algn="l"/>
              </a:tabLst>
            </a:pPr>
            <a:r>
              <a:rPr lang="en-CA" sz="2195" smtClean="0">
                <a:solidFill>
                  <a:srgbClr val="CC0000"/>
                </a:solidFill>
                <a:latin typeface="Times New Roman"/>
                <a:cs typeface="Times New Roman"/>
              </a:rPr>
              <a:t>1.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Adenoma sebaceoum (anigofibroma): red papules around the nose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	and on chin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1400" y="4914900"/>
            <a:ext cx="90170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  <a:tabLst>
                <a:tab pos="457200" algn="l"/>
              </a:tabLst>
            </a:pPr>
            <a:r>
              <a:rPr lang="en-CA" sz="2195" smtClean="0">
                <a:solidFill>
                  <a:srgbClr val="CC0000"/>
                </a:solidFill>
                <a:latin typeface="Times New Roman"/>
                <a:cs typeface="Times New Roman"/>
              </a:rPr>
              <a:t>2.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Ash-leaf hypopigmention: oval area of hypopigmention</a:t>
            </a:r>
            <a:r>
              <a:rPr lang="en-CA" sz="2410" b="1" i="1" smtClean="0">
                <a:solidFill>
                  <a:srgbClr val="FFFFCC"/>
                </a:solidFill>
                <a:latin typeface="Times New Roman Bold Italic"/>
                <a:cs typeface="Times New Roman Bold Italic"/>
              </a:rPr>
              <a:t> This is the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10" b="1" i="1" smtClean="0">
                <a:solidFill>
                  <a:srgbClr val="FFFFCC"/>
                </a:solidFill>
                <a:latin typeface="Times New Roman Bold Italic"/>
                <a:cs typeface="Times New Roman Bold Italic"/>
              </a:rPr>
              <a:t>	earliest sign of TS</a:t>
            </a:r>
          </a:p>
          <a:p>
            <a:pPr>
              <a:lnSpc>
                <a:spcPts val="25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1400" y="5613400"/>
            <a:ext cx="9017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195" smtClean="0">
                <a:solidFill>
                  <a:srgbClr val="CC0000"/>
                </a:solidFill>
                <a:latin typeface="Times New Roman"/>
                <a:cs typeface="Times New Roman"/>
              </a:rPr>
              <a:t>3.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Periungal fibroma: multiple papules &amp; nodules around the nail</a:t>
            </a:r>
          </a:p>
          <a:p>
            <a:pPr>
              <a:lnSpc>
                <a:spcPts val="2760"/>
              </a:lnSpc>
            </a:pPr>
            <a:endParaRPr lang="en-CA" sz="2393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1400" y="6032500"/>
            <a:ext cx="90170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457200" algn="l"/>
              </a:tabLst>
            </a:pPr>
            <a:r>
              <a:rPr lang="en-CA" sz="2195" smtClean="0">
                <a:solidFill>
                  <a:srgbClr val="CC0000"/>
                </a:solidFill>
                <a:latin typeface="Times New Roman"/>
                <a:cs typeface="Times New Roman"/>
              </a:rPr>
              <a:t>4.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Shagreen patch: skin colored plaque on the trunk with “orange-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	peel” surface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927100" y="2222500"/>
            <a:ext cx="91313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Behcet’s Syndrome: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692400"/>
            <a:ext cx="9017000" cy="152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Oral ulcer (the most common)</a:t>
            </a:r>
            <a:r>
              <a:rPr lang="en-CA" sz="276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65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Genital ulcers (mainly scrotal)</a:t>
            </a:r>
            <a:r>
              <a:rPr lang="en-CA" sz="275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56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Iritis and arthoropathy</a:t>
            </a:r>
          </a:p>
          <a:p>
            <a:pPr>
              <a:lnSpc>
                <a:spcPts val="3700"/>
              </a:lnSpc>
            </a:pPr>
            <a:endParaRPr lang="en-CA" sz="275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4064000"/>
            <a:ext cx="91313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4300">
              <a:lnSpc>
                <a:spcPts val="410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May have CNS involvement</a:t>
            </a:r>
            <a:r>
              <a:rPr lang="en-CA" sz="32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3204" smtClean="0">
                <a:solidFill>
                  <a:srgbClr val="000000"/>
                </a:solidFill>
                <a:latin typeface="Times New Roman"/>
              </a:rPr>
            </a:b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Scurvy :</a:t>
            </a:r>
          </a:p>
          <a:p>
            <a:pPr>
              <a:lnSpc>
                <a:spcPts val="410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5105400"/>
            <a:ext cx="90170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Vitamin C deficiency</a:t>
            </a:r>
            <a:r>
              <a:rPr lang="en-CA" sz="272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29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Bleeding gums</a:t>
            </a:r>
          </a:p>
          <a:p>
            <a:pPr>
              <a:lnSpc>
                <a:spcPts val="3700"/>
              </a:lnSpc>
            </a:pPr>
            <a:endParaRPr lang="en-CA" sz="272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1400" y="6096000"/>
            <a:ext cx="90170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Can cause teeth loss (permanent complication)</a:t>
            </a:r>
          </a:p>
          <a:p>
            <a:pPr>
              <a:lnSpc>
                <a:spcPts val="3220"/>
              </a:lnSpc>
            </a:pPr>
            <a:endParaRPr lang="en-CA" sz="277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231900" y="2260600"/>
            <a:ext cx="8826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Scurvy(cont’d)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6200" y="2755900"/>
            <a:ext cx="8712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Easy bruishing</a:t>
            </a:r>
          </a:p>
          <a:p>
            <a:pPr>
              <a:lnSpc>
                <a:spcPts val="2760"/>
              </a:lnSpc>
            </a:pPr>
            <a:endParaRPr lang="en-CA" sz="235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060700"/>
            <a:ext cx="88265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4300">
              <a:lnSpc>
                <a:spcPts val="40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Diagnosis : Low ascorbic acid (Vit-C) level in Leukocyte</a:t>
            </a:r>
            <a:r>
              <a:rPr lang="en-CA" sz="279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95" smtClean="0">
                <a:solidFill>
                  <a:srgbClr val="000000"/>
                </a:solidFill>
                <a:latin typeface="Times New Roman"/>
              </a:rPr>
            </a:b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Pellagra:</a:t>
            </a:r>
          </a:p>
          <a:p>
            <a:pPr>
              <a:lnSpc>
                <a:spcPts val="400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4064000"/>
            <a:ext cx="87122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Nictonic acid deficiency</a:t>
            </a:r>
            <a:r>
              <a:rPr lang="en-CA" sz="231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10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4 “D”s</a:t>
            </a:r>
          </a:p>
          <a:p>
            <a:pPr>
              <a:lnSpc>
                <a:spcPts val="3500"/>
              </a:lnSpc>
            </a:pPr>
            <a:endParaRPr lang="en-CA" sz="231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32000" y="5016500"/>
            <a:ext cx="8026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Dermatitis (Photodermatitis)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06600" y="5448300"/>
            <a:ext cx="8051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Diarrhea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06600" y="5803900"/>
            <a:ext cx="8051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Dementia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006600" y="6172200"/>
            <a:ext cx="8051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Death (if not treated)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65100" y="2413000"/>
            <a:ext cx="3395160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Discoid Lupus  (DLE)</a:t>
            </a:r>
          </a:p>
          <a:p>
            <a:pPr>
              <a:lnSpc>
                <a:spcPts val="3220"/>
              </a:lnSpc>
            </a:pPr>
            <a:endParaRPr lang="en-CA" sz="2795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1800" y="3010486"/>
            <a:ext cx="9626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1596" dirty="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 round scarring lesions on light exposed areas</a:t>
            </a:r>
            <a:r>
              <a:rPr lang="en-CA" sz="236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69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dirty="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dirty="0" smtClean="0">
                <a:solidFill>
                  <a:srgbClr val="FFFFCC"/>
                </a:solidFill>
                <a:latin typeface="Times New Roman"/>
                <a:cs typeface="Times New Roman"/>
              </a:rPr>
              <a:t>  No Systemic involvement</a:t>
            </a:r>
          </a:p>
          <a:p>
            <a:pPr>
              <a:lnSpc>
                <a:spcPts val="4400"/>
              </a:lnSpc>
            </a:pPr>
            <a:endParaRPr lang="en-CA" sz="2369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6299200" y="1866900"/>
            <a:ext cx="3759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Pellagra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117600" y="1917700"/>
            <a:ext cx="8940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Causes of generalized pruritus without skin lesions: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451100"/>
            <a:ext cx="317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CC0000"/>
                </a:solidFill>
                <a:latin typeface="Times New Roman"/>
                <a:cs typeface="Times New Roman"/>
              </a:rPr>
              <a:t>1.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1400" y="2844800"/>
            <a:ext cx="317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CC0000"/>
                </a:solidFill>
                <a:latin typeface="Times New Roman"/>
                <a:cs typeface="Times New Roman"/>
              </a:rPr>
              <a:t>2.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41400" y="3251200"/>
            <a:ext cx="317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CC0000"/>
                </a:solidFill>
                <a:latin typeface="Times New Roman"/>
                <a:cs typeface="Times New Roman"/>
              </a:rPr>
              <a:t>3.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1400" y="3657600"/>
            <a:ext cx="317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CC0000"/>
                </a:solidFill>
                <a:latin typeface="Times New Roman"/>
                <a:cs typeface="Times New Roman"/>
              </a:rPr>
              <a:t>4.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1400" y="4051300"/>
            <a:ext cx="317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CC0000"/>
                </a:solidFill>
                <a:latin typeface="Times New Roman"/>
                <a:cs typeface="Times New Roman"/>
              </a:rPr>
              <a:t>5.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41400" y="4953000"/>
            <a:ext cx="3175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6" smtClean="0">
                <a:solidFill>
                  <a:srgbClr val="CC0000"/>
                </a:solidFill>
                <a:latin typeface="Times New Roman"/>
                <a:cs typeface="Times New Roman"/>
              </a:rPr>
              <a:t>6.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1400" y="5346700"/>
            <a:ext cx="3175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596" smtClean="0">
                <a:solidFill>
                  <a:srgbClr val="CC0000"/>
                </a:solidFill>
                <a:latin typeface="Times New Roman"/>
                <a:cs typeface="Times New Roman"/>
              </a:rPr>
              <a:t>7.</a:t>
            </a:r>
          </a:p>
          <a:p>
            <a:pPr>
              <a:lnSpc>
                <a:spcPts val="1840"/>
              </a:lnSpc>
            </a:pPr>
            <a:endParaRPr lang="en-CA" sz="159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98600" y="2374900"/>
            <a:ext cx="8445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Endocrine: DM, hypo&amp; hyperthyroidsm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98600" y="2730500"/>
            <a:ext cx="84455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Haematological: polycythemia rubra vera, iron def anemia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Malignancy; e.g. Lymphoma</a:t>
            </a:r>
          </a:p>
          <a:p>
            <a:pPr>
              <a:lnSpc>
                <a:spcPts val="31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98600" y="3543300"/>
            <a:ext cx="84455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Hepatic: primary biliary cirrhosis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Renal: CRF</a:t>
            </a:r>
          </a:p>
          <a:p>
            <a:pPr>
              <a:lnSpc>
                <a:spcPts val="31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73200" y="4394200"/>
            <a:ext cx="84709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The commonest manifestation of CRF is pruritus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98600" y="4813300"/>
            <a:ext cx="84455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Neurological : e.g. Tabes dorialis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Others:</a:t>
            </a:r>
          </a:p>
          <a:p>
            <a:pPr>
              <a:lnSpc>
                <a:spcPts val="315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01800" y="5613400"/>
            <a:ext cx="82423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Psychognic</a:t>
            </a:r>
            <a:r>
              <a:rPr lang="en-CA" sz="1966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66" smtClean="0">
                <a:solidFill>
                  <a:srgbClr val="000000"/>
                </a:solidFill>
                <a:latin typeface="Times New Roman"/>
              </a:rPr>
            </a:b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Drugs</a:t>
            </a:r>
          </a:p>
          <a:p>
            <a:pPr>
              <a:lnSpc>
                <a:spcPts val="2635"/>
              </a:lnSpc>
            </a:pPr>
            <a:endParaRPr lang="en-CA" sz="1966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01800" y="6324600"/>
            <a:ext cx="8242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Idiopthaic</a:t>
            </a:r>
          </a:p>
          <a:p>
            <a:pPr>
              <a:lnSpc>
                <a:spcPts val="2300"/>
              </a:lnSpc>
            </a:pPr>
            <a:endParaRPr lang="en-CA" sz="198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667000" y="863600"/>
            <a:ext cx="7391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4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Erythema Nodosum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93800" y="2705100"/>
            <a:ext cx="88646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393700" algn="l"/>
              </a:tabLst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Multiple bilateral tender erythematous subcutaneous nodules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	Over shins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93800" y="3365500"/>
            <a:ext cx="88646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More common in females</a:t>
            </a:r>
            <a:r>
              <a:rPr lang="en-CA" sz="231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19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Causes:</a:t>
            </a:r>
          </a:p>
          <a:p>
            <a:pPr>
              <a:lnSpc>
                <a:spcPts val="3200"/>
              </a:lnSpc>
            </a:pPr>
            <a:endParaRPr lang="en-CA" sz="231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54200" y="4165600"/>
            <a:ext cx="8204200" cy="749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Infectious: Streptococus, Tuberculosis, Hepatitis ,Chlamydia</a:t>
            </a:r>
            <a:r>
              <a:rPr lang="en-CA" sz="198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80" smtClean="0">
                <a:solidFill>
                  <a:srgbClr val="000000"/>
                </a:solidFill>
                <a:latin typeface="Times New Roman"/>
              </a:rPr>
            </a:b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Sarcoidosis</a:t>
            </a:r>
          </a:p>
          <a:p>
            <a:pPr>
              <a:lnSpc>
                <a:spcPts val="2700"/>
              </a:lnSpc>
            </a:pPr>
            <a:endParaRPr lang="en-CA" sz="198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54200" y="4851400"/>
            <a:ext cx="8204200" cy="749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Drugs : Oral contraceptive pills, sulfonamides</a:t>
            </a:r>
            <a:r>
              <a:rPr lang="en-CA" sz="198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89" smtClean="0">
                <a:solidFill>
                  <a:srgbClr val="000000"/>
                </a:solidFill>
                <a:latin typeface="Times New Roman"/>
              </a:rPr>
            </a:b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Lymphoma &amp; leukemia</a:t>
            </a:r>
          </a:p>
          <a:p>
            <a:pPr>
              <a:lnSpc>
                <a:spcPts val="2600"/>
              </a:lnSpc>
            </a:pPr>
            <a:endParaRPr lang="en-CA" sz="198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54200" y="5549900"/>
            <a:ext cx="8204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Pregnancy</a:t>
            </a:r>
          </a:p>
          <a:p>
            <a:pPr>
              <a:lnSpc>
                <a:spcPts val="2300"/>
              </a:lnSpc>
            </a:pPr>
            <a:endParaRPr lang="en-CA" sz="197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54200" y="5842000"/>
            <a:ext cx="8204200" cy="749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Behcet’s disease</a:t>
            </a:r>
            <a:r>
              <a:rPr lang="en-CA" sz="197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79" smtClean="0">
                <a:solidFill>
                  <a:srgbClr val="000000"/>
                </a:solidFill>
                <a:latin typeface="Times New Roman"/>
              </a:rPr>
            </a:b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Idiopathic</a:t>
            </a:r>
          </a:p>
          <a:p>
            <a:pPr>
              <a:lnSpc>
                <a:spcPts val="2700"/>
              </a:lnSpc>
            </a:pPr>
            <a:endParaRPr lang="en-CA" sz="197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pic>
        <p:nvPicPr>
          <p:cNvPr id="53249" name="Picture 1" descr="C:\Users\SONY\Desktop\Knuter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64" y="501825"/>
            <a:ext cx="4625315" cy="6768752"/>
          </a:xfrm>
          <a:prstGeom prst="rect">
            <a:avLst/>
          </a:prstGeom>
          <a:noFill/>
        </p:spPr>
      </p:pic>
      <p:pic>
        <p:nvPicPr>
          <p:cNvPr id="53251" name="Picture 3" descr="C:\Users\SONY\Desktop\%20%20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191" y="501824"/>
            <a:ext cx="4945701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438400" y="863600"/>
            <a:ext cx="7620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14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Acanthosis Nigricans:</a:t>
            </a:r>
          </a:p>
          <a:p>
            <a:pPr>
              <a:lnSpc>
                <a:spcPts val="506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743200"/>
            <a:ext cx="9017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93700" algn="l"/>
              </a:tabLst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Brown hyperpigmentation &amp; increased thickening of skin with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	velvety texture at neck, axillae and groin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3568700"/>
            <a:ext cx="9131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Causes: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27200" y="4064000"/>
            <a:ext cx="8331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Obesity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01800" y="44958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Endocrinopathy : Diabetes, Thyroid disease, Insulin resistance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01800" y="4800600"/>
            <a:ext cx="83566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Internal malignancy: the most common is adenocarcinoma of stomach</a:t>
            </a:r>
            <a:r>
              <a:rPr lang="en-CA" sz="20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4" smtClean="0">
                <a:solidFill>
                  <a:srgbClr val="000000"/>
                </a:solidFill>
                <a:latin typeface="Times New Roman"/>
              </a:rPr>
            </a:b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Drugs: Nicotinic acid</a:t>
            </a:r>
          </a:p>
          <a:p>
            <a:pPr>
              <a:lnSpc>
                <a:spcPts val="28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01800" y="55880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Familial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01800" y="59563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Idiopathic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4318000" y="1117600"/>
            <a:ext cx="57404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10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Nails</a:t>
            </a:r>
          </a:p>
          <a:p>
            <a:pPr>
              <a:lnSpc>
                <a:spcPts val="6210"/>
              </a:lnSpc>
            </a:pPr>
            <a:endParaRPr lang="en-CA" sz="5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93800" y="2260600"/>
            <a:ext cx="88646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Clubbing :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01800" y="2794000"/>
            <a:ext cx="83566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Exaggeration of the normal nail curve associated with loss of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	the normal angle between nail and posterior nail fold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01800" y="3619500"/>
            <a:ext cx="8356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0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Causes:</a:t>
            </a:r>
          </a:p>
          <a:p>
            <a:pPr>
              <a:lnSpc>
                <a:spcPts val="2760"/>
              </a:lnSpc>
            </a:pPr>
            <a:endParaRPr lang="en-CA" sz="236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71700" y="4038600"/>
            <a:ext cx="7886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FFFF"/>
                </a:solidFill>
                <a:latin typeface="Times New Roman"/>
                <a:cs typeface="Times New Roman"/>
              </a:rPr>
              <a:t>1.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Thoracic: Lung abscess, Lung CA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71700" y="4406900"/>
            <a:ext cx="7886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FFFF"/>
                </a:solidFill>
                <a:latin typeface="Times New Roman"/>
                <a:cs typeface="Times New Roman"/>
              </a:rPr>
              <a:t>2.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CVS: Congenital cyanotic heart disease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71700" y="4775200"/>
            <a:ext cx="7886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FFFF"/>
                </a:solidFill>
                <a:latin typeface="Times New Roman"/>
                <a:cs typeface="Times New Roman"/>
              </a:rPr>
              <a:t>3.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GIT:GI carcinoma, Inflammatory bowel disease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71700" y="5130800"/>
            <a:ext cx="7886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FFFF"/>
                </a:solidFill>
                <a:latin typeface="Times New Roman"/>
                <a:cs typeface="Times New Roman"/>
              </a:rPr>
              <a:t>4.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Endocrine: Thyroid disease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71700" y="5499100"/>
            <a:ext cx="7886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00FFFF"/>
                </a:solidFill>
                <a:latin typeface="Times New Roman"/>
                <a:cs typeface="Times New Roman"/>
              </a:rPr>
              <a:t>5.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Idiopathic: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79500" y="2413000"/>
            <a:ext cx="8978900" cy="609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204" smtClean="0">
                <a:solidFill>
                  <a:srgbClr val="FFFF00"/>
                </a:solidFill>
                <a:latin typeface="Times New Roman"/>
                <a:cs typeface="Times New Roman"/>
              </a:rPr>
              <a:t>Subacute Cutaneous Lupus (SCLE)</a:t>
            </a:r>
          </a:p>
          <a:p>
            <a:pPr>
              <a:lnSpc>
                <a:spcPts val="3680"/>
              </a:lnSpc>
            </a:pPr>
            <a:endParaRPr lang="en-CA" sz="32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93800" y="2882900"/>
            <a:ext cx="88646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papulosqamous or annular presentation</a:t>
            </a:r>
            <a:r>
              <a:rPr lang="en-CA" sz="274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40" smtClean="0">
                <a:solidFill>
                  <a:srgbClr val="000000"/>
                </a:solidFill>
                <a:latin typeface="Times New Roman"/>
              </a:rPr>
            </a:b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Photosensitivity</a:t>
            </a:r>
          </a:p>
          <a:p>
            <a:pPr>
              <a:lnSpc>
                <a:spcPts val="4100"/>
              </a:lnSpc>
            </a:pPr>
            <a:endParaRPr lang="en-CA" sz="274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93800" y="4013200"/>
            <a:ext cx="88646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180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 Dose not cause scarring</a:t>
            </a:r>
          </a:p>
          <a:p>
            <a:pPr>
              <a:lnSpc>
                <a:spcPts val="3220"/>
              </a:lnSpc>
            </a:pPr>
            <a:endParaRPr lang="en-CA" sz="275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93800" y="4432300"/>
            <a:ext cx="6457473" cy="15040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CA" sz="1800" dirty="0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795" dirty="0" smtClean="0">
                <a:solidFill>
                  <a:srgbClr val="FFFFCC"/>
                </a:solidFill>
                <a:latin typeface="Times New Roman"/>
                <a:cs typeface="Times New Roman"/>
              </a:rPr>
              <a:t> Usually ANA negative but anti Ro positive.</a:t>
            </a:r>
            <a:r>
              <a:rPr lang="en-CA" sz="2759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759" dirty="0" smtClean="0">
                <a:solidFill>
                  <a:srgbClr val="000000"/>
                </a:solidFill>
                <a:latin typeface="Times New Roman"/>
              </a:rPr>
            </a:br>
            <a:endParaRPr lang="en-CA" sz="2795" dirty="0" smtClean="0">
              <a:solidFill>
                <a:srgbClr val="FFFFCC"/>
              </a:solidFill>
              <a:latin typeface="Times New Roman"/>
              <a:cs typeface="Times New Roman"/>
            </a:endParaRPr>
          </a:p>
          <a:p>
            <a:pPr>
              <a:lnSpc>
                <a:spcPts val="4000"/>
              </a:lnSpc>
            </a:pPr>
            <a:endParaRPr lang="en-CA" sz="2759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927100" y="2260600"/>
            <a:ext cx="91313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Splinter Haemorrhages :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755900"/>
            <a:ext cx="9017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Causes :</a:t>
            </a:r>
          </a:p>
          <a:p>
            <a:pPr>
              <a:lnSpc>
                <a:spcPts val="2760"/>
              </a:lnSpc>
            </a:pPr>
            <a:endParaRPr lang="en-CA" sz="2326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01800" y="31750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Times New Roman"/>
                <a:cs typeface="Times New Roman"/>
              </a:rPr>
              <a:t>1.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Bacterial endocarditis</a:t>
            </a:r>
          </a:p>
          <a:p>
            <a:pPr>
              <a:lnSpc>
                <a:spcPts val="2300"/>
              </a:lnSpc>
            </a:pPr>
            <a:endParaRPr lang="en-CA" sz="198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01800" y="35433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Times New Roman"/>
                <a:cs typeface="Times New Roman"/>
              </a:rPr>
              <a:t>2.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Septic emboli</a:t>
            </a:r>
          </a:p>
          <a:p>
            <a:pPr>
              <a:lnSpc>
                <a:spcPts val="2300"/>
              </a:lnSpc>
            </a:pPr>
            <a:endParaRPr lang="en-CA" sz="196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01800" y="39116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Times New Roman"/>
                <a:cs typeface="Times New Roman"/>
              </a:rPr>
              <a:t>3.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CTD</a:t>
            </a:r>
          </a:p>
          <a:p>
            <a:pPr>
              <a:lnSpc>
                <a:spcPts val="2300"/>
              </a:lnSpc>
            </a:pPr>
            <a:endParaRPr lang="en-CA" sz="191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01800" y="42672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Times New Roman"/>
                <a:cs typeface="Times New Roman"/>
              </a:rPr>
              <a:t>4.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Trauma</a:t>
            </a:r>
          </a:p>
          <a:p>
            <a:pPr>
              <a:lnSpc>
                <a:spcPts val="2300"/>
              </a:lnSpc>
            </a:pPr>
            <a:endParaRPr lang="en-CA" sz="194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01800" y="46355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Times New Roman"/>
                <a:cs typeface="Times New Roman"/>
              </a:rPr>
              <a:t>5.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Idiopathic</a:t>
            </a:r>
          </a:p>
          <a:p>
            <a:pPr>
              <a:lnSpc>
                <a:spcPts val="2300"/>
              </a:lnSpc>
            </a:pPr>
            <a:endParaRPr lang="en-CA" sz="1961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nakedscientists.com/forum/index.php?action=dlattach;topic=18961.0;attach=6467;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9856"/>
            <a:ext cx="10060183" cy="6262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4660900" y="1803400"/>
            <a:ext cx="53975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00"/>
                </a:solidFill>
                <a:latin typeface="Times New Roman"/>
                <a:cs typeface="Times New Roman"/>
              </a:rPr>
              <a:t>Koilonychia :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75200" y="2235200"/>
            <a:ext cx="52832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Spoon- shaped appearance</a:t>
            </a:r>
            <a:r>
              <a:rPr lang="en-CA" sz="2319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19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Causes:</a:t>
            </a:r>
          </a:p>
          <a:p>
            <a:pPr>
              <a:lnSpc>
                <a:spcPts val="3400"/>
              </a:lnSpc>
            </a:pPr>
            <a:endParaRPr lang="en-CA" sz="231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35600" y="3162300"/>
            <a:ext cx="462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Times New Roman"/>
                <a:cs typeface="Times New Roman"/>
              </a:rPr>
              <a:t>1.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Iron deficiency anemia</a:t>
            </a:r>
          </a:p>
          <a:p>
            <a:pPr>
              <a:lnSpc>
                <a:spcPts val="2300"/>
              </a:lnSpc>
            </a:pPr>
            <a:endParaRPr lang="en-CA" sz="198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35600" y="3530600"/>
            <a:ext cx="462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Times New Roman"/>
                <a:cs typeface="Times New Roman"/>
              </a:rPr>
              <a:t>2.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Thyroid disease</a:t>
            </a:r>
          </a:p>
          <a:p>
            <a:pPr>
              <a:lnSpc>
                <a:spcPts val="2300"/>
              </a:lnSpc>
            </a:pPr>
            <a:endParaRPr lang="en-CA" sz="197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35600" y="3886200"/>
            <a:ext cx="462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Times New Roman"/>
                <a:cs typeface="Times New Roman"/>
              </a:rPr>
              <a:t>3.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Physological; early childhood</a:t>
            </a:r>
          </a:p>
          <a:p>
            <a:pPr>
              <a:lnSpc>
                <a:spcPts val="2300"/>
              </a:lnSpc>
            </a:pPr>
            <a:endParaRPr lang="en-CA" sz="198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35600" y="4254500"/>
            <a:ext cx="4622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Times New Roman"/>
                <a:cs typeface="Times New Roman"/>
              </a:rPr>
              <a:t>4.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 Dermatoses: Lichen planus</a:t>
            </a:r>
          </a:p>
          <a:p>
            <a:pPr>
              <a:lnSpc>
                <a:spcPts val="2300"/>
              </a:lnSpc>
            </a:pPr>
            <a:endParaRPr lang="en-CA" sz="1983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086600" y="4622800"/>
            <a:ext cx="2971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Alopecia Areata and others</a:t>
            </a:r>
          </a:p>
          <a:p>
            <a:pPr>
              <a:lnSpc>
                <a:spcPts val="23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952500" y="495300"/>
            <a:ext cx="9105900" cy="154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3339">
              <a:lnSpc>
                <a:spcPts val="5300"/>
              </a:lnSpc>
            </a:pPr>
            <a:r>
              <a:rPr lang="en-CA" sz="4414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Some mucocutaneous disorders in</a:t>
            </a:r>
            <a:r>
              <a:rPr lang="en-CA" sz="44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4404" smtClean="0">
                <a:solidFill>
                  <a:srgbClr val="000000"/>
                </a:solidFill>
                <a:latin typeface="Times New Roman"/>
              </a:rPr>
            </a:br>
            <a:r>
              <a:rPr lang="en-CA" sz="4414" b="1" smtClean="0">
                <a:solidFill>
                  <a:srgbClr val="FFFF00"/>
                </a:solidFill>
                <a:latin typeface="Times New Roman Bold"/>
                <a:cs typeface="Times New Roman Bold"/>
              </a:rPr>
              <a:t>which you need to do HIV testing?</a:t>
            </a:r>
          </a:p>
          <a:p>
            <a:pPr>
              <a:lnSpc>
                <a:spcPts val="5300"/>
              </a:lnSpc>
            </a:pPr>
            <a:endParaRPr lang="en-CA" sz="440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1400" y="2755900"/>
            <a:ext cx="9017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Oral hairy leukoplakia:</a:t>
            </a:r>
          </a:p>
          <a:p>
            <a:pPr>
              <a:lnSpc>
                <a:spcPts val="2760"/>
              </a:lnSpc>
            </a:pPr>
            <a:endParaRPr lang="en-CA" sz="236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1400" y="3060700"/>
            <a:ext cx="9017000" cy="889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69036">
              <a:lnSpc>
                <a:spcPts val="34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Corragated white plaques on the lateral aspect of the tongue.</a:t>
            </a:r>
            <a:r>
              <a:rPr lang="en-CA" sz="2355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355" smtClean="0">
                <a:solidFill>
                  <a:srgbClr val="000000"/>
                </a:solidFill>
                <a:latin typeface="Times New Roman"/>
              </a:rPr>
            </a:br>
            <a:r>
              <a:rPr lang="en-CA" sz="1596" smtClean="0">
                <a:solidFill>
                  <a:srgbClr val="CC0000"/>
                </a:solidFill>
                <a:latin typeface="Arial Unicode MS"/>
                <a:cs typeface="Arial Unicode MS"/>
              </a:rPr>
              <a:t>u</a:t>
            </a:r>
            <a:r>
              <a:rPr lang="en-CA" sz="2400" smtClean="0">
                <a:solidFill>
                  <a:srgbClr val="FFFFCC"/>
                </a:solidFill>
                <a:latin typeface="Times New Roman"/>
                <a:cs typeface="Times New Roman"/>
              </a:rPr>
              <a:t>  Kaposi Sarcoma:</a:t>
            </a:r>
          </a:p>
          <a:p>
            <a:pPr>
              <a:lnSpc>
                <a:spcPts val="3400"/>
              </a:lnSpc>
            </a:pPr>
            <a:endParaRPr lang="en-CA" sz="235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01800" y="39878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Caused by HHV -8</a:t>
            </a:r>
          </a:p>
          <a:p>
            <a:pPr>
              <a:lnSpc>
                <a:spcPts val="2300"/>
              </a:lnSpc>
            </a:pPr>
            <a:endParaRPr lang="en-CA" sz="198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01800" y="4279900"/>
            <a:ext cx="83566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Blue macules ,patches or nodules which is  in essence a vascular tumor</a:t>
            </a:r>
            <a:r>
              <a:rPr lang="en-CA" sz="199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994" smtClean="0">
                <a:solidFill>
                  <a:srgbClr val="000000"/>
                </a:solidFill>
                <a:latin typeface="Times New Roman"/>
              </a:rPr>
            </a:b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Associated with low CD4 count</a:t>
            </a:r>
          </a:p>
          <a:p>
            <a:pPr>
              <a:lnSpc>
                <a:spcPts val="29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01800" y="50800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May resolve or diminish if CD4 count rises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01800" y="5435600"/>
            <a:ext cx="83566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17500" algn="l"/>
              </a:tabLst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Types of Kaposi sarcoma :Classic type (in elderly),Immunosupperssion</a:t>
            </a:r>
            <a:r>
              <a:rPr lang="en-CA" sz="2004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004" smtClean="0">
                <a:solidFill>
                  <a:srgbClr val="000000"/>
                </a:solidFill>
                <a:latin typeface="Times New Roman"/>
              </a:rPr>
            </a:b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	associated ,HIV associated ,and African endemic type</a:t>
            </a:r>
          </a:p>
          <a:p>
            <a:pPr>
              <a:lnSpc>
                <a:spcPts val="2400"/>
              </a:lnSpc>
            </a:pPr>
            <a:endParaRPr lang="en-CA" sz="20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01800" y="6108700"/>
            <a:ext cx="8356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704" smtClean="0">
                <a:solidFill>
                  <a:srgbClr val="00CC99"/>
                </a:solidFill>
                <a:latin typeface="Arial Unicode MS"/>
                <a:cs typeface="Arial Unicode MS"/>
              </a:rPr>
              <a:t>v</a:t>
            </a:r>
            <a:r>
              <a:rPr lang="en-CA" sz="2004" smtClean="0">
                <a:solidFill>
                  <a:srgbClr val="FFFFCC"/>
                </a:solidFill>
                <a:latin typeface="Times New Roman"/>
                <a:cs typeface="Times New Roman"/>
              </a:rPr>
              <a:t> Metastasis to Lymph nodes , and Viscera</a:t>
            </a:r>
          </a:p>
          <a:p>
            <a:pPr>
              <a:lnSpc>
                <a:spcPts val="2300"/>
              </a:lnSpc>
            </a:pPr>
            <a:endParaRPr lang="en-CA" sz="199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117600" y="2413000"/>
            <a:ext cx="8940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*Multiple mollsucum contagiosum in adult (on face)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17600" y="2921000"/>
            <a:ext cx="8940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*Any STD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17600" y="3429000"/>
            <a:ext cx="8940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*Seborrheic Dermatitis (extensive &amp; refractory to therapy )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7600" y="3949700"/>
            <a:ext cx="89408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5" smtClean="0">
                <a:solidFill>
                  <a:srgbClr val="FFFFCC"/>
                </a:solidFill>
                <a:latin typeface="Times New Roman"/>
                <a:cs typeface="Times New Roman"/>
              </a:rPr>
              <a:t>*Severe extensive relacitrant apthous ulceration</a:t>
            </a:r>
          </a:p>
          <a:p>
            <a:pPr>
              <a:lnSpc>
                <a:spcPts val="3220"/>
              </a:lnSpc>
            </a:pPr>
            <a:endParaRPr lang="en-CA" sz="27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7467600"/>
            <a:ext cx="9829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 smtClean="0">
                <a:solidFill>
                  <a:srgbClr val="000000"/>
                </a:solidFill>
                <a:latin typeface="Arial"/>
                <a:cs typeface="Arial"/>
              </a:rPr>
              <a:t>PDF created with FinePrint pdfFactory trial version </a:t>
            </a:r>
            <a:r>
              <a:rPr lang="en-CA" sz="1200" smtClean="0">
                <a:solidFill>
                  <a:srgbClr val="0000FF"/>
                </a:solidFill>
                <a:latin typeface="Arial"/>
                <a:cs typeface="Arial"/>
              </a:rPr>
              <a:t>http://www.fineprint.com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3341</Words>
  <Application>Microsoft Macintosh PowerPoint</Application>
  <PresentationFormat>Custom</PresentationFormat>
  <Paragraphs>481</Paragraphs>
  <Slides>128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Purpura and vasculitis  </vt:lpstr>
      <vt:lpstr>Definition</vt:lpstr>
      <vt:lpstr>Purpura</vt:lpstr>
      <vt:lpstr>Causes </vt:lpstr>
      <vt:lpstr>PowerPoint Presentation</vt:lpstr>
      <vt:lpstr>PowerPoint Presentation</vt:lpstr>
      <vt:lpstr> Definition</vt:lpstr>
      <vt:lpstr>classification</vt:lpstr>
      <vt:lpstr>PowerPoint Presentation</vt:lpstr>
      <vt:lpstr>Classification</vt:lpstr>
      <vt:lpstr>Cutaneous small vessel vasculitis</vt:lpstr>
      <vt:lpstr>Cutaneous small vessel vasculitis</vt:lpstr>
      <vt:lpstr>Cutaneous small vessel vasculitis</vt:lpstr>
      <vt:lpstr>Cutaneous small vessel vasculitis</vt:lpstr>
      <vt:lpstr>PowerPoint Presentation</vt:lpstr>
      <vt:lpstr>Histology</vt:lpstr>
      <vt:lpstr>Work up</vt:lpstr>
      <vt:lpstr>PowerPoint Presentation</vt:lpstr>
      <vt:lpstr>Treatment</vt:lpstr>
      <vt:lpstr>Henoch-Schönlein purpura HSP</vt:lpstr>
      <vt:lpstr>PowerPoint Presentation</vt:lpstr>
      <vt:lpstr>PowerPoint Presentation</vt:lpstr>
      <vt:lpstr>PowerPoint Presentation</vt:lpstr>
      <vt:lpstr>Thank  you ………….</vt:lpstr>
    </vt:vector>
  </TitlesOfParts>
  <Company>Investintech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A2E_Engine</dc:creator>
  <cp:lastModifiedBy>good f</cp:lastModifiedBy>
  <cp:revision>20</cp:revision>
  <dcterms:created xsi:type="dcterms:W3CDTF">2014-02-25T16:56:50Z</dcterms:created>
  <dcterms:modified xsi:type="dcterms:W3CDTF">2017-09-21T03:17:42Z</dcterms:modified>
</cp:coreProperties>
</file>