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05"/>
  </p:notesMasterIdLst>
  <p:sldIdLst>
    <p:sldId id="256" r:id="rId2"/>
    <p:sldId id="261" r:id="rId3"/>
    <p:sldId id="259" r:id="rId4"/>
    <p:sldId id="257" r:id="rId5"/>
    <p:sldId id="284" r:id="rId6"/>
    <p:sldId id="258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62" r:id="rId15"/>
    <p:sldId id="292" r:id="rId16"/>
    <p:sldId id="293" r:id="rId17"/>
    <p:sldId id="294" r:id="rId18"/>
    <p:sldId id="297" r:id="rId19"/>
    <p:sldId id="295" r:id="rId20"/>
    <p:sldId id="298" r:id="rId21"/>
    <p:sldId id="296" r:id="rId22"/>
    <p:sldId id="299" r:id="rId23"/>
    <p:sldId id="300" r:id="rId24"/>
    <p:sldId id="303" r:id="rId25"/>
    <p:sldId id="304" r:id="rId26"/>
    <p:sldId id="305" r:id="rId27"/>
    <p:sldId id="306" r:id="rId28"/>
    <p:sldId id="301" r:id="rId29"/>
    <p:sldId id="307" r:id="rId30"/>
    <p:sldId id="310" r:id="rId31"/>
    <p:sldId id="311" r:id="rId32"/>
    <p:sldId id="312" r:id="rId33"/>
    <p:sldId id="313" r:id="rId34"/>
    <p:sldId id="314" r:id="rId35"/>
    <p:sldId id="315" r:id="rId36"/>
    <p:sldId id="317" r:id="rId37"/>
    <p:sldId id="316" r:id="rId38"/>
    <p:sldId id="318" r:id="rId39"/>
    <p:sldId id="322" r:id="rId40"/>
    <p:sldId id="319" r:id="rId41"/>
    <p:sldId id="323" r:id="rId42"/>
    <p:sldId id="325" r:id="rId43"/>
    <p:sldId id="328" r:id="rId44"/>
    <p:sldId id="326" r:id="rId45"/>
    <p:sldId id="329" r:id="rId46"/>
    <p:sldId id="327" r:id="rId47"/>
    <p:sldId id="330" r:id="rId48"/>
    <p:sldId id="332" r:id="rId49"/>
    <p:sldId id="333" r:id="rId50"/>
    <p:sldId id="334" r:id="rId51"/>
    <p:sldId id="336" r:id="rId52"/>
    <p:sldId id="335" r:id="rId53"/>
    <p:sldId id="337" r:id="rId54"/>
    <p:sldId id="321" r:id="rId55"/>
    <p:sldId id="338" r:id="rId56"/>
    <p:sldId id="339" r:id="rId57"/>
    <p:sldId id="324" r:id="rId58"/>
    <p:sldId id="340" r:id="rId59"/>
    <p:sldId id="341" r:id="rId60"/>
    <p:sldId id="344" r:id="rId61"/>
    <p:sldId id="342" r:id="rId62"/>
    <p:sldId id="345" r:id="rId63"/>
    <p:sldId id="346" r:id="rId64"/>
    <p:sldId id="347" r:id="rId65"/>
    <p:sldId id="348" r:id="rId66"/>
    <p:sldId id="351" r:id="rId67"/>
    <p:sldId id="349" r:id="rId68"/>
    <p:sldId id="352" r:id="rId69"/>
    <p:sldId id="353" r:id="rId70"/>
    <p:sldId id="354" r:id="rId71"/>
    <p:sldId id="355" r:id="rId72"/>
    <p:sldId id="356" r:id="rId73"/>
    <p:sldId id="357" r:id="rId74"/>
    <p:sldId id="358" r:id="rId75"/>
    <p:sldId id="359" r:id="rId76"/>
    <p:sldId id="387" r:id="rId77"/>
    <p:sldId id="361" r:id="rId78"/>
    <p:sldId id="362" r:id="rId79"/>
    <p:sldId id="363" r:id="rId80"/>
    <p:sldId id="364" r:id="rId81"/>
    <p:sldId id="365" r:id="rId82"/>
    <p:sldId id="366" r:id="rId83"/>
    <p:sldId id="367" r:id="rId84"/>
    <p:sldId id="368" r:id="rId85"/>
    <p:sldId id="369" r:id="rId86"/>
    <p:sldId id="370" r:id="rId87"/>
    <p:sldId id="371" r:id="rId88"/>
    <p:sldId id="372" r:id="rId89"/>
    <p:sldId id="373" r:id="rId90"/>
    <p:sldId id="374" r:id="rId91"/>
    <p:sldId id="375" r:id="rId92"/>
    <p:sldId id="376" r:id="rId93"/>
    <p:sldId id="377" r:id="rId94"/>
    <p:sldId id="378" r:id="rId95"/>
    <p:sldId id="379" r:id="rId96"/>
    <p:sldId id="388" r:id="rId97"/>
    <p:sldId id="381" r:id="rId98"/>
    <p:sldId id="382" r:id="rId99"/>
    <p:sldId id="383" r:id="rId100"/>
    <p:sldId id="384" r:id="rId101"/>
    <p:sldId id="385" r:id="rId102"/>
    <p:sldId id="386" r:id="rId103"/>
    <p:sldId id="260" r:id="rId104"/>
  </p:sldIdLst>
  <p:sldSz cx="9144000" cy="5143500" type="screen16x9"/>
  <p:notesSz cx="6858000" cy="9144000"/>
  <p:embeddedFontLst>
    <p:embeddedFont>
      <p:font typeface="Roboto Condensed" panose="020B0604020202020204" charset="0"/>
      <p:regular r:id="rId106"/>
      <p:bold r:id="rId107"/>
      <p:italic r:id="rId108"/>
      <p:boldItalic r:id="rId109"/>
    </p:embeddedFont>
    <p:embeddedFont>
      <p:font typeface="Roboto Condensed Light" panose="020B0604020202020204" charset="0"/>
      <p:regular r:id="rId110"/>
      <p:bold r:id="rId111"/>
      <p:italic r:id="rId112"/>
      <p:boldItalic r:id="rId113"/>
    </p:embeddedFont>
    <p:embeddedFont>
      <p:font typeface="Arvo" panose="020B0604020202020204" charset="0"/>
      <p:regular r:id="rId114"/>
      <p:bold r:id="rId115"/>
      <p:italic r:id="rId116"/>
      <p:boldItalic r:id="rId1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91FECA-430E-416F-9066-ACE034243C0F}">
  <a:tblStyle styleId="{7E91FECA-430E-416F-9066-ACE034243C0F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2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7.fntdata"/><Relationship Id="rId16" Type="http://schemas.openxmlformats.org/officeDocument/2006/relationships/slide" Target="slides/slide15.xml"/><Relationship Id="rId107" Type="http://schemas.openxmlformats.org/officeDocument/2006/relationships/font" Target="fonts/font2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113" Type="http://schemas.openxmlformats.org/officeDocument/2006/relationships/font" Target="fonts/font8.fntdata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3.fntdata"/><Relationship Id="rId11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.fntdata"/><Relationship Id="rId114" Type="http://schemas.openxmlformats.org/officeDocument/2006/relationships/font" Target="fonts/font9.fntdata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4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5.fntdata"/><Relationship Id="rId11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42377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359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63869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3331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25444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34716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039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137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068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020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353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744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244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88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522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32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141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910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003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008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131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641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064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538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949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771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50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625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6089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367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3144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9549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40327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533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2695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5818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5548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04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772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7741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8704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36881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0561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7203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9866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371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3716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3890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20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3489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3011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14476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80075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8961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628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412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70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8822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1145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40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4074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1445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4057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314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1995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6031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4975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1705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1703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2055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60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0005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617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73958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2603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4799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2600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4809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38133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4905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3433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127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9125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834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35018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80892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4366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1775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9078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7754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58079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35789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464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99111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59108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41635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42091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8163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51162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25706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16260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23839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31156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60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77235" y="4278348"/>
            <a:ext cx="5480828" cy="432996"/>
            <a:chOff x="5582264" y="4646737"/>
            <a:chExt cx="5480828" cy="432996"/>
          </a:xfrm>
        </p:grpSpPr>
        <p:sp>
          <p:nvSpPr>
            <p:cNvPr id="18" name="Shape 18"/>
            <p:cNvSpPr/>
            <p:nvPr/>
          </p:nvSpPr>
          <p:spPr>
            <a:xfrm rot="10800000">
              <a:off x="5582264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1" y="4646737"/>
              <a:ext cx="5477861" cy="304551"/>
              <a:chOff x="-24158748" y="330075"/>
              <a:chExt cx="30568422" cy="1699505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-24158748" y="330080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5697213" y="2635518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Shape 25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Shape 28"/>
          <p:cNvGrpSpPr/>
          <p:nvPr/>
        </p:nvGrpSpPr>
        <p:grpSpPr>
          <a:xfrm rot="10800000" flipH="1">
            <a:off x="-1" y="2924825"/>
            <a:ext cx="6589086" cy="2027267"/>
            <a:chOff x="-9894851" y="-4493254"/>
            <a:chExt cx="21200407" cy="6522739"/>
          </a:xfrm>
        </p:grpSpPr>
        <p:sp>
          <p:nvSpPr>
            <p:cNvPr id="29" name="Shape 29"/>
            <p:cNvSpPr/>
            <p:nvPr/>
          </p:nvSpPr>
          <p:spPr>
            <a:xfrm>
              <a:off x="-9894851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Shape 31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32" name="Shape 32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3" name="Shape 33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34" name="Shape 34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6" name="Shape 36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37" name="Shape 37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463525" y="3975448"/>
            <a:ext cx="40944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Shape 4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45" name="Shape 45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Shape 47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48" name="Shape 48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200" b="1">
                <a:solidFill>
                  <a:srgbClr val="FF9800"/>
                </a:solidFill>
              </a:rPr>
              <a:t>“</a:t>
            </a:r>
          </a:p>
        </p:txBody>
      </p:sp>
      <p:grpSp>
        <p:nvGrpSpPr>
          <p:cNvPr id="52" name="Shape 52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53" name="Shape 5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54" name="Shape 5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7" name="Shape 5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58" name="Shape 5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hape 82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83" name="Shape 8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Shape 8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Shape 8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Shape 90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91" name="Shape 9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92" name="Shape 9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95" name="Shape 9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14275" y="1537987"/>
            <a:ext cx="3378300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396123" y="1537987"/>
            <a:ext cx="3378299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164" name="Shape 164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2"/>
            <a:ext cx="2202829" cy="670794"/>
            <a:chOff x="5575241" y="4472722"/>
            <a:chExt cx="2202829" cy="670794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6" r:id="rId6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79624" y="1214040"/>
            <a:ext cx="7369139" cy="272096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/>
              <a:t>Cutaneous </a:t>
            </a:r>
            <a:r>
              <a:rPr lang="en-US" sz="2400" dirty="0" smtClean="0"/>
              <a:t>Manifestations Of Connective Tissue Disease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               </a:t>
            </a:r>
            <a:r>
              <a:rPr lang="en-US" sz="2400" dirty="0" smtClean="0"/>
              <a:t>(Lupus</a:t>
            </a:r>
            <a:r>
              <a:rPr lang="en-US" sz="2400" dirty="0"/>
              <a:t>, </a:t>
            </a:r>
            <a:r>
              <a:rPr lang="en-US" sz="2400" dirty="0" err="1" smtClean="0"/>
              <a:t>Dermatomyositis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dirty="0" smtClean="0"/>
              <a:t>Scleroderma</a:t>
            </a:r>
            <a:r>
              <a:rPr lang="en-US" sz="2400" dirty="0"/>
              <a:t>)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s-ES" altLang="ar-SA" sz="2400" dirty="0"/>
          </a:p>
        </p:txBody>
      </p:sp>
      <p:sp>
        <p:nvSpPr>
          <p:cNvPr id="3" name="Rectangle 2"/>
          <p:cNvSpPr/>
          <p:nvPr/>
        </p:nvSpPr>
        <p:spPr>
          <a:xfrm>
            <a:off x="79624" y="4192932"/>
            <a:ext cx="3577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Prof.</a:t>
            </a:r>
            <a:r>
              <a:rPr lang="en-US" altLang="ar-SA" dirty="0"/>
              <a:t> Fahad </a:t>
            </a:r>
            <a:r>
              <a:rPr lang="en-US" altLang="ar-SA" dirty="0" err="1"/>
              <a:t>AlSaif</a:t>
            </a:r>
            <a:r>
              <a:rPr lang="en-US" altLang="ar-SA" dirty="0"/>
              <a:t/>
            </a:r>
            <a:br>
              <a:rPr lang="en-US" altLang="ar-SA" dirty="0"/>
            </a:br>
            <a:r>
              <a:rPr lang="en-US" dirty="0"/>
              <a:t>Professor, Department of Dermatology, College of Medicine, King Saud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Histopathology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Focal </a:t>
            </a:r>
            <a:r>
              <a:rPr lang="en-US" dirty="0"/>
              <a:t>or continuous epidermal atrophy (in CDLE alternating </a:t>
            </a:r>
            <a:r>
              <a:rPr lang="en-US" dirty="0" err="1"/>
              <a:t>acanthotic</a:t>
            </a:r>
            <a:r>
              <a:rPr lang="en-US" dirty="0"/>
              <a:t> areas)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Follicular </a:t>
            </a:r>
            <a:r>
              <a:rPr lang="en-US" dirty="0"/>
              <a:t>keratin plugs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Vacuolar </a:t>
            </a:r>
            <a:r>
              <a:rPr lang="en-US" dirty="0"/>
              <a:t>degeneration along the </a:t>
            </a:r>
            <a:r>
              <a:rPr lang="en-US" dirty="0" err="1"/>
              <a:t>dermoepidermal</a:t>
            </a:r>
            <a:r>
              <a:rPr lang="en-US" dirty="0"/>
              <a:t> junction zone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Individual </a:t>
            </a:r>
            <a:r>
              <a:rPr lang="en-US" dirty="0"/>
              <a:t>necrotic keratinocytes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Thickening </a:t>
            </a:r>
            <a:r>
              <a:rPr lang="en-US" dirty="0"/>
              <a:t>of basement membrane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Abundant </a:t>
            </a:r>
            <a:r>
              <a:rPr lang="en-US" dirty="0"/>
              <a:t>interstitial </a:t>
            </a:r>
            <a:r>
              <a:rPr lang="en-US" dirty="0" err="1"/>
              <a:t>mucin</a:t>
            </a:r>
            <a:r>
              <a:rPr lang="en-US" dirty="0"/>
              <a:t> deposits in the reticular dermis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Moderate </a:t>
            </a:r>
            <a:r>
              <a:rPr lang="en-US" dirty="0"/>
              <a:t>to dense superficial and deep perivascular and </a:t>
            </a:r>
            <a:r>
              <a:rPr lang="en-US" dirty="0" err="1"/>
              <a:t>periadnexal</a:t>
            </a:r>
            <a:r>
              <a:rPr lang="en-US" dirty="0"/>
              <a:t> lymphocytic infiltrate</a:t>
            </a:r>
          </a:p>
        </p:txBody>
      </p:sp>
    </p:spTree>
    <p:extLst>
      <p:ext uri="{BB962C8B-B14F-4D97-AF65-F5344CB8AC3E}">
        <p14:creationId xmlns:p14="http://schemas.microsoft.com/office/powerpoint/2010/main" val="199093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6" y="801971"/>
            <a:ext cx="6198920" cy="397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101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5. Deep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subcutaneous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profunda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disabling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pansclerotic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of childhood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" y="1554638"/>
            <a:ext cx="6068290" cy="339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1731690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Treatment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85" y="0"/>
            <a:ext cx="53563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2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THE   END</a:t>
            </a:r>
            <a:endParaRPr lang="en" dirty="0"/>
          </a:p>
        </p:txBody>
      </p:sp>
      <p:sp>
        <p:nvSpPr>
          <p:cNvPr id="230" name="Shape 230"/>
          <p:cNvSpPr txBox="1">
            <a:spLocks noGrp="1"/>
          </p:cNvSpPr>
          <p:nvPr>
            <p:ph type="sldNum" idx="4294967295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103</a:t>
            </a:fld>
            <a:endParaRPr lang="en"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103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731"/>
            <a:ext cx="9144000" cy="46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13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578"/>
            <a:ext cx="9144001" cy="461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708377" y="1648261"/>
            <a:ext cx="8085667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7200" dirty="0">
                <a:solidFill>
                  <a:srgbClr val="FF9800"/>
                </a:solidFill>
              </a:rPr>
              <a:t> </a:t>
            </a:r>
            <a:r>
              <a:rPr lang="en-US" sz="4000" dirty="0">
                <a:solidFill>
                  <a:srgbClr val="FF9800"/>
                </a:solidFill>
              </a:rPr>
              <a:t>LE-specific  skin manifestations </a:t>
            </a:r>
            <a:endParaRPr lang="en" sz="40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48142" y="1287913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/>
              <a:t>1-</a:t>
            </a:r>
            <a:r>
              <a:rPr lang="ar-SA" sz="2400" dirty="0" smtClean="0"/>
              <a:t> </a:t>
            </a:r>
            <a:r>
              <a:rPr lang="en-US" sz="2400" dirty="0" smtClean="0"/>
              <a:t>Acute CLE</a:t>
            </a:r>
            <a:r>
              <a:rPr lang="ar-SA" sz="2400" dirty="0" smtClean="0"/>
              <a:t> 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lmost </a:t>
            </a:r>
            <a:r>
              <a:rPr lang="en-US" dirty="0"/>
              <a:t>always associated with systemic disease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Localized </a:t>
            </a:r>
            <a:r>
              <a:rPr lang="en-US" dirty="0"/>
              <a:t>(concentrated above the neck) or generalized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Malar </a:t>
            </a:r>
            <a:r>
              <a:rPr lang="en-US" dirty="0"/>
              <a:t>rash or butterfly erythema is the most typical localized lesion, an erythema (and/or </a:t>
            </a:r>
            <a:r>
              <a:rPr lang="en-US" dirty="0" err="1"/>
              <a:t>oedema</a:t>
            </a:r>
            <a:r>
              <a:rPr lang="en-US" dirty="0"/>
              <a:t>) over the malar eminence with a tendency to spare the </a:t>
            </a:r>
            <a:r>
              <a:rPr lang="en-US" dirty="0" err="1"/>
              <a:t>nasolabial</a:t>
            </a:r>
            <a:r>
              <a:rPr lang="en-US" dirty="0"/>
              <a:t> folds</a:t>
            </a:r>
          </a:p>
        </p:txBody>
      </p:sp>
    </p:spTree>
    <p:extLst>
      <p:ext uri="{BB962C8B-B14F-4D97-AF65-F5344CB8AC3E}">
        <p14:creationId xmlns:p14="http://schemas.microsoft.com/office/powerpoint/2010/main" val="41450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16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73942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6" y="0"/>
            <a:ext cx="69765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48142" y="1287913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/>
              <a:t>1-</a:t>
            </a:r>
            <a:r>
              <a:rPr lang="ar-SA" sz="2400" dirty="0" smtClean="0"/>
              <a:t> </a:t>
            </a:r>
            <a:r>
              <a:rPr lang="en-US" sz="2400" dirty="0" smtClean="0"/>
              <a:t>Acute CLE</a:t>
            </a:r>
            <a:r>
              <a:rPr lang="ar-SA" sz="2400" dirty="0" smtClean="0"/>
              <a:t> 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The generalized form of acute CLE is uncommon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Associated </a:t>
            </a:r>
            <a:r>
              <a:rPr lang="en-US" dirty="0"/>
              <a:t>with a previous sun exposure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Preferably </a:t>
            </a:r>
            <a:r>
              <a:rPr lang="en-US" dirty="0"/>
              <a:t>located to sun-exposed areas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Maculopapular</a:t>
            </a:r>
            <a:r>
              <a:rPr lang="en-US" dirty="0" smtClean="0"/>
              <a:t> </a:t>
            </a:r>
            <a:r>
              <a:rPr lang="en-US" dirty="0"/>
              <a:t>rash of lupus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Photosensitive </a:t>
            </a:r>
            <a:r>
              <a:rPr lang="en-US" dirty="0"/>
              <a:t>lupus dermatitis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Bullous lupus</a:t>
            </a:r>
          </a:p>
        </p:txBody>
      </p:sp>
    </p:spTree>
    <p:extLst>
      <p:ext uri="{BB962C8B-B14F-4D97-AF65-F5344CB8AC3E}">
        <p14:creationId xmlns:p14="http://schemas.microsoft.com/office/powerpoint/2010/main" val="32155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11" y="0"/>
            <a:ext cx="75409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758693" y="519496"/>
            <a:ext cx="5492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800" dirty="0" smtClean="0"/>
              <a:t>Objectives</a:t>
            </a:r>
            <a:r>
              <a:rPr lang="en-US" dirty="0">
                <a:solidFill>
                  <a:srgbClr val="212121"/>
                </a:solidFill>
                <a:latin typeface="wf_segoe-ui_normal"/>
              </a:rPr>
              <a:t/>
            </a:r>
            <a:br>
              <a:rPr lang="en-US" dirty="0">
                <a:solidFill>
                  <a:srgbClr val="212121"/>
                </a:solidFill>
                <a:latin typeface="wf_segoe-ui_normal"/>
              </a:rPr>
            </a:br>
            <a:endParaRPr lang="en" dirty="0"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208530" y="1054552"/>
            <a:ext cx="8681155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endParaRPr lang="en" dirty="0" smtClean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Differentiate </a:t>
            </a:r>
            <a:r>
              <a:rPr lang="en-US" dirty="0"/>
              <a:t>between the various types of </a:t>
            </a:r>
            <a:r>
              <a:rPr lang="en-US" dirty="0" smtClean="0"/>
              <a:t>CLE</a:t>
            </a:r>
            <a:endParaRPr lang="en-US" dirty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to diagnose and investigate CLE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Identify </a:t>
            </a:r>
            <a:r>
              <a:rPr lang="en-US" dirty="0"/>
              <a:t>all of the current treatment options available for CLE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learn how to diagnose and investigate </a:t>
            </a:r>
            <a:r>
              <a:rPr lang="en-US" dirty="0" err="1"/>
              <a:t>dermatomyositis</a:t>
            </a:r>
            <a:r>
              <a:rPr lang="en-US" dirty="0"/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to manage </a:t>
            </a:r>
            <a:r>
              <a:rPr lang="en-US" dirty="0" err="1" smtClean="0"/>
              <a:t>dermatomyositis</a:t>
            </a:r>
            <a:r>
              <a:rPr lang="en-US" dirty="0" smtClean="0"/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learn the presentation of </a:t>
            </a:r>
            <a:r>
              <a:rPr lang="en-US" dirty="0" err="1"/>
              <a:t>morphea</a:t>
            </a:r>
            <a:r>
              <a:rPr lang="en-US" dirty="0"/>
              <a:t> and systemic sclerosis and ways to  manage </a:t>
            </a:r>
            <a:r>
              <a:rPr lang="en-US" dirty="0" smtClean="0"/>
              <a:t>them</a:t>
            </a:r>
            <a:endParaRPr lang="en-US" dirty="0"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grpSp>
        <p:nvGrpSpPr>
          <p:cNvPr id="239" name="Shape 239"/>
          <p:cNvGrpSpPr/>
          <p:nvPr/>
        </p:nvGrpSpPr>
        <p:grpSpPr>
          <a:xfrm>
            <a:off x="282215" y="590918"/>
            <a:ext cx="369504" cy="369504"/>
            <a:chOff x="2594050" y="1631825"/>
            <a:chExt cx="439625" cy="439625"/>
          </a:xfrm>
        </p:grpSpPr>
        <p:sp>
          <p:nvSpPr>
            <p:cNvPr id="240" name="Shape 24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2-Subacute </a:t>
            </a:r>
            <a:r>
              <a:rPr lang="en-US" sz="2400" dirty="0" smtClean="0"/>
              <a:t>CLE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hotosensitivity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There </a:t>
            </a:r>
            <a:r>
              <a:rPr lang="en-US" dirty="0"/>
              <a:t>are two morphologic variants of SCLE:</a:t>
            </a:r>
          </a:p>
          <a:p>
            <a:pPr marL="228600" lvl="8">
              <a:buNone/>
            </a:pPr>
            <a:r>
              <a:rPr lang="en-US" dirty="0" smtClean="0"/>
              <a:t>                      1- </a:t>
            </a:r>
            <a:r>
              <a:rPr lang="en-US" dirty="0" err="1" smtClean="0"/>
              <a:t>Psoriasiform</a:t>
            </a:r>
            <a:r>
              <a:rPr lang="en-US" dirty="0" smtClean="0"/>
              <a:t> </a:t>
            </a:r>
            <a:r>
              <a:rPr lang="en-US" dirty="0"/>
              <a:t>type</a:t>
            </a:r>
          </a:p>
          <a:p>
            <a:pPr marL="228600" lvl="8">
              <a:buNone/>
            </a:pPr>
            <a:r>
              <a:rPr lang="en-US" dirty="0" smtClean="0"/>
              <a:t>                      2- Annular</a:t>
            </a:r>
            <a:r>
              <a:rPr lang="en-US" dirty="0"/>
              <a:t>, polycyclic type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Subacute</a:t>
            </a:r>
            <a:r>
              <a:rPr lang="en-US" dirty="0" smtClean="0"/>
              <a:t> </a:t>
            </a:r>
            <a:r>
              <a:rPr lang="en-US" dirty="0"/>
              <a:t>CLE is strongly associated with the anti- Ro/SSA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15-20</a:t>
            </a:r>
            <a:r>
              <a:rPr lang="en-US" dirty="0"/>
              <a:t>% of SCLE patients also have other types of CLE lesions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50</a:t>
            </a:r>
            <a:r>
              <a:rPr lang="en-US" dirty="0"/>
              <a:t>% of SCLE patients fulfill the American College of Rheumatology (ACR) criteria for SLE</a:t>
            </a:r>
          </a:p>
        </p:txBody>
      </p:sp>
    </p:spTree>
    <p:extLst>
      <p:ext uri="{BB962C8B-B14F-4D97-AF65-F5344CB8AC3E}">
        <p14:creationId xmlns:p14="http://schemas.microsoft.com/office/powerpoint/2010/main" val="11921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72" y="0"/>
            <a:ext cx="69307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2" y="0"/>
            <a:ext cx="8082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57" y="0"/>
            <a:ext cx="73086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NEONATAL </a:t>
            </a:r>
            <a:r>
              <a:rPr lang="en-US" sz="2400" dirty="0" smtClean="0"/>
              <a:t>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evelops </a:t>
            </a:r>
            <a:r>
              <a:rPr lang="en-US" dirty="0"/>
              <a:t>in fetuses whose mothers have anti-Ro/SSA and/or anti-La/SSB antibodies and more rarely </a:t>
            </a:r>
            <a:r>
              <a:rPr lang="en-US" dirty="0" err="1"/>
              <a:t>Ribonucleoprotein</a:t>
            </a:r>
            <a:r>
              <a:rPr lang="en-US" dirty="0"/>
              <a:t> (RNP) antibodies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ransmission </a:t>
            </a:r>
            <a:r>
              <a:rPr lang="en-US" dirty="0"/>
              <a:t>of antibodies over the placenta which can cause congenital heart block and cutaneous manifestations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esolve </a:t>
            </a:r>
            <a:r>
              <a:rPr lang="en-US" dirty="0"/>
              <a:t>spontaneously as the titers of maternal antibodies degrade within the first 6 </a:t>
            </a:r>
            <a:r>
              <a:rPr lang="en-US" dirty="0" smtClean="0"/>
              <a:t>months</a:t>
            </a:r>
          </a:p>
          <a:p>
            <a:pPr marL="228600" lvl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NEONATAL </a:t>
            </a:r>
            <a:r>
              <a:rPr lang="en-US" sz="2400" dirty="0" smtClean="0"/>
              <a:t>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34424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hotosensitivity, </a:t>
            </a:r>
            <a:r>
              <a:rPr lang="en-US" dirty="0" err="1" smtClean="0"/>
              <a:t>hepatobiliary</a:t>
            </a:r>
            <a:r>
              <a:rPr lang="en-US" dirty="0" smtClean="0"/>
              <a:t> disease, hemolytic anemia and thrombocytopenia or leucopenia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utaneous symptoms include a SCLE-like rash, </a:t>
            </a:r>
            <a:r>
              <a:rPr lang="en-US" dirty="0" err="1" smtClean="0"/>
              <a:t>erythematosus</a:t>
            </a:r>
            <a:r>
              <a:rPr lang="en-US" dirty="0" smtClean="0"/>
              <a:t>, non-scarring annular plaques most typical occurrence in the face and especially </a:t>
            </a:r>
            <a:r>
              <a:rPr lang="en-US" dirty="0" err="1" smtClean="0"/>
              <a:t>peri</a:t>
            </a:r>
            <a:r>
              <a:rPr lang="en-US" dirty="0" smtClean="0"/>
              <a:t>-orbital (“raccoon or owl eye”)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NEONATAL </a:t>
            </a:r>
            <a:r>
              <a:rPr lang="en-US" sz="2400" dirty="0" smtClean="0"/>
              <a:t>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34424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Annular plaques with fine scale – “Owl” eyes – Crusted papules with </a:t>
            </a:r>
            <a:r>
              <a:rPr lang="en-US" dirty="0" err="1"/>
              <a:t>petechiae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DLE </a:t>
            </a:r>
            <a:r>
              <a:rPr lang="en-US" dirty="0"/>
              <a:t>lesions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Facial </a:t>
            </a:r>
            <a:r>
              <a:rPr lang="en-US" dirty="0"/>
              <a:t>involvement is most common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Angiomatous</a:t>
            </a:r>
            <a:r>
              <a:rPr lang="en-US" dirty="0" smtClean="0"/>
              <a:t> </a:t>
            </a:r>
            <a:r>
              <a:rPr lang="en-US" dirty="0"/>
              <a:t>papules or </a:t>
            </a:r>
            <a:r>
              <a:rPr lang="en-US" dirty="0" err="1"/>
              <a:t>telangiectatic</a:t>
            </a:r>
            <a:r>
              <a:rPr lang="en-US" dirty="0"/>
              <a:t> mats</a:t>
            </a:r>
          </a:p>
        </p:txBody>
      </p:sp>
    </p:spTree>
    <p:extLst>
      <p:ext uri="{BB962C8B-B14F-4D97-AF65-F5344CB8AC3E}">
        <p14:creationId xmlns:p14="http://schemas.microsoft.com/office/powerpoint/2010/main" val="278477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NEONATAL </a:t>
            </a:r>
            <a:r>
              <a:rPr lang="en-US" sz="2400" dirty="0" smtClean="0"/>
              <a:t>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34424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Complete </a:t>
            </a:r>
            <a:r>
              <a:rPr lang="en-US" dirty="0"/>
              <a:t>Heart block – 90%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May </a:t>
            </a:r>
            <a:r>
              <a:rPr lang="en-US" dirty="0"/>
              <a:t>result in congestive heart failure in early childhood and the need for pacemaker placement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Associated </a:t>
            </a:r>
            <a:r>
              <a:rPr lang="en-US" dirty="0"/>
              <a:t>congenital heart defects – 30%</a:t>
            </a:r>
          </a:p>
        </p:txBody>
      </p:sp>
    </p:spTree>
    <p:extLst>
      <p:ext uri="{BB962C8B-B14F-4D97-AF65-F5344CB8AC3E}">
        <p14:creationId xmlns:p14="http://schemas.microsoft.com/office/powerpoint/2010/main" val="9171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7" y="-1"/>
            <a:ext cx="7015654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u="sng" dirty="0" smtClean="0"/>
              <a:t>A- Discoid </a:t>
            </a:r>
            <a:r>
              <a:rPr lang="en-US" b="1" u="sng" dirty="0"/>
              <a:t>LE is the most common subtype of CCLE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60-80</a:t>
            </a:r>
            <a:r>
              <a:rPr lang="en-US" dirty="0"/>
              <a:t>% is localized above the neck and 20-40% is generalized   (lesions both above and below the neck</a:t>
            </a:r>
            <a:r>
              <a:rPr lang="en-US" dirty="0" smtClean="0"/>
              <a:t>)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calp</a:t>
            </a:r>
            <a:r>
              <a:rPr lang="en-US" dirty="0"/>
              <a:t>, ears and cheeks are the most commonly involved areas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a chronic course, less chance of remission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More </a:t>
            </a:r>
            <a:r>
              <a:rPr lang="en-US" dirty="0"/>
              <a:t>difficult to control</a:t>
            </a:r>
          </a:p>
        </p:txBody>
      </p:sp>
    </p:spTree>
    <p:extLst>
      <p:ext uri="{BB962C8B-B14F-4D97-AF65-F5344CB8AC3E}">
        <p14:creationId xmlns:p14="http://schemas.microsoft.com/office/powerpoint/2010/main" val="7954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 smtClean="0"/>
              <a:t>Cutaneous Lupus </a:t>
            </a:r>
            <a:r>
              <a:rPr lang="en-US" dirty="0" err="1" smtClean="0"/>
              <a:t>Erythematosus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(CLE</a:t>
            </a:r>
            <a:r>
              <a:rPr lang="en-US" dirty="0"/>
              <a:t>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30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8" y="0"/>
            <a:ext cx="76778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31</a:t>
            </a:fld>
            <a:endParaRPr lang="en"/>
          </a:p>
        </p:txBody>
      </p:sp>
      <p:pic>
        <p:nvPicPr>
          <p:cNvPr id="5" name="Picture 2" descr="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21" y="0"/>
            <a:ext cx="76627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3" y="0"/>
            <a:ext cx="75201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1" y="0"/>
            <a:ext cx="74513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7" y="0"/>
            <a:ext cx="74569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32" y="0"/>
            <a:ext cx="70775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2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u="sng" dirty="0" smtClean="0"/>
              <a:t>B-</a:t>
            </a:r>
            <a:r>
              <a:rPr lang="en-US" b="1" u="sng" dirty="0" err="1" smtClean="0"/>
              <a:t>Verrucous</a:t>
            </a:r>
            <a:r>
              <a:rPr lang="en-US" b="1" u="sng" dirty="0" smtClean="0"/>
              <a:t> or hypertrophic LE</a:t>
            </a:r>
            <a:endParaRPr lang="en-US" dirty="0"/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Wart-like </a:t>
            </a:r>
            <a:r>
              <a:rPr lang="en-US" dirty="0"/>
              <a:t>lesions most often on the arms and/or hands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Typical </a:t>
            </a:r>
            <a:r>
              <a:rPr lang="en-US" dirty="0"/>
              <a:t>DLE lesions elsewhere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Differential </a:t>
            </a:r>
            <a:r>
              <a:rPr lang="en-US" dirty="0"/>
              <a:t>diagnosis – warts, KA, SCC</a:t>
            </a:r>
          </a:p>
        </p:txBody>
      </p:sp>
    </p:spTree>
    <p:extLst>
      <p:ext uri="{BB962C8B-B14F-4D97-AF65-F5344CB8AC3E}">
        <p14:creationId xmlns:p14="http://schemas.microsoft.com/office/powerpoint/2010/main" val="29140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14" y="0"/>
            <a:ext cx="73699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b="1" u="sng" dirty="0" smtClean="0"/>
              <a:t>C- LE </a:t>
            </a:r>
            <a:r>
              <a:rPr lang="en-US" b="1" u="sng" dirty="0" err="1"/>
              <a:t>profundus</a:t>
            </a:r>
            <a:r>
              <a:rPr lang="en-US" b="1" u="sng" dirty="0"/>
              <a:t> (</a:t>
            </a:r>
            <a:r>
              <a:rPr lang="en-US" b="1" u="sng" dirty="0" err="1"/>
              <a:t>panniculitis</a:t>
            </a:r>
            <a:r>
              <a:rPr lang="en-US" b="1" u="sng" dirty="0"/>
              <a:t>):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are </a:t>
            </a:r>
            <a:r>
              <a:rPr lang="en-US" dirty="0"/>
              <a:t>presentation of CCLE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Multiple </a:t>
            </a:r>
            <a:r>
              <a:rPr lang="en-US" dirty="0"/>
              <a:t>subcutaneous nodules or plaques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Upper </a:t>
            </a:r>
            <a:r>
              <a:rPr lang="en-US" dirty="0"/>
              <a:t>arms, shoulders, buttocks, or face.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err="1"/>
              <a:t>DDx</a:t>
            </a:r>
            <a:r>
              <a:rPr lang="en-US" dirty="0"/>
              <a:t>: </a:t>
            </a:r>
            <a:r>
              <a:rPr lang="en-US" dirty="0" err="1"/>
              <a:t>Morphea</a:t>
            </a:r>
            <a:r>
              <a:rPr lang="en-US" dirty="0"/>
              <a:t> </a:t>
            </a:r>
            <a:r>
              <a:rPr lang="en-US" dirty="0" err="1"/>
              <a:t>profunda</a:t>
            </a:r>
            <a:r>
              <a:rPr lang="en-US" dirty="0"/>
              <a:t>, erythema </a:t>
            </a:r>
            <a:r>
              <a:rPr lang="en-US" dirty="0" err="1"/>
              <a:t>nodosum</a:t>
            </a:r>
            <a:r>
              <a:rPr lang="en-US" dirty="0"/>
              <a:t> and subcutaneous </a:t>
            </a:r>
            <a:r>
              <a:rPr lang="en-US" dirty="0" err="1"/>
              <a:t>panniculitis</a:t>
            </a:r>
            <a:r>
              <a:rPr lang="en-US" dirty="0"/>
              <a:t>-like T-cell lymphoma</a:t>
            </a:r>
          </a:p>
        </p:txBody>
      </p:sp>
    </p:spTree>
    <p:extLst>
      <p:ext uri="{BB962C8B-B14F-4D97-AF65-F5344CB8AC3E}">
        <p14:creationId xmlns:p14="http://schemas.microsoft.com/office/powerpoint/2010/main" val="34894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39</a:t>
            </a:fld>
            <a:endParaRPr lang="en"/>
          </a:p>
        </p:txBody>
      </p:sp>
      <p:pic>
        <p:nvPicPr>
          <p:cNvPr id="4" name="Picture 2" descr="https://attachment.outlook.office.net/owa/fsaif1000@hotmail.com/service.svc/s/GetFileAttachment?id=AQMkADAwATE0YTEwLTZkZAA0LTI2MzEtMDACLTAwCgBGAAADGhywxAF7a0GPVHE4Klw5IgcAyshTTOa0hEKTqOjxZ0Zd6QAAAgEMAAAAyshTTOa0hEKTqOjxZ0Zd6QAAAPictz8AAAABEgAQAH9p4DXZsoNKvY9bi5WDCwsA&amp;X-OWA-CANARY=G514TDWrqU2hGLqca4S5_FA6yJ9_4dQYLlKg-9nRgQiRTDqHn-f3QUe2hrLsM-FBpi8skX90rwA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ODQ0OTYtMTg0MjYxOTk1M1wiLFwicHVpZFwiOlwiMzYyOTA5Mzk5MjYyNzY5XCIsXCJvaWRcIjpcIjAwMDE0YTEwLTZkZDQtMjYzM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I1NDIxNzQsIm5iZiI6MTUwMjU0MTU3NH0.zobVdWfdDxWjkHOJ1nbX-IXvZD349bSKQgZBe21nIi2FMeWiFFLBLN7L1omg3TILRDRbiYmeagKuDvcpw8yuAScv75fmx_03qVUNplAZjJG6Ly-vMsuvOOc6aOMiK67CbcJZ4UPkZaqFbP8e-_arhlGOJL7WovoajRmeAvjE-RZ4_r-xcHC6HsGDKHbbWPaCXwP2a1NGkBHi5TNyMpWY5CJLlmxFoBI7F_n8GUE4Hz5LOY57LSC-MLU8QhpukDAvGS5Un7vXdO6-GziJOQcA66Rcld3zurE2kyyAo9sXGDJhv4KVlJsDt1JJcDRozY1uWY4skKGydU68b4YDG7U0Dw&amp;owa=outlook.live.com&amp;isc=1&amp;isImagePreview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93" y="0"/>
            <a:ext cx="722060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 smtClean="0"/>
              <a:t>Erythematosus</a:t>
            </a:r>
            <a:r>
              <a:rPr lang="en-US" sz="2400" dirty="0" smtClean="0"/>
              <a:t> (CLE</a:t>
            </a:r>
            <a:r>
              <a:rPr lang="en-US" sz="2400" dirty="0"/>
              <a:t>)</a:t>
            </a: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057003"/>
            <a:ext cx="8681155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Lupus </a:t>
            </a:r>
            <a:r>
              <a:rPr lang="en-US" sz="2400" b="1" dirty="0" err="1"/>
              <a:t>Erythematosus</a:t>
            </a:r>
            <a:r>
              <a:rPr lang="en-US" sz="2400" b="1" dirty="0"/>
              <a:t> (LE): </a:t>
            </a:r>
            <a:r>
              <a:rPr lang="en-US" sz="2400" dirty="0"/>
              <a:t>is a chronic, autoimmune disease that includes a broad spectrum of signs and symptoms.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 </a:t>
            </a:r>
            <a:r>
              <a:rPr lang="en-US" sz="2400" b="1" dirty="0" smtClean="0"/>
              <a:t>LE </a:t>
            </a:r>
            <a:r>
              <a:rPr lang="en-US" sz="2400" b="1" dirty="0"/>
              <a:t>is divided into: </a:t>
            </a:r>
          </a:p>
          <a:p>
            <a:pPr marL="5715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 systemic </a:t>
            </a:r>
            <a:r>
              <a:rPr lang="en-US" sz="2400" dirty="0"/>
              <a:t>form (SLE) and cutaneous form (CLE).</a:t>
            </a:r>
          </a:p>
          <a:p>
            <a:pPr marL="5715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They </a:t>
            </a:r>
            <a:r>
              <a:rPr lang="en-US" sz="2400" dirty="0"/>
              <a:t>can occur both together or separately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b="1" u="sng" dirty="0" smtClean="0"/>
              <a:t>D- Chilblain </a:t>
            </a:r>
            <a:r>
              <a:rPr lang="en-US" b="1" u="sng" dirty="0"/>
              <a:t>Lupus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are </a:t>
            </a:r>
            <a:r>
              <a:rPr lang="en-US" dirty="0"/>
              <a:t>form of CCLE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Predominantly </a:t>
            </a:r>
            <a:r>
              <a:rPr lang="en-US" dirty="0"/>
              <a:t>in women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ccurs </a:t>
            </a:r>
            <a:r>
              <a:rPr lang="en-US" dirty="0"/>
              <a:t>commonly on the digits, calves and heels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Microvascular</a:t>
            </a:r>
            <a:r>
              <a:rPr lang="en-US" dirty="0" smtClean="0"/>
              <a:t> </a:t>
            </a:r>
            <a:r>
              <a:rPr lang="en-US" dirty="0"/>
              <a:t>injury secondary to exposure to cold and possibly </a:t>
            </a:r>
            <a:r>
              <a:rPr lang="en-US" dirty="0" err="1"/>
              <a:t>hyperviscosity</a:t>
            </a:r>
            <a:r>
              <a:rPr lang="en-US" dirty="0"/>
              <a:t> from immunological abnormalities.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Characterized </a:t>
            </a:r>
            <a:r>
              <a:rPr lang="en-US" dirty="0"/>
              <a:t>by symmetrically erythematous to </a:t>
            </a:r>
            <a:r>
              <a:rPr lang="en-US" dirty="0" err="1"/>
              <a:t>violaceous</a:t>
            </a:r>
            <a:r>
              <a:rPr lang="en-US" dirty="0"/>
              <a:t> painful plaques over dorsal and lateral aspects of hands and feet, appearing during cold.</a:t>
            </a:r>
          </a:p>
        </p:txBody>
      </p:sp>
    </p:spTree>
    <p:extLst>
      <p:ext uri="{BB962C8B-B14F-4D97-AF65-F5344CB8AC3E}">
        <p14:creationId xmlns:p14="http://schemas.microsoft.com/office/powerpoint/2010/main" val="416003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41</a:t>
            </a:fld>
            <a:endParaRPr lang="en"/>
          </a:p>
        </p:txBody>
      </p:sp>
      <p:pic>
        <p:nvPicPr>
          <p:cNvPr id="3" name="Picture 2" descr="http://www.mdedge.com/sites/default/files/dsm_articles/images/1172_lupuspern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5" y="0"/>
            <a:ext cx="83452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1" y="0"/>
            <a:ext cx="75088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dirty="0"/>
              <a:t> </a:t>
            </a:r>
            <a:r>
              <a:rPr lang="en-US" b="1" u="sng" dirty="0"/>
              <a:t>Lupus </a:t>
            </a:r>
            <a:r>
              <a:rPr lang="en-US" b="1" u="sng" dirty="0" err="1"/>
              <a:t>Erythematosus</a:t>
            </a:r>
            <a:r>
              <a:rPr lang="en-US" b="1" u="sng" dirty="0"/>
              <a:t> </a:t>
            </a:r>
            <a:r>
              <a:rPr lang="en-US" b="1" u="sng" dirty="0" err="1" smtClean="0"/>
              <a:t>Tumidus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Onset </a:t>
            </a:r>
            <a:r>
              <a:rPr lang="en-US" dirty="0"/>
              <a:t>in </a:t>
            </a:r>
            <a:r>
              <a:rPr lang="en-US" dirty="0" smtClean="0"/>
              <a:t>summer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 </a:t>
            </a:r>
            <a:r>
              <a:rPr lang="en-US" dirty="0"/>
              <a:t>&gt; </a:t>
            </a:r>
            <a:r>
              <a:rPr lang="en-US" dirty="0" smtClean="0"/>
              <a:t>70%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Histopathology </a:t>
            </a:r>
            <a:r>
              <a:rPr lang="en-US" dirty="0"/>
              <a:t>– </a:t>
            </a:r>
            <a:r>
              <a:rPr lang="en-US" dirty="0" err="1"/>
              <a:t>periadnexal</a:t>
            </a:r>
            <a:r>
              <a:rPr lang="en-US" dirty="0"/>
              <a:t>, perivascular lymphocytic infiltrate with increased </a:t>
            </a:r>
            <a:r>
              <a:rPr lang="en-US" dirty="0" err="1"/>
              <a:t>mucin</a:t>
            </a:r>
            <a:r>
              <a:rPr lang="en-US" dirty="0"/>
              <a:t> 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ANA </a:t>
            </a:r>
            <a:r>
              <a:rPr lang="en-US" dirty="0"/>
              <a:t>&lt; 10%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Systemic </a:t>
            </a:r>
            <a:r>
              <a:rPr lang="en-US" dirty="0"/>
              <a:t>disease – 0</a:t>
            </a:r>
          </a:p>
        </p:txBody>
      </p:sp>
    </p:spTree>
    <p:extLst>
      <p:ext uri="{BB962C8B-B14F-4D97-AF65-F5344CB8AC3E}">
        <p14:creationId xmlns:p14="http://schemas.microsoft.com/office/powerpoint/2010/main" val="6023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9" y="0"/>
            <a:ext cx="73662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8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440267" y="0"/>
            <a:ext cx="8387255" cy="177285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 smtClean="0">
                <a:solidFill>
                  <a:srgbClr val="FF9800"/>
                </a:solidFill>
              </a:rPr>
              <a:t> </a:t>
            </a:r>
            <a:r>
              <a:rPr lang="en-US" sz="2400" dirty="0" err="1">
                <a:solidFill>
                  <a:srgbClr val="FF9800"/>
                </a:solidFill>
              </a:rPr>
              <a:t>Histopathologically</a:t>
            </a:r>
            <a:r>
              <a:rPr lang="en-US" sz="2400" dirty="0">
                <a:solidFill>
                  <a:srgbClr val="FF9800"/>
                </a:solidFill>
              </a:rPr>
              <a:t> non-specific LE-skin manifestations </a:t>
            </a:r>
            <a:endParaRPr lang="en" sz="24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45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-38600" y="1372284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photosensitivity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Palpable and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nonpalpable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purpura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Urticarial-like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Hypocomplementemic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urticarial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Vasculopathy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Livedo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reticularis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,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Erythromelalgia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rticaria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Non-scarring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alopecia: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ral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lesions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Bullous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lesions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Acanthosis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nigricans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59430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46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0" y="418066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Mucinous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infiltration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Porphyria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cutanea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tarda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Psoriasis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Other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“autoimmune” disorders</a:t>
            </a:r>
          </a:p>
        </p:txBody>
      </p:sp>
    </p:spTree>
    <p:extLst>
      <p:ext uri="{BB962C8B-B14F-4D97-AF65-F5344CB8AC3E}">
        <p14:creationId xmlns:p14="http://schemas.microsoft.com/office/powerpoint/2010/main" val="38786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47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-38600" y="54132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>
              <a:spcAft>
                <a:spcPts val="1000"/>
              </a:spcAft>
              <a:buClr>
                <a:srgbClr val="C7D3E6"/>
              </a:buClr>
              <a:buSzPct val="100000"/>
            </a:pPr>
            <a:r>
              <a:rPr lang="en-US" sz="2000" b="1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Differential diagnosis: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CCLE: PS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sarcoidosis,LP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SCLE : 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PMLE, rosacea, PS diseases, EAC, other figurate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erythemas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DM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Tumid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 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Sarcoid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BLI, PMLE, REM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SLE : 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rosacea, drug-induced photosensitivity, DM</a:t>
            </a:r>
          </a:p>
        </p:txBody>
      </p:sp>
    </p:spTree>
    <p:extLst>
      <p:ext uri="{BB962C8B-B14F-4D97-AF65-F5344CB8AC3E}">
        <p14:creationId xmlns:p14="http://schemas.microsoft.com/office/powerpoint/2010/main" val="13787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Workup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/>
              <a:t>Goal: </a:t>
            </a:r>
            <a:r>
              <a:rPr lang="en-US" dirty="0"/>
              <a:t>confirm diagnosis and assess for systemic </a:t>
            </a:r>
            <a:r>
              <a:rPr lang="en-US" dirty="0" smtClean="0"/>
              <a:t>involvement 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Thorough </a:t>
            </a:r>
            <a:r>
              <a:rPr lang="en-US" dirty="0"/>
              <a:t>review of history and examination 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Skin </a:t>
            </a:r>
            <a:r>
              <a:rPr lang="en-US" dirty="0"/>
              <a:t>biopsy: H&amp;E and </a:t>
            </a:r>
            <a:r>
              <a:rPr lang="en-US" dirty="0" err="1"/>
              <a:t>lesional</a:t>
            </a:r>
            <a:r>
              <a:rPr lang="en-US" dirty="0"/>
              <a:t> DIF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Basic </a:t>
            </a:r>
            <a:r>
              <a:rPr lang="en-US" dirty="0"/>
              <a:t>labs: CBC, LFT’s, creatinine, inflammatory markers (ESR, CRP), urinalysis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Autoimmune </a:t>
            </a:r>
            <a:r>
              <a:rPr lang="en-US" dirty="0" err="1"/>
              <a:t>serologies</a:t>
            </a:r>
            <a:r>
              <a:rPr lang="en-US" dirty="0"/>
              <a:t>,: ANA, </a:t>
            </a:r>
            <a:r>
              <a:rPr lang="en-US" dirty="0" err="1"/>
              <a:t>dsDNA</a:t>
            </a:r>
            <a:r>
              <a:rPr lang="en-US" dirty="0"/>
              <a:t>, complement (C3, C4, total), anti-phospholipid Abs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considering systemic therapy: Eye exam (</a:t>
            </a:r>
            <a:r>
              <a:rPr lang="en-US" dirty="0" err="1"/>
              <a:t>antimalarials</a:t>
            </a:r>
            <a:r>
              <a:rPr lang="en-US" dirty="0"/>
              <a:t>), hepatitis </a:t>
            </a:r>
            <a:r>
              <a:rPr lang="en-US" dirty="0" err="1"/>
              <a:t>serologies</a:t>
            </a:r>
            <a:r>
              <a:rPr lang="en-US" dirty="0"/>
              <a:t> (methotrexate), </a:t>
            </a:r>
            <a:r>
              <a:rPr lang="en-US" dirty="0" err="1"/>
              <a:t>thiopurine</a:t>
            </a:r>
            <a:r>
              <a:rPr lang="en-US" dirty="0"/>
              <a:t> </a:t>
            </a:r>
            <a:r>
              <a:rPr lang="en-US" dirty="0" err="1"/>
              <a:t>methyltransferase</a:t>
            </a:r>
            <a:r>
              <a:rPr lang="en-US" dirty="0"/>
              <a:t> (TPMT; azathioprine </a:t>
            </a:r>
          </a:p>
        </p:txBody>
      </p:sp>
    </p:spTree>
    <p:extLst>
      <p:ext uri="{BB962C8B-B14F-4D97-AF65-F5344CB8AC3E}">
        <p14:creationId xmlns:p14="http://schemas.microsoft.com/office/powerpoint/2010/main" val="42150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88991" y="1057003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b="1" dirty="0" smtClean="0"/>
              <a:t>Goal</a:t>
            </a:r>
            <a:r>
              <a:rPr lang="en-US" dirty="0" smtClean="0"/>
              <a:t>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Reassure the patient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 </a:t>
            </a:r>
            <a:r>
              <a:rPr lang="en-US" dirty="0"/>
              <a:t>the patient’s appearance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Prevent the formation of scars, </a:t>
            </a:r>
            <a:r>
              <a:rPr lang="en-US" dirty="0" err="1" smtClean="0"/>
              <a:t>dyspigmentation</a:t>
            </a:r>
            <a:r>
              <a:rPr lang="en-US" dirty="0" smtClean="0"/>
              <a:t> and atrophy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Stop </a:t>
            </a:r>
            <a:r>
              <a:rPr lang="en-US" dirty="0"/>
              <a:t>the formation of new lesions </a:t>
            </a:r>
          </a:p>
        </p:txBody>
      </p:sp>
    </p:spTree>
    <p:extLst>
      <p:ext uri="{BB962C8B-B14F-4D97-AF65-F5344CB8AC3E}">
        <p14:creationId xmlns:p14="http://schemas.microsoft.com/office/powerpoint/2010/main" val="35896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 smtClean="0"/>
              <a:t>Erythematosus</a:t>
            </a:r>
            <a:r>
              <a:rPr lang="en-US" sz="2400" dirty="0" smtClean="0"/>
              <a:t> (CLE</a:t>
            </a:r>
            <a:r>
              <a:rPr lang="en-US" sz="2400" dirty="0"/>
              <a:t>)</a:t>
            </a: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CLE </a:t>
            </a:r>
            <a:r>
              <a:rPr lang="en-US" dirty="0"/>
              <a:t>has various subsets and wide-ranging of clinical manifestations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cutaneous manifestations of LE can be divided based on </a:t>
            </a:r>
            <a:r>
              <a:rPr lang="en-US" dirty="0" err="1"/>
              <a:t>histopathological</a:t>
            </a:r>
            <a:r>
              <a:rPr lang="en-US" dirty="0"/>
              <a:t> findings into </a:t>
            </a:r>
            <a:r>
              <a:rPr lang="en-US" dirty="0" smtClean="0"/>
              <a:t>:</a:t>
            </a:r>
            <a:endParaRPr lang="en-US" dirty="0"/>
          </a:p>
          <a:p>
            <a:pPr marL="228600" lvl="1">
              <a:buNone/>
            </a:pPr>
            <a:r>
              <a:rPr lang="en-US" u="sng" dirty="0" smtClean="0"/>
              <a:t>1- </a:t>
            </a:r>
            <a:r>
              <a:rPr lang="en-US" u="sng" dirty="0" err="1" smtClean="0"/>
              <a:t>Histopathologically</a:t>
            </a:r>
            <a:r>
              <a:rPr lang="en-US" u="sng" dirty="0" smtClean="0"/>
              <a:t> </a:t>
            </a:r>
            <a:r>
              <a:rPr lang="en-US" u="sng" dirty="0"/>
              <a:t>specific </a:t>
            </a:r>
            <a:r>
              <a:rPr lang="en-US" u="sng" dirty="0" smtClean="0"/>
              <a:t>CLE:</a:t>
            </a:r>
          </a:p>
          <a:p>
            <a:pPr marL="571500" lvl="5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Acute </a:t>
            </a:r>
            <a:r>
              <a:rPr lang="en-US" sz="1800" dirty="0"/>
              <a:t>cutaneous LE (</a:t>
            </a:r>
            <a:r>
              <a:rPr lang="en-US" sz="1800" dirty="0" smtClean="0"/>
              <a:t>ACLE)</a:t>
            </a:r>
          </a:p>
          <a:p>
            <a:pPr marL="571500" lvl="4" indent="-342900">
              <a:buFont typeface="Wingdings" panose="05000000000000000000" pitchFamily="2" charset="2"/>
              <a:buChar char="Ø"/>
            </a:pPr>
            <a:r>
              <a:rPr lang="en-US" sz="1800" dirty="0" err="1" smtClean="0"/>
              <a:t>Subacute</a:t>
            </a:r>
            <a:r>
              <a:rPr lang="en-US" sz="1800" dirty="0" smtClean="0"/>
              <a:t> </a:t>
            </a:r>
            <a:r>
              <a:rPr lang="en-US" sz="1800" dirty="0"/>
              <a:t>cutaneous LE (</a:t>
            </a:r>
            <a:r>
              <a:rPr lang="en-US" sz="1800" dirty="0" smtClean="0"/>
              <a:t>SCLE)</a:t>
            </a:r>
          </a:p>
          <a:p>
            <a:pPr marL="571500" lvl="4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Chronic </a:t>
            </a:r>
            <a:r>
              <a:rPr lang="en-US" sz="1800" dirty="0"/>
              <a:t>cutaneous LE (DLE</a:t>
            </a:r>
            <a:r>
              <a:rPr lang="en-US" sz="1800" dirty="0" smtClean="0"/>
              <a:t>)</a:t>
            </a:r>
            <a:endParaRPr lang="en-US" sz="1800" dirty="0"/>
          </a:p>
          <a:p>
            <a:pPr marL="228600" lvl="0">
              <a:buNone/>
            </a:pPr>
            <a:r>
              <a:rPr lang="en-US" dirty="0" smtClean="0"/>
              <a:t>2- </a:t>
            </a:r>
            <a:r>
              <a:rPr lang="en-US" u="sng" dirty="0" err="1" smtClean="0"/>
              <a:t>Histopathologically</a:t>
            </a:r>
            <a:r>
              <a:rPr lang="en-US" u="sng" dirty="0" smtClean="0"/>
              <a:t> </a:t>
            </a:r>
            <a:r>
              <a:rPr lang="en-US" u="sng" dirty="0"/>
              <a:t>non-specific </a:t>
            </a:r>
            <a:r>
              <a:rPr lang="en-US" dirty="0"/>
              <a:t>LE-skin manifestations which are not exclusive to LE disease </a:t>
            </a:r>
          </a:p>
        </p:txBody>
      </p:sp>
    </p:spTree>
    <p:extLst>
      <p:ext uri="{BB962C8B-B14F-4D97-AF65-F5344CB8AC3E}">
        <p14:creationId xmlns:p14="http://schemas.microsoft.com/office/powerpoint/2010/main" val="376604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6488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sz="2400" b="1" dirty="0" smtClean="0"/>
              <a:t>TREATMENT</a:t>
            </a:r>
            <a:endParaRPr lang="en-US" dirty="0" smtClean="0"/>
          </a:p>
          <a:p>
            <a:pPr marL="228600" lvl="0">
              <a:buNone/>
            </a:pPr>
            <a:r>
              <a:rPr lang="en-US" dirty="0" smtClean="0"/>
              <a:t>A. </a:t>
            </a:r>
            <a:r>
              <a:rPr lang="en-US" dirty="0"/>
              <a:t>Prevention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Patient </a:t>
            </a:r>
            <a:r>
              <a:rPr lang="en-US" dirty="0"/>
              <a:t>education.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eat</a:t>
            </a:r>
            <a:r>
              <a:rPr lang="en-US" dirty="0"/>
              <a:t>, sun, and drug avoidance is standard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Strict </a:t>
            </a:r>
            <a:r>
              <a:rPr lang="en-US" dirty="0"/>
              <a:t>sunscreen adherence is a critical component of therapy, as UVA and UVB irradiation has been shown to induce CLE </a:t>
            </a:r>
            <a:r>
              <a:rPr lang="en-US" dirty="0" smtClean="0"/>
              <a:t>lesions</a:t>
            </a:r>
          </a:p>
          <a:p>
            <a:pPr marL="228600" lvl="0">
              <a:buNone/>
            </a:pPr>
            <a:r>
              <a:rPr lang="en-US" dirty="0" smtClean="0"/>
              <a:t>B. Topical Therapies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-</a:t>
            </a:r>
            <a:r>
              <a:rPr lang="en-US" dirty="0"/>
              <a:t>steroids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</a:t>
            </a:r>
            <a:r>
              <a:rPr lang="en-US" dirty="0" err="1"/>
              <a:t>calcineurin</a:t>
            </a:r>
            <a:r>
              <a:rPr lang="en-US" dirty="0"/>
              <a:t> inhibitors</a:t>
            </a:r>
          </a:p>
        </p:txBody>
      </p:sp>
    </p:spTree>
    <p:extLst>
      <p:ext uri="{BB962C8B-B14F-4D97-AF65-F5344CB8AC3E}">
        <p14:creationId xmlns:p14="http://schemas.microsoft.com/office/powerpoint/2010/main" val="6313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15466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dirty="0" smtClean="0"/>
              <a:t>C. </a:t>
            </a:r>
            <a:r>
              <a:rPr lang="en-US" dirty="0"/>
              <a:t>Systemic Therapies</a:t>
            </a:r>
          </a:p>
          <a:p>
            <a:pPr marL="571500" lvl="0" indent="-342900">
              <a:buFont typeface="Wingdings" panose="05000000000000000000" pitchFamily="2" charset="2"/>
              <a:buChar char="v"/>
            </a:pPr>
            <a:r>
              <a:rPr lang="en-US" u="sng" dirty="0"/>
              <a:t>First-line Systemic Therapies</a:t>
            </a:r>
          </a:p>
          <a:p>
            <a:pPr marL="228600" lvl="0">
              <a:buNone/>
            </a:pPr>
            <a:r>
              <a:rPr lang="en-US" dirty="0" smtClean="0"/>
              <a:t>1-  Antimalarial </a:t>
            </a:r>
            <a:r>
              <a:rPr lang="en-US" dirty="0"/>
              <a:t>Drugs :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-considered first-line systemic therapy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</a:t>
            </a:r>
            <a:r>
              <a:rPr lang="en-US" dirty="0" err="1"/>
              <a:t>Hydroxychloroquine</a:t>
            </a:r>
            <a:r>
              <a:rPr lang="en-US" dirty="0"/>
              <a:t> sulfate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-6.5 </a:t>
            </a:r>
            <a:r>
              <a:rPr lang="en-US" dirty="0" smtClean="0"/>
              <a:t>mg/kg/day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0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225631" y="16488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Side </a:t>
            </a:r>
            <a:r>
              <a:rPr lang="en-US" dirty="0"/>
              <a:t>effects of </a:t>
            </a:r>
            <a:r>
              <a:rPr lang="en-US" dirty="0" err="1"/>
              <a:t>antimalarials</a:t>
            </a:r>
            <a:r>
              <a:rPr lang="en-US" dirty="0"/>
              <a:t> include </a:t>
            </a:r>
            <a:r>
              <a:rPr lang="en-US" dirty="0" err="1"/>
              <a:t>xerosis</a:t>
            </a:r>
            <a:r>
              <a:rPr lang="en-US" dirty="0"/>
              <a:t>, </a:t>
            </a:r>
            <a:r>
              <a:rPr lang="en-US" dirty="0" err="1"/>
              <a:t>exanthematous</a:t>
            </a:r>
            <a:r>
              <a:rPr lang="en-US" dirty="0"/>
              <a:t> or </a:t>
            </a:r>
            <a:r>
              <a:rPr lang="en-US" dirty="0" err="1"/>
              <a:t>lichenoid</a:t>
            </a:r>
            <a:r>
              <a:rPr lang="en-US" dirty="0"/>
              <a:t> drug eruptions, </a:t>
            </a:r>
            <a:r>
              <a:rPr lang="en-US" dirty="0" err="1"/>
              <a:t>urticaria</a:t>
            </a:r>
            <a:r>
              <a:rPr lang="en-US" dirty="0"/>
              <a:t>, blue-gray skin hyperpigmentation, ocular toxicity, gastrointestinal upset, myopathy, cardiomyopathy, and rare central nervous system side effects (dizziness, headache, insomnia, psychosis</a:t>
            </a:r>
            <a:r>
              <a:rPr lang="en-US" dirty="0" smtClean="0"/>
              <a:t>).</a:t>
            </a:r>
          </a:p>
          <a:p>
            <a:pPr marL="228600" lvl="0">
              <a:buNone/>
            </a:pPr>
            <a:r>
              <a:rPr lang="en-US" dirty="0" smtClean="0"/>
              <a:t>2- Systemic </a:t>
            </a:r>
            <a:r>
              <a:rPr lang="en-US" dirty="0"/>
              <a:t>Corticosteroids: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prednisone </a:t>
            </a:r>
            <a:r>
              <a:rPr lang="en-US" dirty="0"/>
              <a:t>of 0.5 to </a:t>
            </a:r>
            <a:r>
              <a:rPr lang="en-US" dirty="0" smtClean="0"/>
              <a:t>1.0mg/kg/da</a:t>
            </a:r>
            <a:endParaRPr lang="en-US" dirty="0"/>
          </a:p>
          <a:p>
            <a:pPr marL="571500" lvl="0" indent="-342900">
              <a:buFont typeface="Wingdings" panose="05000000000000000000" pitchFamily="2" charset="2"/>
              <a:buChar char="v"/>
            </a:pPr>
            <a:r>
              <a:rPr lang="en-US" u="sng" dirty="0" smtClean="0"/>
              <a:t>Second-line Systemic Therapies</a:t>
            </a:r>
          </a:p>
          <a:p>
            <a:pPr marL="228600" lvl="0">
              <a:buNone/>
            </a:pPr>
            <a:r>
              <a:rPr lang="en-US" dirty="0" smtClean="0"/>
              <a:t>1- </a:t>
            </a:r>
            <a:r>
              <a:rPr lang="en-US" dirty="0" err="1" smtClean="0"/>
              <a:t>Immunosuppressants:Azathioprine</a:t>
            </a:r>
            <a:r>
              <a:rPr lang="en-US" dirty="0"/>
              <a:t>, Methotrexate, </a:t>
            </a:r>
            <a:r>
              <a:rPr lang="en-US" dirty="0" err="1"/>
              <a:t>Mycophenolate</a:t>
            </a:r>
            <a:r>
              <a:rPr lang="en-US" dirty="0"/>
              <a:t> </a:t>
            </a:r>
            <a:r>
              <a:rPr lang="en-US" dirty="0" err="1"/>
              <a:t>mofetil</a:t>
            </a:r>
            <a:r>
              <a:rPr lang="en-US" dirty="0"/>
              <a:t> </a:t>
            </a:r>
          </a:p>
          <a:p>
            <a:pPr marL="228600" lvl="0">
              <a:buNone/>
            </a:pPr>
            <a:r>
              <a:rPr lang="en-US" dirty="0" smtClean="0"/>
              <a:t>2- Biologics </a:t>
            </a:r>
            <a:r>
              <a:rPr lang="en-US" dirty="0"/>
              <a:t>: </a:t>
            </a:r>
            <a:r>
              <a:rPr lang="en-US" dirty="0" smtClean="0"/>
              <a:t>Rituximab</a:t>
            </a:r>
            <a:endParaRPr lang="en-US" dirty="0"/>
          </a:p>
          <a:p>
            <a:pPr marL="228600" lvl="0">
              <a:buNone/>
            </a:pPr>
            <a:r>
              <a:rPr lang="en-US" dirty="0" smtClean="0"/>
              <a:t>3- </a:t>
            </a:r>
            <a:r>
              <a:rPr lang="en-US" dirty="0" err="1" smtClean="0"/>
              <a:t>Immunomodulators</a:t>
            </a:r>
            <a:r>
              <a:rPr lang="en-US" dirty="0"/>
              <a:t>: Thalidomide </a:t>
            </a:r>
          </a:p>
        </p:txBody>
      </p:sp>
    </p:spTree>
    <p:extLst>
      <p:ext uri="{BB962C8B-B14F-4D97-AF65-F5344CB8AC3E}">
        <p14:creationId xmlns:p14="http://schemas.microsoft.com/office/powerpoint/2010/main" val="24453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/>
              <a:t> </a:t>
            </a:r>
            <a:r>
              <a:rPr lang="en-US" dirty="0" err="1"/>
              <a:t>Dermatomyositis</a:t>
            </a:r>
            <a:r>
              <a:rPr lang="en-US" dirty="0"/>
              <a:t> (DM)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53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92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subtype of idiopathic inflammatory myopathies (IIMs)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haracterized </a:t>
            </a:r>
            <a:r>
              <a:rPr lang="en-US" dirty="0"/>
              <a:t>by skin rash, proximal muscle weakness, and inflammatory infiltrates in the muscle tissue. </a:t>
            </a:r>
          </a:p>
        </p:txBody>
      </p:sp>
    </p:spTree>
    <p:extLst>
      <p:ext uri="{BB962C8B-B14F-4D97-AF65-F5344CB8AC3E}">
        <p14:creationId xmlns:p14="http://schemas.microsoft.com/office/powerpoint/2010/main" val="891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 smtClean="0"/>
              <a:t>                        EPIDEMIOLOGY</a:t>
            </a: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38412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Rare </a:t>
            </a:r>
            <a:r>
              <a:rPr lang="en-US" dirty="0"/>
              <a:t>disease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11 </a:t>
            </a:r>
            <a:r>
              <a:rPr lang="en-US" dirty="0"/>
              <a:t>/100,000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Adult </a:t>
            </a:r>
            <a:r>
              <a:rPr lang="en-US" dirty="0"/>
              <a:t>F:M is 2:1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Two </a:t>
            </a:r>
            <a:r>
              <a:rPr lang="en-US" dirty="0"/>
              <a:t>peaks of onset: ages 10-15, 45-55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14</a:t>
            </a:r>
            <a:r>
              <a:rPr lang="en-US" dirty="0"/>
              <a:t>% present during childbearing ages</a:t>
            </a:r>
          </a:p>
        </p:txBody>
      </p:sp>
    </p:spTree>
    <p:extLst>
      <p:ext uri="{BB962C8B-B14F-4D97-AF65-F5344CB8AC3E}">
        <p14:creationId xmlns:p14="http://schemas.microsoft.com/office/powerpoint/2010/main" val="12227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dirty="0" smtClean="0"/>
              <a:t>1- Pathognomonic</a:t>
            </a:r>
            <a:r>
              <a:rPr lang="en-US" b="1" dirty="0"/>
              <a:t> Cutaneous manifestations :</a:t>
            </a:r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A- heliotrope </a:t>
            </a:r>
            <a:r>
              <a:rPr lang="en-US" dirty="0"/>
              <a:t>rash </a:t>
            </a:r>
            <a:r>
              <a:rPr lang="en-US" dirty="0" smtClean="0"/>
              <a:t>: </a:t>
            </a:r>
            <a:r>
              <a:rPr lang="en-US" dirty="0" err="1" smtClean="0"/>
              <a:t>violaceous</a:t>
            </a:r>
            <a:r>
              <a:rPr lang="en-US" dirty="0" smtClean="0"/>
              <a:t> </a:t>
            </a:r>
            <a:r>
              <a:rPr lang="en-US" dirty="0"/>
              <a:t>to dusky erythematous rash with or without edema in a symmetrical distribution involving </a:t>
            </a:r>
            <a:r>
              <a:rPr lang="en-US" dirty="0" err="1"/>
              <a:t>periorbital</a:t>
            </a:r>
            <a:r>
              <a:rPr lang="en-US" dirty="0"/>
              <a:t> </a:t>
            </a:r>
            <a:r>
              <a:rPr lang="en-US" dirty="0" smtClean="0"/>
              <a:t>skin </a:t>
            </a:r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B- </a:t>
            </a:r>
            <a:r>
              <a:rPr lang="en-US" dirty="0" err="1" smtClean="0"/>
              <a:t>Gottron’s</a:t>
            </a:r>
            <a:r>
              <a:rPr lang="en-US" dirty="0" smtClean="0"/>
              <a:t> </a:t>
            </a:r>
            <a:r>
              <a:rPr lang="en-US" dirty="0"/>
              <a:t>papules </a:t>
            </a:r>
            <a:r>
              <a:rPr lang="en-US" dirty="0" smtClean="0"/>
              <a:t>: slightly </a:t>
            </a:r>
            <a:r>
              <a:rPr lang="en-US" dirty="0"/>
              <a:t>elevated, </a:t>
            </a:r>
            <a:r>
              <a:rPr lang="en-US" dirty="0" err="1"/>
              <a:t>violaceous</a:t>
            </a:r>
            <a:r>
              <a:rPr lang="en-US" dirty="0"/>
              <a:t> papules and plaques over bony prominences: </a:t>
            </a:r>
            <a:r>
              <a:rPr lang="en-US" dirty="0" err="1"/>
              <a:t>metacarpophalangeal</a:t>
            </a:r>
            <a:r>
              <a:rPr lang="en-US" dirty="0"/>
              <a:t> joints and the proximal </a:t>
            </a:r>
            <a:r>
              <a:rPr lang="en-US" dirty="0" err="1"/>
              <a:t>interphalangeal</a:t>
            </a:r>
            <a:r>
              <a:rPr lang="en-US" dirty="0"/>
              <a:t> </a:t>
            </a:r>
            <a:r>
              <a:rPr lang="en-US" dirty="0" smtClean="0"/>
              <a:t>joints</a:t>
            </a: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C- </a:t>
            </a:r>
            <a:r>
              <a:rPr lang="en-US" dirty="0" err="1" smtClean="0"/>
              <a:t>Gottron’s</a:t>
            </a:r>
            <a:r>
              <a:rPr lang="en-US" dirty="0" smtClean="0"/>
              <a:t> </a:t>
            </a:r>
            <a:r>
              <a:rPr lang="en-US" dirty="0"/>
              <a:t>sign: symmetric, </a:t>
            </a:r>
            <a:r>
              <a:rPr lang="en-US" dirty="0" err="1"/>
              <a:t>nonscaling</a:t>
            </a:r>
            <a:r>
              <a:rPr lang="en-US" dirty="0"/>
              <a:t>, </a:t>
            </a:r>
            <a:r>
              <a:rPr lang="en-US" dirty="0" err="1"/>
              <a:t>violaceous</a:t>
            </a:r>
            <a:r>
              <a:rPr lang="en-US" dirty="0"/>
              <a:t> to erythematous macules or plaques, often atrophic, in the same distribution as </a:t>
            </a:r>
            <a:r>
              <a:rPr lang="en-US" dirty="0" err="1"/>
              <a:t>Gottron’s</a:t>
            </a:r>
            <a:r>
              <a:rPr lang="en-US" dirty="0"/>
              <a:t> papules</a:t>
            </a:r>
          </a:p>
        </p:txBody>
      </p:sp>
    </p:spTree>
    <p:extLst>
      <p:ext uri="{BB962C8B-B14F-4D97-AF65-F5344CB8AC3E}">
        <p14:creationId xmlns:p14="http://schemas.microsoft.com/office/powerpoint/2010/main" val="9832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35" y="31800"/>
            <a:ext cx="7257742" cy="51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75" y="12750"/>
            <a:ext cx="7126329" cy="51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4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72079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dirty="0" smtClean="0"/>
              <a:t>2- Cutaneous </a:t>
            </a:r>
            <a:r>
              <a:rPr lang="en-US" b="1" dirty="0"/>
              <a:t>features are characteristic of the disease but not </a:t>
            </a:r>
            <a:r>
              <a:rPr lang="en-US" b="1" dirty="0" smtClean="0"/>
              <a:t>pathognomonic:</a:t>
            </a:r>
            <a:endParaRPr lang="en-US" b="1" dirty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A- Facial erythema and </a:t>
            </a:r>
            <a:r>
              <a:rPr lang="en-US" dirty="0" err="1"/>
              <a:t>edeama</a:t>
            </a: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0" name="Picture 2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9" y="2448079"/>
            <a:ext cx="3609602" cy="269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05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5" y="0"/>
            <a:ext cx="848924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B- </a:t>
            </a:r>
            <a:r>
              <a:rPr lang="en-US" dirty="0" err="1" smtClean="0"/>
              <a:t>Poikiloderma</a:t>
            </a:r>
            <a:r>
              <a:rPr lang="en-US" dirty="0" smtClean="0"/>
              <a:t> </a:t>
            </a:r>
            <a:r>
              <a:rPr lang="en-US" dirty="0"/>
              <a:t>in a photosensitive </a:t>
            </a:r>
            <a:r>
              <a:rPr lang="en-US" dirty="0" err="1"/>
              <a:t>distribution:V-sign</a:t>
            </a:r>
            <a:r>
              <a:rPr lang="en-US" dirty="0"/>
              <a:t> </a:t>
            </a:r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6" y="1876301"/>
            <a:ext cx="3956401" cy="3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C-</a:t>
            </a:r>
            <a:r>
              <a:rPr lang="en-US" dirty="0" err="1" smtClean="0"/>
              <a:t>Poikiloderma</a:t>
            </a:r>
            <a:r>
              <a:rPr lang="en-US" dirty="0" smtClean="0"/>
              <a:t> </a:t>
            </a:r>
            <a:r>
              <a:rPr lang="en-US" dirty="0"/>
              <a:t>over the upper back (shawl sign):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0" y="1864329"/>
            <a:ext cx="4374414" cy="32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D- </a:t>
            </a:r>
            <a:r>
              <a:rPr lang="en-US" dirty="0" err="1" smtClean="0"/>
              <a:t>Periungual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cuticular</a:t>
            </a:r>
            <a:r>
              <a:rPr lang="en-US" dirty="0"/>
              <a:t> changes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6" y="2113130"/>
            <a:ext cx="4051534" cy="30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  E-Scalp </a:t>
            </a:r>
            <a:r>
              <a:rPr lang="en-US" dirty="0" smtClean="0"/>
              <a:t>: </a:t>
            </a:r>
            <a:r>
              <a:rPr lang="en-US" dirty="0" err="1" smtClean="0"/>
              <a:t>Eythematous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err="1"/>
              <a:t>violaceous</a:t>
            </a:r>
            <a:r>
              <a:rPr lang="en-US" dirty="0"/>
              <a:t>, </a:t>
            </a:r>
            <a:r>
              <a:rPr lang="en-US" dirty="0" err="1"/>
              <a:t>psoriasiform</a:t>
            </a:r>
            <a:r>
              <a:rPr lang="en-US" dirty="0"/>
              <a:t> dermatitis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9" y="1873431"/>
            <a:ext cx="4415579" cy="327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F</a:t>
            </a:r>
            <a:r>
              <a:rPr lang="en-US" dirty="0"/>
              <a:t>. Mechanic’s </a:t>
            </a:r>
            <a:r>
              <a:rPr lang="en-US" dirty="0" smtClean="0"/>
              <a:t>hand : </a:t>
            </a:r>
            <a:r>
              <a:rPr lang="en-US" dirty="0">
                <a:solidFill>
                  <a:srgbClr val="454545"/>
                </a:solidFill>
                <a:latin typeface=".SFUIText"/>
              </a:rPr>
              <a:t>- </a:t>
            </a:r>
            <a:r>
              <a:rPr lang="en-US" dirty="0"/>
              <a:t>Cracking and fissuring of the skin of the </a:t>
            </a:r>
            <a:r>
              <a:rPr lang="en-US" dirty="0" err="1"/>
              <a:t>fingerpads</a:t>
            </a:r>
            <a:r>
              <a:rPr lang="en-US" dirty="0">
                <a:solidFill>
                  <a:srgbClr val="454545"/>
                </a:solidFill>
                <a:latin typeface=".SFUIText"/>
              </a:rPr>
              <a:t>.</a:t>
            </a:r>
            <a:endParaRPr lang="en-US" dirty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2" name="Picture 2" descr="An external file that holds a picture, illustration, etc.&#10;Object name is 1756-0500-7-30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2" y="1811589"/>
            <a:ext cx="4432697" cy="324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54379" y="221539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Other </a:t>
            </a:r>
            <a:r>
              <a:rPr lang="en-US" dirty="0"/>
              <a:t>skin manifestations</a:t>
            </a:r>
            <a:r>
              <a:rPr lang="en-US" dirty="0" smtClean="0"/>
              <a:t>: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/>
              <a:t>V</a:t>
            </a:r>
            <a:r>
              <a:rPr lang="en-US" dirty="0" err="1" smtClean="0"/>
              <a:t>asculitis</a:t>
            </a:r>
            <a:r>
              <a:rPr lang="en-US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Nonscarring</a:t>
            </a:r>
            <a:r>
              <a:rPr lang="en-US" dirty="0" smtClean="0"/>
              <a:t> </a:t>
            </a:r>
            <a:r>
              <a:rPr lang="en-US" dirty="0"/>
              <a:t>alopecia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Calcinosis</a:t>
            </a:r>
            <a:r>
              <a:rPr lang="en-US" dirty="0" smtClean="0"/>
              <a:t> </a:t>
            </a:r>
            <a:r>
              <a:rPr lang="en-US" dirty="0"/>
              <a:t>cutis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/>
              <a:t>V</a:t>
            </a:r>
            <a:r>
              <a:rPr lang="en-US" dirty="0" err="1" smtClean="0"/>
              <a:t>esiculobullous</a:t>
            </a:r>
            <a:r>
              <a:rPr lang="en-US" dirty="0"/>
              <a:t> </a:t>
            </a:r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30628" y="247682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 </a:t>
            </a:r>
          </a:p>
          <a:p>
            <a:pPr marL="228600">
              <a:buNone/>
            </a:pPr>
            <a:r>
              <a:rPr lang="en-US" b="1" dirty="0" smtClean="0"/>
              <a:t>3- Non-cutaneous </a:t>
            </a:r>
            <a:r>
              <a:rPr lang="en-US" b="1" dirty="0"/>
              <a:t>DM manifestations</a:t>
            </a:r>
            <a:r>
              <a:rPr lang="en-US" b="1" dirty="0" smtClean="0"/>
              <a:t>: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High temperature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elevated serum C-reactive protein level and ESR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pain on grasping or spontaneous pain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Proximal muscle weakness (upper or lower extremity and trunk)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Nondestructive arthritis or </a:t>
            </a:r>
            <a:r>
              <a:rPr lang="en-US" sz="1800" dirty="0" err="1"/>
              <a:t>arthralgias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Elevated serum </a:t>
            </a:r>
            <a:r>
              <a:rPr lang="en-US" sz="1800" dirty="0" err="1"/>
              <a:t>creatine</a:t>
            </a:r>
            <a:r>
              <a:rPr lang="en-US" sz="1800" dirty="0"/>
              <a:t> kinase or </a:t>
            </a:r>
            <a:r>
              <a:rPr lang="en-US" sz="1800" dirty="0" err="1"/>
              <a:t>aldolase</a:t>
            </a:r>
            <a:r>
              <a:rPr lang="en-US" sz="1800" dirty="0"/>
              <a:t> level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Myogenic changes on electromyography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Positive anti-Jo-1 antibody test (</a:t>
            </a:r>
            <a:r>
              <a:rPr lang="en-US" sz="1800" dirty="0" err="1"/>
              <a:t>histidyl-tRNA</a:t>
            </a:r>
            <a:r>
              <a:rPr lang="en-US" sz="1800" dirty="0"/>
              <a:t> </a:t>
            </a:r>
            <a:r>
              <a:rPr lang="en-US" sz="1800" dirty="0" err="1"/>
              <a:t>synthetase</a:t>
            </a:r>
            <a:r>
              <a:rPr lang="en-US" sz="1800" dirty="0"/>
              <a:t>)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Pathologic findings compatible with inflammatory myositis</a:t>
            </a:r>
            <a:endParaRPr lang="en-US" sz="1800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2399840" y="116344"/>
            <a:ext cx="8387255" cy="177285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</a:rPr>
              <a:t>Juvenile (childhood) DM </a:t>
            </a:r>
            <a:endParaRPr lang="en" sz="24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67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1" y="1392874"/>
            <a:ext cx="9144793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2577969" y="116344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Drug-induced DM 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68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224607" y="1184654"/>
            <a:ext cx="7149969" cy="3129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Quinidine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NSIND, d-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penicillamine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isoniazid and TNF antagonists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 </a:t>
            </a:r>
          </a:p>
          <a:p>
            <a:pPr marL="228600" lvl="0">
              <a:spcAft>
                <a:spcPts val="1000"/>
              </a:spcAft>
              <a:buClr>
                <a:srgbClr val="C7D3E6"/>
              </a:buClr>
              <a:buSzPct val="100000"/>
            </a:pPr>
            <a:r>
              <a:rPr lang="en-US" sz="2400" b="1" dirty="0" err="1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  <a:sym typeface="Roboto Condensed Light"/>
              </a:rPr>
              <a:t>Dermatomyositis</a:t>
            </a:r>
            <a:r>
              <a:rPr lang="en-US" sz="2400" b="1" dirty="0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  <a:sym typeface="Roboto Condensed Light"/>
              </a:rPr>
              <a:t> and malignancy 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Older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patients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varian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carcinoma,lungs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, pancreas, breasts and gastrointestinal tract.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ccur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before the onset of DM, concurrently with DM, or after the onset of DM. </a:t>
            </a:r>
          </a:p>
        </p:txBody>
      </p:sp>
    </p:spTree>
    <p:extLst>
      <p:ext uri="{BB962C8B-B14F-4D97-AF65-F5344CB8AC3E}">
        <p14:creationId xmlns:p14="http://schemas.microsoft.com/office/powerpoint/2010/main" val="33029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21194" y="765634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</a:t>
            </a:r>
            <a:r>
              <a:rPr lang="en-US" sz="2400" dirty="0" smtClean="0"/>
              <a:t>Systemic </a:t>
            </a:r>
            <a:r>
              <a:rPr lang="en-US" sz="2400" dirty="0"/>
              <a:t>complications/associations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Cardiomyopathy </a:t>
            </a:r>
            <a:r>
              <a:rPr lang="en-US" sz="1800" dirty="0"/>
              <a:t>and Cardiac conduction defects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Aspiration </a:t>
            </a:r>
            <a:r>
              <a:rPr lang="en-US" sz="1800" dirty="0"/>
              <a:t>pneumonia secondary to respiratory muscle weakness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Diffuse </a:t>
            </a:r>
            <a:r>
              <a:rPr lang="en-US" sz="1800" dirty="0"/>
              <a:t>interstitial pneumonitis/fibrosis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calcification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Ocular </a:t>
            </a:r>
            <a:r>
              <a:rPr lang="en-US" sz="1800" dirty="0"/>
              <a:t>complications including </a:t>
            </a:r>
            <a:r>
              <a:rPr lang="en-US" sz="1800" dirty="0" err="1"/>
              <a:t>iritis</a:t>
            </a:r>
            <a:r>
              <a:rPr lang="en-US" sz="1800" dirty="0"/>
              <a:t>, </a:t>
            </a:r>
            <a:r>
              <a:rPr lang="en-US" sz="1800" dirty="0" err="1"/>
              <a:t>nystagmus</a:t>
            </a:r>
            <a:r>
              <a:rPr lang="en-US" sz="1800" dirty="0"/>
              <a:t>, cotton-wool spots, optic atrophy, </a:t>
            </a:r>
            <a:r>
              <a:rPr lang="en-US" sz="1800" dirty="0" err="1"/>
              <a:t>conjunctival</a:t>
            </a:r>
            <a:r>
              <a:rPr lang="en-US" sz="1800" dirty="0"/>
              <a:t> edema and </a:t>
            </a:r>
            <a:r>
              <a:rPr lang="en-US" sz="1800" dirty="0" err="1"/>
              <a:t>pseudopolyposis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Internal </a:t>
            </a:r>
            <a:r>
              <a:rPr lang="en-US" sz="1800" dirty="0"/>
              <a:t>malignancy </a:t>
            </a:r>
          </a:p>
        </p:txBody>
      </p:sp>
    </p:spTree>
    <p:extLst>
      <p:ext uri="{BB962C8B-B14F-4D97-AF65-F5344CB8AC3E}">
        <p14:creationId xmlns:p14="http://schemas.microsoft.com/office/powerpoint/2010/main" val="14867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 smtClean="0"/>
              <a:t>                        EPIDEMIOLOGY</a:t>
            </a: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ncidence </a:t>
            </a:r>
            <a:r>
              <a:rPr lang="en-US" dirty="0"/>
              <a:t>of CLE in Sweden and USA is 4/100,000.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female to male ratio 3:1 for both DLE and </a:t>
            </a:r>
            <a:r>
              <a:rPr lang="en-US" dirty="0" smtClean="0"/>
              <a:t>SCLE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DLE </a:t>
            </a:r>
            <a:r>
              <a:rPr lang="en-US" dirty="0"/>
              <a:t>is more common among African Americans and SCLE is more common among Caucasians.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DLE </a:t>
            </a:r>
            <a:r>
              <a:rPr lang="en-US" dirty="0"/>
              <a:t>is the most common subset (80%).</a:t>
            </a:r>
          </a:p>
        </p:txBody>
      </p:sp>
    </p:spTree>
    <p:extLst>
      <p:ext uri="{BB962C8B-B14F-4D97-AF65-F5344CB8AC3E}">
        <p14:creationId xmlns:p14="http://schemas.microsoft.com/office/powerpoint/2010/main" val="32523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6197" y="944041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</a:t>
            </a:r>
            <a:r>
              <a:rPr lang="en-US" sz="2400" dirty="0" smtClean="0"/>
              <a:t>         Investigations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enzyme elevation: Serum </a:t>
            </a:r>
            <a:r>
              <a:rPr lang="en-US" sz="1800" dirty="0" err="1"/>
              <a:t>aldolase</a:t>
            </a:r>
            <a:r>
              <a:rPr lang="en-US" sz="1800" dirty="0"/>
              <a:t>, ALT, LDH, CK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CK </a:t>
            </a:r>
            <a:r>
              <a:rPr lang="en-US" sz="1800" dirty="0"/>
              <a:t>is useful to monitor the treatment of </a:t>
            </a:r>
            <a:r>
              <a:rPr lang="en-US" sz="1800" dirty="0" smtClean="0"/>
              <a:t>DM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Autoantibodies</a:t>
            </a:r>
            <a:r>
              <a:rPr lang="en-US" sz="1800" dirty="0"/>
              <a:t>: ANA levels,Jo-1: most common </a:t>
            </a:r>
            <a:r>
              <a:rPr lang="en-US" sz="1800" dirty="0" err="1"/>
              <a:t>antisynthetase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Magnetic </a:t>
            </a:r>
            <a:r>
              <a:rPr lang="en-US" sz="1800" dirty="0"/>
              <a:t>resonance imaging (MRI</a:t>
            </a:r>
            <a:r>
              <a:rPr lang="en-US" sz="1800" dirty="0" smtClean="0"/>
              <a:t>)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Electromyography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biopsy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skin </a:t>
            </a:r>
            <a:r>
              <a:rPr lang="en-US" sz="1800" dirty="0"/>
              <a:t>biopsy</a:t>
            </a:r>
          </a:p>
        </p:txBody>
      </p:sp>
    </p:spTree>
    <p:extLst>
      <p:ext uri="{BB962C8B-B14F-4D97-AF65-F5344CB8AC3E}">
        <p14:creationId xmlns:p14="http://schemas.microsoft.com/office/powerpoint/2010/main" val="353943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400" dirty="0" smtClean="0"/>
              <a:t>                  Diagnostic Criteria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229743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1</a:t>
            </a:r>
            <a:r>
              <a:rPr lang="en-US" sz="1800" dirty="0"/>
              <a:t>. Symmetric proximal muscle weakness </a:t>
            </a:r>
          </a:p>
          <a:p>
            <a:pPr marL="228600">
              <a:buNone/>
            </a:pPr>
            <a:r>
              <a:rPr lang="en-US" sz="1800" dirty="0"/>
              <a:t>2. Biopsy evidence of myositis (MRI can </a:t>
            </a:r>
            <a:r>
              <a:rPr lang="en-US" sz="1800" dirty="0" err="1"/>
              <a:t>subst</a:t>
            </a:r>
            <a:r>
              <a:rPr lang="en-US" sz="1800" dirty="0"/>
              <a:t>) </a:t>
            </a:r>
          </a:p>
          <a:p>
            <a:pPr marL="228600">
              <a:buNone/>
            </a:pPr>
            <a:r>
              <a:rPr lang="en-US" sz="1800" dirty="0"/>
              <a:t>3. Increased serum skeletal muscle enzymes </a:t>
            </a:r>
          </a:p>
          <a:p>
            <a:pPr marL="228600">
              <a:buNone/>
            </a:pPr>
            <a:r>
              <a:rPr lang="en-US" sz="1800" dirty="0"/>
              <a:t>4. Characteristic EMG pattern </a:t>
            </a:r>
          </a:p>
          <a:p>
            <a:pPr marL="228600">
              <a:buNone/>
            </a:pPr>
            <a:r>
              <a:rPr lang="en-US" sz="1800" dirty="0"/>
              <a:t>5. Typical DM rash</a:t>
            </a:r>
          </a:p>
          <a:p>
            <a:pPr marL="228600">
              <a:buNone/>
            </a:pPr>
            <a:r>
              <a:rPr lang="en-US" sz="1800" dirty="0" smtClean="0"/>
              <a:t>DM </a:t>
            </a:r>
            <a:r>
              <a:rPr lang="en-US" sz="1800" dirty="0"/>
              <a:t>possible (#5 + any two of 1-4), probable (#5 + any 3), definite (all 1-5) </a:t>
            </a:r>
          </a:p>
        </p:txBody>
      </p:sp>
    </p:spTree>
    <p:extLst>
      <p:ext uri="{BB962C8B-B14F-4D97-AF65-F5344CB8AC3E}">
        <p14:creationId xmlns:p14="http://schemas.microsoft.com/office/powerpoint/2010/main" val="14141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Treatment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84248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Oral </a:t>
            </a:r>
            <a:r>
              <a:rPr lang="en-US" sz="1800" dirty="0"/>
              <a:t>prednisone: 0.5 to 1.5 mg per kg daily until serum </a:t>
            </a:r>
            <a:r>
              <a:rPr lang="en-US" sz="1800" dirty="0" err="1"/>
              <a:t>creatine</a:t>
            </a:r>
            <a:r>
              <a:rPr lang="en-US" sz="1800" dirty="0"/>
              <a:t> kinase normalizes, then slowly taper over 12 months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Methotrexate: Oral</a:t>
            </a:r>
            <a:r>
              <a:rPr lang="en-US" sz="1800" dirty="0"/>
              <a:t>: 7.5 to 10 mg per week, increased by 2.5 mg per week to total of 25 mg per week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Azathioprine: 2 </a:t>
            </a:r>
            <a:r>
              <a:rPr lang="en-US" sz="1800" dirty="0"/>
              <a:t>to 3 mg per kg per day tapered to 1 mg per kg per day once steroid is tapered to 15 mg per day. Reduce dosage monthly by 25-mg intervals. Maintenance dosage is 50 mg per day.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Cyclosporine</a:t>
            </a: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err="1" smtClean="0"/>
              <a:t>Hydroxychloroquine</a:t>
            </a: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Topical steroids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1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/>
              <a:t> </a:t>
            </a:r>
            <a:r>
              <a:rPr lang="en-US" dirty="0" smtClean="0"/>
              <a:t>Scleroderma</a:t>
            </a:r>
            <a:r>
              <a:rPr lang="en-US" dirty="0"/>
              <a:t> </a:t>
            </a:r>
            <a:r>
              <a:rPr lang="en-US" dirty="0" smtClean="0"/>
              <a:t>(Hard </a:t>
            </a:r>
            <a:r>
              <a:rPr lang="en-US" dirty="0"/>
              <a:t>skin 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73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 smtClean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lang="en" sz="120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6472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61288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Chronic systemic autoimmune disease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 characterized by fibrosis of the skin as well as internal organs, e.g., lung, heart, gastrointestinal tract, and kidneys</a:t>
            </a:r>
            <a:r>
              <a:rPr lang="en-US" sz="1800" dirty="0" smtClean="0"/>
              <a:t>.</a:t>
            </a:r>
            <a:r>
              <a:rPr lang="en-US" sz="1800" dirty="0">
                <a:solidFill>
                  <a:srgbClr val="454545"/>
                </a:solidFill>
                <a:latin typeface=".SF UI Text"/>
              </a:rPr>
              <a:t/>
            </a:r>
            <a:br>
              <a:rPr lang="en-US" sz="1800" dirty="0">
                <a:solidFill>
                  <a:srgbClr val="454545"/>
                </a:solidFill>
                <a:latin typeface=".SF UI Text"/>
              </a:rPr>
            </a:br>
            <a:endParaRPr lang="en-US" sz="1800" dirty="0">
              <a:solidFill>
                <a:srgbClr val="454545"/>
              </a:solidFill>
              <a:latin typeface=".SF UI Text"/>
            </a:endParaRPr>
          </a:p>
        </p:txBody>
      </p:sp>
    </p:spTree>
    <p:extLst>
      <p:ext uri="{BB962C8B-B14F-4D97-AF65-F5344CB8AC3E}">
        <p14:creationId xmlns:p14="http://schemas.microsoft.com/office/powerpoint/2010/main" val="23345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</a:t>
            </a:r>
            <a:r>
              <a:rPr lang="en-US" sz="2400" dirty="0" smtClean="0"/>
              <a:t>Classification   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0" y="1401852"/>
            <a:ext cx="6473585" cy="29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293682" y="114114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Systemic </a:t>
            </a:r>
            <a:r>
              <a:rPr lang="en-US" sz="1800" dirty="0"/>
              <a:t>scleroderma: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is a chronic autoimmune disease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err="1"/>
              <a:t>characterised</a:t>
            </a:r>
            <a:r>
              <a:rPr lang="en-US" sz="1800" dirty="0"/>
              <a:t> by tissue fibrosis and immune abnormalities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three cardinal </a:t>
            </a:r>
            <a:r>
              <a:rPr lang="en-US" sz="1800" dirty="0" err="1"/>
              <a:t>pathogenetic</a:t>
            </a:r>
            <a:r>
              <a:rPr lang="en-US" sz="1800" dirty="0"/>
              <a:t> features:</a:t>
            </a:r>
          </a:p>
          <a:p>
            <a:pPr>
              <a:buNone/>
            </a:pPr>
            <a:r>
              <a:rPr lang="en-US" sz="1800" dirty="0"/>
              <a:t>                 a-</a:t>
            </a:r>
            <a:r>
              <a:rPr lang="en-US" sz="1800" dirty="0" err="1"/>
              <a:t>microvascular</a:t>
            </a:r>
            <a:r>
              <a:rPr lang="en-US" sz="1800" dirty="0"/>
              <a:t> involvement</a:t>
            </a:r>
          </a:p>
          <a:p>
            <a:pPr>
              <a:buNone/>
            </a:pPr>
            <a:r>
              <a:rPr lang="en-US" sz="1800" dirty="0"/>
              <a:t>                 b-activation of the immune system </a:t>
            </a:r>
          </a:p>
          <a:p>
            <a:pPr>
              <a:buNone/>
            </a:pPr>
            <a:r>
              <a:rPr lang="en-US" sz="1800" dirty="0"/>
              <a:t>                 c-increase of extracellular matrix deposition in the skin and internal organs</a:t>
            </a:r>
          </a:p>
        </p:txBody>
      </p:sp>
    </p:spTree>
    <p:extLst>
      <p:ext uri="{BB962C8B-B14F-4D97-AF65-F5344CB8AC3E}">
        <p14:creationId xmlns:p14="http://schemas.microsoft.com/office/powerpoint/2010/main" val="33456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9507" y="1071323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</a:t>
            </a:r>
            <a:r>
              <a:rPr lang="en-US" sz="2400" dirty="0"/>
              <a:t>EPIDEMIOLOGY</a:t>
            </a:r>
            <a:r>
              <a:rPr lang="en-US" sz="2400" b="0" dirty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95786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R</a:t>
            </a:r>
            <a:r>
              <a:rPr lang="en-US" sz="1800" dirty="0" smtClean="0"/>
              <a:t>are </a:t>
            </a:r>
            <a:r>
              <a:rPr lang="en-US" sz="1800" dirty="0"/>
              <a:t>disease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150 </a:t>
            </a:r>
            <a:r>
              <a:rPr lang="en-US" sz="1800" dirty="0"/>
              <a:t>to 300 cases per million.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P</a:t>
            </a:r>
            <a:r>
              <a:rPr lang="en-US" sz="1800" dirty="0" smtClean="0"/>
              <a:t>eak </a:t>
            </a:r>
            <a:r>
              <a:rPr lang="en-US" sz="1800" dirty="0"/>
              <a:t>occurrence in the 30-40 years age group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F: M </a:t>
            </a:r>
            <a:r>
              <a:rPr lang="en-US" sz="1800" dirty="0"/>
              <a:t>4:1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V</a:t>
            </a:r>
            <a:r>
              <a:rPr lang="en-US" sz="1800" dirty="0" smtClean="0"/>
              <a:t>ery </a:t>
            </a:r>
            <a:r>
              <a:rPr lang="en-US" sz="1800" dirty="0"/>
              <a:t>rare in childhood</a:t>
            </a:r>
          </a:p>
        </p:txBody>
      </p:sp>
    </p:spTree>
    <p:extLst>
      <p:ext uri="{BB962C8B-B14F-4D97-AF65-F5344CB8AC3E}">
        <p14:creationId xmlns:p14="http://schemas.microsoft.com/office/powerpoint/2010/main" val="26591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65133" y="126132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                  </a:t>
            </a:r>
            <a:r>
              <a:rPr lang="en-US" sz="2400" dirty="0" smtClean="0"/>
              <a:t>Pathogenesis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261328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U</a:t>
            </a:r>
            <a:r>
              <a:rPr lang="en-US" sz="1800" dirty="0" smtClean="0"/>
              <a:t>nknown</a:t>
            </a: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ndividual </a:t>
            </a:r>
            <a:r>
              <a:rPr lang="en-US" sz="1800" dirty="0"/>
              <a:t>genetic background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E</a:t>
            </a:r>
            <a:r>
              <a:rPr lang="en-US" sz="1800" dirty="0" smtClean="0"/>
              <a:t>xposure </a:t>
            </a:r>
            <a:r>
              <a:rPr lang="en-US" sz="1800" dirty="0"/>
              <a:t>to environmental triggers( virus, drugs, vinyl chloride, silica and nanoparticles from traffic-derived pollution ).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nducing </a:t>
            </a:r>
            <a:r>
              <a:rPr lang="en-US" sz="1800" dirty="0"/>
              <a:t>vascular damage and fibroblast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S</a:t>
            </a:r>
            <a:r>
              <a:rPr lang="en-US" sz="1800" dirty="0" smtClean="0"/>
              <a:t>everal </a:t>
            </a:r>
            <a:r>
              <a:rPr lang="en-US" sz="1800" dirty="0"/>
              <a:t>subsets of  circulating progenitor cells have been described in patients with </a:t>
            </a:r>
            <a:r>
              <a:rPr lang="en-US" sz="1800" dirty="0" err="1"/>
              <a:t>SSc</a:t>
            </a:r>
            <a:r>
              <a:rPr lang="en-US" sz="1800" dirty="0"/>
              <a:t>, all have a </a:t>
            </a:r>
            <a:r>
              <a:rPr lang="en-US" sz="1800" dirty="0" err="1"/>
              <a:t>monocytic</a:t>
            </a:r>
            <a:r>
              <a:rPr lang="en-US" sz="1800" dirty="0"/>
              <a:t> origin but may or may not express CD14</a:t>
            </a:r>
            <a:r>
              <a:rPr lang="en-US" sz="1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14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65133" y="126132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                  </a:t>
            </a:r>
            <a:r>
              <a:rPr lang="en-US" sz="2400" dirty="0" smtClean="0"/>
              <a:t>Pathogenesis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835624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These cells have the ability to give origin to endothelial cells, or collagen producing cells.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These cells will migrate into </a:t>
            </a:r>
            <a:r>
              <a:rPr lang="en-US" sz="1800" dirty="0" err="1" smtClean="0"/>
              <a:t>SSc</a:t>
            </a:r>
            <a:r>
              <a:rPr lang="en-US" sz="1800" dirty="0" smtClean="0"/>
              <a:t> injury tissues to differentiate into both endothelial cells and fibroblasts, to cause defective </a:t>
            </a:r>
            <a:r>
              <a:rPr lang="en-US" sz="1800" dirty="0" err="1" smtClean="0"/>
              <a:t>vasculogenesis</a:t>
            </a:r>
            <a:r>
              <a:rPr lang="en-US" sz="1800" dirty="0" smtClean="0"/>
              <a:t> or fibrosis or both), and to have </a:t>
            </a:r>
            <a:r>
              <a:rPr lang="en-US" sz="1800" dirty="0" err="1" smtClean="0"/>
              <a:t>immunomodulatory</a:t>
            </a:r>
            <a:r>
              <a:rPr lang="en-US" sz="1800" dirty="0" smtClean="0"/>
              <a:t> effects.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 B cells in </a:t>
            </a:r>
            <a:r>
              <a:rPr lang="en-US" sz="1800" dirty="0" err="1" smtClean="0"/>
              <a:t>SSc</a:t>
            </a:r>
            <a:r>
              <a:rPr lang="en-US" sz="1800" dirty="0" smtClean="0"/>
              <a:t> are activated and produced anti-topoisomerase I and anti-centromere  antibodies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914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PATHOGENESIS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CLE </a:t>
            </a:r>
            <a:r>
              <a:rPr lang="en-US" dirty="0"/>
              <a:t>is multifactorial and polygenic.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Complex </a:t>
            </a:r>
            <a:r>
              <a:rPr lang="en-US" dirty="0"/>
              <a:t>interactions between genetics, environment, and cells.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More </a:t>
            </a:r>
            <a:r>
              <a:rPr lang="en-US" dirty="0"/>
              <a:t>than 25 risk loci have been identified.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Ultraviolet </a:t>
            </a:r>
            <a:r>
              <a:rPr lang="en-US" dirty="0"/>
              <a:t>radiation(appears to initiate CLE lesion formation by inducing apoptosis, precipitating </a:t>
            </a:r>
            <a:r>
              <a:rPr lang="en-US" dirty="0" err="1"/>
              <a:t>autoantigen</a:t>
            </a:r>
            <a:r>
              <a:rPr lang="en-US" dirty="0"/>
              <a:t> presentation, and promoting cellular production of specific cytokines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</a:t>
            </a:r>
            <a:r>
              <a:rPr lang="en-US" sz="2400" dirty="0" smtClean="0"/>
              <a:t>Classification   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2" y="1385903"/>
            <a:ext cx="5897282" cy="325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110" y="1113970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Histopathology</a:t>
            </a:r>
            <a:br>
              <a:rPr lang="en-US" sz="2400" dirty="0"/>
            </a:br>
            <a:r>
              <a:rPr lang="en-US" sz="2400" dirty="0"/>
              <a:t>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0" y="1317056"/>
            <a:ext cx="3617112" cy="348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110" y="1113970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Histopathology</a:t>
            </a:r>
            <a:br>
              <a:rPr lang="en-US" sz="2400" dirty="0"/>
            </a:br>
            <a:r>
              <a:rPr lang="en-US" sz="2400" dirty="0"/>
              <a:t>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3" y="1508456"/>
            <a:ext cx="3875893" cy="363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4824" r="542" b="-696"/>
          <a:stretch/>
        </p:blipFill>
        <p:spPr>
          <a:xfrm>
            <a:off x="721193" y="794113"/>
            <a:ext cx="5940863" cy="43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95786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indent="-285750">
              <a:buFont typeface="Wingdings" panose="05000000000000000000" pitchFamily="2" charset="2"/>
              <a:buChar char="v"/>
            </a:pPr>
            <a:r>
              <a:rPr lang="en-US" sz="1800" b="1" u="sng" dirty="0" smtClean="0"/>
              <a:t>Cutaneous </a:t>
            </a:r>
            <a:r>
              <a:rPr lang="en-US" sz="1800" b="1" u="sng" dirty="0"/>
              <a:t>manifestations: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Raynaud’s </a:t>
            </a:r>
            <a:r>
              <a:rPr lang="en-US" sz="1800" dirty="0"/>
              <a:t>phenomenon 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Early </a:t>
            </a:r>
            <a:r>
              <a:rPr lang="en-US" sz="1800" dirty="0"/>
              <a:t>manifestation of disease in more than 90%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Vasospasm </a:t>
            </a:r>
            <a:r>
              <a:rPr lang="en-US" sz="1800" dirty="0"/>
              <a:t>of the digital microvasculature resulting in: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ischemia (pallor)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hypoxia (cyanosis)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reactive hypermedia (erythema)</a:t>
            </a:r>
          </a:p>
        </p:txBody>
      </p:sp>
    </p:spTree>
    <p:extLst>
      <p:ext uri="{BB962C8B-B14F-4D97-AF65-F5344CB8AC3E}">
        <p14:creationId xmlns:p14="http://schemas.microsoft.com/office/powerpoint/2010/main" val="10751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4" y="801971"/>
            <a:ext cx="5859657" cy="415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87808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Swelling </a:t>
            </a:r>
            <a:r>
              <a:rPr lang="en-US" sz="1800" dirty="0"/>
              <a:t>(non-pitting </a:t>
            </a:r>
            <a:r>
              <a:rPr lang="en-US" sz="1800" dirty="0" err="1"/>
              <a:t>oedema</a:t>
            </a:r>
            <a:r>
              <a:rPr lang="en-US" sz="1800" dirty="0"/>
              <a:t>) of fingers and toes - a common early sign and hand movement may be limited.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</a:t>
            </a:r>
            <a:r>
              <a:rPr lang="en-US" sz="1800" dirty="0" err="1" smtClean="0"/>
              <a:t>clerodactyly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Swelling </a:t>
            </a:r>
            <a:r>
              <a:rPr lang="en-US" sz="1800" dirty="0"/>
              <a:t>and sclerosis reduce hand movements, so patients may be unable to make a fist, or to place the palmar surfaces together - the 'prayer sign'.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Fingertips </a:t>
            </a:r>
            <a:r>
              <a:rPr lang="en-US" sz="1800" dirty="0"/>
              <a:t>may have pitting, ulcers or loss of bulk from finger pads</a:t>
            </a:r>
          </a:p>
        </p:txBody>
      </p:sp>
    </p:spTree>
    <p:extLst>
      <p:ext uri="{BB962C8B-B14F-4D97-AF65-F5344CB8AC3E}">
        <p14:creationId xmlns:p14="http://schemas.microsoft.com/office/powerpoint/2010/main" val="25818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56" y="836097"/>
            <a:ext cx="6394047" cy="38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3881" y="132324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427511"/>
            <a:ext cx="9144000" cy="24085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Painful ulcerations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3" y="1748648"/>
            <a:ext cx="5085723" cy="32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33602" y="646449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In limited form of the disease calcium deposits may form under the skin and cause white spots or ulcerations and may be quite painful. 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9" y="2231374"/>
            <a:ext cx="6274748" cy="25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PATHOGENESIS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Autoantibodies </a:t>
            </a:r>
            <a:r>
              <a:rPr lang="en-US" dirty="0"/>
              <a:t>are a well-known entity in CLE, but their exact role remains unclear.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Native </a:t>
            </a:r>
            <a:r>
              <a:rPr lang="en-US" dirty="0"/>
              <a:t>skin cells implicated in CLE include keratinocytes and endothelial cells.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Smoking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Drug-induced </a:t>
            </a:r>
            <a:r>
              <a:rPr lang="en-US" dirty="0" err="1"/>
              <a:t>subacute</a:t>
            </a:r>
            <a:r>
              <a:rPr lang="en-US" dirty="0"/>
              <a:t> CLE and DLE: hydrochlorothiazide, </a:t>
            </a:r>
            <a:r>
              <a:rPr lang="en-US" dirty="0" err="1"/>
              <a:t>terbinafine</a:t>
            </a:r>
            <a:r>
              <a:rPr lang="en-US" dirty="0"/>
              <a:t>, TNF-</a:t>
            </a:r>
            <a:r>
              <a:rPr lang="el-GR" dirty="0"/>
              <a:t>α </a:t>
            </a:r>
            <a:r>
              <a:rPr lang="en-US" dirty="0"/>
              <a:t>inhibitors, antiepileptic and proton-pump inhibitors.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30</a:t>
            </a:r>
            <a:r>
              <a:rPr lang="en-US" dirty="0"/>
              <a:t>% of SCLE are secondary to drugs.</a:t>
            </a:r>
          </a:p>
        </p:txBody>
      </p:sp>
    </p:spTree>
    <p:extLst>
      <p:ext uri="{BB962C8B-B14F-4D97-AF65-F5344CB8AC3E}">
        <p14:creationId xmlns:p14="http://schemas.microsoft.com/office/powerpoint/2010/main" val="8630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45478" y="801971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Spider veins (telangiectasia) often appear on the fingers, chest, face, lips, and tongue.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Tightening </a:t>
            </a:r>
            <a:r>
              <a:rPr lang="en-US" sz="1800" dirty="0"/>
              <a:t>of facial skin.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Tight </a:t>
            </a:r>
            <a:r>
              <a:rPr lang="en-US" sz="1800" dirty="0"/>
              <a:t>lips (</a:t>
            </a:r>
            <a:r>
              <a:rPr lang="en-US" sz="1800" dirty="0" err="1"/>
              <a:t>microstomia</a:t>
            </a:r>
            <a:r>
              <a:rPr lang="en-US" sz="1800" dirty="0"/>
              <a:t>) - can make dental hygiene difficult. 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4" y="2473841"/>
            <a:ext cx="5420072" cy="26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710636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Salt and pepper' appearance of skin, due to areas of hypopigmentation and hyperpigmentation.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Dry </a:t>
            </a:r>
            <a:r>
              <a:rPr lang="en-US" sz="1800" dirty="0"/>
              <a:t>or itchy skin; reduced hair over affected skin areas</a:t>
            </a:r>
          </a:p>
        </p:txBody>
      </p:sp>
      <p:pic>
        <p:nvPicPr>
          <p:cNvPr id="21" name="Picture 2" descr="http://escholarship.org/uc/item/1368x3wx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5" y="2421503"/>
            <a:ext cx="5050024" cy="253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3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95786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indent="-285750">
              <a:buFont typeface="Wingdings" panose="05000000000000000000" pitchFamily="2" charset="2"/>
              <a:buChar char="v"/>
            </a:pPr>
            <a:r>
              <a:rPr lang="en-US" sz="1800" b="1" u="sng" dirty="0" smtClean="0"/>
              <a:t>Systemic </a:t>
            </a:r>
            <a:r>
              <a:rPr lang="en-US" sz="1800" b="1" u="sng" dirty="0"/>
              <a:t>manifestations: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Limited vs. Diffuse Scleroderma: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dirty="0" smtClean="0"/>
              <a:t>Cutaneous </a:t>
            </a:r>
            <a:r>
              <a:rPr lang="en-US" sz="1800" dirty="0"/>
              <a:t>criteria:</a:t>
            </a:r>
          </a:p>
          <a:p>
            <a:pPr marL="228600">
              <a:buNone/>
            </a:pPr>
            <a:r>
              <a:rPr lang="en-US" sz="1800" u="sng" dirty="0" smtClean="0"/>
              <a:t>Limited</a:t>
            </a:r>
            <a:r>
              <a:rPr lang="en-US" sz="1800" u="sng" dirty="0" smtClean="0"/>
              <a:t>:</a:t>
            </a:r>
            <a:r>
              <a:rPr lang="en-US" sz="1800" dirty="0" smtClean="0"/>
              <a:t> involves </a:t>
            </a:r>
            <a:r>
              <a:rPr lang="en-US" sz="1800" dirty="0"/>
              <a:t>skin distal to elbows and knees, as well as face </a:t>
            </a:r>
          </a:p>
          <a:p>
            <a:pPr marL="228600">
              <a:buNone/>
            </a:pPr>
            <a:r>
              <a:rPr lang="en-US" sz="1800" u="sng" dirty="0" smtClean="0"/>
              <a:t>Diffuse:</a:t>
            </a:r>
            <a:r>
              <a:rPr lang="en-US" sz="1800" dirty="0" smtClean="0"/>
              <a:t>  </a:t>
            </a:r>
            <a:r>
              <a:rPr lang="en-US" sz="1800" dirty="0"/>
              <a:t>involves skin of proximal extremities and face, as well as </a:t>
            </a:r>
            <a:r>
              <a:rPr lang="en-US" sz="1800" dirty="0" err="1"/>
              <a:t>trun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612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93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238161" y="832370"/>
            <a:ext cx="121920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  <a:buSzPct val="100000"/>
            </a:pPr>
            <a:r>
              <a:rPr lang="en-US" sz="2400" b="1" dirty="0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Limited Scleroderma </a:t>
            </a:r>
            <a:r>
              <a:rPr lang="en-US" sz="2400" b="1" dirty="0" smtClean="0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  <a:endParaRPr lang="en-US" sz="3200" dirty="0" smtClean="0"/>
          </a:p>
          <a:p>
            <a:pPr marL="514350" indent="-28575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Pulmonary</a:t>
            </a: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Pulmonary Hypertension</a:t>
            </a:r>
          </a:p>
          <a:p>
            <a:pPr marL="514350" indent="-28575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Kidney </a:t>
            </a: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disease: uncommon</a:t>
            </a:r>
          </a:p>
          <a:p>
            <a:pPr marL="514350" indent="-28575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Heart disease </a:t>
            </a: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 uncommon</a:t>
            </a:r>
          </a:p>
          <a:p>
            <a:pPr marL="514350" indent="-28575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Gastrointestinal</a:t>
            </a: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Esophageal </a:t>
            </a:r>
            <a:r>
              <a:rPr lang="en-US" sz="18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dysmotility</a:t>
            </a: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and </a:t>
            </a:r>
            <a:r>
              <a:rPr lang="en-US" sz="18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gastroesophageal</a:t>
            </a: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reflux disease</a:t>
            </a:r>
          </a:p>
        </p:txBody>
      </p:sp>
    </p:spTree>
    <p:extLst>
      <p:ext uri="{BB962C8B-B14F-4D97-AF65-F5344CB8AC3E}">
        <p14:creationId xmlns:p14="http://schemas.microsoft.com/office/powerpoint/2010/main" val="41268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94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550985" y="731369"/>
            <a:ext cx="12282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  <a:buSzPct val="100000"/>
            </a:pPr>
            <a:r>
              <a:rPr lang="en-US" sz="2400" b="1" dirty="0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</a:rPr>
              <a:t>Diffuse </a:t>
            </a:r>
            <a:r>
              <a:rPr lang="en-US" sz="2400" b="1" dirty="0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</a:rPr>
              <a:t>Scleroderma:</a:t>
            </a:r>
          </a:p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1208422"/>
            <a:ext cx="1219200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28575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Kidney</a:t>
            </a: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Acute renal failure 2° </a:t>
            </a:r>
            <a:r>
              <a:rPr lang="en-US" sz="18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renovascular</a:t>
            </a: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hypertension</a:t>
            </a:r>
          </a:p>
          <a:p>
            <a:pPr marL="514350" indent="-28575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Pulmonary: pulmonary Hypertension, pulmonary Fibrosis</a:t>
            </a:r>
          </a:p>
          <a:p>
            <a:pPr marL="514350" indent="-28575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Heart:Myocardial</a:t>
            </a: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Fibrosis</a:t>
            </a:r>
          </a:p>
          <a:p>
            <a:pPr marL="514350" indent="-28575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Gastrointestinal : Esophageal </a:t>
            </a:r>
            <a:r>
              <a:rPr lang="en-US" sz="18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dysmotility</a:t>
            </a: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and </a:t>
            </a:r>
            <a:r>
              <a:rPr lang="en-US" sz="18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gastroesophageal</a:t>
            </a:r>
            <a:r>
              <a:rPr lang="en-US" sz="18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reflux</a:t>
            </a:r>
          </a:p>
        </p:txBody>
      </p:sp>
    </p:spTree>
    <p:extLst>
      <p:ext uri="{BB962C8B-B14F-4D97-AF65-F5344CB8AC3E}">
        <p14:creationId xmlns:p14="http://schemas.microsoft.com/office/powerpoint/2010/main" val="402113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95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-118306" y="769018"/>
            <a:ext cx="8480006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454545"/>
                </a:solidFill>
                <a:latin typeface=".SFUIText"/>
              </a:rPr>
              <a:t>CLASSIFICATION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</a:p>
          <a:p>
            <a:pPr marL="685800" lvl="0" indent="-457200">
              <a:spcAft>
                <a:spcPts val="10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Plaque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</a:t>
            </a:r>
            <a:endParaRPr lang="en-US" sz="2000" dirty="0" smtClean="0">
              <a:solidFill>
                <a:srgbClr val="454545"/>
              </a:solidFill>
              <a:latin typeface=".SFUIText"/>
            </a:endParaRPr>
          </a:p>
        </p:txBody>
      </p:sp>
    </p:spTree>
    <p:extLst>
      <p:ext uri="{BB962C8B-B14F-4D97-AF65-F5344CB8AC3E}">
        <p14:creationId xmlns:p14="http://schemas.microsoft.com/office/powerpoint/2010/main" val="23882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96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-118306" y="769018"/>
            <a:ext cx="8480006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454545"/>
                </a:solidFill>
                <a:latin typeface=".SFUIText"/>
              </a:rPr>
              <a:t>CLASSIFICATION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</a:p>
          <a:p>
            <a:pPr marL="685800" lvl="0" indent="-457200">
              <a:spcAft>
                <a:spcPts val="1000"/>
              </a:spcAft>
              <a:buClr>
                <a:schemeClr val="tx1"/>
              </a:buClr>
              <a:buSzPct val="100000"/>
              <a:buFont typeface="+mj-lt"/>
              <a:buAutoNum type="arabicPeriod" startAt="2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Generalized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more severe, characterized by 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           extension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of skin damage and its association with muscle damage.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8" y="2442971"/>
            <a:ext cx="4858524" cy="250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97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3. Bullous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characterized by tense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subepidermal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bullae in the presence of typical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or deep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4" y="1792041"/>
            <a:ext cx="8159857" cy="25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98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4. Linear 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scleroderma: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characterized by one or more linear streaks and induration that can involve dermis, subcutaneous tissue, muscle, and bone. It occurs on the extremities, face, or scalp of children and adolescents.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" b="17685"/>
          <a:stretch/>
        </p:blipFill>
        <p:spPr>
          <a:xfrm>
            <a:off x="520473" y="2170191"/>
            <a:ext cx="6319713" cy="28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8" y="801971"/>
            <a:ext cx="7517082" cy="38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9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2789</TotalTime>
  <Words>1960</Words>
  <Application>Microsoft Office PowerPoint</Application>
  <PresentationFormat>On-screen Show (16:9)</PresentationFormat>
  <Paragraphs>487</Paragraphs>
  <Slides>103</Slides>
  <Notes>103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3" baseType="lpstr">
      <vt:lpstr>Roboto Condensed</vt:lpstr>
      <vt:lpstr>Roboto Condensed Light</vt:lpstr>
      <vt:lpstr>wf_segoe-ui_normal</vt:lpstr>
      <vt:lpstr>.SFUIText</vt:lpstr>
      <vt:lpstr>Arial</vt:lpstr>
      <vt:lpstr>.SF UI Text</vt:lpstr>
      <vt:lpstr>Wingdings</vt:lpstr>
      <vt:lpstr>Arial</vt:lpstr>
      <vt:lpstr>Arvo</vt:lpstr>
      <vt:lpstr>Salerio template</vt:lpstr>
      <vt:lpstr> Cutaneous Manifestations Of Connective Tissue Disease                 (Lupus, Dermatomyositis and Scleroderma)  </vt:lpstr>
      <vt:lpstr>Objectives </vt:lpstr>
      <vt:lpstr>Cutaneous Lupus Erythematosus (CLE)</vt:lpstr>
      <vt:lpstr>Cutaneous Lupus Erythematosus (CLE)</vt:lpstr>
      <vt:lpstr>Cutaneous Lupus Erythematosus (CLE)</vt:lpstr>
      <vt:lpstr>PowerPoint Presentation</vt:lpstr>
      <vt:lpstr>Cutaneous Lupus Erythematosus (CLE)                         EPIDEMIOLOGY </vt:lpstr>
      <vt:lpstr>Cutaneous Lupus Erythematosus (CLE)                         PATHOGENESIS  </vt:lpstr>
      <vt:lpstr>Cutaneous Lupus Erythematosus (CLE)                         PATHOGENESIS  </vt:lpstr>
      <vt:lpstr>Cutaneous Lupus Erythematosus (CLE)                           Histopathology   </vt:lpstr>
      <vt:lpstr>PowerPoint Presentation</vt:lpstr>
      <vt:lpstr>PowerPoint Presentation</vt:lpstr>
      <vt:lpstr>PowerPoint Presentation</vt:lpstr>
      <vt:lpstr> LE-specific  skin manifestations </vt:lpstr>
      <vt:lpstr>1- Acute CLE :    </vt:lpstr>
      <vt:lpstr>PowerPoint Presentation</vt:lpstr>
      <vt:lpstr>PowerPoint Presentation</vt:lpstr>
      <vt:lpstr>1- Acute CLE :    </vt:lpstr>
      <vt:lpstr>PowerPoint Presentation</vt:lpstr>
      <vt:lpstr>2-Subacute CLE :</vt:lpstr>
      <vt:lpstr>PowerPoint Presentation</vt:lpstr>
      <vt:lpstr>PowerPoint Presentation</vt:lpstr>
      <vt:lpstr>PowerPoint Presentation</vt:lpstr>
      <vt:lpstr>NEONATAL LE :</vt:lpstr>
      <vt:lpstr>NEONATAL LE :</vt:lpstr>
      <vt:lpstr>NEONATAL LE :</vt:lpstr>
      <vt:lpstr>NEONATAL LE :</vt:lpstr>
      <vt:lpstr>PowerPoint Presentation</vt:lpstr>
      <vt:lpstr>3-Chronic CLE: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3-Chronic CLE:</vt:lpstr>
      <vt:lpstr>PowerPoint Presentation</vt:lpstr>
      <vt:lpstr>3-Chronic CLE:</vt:lpstr>
      <vt:lpstr>PowerPoint Presentation</vt:lpstr>
      <vt:lpstr>3-Chronic CLE:</vt:lpstr>
      <vt:lpstr>PowerPoint Presentation</vt:lpstr>
      <vt:lpstr>PowerPoint Presentation</vt:lpstr>
      <vt:lpstr>3-Chronic CLE:</vt:lpstr>
      <vt:lpstr>PowerPoint Presentation</vt:lpstr>
      <vt:lpstr> Histopathologically non-specific LE-skin manifestations </vt:lpstr>
      <vt:lpstr>PowerPoint Presentation</vt:lpstr>
      <vt:lpstr>PowerPoint Presentation</vt:lpstr>
      <vt:lpstr>Cutaneous Lupus Erythematosus (CLE)                           Workup   </vt:lpstr>
      <vt:lpstr>Cutaneous Lupus Erythematosus (CLE)                            Management    </vt:lpstr>
      <vt:lpstr>Cutaneous Lupus Erythematosus (CLE)                            Management    </vt:lpstr>
      <vt:lpstr>Cutaneous Lupus Erythematosus (CLE)                            Management    </vt:lpstr>
      <vt:lpstr>Cutaneous Lupus Erythematosus (CLE)                            Management    </vt:lpstr>
      <vt:lpstr> Dermatomyositis (DM)</vt:lpstr>
      <vt:lpstr>Dermatomyositis (DM)</vt:lpstr>
      <vt:lpstr>Dermatomyositis (DM)                         EPIDEMIOLOGY </vt:lpstr>
      <vt:lpstr>Dermatomyositis (DM)                         Clinical presentation </vt:lpstr>
      <vt:lpstr>PowerPoint Presentation</vt:lpstr>
      <vt:lpstr>PowerPoint Presentation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Juvenile (childhood) DM </vt:lpstr>
      <vt:lpstr>Drug-induced DM </vt:lpstr>
      <vt:lpstr>Dermatomyositis (DM)              Systemic complications/associations </vt:lpstr>
      <vt:lpstr>Dermatomyositis (DM)                        Investigations  </vt:lpstr>
      <vt:lpstr>Dermatomyositis (DM)                    Diagnostic Criteria  </vt:lpstr>
      <vt:lpstr>Dermatomyositis (DM)                    Treatment  </vt:lpstr>
      <vt:lpstr> Scleroderma (Hard skin )</vt:lpstr>
      <vt:lpstr>Scleroderma                      </vt:lpstr>
      <vt:lpstr>Scleroderma               Classification       </vt:lpstr>
      <vt:lpstr>Scleroderma                      </vt:lpstr>
      <vt:lpstr>Scleroderma                    EPIDEMIOLOGY   </vt:lpstr>
      <vt:lpstr>Scleroderma                    Pathogenesis    </vt:lpstr>
      <vt:lpstr>Scleroderma                    Pathogenesis    </vt:lpstr>
      <vt:lpstr>Scleroderma               Classification       </vt:lpstr>
      <vt:lpstr>Scleroderma               Histopathology       </vt:lpstr>
      <vt:lpstr>Scleroderma               Histopathology       </vt:lpstr>
      <vt:lpstr>Scleroderma                      </vt:lpstr>
      <vt:lpstr>Scleroderma                    Clinical features     </vt:lpstr>
      <vt:lpstr>Scleroderma                      </vt:lpstr>
      <vt:lpstr>Scleroderma                    Clinical features     </vt:lpstr>
      <vt:lpstr>Scleroderma                      </vt:lpstr>
      <vt:lpstr>Scleroderma                    Clinical features    </vt:lpstr>
      <vt:lpstr>Scleroderma                    Clinical features     </vt:lpstr>
      <vt:lpstr>Scleroderma                    Clinical features     </vt:lpstr>
      <vt:lpstr>Scleroderma                    Clinical features     </vt:lpstr>
      <vt:lpstr>Scleroderma                    Clinical features     </vt:lpstr>
      <vt:lpstr>PowerPoint Presentation</vt:lpstr>
      <vt:lpstr>PowerPoint Presentation</vt:lpstr>
      <vt:lpstr>Localized scleroderma</vt:lpstr>
      <vt:lpstr>Localized scleroderma</vt:lpstr>
      <vt:lpstr>Localized scleroderma</vt:lpstr>
      <vt:lpstr>Localized scleroderma</vt:lpstr>
      <vt:lpstr>Scleroderma                      </vt:lpstr>
      <vt:lpstr>Scleroderma                      </vt:lpstr>
      <vt:lpstr>Localized scleroderma</vt:lpstr>
      <vt:lpstr>Scleroderma                    Treatment     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Cutaneous Manifestations Of Connective Tissue Disease                 (Lupus, Dermatomyositis and Scleroderma)</dc:title>
  <dc:creator>fahad saif</dc:creator>
  <cp:lastModifiedBy>fahad saif</cp:lastModifiedBy>
  <cp:revision>28</cp:revision>
  <dcterms:modified xsi:type="dcterms:W3CDTF">2017-08-21T19:57:15Z</dcterms:modified>
</cp:coreProperties>
</file>