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70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77" r:id="rId7"/>
    <p:sldId id="264" r:id="rId8"/>
    <p:sldId id="265" r:id="rId9"/>
    <p:sldId id="290" r:id="rId10"/>
    <p:sldId id="271" r:id="rId11"/>
    <p:sldId id="288" r:id="rId12"/>
    <p:sldId id="289" r:id="rId13"/>
    <p:sldId id="262" r:id="rId14"/>
    <p:sldId id="269" r:id="rId15"/>
    <p:sldId id="273" r:id="rId16"/>
    <p:sldId id="272" r:id="rId17"/>
    <p:sldId id="281" r:id="rId18"/>
    <p:sldId id="283" r:id="rId19"/>
    <p:sldId id="284" r:id="rId20"/>
    <p:sldId id="268" r:id="rId21"/>
    <p:sldId id="285" r:id="rId22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71" autoAdjust="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129E82-898E-40FE-9214-EC63E5862203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D4C4A0-9837-422B-8CD7-8DCB919B4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33D75-3A4A-48BD-BB45-DAAB3F323D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7CADE-CFED-4CC8-8CDC-2EBA61EEAE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4C15F-2389-4AED-BEE0-C069BAA7CD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8C2A-9845-4739-855D-28FBDFEAA821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41D1-DAFA-4E8E-9EAB-64E1A3C784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90C3-9213-458F-8D17-4C64EF3DAE4E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D098-9F28-478D-B0E4-06A753413B0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ABB0-E16E-4EEE-B263-9F332207DBB2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B4F6-BB0E-4FED-A1C7-FA97CE52D3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40B3-FAFD-4091-96C1-84B8C1A962BC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3295-B076-4900-8958-00813BCBA3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B5BF-675F-4799-A0C3-0CDA50A3062C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8EF-0205-4287-B3FB-2D3D22090C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0539-5110-4FA4-8443-58211CF1D341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E6C3-C986-4C3F-B261-51DCDA33FD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6A02-0132-4DF5-955C-145695087531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8463-DC7A-4FAF-A84C-B12408B3C2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1E31-D190-43F3-B1B1-8737DB3B9535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C04F-34B9-4785-BD90-EF71C1149D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13A2-660C-4A53-986B-DC8806DE225B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C506-4D30-45BA-BEC6-5CACC55541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01C5-F275-4698-B47A-7A5E0D57C31B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5235-1929-4463-87B1-3E957E8C77D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9BBA-0243-4779-A07C-B555D5CF2154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54B1-68C3-409B-8420-10A9E4CD09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43E95A-842E-4839-BE25-9675166F70FC}" type="datetimeFigureOut">
              <a:rPr lang="ar-SA"/>
              <a:pPr>
                <a:defRPr/>
              </a:pPr>
              <a:t>27/01/1439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E91C9D-15EF-4ABC-A670-F2F984D43B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7" r:id="rId2"/>
    <p:sldLayoutId id="2147484026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7" r:id="rId9"/>
    <p:sldLayoutId id="2147484023" r:id="rId10"/>
    <p:sldLayoutId id="214748402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ermatology.cdlib.org/" TargetMode="External"/><Relationship Id="rId3" Type="http://schemas.openxmlformats.org/officeDocument/2006/relationships/hyperlink" Target="http://www.atlasdermatologico.com.br/" TargetMode="External"/><Relationship Id="rId7" Type="http://schemas.openxmlformats.org/officeDocument/2006/relationships/hyperlink" Target="http://emedicine.medscape.com/dermatology" TargetMode="External"/><Relationship Id="rId2" Type="http://schemas.openxmlformats.org/officeDocument/2006/relationships/hyperlink" Target="http://www.dermatla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d.org/" TargetMode="External"/><Relationship Id="rId5" Type="http://schemas.openxmlformats.org/officeDocument/2006/relationships/hyperlink" Target="http://www.dermis.net/" TargetMode="External"/><Relationship Id="rId4" Type="http://schemas.openxmlformats.org/officeDocument/2006/relationships/hyperlink" Target="http://www.dermnet.org.nz/sitemap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1043608" y="0"/>
            <a:ext cx="2592288" cy="1079525"/>
          </a:xfrm>
        </p:spPr>
        <p:txBody>
          <a:bodyPr/>
          <a:lstStyle/>
          <a:p>
            <a:pPr eaLnBrk="1" hangingPunct="1"/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800" dirty="0" smtClean="0">
                <a:cs typeface="Traditional Arabic" pitchFamily="2" charset="-78"/>
              </a:rPr>
              <a:t/>
            </a:r>
            <a:br>
              <a:rPr lang="en-US" sz="1800" dirty="0" smtClean="0"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 Saud University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College of Medicine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Kingdom of Saudi Arabia</a:t>
            </a:r>
            <a:r>
              <a:rPr lang="en-US" sz="1600" b="1" dirty="0" smtClean="0">
                <a:cs typeface="Traditional Arabic" pitchFamily="2" charset="-78"/>
              </a:rPr>
              <a:t/>
            </a:r>
            <a:br>
              <a:rPr lang="en-US" sz="1600" b="1" dirty="0" smtClean="0">
                <a:cs typeface="Traditional Arabic" pitchFamily="2" charset="-78"/>
              </a:rPr>
            </a:br>
            <a:endParaRPr lang="ar-SA" sz="1800" b="1" dirty="0" smtClean="0"/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80520"/>
          </a:xfrm>
          <a:noFill/>
          <a:ln>
            <a:noFill/>
          </a:ln>
        </p:spPr>
        <p:txBody>
          <a:bodyPr/>
          <a:lstStyle/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Introduction to 394 Derma Course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  <a:cs typeface="Times New Roman" pitchFamily="18" charset="0"/>
              </a:rPr>
              <a:t>(Male -  Group B-1) 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Felix Titling" pitchFamily="82" charset="0"/>
                <a:cs typeface="Times New Roman" pitchFamily="18" charset="0"/>
              </a:rPr>
              <a:t>by: </a:t>
            </a: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Almuntaserbellah</a:t>
            </a: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  <a:latin typeface="Cooper Black" pitchFamily="18" charset="0"/>
                <a:cs typeface="Times New Roman" pitchFamily="18" charset="0"/>
              </a:rPr>
              <a:t>Mudaimeegh</a:t>
            </a:r>
            <a:endParaRPr lang="en-US" sz="2800" b="1" dirty="0" smtClean="0">
              <a:solidFill>
                <a:srgbClr val="FF0000"/>
              </a:solidFill>
              <a:latin typeface="Cooper Black" pitchFamily="18" charset="0"/>
              <a:cs typeface="Times New Roman" pitchFamily="18" charset="0"/>
            </a:endParaRP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Consultant Dermatologist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Dermatology Department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Felix Titling" pitchFamily="82" charset="0"/>
                <a:cs typeface="Times New Roman" pitchFamily="18" charset="0"/>
              </a:rPr>
              <a:t>King Khalid University Hospital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US" sz="2000" b="1" dirty="0" smtClean="0">
                <a:latin typeface="Felix Titling" pitchFamily="82" charset="0"/>
                <a:cs typeface="Times New Roman" pitchFamily="18" charset="0"/>
              </a:rPr>
              <a:t>19</a:t>
            </a:r>
            <a:r>
              <a:rPr lang="en-US" sz="2000" b="1" baseline="30000" dirty="0" smtClean="0">
                <a:latin typeface="Felix Titling" pitchFamily="82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Felix Titling" pitchFamily="82" charset="0"/>
                <a:cs typeface="Times New Roman" pitchFamily="18" charset="0"/>
              </a:rPr>
              <a:t>  October 2017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ar-SA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71600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337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latin typeface="Cooper Black" pitchFamily="18" charset="0"/>
                <a:cs typeface="Traditional Arabic" pitchFamily="2" charset="-78"/>
              </a:rPr>
              <a:t>PBL (Problem Based Learning/Small Group Teaching) GROUPS</a:t>
            </a:r>
            <a:endParaRPr lang="ar-SA" sz="3000" dirty="0" smtClean="0">
              <a:latin typeface="Cooper Black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91680" y="105273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2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704856" cy="48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09" t="2266" r="8714" b="22075"/>
          <a:stretch>
            <a:fillRect/>
          </a:stretch>
        </p:blipFill>
        <p:spPr bwMode="auto">
          <a:xfrm>
            <a:off x="755576" y="1412776"/>
            <a:ext cx="7560840" cy="51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79208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Sample of Individual Attendance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79208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ROOM SCHEDULE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35696" y="1412776"/>
          <a:ext cx="5840730" cy="1296924"/>
        </p:xfrm>
        <a:graphic>
          <a:graphicData uri="http://schemas.openxmlformats.org/drawingml/2006/table">
            <a:tbl>
              <a:tblPr/>
              <a:tblGrid>
                <a:gridCol w="5840730"/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Baskerville Old Face"/>
                          <a:ea typeface="Calibri"/>
                          <a:cs typeface="Aharoni"/>
                        </a:rPr>
                        <a:t>Lecture  Rooms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Psychiatric Hall</a:t>
                      </a: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, Ground floor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Old building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35696" y="3068960"/>
          <a:ext cx="6192688" cy="3135694"/>
        </p:xfrm>
        <a:graphic>
          <a:graphicData uri="http://schemas.openxmlformats.org/drawingml/2006/table">
            <a:tbl>
              <a:tblPr/>
              <a:tblGrid>
                <a:gridCol w="1587558"/>
                <a:gridCol w="4605130"/>
              </a:tblGrid>
              <a:tr h="1828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Baskerville Old Face"/>
                          <a:ea typeface="Calibri"/>
                          <a:cs typeface="Aharoni"/>
                        </a:rPr>
                        <a:t>PBL Rooms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206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Group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206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Room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Group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Psychiatric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Hall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, Ground  floor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Old building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Group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Room 3035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floor Old building  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Midterm Examination Room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</a:t>
                      </a:r>
                      <a:r>
                        <a:rPr kumimoji="0" lang="en-US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floor College of Medicine (old bldg.)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November 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8,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2017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Cooper Black" pitchFamily="18" charset="0"/>
                <a:cs typeface="Traditional Arabic" pitchFamily="2" charset="-78"/>
              </a:rPr>
              <a:t>Assessment</a:t>
            </a:r>
            <a:r>
              <a:rPr lang="en-US" dirty="0" smtClean="0">
                <a:cs typeface="Traditional Arabic" pitchFamily="2" charset="-78"/>
              </a:rPr>
              <a:t> </a:t>
            </a:r>
            <a:endParaRPr lang="ar-SA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992740" cy="5422577"/>
        </p:xfrm>
        <a:graphic>
          <a:graphicData uri="http://schemas.openxmlformats.org/drawingml/2006/table">
            <a:tbl>
              <a:tblPr/>
              <a:tblGrid>
                <a:gridCol w="317515"/>
                <a:gridCol w="3376898"/>
                <a:gridCol w="3242817"/>
                <a:gridCol w="1055510"/>
              </a:tblGrid>
              <a:tr h="840114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5. Frame of  Assessment for Students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76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Assessment type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Week due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Marks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7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Clinical attachment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clinic of the last 2 weeks for each group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44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Discussion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PBL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At the end of PBL session  of the last 2 weeks for each group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98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MCQs mid-term exam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At the 4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week of the course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0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Short answer written final exam MCQs final-term exam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(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N.B :explanation of assessment methods will be given later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cycle ( after 2 groups rotation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30%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636464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The Assessment forms</a:t>
            </a:r>
            <a:endParaRPr lang="ar-SA" sz="2000" dirty="0" smtClean="0">
              <a:latin typeface="Cooper Black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606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Louci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968676" cy="6408712"/>
          </a:xfrm>
          <a:noFill/>
        </p:spPr>
      </p:pic>
      <p:pic>
        <p:nvPicPr>
          <p:cNvPr id="20483" name="Picture 4" descr="C:\Documents and Settings\Loucie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9604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Ground Rules</a:t>
            </a:r>
            <a:endParaRPr lang="ar-SA" dirty="0" smtClean="0">
              <a:latin typeface="Cooper Black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389437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Attendance on time is very important to lectures, clinical attachments and PBL sessions.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Keep the mobile silent during the academic activity.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If the students want to record the lecture, he should the permission from the attending lecturer first.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Distributions of the students into the clinical, small groups discussion and exams is based on the serial number list given by the college administration.  </a:t>
            </a:r>
          </a:p>
          <a:p>
            <a:pPr algn="l" rtl="0"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4617B"/>
                </a:solidFill>
                <a:latin typeface="Cooper Black" pitchFamily="18" charset="0"/>
                <a:cs typeface="Traditional Arabic" pitchFamily="2" charset="-78"/>
              </a:rPr>
              <a:t>Learning</a:t>
            </a:r>
            <a:r>
              <a:rPr lang="en-US" sz="4000" dirty="0" smtClean="0">
                <a:solidFill>
                  <a:srgbClr val="04617B"/>
                </a:solidFill>
                <a:cs typeface="Traditional Arabic" pitchFamily="2" charset="-78"/>
              </a:rPr>
              <a:t> </a:t>
            </a:r>
            <a:r>
              <a:rPr lang="en-US" sz="4000" dirty="0" smtClean="0">
                <a:solidFill>
                  <a:srgbClr val="04617B"/>
                </a:solidFill>
                <a:latin typeface="Cooper Black" pitchFamily="18" charset="0"/>
                <a:cs typeface="Traditional Arabic" pitchFamily="2" charset="-78"/>
              </a:rPr>
              <a:t>Resources:</a:t>
            </a:r>
            <a:endParaRPr lang="ar-SA" sz="4000" dirty="0" smtClean="0">
              <a:latin typeface="Cooper Black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5256584" cy="4676775"/>
          </a:xfrm>
        </p:spPr>
        <p:txBody>
          <a:bodyPr/>
          <a:lstStyle/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u="sng" dirty="0" smtClean="0">
                <a:solidFill>
                  <a:srgbClr val="0070C0"/>
                </a:solidFill>
                <a:latin typeface="Footlight MT Light" pitchFamily="18" charset="0"/>
                <a:cs typeface="Majalla UI"/>
              </a:rPr>
              <a:t>Essential References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Textbook and lectures</a:t>
            </a: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.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Recommended Books and Reference Material</a:t>
            </a:r>
            <a:r>
              <a:rPr lang="en-US" b="1" u="sng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1. 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Fitzpatrick Color Atlas and Synopsis of  Clinical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Dermatology (Vienna) By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Klauss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Wolff and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Richard Allen Johnson. (6th Edition)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ISBN: 9780071599757/ 007159974, Feb. 2009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2.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Dermatology in Clinical Practice by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Zohra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Zaidi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and Sean W. 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Lanigan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. 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Published by Springer 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London Ltd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(2010)</a:t>
            </a:r>
            <a:r>
              <a:rPr lang="ar-SA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Footlight MT Light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ISBN: 978-1-84882-861-2</a:t>
            </a:r>
          </a:p>
          <a:p>
            <a:pPr marL="0" indent="0" algn="l">
              <a:buFont typeface="Wingdings 2" pitchFamily="18" charset="2"/>
              <a:buNone/>
            </a:pPr>
            <a:endParaRPr lang="ar-SA" dirty="0" smtClean="0">
              <a:latin typeface="Footlight MT Light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1988840"/>
            <a:ext cx="2016125" cy="1511300"/>
          </a:xfrm>
          <a:noFill/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20875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2488"/>
          </a:xfrm>
        </p:spPr>
        <p:txBody>
          <a:bodyPr/>
          <a:lstStyle/>
          <a:p>
            <a:pPr algn="ctr"/>
            <a:r>
              <a:rPr lang="en-US" sz="2000" dirty="0" smtClean="0">
                <a:latin typeface="Cooper Black" pitchFamily="18" charset="0"/>
                <a:cs typeface="Traditional Arabic" pitchFamily="2" charset="-78"/>
              </a:rPr>
              <a:t> Suggested General Dermatology  Electronic Websites and Atlas:</a:t>
            </a:r>
            <a:endParaRPr lang="ar-SA" sz="2000" dirty="0" smtClean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40560"/>
          </a:xfrm>
        </p:spPr>
        <p:txBody>
          <a:bodyPr/>
          <a:lstStyle/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www.dermatlas.net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www.atlasdermatologico.com.br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4"/>
              </a:rPr>
              <a:t>www.dermnet.org.nz/sitemap.htm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5"/>
              </a:rPr>
              <a:t>www.dermis.net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en-US" sz="1800" dirty="0"/>
          </a:p>
          <a:p>
            <a:pPr algn="l" rtl="0">
              <a:defRPr/>
            </a:pPr>
            <a:r>
              <a:rPr lang="en-US" sz="1800" dirty="0" smtClean="0"/>
              <a:t>American Academy of Dermatology: Dermatology A-Z</a:t>
            </a:r>
            <a:br>
              <a:rPr lang="en-US" sz="1800" dirty="0" smtClean="0"/>
            </a:br>
            <a:r>
              <a:rPr lang="en-US" sz="1800" dirty="0" smtClean="0">
                <a:hlinkClick r:id="rId6"/>
              </a:rPr>
              <a:t>http://www.aad.org/</a:t>
            </a:r>
            <a:r>
              <a:rPr lang="en-US" sz="1800" dirty="0" smtClean="0"/>
              <a:t> 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algn="l" rtl="0">
              <a:defRPr/>
            </a:pPr>
            <a:r>
              <a:rPr lang="en-US" sz="1800" dirty="0" err="1" smtClean="0"/>
              <a:t>eMedicine</a:t>
            </a:r>
            <a:r>
              <a:rPr lang="en-US" sz="1800" dirty="0" smtClean="0"/>
              <a:t> on Dermatology</a:t>
            </a:r>
            <a:br>
              <a:rPr lang="en-US" sz="1800" dirty="0" smtClean="0"/>
            </a:br>
            <a:r>
              <a:rPr lang="en-US" sz="1800" dirty="0" smtClean="0">
                <a:hlinkClick r:id="rId7"/>
              </a:rPr>
              <a:t>http://emedicine.medscape.com/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l" rtl="0">
              <a:defRPr/>
            </a:pPr>
            <a:r>
              <a:rPr lang="en-US" sz="1800" dirty="0" smtClean="0"/>
              <a:t>Dermatology Online Journal</a:t>
            </a:r>
            <a:br>
              <a:rPr lang="en-US" sz="1800" dirty="0" smtClean="0"/>
            </a:br>
            <a:r>
              <a:rPr lang="en-US" sz="1800" dirty="0" smtClean="0">
                <a:hlinkClick r:id="rId8"/>
              </a:rPr>
              <a:t>http://dermatology.cdlib.org/</a:t>
            </a:r>
            <a:r>
              <a:rPr lang="en-US" sz="1800" dirty="0" smtClean="0"/>
              <a:t> </a:t>
            </a:r>
          </a:p>
          <a:p>
            <a:pPr algn="l" rtl="0">
              <a:defRPr/>
            </a:pP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en-US" dirty="0" smtClean="0">
                <a:latin typeface="Cooper Black" pitchFamily="18" charset="0"/>
                <a:cs typeface="Traditional Arabic" pitchFamily="2" charset="-78"/>
              </a:rPr>
              <a:t>How to pass this course?</a:t>
            </a:r>
            <a:endParaRPr lang="ar-SA" dirty="0" smtClean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algn="l" rtl="0"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Attendance on time to the lectures, clinics, PBL discussion: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Attend every single activity, no matter how boring or inconvenient. 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Be interactive (listen , take useful notes, ask and participate).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Professionalism , communication and team work are very important skills for any medical doctor so pay attention to it during your training.  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Study on regular basis ( books, handouts of lectures, atlas , group study …</a:t>
            </a:r>
            <a:r>
              <a:rPr lang="en-US" sz="2000" dirty="0" err="1" smtClean="0">
                <a:latin typeface="Footlight MT Light" pitchFamily="18" charset="0"/>
                <a:cs typeface="Times New Roman" pitchFamily="18" charset="0"/>
              </a:rPr>
              <a:t>etc</a:t>
            </a: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) . Don’t leave it to be done before exams !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Use the time of self learning in timetable of the course effectively.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Ask your tutors and teachers if you don’t understand anything.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“Although exams and marks are important but don’t forget that education and  building your knowledge and skills to be a good doctor in future is more important!”</a:t>
            </a:r>
          </a:p>
          <a:p>
            <a:pPr algn="l" rtl="0">
              <a:defRPr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Footlight MT Light" pitchFamily="18" charset="0"/>
                <a:cs typeface="Traditional Arabic" pitchFamily="2" charset="-78"/>
              </a:rPr>
              <a:t>A Course Identification &amp; General Information</a:t>
            </a:r>
            <a:endParaRPr lang="ar-SA" sz="3200" b="1" dirty="0" smtClean="0">
              <a:latin typeface="Footlight MT Light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222029"/>
          </a:xfrm>
        </p:spPr>
        <p:txBody>
          <a:bodyPr/>
          <a:lstStyle/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cs typeface="Majalla UI"/>
              </a:rPr>
              <a:t>1. 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title and code</a:t>
            </a:r>
            <a:r>
              <a:rPr lang="en-US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394 DERM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Majalla UI"/>
              </a:rPr>
              <a:t>2. 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Credit hours	</a:t>
            </a:r>
            <a:r>
              <a:rPr lang="en-US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2 </a:t>
            </a:r>
            <a:r>
              <a:rPr lang="en-US" dirty="0" smtClean="0">
                <a:latin typeface="Footlight MT Light" pitchFamily="18" charset="0"/>
                <a:cs typeface="Majalla UI"/>
              </a:rPr>
              <a:t>hours</a:t>
            </a:r>
          </a:p>
          <a:p>
            <a:pPr marL="0" indent="0" algn="l" rtl="0" eaLnBrk="1" hangingPunct="1">
              <a:buNone/>
            </a:pPr>
            <a:r>
              <a:rPr lang="en-US" dirty="0" smtClean="0">
                <a:latin typeface="Footlight MT Light" pitchFamily="18" charset="0"/>
                <a:cs typeface="Majalla UI"/>
              </a:rPr>
              <a:t>3. </a:t>
            </a:r>
            <a:r>
              <a:rPr lang="en-US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organizers</a:t>
            </a:r>
            <a:r>
              <a:rPr lang="en-US" dirty="0" smtClean="0">
                <a:latin typeface="Footlight MT Light" pitchFamily="18" charset="0"/>
                <a:cs typeface="Majalla UI"/>
              </a:rPr>
              <a:t>: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Dr. </a:t>
            </a:r>
            <a:r>
              <a:rPr lang="en-US" b="1" dirty="0" err="1" smtClean="0">
                <a:latin typeface="Footlight MT Light" pitchFamily="18" charset="0"/>
                <a:cs typeface="Majalla UI"/>
              </a:rPr>
              <a:t>Almuntasebellah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 Al </a:t>
            </a:r>
            <a:r>
              <a:rPr lang="en-US" b="1" dirty="0" err="1" smtClean="0">
                <a:latin typeface="Footlight MT Light" pitchFamily="18" charset="0"/>
                <a:cs typeface="Majalla UI"/>
              </a:rPr>
              <a:t>Mudaimeegh</a:t>
            </a:r>
            <a:endParaRPr lang="en-US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sz="1800" b="1" dirty="0" smtClean="0">
                <a:latin typeface="Footlight MT Light" pitchFamily="18" charset="0"/>
                <a:cs typeface="Majalla UI"/>
              </a:rPr>
              <a:t>                                                                              </a:t>
            </a:r>
            <a:r>
              <a:rPr lang="en-US" sz="1800" dirty="0" smtClean="0">
                <a:latin typeface="Footlight MT Light" pitchFamily="18" charset="0"/>
                <a:cs typeface="Majalla UI"/>
              </a:rPr>
              <a:t>(Male students)</a:t>
            </a:r>
            <a:r>
              <a:rPr lang="en-US" sz="1800" b="1" dirty="0" smtClean="0">
                <a:latin typeface="Footlight MT Light" pitchFamily="18" charset="0"/>
                <a:cs typeface="Majalla UI"/>
              </a:rPr>
              <a:t> </a:t>
            </a:r>
            <a:endParaRPr lang="en-US" sz="2000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b="1" dirty="0" smtClean="0">
                <a:latin typeface="Footlight MT Light" pitchFamily="18" charset="0"/>
                <a:cs typeface="Majalla UI"/>
              </a:rPr>
              <a:t>				</a:t>
            </a:r>
            <a:endParaRPr lang="ar-SA" b="1" dirty="0" smtClean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 Student Support</a:t>
            </a:r>
            <a:endParaRPr lang="ar-SA" sz="3200" dirty="0" smtClean="0">
              <a:latin typeface="Cooper Black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 marL="0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Secretary of department:  </a:t>
            </a:r>
          </a:p>
          <a:p>
            <a:pPr marL="0" indent="0" algn="l" rtl="0" eaLnBrk="1" hangingPunct="1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  <a:cs typeface="Majalla UI"/>
              </a:rPr>
              <a:t>Eva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Telephone	:46-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91431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Email		: </a:t>
            </a:r>
            <a:r>
              <a:rPr lang="en-US" b="1" dirty="0" smtClean="0">
                <a:latin typeface="Footlight MT Light" pitchFamily="18" charset="0"/>
                <a:cs typeface="Majalla UI"/>
              </a:rPr>
              <a:t>memo_eva@yahoo.co.uk</a:t>
            </a:r>
          </a:p>
          <a:p>
            <a:pPr marL="90487" indent="0" algn="l" rtl="0" eaLnBrk="1" hangingPunct="1">
              <a:buFontTx/>
              <a:buChar char="-"/>
              <a:defRPr/>
            </a:pPr>
            <a:endParaRPr lang="en-US" dirty="0" smtClean="0">
              <a:cs typeface="Majalla UI"/>
            </a:endParaRPr>
          </a:p>
          <a:p>
            <a:pPr marL="90487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Course Organizer for Male students:</a:t>
            </a:r>
          </a:p>
          <a:p>
            <a:pPr marL="457200" lvl="1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cs typeface="Majalla UI"/>
              </a:rPr>
              <a:t>	</a:t>
            </a:r>
            <a:r>
              <a:rPr lang="en-US" dirty="0" smtClean="0">
                <a:latin typeface="Cooper Black" pitchFamily="18" charset="0"/>
                <a:cs typeface="Majalla UI"/>
              </a:rPr>
              <a:t>Dr. </a:t>
            </a:r>
            <a:r>
              <a:rPr lang="en-US" dirty="0" err="1" smtClean="0">
                <a:latin typeface="Cooper Black" pitchFamily="18" charset="0"/>
                <a:cs typeface="Majalla UI"/>
              </a:rPr>
              <a:t>Almuntaserbellah</a:t>
            </a:r>
            <a:r>
              <a:rPr lang="en-US" dirty="0" smtClean="0">
                <a:latin typeface="Cooper Black" pitchFamily="18" charset="0"/>
                <a:cs typeface="Majalla UI"/>
              </a:rPr>
              <a:t> Al </a:t>
            </a:r>
            <a:r>
              <a:rPr lang="en-US" dirty="0" err="1" smtClean="0">
                <a:latin typeface="Cooper Black" pitchFamily="18" charset="0"/>
                <a:cs typeface="Majalla UI"/>
              </a:rPr>
              <a:t>Mudaimeegh</a:t>
            </a:r>
            <a:endParaRPr lang="en-US" dirty="0" smtClean="0">
              <a:latin typeface="Cooper Black" pitchFamily="18" charset="0"/>
              <a:cs typeface="Majalla UI"/>
            </a:endParaRPr>
          </a:p>
          <a:p>
            <a:pPr marL="457200" lvl="1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Majalla UI"/>
              </a:rPr>
              <a:t>	</a:t>
            </a:r>
            <a:r>
              <a:rPr lang="en-US" dirty="0" smtClean="0">
                <a:latin typeface="Footlight MT Light" pitchFamily="18" charset="0"/>
                <a:cs typeface="Majalla UI"/>
              </a:rPr>
              <a:t>Email : </a:t>
            </a:r>
            <a:r>
              <a:rPr lang="en-US" b="1" dirty="0" smtClean="0">
                <a:latin typeface="Cooper Black" pitchFamily="18" charset="0"/>
              </a:rPr>
              <a:t>aalmudaimeegh@gmail.com</a:t>
            </a:r>
            <a:endParaRPr lang="ar-SA" b="1" dirty="0" smtClean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oldinspectionandtest.com/wp-content/uploads/2013/09/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090629" cy="438943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496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oper Black" pitchFamily="18" charset="0"/>
                <a:cs typeface="Traditional Arabic" pitchFamily="2" charset="-78"/>
              </a:rPr>
              <a:t>Objectives of the course:</a:t>
            </a:r>
            <a:endParaRPr lang="ar-SA" sz="3600" dirty="0" smtClean="0">
              <a:latin typeface="Cooper Black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268760"/>
            <a:ext cx="7776864" cy="5382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5436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oper Black" pitchFamily="18" charset="0"/>
                <a:cs typeface="Traditional Arabic" pitchFamily="2" charset="-78"/>
              </a:rPr>
              <a:t>   Course Description: (A) topics to be covered</a:t>
            </a:r>
            <a:br>
              <a:rPr lang="en-US" sz="2800" dirty="0" smtClean="0">
                <a:latin typeface="Cooper Black" pitchFamily="18" charset="0"/>
                <a:cs typeface="Traditional Arabic" pitchFamily="2" charset="-78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 </a:t>
            </a:r>
            <a:endParaRPr lang="ar-SA" sz="2800" b="1" dirty="0" smtClean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2200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cs typeface="Traditional Arabic" pitchFamily="2" charset="-78"/>
              </a:rPr>
              <a:t>Course Description: (B) Course components </a:t>
            </a:r>
            <a:endParaRPr lang="ar-SA" sz="28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450" y="2349500"/>
          <a:ext cx="7488238" cy="3095625"/>
        </p:xfrm>
        <a:graphic>
          <a:graphicData uri="http://schemas.openxmlformats.org/drawingml/2006/table">
            <a:tbl>
              <a:tblPr/>
              <a:tblGrid>
                <a:gridCol w="1871663"/>
                <a:gridCol w="1873250"/>
                <a:gridCol w="2112962"/>
                <a:gridCol w="1630363"/>
              </a:tblGrid>
              <a:tr h="30956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Lectures: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/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 hours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Tutorial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           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SGT/PBL </a:t>
                      </a:r>
                      <a:endParaRPr kumimoji="0" lang="ar-S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5 Sessions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– 15                      hours for each student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Practical/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Clinical</a:t>
                      </a: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Clinics: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4 for each student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   Inpatient rounds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Surgery/ laser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Procedure / biopsy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Morphology         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Other: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SDL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2696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3442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Cooper Black" pitchFamily="18" charset="0"/>
              </a:rPr>
              <a:t>Clinical Attachment Groups </a:t>
            </a:r>
            <a:r>
              <a:rPr lang="en-US" sz="3100" dirty="0" smtClean="0">
                <a:latin typeface="Cooper Black" pitchFamily="18" charset="0"/>
              </a:rPr>
              <a:t>Distribution</a:t>
            </a:r>
            <a:endParaRPr lang="ar-SA" dirty="0">
              <a:latin typeface="Cooper Black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608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92696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cs typeface="Traditional Arabic" pitchFamily="2" charset="-78"/>
              </a:rPr>
              <a:t>Lecture</a:t>
            </a:r>
            <a:r>
              <a:rPr lang="en-US" sz="4400" b="1" dirty="0" smtClean="0">
                <a:cs typeface="Traditional Arabic" pitchFamily="2" charset="-78"/>
              </a:rPr>
              <a:t>s</a:t>
            </a:r>
            <a:endParaRPr lang="ar-SA" sz="25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>
                <a:latin typeface="Cooper Black" pitchFamily="18" charset="0"/>
                <a:cs typeface="Traditional Arabic" pitchFamily="2" charset="-78"/>
              </a:rPr>
              <a:t>PBL (Problem Based Learning/Small Group Teaching) GROUPS</a:t>
            </a:r>
            <a:endParaRPr lang="en-US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1680" y="141277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1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13596"/>
          <a:stretch>
            <a:fillRect/>
          </a:stretch>
        </p:blipFill>
        <p:spPr bwMode="auto">
          <a:xfrm>
            <a:off x="1187624" y="1874739"/>
            <a:ext cx="6984776" cy="47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1128</TotalTime>
  <Words>567</Words>
  <Application>Microsoft Office PowerPoint</Application>
  <PresentationFormat>On-screen Show (4:3)</PresentationFormat>
  <Paragraphs>135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   King Saud University College of Medicine Kingdom of Saudi Arabia </vt:lpstr>
      <vt:lpstr>A Course Identification &amp; General Information</vt:lpstr>
      <vt:lpstr>Objectives of the course:</vt:lpstr>
      <vt:lpstr>   Course Description: (A) topics to be covered  </vt:lpstr>
      <vt:lpstr>Course Description: (B) Course components </vt:lpstr>
      <vt:lpstr>Slide 6</vt:lpstr>
      <vt:lpstr>Clinical Attachment Groups Distribution</vt:lpstr>
      <vt:lpstr>Lectures</vt:lpstr>
      <vt:lpstr>PBL (Problem Based Learning/Small Group Teaching) GROUPS</vt:lpstr>
      <vt:lpstr>PBL (Problem Based Learning/Small Group Teaching) GROUPS</vt:lpstr>
      <vt:lpstr>Sample of Individual Attendance</vt:lpstr>
      <vt:lpstr>ROOM SCHEDULE </vt:lpstr>
      <vt:lpstr>Assessment </vt:lpstr>
      <vt:lpstr>The Assessment forms</vt:lpstr>
      <vt:lpstr>Slide 15</vt:lpstr>
      <vt:lpstr>Ground Rules</vt:lpstr>
      <vt:lpstr>Learning Resources:</vt:lpstr>
      <vt:lpstr> Suggested General Dermatology  Electronic Websites and Atlas:</vt:lpstr>
      <vt:lpstr>How to pass this course?</vt:lpstr>
      <vt:lpstr> Student Support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Saud University College of Medicine Kingdom of Saudi Arabia</dc:title>
  <dc:creator>hanodah</dc:creator>
  <cp:lastModifiedBy>EVA</cp:lastModifiedBy>
  <cp:revision>176</cp:revision>
  <dcterms:created xsi:type="dcterms:W3CDTF">2012-09-03T20:43:36Z</dcterms:created>
  <dcterms:modified xsi:type="dcterms:W3CDTF">2017-10-17T12:03:56Z</dcterms:modified>
</cp:coreProperties>
</file>