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 bookmarkIdSeed="3">
  <p:sldMasterIdLst>
    <p:sldMasterId id="2147483708" r:id="rId1"/>
  </p:sldMasterIdLst>
  <p:notesMasterIdLst>
    <p:notesMasterId r:id="rId23"/>
  </p:notesMasterIdLst>
  <p:sldIdLst>
    <p:sldId id="257" r:id="rId2"/>
    <p:sldId id="258" r:id="rId3"/>
    <p:sldId id="259" r:id="rId4"/>
    <p:sldId id="260" r:id="rId5"/>
    <p:sldId id="261" r:id="rId6"/>
    <p:sldId id="277" r:id="rId7"/>
    <p:sldId id="264" r:id="rId8"/>
    <p:sldId id="265" r:id="rId9"/>
    <p:sldId id="290" r:id="rId10"/>
    <p:sldId id="271" r:id="rId11"/>
    <p:sldId id="288" r:id="rId12"/>
    <p:sldId id="289" r:id="rId13"/>
    <p:sldId id="262" r:id="rId14"/>
    <p:sldId id="269" r:id="rId15"/>
    <p:sldId id="273" r:id="rId16"/>
    <p:sldId id="272" r:id="rId17"/>
    <p:sldId id="281" r:id="rId18"/>
    <p:sldId id="283" r:id="rId19"/>
    <p:sldId id="284" r:id="rId20"/>
    <p:sldId id="268" r:id="rId21"/>
    <p:sldId id="285" r:id="rId22"/>
  </p:sldIdLst>
  <p:sldSz cx="9144000" cy="6858000" type="screen4x3"/>
  <p:notesSz cx="6858000" cy="9144000"/>
  <p:defaultTextStyle>
    <a:defPPr>
      <a:defRPr lang="ar-SA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Majalla UI"/>
        <a:cs typeface="Majalla UI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Majalla UI"/>
        <a:cs typeface="Majalla UI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Majalla UI"/>
        <a:cs typeface="Majalla UI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Majalla UI"/>
        <a:cs typeface="Majalla UI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Majalla UI"/>
        <a:cs typeface="Majalla UI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Majalla UI"/>
        <a:cs typeface="Majalla UI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Majalla UI"/>
        <a:cs typeface="Majalla UI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Majalla UI"/>
        <a:cs typeface="Majalla UI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Majalla UI"/>
        <a:cs typeface="Majalla UI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380"/>
    <p:restoredTop sz="94671" autoAdjust="0"/>
  </p:normalViewPr>
  <p:slideViewPr>
    <p:cSldViewPr>
      <p:cViewPr varScale="1">
        <p:scale>
          <a:sx n="66" d="100"/>
          <a:sy n="66" d="100"/>
        </p:scale>
        <p:origin x="960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1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rtl="1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8A129E82-898E-40FE-9214-EC63E5862203}" type="datetimeFigureOut">
              <a:rPr lang="en-US"/>
              <a:pPr>
                <a:defRPr/>
              </a:pPr>
              <a:t>9/20/2017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1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rtl="1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C7D4C4A0-9837-422B-8CD7-8DCB919B44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00580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1633D75-3A4A-48BD-BB45-DAAB3F323DDF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51825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9A7CADE-CFED-4CC8-8CDC-2EBA61EEAEAA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8011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0A4C15F-2389-4AED-BEE0-C069BAA7CD9E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3870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D4C4A0-9837-422B-8CD7-8DCB919B44A1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7375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E98C2A-9845-4739-855D-28FBDFEAA821}" type="datetimeFigureOut">
              <a:rPr lang="ar-SA"/>
              <a:pPr>
                <a:defRPr/>
              </a:pPr>
              <a:t>29/12/1438</a:t>
            </a:fld>
            <a:endParaRPr lang="ar-SA"/>
          </a:p>
        </p:txBody>
      </p:sp>
      <p:sp>
        <p:nvSpPr>
          <p:cNvPr id="5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6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0D41D1-DAFA-4E8E-9EAB-64E1A3C78415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4B90C3-9213-458F-8D17-4C64EF3DAE4E}" type="datetimeFigureOut">
              <a:rPr lang="ar-SA"/>
              <a:pPr>
                <a:defRPr/>
              </a:pPr>
              <a:t>29/12/1438</a:t>
            </a:fld>
            <a:endParaRPr lang="ar-SA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15D098-9F28-478D-B0E4-06A753413B05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FDABB0-E16E-4EEE-B263-9F332207DBB2}" type="datetimeFigureOut">
              <a:rPr lang="ar-SA"/>
              <a:pPr>
                <a:defRPr/>
              </a:pPr>
              <a:t>29/12/1438</a:t>
            </a:fld>
            <a:endParaRPr lang="ar-SA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E8B4F6-BB0E-4FED-A1C7-FA97CE52D3C3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E140B3-FAFD-4091-96C1-84B8C1A962BC}" type="datetimeFigureOut">
              <a:rPr lang="ar-SA"/>
              <a:pPr>
                <a:defRPr/>
              </a:pPr>
              <a:t>29/12/1438</a:t>
            </a:fld>
            <a:endParaRPr lang="ar-SA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E93295-B076-4900-8958-00813BCBA3B3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8BB5BF-675F-4799-A0C3-0CDA50A3062C}" type="datetimeFigureOut">
              <a:rPr lang="ar-SA"/>
              <a:pPr>
                <a:defRPr/>
              </a:pPr>
              <a:t>29/12/1438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E6F8EF-0205-4287-B3FB-2D3D22090C23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340539-5110-4FA4-8443-58211CF1D341}" type="datetimeFigureOut">
              <a:rPr lang="ar-SA"/>
              <a:pPr>
                <a:defRPr/>
              </a:pPr>
              <a:t>29/12/1438</a:t>
            </a:fld>
            <a:endParaRPr lang="ar-SA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2AE6C3-C986-4C3F-B261-51DCDA33FDEB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BF6A02-0132-4DF5-955C-145695087531}" type="datetimeFigureOut">
              <a:rPr lang="ar-SA"/>
              <a:pPr>
                <a:defRPr/>
              </a:pPr>
              <a:t>29/12/1438</a:t>
            </a:fld>
            <a:endParaRPr lang="ar-SA"/>
          </a:p>
        </p:txBody>
      </p:sp>
      <p:sp>
        <p:nvSpPr>
          <p:cNvPr id="8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9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EC8463-DC7A-4FAF-A84C-B12408B3C20B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001E31-D190-43F3-B1B1-8737DB3B9535}" type="datetimeFigureOut">
              <a:rPr lang="ar-SA"/>
              <a:pPr>
                <a:defRPr/>
              </a:pPr>
              <a:t>29/12/1438</a:t>
            </a:fld>
            <a:endParaRPr lang="ar-SA"/>
          </a:p>
        </p:txBody>
      </p:sp>
      <p:sp>
        <p:nvSpPr>
          <p:cNvPr id="4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5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12C04F-34B9-4785-BD90-EF71C1149DE4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CD13A2-660C-4A53-986B-DC8806DE225B}" type="datetimeFigureOut">
              <a:rPr lang="ar-SA"/>
              <a:pPr>
                <a:defRPr/>
              </a:pPr>
              <a:t>29/12/1438</a:t>
            </a:fld>
            <a:endParaRPr lang="ar-SA"/>
          </a:p>
        </p:txBody>
      </p:sp>
      <p:sp>
        <p:nvSpPr>
          <p:cNvPr id="3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4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3DC506-4D30-45BA-BEC6-5CACC555411C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2F01C5-F275-4698-B47A-7A5E0D57C31B}" type="datetimeFigureOut">
              <a:rPr lang="ar-SA"/>
              <a:pPr>
                <a:defRPr/>
              </a:pPr>
              <a:t>29/12/1438</a:t>
            </a:fld>
            <a:endParaRPr lang="ar-SA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425235-1929-4463-87B1-3E957E8C77DF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and Round Single Corner Rectangle 4"/>
          <p:cNvSpPr/>
          <p:nvPr/>
        </p:nvSpPr>
        <p:spPr>
          <a:xfrm rot="420000" flipV="1">
            <a:off x="3165475" y="1108075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ight Triangle 5"/>
          <p:cNvSpPr/>
          <p:nvPr/>
        </p:nvSpPr>
        <p:spPr>
          <a:xfrm rot="420000" flipV="1">
            <a:off x="8004175" y="5359400"/>
            <a:ext cx="155575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Freeform 6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CE9BBA-0243-4779-A07C-B555D5CF2154}" type="datetimeFigureOut">
              <a:rPr lang="ar-SA"/>
              <a:pPr>
                <a:defRPr/>
              </a:pPr>
              <a:t>29/12/1438</a:t>
            </a:fld>
            <a:endParaRPr lang="ar-SA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3154B1-68C3-409B-8420-10A9E4CD09A4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3076" name="Title Placeholder 8"/>
          <p:cNvSpPr>
            <a:spLocks noGrp="1"/>
          </p:cNvSpPr>
          <p:nvPr>
            <p:ph type="title"/>
          </p:nvPr>
        </p:nvSpPr>
        <p:spPr bwMode="auto">
          <a:xfrm>
            <a:off x="457200" y="70485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77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935163"/>
            <a:ext cx="8229600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rtl="1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CD43E95A-842E-4839-BE25-9675166F70FC}" type="datetimeFigureOut">
              <a:rPr lang="ar-SA"/>
              <a:pPr>
                <a:defRPr/>
              </a:pPr>
              <a:t>29/12/1438</a:t>
            </a:fld>
            <a:endParaRPr lang="ar-SA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rtl="1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rtl="1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31E91C9D-15EF-4ABC-A670-F2F984D43BF9}" type="slidenum">
              <a:rPr lang="ar-SA"/>
              <a:pPr>
                <a:defRPr/>
              </a:pPr>
              <a:t>‹#›</a:t>
            </a:fld>
            <a:endParaRPr lang="ar-SA"/>
          </a:p>
        </p:txBody>
      </p:sp>
      <p:grpSp>
        <p:nvGrpSpPr>
          <p:cNvPr id="3081" name="Group 1"/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r" rtl="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r" rtl="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  <a:cs typeface="+mn-cs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25" r:id="rId1"/>
    <p:sldLayoutId id="2147484017" r:id="rId2"/>
    <p:sldLayoutId id="2147484026" r:id="rId3"/>
    <p:sldLayoutId id="2147484018" r:id="rId4"/>
    <p:sldLayoutId id="2147484019" r:id="rId5"/>
    <p:sldLayoutId id="2147484020" r:id="rId6"/>
    <p:sldLayoutId id="2147484021" r:id="rId7"/>
    <p:sldLayoutId id="2147484022" r:id="rId8"/>
    <p:sldLayoutId id="2147484027" r:id="rId9"/>
    <p:sldLayoutId id="2147484023" r:id="rId10"/>
    <p:sldLayoutId id="2147484024" r:id="rId11"/>
  </p:sldLayoutIdLst>
  <p:txStyles>
    <p:titleStyle>
      <a:lvl1pPr algn="l" rtl="1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1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  <a:cs typeface="Traditional Arabic" pitchFamily="2" charset="-78"/>
        </a:defRPr>
      </a:lvl2pPr>
      <a:lvl3pPr algn="l" rtl="1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  <a:cs typeface="Traditional Arabic" pitchFamily="2" charset="-78"/>
        </a:defRPr>
      </a:lvl3pPr>
      <a:lvl4pPr algn="l" rtl="1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  <a:cs typeface="Traditional Arabic" pitchFamily="2" charset="-78"/>
        </a:defRPr>
      </a:lvl4pPr>
      <a:lvl5pPr algn="l" rtl="1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  <a:cs typeface="Traditional Arabic" pitchFamily="2" charset="-78"/>
        </a:defRPr>
      </a:lvl5pPr>
      <a:lvl6pPr marL="457200" algn="l" rtl="1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  <a:cs typeface="Traditional Arabic" pitchFamily="2" charset="-78"/>
        </a:defRPr>
      </a:lvl6pPr>
      <a:lvl7pPr marL="914400" algn="l" rtl="1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  <a:cs typeface="Traditional Arabic" pitchFamily="2" charset="-78"/>
        </a:defRPr>
      </a:lvl7pPr>
      <a:lvl8pPr marL="1371600" algn="l" rtl="1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  <a:cs typeface="Traditional Arabic" pitchFamily="2" charset="-78"/>
        </a:defRPr>
      </a:lvl8pPr>
      <a:lvl9pPr marL="1828800" algn="l" rtl="1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  <a:cs typeface="Traditional Arabic" pitchFamily="2" charset="-78"/>
        </a:defRPr>
      </a:lvl9pPr>
    </p:titleStyle>
    <p:bodyStyle>
      <a:lvl1pPr marL="273050" indent="-273050" algn="r" rtl="1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Majalla UI"/>
          <a:cs typeface="+mn-cs"/>
        </a:defRPr>
      </a:lvl1pPr>
      <a:lvl2pPr marL="639763" indent="-246063" algn="r" rtl="1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400" kern="1200">
          <a:solidFill>
            <a:schemeClr val="tx1"/>
          </a:solidFill>
          <a:latin typeface="+mn-lt"/>
          <a:ea typeface="Majalla UI"/>
          <a:cs typeface="+mn-cs"/>
        </a:defRPr>
      </a:lvl2pPr>
      <a:lvl3pPr marL="914400" indent="-246063" algn="r" rtl="1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Majalla UI"/>
          <a:cs typeface="+mn-cs"/>
        </a:defRPr>
      </a:lvl3pPr>
      <a:lvl4pPr marL="1187450" indent="-209550" algn="r" rtl="1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Majalla UI"/>
          <a:cs typeface="+mn-cs"/>
        </a:defRPr>
      </a:lvl4pPr>
      <a:lvl5pPr marL="1462088" indent="-209550" algn="r" rtl="1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Majalla UI"/>
          <a:cs typeface="+mn-cs"/>
        </a:defRPr>
      </a:lvl5pPr>
      <a:lvl6pPr marL="1737360" indent="-210312" algn="r" rtl="1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r" rtl="1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r" rtl="1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r" rtl="1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://dermatology.cdlib.org/" TargetMode="External"/><Relationship Id="rId3" Type="http://schemas.openxmlformats.org/officeDocument/2006/relationships/hyperlink" Target="http://www.atlasdermatologico.com.br/" TargetMode="External"/><Relationship Id="rId7" Type="http://schemas.openxmlformats.org/officeDocument/2006/relationships/hyperlink" Target="http://emedicine.medscape.com/dermatology" TargetMode="External"/><Relationship Id="rId2" Type="http://schemas.openxmlformats.org/officeDocument/2006/relationships/hyperlink" Target="http://www.dermatlas.net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aad.org/" TargetMode="External"/><Relationship Id="rId5" Type="http://schemas.openxmlformats.org/officeDocument/2006/relationships/hyperlink" Target="http://www.dermis.net/" TargetMode="External"/><Relationship Id="rId4" Type="http://schemas.openxmlformats.org/officeDocument/2006/relationships/hyperlink" Target="http://www.dermnet.org.nz/sitemap.htm" TargetMode="Externa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2"/>
          <p:cNvSpPr>
            <a:spLocks noGrp="1"/>
          </p:cNvSpPr>
          <p:nvPr>
            <p:ph type="title"/>
          </p:nvPr>
        </p:nvSpPr>
        <p:spPr>
          <a:xfrm>
            <a:off x="1043608" y="0"/>
            <a:ext cx="2592288" cy="1079525"/>
          </a:xfrm>
        </p:spPr>
        <p:txBody>
          <a:bodyPr/>
          <a:lstStyle/>
          <a:p>
            <a:pPr eaLnBrk="1" hangingPunct="1"/>
            <a:r>
              <a:rPr lang="en-US" sz="1800" dirty="0" smtClean="0">
                <a:cs typeface="Traditional Arabic" pitchFamily="2" charset="-78"/>
              </a:rPr>
              <a:t/>
            </a:r>
            <a:br>
              <a:rPr lang="en-US" sz="1800" dirty="0" smtClean="0">
                <a:cs typeface="Traditional Arabic" pitchFamily="2" charset="-78"/>
              </a:rPr>
            </a:br>
            <a:r>
              <a:rPr lang="en-US" sz="1800" dirty="0" smtClean="0">
                <a:cs typeface="Traditional Arabic" pitchFamily="2" charset="-78"/>
              </a:rPr>
              <a:t/>
            </a:r>
            <a:br>
              <a:rPr lang="en-US" sz="1800" dirty="0" smtClean="0">
                <a:cs typeface="Traditional Arabic" pitchFamily="2" charset="-78"/>
              </a:rPr>
            </a:br>
            <a:r>
              <a:rPr lang="en-US" sz="1800" dirty="0" smtClean="0">
                <a:cs typeface="Traditional Arabic" pitchFamily="2" charset="-78"/>
              </a:rPr>
              <a:t/>
            </a:r>
            <a:br>
              <a:rPr lang="en-US" sz="1800" dirty="0" smtClean="0">
                <a:cs typeface="Traditional Arabic" pitchFamily="2" charset="-78"/>
              </a:rPr>
            </a:br>
            <a:r>
              <a:rPr lang="en-US" sz="1400" b="1" i="1" dirty="0" smtClean="0">
                <a:solidFill>
                  <a:schemeClr val="tx1"/>
                </a:solidFill>
                <a:latin typeface="+mn-lt"/>
                <a:cs typeface="Traditional Arabic" pitchFamily="2" charset="-78"/>
              </a:rPr>
              <a:t>King Saud University</a:t>
            </a:r>
            <a:br>
              <a:rPr lang="en-US" sz="1400" b="1" i="1" dirty="0" smtClean="0">
                <a:solidFill>
                  <a:schemeClr val="tx1"/>
                </a:solidFill>
                <a:latin typeface="+mn-lt"/>
                <a:cs typeface="Traditional Arabic" pitchFamily="2" charset="-78"/>
              </a:rPr>
            </a:br>
            <a:r>
              <a:rPr lang="en-US" sz="1400" b="1" i="1" dirty="0" smtClean="0">
                <a:solidFill>
                  <a:schemeClr val="tx1"/>
                </a:solidFill>
                <a:latin typeface="+mn-lt"/>
                <a:cs typeface="Traditional Arabic" pitchFamily="2" charset="-78"/>
              </a:rPr>
              <a:t>College of Medicine</a:t>
            </a:r>
            <a:br>
              <a:rPr lang="en-US" sz="1400" b="1" i="1" dirty="0" smtClean="0">
                <a:solidFill>
                  <a:schemeClr val="tx1"/>
                </a:solidFill>
                <a:latin typeface="+mn-lt"/>
                <a:cs typeface="Traditional Arabic" pitchFamily="2" charset="-78"/>
              </a:rPr>
            </a:br>
            <a:r>
              <a:rPr lang="en-US" sz="1400" b="1" i="1" dirty="0" smtClean="0">
                <a:solidFill>
                  <a:schemeClr val="tx1"/>
                </a:solidFill>
                <a:latin typeface="+mn-lt"/>
                <a:cs typeface="Traditional Arabic" pitchFamily="2" charset="-78"/>
              </a:rPr>
              <a:t>Kingdom of Saudi Arabia</a:t>
            </a:r>
            <a:r>
              <a:rPr lang="en-US" sz="1600" b="1" dirty="0" smtClean="0">
                <a:cs typeface="Traditional Arabic" pitchFamily="2" charset="-78"/>
              </a:rPr>
              <a:t/>
            </a:r>
            <a:br>
              <a:rPr lang="en-US" sz="1600" b="1" dirty="0" smtClean="0">
                <a:cs typeface="Traditional Arabic" pitchFamily="2" charset="-78"/>
              </a:rPr>
            </a:br>
            <a:endParaRPr lang="ar-SA" sz="1800" b="1" dirty="0" smtClean="0"/>
          </a:p>
        </p:txBody>
      </p:sp>
      <p:sp>
        <p:nvSpPr>
          <p:cNvPr id="7171" name="Content Placeholder 3"/>
          <p:cNvSpPr>
            <a:spLocks noGrp="1"/>
          </p:cNvSpPr>
          <p:nvPr>
            <p:ph idx="1"/>
          </p:nvPr>
        </p:nvSpPr>
        <p:spPr>
          <a:xfrm>
            <a:off x="395536" y="1556792"/>
            <a:ext cx="8229600" cy="4680520"/>
          </a:xfrm>
          <a:noFill/>
          <a:ln>
            <a:noFill/>
          </a:ln>
        </p:spPr>
        <p:txBody>
          <a:bodyPr/>
          <a:lstStyle/>
          <a:p>
            <a:pPr marL="0" indent="0" algn="ctr" rtl="0" eaLnBrk="1" hangingPunct="1">
              <a:spcBef>
                <a:spcPts val="1200"/>
              </a:spcBef>
              <a:buFont typeface="Wingdings 2" pitchFamily="18" charset="2"/>
              <a:buNone/>
            </a:pPr>
            <a:r>
              <a:rPr lang="ar-SA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3200" b="1" dirty="0" smtClean="0">
                <a:solidFill>
                  <a:schemeClr val="accent1">
                    <a:lumMod val="50000"/>
                  </a:schemeClr>
                </a:solidFill>
                <a:latin typeface="Kristen ITC" pitchFamily="66" charset="0"/>
                <a:cs typeface="Times New Roman" pitchFamily="18" charset="0"/>
              </a:rPr>
              <a:t>Introduction to 394 Derma Course</a:t>
            </a:r>
          </a:p>
          <a:p>
            <a:pPr marL="0" indent="0" algn="ctr" rtl="0" eaLnBrk="1" hangingPunct="1">
              <a:spcBef>
                <a:spcPts val="1200"/>
              </a:spcBef>
              <a:buFont typeface="Wingdings 2" pitchFamily="18" charset="2"/>
              <a:buNone/>
            </a:pPr>
            <a:r>
              <a:rPr lang="en-AU" sz="2400" b="1" dirty="0" smtClean="0">
                <a:solidFill>
                  <a:schemeClr val="accent1">
                    <a:lumMod val="50000"/>
                  </a:schemeClr>
                </a:solidFill>
                <a:latin typeface="Kristen ITC" pitchFamily="66" charset="0"/>
                <a:cs typeface="Times New Roman" pitchFamily="18" charset="0"/>
              </a:rPr>
              <a:t>(Male -  Group B-2) </a:t>
            </a:r>
          </a:p>
          <a:p>
            <a:pPr marL="0" indent="0" algn="ctr" rtl="0" eaLnBrk="1" hangingPunct="1">
              <a:lnSpc>
                <a:spcPct val="150000"/>
              </a:lnSpc>
              <a:spcBef>
                <a:spcPts val="1200"/>
              </a:spcBef>
              <a:buFont typeface="Wingdings 2" pitchFamily="18" charset="2"/>
              <a:buNone/>
            </a:pPr>
            <a:r>
              <a:rPr lang="ar-SA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smtClean="0">
                <a:latin typeface="Felix Titling" pitchFamily="82" charset="0"/>
                <a:cs typeface="Times New Roman" pitchFamily="18" charset="0"/>
              </a:rPr>
              <a:t>by: </a:t>
            </a:r>
            <a:r>
              <a:rPr lang="en-US" sz="2800" b="1" dirty="0" smtClean="0">
                <a:solidFill>
                  <a:srgbClr val="FF0000"/>
                </a:solidFill>
                <a:latin typeface="Cooper Black" pitchFamily="18" charset="0"/>
                <a:cs typeface="Times New Roman" pitchFamily="18" charset="0"/>
              </a:rPr>
              <a:t>Dr. </a:t>
            </a:r>
            <a:r>
              <a:rPr lang="en-US" sz="2800" b="1" dirty="0" err="1" smtClean="0">
                <a:solidFill>
                  <a:srgbClr val="FF0000"/>
                </a:solidFill>
                <a:latin typeface="Cooper Black" pitchFamily="18" charset="0"/>
                <a:cs typeface="Times New Roman" pitchFamily="18" charset="0"/>
              </a:rPr>
              <a:t>Almuntaserbellah</a:t>
            </a:r>
            <a:r>
              <a:rPr lang="en-US" sz="2800" b="1" dirty="0" smtClean="0">
                <a:solidFill>
                  <a:srgbClr val="FF0000"/>
                </a:solidFill>
                <a:latin typeface="Cooper Black" pitchFamily="18" charset="0"/>
                <a:cs typeface="Times New Roman" pitchFamily="18" charset="0"/>
              </a:rPr>
              <a:t> Al </a:t>
            </a:r>
            <a:r>
              <a:rPr lang="en-US" sz="2800" b="1" dirty="0" err="1" smtClean="0">
                <a:solidFill>
                  <a:srgbClr val="FF0000"/>
                </a:solidFill>
                <a:latin typeface="Cooper Black" pitchFamily="18" charset="0"/>
                <a:cs typeface="Times New Roman" pitchFamily="18" charset="0"/>
              </a:rPr>
              <a:t>Mudaimeegh</a:t>
            </a:r>
            <a:endParaRPr lang="en-US" sz="2800" b="1" dirty="0" smtClean="0">
              <a:solidFill>
                <a:srgbClr val="FF0000"/>
              </a:solidFill>
              <a:latin typeface="Cooper Black" pitchFamily="18" charset="0"/>
              <a:cs typeface="Times New Roman" pitchFamily="18" charset="0"/>
            </a:endParaRPr>
          </a:p>
          <a:p>
            <a:pPr marL="0" indent="0" algn="ctr" rtl="0" eaLnBrk="1" hangingPunct="1">
              <a:spcBef>
                <a:spcPts val="1200"/>
              </a:spcBef>
              <a:buFont typeface="Wingdings 2" pitchFamily="18" charset="2"/>
              <a:buNone/>
            </a:pPr>
            <a:r>
              <a:rPr lang="en-US" sz="1200" b="1" dirty="0" smtClean="0">
                <a:solidFill>
                  <a:schemeClr val="tx2"/>
                </a:solidFill>
                <a:latin typeface="Felix Titling" pitchFamily="82" charset="0"/>
                <a:cs typeface="Times New Roman" pitchFamily="18" charset="0"/>
              </a:rPr>
              <a:t>Consultant Dermatologist</a:t>
            </a:r>
          </a:p>
          <a:p>
            <a:pPr marL="0" indent="0" algn="ctr" rtl="0" eaLnBrk="1" hangingPunct="1">
              <a:spcBef>
                <a:spcPts val="1200"/>
              </a:spcBef>
              <a:buFont typeface="Wingdings 2" pitchFamily="18" charset="2"/>
              <a:buNone/>
            </a:pPr>
            <a:r>
              <a:rPr lang="en-US" sz="1200" b="1" dirty="0" smtClean="0">
                <a:solidFill>
                  <a:schemeClr val="tx2"/>
                </a:solidFill>
                <a:latin typeface="Felix Titling" pitchFamily="82" charset="0"/>
                <a:cs typeface="Times New Roman" pitchFamily="18" charset="0"/>
              </a:rPr>
              <a:t>Dermatology Department</a:t>
            </a:r>
          </a:p>
          <a:p>
            <a:pPr marL="0" indent="0" algn="ctr" rtl="0" eaLnBrk="1" hangingPunct="1">
              <a:spcBef>
                <a:spcPts val="1200"/>
              </a:spcBef>
              <a:buFont typeface="Wingdings 2" pitchFamily="18" charset="2"/>
              <a:buNone/>
            </a:pPr>
            <a:r>
              <a:rPr lang="en-US" sz="1200" b="1" dirty="0" smtClean="0">
                <a:solidFill>
                  <a:schemeClr val="tx2"/>
                </a:solidFill>
                <a:latin typeface="Felix Titling" pitchFamily="82" charset="0"/>
                <a:cs typeface="Times New Roman" pitchFamily="18" charset="0"/>
              </a:rPr>
              <a:t>King Khalid University Hospital</a:t>
            </a:r>
          </a:p>
          <a:p>
            <a:pPr marL="0" indent="0" algn="ctr" rtl="0" eaLnBrk="1" hangingPunct="1">
              <a:lnSpc>
                <a:spcPct val="150000"/>
              </a:lnSpc>
              <a:spcBef>
                <a:spcPts val="1200"/>
              </a:spcBef>
              <a:buFont typeface="Wingdings 2" pitchFamily="18" charset="2"/>
              <a:buNone/>
            </a:pPr>
            <a:r>
              <a:rPr lang="en-US" sz="2000" b="1" dirty="0" smtClean="0">
                <a:latin typeface="Felix Titling" pitchFamily="82" charset="0"/>
                <a:cs typeface="Times New Roman" pitchFamily="18" charset="0"/>
              </a:rPr>
              <a:t>20</a:t>
            </a:r>
            <a:r>
              <a:rPr lang="en-US" sz="2000" b="1" baseline="30000" dirty="0" smtClean="0">
                <a:latin typeface="Felix Titling" pitchFamily="82" charset="0"/>
                <a:cs typeface="Times New Roman" pitchFamily="18" charset="0"/>
              </a:rPr>
              <a:t>th</a:t>
            </a:r>
            <a:r>
              <a:rPr lang="en-US" sz="2000" b="1" dirty="0" smtClean="0">
                <a:latin typeface="Felix Titling" pitchFamily="82" charset="0"/>
                <a:cs typeface="Times New Roman" pitchFamily="18" charset="0"/>
              </a:rPr>
              <a:t>  September 2017</a:t>
            </a:r>
          </a:p>
          <a:p>
            <a:pPr marL="0" indent="0" algn="ctr" eaLnBrk="1" hangingPunct="1">
              <a:lnSpc>
                <a:spcPct val="150000"/>
              </a:lnSpc>
              <a:spcBef>
                <a:spcPts val="1200"/>
              </a:spcBef>
              <a:buFont typeface="Wingdings 2" pitchFamily="18" charset="2"/>
              <a:buNone/>
            </a:pPr>
            <a:r>
              <a:rPr lang="en-AU" sz="2400" dirty="0" smtClean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 marL="0" indent="0" algn="ctr" eaLnBrk="1" hangingPunct="1">
              <a:lnSpc>
                <a:spcPct val="150000"/>
              </a:lnSpc>
              <a:spcBef>
                <a:spcPts val="1200"/>
              </a:spcBef>
              <a:buFont typeface="Wingdings 2" pitchFamily="18" charset="2"/>
              <a:buNone/>
            </a:pP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eaLnBrk="1" hangingPunct="1">
              <a:buFont typeface="Wingdings 2" pitchFamily="18" charset="2"/>
              <a:buNone/>
            </a:pPr>
            <a:endParaRPr lang="ar-SA" dirty="0" smtClean="0"/>
          </a:p>
        </p:txBody>
      </p:sp>
      <p:pic>
        <p:nvPicPr>
          <p:cNvPr id="4" name="Picture 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71600" cy="10527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922337"/>
          </a:xfrm>
        </p:spPr>
        <p:txBody>
          <a:bodyPr/>
          <a:lstStyle/>
          <a:p>
            <a:pPr algn="ctr" eaLnBrk="1" hangingPunct="1"/>
            <a:r>
              <a:rPr lang="en-US" sz="3000" dirty="0" smtClean="0">
                <a:latin typeface="Cooper Black" pitchFamily="18" charset="0"/>
                <a:cs typeface="Traditional Arabic" pitchFamily="2" charset="-78"/>
              </a:rPr>
              <a:t>PBL (Problem Based Learning/Small Group Teaching) GROUPS</a:t>
            </a:r>
            <a:endParaRPr lang="ar-SA" sz="3000" dirty="0" smtClean="0">
              <a:latin typeface="Cooper Black" pitchFamily="18" charset="0"/>
            </a:endParaRPr>
          </a:p>
        </p:txBody>
      </p:sp>
      <p:sp>
        <p:nvSpPr>
          <p:cNvPr id="13313" name="Rectangle 1"/>
          <p:cNvSpPr>
            <a:spLocks noChangeArrowheads="1"/>
          </p:cNvSpPr>
          <p:nvPr/>
        </p:nvSpPr>
        <p:spPr bwMode="auto">
          <a:xfrm>
            <a:off x="1691680" y="1196752"/>
            <a:ext cx="604867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Algerian" pitchFamily="82" charset="0"/>
                <a:ea typeface="Calibri" pitchFamily="34" charset="0"/>
                <a:cs typeface="Arial" pitchFamily="34" charset="0"/>
              </a:rPr>
              <a:t>GROUP 2 </a:t>
            </a: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 l="5006" t="33159" r="6130" b="5097"/>
          <a:stretch>
            <a:fillRect/>
          </a:stretch>
        </p:blipFill>
        <p:spPr bwMode="auto">
          <a:xfrm>
            <a:off x="683568" y="1844824"/>
            <a:ext cx="7632848" cy="4617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9609" t="2266" r="8714" b="22075"/>
          <a:stretch>
            <a:fillRect/>
          </a:stretch>
        </p:blipFill>
        <p:spPr bwMode="auto">
          <a:xfrm>
            <a:off x="755576" y="1412776"/>
            <a:ext cx="7560840" cy="51469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3"/>
          <p:cNvSpPr>
            <a:spLocks noGrp="1"/>
          </p:cNvSpPr>
          <p:nvPr>
            <p:ph type="title"/>
          </p:nvPr>
        </p:nvSpPr>
        <p:spPr>
          <a:xfrm>
            <a:off x="683568" y="188640"/>
            <a:ext cx="7920880" cy="792088"/>
          </a:xfrm>
        </p:spPr>
        <p:txBody>
          <a:bodyPr/>
          <a:lstStyle/>
          <a:p>
            <a:r>
              <a:rPr lang="en-US" sz="3600" dirty="0" smtClean="0">
                <a:solidFill>
                  <a:srgbClr val="FF0000"/>
                </a:solidFill>
                <a:latin typeface="Cooper Black" pitchFamily="18" charset="0"/>
                <a:cs typeface="Traditional Arabic" pitchFamily="2" charset="-78"/>
              </a:rPr>
              <a:t>Sample of Individual Attendance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/>
          <p:cNvSpPr>
            <a:spLocks noGrp="1"/>
          </p:cNvSpPr>
          <p:nvPr>
            <p:ph type="title"/>
          </p:nvPr>
        </p:nvSpPr>
        <p:spPr>
          <a:xfrm>
            <a:off x="683568" y="188640"/>
            <a:ext cx="7920880" cy="792088"/>
          </a:xfrm>
        </p:spPr>
        <p:txBody>
          <a:bodyPr/>
          <a:lstStyle/>
          <a:p>
            <a:pPr algn="ctr"/>
            <a:r>
              <a:rPr lang="en-US" sz="3600" dirty="0" smtClean="0">
                <a:solidFill>
                  <a:srgbClr val="FF0000"/>
                </a:solidFill>
                <a:latin typeface="Cooper Black" pitchFamily="18" charset="0"/>
                <a:cs typeface="Traditional Arabic" pitchFamily="2" charset="-78"/>
              </a:rPr>
              <a:t>ROOM SCHEDULE </a:t>
            </a:r>
          </a:p>
        </p:txBody>
      </p: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1835696" y="1412776"/>
          <a:ext cx="5840730" cy="1296924"/>
        </p:xfrm>
        <a:graphic>
          <a:graphicData uri="http://schemas.openxmlformats.org/drawingml/2006/table">
            <a:tbl>
              <a:tblPr/>
              <a:tblGrid>
                <a:gridCol w="5840730"/>
              </a:tblGrid>
              <a:tr h="18288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b="1">
                          <a:solidFill>
                            <a:srgbClr val="002060"/>
                          </a:solidFill>
                          <a:latin typeface="Baskerville Old Face"/>
                          <a:ea typeface="Calibri"/>
                          <a:cs typeface="Aharoni"/>
                        </a:rPr>
                        <a:t>Lecture  Rooms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A1C7"/>
                    </a:solidFill>
                  </a:tcPr>
                </a:tc>
              </a:tr>
              <a:tr h="285750">
                <a:tc>
                  <a:txBody>
                    <a:bodyPr/>
                    <a:lstStyle/>
                    <a:p>
                      <a:pPr marL="34290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FF0000"/>
                          </a:solidFill>
                          <a:latin typeface="Footlight MT Light"/>
                          <a:ea typeface="Calibri"/>
                          <a:cs typeface="Times New Roman"/>
                        </a:rPr>
                        <a:t>Psychiatric Hall</a:t>
                      </a:r>
                      <a:r>
                        <a:rPr lang="en-US" sz="2400" b="1" dirty="0">
                          <a:latin typeface="Footlight MT Light"/>
                          <a:ea typeface="Calibri"/>
                          <a:cs typeface="Times New Roman"/>
                        </a:rPr>
                        <a:t>, Ground floor </a:t>
                      </a:r>
                      <a:endParaRPr lang="en-US" sz="11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34290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latin typeface="Footlight MT Light"/>
                          <a:ea typeface="Calibri"/>
                          <a:cs typeface="Times New Roman"/>
                        </a:rPr>
                        <a:t>Old building</a:t>
                      </a:r>
                      <a:endParaRPr lang="en-US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11265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1835696" y="3068960"/>
          <a:ext cx="6192688" cy="2944368"/>
        </p:xfrm>
        <a:graphic>
          <a:graphicData uri="http://schemas.openxmlformats.org/drawingml/2006/table">
            <a:tbl>
              <a:tblPr/>
              <a:tblGrid>
                <a:gridCol w="1587558"/>
                <a:gridCol w="4605130"/>
              </a:tblGrid>
              <a:tr h="182880"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Baskerville Old Face"/>
                          <a:ea typeface="Calibri"/>
                          <a:cs typeface="Aharoni"/>
                        </a:rPr>
                        <a:t>PBL Rooms </a:t>
                      </a:r>
                      <a:endParaRPr lang="en-US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A1C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8288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>
                          <a:solidFill>
                            <a:srgbClr val="002060"/>
                          </a:solidFill>
                          <a:latin typeface="Bookman Old Style"/>
                          <a:ea typeface="Calibri"/>
                          <a:cs typeface="Times New Roman"/>
                        </a:rPr>
                        <a:t>Group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>
                          <a:solidFill>
                            <a:srgbClr val="002060"/>
                          </a:solidFill>
                          <a:latin typeface="Bookman Old Style"/>
                          <a:ea typeface="Calibri"/>
                          <a:cs typeface="Times New Roman"/>
                        </a:rPr>
                        <a:t> Room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0289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latin typeface="Footlight MT Light"/>
                          <a:ea typeface="Calibri"/>
                          <a:cs typeface="Times New Roman"/>
                        </a:rPr>
                        <a:t>Group 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latin typeface="Footlight MT Light"/>
                          <a:ea typeface="Calibri"/>
                          <a:cs typeface="Times New Roman"/>
                        </a:rPr>
                        <a:t>1</a:t>
                      </a:r>
                      <a:endParaRPr lang="en-US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17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/>
                        <a:buNone/>
                      </a:pPr>
                      <a:r>
                        <a:rPr lang="en-US" sz="2000" b="1" dirty="0" smtClean="0">
                          <a:solidFill>
                            <a:srgbClr val="FF0000"/>
                          </a:solidFill>
                          <a:latin typeface="Footlight MT Light"/>
                          <a:ea typeface="Calibri"/>
                          <a:cs typeface="Times New Roman"/>
                        </a:rPr>
                        <a:t>Psychiatric </a:t>
                      </a:r>
                      <a:r>
                        <a:rPr lang="en-US" sz="2000" b="1" dirty="0">
                          <a:solidFill>
                            <a:srgbClr val="FF0000"/>
                          </a:solidFill>
                          <a:latin typeface="Footlight MT Light"/>
                          <a:ea typeface="Calibri"/>
                          <a:cs typeface="Times New Roman"/>
                        </a:rPr>
                        <a:t>Hall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latin typeface="Footlight MT Light"/>
                          <a:ea typeface="Calibri"/>
                          <a:cs typeface="Times New Roman"/>
                        </a:rPr>
                        <a:t>, Ground  floor  </a:t>
                      </a:r>
                      <a:r>
                        <a:rPr lang="en-US" sz="2000" dirty="0" smtClean="0">
                          <a:solidFill>
                            <a:srgbClr val="000000"/>
                          </a:solidFill>
                          <a:latin typeface="Footlight MT Light"/>
                          <a:ea typeface="Calibri"/>
                          <a:cs typeface="Times New Roman"/>
                        </a:rPr>
                        <a:t>Old building</a:t>
                      </a:r>
                      <a:endParaRPr lang="en-US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17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3655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latin typeface="Footlight MT Light"/>
                          <a:ea typeface="Calibri"/>
                          <a:cs typeface="Times New Roman"/>
                        </a:rPr>
                        <a:t>Group 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latin typeface="Footlight MT Light"/>
                          <a:ea typeface="Calibri"/>
                          <a:cs typeface="Times New Roman"/>
                        </a:rPr>
                        <a:t>2</a:t>
                      </a:r>
                      <a:endParaRPr lang="en-US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17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/>
                        <a:buNone/>
                      </a:pPr>
                      <a:r>
                        <a:rPr lang="en-US" sz="2000" b="1" dirty="0">
                          <a:solidFill>
                            <a:srgbClr val="FF0000"/>
                          </a:solidFill>
                          <a:latin typeface="Footlight MT Light"/>
                          <a:ea typeface="Calibri"/>
                          <a:cs typeface="Times New Roman"/>
                        </a:rPr>
                        <a:t>Room 3035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latin typeface="Footlight MT Light"/>
                          <a:ea typeface="Calibri"/>
                          <a:cs typeface="Times New Roman"/>
                        </a:rPr>
                        <a:t> 3</a:t>
                      </a:r>
                      <a:r>
                        <a:rPr lang="en-US" sz="2000" baseline="30000" dirty="0">
                          <a:solidFill>
                            <a:srgbClr val="000000"/>
                          </a:solidFill>
                          <a:latin typeface="Footlight MT Light"/>
                          <a:ea typeface="Calibri"/>
                          <a:cs typeface="Times New Roman"/>
                        </a:rPr>
                        <a:t>rd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latin typeface="Footlight MT Light"/>
                          <a:ea typeface="Calibri"/>
                          <a:cs typeface="Times New Roman"/>
                        </a:rPr>
                        <a:t> floor Old building    </a:t>
                      </a:r>
                      <a:endParaRPr lang="en-US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17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3655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Footlight MT Light"/>
                          <a:ea typeface="Calibri"/>
                          <a:cs typeface="Times New Roman"/>
                        </a:rPr>
                        <a:t>Midterm Examination Room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17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/>
                        <a:buNone/>
                      </a:pPr>
                      <a:r>
                        <a:rPr lang="en-US" sz="2000" b="1" dirty="0">
                          <a:solidFill>
                            <a:srgbClr val="FF0000"/>
                          </a:solidFill>
                          <a:latin typeface="Footlight MT Light"/>
                          <a:ea typeface="Calibri"/>
                          <a:cs typeface="Times New Roman"/>
                        </a:rPr>
                        <a:t>3121,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latin typeface="Footlight MT Light"/>
                          <a:ea typeface="Calibri"/>
                          <a:cs typeface="Times New Roman"/>
                        </a:rPr>
                        <a:t>  3</a:t>
                      </a:r>
                      <a:r>
                        <a:rPr lang="en-US" sz="2000" baseline="30000" dirty="0">
                          <a:solidFill>
                            <a:srgbClr val="000000"/>
                          </a:solidFill>
                          <a:latin typeface="Footlight MT Light"/>
                          <a:ea typeface="Calibri"/>
                          <a:cs typeface="Times New Roman"/>
                        </a:rPr>
                        <a:t>rd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latin typeface="Footlight MT Light"/>
                          <a:ea typeface="Calibri"/>
                          <a:cs typeface="Times New Roman"/>
                        </a:rPr>
                        <a:t> floor Old building  </a:t>
                      </a:r>
                      <a:endParaRPr lang="en-US" sz="11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342900" marR="0" lvl="0" indent="-34290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"/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latin typeface="Footlight MT Light"/>
                          <a:ea typeface="Calibri"/>
                          <a:cs typeface="Times New Roman"/>
                        </a:rPr>
                        <a:t>October 11, 2017</a:t>
                      </a:r>
                      <a:endParaRPr lang="en-US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17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29600" cy="854968"/>
          </a:xfrm>
        </p:spPr>
        <p:txBody>
          <a:bodyPr/>
          <a:lstStyle/>
          <a:p>
            <a:pPr eaLnBrk="1" hangingPunct="1"/>
            <a:r>
              <a:rPr lang="en-US" sz="4400" dirty="0" smtClean="0">
                <a:latin typeface="Cooper Black" pitchFamily="18" charset="0"/>
                <a:cs typeface="Traditional Arabic" pitchFamily="2" charset="-78"/>
              </a:rPr>
              <a:t>Assessment</a:t>
            </a:r>
            <a:r>
              <a:rPr lang="en-US" dirty="0" smtClean="0">
                <a:cs typeface="Traditional Arabic" pitchFamily="2" charset="-78"/>
              </a:rPr>
              <a:t> </a:t>
            </a:r>
            <a:endParaRPr lang="ar-SA" dirty="0" smtClean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683568" y="1052736"/>
          <a:ext cx="7992740" cy="5422577"/>
        </p:xfrm>
        <a:graphic>
          <a:graphicData uri="http://schemas.openxmlformats.org/drawingml/2006/table">
            <a:tbl>
              <a:tblPr/>
              <a:tblGrid>
                <a:gridCol w="317515"/>
                <a:gridCol w="3376898"/>
                <a:gridCol w="3242817"/>
                <a:gridCol w="1055510"/>
              </a:tblGrid>
              <a:tr h="840114">
                <a:tc gridSpan="4"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ajalla UI"/>
                          <a:cs typeface="Times New Roman" pitchFamily="18" charset="0"/>
                        </a:rPr>
                        <a:t> 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Majalla UI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1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ajalla UI"/>
                          <a:cs typeface="Times New Roman" pitchFamily="18" charset="0"/>
                        </a:rPr>
                        <a:t>5. Frame of  Assessment for Students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Majalla UI"/>
                        <a:cs typeface="Times New Roman" pitchFamily="18" charset="0"/>
                      </a:endParaRPr>
                    </a:p>
                    <a:p>
                      <a:pPr marL="0" marR="0" lvl="0" indent="0" algn="r" defTabSz="914400" rtl="1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ajalla UI"/>
                          <a:cs typeface="Times New Roman" pitchFamily="18" charset="0"/>
                        </a:rPr>
                        <a:t> 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Majalla UI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967661"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ajalla UI"/>
                          <a:cs typeface="Times New Roman" pitchFamily="18" charset="0"/>
                        </a:rPr>
                        <a:t> 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Majalla UI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1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ea typeface="Majalla UI"/>
                          <a:cs typeface="Times New Roman" pitchFamily="18" charset="0"/>
                        </a:rPr>
                        <a:t>Assessment type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Times New Roman" pitchFamily="18" charset="0"/>
                        <a:ea typeface="Majalla UI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1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ea typeface="Majalla UI"/>
                          <a:cs typeface="Times New Roman" pitchFamily="18" charset="0"/>
                        </a:rPr>
                        <a:t>Week due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Times New Roman" pitchFamily="18" charset="0"/>
                        <a:ea typeface="Majalla UI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1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ea typeface="Majalla UI"/>
                          <a:cs typeface="Times New Roman" pitchFamily="18" charset="0"/>
                        </a:rPr>
                        <a:t>Marks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Times New Roman" pitchFamily="18" charset="0"/>
                        <a:ea typeface="Majalla UI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05764"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ajalla UI"/>
                          <a:cs typeface="Times New Roman" pitchFamily="18" charset="0"/>
                        </a:rPr>
                        <a:t>1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Majalla UI"/>
                        <a:cs typeface="Times New Roman" pitchFamily="18" charset="0"/>
                      </a:endParaRPr>
                    </a:p>
                    <a:p>
                      <a:pPr marL="0" marR="0" lvl="0" indent="0" algn="r" defTabSz="914400" rtl="1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ajalla UI"/>
                          <a:cs typeface="Times New Roman" pitchFamily="18" charset="0"/>
                        </a:rPr>
                        <a:t> 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Majalla UI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1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57200" algn="l"/>
                          <a:tab pos="2636838" algn="ctr"/>
                          <a:tab pos="5273675" algn="r"/>
                        </a:tabLst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ajalla UI"/>
                          <a:cs typeface="Times New Roman" pitchFamily="18" charset="0"/>
                        </a:rPr>
                        <a:t>Clinical attachment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1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ajalla UI"/>
                          <a:cs typeface="Times New Roman" pitchFamily="18" charset="0"/>
                        </a:rPr>
                        <a:t> 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ajalla UI"/>
                          <a:cs typeface="Times New Roman" pitchFamily="18" charset="0"/>
                        </a:rPr>
                        <a:t>At the end of the clinic of the last 2 weeks for each group 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57200" algn="l"/>
                          <a:tab pos="2636838" algn="ctr"/>
                          <a:tab pos="5273675" algn="r"/>
                        </a:tabLst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Majalla UI"/>
                          <a:cs typeface="Times New Roman" pitchFamily="18" charset="0"/>
                        </a:rPr>
                        <a:t>5%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93448"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ajalla UI"/>
                          <a:cs typeface="Times New Roman" pitchFamily="18" charset="0"/>
                        </a:rPr>
                        <a:t>2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Majalla UI"/>
                        <a:cs typeface="Times New Roman" pitchFamily="18" charset="0"/>
                      </a:endParaRPr>
                    </a:p>
                    <a:p>
                      <a:pPr marL="0" marR="0" lvl="0" indent="0" algn="r" defTabSz="914400" rtl="1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ajalla UI"/>
                          <a:cs typeface="Times New Roman" pitchFamily="18" charset="0"/>
                        </a:rPr>
                        <a:t> 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Majalla UI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1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57200" algn="l"/>
                          <a:tab pos="2636838" algn="ctr"/>
                          <a:tab pos="5273675" algn="r"/>
                        </a:tabLst>
                      </a:pPr>
                      <a:r>
                        <a:rPr kumimoji="0" lang="ar-SA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ajalla UI"/>
                          <a:cs typeface="Times New Roman" pitchFamily="18" charset="0"/>
                        </a:rPr>
                        <a:t>  </a:t>
                      </a: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ajalla UI"/>
                          <a:cs typeface="Times New Roman" pitchFamily="18" charset="0"/>
                        </a:rPr>
                        <a:t>Discussion</a:t>
                      </a:r>
                      <a:r>
                        <a:rPr kumimoji="0" lang="ar-SA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ajalla UI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ajalla UI"/>
                          <a:cs typeface="Times New Roman" pitchFamily="18" charset="0"/>
                        </a:rPr>
                        <a:t>PBL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1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ajalla UI"/>
                          <a:cs typeface="Times New Roman" pitchFamily="18" charset="0"/>
                        </a:rPr>
                        <a:t> At the end of PBL session  of the last 2 weeks for each group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Majalla UI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57200" algn="l"/>
                          <a:tab pos="2636838" algn="ctr"/>
                          <a:tab pos="5273675" algn="r"/>
                        </a:tabLst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Majalla UI"/>
                          <a:cs typeface="Times New Roman" pitchFamily="18" charset="0"/>
                        </a:rPr>
                        <a:t>5%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33986"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ajalla UI"/>
                          <a:cs typeface="Times New Roman" pitchFamily="18" charset="0"/>
                        </a:rPr>
                        <a:t>3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Majalla UI"/>
                        <a:cs typeface="Times New Roman" pitchFamily="18" charset="0"/>
                      </a:endParaRPr>
                    </a:p>
                    <a:p>
                      <a:pPr marL="0" marR="0" lvl="0" indent="0" algn="r" defTabSz="914400" rtl="1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ajalla UI"/>
                          <a:cs typeface="Times New Roman" pitchFamily="18" charset="0"/>
                        </a:rPr>
                        <a:t> 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Majalla UI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1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ajalla UI"/>
                          <a:cs typeface="Times New Roman" pitchFamily="18" charset="0"/>
                        </a:rPr>
                        <a:t>MCQs mid-term exam</a:t>
                      </a:r>
                    </a:p>
                    <a:p>
                      <a:pPr marL="0" marR="0" lvl="0" indent="0" algn="r" defTabSz="914400" rtl="1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Majalla UI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1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ajalla UI"/>
                          <a:cs typeface="Times New Roman" pitchFamily="18" charset="0"/>
                        </a:rPr>
                        <a:t> At the 4</a:t>
                      </a:r>
                      <a:r>
                        <a:rPr kumimoji="0" lang="en-US" sz="18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ajalla UI"/>
                          <a:cs typeface="Times New Roman" pitchFamily="18" charset="0"/>
                        </a:rPr>
                        <a:t>th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ajalla UI"/>
                          <a:cs typeface="Times New Roman" pitchFamily="18" charset="0"/>
                        </a:rPr>
                        <a:t>  week of the course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Majalla UI"/>
                          <a:cs typeface="Times New Roman" pitchFamily="18" charset="0"/>
                        </a:rPr>
                        <a:t>30%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81604"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ajalla UI"/>
                          <a:cs typeface="Times New Roman" pitchFamily="18" charset="0"/>
                        </a:rPr>
                        <a:t>4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Majalla UI"/>
                        <a:cs typeface="Times New Roman" pitchFamily="18" charset="0"/>
                      </a:endParaRPr>
                    </a:p>
                    <a:p>
                      <a:pPr marL="0" marR="0" lvl="0" indent="0" algn="r" defTabSz="914400" rtl="1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ajalla UI"/>
                          <a:cs typeface="Times New Roman" pitchFamily="18" charset="0"/>
                        </a:rPr>
                        <a:t> 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Majalla UI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1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ajalla UI"/>
                          <a:cs typeface="Times New Roman" pitchFamily="18" charset="0"/>
                        </a:rPr>
                        <a:t> 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ajalla UI"/>
                          <a:cs typeface="Times New Roman" pitchFamily="18" charset="0"/>
                        </a:rPr>
                        <a:t>Short answer written final exam MCQs final-term exam</a:t>
                      </a:r>
                    </a:p>
                    <a:p>
                      <a:pPr marL="0" marR="0" lvl="0" indent="0" algn="l" defTabSz="914400" rtl="1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ajalla UI"/>
                          <a:cs typeface="Times New Roman" pitchFamily="18" charset="0"/>
                        </a:rPr>
                        <a:t>(  </a:t>
                      </a: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Majalla UI"/>
                          <a:cs typeface="Times New Roman" pitchFamily="18" charset="0"/>
                        </a:rPr>
                        <a:t>N.B :explanation of assessment methods will be given later 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ajalla UI"/>
                          <a:cs typeface="Times New Roman" pitchFamily="18" charset="0"/>
                        </a:rPr>
                        <a:t>)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1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ajalla UI"/>
                          <a:cs typeface="Times New Roman" pitchFamily="18" charset="0"/>
                        </a:rPr>
                        <a:t>At the end of the cycle ( after 2 groups rotation )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Majalla UI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Majalla UI"/>
                          <a:cs typeface="Times New Roman" pitchFamily="18" charset="0"/>
                        </a:rPr>
                        <a:t> 30%</a:t>
                      </a:r>
                    </a:p>
                    <a:p>
                      <a:pPr marL="0" marR="0" lvl="0" indent="0" algn="ctr" defTabSz="914400" rtl="1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Majalla UI"/>
                          <a:cs typeface="Times New Roman" pitchFamily="18" charset="0"/>
                        </a:rPr>
                        <a:t> 30%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itle 1"/>
          <p:cNvSpPr>
            <a:spLocks noGrp="1"/>
          </p:cNvSpPr>
          <p:nvPr>
            <p:ph type="title"/>
          </p:nvPr>
        </p:nvSpPr>
        <p:spPr>
          <a:xfrm>
            <a:off x="323528" y="-171400"/>
            <a:ext cx="8229600" cy="636464"/>
          </a:xfrm>
        </p:spPr>
        <p:txBody>
          <a:bodyPr/>
          <a:lstStyle/>
          <a:p>
            <a:pPr algn="ctr" eaLnBrk="1" hangingPunct="1"/>
            <a:r>
              <a:rPr lang="en-US" sz="3200" dirty="0" smtClean="0">
                <a:latin typeface="Cooper Black" pitchFamily="18" charset="0"/>
                <a:cs typeface="Traditional Arabic" pitchFamily="2" charset="-78"/>
              </a:rPr>
              <a:t>The Assessment forms</a:t>
            </a:r>
            <a:endParaRPr lang="ar-SA" sz="2000" dirty="0" smtClean="0">
              <a:latin typeface="Cooper Black" pitchFamily="18" charset="0"/>
            </a:endParaRPr>
          </a:p>
        </p:txBody>
      </p:sp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476672"/>
            <a:ext cx="5760640" cy="6264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3" descr="C:\Documents and Settings\Loucie\Desktop\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0"/>
            <a:ext cx="4968676" cy="6408712"/>
          </a:xfrm>
          <a:noFill/>
        </p:spPr>
      </p:pic>
      <p:pic>
        <p:nvPicPr>
          <p:cNvPr id="20483" name="Picture 4" descr="C:\Documents and Settings\Loucie\Desktop\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4048" y="548680"/>
            <a:ext cx="3960439" cy="5040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latin typeface="Cooper Black" pitchFamily="18" charset="0"/>
                <a:cs typeface="Traditional Arabic" pitchFamily="2" charset="-78"/>
              </a:rPr>
              <a:t>Ground Rules</a:t>
            </a:r>
            <a:endParaRPr lang="ar-SA" dirty="0" smtClean="0">
              <a:latin typeface="Cooper Black" pitchFamily="18" charset="0"/>
            </a:endParaRPr>
          </a:p>
        </p:txBody>
      </p:sp>
      <p:sp>
        <p:nvSpPr>
          <p:cNvPr id="21507" name="Content Placeholder 2"/>
          <p:cNvSpPr>
            <a:spLocks noGrp="1"/>
          </p:cNvSpPr>
          <p:nvPr>
            <p:ph idx="1"/>
          </p:nvPr>
        </p:nvSpPr>
        <p:spPr>
          <a:xfrm>
            <a:off x="468313" y="1989138"/>
            <a:ext cx="8229600" cy="4389437"/>
          </a:xfrm>
        </p:spPr>
        <p:txBody>
          <a:bodyPr/>
          <a:lstStyle/>
          <a:p>
            <a:pPr algn="l" rtl="0" eaLnBrk="1" hangingPunct="1"/>
            <a:r>
              <a:rPr lang="en-US" dirty="0" smtClean="0">
                <a:latin typeface="Footlight MT Light" pitchFamily="18" charset="0"/>
                <a:cs typeface="Majalla UI"/>
              </a:rPr>
              <a:t>Attendance on time is very important to lectures, clinical attachments and PBL sessions.</a:t>
            </a:r>
          </a:p>
          <a:p>
            <a:pPr algn="l" rtl="0" eaLnBrk="1" hangingPunct="1"/>
            <a:r>
              <a:rPr lang="en-US" dirty="0" smtClean="0">
                <a:latin typeface="Footlight MT Light" pitchFamily="18" charset="0"/>
                <a:cs typeface="Majalla UI"/>
              </a:rPr>
              <a:t>Keep the mobile silent during the academic activity.</a:t>
            </a:r>
          </a:p>
          <a:p>
            <a:pPr algn="l" rtl="0" eaLnBrk="1" hangingPunct="1"/>
            <a:r>
              <a:rPr lang="en-US" dirty="0" smtClean="0">
                <a:latin typeface="Footlight MT Light" pitchFamily="18" charset="0"/>
                <a:cs typeface="Majalla UI"/>
              </a:rPr>
              <a:t>If the students want to record the lecture, he should the permission from the attending lecturer first.</a:t>
            </a:r>
          </a:p>
          <a:p>
            <a:pPr algn="l" rtl="0" eaLnBrk="1" hangingPunct="1"/>
            <a:r>
              <a:rPr lang="en-US" dirty="0" smtClean="0">
                <a:latin typeface="Footlight MT Light" pitchFamily="18" charset="0"/>
                <a:cs typeface="Majalla UI"/>
              </a:rPr>
              <a:t>Distributions of the students into the clinical, small groups discussion and exams is based on the serial number list given by the college administration.  </a:t>
            </a:r>
          </a:p>
          <a:p>
            <a:pPr algn="l" rtl="0" eaLnBrk="1" hangingPunct="1"/>
            <a:endParaRPr lang="ar-SA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8229600" cy="1143000"/>
          </a:xfrm>
        </p:spPr>
        <p:txBody>
          <a:bodyPr/>
          <a:lstStyle/>
          <a:p>
            <a:r>
              <a:rPr lang="en-US" sz="4000" dirty="0" smtClean="0">
                <a:solidFill>
                  <a:srgbClr val="04617B"/>
                </a:solidFill>
                <a:latin typeface="Cooper Black" pitchFamily="18" charset="0"/>
                <a:cs typeface="Traditional Arabic" pitchFamily="2" charset="-78"/>
              </a:rPr>
              <a:t>Learning</a:t>
            </a:r>
            <a:r>
              <a:rPr lang="en-US" sz="4000" dirty="0" smtClean="0">
                <a:solidFill>
                  <a:srgbClr val="04617B"/>
                </a:solidFill>
                <a:cs typeface="Traditional Arabic" pitchFamily="2" charset="-78"/>
              </a:rPr>
              <a:t> </a:t>
            </a:r>
            <a:r>
              <a:rPr lang="en-US" sz="4000" dirty="0" smtClean="0">
                <a:solidFill>
                  <a:srgbClr val="04617B"/>
                </a:solidFill>
                <a:latin typeface="Cooper Black" pitchFamily="18" charset="0"/>
                <a:cs typeface="Traditional Arabic" pitchFamily="2" charset="-78"/>
              </a:rPr>
              <a:t>Resources:</a:t>
            </a:r>
            <a:endParaRPr lang="ar-SA" sz="4000" dirty="0" smtClean="0">
              <a:latin typeface="Cooper Black" pitchFamily="18" charset="0"/>
            </a:endParaRPr>
          </a:p>
        </p:txBody>
      </p:sp>
      <p:sp>
        <p:nvSpPr>
          <p:cNvPr id="22531" name="Content Placeholder 2"/>
          <p:cNvSpPr>
            <a:spLocks noGrp="1"/>
          </p:cNvSpPr>
          <p:nvPr>
            <p:ph sz="half" idx="1"/>
          </p:nvPr>
        </p:nvSpPr>
        <p:spPr>
          <a:xfrm>
            <a:off x="395536" y="1484784"/>
            <a:ext cx="5256584" cy="4676775"/>
          </a:xfrm>
        </p:spPr>
        <p:txBody>
          <a:bodyPr/>
          <a:lstStyle/>
          <a:p>
            <a:pPr marL="0" indent="0" algn="l" eaLnBrk="1" hangingPunct="1">
              <a:buFont typeface="Wingdings 2" pitchFamily="18" charset="2"/>
              <a:buNone/>
            </a:pPr>
            <a:r>
              <a:rPr lang="en-US" sz="2000" u="sng" dirty="0" smtClean="0">
                <a:solidFill>
                  <a:srgbClr val="0070C0"/>
                </a:solidFill>
                <a:latin typeface="Footlight MT Light" pitchFamily="18" charset="0"/>
                <a:cs typeface="Majalla UI"/>
              </a:rPr>
              <a:t>Essential References </a:t>
            </a:r>
          </a:p>
          <a:p>
            <a:pPr marL="0" indent="0" algn="l" eaLnBrk="1" hangingPunct="1">
              <a:buFont typeface="Wingdings 2" pitchFamily="18" charset="2"/>
              <a:buNone/>
            </a:pPr>
            <a:r>
              <a:rPr lang="en-US" sz="2000" dirty="0" smtClean="0">
                <a:solidFill>
                  <a:srgbClr val="000000"/>
                </a:solidFill>
                <a:latin typeface="Footlight MT Light" pitchFamily="18" charset="0"/>
                <a:cs typeface="Majalla UI"/>
              </a:rPr>
              <a:t>Textbook and lectures</a:t>
            </a:r>
            <a:r>
              <a:rPr lang="en-US" dirty="0" smtClean="0">
                <a:solidFill>
                  <a:srgbClr val="000000"/>
                </a:solidFill>
                <a:latin typeface="Footlight MT Light" pitchFamily="18" charset="0"/>
                <a:cs typeface="Majalla UI"/>
              </a:rPr>
              <a:t>.</a:t>
            </a:r>
          </a:p>
          <a:p>
            <a:pPr marL="0" indent="0" algn="l" eaLnBrk="1" hangingPunct="1">
              <a:buFont typeface="Wingdings 2" pitchFamily="18" charset="2"/>
              <a:buNone/>
            </a:pPr>
            <a:r>
              <a:rPr lang="en-US" sz="1800" b="1" u="sng" dirty="0" smtClean="0">
                <a:solidFill>
                  <a:srgbClr val="FF0000"/>
                </a:solidFill>
                <a:latin typeface="Footlight MT Light" pitchFamily="18" charset="0"/>
                <a:cs typeface="Majalla UI"/>
              </a:rPr>
              <a:t>Recommended Books and Reference Material</a:t>
            </a:r>
            <a:r>
              <a:rPr lang="en-US" b="1" u="sng" dirty="0" smtClean="0">
                <a:solidFill>
                  <a:srgbClr val="000000"/>
                </a:solidFill>
                <a:latin typeface="Footlight MT Light" pitchFamily="18" charset="0"/>
                <a:cs typeface="Majalla UI"/>
              </a:rPr>
              <a:t> </a:t>
            </a:r>
          </a:p>
          <a:p>
            <a:pPr marL="0" indent="0" algn="l" rtl="0" eaLnBrk="1" hangingPunct="1">
              <a:buFont typeface="Wingdings 2" pitchFamily="18" charset="2"/>
              <a:buNone/>
            </a:pPr>
            <a:r>
              <a:rPr lang="en-US" dirty="0" smtClean="0">
                <a:solidFill>
                  <a:srgbClr val="000000"/>
                </a:solidFill>
                <a:latin typeface="Footlight MT Light" pitchFamily="18" charset="0"/>
                <a:cs typeface="Majalla UI"/>
              </a:rPr>
              <a:t>1. </a:t>
            </a:r>
            <a:r>
              <a:rPr lang="en-US" sz="1800" dirty="0" smtClean="0">
                <a:solidFill>
                  <a:srgbClr val="000000"/>
                </a:solidFill>
                <a:latin typeface="Footlight MT Light" pitchFamily="18" charset="0"/>
                <a:cs typeface="Times New Roman" pitchFamily="18" charset="0"/>
              </a:rPr>
              <a:t>Fitzpatrick Color Atlas and Synopsis of  Clinical  </a:t>
            </a:r>
          </a:p>
          <a:p>
            <a:pPr marL="0" indent="0" algn="l" rtl="0" eaLnBrk="1" hangingPunct="1">
              <a:buFont typeface="Wingdings 2" pitchFamily="18" charset="2"/>
              <a:buNone/>
            </a:pPr>
            <a:r>
              <a:rPr lang="en-US" sz="1800" dirty="0" smtClean="0">
                <a:solidFill>
                  <a:srgbClr val="000000"/>
                </a:solidFill>
                <a:latin typeface="Footlight MT Light" pitchFamily="18" charset="0"/>
                <a:cs typeface="Times New Roman" pitchFamily="18" charset="0"/>
              </a:rPr>
              <a:t>      Dermatology (Vienna) By </a:t>
            </a:r>
            <a:r>
              <a:rPr lang="en-US" sz="1800" dirty="0" err="1" smtClean="0">
                <a:solidFill>
                  <a:srgbClr val="000000"/>
                </a:solidFill>
                <a:latin typeface="Footlight MT Light" pitchFamily="18" charset="0"/>
                <a:cs typeface="Times New Roman" pitchFamily="18" charset="0"/>
              </a:rPr>
              <a:t>Klauss</a:t>
            </a:r>
            <a:r>
              <a:rPr lang="en-US" sz="1800" dirty="0" smtClean="0">
                <a:solidFill>
                  <a:srgbClr val="000000"/>
                </a:solidFill>
                <a:latin typeface="Footlight MT Light" pitchFamily="18" charset="0"/>
                <a:cs typeface="Times New Roman" pitchFamily="18" charset="0"/>
              </a:rPr>
              <a:t> Wolff and </a:t>
            </a:r>
          </a:p>
          <a:p>
            <a:pPr marL="0" indent="0" algn="l" rtl="0" eaLnBrk="1" hangingPunct="1">
              <a:buFont typeface="Wingdings 2" pitchFamily="18" charset="2"/>
              <a:buNone/>
            </a:pPr>
            <a:r>
              <a:rPr lang="en-US" sz="1800" dirty="0" smtClean="0">
                <a:solidFill>
                  <a:srgbClr val="000000"/>
                </a:solidFill>
                <a:latin typeface="Footlight MT Light" pitchFamily="18" charset="0"/>
                <a:cs typeface="Times New Roman" pitchFamily="18" charset="0"/>
              </a:rPr>
              <a:t>      Richard Allen Johnson. (6th Edition) </a:t>
            </a:r>
          </a:p>
          <a:p>
            <a:pPr marL="0" indent="0" algn="l" eaLnBrk="1" hangingPunct="1">
              <a:buFont typeface="Wingdings 2" pitchFamily="18" charset="2"/>
              <a:buNone/>
            </a:pPr>
            <a:r>
              <a:rPr lang="en-US" sz="1800" dirty="0" smtClean="0">
                <a:solidFill>
                  <a:srgbClr val="000000"/>
                </a:solidFill>
                <a:latin typeface="Footlight MT Light" pitchFamily="18" charset="0"/>
                <a:cs typeface="Times New Roman" pitchFamily="18" charset="0"/>
              </a:rPr>
              <a:t>      ISBN: 9780071599757/ 007159974, Feb. 2009</a:t>
            </a:r>
          </a:p>
          <a:p>
            <a:pPr marL="0" indent="0" algn="l" eaLnBrk="1" hangingPunct="1">
              <a:buFont typeface="Wingdings 2" pitchFamily="18" charset="2"/>
              <a:buNone/>
            </a:pPr>
            <a:r>
              <a:rPr lang="en-US" dirty="0" smtClean="0">
                <a:latin typeface="Footlight MT Light" pitchFamily="18" charset="0"/>
                <a:cs typeface="Times New Roman" pitchFamily="18" charset="0"/>
              </a:rPr>
              <a:t>2. </a:t>
            </a:r>
            <a:r>
              <a:rPr lang="en-US" sz="1800" dirty="0" smtClean="0">
                <a:latin typeface="Footlight MT Light" pitchFamily="18" charset="0"/>
                <a:cs typeface="Times New Roman" pitchFamily="18" charset="0"/>
              </a:rPr>
              <a:t>Dermatology in Clinical Practice by </a:t>
            </a:r>
            <a:r>
              <a:rPr lang="en-US" sz="1800" dirty="0" err="1" smtClean="0">
                <a:latin typeface="Footlight MT Light" pitchFamily="18" charset="0"/>
                <a:cs typeface="Times New Roman" pitchFamily="18" charset="0"/>
              </a:rPr>
              <a:t>Zohra</a:t>
            </a:r>
            <a:r>
              <a:rPr lang="en-US" sz="1800" dirty="0" smtClean="0">
                <a:latin typeface="Footlight MT Light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Footlight MT Light" pitchFamily="18" charset="0"/>
                <a:cs typeface="Times New Roman" pitchFamily="18" charset="0"/>
              </a:rPr>
              <a:t>Zaidi</a:t>
            </a:r>
            <a:r>
              <a:rPr lang="en-US" sz="1800" dirty="0" smtClean="0">
                <a:latin typeface="Footlight MT Light" pitchFamily="18" charset="0"/>
                <a:cs typeface="Times New Roman" pitchFamily="18" charset="0"/>
              </a:rPr>
              <a:t> </a:t>
            </a:r>
          </a:p>
          <a:p>
            <a:pPr marL="0" indent="0" algn="l" rtl="0" eaLnBrk="1" hangingPunct="1">
              <a:buFont typeface="Wingdings 2" pitchFamily="18" charset="2"/>
              <a:buNone/>
            </a:pPr>
            <a:r>
              <a:rPr lang="en-US" sz="1800" dirty="0" smtClean="0">
                <a:solidFill>
                  <a:srgbClr val="000000"/>
                </a:solidFill>
                <a:latin typeface="Footlight MT Light" pitchFamily="18" charset="0"/>
                <a:cs typeface="Times New Roman" pitchFamily="18" charset="0"/>
              </a:rPr>
              <a:t>      and Sean W.  </a:t>
            </a:r>
            <a:r>
              <a:rPr lang="en-US" sz="1800" dirty="0" err="1" smtClean="0">
                <a:solidFill>
                  <a:srgbClr val="000000"/>
                </a:solidFill>
                <a:latin typeface="Footlight MT Light" pitchFamily="18" charset="0"/>
                <a:cs typeface="Times New Roman" pitchFamily="18" charset="0"/>
              </a:rPr>
              <a:t>Lanigan</a:t>
            </a:r>
            <a:r>
              <a:rPr lang="en-US" sz="1800" dirty="0" smtClean="0">
                <a:solidFill>
                  <a:srgbClr val="000000"/>
                </a:solidFill>
                <a:latin typeface="Footlight MT Light" pitchFamily="18" charset="0"/>
                <a:cs typeface="Times New Roman" pitchFamily="18" charset="0"/>
              </a:rPr>
              <a:t>.  </a:t>
            </a:r>
            <a:r>
              <a:rPr lang="en-US" sz="1800" dirty="0" smtClean="0">
                <a:latin typeface="Footlight MT Light" pitchFamily="18" charset="0"/>
                <a:cs typeface="Times New Roman" pitchFamily="18" charset="0"/>
              </a:rPr>
              <a:t>Published by Springer   </a:t>
            </a:r>
          </a:p>
          <a:p>
            <a:pPr marL="0" indent="0" algn="l" rtl="0" eaLnBrk="1" hangingPunct="1">
              <a:buFont typeface="Wingdings 2" pitchFamily="18" charset="2"/>
              <a:buNone/>
            </a:pPr>
            <a:r>
              <a:rPr lang="en-US" sz="1800" dirty="0" smtClean="0">
                <a:latin typeface="Footlight MT Light" pitchFamily="18" charset="0"/>
                <a:cs typeface="Times New Roman" pitchFamily="18" charset="0"/>
              </a:rPr>
              <a:t>      London Ltd</a:t>
            </a:r>
            <a:r>
              <a:rPr lang="en-US" sz="1800" dirty="0" smtClean="0">
                <a:solidFill>
                  <a:srgbClr val="000000"/>
                </a:solidFill>
                <a:latin typeface="Footlight MT Light" pitchFamily="18" charset="0"/>
                <a:cs typeface="Times New Roman" pitchFamily="18" charset="0"/>
              </a:rPr>
              <a:t>(2010)</a:t>
            </a:r>
            <a:r>
              <a:rPr lang="ar-SA" sz="1800" dirty="0" smtClean="0">
                <a:latin typeface="Footlight MT Light" pitchFamily="18" charset="0"/>
                <a:cs typeface="Times New Roman" pitchFamily="18" charset="0"/>
              </a:rPr>
              <a:t> </a:t>
            </a:r>
            <a:endParaRPr lang="en-US" sz="1800" dirty="0" smtClean="0">
              <a:latin typeface="Footlight MT Light" pitchFamily="18" charset="0"/>
              <a:cs typeface="Times New Roman" pitchFamily="18" charset="0"/>
            </a:endParaRPr>
          </a:p>
          <a:p>
            <a:pPr marL="0" indent="0" algn="l" rtl="0" eaLnBrk="1" hangingPunct="1">
              <a:buFont typeface="Wingdings 2" pitchFamily="18" charset="2"/>
              <a:buNone/>
            </a:pPr>
            <a:r>
              <a:rPr lang="en-US" sz="1800" dirty="0" smtClean="0">
                <a:latin typeface="Footlight MT Light" pitchFamily="18" charset="0"/>
                <a:cs typeface="Times New Roman" pitchFamily="18" charset="0"/>
              </a:rPr>
              <a:t>      ISBN: 978-1-84882-861-2</a:t>
            </a:r>
          </a:p>
          <a:p>
            <a:pPr marL="0" indent="0" algn="l">
              <a:buFont typeface="Wingdings 2" pitchFamily="18" charset="2"/>
              <a:buNone/>
            </a:pPr>
            <a:endParaRPr lang="ar-SA" dirty="0" smtClean="0">
              <a:latin typeface="Footlight MT Light" pitchFamily="18" charset="0"/>
            </a:endParaRPr>
          </a:p>
        </p:txBody>
      </p:sp>
      <p:pic>
        <p:nvPicPr>
          <p:cNvPr id="22532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516216" y="1988840"/>
            <a:ext cx="2016125" cy="1511300"/>
          </a:xfrm>
          <a:noFill/>
        </p:spPr>
      </p:pic>
      <p:pic>
        <p:nvPicPr>
          <p:cNvPr id="22533" name="Picture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16216" y="4005064"/>
            <a:ext cx="2087563" cy="165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229600" cy="852488"/>
          </a:xfrm>
        </p:spPr>
        <p:txBody>
          <a:bodyPr/>
          <a:lstStyle/>
          <a:p>
            <a:pPr algn="ctr"/>
            <a:r>
              <a:rPr lang="en-US" sz="2000" dirty="0" smtClean="0">
                <a:latin typeface="Cooper Black" pitchFamily="18" charset="0"/>
                <a:cs typeface="Traditional Arabic" pitchFamily="2" charset="-78"/>
              </a:rPr>
              <a:t> Suggested General Dermatology  Electronic Websites and Atlas:</a:t>
            </a:r>
            <a:endParaRPr lang="ar-SA" sz="2000" dirty="0" smtClean="0">
              <a:latin typeface="Cooper Black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412776"/>
            <a:ext cx="8496944" cy="5040560"/>
          </a:xfrm>
        </p:spPr>
        <p:txBody>
          <a:bodyPr/>
          <a:lstStyle/>
          <a:p>
            <a:pPr algn="l" rtl="0">
              <a:defRPr/>
            </a:pPr>
            <a:r>
              <a:rPr lang="en-US" sz="1800" dirty="0" smtClean="0">
                <a:solidFill>
                  <a:srgbClr val="FF0000"/>
                </a:solidFill>
                <a:hlinkClick r:id="rId2"/>
              </a:rPr>
              <a:t>www.dermatlas.net</a:t>
            </a:r>
            <a:endParaRPr lang="en-US" sz="1800" dirty="0" smtClean="0">
              <a:solidFill>
                <a:srgbClr val="FF0000"/>
              </a:solidFill>
            </a:endParaRPr>
          </a:p>
          <a:p>
            <a:pPr algn="l" rtl="0">
              <a:defRPr/>
            </a:pPr>
            <a:r>
              <a:rPr lang="en-US" sz="1800" dirty="0" smtClean="0">
                <a:solidFill>
                  <a:srgbClr val="FF0000"/>
                </a:solidFill>
                <a:hlinkClick r:id="rId3"/>
              </a:rPr>
              <a:t>www.atlasdermatologico.com.br</a:t>
            </a:r>
            <a:endParaRPr lang="en-US" sz="1800" dirty="0" smtClean="0">
              <a:solidFill>
                <a:srgbClr val="FF0000"/>
              </a:solidFill>
            </a:endParaRPr>
          </a:p>
          <a:p>
            <a:pPr algn="l" rtl="0">
              <a:defRPr/>
            </a:pPr>
            <a:r>
              <a:rPr lang="en-US" sz="1800" dirty="0" smtClean="0">
                <a:solidFill>
                  <a:srgbClr val="FF0000"/>
                </a:solidFill>
                <a:hlinkClick r:id="rId4"/>
              </a:rPr>
              <a:t>www.dermnet.org.nz/sitemap.htm</a:t>
            </a:r>
            <a:endParaRPr lang="en-US" sz="1800" dirty="0" smtClean="0">
              <a:solidFill>
                <a:srgbClr val="FF0000"/>
              </a:solidFill>
            </a:endParaRPr>
          </a:p>
          <a:p>
            <a:pPr algn="l" rtl="0">
              <a:defRPr/>
            </a:pPr>
            <a:r>
              <a:rPr lang="en-US" sz="1800" dirty="0" smtClean="0">
                <a:solidFill>
                  <a:srgbClr val="FF0000"/>
                </a:solidFill>
                <a:hlinkClick r:id="rId5"/>
              </a:rPr>
              <a:t>www.dermis.net</a:t>
            </a:r>
            <a:endParaRPr lang="en-US" sz="1800" dirty="0" smtClean="0">
              <a:solidFill>
                <a:srgbClr val="FF0000"/>
              </a:solidFill>
            </a:endParaRPr>
          </a:p>
          <a:p>
            <a:pPr algn="l" rtl="0">
              <a:defRPr/>
            </a:pPr>
            <a:endParaRPr lang="en-US" sz="1800" dirty="0"/>
          </a:p>
          <a:p>
            <a:pPr algn="l" rtl="0">
              <a:defRPr/>
            </a:pPr>
            <a:r>
              <a:rPr lang="en-US" sz="1800" dirty="0" smtClean="0"/>
              <a:t>American Academy of Dermatology: Dermatology A-Z</a:t>
            </a:r>
            <a:br>
              <a:rPr lang="en-US" sz="1800" dirty="0" smtClean="0"/>
            </a:br>
            <a:r>
              <a:rPr lang="en-US" sz="1800" dirty="0" smtClean="0">
                <a:hlinkClick r:id="rId6"/>
              </a:rPr>
              <a:t>http://www.aad.org/</a:t>
            </a:r>
            <a:r>
              <a:rPr lang="en-US" sz="1800" dirty="0" smtClean="0"/>
              <a:t> </a:t>
            </a:r>
          </a:p>
          <a:p>
            <a:pPr marL="0" indent="0" algn="l" rtl="0">
              <a:buFont typeface="Wingdings 2" pitchFamily="18" charset="2"/>
              <a:buNone/>
              <a:defRPr/>
            </a:pPr>
            <a:endParaRPr lang="en-US" sz="1800" dirty="0" smtClean="0"/>
          </a:p>
          <a:p>
            <a:pPr algn="l" rtl="0">
              <a:defRPr/>
            </a:pPr>
            <a:r>
              <a:rPr lang="en-US" sz="1800" dirty="0" err="1" smtClean="0"/>
              <a:t>eMedicine</a:t>
            </a:r>
            <a:r>
              <a:rPr lang="en-US" sz="1800" dirty="0" smtClean="0"/>
              <a:t> on Dermatology</a:t>
            </a:r>
            <a:br>
              <a:rPr lang="en-US" sz="1800" dirty="0" smtClean="0"/>
            </a:br>
            <a:r>
              <a:rPr lang="en-US" sz="1800" dirty="0" smtClean="0">
                <a:hlinkClick r:id="rId7"/>
              </a:rPr>
              <a:t>http://emedicine.medscape.com/</a:t>
            </a:r>
            <a:r>
              <a:rPr lang="en-US" sz="1800" dirty="0" smtClean="0"/>
              <a:t/>
            </a:r>
            <a:br>
              <a:rPr lang="en-US" sz="1800" dirty="0" smtClean="0"/>
            </a:br>
            <a:endParaRPr lang="en-US" sz="1800" dirty="0" smtClean="0"/>
          </a:p>
          <a:p>
            <a:pPr algn="l" rtl="0">
              <a:defRPr/>
            </a:pPr>
            <a:r>
              <a:rPr lang="en-US" sz="1800" dirty="0" smtClean="0"/>
              <a:t>Dermatology Online Journal</a:t>
            </a:r>
            <a:br>
              <a:rPr lang="en-US" sz="1800" dirty="0" smtClean="0"/>
            </a:br>
            <a:r>
              <a:rPr lang="en-US" sz="1800" dirty="0" smtClean="0">
                <a:hlinkClick r:id="rId8"/>
              </a:rPr>
              <a:t>http://dermatology.cdlib.org/</a:t>
            </a:r>
            <a:r>
              <a:rPr lang="en-US" sz="1800" dirty="0" smtClean="0"/>
              <a:t> </a:t>
            </a:r>
          </a:p>
          <a:p>
            <a:pPr algn="l" rtl="0">
              <a:defRPr/>
            </a:pPr>
            <a:endParaRPr lang="ar-SA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>
          <a:xfrm>
            <a:off x="457200" y="620713"/>
            <a:ext cx="8229600" cy="720725"/>
          </a:xfrm>
        </p:spPr>
        <p:txBody>
          <a:bodyPr/>
          <a:lstStyle/>
          <a:p>
            <a:pPr algn="ctr"/>
            <a:r>
              <a:rPr lang="en-US" dirty="0" smtClean="0">
                <a:latin typeface="Cooper Black" pitchFamily="18" charset="0"/>
                <a:cs typeface="Traditional Arabic" pitchFamily="2" charset="-78"/>
              </a:rPr>
              <a:t>How to pass this course?</a:t>
            </a:r>
            <a:endParaRPr lang="ar-SA" dirty="0" smtClean="0">
              <a:latin typeface="Cooper Black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96975"/>
            <a:ext cx="8229600" cy="5400675"/>
          </a:xfrm>
        </p:spPr>
        <p:txBody>
          <a:bodyPr/>
          <a:lstStyle/>
          <a:p>
            <a:pPr algn="l" rtl="0">
              <a:defRPr/>
            </a:pP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l" rtl="0">
              <a:defRPr/>
            </a:pPr>
            <a:r>
              <a:rPr lang="en-US" sz="2000" dirty="0" smtClean="0">
                <a:latin typeface="Footlight MT Light" pitchFamily="18" charset="0"/>
                <a:cs typeface="Times New Roman" pitchFamily="18" charset="0"/>
              </a:rPr>
              <a:t>Attendance on time to the lectures, clinics, PBL discussion:</a:t>
            </a:r>
          </a:p>
          <a:p>
            <a:pPr marL="366713" lvl="1" indent="0" algn="l" rtl="0">
              <a:buFont typeface="Wingdings" pitchFamily="2" charset="2"/>
              <a:buChar char="Ø"/>
              <a:defRPr/>
            </a:pPr>
            <a:r>
              <a:rPr lang="en-US" sz="1800" dirty="0" smtClean="0">
                <a:latin typeface="Footlight MT Light" pitchFamily="18" charset="0"/>
                <a:cs typeface="Times New Roman" pitchFamily="18" charset="0"/>
              </a:rPr>
              <a:t> Attend every single activity, no matter how boring or inconvenient. </a:t>
            </a:r>
          </a:p>
          <a:p>
            <a:pPr marL="366713" lvl="1" indent="0" algn="l" rtl="0">
              <a:buFont typeface="Wingdings" pitchFamily="2" charset="2"/>
              <a:buChar char="Ø"/>
              <a:defRPr/>
            </a:pPr>
            <a:r>
              <a:rPr lang="en-US" sz="1800" dirty="0" smtClean="0">
                <a:latin typeface="Footlight MT Light" pitchFamily="18" charset="0"/>
                <a:cs typeface="Times New Roman" pitchFamily="18" charset="0"/>
              </a:rPr>
              <a:t> Be interactive (listen , take useful notes, ask and participate).</a:t>
            </a:r>
          </a:p>
          <a:p>
            <a:pPr algn="l" rtl="0">
              <a:defRPr/>
            </a:pPr>
            <a:r>
              <a:rPr lang="en-US" sz="2000" dirty="0" smtClean="0">
                <a:latin typeface="Footlight MT Light" pitchFamily="18" charset="0"/>
                <a:cs typeface="Times New Roman" pitchFamily="18" charset="0"/>
              </a:rPr>
              <a:t>Professionalism , communication and team work are very important skills for any medical doctor so pay attention to it during your training.  </a:t>
            </a:r>
          </a:p>
          <a:p>
            <a:pPr algn="l" rtl="0">
              <a:defRPr/>
            </a:pPr>
            <a:r>
              <a:rPr lang="en-US" sz="2000" dirty="0" smtClean="0">
                <a:latin typeface="Footlight MT Light" pitchFamily="18" charset="0"/>
                <a:cs typeface="Times New Roman" pitchFamily="18" charset="0"/>
              </a:rPr>
              <a:t>Study on regular basis ( books, handouts of lectures, atlas , group study …</a:t>
            </a:r>
            <a:r>
              <a:rPr lang="en-US" sz="2000" dirty="0" err="1" smtClean="0">
                <a:latin typeface="Footlight MT Light" pitchFamily="18" charset="0"/>
                <a:cs typeface="Times New Roman" pitchFamily="18" charset="0"/>
              </a:rPr>
              <a:t>etc</a:t>
            </a:r>
            <a:r>
              <a:rPr lang="en-US" sz="2000" dirty="0" smtClean="0">
                <a:latin typeface="Footlight MT Light" pitchFamily="18" charset="0"/>
                <a:cs typeface="Times New Roman" pitchFamily="18" charset="0"/>
              </a:rPr>
              <a:t>) . Don’t leave it to be done before exams !</a:t>
            </a:r>
          </a:p>
          <a:p>
            <a:pPr algn="l" rtl="0">
              <a:defRPr/>
            </a:pPr>
            <a:r>
              <a:rPr lang="en-US" sz="2000" dirty="0" smtClean="0">
                <a:latin typeface="Footlight MT Light" pitchFamily="18" charset="0"/>
                <a:cs typeface="Times New Roman" pitchFamily="18" charset="0"/>
              </a:rPr>
              <a:t>Use the time of self learning in timetable of the course effectively.</a:t>
            </a:r>
          </a:p>
          <a:p>
            <a:pPr algn="l" rtl="0">
              <a:defRPr/>
            </a:pPr>
            <a:r>
              <a:rPr lang="en-US" sz="2000" dirty="0" smtClean="0">
                <a:latin typeface="Footlight MT Light" pitchFamily="18" charset="0"/>
                <a:cs typeface="Times New Roman" pitchFamily="18" charset="0"/>
              </a:rPr>
              <a:t>Ask your tutors and teachers if you don’t understand anything.</a:t>
            </a:r>
          </a:p>
          <a:p>
            <a:pPr algn="l" rtl="0">
              <a:buNone/>
              <a:defRPr/>
            </a:pPr>
            <a:r>
              <a:rPr lang="en-US" sz="2400" b="1" i="1" dirty="0" smtClean="0">
                <a:solidFill>
                  <a:srgbClr val="0070C0"/>
                </a:solidFill>
                <a:cs typeface="Times New Roman" pitchFamily="18" charset="0"/>
              </a:rPr>
              <a:t>“Although exams and marks are important but don’t forget that education and  building your knowledge and skills to be a good doctor in future is more important!”</a:t>
            </a:r>
          </a:p>
          <a:p>
            <a:pPr algn="l" rtl="0">
              <a:defRPr/>
            </a:pPr>
            <a:endParaRPr lang="ar-SA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200" b="1" dirty="0" smtClean="0">
                <a:latin typeface="Footlight MT Light" pitchFamily="18" charset="0"/>
                <a:cs typeface="Traditional Arabic" pitchFamily="2" charset="-78"/>
              </a:rPr>
              <a:t>A Course Identification &amp; General Information</a:t>
            </a:r>
            <a:endParaRPr lang="ar-SA" sz="3200" b="1" dirty="0" smtClean="0">
              <a:latin typeface="Footlight MT Light" pitchFamily="18" charset="0"/>
            </a:endParaRPr>
          </a:p>
        </p:txBody>
      </p:sp>
      <p:sp>
        <p:nvSpPr>
          <p:cNvPr id="8195" name="Content Placeholder 2"/>
          <p:cNvSpPr>
            <a:spLocks noGrp="1"/>
          </p:cNvSpPr>
          <p:nvPr>
            <p:ph idx="1"/>
          </p:nvPr>
        </p:nvSpPr>
        <p:spPr>
          <a:xfrm>
            <a:off x="395536" y="2132856"/>
            <a:ext cx="8229600" cy="3222029"/>
          </a:xfrm>
        </p:spPr>
        <p:txBody>
          <a:bodyPr/>
          <a:lstStyle/>
          <a:p>
            <a:pPr marL="0" indent="0" algn="l" rtl="0" eaLnBrk="1" hangingPunct="1">
              <a:buFont typeface="Wingdings 2" pitchFamily="18" charset="2"/>
              <a:buNone/>
            </a:pPr>
            <a:r>
              <a:rPr lang="en-US" dirty="0" smtClean="0">
                <a:cs typeface="Majalla UI"/>
              </a:rPr>
              <a:t>1.  </a:t>
            </a:r>
            <a:r>
              <a:rPr lang="en-US" dirty="0" smtClean="0">
                <a:solidFill>
                  <a:srgbClr val="FF0000"/>
                </a:solidFill>
                <a:latin typeface="Footlight MT Light" pitchFamily="18" charset="0"/>
                <a:cs typeface="Majalla UI"/>
              </a:rPr>
              <a:t>Course title and code</a:t>
            </a:r>
            <a:r>
              <a:rPr lang="en-US" dirty="0" smtClean="0">
                <a:latin typeface="Footlight MT Light" pitchFamily="18" charset="0"/>
                <a:cs typeface="Majalla UI"/>
              </a:rPr>
              <a:t>:  </a:t>
            </a:r>
            <a:r>
              <a:rPr lang="en-US" b="1" dirty="0" smtClean="0">
                <a:latin typeface="Footlight MT Light" pitchFamily="18" charset="0"/>
                <a:cs typeface="Majalla UI"/>
              </a:rPr>
              <a:t>394 DERM</a:t>
            </a:r>
          </a:p>
          <a:p>
            <a:pPr marL="0" indent="0" algn="l" rtl="0" eaLnBrk="1" hangingPunct="1">
              <a:buFont typeface="Wingdings 2" pitchFamily="18" charset="2"/>
              <a:buNone/>
            </a:pPr>
            <a:r>
              <a:rPr lang="en-US" dirty="0" smtClean="0">
                <a:latin typeface="Footlight MT Light" pitchFamily="18" charset="0"/>
                <a:cs typeface="Majalla UI"/>
              </a:rPr>
              <a:t>2.  </a:t>
            </a:r>
            <a:r>
              <a:rPr lang="en-US" dirty="0" smtClean="0">
                <a:solidFill>
                  <a:srgbClr val="FF0000"/>
                </a:solidFill>
                <a:latin typeface="Footlight MT Light" pitchFamily="18" charset="0"/>
                <a:cs typeface="Majalla UI"/>
              </a:rPr>
              <a:t>Credit hours	</a:t>
            </a:r>
            <a:r>
              <a:rPr lang="en-US" dirty="0" smtClean="0">
                <a:latin typeface="Footlight MT Light" pitchFamily="18" charset="0"/>
                <a:cs typeface="Majalla UI"/>
              </a:rPr>
              <a:t>:  </a:t>
            </a:r>
            <a:r>
              <a:rPr lang="en-US" b="1" dirty="0" smtClean="0">
                <a:latin typeface="Footlight MT Light" pitchFamily="18" charset="0"/>
                <a:cs typeface="Majalla UI"/>
              </a:rPr>
              <a:t>2 </a:t>
            </a:r>
            <a:r>
              <a:rPr lang="en-US" dirty="0" smtClean="0">
                <a:latin typeface="Footlight MT Light" pitchFamily="18" charset="0"/>
                <a:cs typeface="Majalla UI"/>
              </a:rPr>
              <a:t>hours</a:t>
            </a:r>
          </a:p>
          <a:p>
            <a:pPr marL="0" indent="0" algn="l" rtl="0" eaLnBrk="1" hangingPunct="1">
              <a:buNone/>
            </a:pPr>
            <a:r>
              <a:rPr lang="en-US" dirty="0" smtClean="0">
                <a:latin typeface="Footlight MT Light" pitchFamily="18" charset="0"/>
                <a:cs typeface="Majalla UI"/>
              </a:rPr>
              <a:t>3. </a:t>
            </a:r>
            <a:r>
              <a:rPr lang="en-US" dirty="0" smtClean="0">
                <a:solidFill>
                  <a:srgbClr val="FF0000"/>
                </a:solidFill>
                <a:latin typeface="Footlight MT Light" pitchFamily="18" charset="0"/>
                <a:cs typeface="Majalla UI"/>
              </a:rPr>
              <a:t>Course organizers</a:t>
            </a:r>
            <a:r>
              <a:rPr lang="en-US" dirty="0" smtClean="0">
                <a:latin typeface="Footlight MT Light" pitchFamily="18" charset="0"/>
                <a:cs typeface="Majalla UI"/>
              </a:rPr>
              <a:t>: </a:t>
            </a:r>
            <a:r>
              <a:rPr lang="en-US" b="1" dirty="0" smtClean="0">
                <a:latin typeface="Footlight MT Light" pitchFamily="18" charset="0"/>
                <a:cs typeface="Majalla UI"/>
              </a:rPr>
              <a:t>Dr. </a:t>
            </a:r>
            <a:r>
              <a:rPr lang="en-US" b="1" dirty="0" err="1" smtClean="0">
                <a:latin typeface="Footlight MT Light" pitchFamily="18" charset="0"/>
                <a:cs typeface="Majalla UI"/>
              </a:rPr>
              <a:t>Almuntasebellah</a:t>
            </a:r>
            <a:r>
              <a:rPr lang="en-US" b="1" dirty="0" smtClean="0">
                <a:latin typeface="Footlight MT Light" pitchFamily="18" charset="0"/>
                <a:cs typeface="Majalla UI"/>
              </a:rPr>
              <a:t> Al </a:t>
            </a:r>
            <a:r>
              <a:rPr lang="en-US" b="1" dirty="0" err="1" smtClean="0">
                <a:latin typeface="Footlight MT Light" pitchFamily="18" charset="0"/>
                <a:cs typeface="Majalla UI"/>
              </a:rPr>
              <a:t>Mudaimeegh</a:t>
            </a:r>
            <a:endParaRPr lang="en-US" b="1" dirty="0" smtClean="0">
              <a:latin typeface="Footlight MT Light" pitchFamily="18" charset="0"/>
              <a:cs typeface="Majalla UI"/>
            </a:endParaRPr>
          </a:p>
          <a:p>
            <a:pPr marL="0" indent="0" algn="l" rtl="0" eaLnBrk="1" hangingPunct="1">
              <a:buNone/>
            </a:pPr>
            <a:r>
              <a:rPr lang="en-US" sz="1800" b="1" dirty="0" smtClean="0">
                <a:latin typeface="Footlight MT Light" pitchFamily="18" charset="0"/>
                <a:cs typeface="Majalla UI"/>
              </a:rPr>
              <a:t>                                                                              </a:t>
            </a:r>
            <a:r>
              <a:rPr lang="en-US" sz="1800" dirty="0" smtClean="0">
                <a:latin typeface="Footlight MT Light" pitchFamily="18" charset="0"/>
                <a:cs typeface="Majalla UI"/>
              </a:rPr>
              <a:t>(Male students)</a:t>
            </a:r>
            <a:r>
              <a:rPr lang="en-US" sz="1800" b="1" dirty="0" smtClean="0">
                <a:latin typeface="Footlight MT Light" pitchFamily="18" charset="0"/>
                <a:cs typeface="Majalla UI"/>
              </a:rPr>
              <a:t> </a:t>
            </a:r>
            <a:endParaRPr lang="en-US" sz="2000" b="1" dirty="0" smtClean="0">
              <a:latin typeface="Footlight MT Light" pitchFamily="18" charset="0"/>
              <a:cs typeface="Majalla UI"/>
            </a:endParaRPr>
          </a:p>
          <a:p>
            <a:pPr marL="0" indent="0" algn="l" rtl="0" eaLnBrk="1" hangingPunct="1">
              <a:buNone/>
            </a:pPr>
            <a:r>
              <a:rPr lang="en-US" b="1" dirty="0" smtClean="0">
                <a:latin typeface="Footlight MT Light" pitchFamily="18" charset="0"/>
                <a:cs typeface="Majalla UI"/>
              </a:rPr>
              <a:t>				</a:t>
            </a:r>
            <a:endParaRPr lang="ar-SA" b="1" dirty="0" smtClean="0">
              <a:latin typeface="Footlight MT Light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txBody>
          <a:bodyPr/>
          <a:lstStyle/>
          <a:p>
            <a:pPr eaLnBrk="1" hangingPunct="1"/>
            <a:r>
              <a:rPr lang="en-US" sz="3200" dirty="0" smtClean="0">
                <a:latin typeface="Cooper Black" pitchFamily="18" charset="0"/>
                <a:cs typeface="Traditional Arabic" pitchFamily="2" charset="-78"/>
              </a:rPr>
              <a:t> Student Support</a:t>
            </a:r>
            <a:endParaRPr lang="ar-SA" sz="3200" dirty="0" smtClean="0">
              <a:latin typeface="Cooper Black" pitchFamily="18" charset="0"/>
            </a:endParaRPr>
          </a:p>
        </p:txBody>
      </p:sp>
      <p:sp>
        <p:nvSpPr>
          <p:cNvPr id="21507" name="Content Placeholder 2"/>
          <p:cNvSpPr>
            <a:spLocks noGrp="1"/>
          </p:cNvSpPr>
          <p:nvPr>
            <p:ph idx="1"/>
          </p:nvPr>
        </p:nvSpPr>
        <p:spPr>
          <a:xfrm>
            <a:off x="395536" y="1556792"/>
            <a:ext cx="8229600" cy="4389437"/>
          </a:xfrm>
        </p:spPr>
        <p:txBody>
          <a:bodyPr/>
          <a:lstStyle/>
          <a:p>
            <a:pPr marL="0" indent="0" algn="l" rtl="0" eaLnBrk="1" hangingPunct="1">
              <a:buNone/>
              <a:defRPr/>
            </a:pPr>
            <a:r>
              <a:rPr lang="en-US" dirty="0" smtClean="0">
                <a:latin typeface="Footlight MT Light" pitchFamily="18" charset="0"/>
                <a:cs typeface="Majalla UI"/>
              </a:rPr>
              <a:t>Secretary of department:  </a:t>
            </a:r>
          </a:p>
          <a:p>
            <a:pPr marL="0" indent="0" algn="l" rtl="0" eaLnBrk="1" hangingPunct="1">
              <a:buFont typeface="Wingdings" pitchFamily="2" charset="2"/>
              <a:buChar char="v"/>
              <a:defRPr/>
            </a:pPr>
            <a:r>
              <a:rPr lang="en-US" sz="2800" b="1" dirty="0" smtClean="0">
                <a:solidFill>
                  <a:schemeClr val="accent4">
                    <a:lumMod val="75000"/>
                  </a:schemeClr>
                </a:solidFill>
                <a:latin typeface="Footlight MT Light" pitchFamily="18" charset="0"/>
                <a:cs typeface="Majalla UI"/>
              </a:rPr>
              <a:t>Eva</a:t>
            </a:r>
          </a:p>
          <a:p>
            <a:pPr marL="731837" lvl="2" indent="0" algn="l" rtl="0" eaLnBrk="1" hangingPunct="1">
              <a:buFont typeface="Wingdings" pitchFamily="2" charset="2"/>
              <a:buChar char="Ø"/>
              <a:defRPr/>
            </a:pPr>
            <a:r>
              <a:rPr lang="en-US" dirty="0" smtClean="0">
                <a:latin typeface="Footlight MT Light" pitchFamily="18" charset="0"/>
                <a:cs typeface="Majalla UI"/>
              </a:rPr>
              <a:t>Telephone	:46-</a:t>
            </a:r>
            <a:r>
              <a:rPr lang="en-US" b="1" dirty="0" smtClean="0">
                <a:latin typeface="Footlight MT Light" pitchFamily="18" charset="0"/>
                <a:cs typeface="Majalla UI"/>
              </a:rPr>
              <a:t>91431</a:t>
            </a:r>
          </a:p>
          <a:p>
            <a:pPr marL="731837" lvl="2" indent="0" algn="l" rtl="0" eaLnBrk="1" hangingPunct="1">
              <a:buFont typeface="Wingdings" pitchFamily="2" charset="2"/>
              <a:buChar char="Ø"/>
              <a:defRPr/>
            </a:pPr>
            <a:r>
              <a:rPr lang="en-US" dirty="0" smtClean="0">
                <a:latin typeface="Footlight MT Light" pitchFamily="18" charset="0"/>
                <a:cs typeface="Majalla UI"/>
              </a:rPr>
              <a:t>Email		: </a:t>
            </a:r>
            <a:r>
              <a:rPr lang="en-US" b="1" dirty="0" smtClean="0">
                <a:latin typeface="Footlight MT Light" pitchFamily="18" charset="0"/>
                <a:cs typeface="Majalla UI"/>
              </a:rPr>
              <a:t>memo_eva@yahoo.co.uk</a:t>
            </a:r>
          </a:p>
          <a:p>
            <a:pPr marL="90487" indent="0" algn="l" rtl="0" eaLnBrk="1" hangingPunct="1">
              <a:buFontTx/>
              <a:buChar char="-"/>
              <a:defRPr/>
            </a:pPr>
            <a:endParaRPr lang="en-US" dirty="0" smtClean="0">
              <a:cs typeface="Majalla UI"/>
            </a:endParaRPr>
          </a:p>
          <a:p>
            <a:pPr marL="90487" indent="0" algn="l" rtl="0" eaLnBrk="1" hangingPunct="1">
              <a:buNone/>
              <a:defRPr/>
            </a:pPr>
            <a:r>
              <a:rPr lang="en-US" dirty="0" smtClean="0">
                <a:latin typeface="Footlight MT Light" pitchFamily="18" charset="0"/>
                <a:cs typeface="Majalla UI"/>
              </a:rPr>
              <a:t>Course Organizer for Male students:</a:t>
            </a:r>
          </a:p>
          <a:p>
            <a:pPr marL="457200" lvl="1" indent="0" algn="l" rtl="0" eaLnBrk="1" hangingPunct="1">
              <a:buFont typeface="Wingdings" pitchFamily="2" charset="2"/>
              <a:buChar char="Ø"/>
              <a:defRPr/>
            </a:pPr>
            <a:r>
              <a:rPr lang="en-US" dirty="0" smtClean="0">
                <a:cs typeface="Majalla UI"/>
              </a:rPr>
              <a:t>	</a:t>
            </a:r>
            <a:r>
              <a:rPr lang="en-US" dirty="0" smtClean="0">
                <a:latin typeface="Cooper Black" pitchFamily="18" charset="0"/>
                <a:cs typeface="Majalla UI"/>
              </a:rPr>
              <a:t>Dr. </a:t>
            </a:r>
            <a:r>
              <a:rPr lang="en-US" dirty="0" err="1" smtClean="0">
                <a:latin typeface="Cooper Black" pitchFamily="18" charset="0"/>
                <a:cs typeface="Majalla UI"/>
              </a:rPr>
              <a:t>Almuntaserbellah</a:t>
            </a:r>
            <a:r>
              <a:rPr lang="en-US" dirty="0" smtClean="0">
                <a:latin typeface="Cooper Black" pitchFamily="18" charset="0"/>
                <a:cs typeface="Majalla UI"/>
              </a:rPr>
              <a:t> Al </a:t>
            </a:r>
            <a:r>
              <a:rPr lang="en-US" dirty="0" err="1" smtClean="0">
                <a:latin typeface="Cooper Black" pitchFamily="18" charset="0"/>
                <a:cs typeface="Majalla UI"/>
              </a:rPr>
              <a:t>Mudaimeegh</a:t>
            </a:r>
            <a:endParaRPr lang="en-US" dirty="0" smtClean="0">
              <a:latin typeface="Cooper Black" pitchFamily="18" charset="0"/>
              <a:cs typeface="Majalla UI"/>
            </a:endParaRPr>
          </a:p>
          <a:p>
            <a:pPr marL="457200" lvl="1" indent="0" algn="l" rtl="0" eaLnBrk="1" hangingPunct="1">
              <a:buFont typeface="Wingdings" pitchFamily="2" charset="2"/>
              <a:buChar char="Ø"/>
              <a:defRPr/>
            </a:pPr>
            <a:r>
              <a:rPr lang="en-US" dirty="0" smtClean="0">
                <a:latin typeface="+mj-lt"/>
                <a:cs typeface="Majalla UI"/>
              </a:rPr>
              <a:t>	</a:t>
            </a:r>
            <a:r>
              <a:rPr lang="en-US" dirty="0" smtClean="0">
                <a:latin typeface="Footlight MT Light" pitchFamily="18" charset="0"/>
                <a:cs typeface="Majalla UI"/>
              </a:rPr>
              <a:t>Email : </a:t>
            </a:r>
            <a:r>
              <a:rPr lang="en-US" b="1" dirty="0" smtClean="0">
                <a:latin typeface="Cooper Black" pitchFamily="18" charset="0"/>
              </a:rPr>
              <a:t>aalmudaimeegh@gmail.com</a:t>
            </a:r>
            <a:endParaRPr lang="ar-SA" b="1" dirty="0" smtClean="0">
              <a:latin typeface="Cooper Black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http://moldinspectionandtest.com/wp-content/uploads/2013/09/thank-you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899592" y="1124744"/>
            <a:ext cx="7090629" cy="4389437"/>
          </a:xfr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8229600" cy="854968"/>
          </a:xfrm>
        </p:spPr>
        <p:txBody>
          <a:bodyPr/>
          <a:lstStyle/>
          <a:p>
            <a:pPr eaLnBrk="1" hangingPunct="1"/>
            <a:r>
              <a:rPr lang="en-US" sz="3600" dirty="0" smtClean="0">
                <a:latin typeface="Cooper Black" pitchFamily="18" charset="0"/>
                <a:cs typeface="Traditional Arabic" pitchFamily="2" charset="-78"/>
              </a:rPr>
              <a:t>Objectives of the course:</a:t>
            </a:r>
            <a:endParaRPr lang="ar-SA" sz="3600" dirty="0" smtClean="0">
              <a:latin typeface="Cooper Black" pitchFamily="18" charset="0"/>
            </a:endParaRPr>
          </a:p>
        </p:txBody>
      </p:sp>
      <p:pic>
        <p:nvPicPr>
          <p:cNvPr id="921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95536" y="1268760"/>
            <a:ext cx="7776864" cy="5382269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496944" cy="954360"/>
          </a:xfrm>
        </p:spPr>
        <p:txBody>
          <a:bodyPr/>
          <a:lstStyle/>
          <a:p>
            <a:pPr eaLnBrk="1" hangingPunct="1"/>
            <a:r>
              <a:rPr lang="en-US" sz="2800" dirty="0" smtClean="0">
                <a:latin typeface="Cooper Black" pitchFamily="18" charset="0"/>
                <a:cs typeface="Traditional Arabic" pitchFamily="2" charset="-78"/>
              </a:rPr>
              <a:t>   Course Description: (A) topics to be covered</a:t>
            </a:r>
            <a:br>
              <a:rPr lang="en-US" sz="2800" dirty="0" smtClean="0">
                <a:latin typeface="Cooper Black" pitchFamily="18" charset="0"/>
                <a:cs typeface="Traditional Arabic" pitchFamily="2" charset="-78"/>
              </a:rPr>
            </a:br>
            <a:r>
              <a:rPr lang="en-US" sz="2800" b="1" dirty="0" smtClean="0">
                <a:solidFill>
                  <a:srgbClr val="FF0000"/>
                </a:solidFill>
                <a:latin typeface="Cooper Black" pitchFamily="18" charset="0"/>
                <a:cs typeface="Traditional Arabic" pitchFamily="2" charset="-78"/>
              </a:rPr>
              <a:t> </a:t>
            </a:r>
            <a:endParaRPr lang="ar-SA" sz="2800" b="1" dirty="0" smtClean="0">
              <a:solidFill>
                <a:srgbClr val="FF0000"/>
              </a:solidFill>
              <a:latin typeface="Cooper Black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l="1681" t="2564" r="1681" b="15385"/>
          <a:stretch>
            <a:fillRect/>
          </a:stretch>
        </p:blipFill>
        <p:spPr bwMode="auto">
          <a:xfrm>
            <a:off x="251519" y="748424"/>
            <a:ext cx="8698341" cy="5920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2800" smtClean="0">
                <a:cs typeface="Traditional Arabic" pitchFamily="2" charset="-78"/>
              </a:rPr>
              <a:t>Course Description: (B) Course components </a:t>
            </a:r>
            <a:endParaRPr lang="ar-SA" sz="2800" smtClean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1187450" y="2349500"/>
          <a:ext cx="7488238" cy="3095625"/>
        </p:xfrm>
        <a:graphic>
          <a:graphicData uri="http://schemas.openxmlformats.org/drawingml/2006/table">
            <a:tbl>
              <a:tblPr/>
              <a:tblGrid>
                <a:gridCol w="1871663"/>
                <a:gridCol w="1873250"/>
                <a:gridCol w="2112962"/>
                <a:gridCol w="1630363"/>
              </a:tblGrid>
              <a:tr h="3095625">
                <a:tc>
                  <a:txBody>
                    <a:bodyPr/>
                    <a:lstStyle/>
                    <a:p>
                      <a:pPr marL="0" marR="0" lvl="0" indent="0" algn="l" defTabSz="914400" rtl="1" eaLnBrk="1" fontAlgn="base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Footlight MT Light" pitchFamily="18" charset="0"/>
                          <a:ea typeface="Majalla UI"/>
                          <a:cs typeface="Times New Roman" pitchFamily="18" charset="0"/>
                        </a:rPr>
                        <a:t>Lectures: </a:t>
                      </a:r>
                    </a:p>
                    <a:p>
                      <a:pPr marL="0" marR="0" lvl="0" indent="0" algn="l" defTabSz="914400" rtl="1" eaLnBrk="1" fontAlgn="base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ootlight MT Light" pitchFamily="18" charset="0"/>
                          <a:ea typeface="Majalla UI"/>
                          <a:cs typeface="Times New Roman" pitchFamily="18" charset="0"/>
                        </a:rPr>
                        <a:t> </a:t>
                      </a:r>
                      <a:endParaRPr kumimoji="0" lang="ar-SA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ootlight MT Light" pitchFamily="18" charset="0"/>
                        <a:ea typeface="Majalla UI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ootlight MT Light" pitchFamily="18" charset="0"/>
                          <a:ea typeface="Majalla UI"/>
                          <a:cs typeface="Times New Roman" pitchFamily="18" charset="0"/>
                        </a:rPr>
                        <a:t>20</a:t>
                      </a:r>
                      <a:r>
                        <a:rPr kumimoji="0" lang="en-A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ootlight MT Light" pitchFamily="18" charset="0"/>
                          <a:ea typeface="Majalla UI"/>
                          <a:cs typeface="Times New Roman" pitchFamily="18" charset="0"/>
                        </a:rPr>
                        <a:t> </a:t>
                      </a:r>
                      <a:r>
                        <a:rPr kumimoji="0" lang="en-A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ootlight MT Light" pitchFamily="18" charset="0"/>
                          <a:ea typeface="Majalla UI"/>
                          <a:cs typeface="Times New Roman" pitchFamily="18" charset="0"/>
                        </a:rPr>
                        <a:t>/</a:t>
                      </a:r>
                      <a:r>
                        <a:rPr kumimoji="0" lang="en-A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ootlight MT Light" pitchFamily="18" charset="0"/>
                          <a:ea typeface="Majalla UI"/>
                          <a:cs typeface="Times New Roman" pitchFamily="18" charset="0"/>
                        </a:rPr>
                        <a:t> </a:t>
                      </a:r>
                      <a:r>
                        <a:rPr kumimoji="0" lang="en-A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ootlight MT Light" pitchFamily="18" charset="0"/>
                          <a:ea typeface="Majalla UI"/>
                          <a:cs typeface="Times New Roman" pitchFamily="18" charset="0"/>
                        </a:rPr>
                        <a:t>20 hours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ootlight MT Light" pitchFamily="18" charset="0"/>
                        <a:ea typeface="Majalla UI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1" eaLnBrk="1" fontAlgn="base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Footlight MT Light" pitchFamily="18" charset="0"/>
                          <a:ea typeface="Majalla UI"/>
                          <a:cs typeface="Times New Roman" pitchFamily="18" charset="0"/>
                        </a:rPr>
                        <a:t>Tutorial</a:t>
                      </a:r>
                      <a:r>
                        <a:rPr kumimoji="0" lang="en-A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ootlight MT Light" pitchFamily="18" charset="0"/>
                          <a:ea typeface="Majalla UI"/>
                          <a:cs typeface="Times New Roman" pitchFamily="18" charset="0"/>
                        </a:rPr>
                        <a:t>:           </a:t>
                      </a:r>
                      <a:endParaRPr kumimoji="0" lang="ar-SA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ootlight MT Light" pitchFamily="18" charset="0"/>
                        <a:ea typeface="Majalla UI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1" eaLnBrk="1" fontAlgn="base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Footlight MT Light" pitchFamily="18" charset="0"/>
                          <a:ea typeface="Majalla UI"/>
                          <a:cs typeface="Times New Roman" pitchFamily="18" charset="0"/>
                        </a:rPr>
                        <a:t>SGT/PBL </a:t>
                      </a:r>
                      <a:endParaRPr kumimoji="0" lang="ar-SA" sz="16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Footlight MT Light" pitchFamily="18" charset="0"/>
                        <a:ea typeface="Majalla UI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ootlight MT Light" pitchFamily="18" charset="0"/>
                          <a:ea typeface="Majalla UI"/>
                          <a:cs typeface="Times New Roman" pitchFamily="18" charset="0"/>
                        </a:rPr>
                        <a:t>5 Sessions </a:t>
                      </a:r>
                      <a:r>
                        <a:rPr kumimoji="0" lang="en-A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ootlight MT Light" pitchFamily="18" charset="0"/>
                          <a:ea typeface="Majalla UI"/>
                          <a:cs typeface="Times New Roman" pitchFamily="18" charset="0"/>
                        </a:rPr>
                        <a:t>– 15                      hours for each student</a:t>
                      </a:r>
                      <a:endParaRPr kumimoji="0" lang="en-US" sz="16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ootlight MT Light" pitchFamily="18" charset="0"/>
                        <a:ea typeface="Majalla UI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1" eaLnBrk="1" fontAlgn="base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Footlight MT Light" pitchFamily="18" charset="0"/>
                          <a:ea typeface="Majalla UI"/>
                          <a:cs typeface="Times New Roman" pitchFamily="18" charset="0"/>
                        </a:rPr>
                        <a:t>Practical/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Footlight MT Light" pitchFamily="18" charset="0"/>
                          <a:ea typeface="Majalla UI"/>
                          <a:cs typeface="Times New Roman" pitchFamily="18" charset="0"/>
                        </a:rPr>
                        <a:t>Clinical</a:t>
                      </a:r>
                      <a:r>
                        <a:rPr kumimoji="0" lang="en-A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Footlight MT Light" pitchFamily="18" charset="0"/>
                          <a:ea typeface="Majalla UI"/>
                          <a:cs typeface="Times New Roman" pitchFamily="18" charset="0"/>
                        </a:rPr>
                        <a:t>: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Footlight MT Light" pitchFamily="18" charset="0"/>
                        <a:ea typeface="Majalla UI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1" eaLnBrk="1" fontAlgn="base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Footlight MT Light" pitchFamily="18" charset="0"/>
                          <a:ea typeface="Majalla UI"/>
                          <a:cs typeface="Times New Roman" pitchFamily="18" charset="0"/>
                        </a:rPr>
                        <a:t> </a:t>
                      </a:r>
                      <a:r>
                        <a:rPr kumimoji="0" lang="en-A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Footlight MT Light" pitchFamily="18" charset="0"/>
                          <a:ea typeface="Majalla UI"/>
                          <a:cs typeface="Times New Roman" pitchFamily="18" charset="0"/>
                        </a:rPr>
                        <a:t>Clinics:</a:t>
                      </a:r>
                    </a:p>
                    <a:p>
                      <a:pPr marL="0" marR="0" lvl="0" indent="0" algn="l" defTabSz="914400" rtl="1" eaLnBrk="1" fontAlgn="base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ootlight MT Light" pitchFamily="18" charset="0"/>
                          <a:ea typeface="Majalla UI"/>
                          <a:cs typeface="Times New Roman" pitchFamily="18" charset="0"/>
                        </a:rPr>
                        <a:t>4 for each student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ootlight MT Light" pitchFamily="18" charset="0"/>
                        <a:ea typeface="Majalla UI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0" lang="en-A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ootlight MT Light" pitchFamily="18" charset="0"/>
                          <a:ea typeface="Majalla UI"/>
                          <a:cs typeface="Times New Roman" pitchFamily="18" charset="0"/>
                        </a:rPr>
                        <a:t>   Inpatient rounds</a:t>
                      </a:r>
                      <a:endParaRPr kumimoji="0" lang="ar-SA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ootlight MT Light" pitchFamily="18" charset="0"/>
                        <a:ea typeface="Majalla UI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ootlight MT Light" pitchFamily="18" charset="0"/>
                          <a:ea typeface="Majalla UI"/>
                          <a:cs typeface="Times New Roman" pitchFamily="18" charset="0"/>
                        </a:rPr>
                        <a:t>  Surgery/ laser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ootlight MT Light" pitchFamily="18" charset="0"/>
                          <a:ea typeface="Majalla UI"/>
                          <a:cs typeface="Times New Roman" pitchFamily="18" charset="0"/>
                        </a:rPr>
                        <a:t>  Procedure / biopsy 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ootlight MT Light" pitchFamily="18" charset="0"/>
                          <a:ea typeface="Majalla UI"/>
                          <a:cs typeface="Times New Roman" pitchFamily="18" charset="0"/>
                        </a:rPr>
                        <a:t>  Morphology            </a:t>
                      </a:r>
                      <a:r>
                        <a:rPr kumimoji="0" lang="en-A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ootlight MT Light" pitchFamily="18" charset="0"/>
                          <a:ea typeface="Majalla UI"/>
                          <a:cs typeface="Times New Roman" pitchFamily="18" charset="0"/>
                        </a:rPr>
                        <a:t> 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ootlight MT Light" pitchFamily="18" charset="0"/>
                        <a:ea typeface="Majalla UI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1" eaLnBrk="1" fontAlgn="base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Footlight MT Light" pitchFamily="18" charset="0"/>
                          <a:ea typeface="Majalla UI"/>
                          <a:cs typeface="Times New Roman" pitchFamily="18" charset="0"/>
                        </a:rPr>
                        <a:t>Other:</a:t>
                      </a:r>
                      <a:endParaRPr kumimoji="0" lang="ar-SA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Footlight MT Light" pitchFamily="18" charset="0"/>
                        <a:ea typeface="Majalla UI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1" eaLnBrk="1" fontAlgn="base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Footlight MT Light" pitchFamily="18" charset="0"/>
                          <a:ea typeface="Majalla UI"/>
                          <a:cs typeface="Times New Roman" pitchFamily="18" charset="0"/>
                        </a:rPr>
                        <a:t>SDL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548680"/>
            <a:ext cx="8784976" cy="5976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560" y="0"/>
            <a:ext cx="8229600" cy="634429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3600" dirty="0" smtClean="0">
                <a:latin typeface="Cooper Black" pitchFamily="18" charset="0"/>
              </a:rPr>
              <a:t>Clinical Attachment Groups </a:t>
            </a:r>
            <a:r>
              <a:rPr lang="en-US" sz="3100" dirty="0" smtClean="0">
                <a:latin typeface="Cooper Black" pitchFamily="18" charset="0"/>
              </a:rPr>
              <a:t>Distribution</a:t>
            </a:r>
            <a:endParaRPr lang="ar-SA" dirty="0">
              <a:latin typeface="Cooper Black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 l="4377" t="13506" r="3984" b="28126"/>
          <a:stretch>
            <a:fillRect/>
          </a:stretch>
        </p:blipFill>
        <p:spPr bwMode="auto">
          <a:xfrm>
            <a:off x="158938" y="764704"/>
            <a:ext cx="8733542" cy="5616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>
          <a:xfrm>
            <a:off x="179512" y="0"/>
            <a:ext cx="8229600" cy="692696"/>
          </a:xfrm>
        </p:spPr>
        <p:txBody>
          <a:bodyPr/>
          <a:lstStyle/>
          <a:p>
            <a:pPr algn="ctr" eaLnBrk="1" hangingPunct="1"/>
            <a:r>
              <a:rPr lang="en-US" sz="4000" b="1" dirty="0" smtClean="0">
                <a:cs typeface="Traditional Arabic" pitchFamily="2" charset="-78"/>
              </a:rPr>
              <a:t>Lecture</a:t>
            </a:r>
            <a:r>
              <a:rPr lang="en-US" sz="4400" b="1" dirty="0" smtClean="0">
                <a:cs typeface="Traditional Arabic" pitchFamily="2" charset="-78"/>
              </a:rPr>
              <a:t>s</a:t>
            </a:r>
            <a:endParaRPr lang="ar-SA" sz="2500" b="1" dirty="0" smtClean="0">
              <a:solidFill>
                <a:srgbClr val="FF0000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 l="1681" t="2564" r="1681" b="15385"/>
          <a:stretch>
            <a:fillRect/>
          </a:stretch>
        </p:blipFill>
        <p:spPr bwMode="auto">
          <a:xfrm>
            <a:off x="179512" y="692696"/>
            <a:ext cx="8698341" cy="5920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txBody>
          <a:bodyPr/>
          <a:lstStyle/>
          <a:p>
            <a:pPr algn="ctr"/>
            <a:r>
              <a:rPr lang="en-US" sz="3200" dirty="0" smtClean="0">
                <a:latin typeface="Cooper Black" pitchFamily="18" charset="0"/>
                <a:cs typeface="Traditional Arabic" pitchFamily="2" charset="-78"/>
              </a:rPr>
              <a:t>PBL (Problem Based Learning/Small Group Teaching) GROUPS</a:t>
            </a:r>
            <a:endParaRPr lang="en-US" sz="3200" dirty="0"/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1691680" y="1412776"/>
            <a:ext cx="604867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Algerian" pitchFamily="82" charset="0"/>
                <a:ea typeface="Calibri" pitchFamily="34" charset="0"/>
                <a:cs typeface="Arial" pitchFamily="34" charset="0"/>
              </a:rPr>
              <a:t>GROUP 1 </a:t>
            </a: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 l="9776" t="33141" r="4471" b="10519"/>
          <a:stretch>
            <a:fillRect/>
          </a:stretch>
        </p:blipFill>
        <p:spPr bwMode="auto">
          <a:xfrm>
            <a:off x="971600" y="1844824"/>
            <a:ext cx="7344816" cy="4823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Flow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F49100"/>
    </a:hlink>
    <a:folHlink>
      <a:srgbClr val="85DFD0"/>
    </a:folHlink>
  </a:clrScheme>
</a:themeOverride>
</file>

<file path=ppt/theme/themeOverride2.xml><?xml version="1.0" encoding="utf-8"?>
<a:themeOverride xmlns:a="http://schemas.openxmlformats.org/drawingml/2006/main">
  <a:clrScheme name="Flow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F49100"/>
    </a:hlink>
    <a:folHlink>
      <a:srgbClr val="85DFD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1115</TotalTime>
  <Words>562</Words>
  <Application>Microsoft Office PowerPoint</Application>
  <PresentationFormat>On-screen Show (4:3)</PresentationFormat>
  <Paragraphs>135</Paragraphs>
  <Slides>21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9" baseType="lpstr">
      <vt:lpstr>Aharoni</vt:lpstr>
      <vt:lpstr>Algerian</vt:lpstr>
      <vt:lpstr>Arial</vt:lpstr>
      <vt:lpstr>Baskerville Old Face</vt:lpstr>
      <vt:lpstr>Bookman Old Style</vt:lpstr>
      <vt:lpstr>Calibri</vt:lpstr>
      <vt:lpstr>Constantia</vt:lpstr>
      <vt:lpstr>Cooper Black</vt:lpstr>
      <vt:lpstr>Felix Titling</vt:lpstr>
      <vt:lpstr>Footlight MT Light</vt:lpstr>
      <vt:lpstr>Kristen ITC</vt:lpstr>
      <vt:lpstr>Majalla UI</vt:lpstr>
      <vt:lpstr>Symbol</vt:lpstr>
      <vt:lpstr>Times New Roman</vt:lpstr>
      <vt:lpstr>Traditional Arabic</vt:lpstr>
      <vt:lpstr>Wingdings</vt:lpstr>
      <vt:lpstr>Wingdings 2</vt:lpstr>
      <vt:lpstr>Flow</vt:lpstr>
      <vt:lpstr>   King Saud University College of Medicine Kingdom of Saudi Arabia </vt:lpstr>
      <vt:lpstr>A Course Identification &amp; General Information</vt:lpstr>
      <vt:lpstr>Objectives of the course:</vt:lpstr>
      <vt:lpstr>   Course Description: (A) topics to be covered  </vt:lpstr>
      <vt:lpstr>Course Description: (B) Course components </vt:lpstr>
      <vt:lpstr>PowerPoint Presentation</vt:lpstr>
      <vt:lpstr>Clinical Attachment Groups Distribution</vt:lpstr>
      <vt:lpstr>Lectures</vt:lpstr>
      <vt:lpstr>PBL (Problem Based Learning/Small Group Teaching) GROUPS</vt:lpstr>
      <vt:lpstr>PBL (Problem Based Learning/Small Group Teaching) GROUPS</vt:lpstr>
      <vt:lpstr>Sample of Individual Attendance</vt:lpstr>
      <vt:lpstr>ROOM SCHEDULE </vt:lpstr>
      <vt:lpstr>Assessment </vt:lpstr>
      <vt:lpstr>The Assessment forms</vt:lpstr>
      <vt:lpstr>PowerPoint Presentation</vt:lpstr>
      <vt:lpstr>Ground Rules</vt:lpstr>
      <vt:lpstr>Learning Resources:</vt:lpstr>
      <vt:lpstr> Suggested General Dermatology  Electronic Websites and Atlas:</vt:lpstr>
      <vt:lpstr>How to pass this course?</vt:lpstr>
      <vt:lpstr> Student Support</vt:lpstr>
      <vt:lpstr>PowerPoint Presentation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King Saud University College of Medicine Kingdom of Saudi Arabia</dc:title>
  <dc:creator>hanodah</dc:creator>
  <cp:lastModifiedBy>Psychiatric Dept</cp:lastModifiedBy>
  <cp:revision>173</cp:revision>
  <dcterms:created xsi:type="dcterms:W3CDTF">2012-09-03T20:43:36Z</dcterms:created>
  <dcterms:modified xsi:type="dcterms:W3CDTF">2017-09-20T05:03:16Z</dcterms:modified>
</cp:coreProperties>
</file>