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1" r:id="rId1"/>
  </p:sldMasterIdLst>
  <p:notesMasterIdLst>
    <p:notesMasterId r:id="rId102"/>
  </p:notesMasterIdLst>
  <p:handoutMasterIdLst>
    <p:handoutMasterId r:id="rId103"/>
  </p:handoutMasterIdLst>
  <p:sldIdLst>
    <p:sldId id="368" r:id="rId2"/>
    <p:sldId id="369" r:id="rId3"/>
    <p:sldId id="373" r:id="rId4"/>
    <p:sldId id="372" r:id="rId5"/>
    <p:sldId id="403" r:id="rId6"/>
    <p:sldId id="256" r:id="rId7"/>
    <p:sldId id="370" r:id="rId8"/>
    <p:sldId id="360" r:id="rId9"/>
    <p:sldId id="257" r:id="rId10"/>
    <p:sldId id="393" r:id="rId11"/>
    <p:sldId id="362" r:id="rId12"/>
    <p:sldId id="258" r:id="rId13"/>
    <p:sldId id="259" r:id="rId14"/>
    <p:sldId id="260" r:id="rId15"/>
    <p:sldId id="377" r:id="rId16"/>
    <p:sldId id="261" r:id="rId17"/>
    <p:sldId id="378" r:id="rId18"/>
    <p:sldId id="262" r:id="rId19"/>
    <p:sldId id="263" r:id="rId20"/>
    <p:sldId id="379" r:id="rId21"/>
    <p:sldId id="264" r:id="rId22"/>
    <p:sldId id="265" r:id="rId23"/>
    <p:sldId id="266" r:id="rId24"/>
    <p:sldId id="318" r:id="rId25"/>
    <p:sldId id="356" r:id="rId26"/>
    <p:sldId id="357" r:id="rId27"/>
    <p:sldId id="324" r:id="rId28"/>
    <p:sldId id="325" r:id="rId29"/>
    <p:sldId id="326" r:id="rId30"/>
    <p:sldId id="327" r:id="rId31"/>
    <p:sldId id="376" r:id="rId32"/>
    <p:sldId id="328" r:id="rId33"/>
    <p:sldId id="354" r:id="rId34"/>
    <p:sldId id="329" r:id="rId35"/>
    <p:sldId id="330" r:id="rId36"/>
    <p:sldId id="332" r:id="rId37"/>
    <p:sldId id="336" r:id="rId38"/>
    <p:sldId id="337" r:id="rId39"/>
    <p:sldId id="339" r:id="rId40"/>
    <p:sldId id="355" r:id="rId41"/>
    <p:sldId id="267" r:id="rId42"/>
    <p:sldId id="380" r:id="rId43"/>
    <p:sldId id="319" r:id="rId44"/>
    <p:sldId id="323" r:id="rId45"/>
    <p:sldId id="363" r:id="rId46"/>
    <p:sldId id="269" r:id="rId47"/>
    <p:sldId id="381" r:id="rId48"/>
    <p:sldId id="270" r:id="rId49"/>
    <p:sldId id="321" r:id="rId50"/>
    <p:sldId id="271" r:id="rId51"/>
    <p:sldId id="383" r:id="rId52"/>
    <p:sldId id="394" r:id="rId53"/>
    <p:sldId id="402" r:id="rId54"/>
    <p:sldId id="382" r:id="rId55"/>
    <p:sldId id="400" r:id="rId56"/>
    <p:sldId id="406" r:id="rId57"/>
    <p:sldId id="272" r:id="rId58"/>
    <p:sldId id="384" r:id="rId59"/>
    <p:sldId id="364" r:id="rId60"/>
    <p:sldId id="273" r:id="rId61"/>
    <p:sldId id="385" r:id="rId62"/>
    <p:sldId id="359" r:id="rId63"/>
    <p:sldId id="274" r:id="rId64"/>
    <p:sldId id="386" r:id="rId65"/>
    <p:sldId id="389" r:id="rId66"/>
    <p:sldId id="404" r:id="rId67"/>
    <p:sldId id="387" r:id="rId68"/>
    <p:sldId id="341" r:id="rId69"/>
    <p:sldId id="342" r:id="rId70"/>
    <p:sldId id="343" r:id="rId71"/>
    <p:sldId id="345" r:id="rId72"/>
    <p:sldId id="340" r:id="rId73"/>
    <p:sldId id="344" r:id="rId74"/>
    <p:sldId id="346" r:id="rId75"/>
    <p:sldId id="275" r:id="rId76"/>
    <p:sldId id="276" r:id="rId77"/>
    <p:sldId id="366" r:id="rId78"/>
    <p:sldId id="401" r:id="rId79"/>
    <p:sldId id="407" r:id="rId80"/>
    <p:sldId id="280" r:id="rId81"/>
    <p:sldId id="388" r:id="rId82"/>
    <p:sldId id="351" r:id="rId83"/>
    <p:sldId id="352" r:id="rId84"/>
    <p:sldId id="281" r:id="rId85"/>
    <p:sldId id="397" r:id="rId86"/>
    <p:sldId id="408" r:id="rId87"/>
    <p:sldId id="277" r:id="rId88"/>
    <p:sldId id="390" r:id="rId89"/>
    <p:sldId id="278" r:id="rId90"/>
    <p:sldId id="392" r:id="rId91"/>
    <p:sldId id="399" r:id="rId92"/>
    <p:sldId id="367" r:id="rId93"/>
    <p:sldId id="398" r:id="rId94"/>
    <p:sldId id="348" r:id="rId95"/>
    <p:sldId id="358" r:id="rId96"/>
    <p:sldId id="349" r:id="rId97"/>
    <p:sldId id="405" r:id="rId98"/>
    <p:sldId id="350" r:id="rId99"/>
    <p:sldId id="391" r:id="rId100"/>
    <p:sldId id="395" r:id="rId101"/>
  </p:sldIdLst>
  <p:sldSz cx="9144000" cy="6858000" type="screen4x3"/>
  <p:notesSz cx="6858000" cy="9144000"/>
  <p:defaultTextStyle>
    <a:defPPr>
      <a:defRPr lang="en-US"/>
    </a:defPPr>
    <a:lvl1pPr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MS PGothic" pitchFamily="34" charset="-128"/>
        <a:cs typeface="+mn-cs"/>
      </a:defRPr>
    </a:lvl1pPr>
    <a:lvl2pPr marL="4572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MS PGothic" pitchFamily="34" charset="-128"/>
        <a:cs typeface="+mn-cs"/>
      </a:defRPr>
    </a:lvl2pPr>
    <a:lvl3pPr marL="9144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MS PGothic" pitchFamily="34" charset="-128"/>
        <a:cs typeface="+mn-cs"/>
      </a:defRPr>
    </a:lvl3pPr>
    <a:lvl4pPr marL="13716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MS PGothic" pitchFamily="34" charset="-128"/>
        <a:cs typeface="+mn-cs"/>
      </a:defRPr>
    </a:lvl4pPr>
    <a:lvl5pPr marL="18288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MS PGothic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MS PGothic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MS PGothic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MS PGothic" pitchFamily="34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620"/>
    <p:restoredTop sz="96733" autoAdjust="0"/>
  </p:normalViewPr>
  <p:slideViewPr>
    <p:cSldViewPr>
      <p:cViewPr>
        <p:scale>
          <a:sx n="63" d="100"/>
          <a:sy n="63" d="100"/>
        </p:scale>
        <p:origin x="-870" y="-24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42" y="951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tableStyles" Target="tableStyles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>
              <a:defRPr sz="1200"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47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rtl="0">
              <a:defRPr sz="1200"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47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>
              <a:defRPr sz="1200"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47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rtl="0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CCC0EAE3-5B1A-4AB9-A29E-CA7DC42341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01824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pPr>
              <a:defRPr/>
            </a:pPr>
            <a:fld id="{F7A39882-383A-4E5F-940C-2843C2DFE7F7}" type="datetimeFigureOut">
              <a:rPr lang="ar-SA"/>
              <a:pPr>
                <a:defRPr/>
              </a:pPr>
              <a:t>29/05/1439</a:t>
            </a:fld>
            <a:endParaRPr lang="ar-S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pPr lvl="0"/>
            <a:endParaRPr lang="ar-SA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ar-SA" noProof="0" smtClean="0"/>
              <a:t>Click to edit Master text styles</a:t>
            </a:r>
          </a:p>
          <a:p>
            <a:pPr lvl="1"/>
            <a:r>
              <a:rPr lang="en-US" altLang="ar-SA" noProof="0" smtClean="0"/>
              <a:t>Second level</a:t>
            </a:r>
          </a:p>
          <a:p>
            <a:pPr lvl="2"/>
            <a:r>
              <a:rPr lang="en-US" altLang="ar-SA" noProof="0" smtClean="0"/>
              <a:t>Third level</a:t>
            </a:r>
          </a:p>
          <a:p>
            <a:pPr lvl="3"/>
            <a:r>
              <a:rPr lang="en-US" altLang="ar-SA" noProof="0" smtClean="0"/>
              <a:t>Fourth level</a:t>
            </a:r>
          </a:p>
          <a:p>
            <a:pPr lvl="4"/>
            <a:r>
              <a:rPr lang="en-US" altLang="ar-SA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pPr>
              <a:defRPr/>
            </a:pPr>
            <a:fld id="{32E8E6E3-6439-41A0-AE25-9B326CD748ED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08545253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ar-SA" altLang="ar-SA" smtClean="0"/>
          </a:p>
        </p:txBody>
      </p:sp>
      <p:sp>
        <p:nvSpPr>
          <p:cNvPr id="1034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D98A2A9F-7E3C-4873-8B02-B2D6846EE808}" type="slidenum">
              <a:rPr lang="ar-SA" altLang="ar-SA" smtClean="0">
                <a:latin typeface="Tahoma" pitchFamily="34" charset="0"/>
              </a:rPr>
              <a:pPr eaLnBrk="1" hangingPunct="1">
                <a:spcBef>
                  <a:spcPct val="0"/>
                </a:spcBef>
              </a:pPr>
              <a:t>2</a:t>
            </a:fld>
            <a:endParaRPr lang="ar-SA" altLang="ar-SA" smtClean="0">
              <a:latin typeface="Tahoma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ar-SA" altLang="ar-SA" smtClean="0"/>
          </a:p>
        </p:txBody>
      </p:sp>
      <p:sp>
        <p:nvSpPr>
          <p:cNvPr id="1044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A47AE79-43C9-4884-9B80-F29B745003E0}" type="slidenum">
              <a:rPr lang="ar-SA" altLang="ar-SA" smtClean="0">
                <a:latin typeface="Tahoma" pitchFamily="34" charset="0"/>
              </a:rPr>
              <a:pPr eaLnBrk="1" hangingPunct="1">
                <a:spcBef>
                  <a:spcPct val="0"/>
                </a:spcBef>
              </a:pPr>
              <a:t>92</a:t>
            </a:fld>
            <a:endParaRPr lang="ar-SA" altLang="ar-SA" smtClean="0">
              <a:latin typeface="Tahoma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orizo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33"/>
          <a:stretch>
            <a:fillRect/>
          </a:stretch>
        </p:blipFill>
        <p:spPr bwMode="auto">
          <a:xfrm>
            <a:off x="0" y="0"/>
            <a:ext cx="9144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3886200"/>
            <a:ext cx="6400800" cy="1752600"/>
          </a:xfrm>
        </p:spPr>
        <p:txBody>
          <a:bodyPr/>
          <a:lstStyle>
            <a:lvl1pPr marL="0" indent="0" algn="ctr">
              <a:buNone/>
              <a:defRPr sz="17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007888"/>
            <a:ext cx="7772400" cy="1470025"/>
          </a:xfrm>
        </p:spPr>
        <p:txBody>
          <a:bodyPr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80B3BC-F5C0-4120-8D1E-861BBBAD63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2238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843B80-908F-4B71-8C5E-12920013B4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6180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DF3C81-4560-4F37-8492-55813DD6B5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0465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79248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1F9882-2AF6-4CDD-A760-83EBF40FFA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4491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962525"/>
            <a:ext cx="7885113" cy="1362075"/>
          </a:xfrm>
        </p:spPr>
        <p:txBody>
          <a:bodyPr anchor="t"/>
          <a:lstStyle>
            <a:lvl1pPr algn="l">
              <a:defRPr sz="3200" b="0" i="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3462338"/>
            <a:ext cx="7885113" cy="1500187"/>
          </a:xfrm>
        </p:spPr>
        <p:txBody>
          <a:bodyPr anchor="b"/>
          <a:lstStyle>
            <a:lvl1pPr marL="0" indent="0">
              <a:buNone/>
              <a:defRPr sz="1700" baseline="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7B5EB4-82EF-438E-8B9A-EFFE7830FB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49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3733800" cy="4114800"/>
          </a:xfrm>
        </p:spPr>
        <p:txBody>
          <a:bodyPr/>
          <a:lstStyle>
            <a:lvl5pPr>
              <a:defRPr/>
            </a:lvl5pPr>
            <a:lvl6pPr>
              <a:buClr>
                <a:schemeClr val="tx2"/>
              </a:buClr>
              <a:buFont typeface="Arial" pitchFamily="34" charset="0"/>
              <a:buChar char="•"/>
              <a:defRPr/>
            </a:lvl6pPr>
            <a:lvl7pPr>
              <a:buClr>
                <a:schemeClr val="tx2"/>
              </a:buClr>
              <a:buFont typeface="Arial" pitchFamily="34" charset="0"/>
              <a:buChar char="•"/>
              <a:defRPr/>
            </a:lvl7pPr>
            <a:lvl8pPr>
              <a:buClr>
                <a:schemeClr val="tx2"/>
              </a:buClr>
              <a:buFont typeface="Arial" pitchFamily="34" charset="0"/>
              <a:buChar char="•"/>
              <a:defRPr/>
            </a:lvl8pPr>
            <a:lvl9pPr>
              <a:buClr>
                <a:schemeClr val="tx2"/>
              </a:buCl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1600200"/>
            <a:ext cx="3733800" cy="41148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823E24-9752-40DC-AED4-3B7D369DE1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4469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199"/>
            <a:ext cx="3733800" cy="574675"/>
          </a:xfrm>
        </p:spPr>
        <p:txBody>
          <a:bodyPr anchor="b"/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1600199"/>
            <a:ext cx="3733800" cy="574675"/>
          </a:xfrm>
        </p:spPr>
        <p:txBody>
          <a:bodyPr anchor="b"/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881D01-7A0F-43AB-9759-F63800044C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2970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CC95D9-FF49-47FD-8D15-08B3CC4277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6637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28D0BA-7CC5-4EA3-BB35-50A2B52818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5315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962400" y="1447800"/>
            <a:ext cx="4648200" cy="4267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1447800"/>
            <a:ext cx="2971800" cy="1097280"/>
          </a:xfrm>
        </p:spPr>
        <p:txBody>
          <a:bodyPr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2648" y="2547891"/>
            <a:ext cx="2971800" cy="3167109"/>
          </a:xfrm>
        </p:spPr>
        <p:txBody>
          <a:bodyPr tIns="9144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9EF7C9-6415-41C2-8CAF-5AD1D537A7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9764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horizo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447800"/>
            <a:ext cx="2971800" cy="1097280"/>
          </a:xfrm>
        </p:spPr>
        <p:txBody>
          <a:bodyPr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57344" y="1447800"/>
            <a:ext cx="3419856" cy="3474720"/>
          </a:xfrm>
          <a:custGeom>
            <a:avLst/>
            <a:gdLst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74450 w 3419856"/>
              <a:gd name="connsiteY9" fmla="*/ 3429000 h 3429000"/>
              <a:gd name="connsiteX10" fmla="*/ 21806 w 3419856"/>
              <a:gd name="connsiteY10" fmla="*/ 3407194 h 3429000"/>
              <a:gd name="connsiteX11" fmla="*/ 0 w 3419856"/>
              <a:gd name="connsiteY11" fmla="*/ 3354550 h 3429000"/>
              <a:gd name="connsiteX12" fmla="*/ 0 w 3419856"/>
              <a:gd name="connsiteY12" fmla="*/ 74450 h 3429000"/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21806 w 3419856"/>
              <a:gd name="connsiteY9" fmla="*/ 3407194 h 3429000"/>
              <a:gd name="connsiteX10" fmla="*/ 0 w 3419856"/>
              <a:gd name="connsiteY10" fmla="*/ 3354550 h 3429000"/>
              <a:gd name="connsiteX11" fmla="*/ 0 w 3419856"/>
              <a:gd name="connsiteY11" fmla="*/ 74450 h 3429000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8026"/>
              <a:gd name="connsiteY0" fmla="*/ 74450 h 3910007"/>
              <a:gd name="connsiteX1" fmla="*/ 21806 w 3968026"/>
              <a:gd name="connsiteY1" fmla="*/ 21806 h 3910007"/>
              <a:gd name="connsiteX2" fmla="*/ 74450 w 3968026"/>
              <a:gd name="connsiteY2" fmla="*/ 0 h 3910007"/>
              <a:gd name="connsiteX3" fmla="*/ 3345406 w 3968026"/>
              <a:gd name="connsiteY3" fmla="*/ 0 h 3910007"/>
              <a:gd name="connsiteX4" fmla="*/ 3398050 w 3968026"/>
              <a:gd name="connsiteY4" fmla="*/ 21806 h 3910007"/>
              <a:gd name="connsiteX5" fmla="*/ 3419856 w 3968026"/>
              <a:gd name="connsiteY5" fmla="*/ 74450 h 3910007"/>
              <a:gd name="connsiteX6" fmla="*/ 3419856 w 3968026"/>
              <a:gd name="connsiteY6" fmla="*/ 3354550 h 3910007"/>
              <a:gd name="connsiteX7" fmla="*/ 3398050 w 3968026"/>
              <a:gd name="connsiteY7" fmla="*/ 3407194 h 3910007"/>
              <a:gd name="connsiteX8" fmla="*/ 0 w 3968026"/>
              <a:gd name="connsiteY8" fmla="*/ 3354550 h 3910007"/>
              <a:gd name="connsiteX9" fmla="*/ 0 w 3968026"/>
              <a:gd name="connsiteY9" fmla="*/ 74450 h 3910007"/>
              <a:gd name="connsiteX0" fmla="*/ 0 w 3419856"/>
              <a:gd name="connsiteY0" fmla="*/ 74450 h 3901233"/>
              <a:gd name="connsiteX1" fmla="*/ 21806 w 3419856"/>
              <a:gd name="connsiteY1" fmla="*/ 21806 h 3901233"/>
              <a:gd name="connsiteX2" fmla="*/ 74450 w 3419856"/>
              <a:gd name="connsiteY2" fmla="*/ 0 h 3901233"/>
              <a:gd name="connsiteX3" fmla="*/ 3345406 w 3419856"/>
              <a:gd name="connsiteY3" fmla="*/ 0 h 3901233"/>
              <a:gd name="connsiteX4" fmla="*/ 3398050 w 3419856"/>
              <a:gd name="connsiteY4" fmla="*/ 21806 h 3901233"/>
              <a:gd name="connsiteX5" fmla="*/ 3419856 w 3419856"/>
              <a:gd name="connsiteY5" fmla="*/ 74450 h 3901233"/>
              <a:gd name="connsiteX6" fmla="*/ 3419856 w 3419856"/>
              <a:gd name="connsiteY6" fmla="*/ 3354550 h 3901233"/>
              <a:gd name="connsiteX7" fmla="*/ 0 w 3419856"/>
              <a:gd name="connsiteY7" fmla="*/ 3354550 h 3901233"/>
              <a:gd name="connsiteX8" fmla="*/ 0 w 3419856"/>
              <a:gd name="connsiteY8" fmla="*/ 74450 h 3901233"/>
              <a:gd name="connsiteX0" fmla="*/ 0 w 3419856"/>
              <a:gd name="connsiteY0" fmla="*/ 74450 h 3354550"/>
              <a:gd name="connsiteX1" fmla="*/ 21806 w 3419856"/>
              <a:gd name="connsiteY1" fmla="*/ 21806 h 3354550"/>
              <a:gd name="connsiteX2" fmla="*/ 74450 w 3419856"/>
              <a:gd name="connsiteY2" fmla="*/ 0 h 3354550"/>
              <a:gd name="connsiteX3" fmla="*/ 3345406 w 3419856"/>
              <a:gd name="connsiteY3" fmla="*/ 0 h 3354550"/>
              <a:gd name="connsiteX4" fmla="*/ 3398050 w 3419856"/>
              <a:gd name="connsiteY4" fmla="*/ 21806 h 3354550"/>
              <a:gd name="connsiteX5" fmla="*/ 3419856 w 3419856"/>
              <a:gd name="connsiteY5" fmla="*/ 74450 h 3354550"/>
              <a:gd name="connsiteX6" fmla="*/ 3419856 w 3419856"/>
              <a:gd name="connsiteY6" fmla="*/ 3354550 h 3354550"/>
              <a:gd name="connsiteX7" fmla="*/ 0 w 3419856"/>
              <a:gd name="connsiteY7" fmla="*/ 3354550 h 3354550"/>
              <a:gd name="connsiteX8" fmla="*/ 0 w 3419856"/>
              <a:gd name="connsiteY8" fmla="*/ 74450 h 3354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19856" h="3354550">
                <a:moveTo>
                  <a:pt x="0" y="74450"/>
                </a:moveTo>
                <a:cubicBezTo>
                  <a:pt x="0" y="54705"/>
                  <a:pt x="7844" y="35768"/>
                  <a:pt x="21806" y="21806"/>
                </a:cubicBezTo>
                <a:cubicBezTo>
                  <a:pt x="35768" y="7844"/>
                  <a:pt x="54705" y="0"/>
                  <a:pt x="74450" y="0"/>
                </a:cubicBezTo>
                <a:lnTo>
                  <a:pt x="3345406" y="0"/>
                </a:lnTo>
                <a:cubicBezTo>
                  <a:pt x="3365151" y="0"/>
                  <a:pt x="3384088" y="7844"/>
                  <a:pt x="3398050" y="21806"/>
                </a:cubicBezTo>
                <a:cubicBezTo>
                  <a:pt x="3412012" y="35768"/>
                  <a:pt x="3419856" y="54705"/>
                  <a:pt x="3419856" y="74450"/>
                </a:cubicBezTo>
                <a:lnTo>
                  <a:pt x="3419856" y="3354550"/>
                </a:lnTo>
                <a:lnTo>
                  <a:pt x="0" y="3354550"/>
                </a:lnTo>
                <a:lnTo>
                  <a:pt x="0" y="74450"/>
                </a:lnTo>
                <a:close/>
              </a:path>
            </a:pathLst>
          </a:custGeom>
        </p:spPr>
        <p:txBody>
          <a:bodyPr/>
          <a:lstStyle>
            <a:lvl1pPr marL="0" indent="0" algn="ctr">
              <a:buNone/>
              <a:defRPr sz="2000" baseline="0">
                <a:solidFill>
                  <a:schemeClr val="tx1">
                    <a:lumMod val="6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547890"/>
            <a:ext cx="2971800" cy="2405109"/>
          </a:xfrm>
        </p:spPr>
        <p:txBody>
          <a:bodyPr tIns="9144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BB2328-742C-41CA-95DE-4634F0A1EE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7894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383838"/>
            </a:gs>
            <a:gs pos="31000">
              <a:srgbClr val="000000"/>
            </a:gs>
            <a:gs pos="100000">
              <a:srgbClr val="000000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6" descr="horizon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7924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15000" y="6356350"/>
            <a:ext cx="152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strike="noStrike" spc="60" baseline="0">
                <a:solidFill>
                  <a:schemeClr val="tx1"/>
                </a:solidFill>
                <a:latin typeface="Tahoma" charset="0"/>
                <a:ea typeface="ＭＳ Ｐゴシック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cap="all" spc="60" baseline="0">
                <a:solidFill>
                  <a:schemeClr val="tx1"/>
                </a:solidFill>
                <a:latin typeface="Tahoma" charset="0"/>
                <a:ea typeface="ＭＳ Ｐゴシック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43800" y="6356350"/>
            <a:ext cx="990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100"/>
            </a:lvl1pPr>
          </a:lstStyle>
          <a:p>
            <a:pPr>
              <a:defRPr/>
            </a:pPr>
            <a:fld id="{CA8304FA-8C04-458D-993B-7380D942BD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954" r:id="rId1"/>
    <p:sldLayoutId id="2147483946" r:id="rId2"/>
    <p:sldLayoutId id="2147483955" r:id="rId3"/>
    <p:sldLayoutId id="2147483947" r:id="rId4"/>
    <p:sldLayoutId id="2147483948" r:id="rId5"/>
    <p:sldLayoutId id="2147483949" r:id="rId6"/>
    <p:sldLayoutId id="2147483950" r:id="rId7"/>
    <p:sldLayoutId id="2147483951" r:id="rId8"/>
    <p:sldLayoutId id="2147483956" r:id="rId9"/>
    <p:sldLayoutId id="2147483952" r:id="rId10"/>
    <p:sldLayoutId id="2147483953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000" kern="1200" cap="all" spc="50">
          <a:solidFill>
            <a:schemeClr val="tx1"/>
          </a:solidFill>
          <a:latin typeface="+mj-lt"/>
          <a:ea typeface="MS PGothic" pitchFamily="34" charset="-128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Arial Narrow" pitchFamily="34" charset="0"/>
          <a:ea typeface="MS PGothic" pitchFamily="34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Arial Narrow" pitchFamily="34" charset="0"/>
          <a:ea typeface="MS PGothic" pitchFamily="34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Arial Narrow" pitchFamily="34" charset="0"/>
          <a:ea typeface="MS PGothic" pitchFamily="34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Arial Narrow" pitchFamily="34" charset="0"/>
          <a:ea typeface="MS PGothic" pitchFamily="34" charset="-128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>
          <a:solidFill>
            <a:schemeClr val="tx1"/>
          </a:solidFill>
          <a:latin typeface="+mn-lt"/>
          <a:ea typeface="MS PGothic" pitchFamily="34" charset="-128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>
          <a:solidFill>
            <a:schemeClr val="tx1"/>
          </a:solidFill>
          <a:latin typeface="+mn-lt"/>
          <a:ea typeface="MS PGothic" pitchFamily="34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>
          <a:solidFill>
            <a:schemeClr val="tx1"/>
          </a:solidFill>
          <a:latin typeface="+mn-lt"/>
          <a:ea typeface="MS PGothic" pitchFamily="34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>
          <a:solidFill>
            <a:schemeClr val="tx1"/>
          </a:solidFill>
          <a:latin typeface="+mn-lt"/>
          <a:ea typeface="MS PGothic" pitchFamily="34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>
          <a:solidFill>
            <a:schemeClr val="tx1"/>
          </a:solidFill>
          <a:latin typeface="+mn-lt"/>
          <a:ea typeface="MS PGothic" pitchFamily="34" charset="-128"/>
          <a:cs typeface="+mn-cs"/>
        </a:defRPr>
      </a:lvl5pPr>
      <a:lvl6pPr marL="25146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3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6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3.pn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4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4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4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4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4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7.jpeg"/><Relationship Id="rId4" Type="http://schemas.openxmlformats.org/officeDocument/2006/relationships/image" Target="../media/image106.jpe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jpeg"/><Relationship Id="rId5" Type="http://schemas.openxmlformats.org/officeDocument/2006/relationships/image" Target="../media/image110.jpeg"/><Relationship Id="rId4" Type="http://schemas.openxmlformats.org/officeDocument/2006/relationships/image" Target="../media/image109.jpeg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4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en-US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 </a:t>
            </a:r>
            <a:r>
              <a:rPr lang="en-US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What is this ?</a:t>
            </a:r>
            <a:endParaRPr lang="ar-SA" b="1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5123" name="Picture 2" descr="C:\Users\sony\Desktop\My Lectures\640_Zit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628775"/>
            <a:ext cx="3733800" cy="41036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Content Placeholder 1"/>
          <p:cNvPicPr>
            <a:picLocks noGrp="1" noChangeAspect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1100" y="1844675"/>
            <a:ext cx="2590800" cy="331311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>
              <a:defRPr/>
            </a:pPr>
            <a:endParaRPr lang="ar-SA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750" y="-100013"/>
            <a:ext cx="7924800" cy="922338"/>
          </a:xfrm>
        </p:spPr>
        <p:txBody>
          <a:bodyPr/>
          <a:lstStyle/>
          <a:p>
            <a:pPr algn="ctr">
              <a:defRPr/>
            </a:pPr>
            <a:r>
              <a:rPr lang="en-US" sz="3600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Clinical features </a:t>
            </a:r>
            <a:endParaRPr lang="ar-SA" sz="3600" b="1" dirty="0" smtClean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13316" name="Picture 4" descr="C:\Users\sony\Desktop\My Lectures\closed com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1628775"/>
            <a:ext cx="3744913" cy="20193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7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3644900"/>
            <a:ext cx="3744913" cy="216058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3318" name="Picture 2" descr="C:\Users\sony\Desktop\My Lectures\clinical papulopus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608138"/>
            <a:ext cx="4176712" cy="2646362"/>
          </a:xfr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9" name="Picture 3" descr="C:\Users\sony\Desktop\My Lectures\acne scar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3632200"/>
            <a:ext cx="4176712" cy="217328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 5"/>
          <p:cNvSpPr/>
          <p:nvPr/>
        </p:nvSpPr>
        <p:spPr>
          <a:xfrm>
            <a:off x="1476375" y="4292600"/>
            <a:ext cx="2159000" cy="1296988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SA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sony\Desktop\sep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268760"/>
            <a:ext cx="7200799" cy="3600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sony\Desktop\Capture.JPGgoo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3573016"/>
            <a:ext cx="2505075" cy="2295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395288" y="1600200"/>
            <a:ext cx="4392612" cy="4114800"/>
          </a:xfrm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indent="0" eaLnBrk="1" hangingPunct="1">
              <a:buFont typeface="Arial" pitchFamily="34" charset="0"/>
              <a:buNone/>
              <a:defRPr/>
            </a:pPr>
            <a:r>
              <a:rPr lang="en-US" sz="28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Tahoma" pitchFamily="34" charset="0"/>
                <a:cs typeface="Arial" pitchFamily="34" charset="0"/>
              </a:rPr>
              <a:t>When follicles rupture into surrounding tissues they result in: </a:t>
            </a:r>
          </a:p>
          <a:p>
            <a:pPr eaLnBrk="1" hangingPunct="1">
              <a:buFont typeface="Wingdings" panose="05000000000000000000" pitchFamily="2" charset="2"/>
              <a:buChar char="Ø"/>
              <a:defRPr/>
            </a:pPr>
            <a:r>
              <a:rPr lang="en-US" sz="28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Tahoma" pitchFamily="34" charset="0"/>
                <a:cs typeface="Arial" pitchFamily="34" charset="0"/>
              </a:rPr>
              <a:t>Papules.</a:t>
            </a:r>
          </a:p>
          <a:p>
            <a:pPr eaLnBrk="1" hangingPunct="1">
              <a:buFont typeface="Wingdings" panose="05000000000000000000" pitchFamily="2" charset="2"/>
              <a:buChar char="Ø"/>
              <a:defRPr/>
            </a:pPr>
            <a:r>
              <a:rPr lang="en-US" sz="28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Tahoma" pitchFamily="34" charset="0"/>
                <a:cs typeface="Arial" pitchFamily="34" charset="0"/>
              </a:rPr>
              <a:t>Pustules.</a:t>
            </a:r>
          </a:p>
          <a:p>
            <a:pPr eaLnBrk="1" hangingPunct="1">
              <a:buFont typeface="Wingdings" panose="05000000000000000000" pitchFamily="2" charset="2"/>
              <a:buChar char="Ø"/>
              <a:defRPr/>
            </a:pPr>
            <a:r>
              <a:rPr lang="en-US" sz="28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Tahoma" pitchFamily="34" charset="0"/>
                <a:cs typeface="Arial" pitchFamily="34" charset="0"/>
              </a:rPr>
              <a:t>Nodules.</a:t>
            </a:r>
          </a:p>
          <a:p>
            <a:pPr eaLnBrk="1" hangingPunct="1">
              <a:buFont typeface="Wingdings" panose="05000000000000000000" pitchFamily="2" charset="2"/>
              <a:buChar char="Ø"/>
              <a:defRPr/>
            </a:pPr>
            <a:r>
              <a:rPr lang="en-US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Tahoma" pitchFamily="34" charset="0"/>
                <a:cs typeface="Arial" pitchFamily="34" charset="0"/>
              </a:rPr>
              <a:t>C</a:t>
            </a:r>
            <a:r>
              <a:rPr lang="en-US" sz="28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Tahoma" pitchFamily="34" charset="0"/>
                <a:cs typeface="Arial" pitchFamily="34" charset="0"/>
              </a:rPr>
              <a:t>ysts.</a:t>
            </a:r>
            <a:endParaRPr lang="ar-SA" sz="2800" dirty="0" smtClean="0">
              <a:solidFill>
                <a:schemeClr val="tx2">
                  <a:lumMod val="20000"/>
                  <a:lumOff val="80000"/>
                </a:schemeClr>
              </a:solidFill>
              <a:latin typeface="Tahoma" pitchFamily="34" charset="0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>
              <a:defRPr/>
            </a:pPr>
            <a:endParaRPr lang="ar-SA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633412"/>
          </a:xfrm>
        </p:spPr>
        <p:txBody>
          <a:bodyPr wrap="square" numCol="1" compatLnSpc="1">
            <a:prstTxWarp prst="textNoShape">
              <a:avLst/>
            </a:prstTxWarp>
          </a:bodyPr>
          <a:lstStyle/>
          <a:p>
            <a:pPr algn="ctr" eaLnBrk="1" hangingPunct="1">
              <a:defRPr/>
            </a:pPr>
            <a:r>
              <a:rPr lang="en-US" b="1" cap="none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Tahoma" pitchFamily="34" charset="0"/>
                <a:cs typeface="Arial" pitchFamily="34" charset="0"/>
              </a:rPr>
              <a:t>Clinical features</a:t>
            </a:r>
            <a:endParaRPr lang="ar-SA" b="1" cap="none" dirty="0" smtClean="0">
              <a:solidFill>
                <a:schemeClr val="tx2">
                  <a:lumMod val="20000"/>
                  <a:lumOff val="80000"/>
                </a:schemeClr>
              </a:solidFill>
              <a:latin typeface="Tahoma" pitchFamily="34" charset="0"/>
            </a:endParaRPr>
          </a:p>
        </p:txBody>
      </p:sp>
      <p:pic>
        <p:nvPicPr>
          <p:cNvPr id="14341" name="Picture 5" descr="C:\Users\sony\Desktop\My Lectures\Figure 41 -Acne conglobat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3452813"/>
            <a:ext cx="3810000" cy="227965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7" descr="C:\Users\sony\Desktop\My Lectures\inflammatory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7425" y="1550988"/>
            <a:ext cx="3800475" cy="2027237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6227763" y="3716338"/>
            <a:ext cx="647700" cy="1225550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SA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39750" y="1125538"/>
            <a:ext cx="8137525" cy="4610100"/>
          </a:xfrm>
        </p:spPr>
        <p:txBody>
          <a:bodyPr>
            <a:normAutofit fontScale="92500" lnSpcReduction="10000"/>
          </a:bodyPr>
          <a:lstStyle/>
          <a:p>
            <a:pPr marL="457200" indent="-457200" algn="l" eaLnBrk="1" fontAlgn="auto" hangingPunct="1"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r>
              <a:rPr lang="en-US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ea typeface="+mn-ea"/>
                <a:cs typeface="Arial" charset="0"/>
              </a:rPr>
              <a:t> Lesions predominate in sebaceous gland rich   </a:t>
            </a:r>
          </a:p>
          <a:p>
            <a:pPr algn="l" eaLnBrk="1" fontAlgn="auto" hangingPunct="1">
              <a:lnSpc>
                <a:spcPct val="90000"/>
              </a:lnSpc>
              <a:defRPr/>
            </a:pPr>
            <a:r>
              <a:rPr lang="en-US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ea typeface="+mn-ea"/>
                <a:cs typeface="Arial" charset="0"/>
              </a:rPr>
              <a:t> regions (face, upper back, chest &amp; upper </a:t>
            </a:r>
            <a:r>
              <a:rPr lang="en-US" sz="28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ea typeface="+mn-ea"/>
                <a:cs typeface="Arial" charset="0"/>
              </a:rPr>
              <a:t>arms</a:t>
            </a:r>
            <a:r>
              <a:rPr lang="en-US" sz="28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ea typeface="+mn-ea"/>
                <a:cs typeface="Arial" charset="0"/>
              </a:rPr>
              <a:t>).   </a:t>
            </a:r>
            <a:endParaRPr lang="en-US" sz="2800" dirty="0">
              <a:solidFill>
                <a:schemeClr val="tx2">
                  <a:lumMod val="20000"/>
                  <a:lumOff val="80000"/>
                </a:schemeClr>
              </a:solidFill>
              <a:latin typeface="Franklin Gothic Demi" charset="0"/>
              <a:ea typeface="+mn-ea"/>
              <a:cs typeface="Arial" charset="0"/>
            </a:endParaRPr>
          </a:p>
          <a:p>
            <a:pPr marL="457200" indent="-457200" algn="l" eaLnBrk="1" fontAlgn="auto" hangingPunct="1"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endParaRPr lang="en-US" sz="2800" dirty="0">
              <a:solidFill>
                <a:schemeClr val="tx2">
                  <a:lumMod val="20000"/>
                  <a:lumOff val="80000"/>
                </a:schemeClr>
              </a:solidFill>
              <a:latin typeface="Franklin Gothic Demi" charset="0"/>
              <a:ea typeface="+mn-ea"/>
              <a:cs typeface="Arial" charset="0"/>
            </a:endParaRPr>
          </a:p>
          <a:p>
            <a:pPr marL="457200" indent="-457200" algn="l" eaLnBrk="1" fontAlgn="auto" hangingPunct="1"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endParaRPr lang="en-US" sz="2800" dirty="0">
              <a:solidFill>
                <a:schemeClr val="tx2">
                  <a:lumMod val="20000"/>
                  <a:lumOff val="80000"/>
                </a:schemeClr>
              </a:solidFill>
              <a:latin typeface="Franklin Gothic Demi" charset="0"/>
              <a:ea typeface="+mn-ea"/>
              <a:cs typeface="Arial" charset="0"/>
            </a:endParaRPr>
          </a:p>
          <a:p>
            <a:pPr marL="457200" indent="-457200" algn="l" eaLnBrk="1" fontAlgn="auto" hangingPunct="1"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r>
              <a:rPr lang="en-US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ea typeface="+mn-ea"/>
                <a:cs typeface="Arial" charset="0"/>
              </a:rPr>
              <a:t>The severity of acne ranges from mild, moderate ,</a:t>
            </a:r>
          </a:p>
          <a:p>
            <a:pPr algn="l" eaLnBrk="1" fontAlgn="auto" hangingPunct="1">
              <a:lnSpc>
                <a:spcPct val="90000"/>
              </a:lnSpc>
              <a:defRPr/>
            </a:pPr>
            <a:r>
              <a:rPr lang="en-US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ea typeface="+mn-ea"/>
                <a:cs typeface="Arial" charset="0"/>
              </a:rPr>
              <a:t>severe according to the predominant lesion.</a:t>
            </a:r>
          </a:p>
          <a:p>
            <a:pPr marL="457200" indent="-457200" algn="l" eaLnBrk="1" fontAlgn="auto" hangingPunct="1"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endParaRPr lang="en-US" sz="2800" dirty="0">
              <a:solidFill>
                <a:schemeClr val="tx2">
                  <a:lumMod val="20000"/>
                  <a:lumOff val="80000"/>
                </a:schemeClr>
              </a:solidFill>
              <a:latin typeface="Franklin Gothic Demi" charset="0"/>
              <a:ea typeface="+mn-ea"/>
              <a:cs typeface="Arial" charset="0"/>
            </a:endParaRPr>
          </a:p>
          <a:p>
            <a:pPr marL="457200" indent="-457200" algn="l" eaLnBrk="1" fontAlgn="auto" hangingPunct="1"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r>
              <a:rPr lang="en-US" sz="2800" dirty="0" err="1" smtClean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ea typeface="+mn-ea"/>
                <a:cs typeface="Arial" charset="0"/>
              </a:rPr>
              <a:t>Comedon</a:t>
            </a:r>
            <a:r>
              <a:rPr lang="en-US" sz="28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ea typeface="+mn-ea"/>
                <a:cs typeface="Arial" charset="0"/>
              </a:rPr>
              <a:t> predominance </a:t>
            </a:r>
            <a:r>
              <a:rPr lang="en-US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ea typeface="+mn-ea"/>
                <a:cs typeface="Arial" charset="0"/>
              </a:rPr>
              <a:t>is considered to be mild, </a:t>
            </a:r>
            <a:endParaRPr lang="en-US" sz="2800" dirty="0" smtClean="0">
              <a:solidFill>
                <a:schemeClr val="tx2">
                  <a:lumMod val="20000"/>
                  <a:lumOff val="80000"/>
                </a:schemeClr>
              </a:solidFill>
              <a:latin typeface="Franklin Gothic Demi" charset="0"/>
              <a:ea typeface="+mn-ea"/>
              <a:cs typeface="Arial" charset="0"/>
            </a:endParaRPr>
          </a:p>
          <a:p>
            <a:pPr algn="l" eaLnBrk="1" fontAlgn="auto" hangingPunct="1">
              <a:lnSpc>
                <a:spcPct val="90000"/>
              </a:lnSpc>
              <a:defRPr/>
            </a:pPr>
            <a:r>
              <a:rPr lang="en-US" sz="28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ea typeface="+mn-ea"/>
                <a:cs typeface="Arial" charset="0"/>
              </a:rPr>
              <a:t>while extensive </a:t>
            </a:r>
            <a:r>
              <a:rPr lang="en-US" sz="2800" dirty="0" err="1" smtClean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ea typeface="+mn-ea"/>
                <a:cs typeface="Arial" charset="0"/>
              </a:rPr>
              <a:t>papulopustules</a:t>
            </a:r>
            <a:r>
              <a:rPr lang="en-US" sz="28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ea typeface="+mn-ea"/>
                <a:cs typeface="Arial" charset="0"/>
              </a:rPr>
              <a:t> and nodules or cysts are considered severe</a:t>
            </a:r>
            <a:r>
              <a:rPr lang="en-US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ea typeface="+mn-ea"/>
                <a:cs typeface="Arial" charset="0"/>
              </a:rPr>
              <a:t>.</a:t>
            </a:r>
          </a:p>
        </p:txBody>
      </p:sp>
      <p:sp>
        <p:nvSpPr>
          <p:cNvPr id="4096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7950" y="549275"/>
            <a:ext cx="8636000" cy="358775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>
                <a:solidFill>
                  <a:schemeClr val="tx2">
                    <a:lumMod val="20000"/>
                    <a:lumOff val="80000"/>
                  </a:schemeClr>
                </a:solidFill>
                <a:latin typeface="Tahoma" charset="0"/>
                <a:ea typeface="+mj-ea"/>
                <a:cs typeface="Arial" charset="0"/>
              </a:rPr>
              <a:t> </a:t>
            </a:r>
            <a:r>
              <a:rPr lang="en-US" b="1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ea typeface="+mj-ea"/>
                <a:cs typeface="Arial" charset="0"/>
              </a:rPr>
              <a:t>Clinical Features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609600" y="1600200"/>
            <a:ext cx="4178300" cy="4114800"/>
          </a:xfrm>
        </p:spPr>
        <p:txBody>
          <a:bodyPr>
            <a:normAutofit fontScale="92500" lnSpcReduction="10000"/>
          </a:bodyPr>
          <a:lstStyle/>
          <a:p>
            <a:pPr marL="609600" indent="-609600" eaLnBrk="1" fontAlgn="auto" hangingPunct="1">
              <a:buFontTx/>
              <a:buNone/>
              <a:defRPr/>
            </a:pPr>
            <a:r>
              <a:rPr lang="en-US" sz="2800" b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pitchFamily="34" charset="0"/>
                <a:ea typeface="+mn-ea"/>
              </a:rPr>
              <a:t>1- Neonatal acne:</a:t>
            </a:r>
            <a:endParaRPr lang="en-US" sz="2800" b="1" dirty="0" smtClean="0">
              <a:solidFill>
                <a:schemeClr val="tx2">
                  <a:lumMod val="20000"/>
                  <a:lumOff val="80000"/>
                </a:schemeClr>
              </a:solidFill>
              <a:latin typeface="Franklin Gothic Demi" pitchFamily="34" charset="0"/>
              <a:ea typeface="+mn-ea"/>
            </a:endParaRPr>
          </a:p>
          <a:p>
            <a:pPr marL="457200" lvl="1" indent="-457200" eaLnBrk="1" fontAlgn="auto" hangingPunct="1">
              <a:buFont typeface="Wingdings" panose="05000000000000000000" pitchFamily="2" charset="2"/>
              <a:buChar char="Ø"/>
              <a:defRPr/>
            </a:pPr>
            <a:r>
              <a:rPr lang="en-US" sz="28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pitchFamily="34" charset="0"/>
                <a:ea typeface="+mn-ea"/>
              </a:rPr>
              <a:t>Onset between 0-6 w of age.</a:t>
            </a:r>
          </a:p>
          <a:p>
            <a:pPr marL="457200" lvl="1" indent="-457200" eaLnBrk="1" fontAlgn="auto" hangingPunct="1">
              <a:buFont typeface="Wingdings" panose="05000000000000000000" pitchFamily="2" charset="2"/>
              <a:buChar char="Ø"/>
              <a:defRPr/>
            </a:pPr>
            <a:r>
              <a:rPr lang="en-US" sz="28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pitchFamily="34" charset="0"/>
                <a:ea typeface="+mn-ea"/>
              </a:rPr>
              <a:t>Characterized by closed </a:t>
            </a:r>
            <a:r>
              <a:rPr lang="en-US" sz="28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pitchFamily="34" charset="0"/>
                <a:ea typeface="+mn-ea"/>
              </a:rPr>
              <a:t>comedons.</a:t>
            </a:r>
            <a:endParaRPr lang="en-US" sz="2800" dirty="0" smtClean="0">
              <a:solidFill>
                <a:schemeClr val="tx2">
                  <a:lumMod val="20000"/>
                  <a:lumOff val="80000"/>
                </a:schemeClr>
              </a:solidFill>
              <a:latin typeface="Franklin Gothic Demi" pitchFamily="34" charset="0"/>
              <a:ea typeface="+mn-ea"/>
            </a:endParaRPr>
          </a:p>
          <a:p>
            <a:pPr marL="457200" lvl="1" indent="-457200" eaLnBrk="1" fontAlgn="auto" hangingPunct="1">
              <a:buFont typeface="Wingdings" panose="05000000000000000000" pitchFamily="2" charset="2"/>
              <a:buChar char="Ø"/>
              <a:defRPr/>
            </a:pPr>
            <a:r>
              <a:rPr lang="en-US" sz="28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pitchFamily="34" charset="0"/>
                <a:ea typeface="+mn-ea"/>
              </a:rPr>
              <a:t>Resolve spontaneously within 1-3 months.</a:t>
            </a:r>
          </a:p>
          <a:p>
            <a:pPr marL="457200" lvl="1" indent="-457200" eaLnBrk="1" fontAlgn="auto" hangingPunct="1">
              <a:buFont typeface="Wingdings" panose="05000000000000000000" pitchFamily="2" charset="2"/>
              <a:buChar char="Ø"/>
              <a:defRPr/>
            </a:pPr>
            <a:r>
              <a:rPr lang="en-US" sz="28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pitchFamily="34" charset="0"/>
                <a:ea typeface="+mn-ea"/>
              </a:rPr>
              <a:t>No relation with later development of acne.</a:t>
            </a:r>
          </a:p>
          <a:p>
            <a:pPr marL="1263650" lvl="1" indent="-627063" eaLnBrk="1" fontAlgn="auto" hangingPunct="1">
              <a:buFontTx/>
              <a:buNone/>
              <a:defRPr/>
            </a:pPr>
            <a:endParaRPr lang="en-US" sz="2800" dirty="0" smtClean="0">
              <a:solidFill>
                <a:schemeClr val="tx2">
                  <a:lumMod val="20000"/>
                  <a:lumOff val="80000"/>
                </a:schemeClr>
              </a:solidFill>
              <a:latin typeface="Franklin Gothic Demi" pitchFamily="34" charset="0"/>
              <a:ea typeface="+mn-ea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>
              <a:defRPr/>
            </a:pPr>
            <a:endParaRPr lang="ar-SA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2263775" y="-171450"/>
            <a:ext cx="7924800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cs typeface="Arial" charset="0"/>
              </a:rPr>
              <a:t>Acne </a:t>
            </a:r>
            <a:r>
              <a:rPr lang="en-US" b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ea typeface="+mj-ea"/>
                <a:cs typeface="Arial" charset="0"/>
              </a:rPr>
              <a:t>Subtypes</a:t>
            </a:r>
            <a:endParaRPr lang="en-US" b="1" dirty="0">
              <a:solidFill>
                <a:schemeClr val="tx2">
                  <a:lumMod val="20000"/>
                  <a:lumOff val="80000"/>
                </a:schemeClr>
              </a:solidFill>
              <a:latin typeface="Franklin Gothic Demi" charset="0"/>
              <a:ea typeface="+mj-ea"/>
              <a:cs typeface="Arial" charset="0"/>
            </a:endParaRPr>
          </a:p>
        </p:txBody>
      </p:sp>
      <p:pic>
        <p:nvPicPr>
          <p:cNvPr id="16389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1557338"/>
            <a:ext cx="3673475" cy="417512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1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251520" y="1412875"/>
            <a:ext cx="4607818" cy="4608513"/>
          </a:xfrm>
        </p:spPr>
        <p:txBody>
          <a:bodyPr>
            <a:noAutofit/>
          </a:bodyPr>
          <a:lstStyle/>
          <a:p>
            <a:pPr marL="609600" indent="-609600" eaLnBrk="1" fontAlgn="auto" hangingPunct="1">
              <a:buFontTx/>
              <a:buNone/>
              <a:defRPr/>
            </a:pPr>
            <a:r>
              <a:rPr lang="en-US" sz="2800" b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pitchFamily="34" charset="0"/>
                <a:ea typeface="+mn-ea"/>
              </a:rPr>
              <a:t>2- Infantile Acne:</a:t>
            </a:r>
            <a:endParaRPr lang="en-US" sz="2800" b="1" dirty="0" smtClean="0">
              <a:solidFill>
                <a:schemeClr val="tx2">
                  <a:lumMod val="20000"/>
                  <a:lumOff val="80000"/>
                </a:schemeClr>
              </a:solidFill>
              <a:latin typeface="Franklin Gothic Demi" pitchFamily="34" charset="0"/>
              <a:ea typeface="+mn-ea"/>
            </a:endParaRPr>
          </a:p>
          <a:p>
            <a:pPr eaLnBrk="1" fontAlgn="auto" hangingPunct="1">
              <a:buFont typeface="Wingdings" panose="05000000000000000000" pitchFamily="2" charset="2"/>
              <a:buChar char="Ø"/>
              <a:defRPr/>
            </a:pPr>
            <a:r>
              <a:rPr lang="en-US" sz="28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pitchFamily="34" charset="0"/>
                <a:ea typeface="+mn-ea"/>
              </a:rPr>
              <a:t>Onset between 3-6 </a:t>
            </a:r>
            <a:r>
              <a:rPr lang="en-US" sz="28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pitchFamily="34" charset="0"/>
                <a:ea typeface="+mn-ea"/>
              </a:rPr>
              <a:t>m.</a:t>
            </a:r>
            <a:endParaRPr lang="en-US" sz="2800" dirty="0" smtClean="0">
              <a:solidFill>
                <a:schemeClr val="tx2">
                  <a:lumMod val="20000"/>
                  <a:lumOff val="80000"/>
                </a:schemeClr>
              </a:solidFill>
              <a:latin typeface="Franklin Gothic Demi" pitchFamily="34" charset="0"/>
              <a:ea typeface="+mn-ea"/>
            </a:endParaRPr>
          </a:p>
          <a:p>
            <a:pPr marL="457200" lvl="1" indent="-457200" eaLnBrk="1" fontAlgn="auto" hangingPunct="1">
              <a:buFont typeface="Wingdings" panose="05000000000000000000" pitchFamily="2" charset="2"/>
              <a:buChar char="Ø"/>
              <a:defRPr/>
            </a:pPr>
            <a:r>
              <a:rPr lang="en-US" sz="28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pitchFamily="34" charset="0"/>
                <a:ea typeface="+mn-ea"/>
              </a:rPr>
              <a:t>Characterized by inflammatory </a:t>
            </a:r>
            <a:r>
              <a:rPr lang="en-US" sz="28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pitchFamily="34" charset="0"/>
                <a:ea typeface="+mn-ea"/>
              </a:rPr>
              <a:t>lesions.</a:t>
            </a:r>
            <a:endParaRPr lang="en-US" sz="2800" dirty="0" smtClean="0">
              <a:solidFill>
                <a:schemeClr val="tx2">
                  <a:lumMod val="20000"/>
                  <a:lumOff val="80000"/>
                </a:schemeClr>
              </a:solidFill>
              <a:latin typeface="Franklin Gothic Demi" pitchFamily="34" charset="0"/>
              <a:ea typeface="+mn-ea"/>
            </a:endParaRPr>
          </a:p>
          <a:p>
            <a:pPr marL="457200" lvl="1" indent="-457200" eaLnBrk="1" fontAlgn="auto" hangingPunct="1">
              <a:buFont typeface="Wingdings" panose="05000000000000000000" pitchFamily="2" charset="2"/>
              <a:buChar char="Ø"/>
              <a:defRPr/>
            </a:pPr>
            <a:r>
              <a:rPr lang="en-US" sz="28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pitchFamily="34" charset="0"/>
                <a:ea typeface="+mn-ea"/>
              </a:rPr>
              <a:t>Can be associated with precocious androgen secretion secondary to brain </a:t>
            </a:r>
            <a:r>
              <a:rPr lang="en-US" sz="2800" dirty="0" err="1" smtClean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pitchFamily="34" charset="0"/>
                <a:ea typeface="+mn-ea"/>
              </a:rPr>
              <a:t>hamartoma</a:t>
            </a:r>
            <a:r>
              <a:rPr lang="en-US" sz="28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pitchFamily="34" charset="0"/>
                <a:ea typeface="+mn-ea"/>
              </a:rPr>
              <a:t>  and </a:t>
            </a:r>
            <a:r>
              <a:rPr lang="en-US" sz="28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pitchFamily="34" charset="0"/>
                <a:ea typeface="+mn-ea"/>
              </a:rPr>
              <a:t>astrocytoma.</a:t>
            </a:r>
            <a:endParaRPr lang="en-US" sz="2800" dirty="0" smtClean="0">
              <a:solidFill>
                <a:schemeClr val="tx2">
                  <a:lumMod val="20000"/>
                  <a:lumOff val="80000"/>
                </a:schemeClr>
              </a:solidFill>
              <a:latin typeface="Franklin Gothic Demi" pitchFamily="34" charset="0"/>
              <a:ea typeface="+mn-ea"/>
            </a:endParaRPr>
          </a:p>
          <a:p>
            <a:pPr marL="990600" lvl="1" indent="-533400" eaLnBrk="1" fontAlgn="auto" hangingPunct="1">
              <a:buFontTx/>
              <a:buNone/>
              <a:defRPr/>
            </a:pPr>
            <a:endParaRPr lang="en-US" sz="2800" dirty="0" smtClean="0">
              <a:solidFill>
                <a:schemeClr val="tx2">
                  <a:lumMod val="20000"/>
                  <a:lumOff val="80000"/>
                </a:schemeClr>
              </a:solidFill>
              <a:latin typeface="Franklin Gothic Demi" pitchFamily="34" charset="0"/>
              <a:ea typeface="+mn-ea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>
              <a:defRPr/>
            </a:pPr>
            <a:endParaRPr lang="ar-SA" dirty="0"/>
          </a:p>
        </p:txBody>
      </p:sp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274638"/>
            <a:ext cx="7924800" cy="706437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b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cs typeface="Arial" charset="0"/>
              </a:rPr>
              <a:t> </a:t>
            </a:r>
            <a:r>
              <a:rPr lang="en-US" b="1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cs typeface="Arial" charset="0"/>
              </a:rPr>
              <a:t>Acne </a:t>
            </a:r>
            <a:r>
              <a:rPr lang="en-US" b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ea typeface="+mj-ea"/>
                <a:cs typeface="Arial" charset="0"/>
              </a:rPr>
              <a:t>Subtypes</a:t>
            </a:r>
            <a:endParaRPr lang="en-US" b="1" dirty="0">
              <a:solidFill>
                <a:schemeClr val="tx2">
                  <a:lumMod val="20000"/>
                  <a:lumOff val="80000"/>
                </a:schemeClr>
              </a:solidFill>
              <a:latin typeface="Franklin Gothic Demi" charset="0"/>
              <a:ea typeface="+mj-ea"/>
              <a:cs typeface="Arial" charset="0"/>
            </a:endParaRPr>
          </a:p>
        </p:txBody>
      </p:sp>
      <p:pic>
        <p:nvPicPr>
          <p:cNvPr id="17413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1557338"/>
            <a:ext cx="3600450" cy="417512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179388" y="1600200"/>
            <a:ext cx="4320604" cy="4114800"/>
          </a:xfrm>
        </p:spPr>
        <p:txBody>
          <a:bodyPr/>
          <a:lstStyle/>
          <a:p>
            <a:pPr marL="457200" lvl="1" indent="-457200">
              <a:buFont typeface="Wingdings" panose="05000000000000000000" pitchFamily="2" charset="2"/>
              <a:buChar char="Ø"/>
              <a:defRPr/>
            </a:pPr>
            <a:r>
              <a:rPr lang="en-US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pitchFamily="34" charset="0"/>
              </a:rPr>
              <a:t>Endocrinology </a:t>
            </a:r>
            <a:r>
              <a:rPr lang="en-US" sz="28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pitchFamily="34" charset="0"/>
              </a:rPr>
              <a:t>examination (LH) </a:t>
            </a:r>
            <a:r>
              <a:rPr lang="en-US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pitchFamily="34" charset="0"/>
              </a:rPr>
              <a:t>and bone age </a:t>
            </a:r>
            <a:r>
              <a:rPr lang="en-US" sz="28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pitchFamily="34" charset="0"/>
              </a:rPr>
              <a:t>is important.</a:t>
            </a:r>
          </a:p>
          <a:p>
            <a:pPr marL="457200" lvl="1" indent="-457200">
              <a:buFont typeface="Wingdings" panose="05000000000000000000" pitchFamily="2" charset="2"/>
              <a:buChar char="Ø"/>
              <a:defRPr/>
            </a:pPr>
            <a:r>
              <a:rPr lang="en-US" sz="28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pitchFamily="34" charset="0"/>
              </a:rPr>
              <a:t>There </a:t>
            </a:r>
            <a:r>
              <a:rPr lang="en-US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pitchFamily="34" charset="0"/>
              </a:rPr>
              <a:t>is increased risk </a:t>
            </a:r>
            <a:r>
              <a:rPr lang="en-US" sz="28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pitchFamily="34" charset="0"/>
              </a:rPr>
              <a:t>of development </a:t>
            </a:r>
            <a:r>
              <a:rPr lang="en-US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pitchFamily="34" charset="0"/>
              </a:rPr>
              <a:t>of severe </a:t>
            </a:r>
            <a:r>
              <a:rPr lang="en-US" sz="28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pitchFamily="34" charset="0"/>
              </a:rPr>
              <a:t>acne later in life.</a:t>
            </a:r>
            <a:endParaRPr lang="en-US" sz="2800" dirty="0">
              <a:solidFill>
                <a:schemeClr val="tx2">
                  <a:lumMod val="20000"/>
                  <a:lumOff val="80000"/>
                </a:schemeClr>
              </a:solidFill>
              <a:latin typeface="Franklin Gothic Demi" pitchFamily="34" charset="0"/>
            </a:endParaRPr>
          </a:p>
          <a:p>
            <a:pPr>
              <a:buFont typeface="Wingdings" panose="05000000000000000000" pitchFamily="2" charset="2"/>
              <a:buChar char="Ø"/>
              <a:defRPr/>
            </a:pPr>
            <a:endParaRPr lang="ar-SA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>
              <a:defRPr/>
            </a:pPr>
            <a:endParaRPr lang="ar-SA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9600" y="-100013"/>
            <a:ext cx="7924800" cy="1143001"/>
          </a:xfrm>
        </p:spPr>
        <p:txBody>
          <a:bodyPr/>
          <a:lstStyle/>
          <a:p>
            <a:pPr>
              <a:defRPr/>
            </a:pPr>
            <a:r>
              <a:rPr lang="en-US" b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cs typeface="Arial" charset="0"/>
              </a:rPr>
              <a:t>               Acne Subtypes</a:t>
            </a:r>
            <a:endParaRPr lang="ar-SA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1843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1574800"/>
            <a:ext cx="3600450" cy="22860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843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3860800"/>
            <a:ext cx="3600450" cy="201295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5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179512" y="1600200"/>
            <a:ext cx="4536504" cy="4114800"/>
          </a:xfrm>
        </p:spPr>
        <p:txBody>
          <a:bodyPr/>
          <a:lstStyle/>
          <a:p>
            <a:pPr marL="0" lvl="1" indent="-533400" eaLnBrk="1" fontAlgn="auto" hangingPunct="1">
              <a:buFontTx/>
              <a:buNone/>
              <a:defRPr/>
            </a:pPr>
            <a:r>
              <a:rPr lang="en-US" sz="2600" b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ea typeface="+mn-ea"/>
                <a:cs typeface="Arial" charset="0"/>
              </a:rPr>
              <a:t>3-Teenage Acne:</a:t>
            </a:r>
            <a:endParaRPr lang="en-US" sz="2600" b="1" dirty="0">
              <a:solidFill>
                <a:schemeClr val="tx2">
                  <a:lumMod val="20000"/>
                  <a:lumOff val="80000"/>
                </a:schemeClr>
              </a:solidFill>
              <a:latin typeface="Franklin Gothic Demi" charset="0"/>
              <a:ea typeface="+mn-ea"/>
              <a:cs typeface="Arial" charset="0"/>
            </a:endParaRPr>
          </a:p>
          <a:p>
            <a:pPr marL="0" lvl="1" indent="-533400" eaLnBrk="1" fontAlgn="auto" hangingPunct="1">
              <a:buFont typeface="Wingdings" panose="05000000000000000000" pitchFamily="2" charset="2"/>
              <a:buChar char="Ø"/>
              <a:defRPr/>
            </a:pPr>
            <a:r>
              <a:rPr lang="en-US" sz="26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ea typeface="+mn-ea"/>
                <a:cs typeface="Arial" charset="0"/>
              </a:rPr>
              <a:t>More </a:t>
            </a:r>
            <a:r>
              <a:rPr lang="en-US" sz="2600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ea typeface="+mn-ea"/>
                <a:cs typeface="Arial" charset="0"/>
              </a:rPr>
              <a:t>in </a:t>
            </a:r>
            <a:r>
              <a:rPr lang="en-US" sz="26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ea typeface="+mn-ea"/>
                <a:cs typeface="Arial" charset="0"/>
              </a:rPr>
              <a:t>boys.</a:t>
            </a:r>
            <a:endParaRPr lang="en-US" sz="2600" dirty="0">
              <a:solidFill>
                <a:schemeClr val="tx2">
                  <a:lumMod val="20000"/>
                  <a:lumOff val="80000"/>
                </a:schemeClr>
              </a:solidFill>
              <a:latin typeface="Franklin Gothic Demi" charset="0"/>
              <a:ea typeface="+mn-ea"/>
              <a:cs typeface="Arial" charset="0"/>
            </a:endParaRPr>
          </a:p>
          <a:p>
            <a:pPr marL="0" lvl="1" indent="-533400" eaLnBrk="1" fontAlgn="auto" hangingPunct="1">
              <a:buFont typeface="Wingdings" panose="05000000000000000000" pitchFamily="2" charset="2"/>
              <a:buChar char="Ø"/>
              <a:defRPr/>
            </a:pPr>
            <a:r>
              <a:rPr lang="en-US" sz="26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ea typeface="+mn-ea"/>
                <a:cs typeface="Arial" charset="0"/>
              </a:rPr>
              <a:t>Mainly </a:t>
            </a:r>
            <a:r>
              <a:rPr lang="en-US" sz="2600" dirty="0" err="1" smtClean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ea typeface="+mn-ea"/>
                <a:cs typeface="Arial" charset="0"/>
              </a:rPr>
              <a:t>comedonal</a:t>
            </a:r>
            <a:r>
              <a:rPr lang="en-US" sz="26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ea typeface="+mn-ea"/>
                <a:cs typeface="Arial" charset="0"/>
              </a:rPr>
              <a:t>.</a:t>
            </a:r>
            <a:endParaRPr lang="en-US" sz="2600" dirty="0">
              <a:solidFill>
                <a:schemeClr val="tx2">
                  <a:lumMod val="20000"/>
                  <a:lumOff val="80000"/>
                </a:schemeClr>
              </a:solidFill>
              <a:latin typeface="Franklin Gothic Demi" charset="0"/>
              <a:ea typeface="+mn-ea"/>
              <a:cs typeface="Arial" charset="0"/>
            </a:endParaRPr>
          </a:p>
          <a:p>
            <a:pPr marL="0" lvl="1" indent="-533400" eaLnBrk="1" fontAlgn="auto" hangingPunct="1">
              <a:buFont typeface="Wingdings" panose="05000000000000000000" pitchFamily="2" charset="2"/>
              <a:buChar char="Ø"/>
              <a:defRPr/>
            </a:pPr>
            <a:r>
              <a:rPr lang="en-US" sz="26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ea typeface="+mn-ea"/>
                <a:cs typeface="Arial" charset="0"/>
              </a:rPr>
              <a:t>May </a:t>
            </a:r>
            <a:r>
              <a:rPr lang="en-US" sz="2600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ea typeface="+mn-ea"/>
                <a:cs typeface="Arial" charset="0"/>
              </a:rPr>
              <a:t>be the first </a:t>
            </a:r>
            <a:r>
              <a:rPr lang="en-US" sz="26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ea typeface="+mn-ea"/>
                <a:cs typeface="Arial" charset="0"/>
              </a:rPr>
              <a:t>sign </a:t>
            </a:r>
            <a:r>
              <a:rPr lang="en-US" sz="2600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ea typeface="+mn-ea"/>
                <a:cs typeface="Arial" charset="0"/>
              </a:rPr>
              <a:t>of </a:t>
            </a:r>
            <a:r>
              <a:rPr lang="en-US" sz="26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ea typeface="+mn-ea"/>
                <a:cs typeface="Arial" charset="0"/>
              </a:rPr>
              <a:t>       	puberty</a:t>
            </a:r>
            <a:r>
              <a:rPr lang="en-US" sz="26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ea typeface="+mn-ea"/>
                <a:cs typeface="Arial" charset="0"/>
              </a:rPr>
              <a:t>.</a:t>
            </a:r>
            <a:endParaRPr lang="en-US" sz="2600" dirty="0">
              <a:solidFill>
                <a:schemeClr val="tx2">
                  <a:lumMod val="20000"/>
                  <a:lumOff val="80000"/>
                </a:schemeClr>
              </a:solidFill>
              <a:latin typeface="Franklin Gothic Demi" charset="0"/>
              <a:ea typeface="+mn-ea"/>
              <a:cs typeface="Arial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>
              <a:defRPr/>
            </a:pPr>
            <a:endParaRPr lang="ar-SA" dirty="0"/>
          </a:p>
        </p:txBody>
      </p:sp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274638"/>
            <a:ext cx="7924800" cy="777875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b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cs typeface="Arial" charset="0"/>
              </a:rPr>
              <a:t> Acne </a:t>
            </a:r>
            <a:r>
              <a:rPr lang="en-US" b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ea typeface="+mj-ea"/>
                <a:cs typeface="Arial" charset="0"/>
              </a:rPr>
              <a:t>Subtypes</a:t>
            </a:r>
            <a:endParaRPr lang="en-US" b="1" dirty="0">
              <a:solidFill>
                <a:schemeClr val="tx2">
                  <a:lumMod val="20000"/>
                  <a:lumOff val="80000"/>
                </a:schemeClr>
              </a:solidFill>
              <a:latin typeface="Franklin Gothic Demi" charset="0"/>
              <a:ea typeface="+mj-ea"/>
              <a:cs typeface="Arial" charset="0"/>
            </a:endParaRPr>
          </a:p>
        </p:txBody>
      </p:sp>
      <p:pic>
        <p:nvPicPr>
          <p:cNvPr id="1946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1628775"/>
            <a:ext cx="3673475" cy="410368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Oval 2"/>
          <p:cNvSpPr/>
          <p:nvPr/>
        </p:nvSpPr>
        <p:spPr>
          <a:xfrm>
            <a:off x="5724525" y="4005263"/>
            <a:ext cx="914400" cy="9144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SA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395288" y="1125538"/>
            <a:ext cx="4464050" cy="4319587"/>
          </a:xfrm>
        </p:spPr>
        <p:txBody>
          <a:bodyPr>
            <a:normAutofit fontScale="92500"/>
          </a:bodyPr>
          <a:lstStyle/>
          <a:p>
            <a:pPr marL="0" lvl="1" indent="-533400" eaLnBrk="1" fontAlgn="auto" hangingPunct="1">
              <a:buFont typeface="Arial" pitchFamily="34" charset="0"/>
              <a:buNone/>
              <a:defRPr/>
            </a:pPr>
            <a:r>
              <a:rPr lang="en-US" sz="2600" b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cs typeface="Arial" charset="0"/>
              </a:rPr>
              <a:t>4- Adult Acne:</a:t>
            </a:r>
            <a:endParaRPr lang="en-US" sz="2600" b="1" dirty="0">
              <a:solidFill>
                <a:schemeClr val="tx2">
                  <a:lumMod val="20000"/>
                  <a:lumOff val="80000"/>
                </a:schemeClr>
              </a:solidFill>
              <a:latin typeface="Franklin Gothic Demi" charset="0"/>
              <a:cs typeface="Arial" charset="0"/>
            </a:endParaRPr>
          </a:p>
          <a:p>
            <a:pPr marL="0" lvl="1" indent="-533400" eaLnBrk="1" fontAlgn="auto" hangingPunct="1">
              <a:buFont typeface="Wingdings" panose="05000000000000000000" pitchFamily="2" charset="2"/>
              <a:buChar char="Ø"/>
              <a:defRPr/>
            </a:pPr>
            <a:r>
              <a:rPr lang="en-US" sz="26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cs typeface="Arial" charset="0"/>
              </a:rPr>
              <a:t>Affects adults </a:t>
            </a:r>
            <a:r>
              <a:rPr lang="en-US" sz="2600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cs typeface="Arial" charset="0"/>
              </a:rPr>
              <a:t>above 25 </a:t>
            </a:r>
            <a:r>
              <a:rPr lang="en-US" sz="26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cs typeface="Arial" charset="0"/>
              </a:rPr>
              <a:t>years.</a:t>
            </a:r>
            <a:endParaRPr lang="en-US" sz="2600" dirty="0">
              <a:solidFill>
                <a:schemeClr val="tx2">
                  <a:lumMod val="20000"/>
                  <a:lumOff val="80000"/>
                </a:schemeClr>
              </a:solidFill>
              <a:latin typeface="Franklin Gothic Demi" charset="0"/>
              <a:cs typeface="Arial" charset="0"/>
            </a:endParaRPr>
          </a:p>
          <a:p>
            <a:pPr marL="0" lvl="1" indent="-533400" eaLnBrk="1" fontAlgn="auto" hangingPunct="1">
              <a:buFont typeface="Wingdings" panose="05000000000000000000" pitchFamily="2" charset="2"/>
              <a:buChar char="Ø"/>
              <a:defRPr/>
            </a:pPr>
            <a:r>
              <a:rPr lang="en-US" sz="26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cs typeface="Arial" charset="0"/>
              </a:rPr>
              <a:t>Can </a:t>
            </a:r>
            <a:r>
              <a:rPr lang="en-US" sz="2600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cs typeface="Arial" charset="0"/>
              </a:rPr>
              <a:t>be continuation of teenage acne or start </a:t>
            </a:r>
            <a:r>
              <a:rPr lang="en-US" sz="2600" dirty="0" err="1" smtClean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cs typeface="Arial" charset="0"/>
              </a:rPr>
              <a:t>denovo</a:t>
            </a:r>
            <a:r>
              <a:rPr lang="en-US" sz="26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cs typeface="Arial" charset="0"/>
              </a:rPr>
              <a:t>.</a:t>
            </a:r>
            <a:endParaRPr lang="en-US" sz="2600" dirty="0">
              <a:solidFill>
                <a:schemeClr val="tx2">
                  <a:lumMod val="20000"/>
                  <a:lumOff val="80000"/>
                </a:schemeClr>
              </a:solidFill>
              <a:latin typeface="Franklin Gothic Demi" charset="0"/>
              <a:cs typeface="Arial" charset="0"/>
            </a:endParaRPr>
          </a:p>
          <a:p>
            <a:pPr marL="0" lvl="1" indent="-533400" eaLnBrk="1" fontAlgn="auto" hangingPunct="1">
              <a:buFont typeface="Wingdings" panose="05000000000000000000" pitchFamily="2" charset="2"/>
              <a:buChar char="Ø"/>
              <a:defRPr/>
            </a:pPr>
            <a:r>
              <a:rPr lang="en-US" sz="26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cs typeface="Arial" charset="0"/>
              </a:rPr>
              <a:t>IF </a:t>
            </a:r>
            <a:r>
              <a:rPr lang="en-US" sz="2600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cs typeface="Arial" charset="0"/>
              </a:rPr>
              <a:t>associated with </a:t>
            </a:r>
            <a:r>
              <a:rPr lang="en-US" sz="26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cs typeface="Arial" charset="0"/>
              </a:rPr>
              <a:t>hirsutism, irregular </a:t>
            </a:r>
            <a:r>
              <a:rPr lang="en-US" sz="2600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cs typeface="Arial" charset="0"/>
              </a:rPr>
              <a:t>periods evaluate for hyper secretion of </a:t>
            </a:r>
            <a:r>
              <a:rPr lang="en-US" sz="26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cs typeface="Arial" charset="0"/>
              </a:rPr>
              <a:t>ovarian </a:t>
            </a:r>
            <a:r>
              <a:rPr lang="en-US" sz="2600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cs typeface="Arial" charset="0"/>
              </a:rPr>
              <a:t>androgens (e.g. </a:t>
            </a:r>
            <a:r>
              <a:rPr lang="en-US" sz="26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cs typeface="Arial" charset="0"/>
              </a:rPr>
              <a:t>Polycystic </a:t>
            </a:r>
            <a:r>
              <a:rPr lang="en-US" sz="2600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cs typeface="Arial" charset="0"/>
              </a:rPr>
              <a:t>ovary syndrome</a:t>
            </a:r>
            <a:r>
              <a:rPr lang="en-US" sz="26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cs typeface="Arial" charset="0"/>
              </a:rPr>
              <a:t>).</a:t>
            </a:r>
            <a:endParaRPr lang="en-US" sz="2600" dirty="0">
              <a:solidFill>
                <a:schemeClr val="tx2">
                  <a:lumMod val="20000"/>
                  <a:lumOff val="80000"/>
                </a:schemeClr>
              </a:solidFill>
              <a:latin typeface="Franklin Gothic Demi" charset="0"/>
              <a:cs typeface="Arial" charset="0"/>
            </a:endParaRPr>
          </a:p>
          <a:p>
            <a:pPr>
              <a:defRPr/>
            </a:pPr>
            <a:endParaRPr lang="ar-SA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561975"/>
          </a:xfrm>
        </p:spPr>
        <p:txBody>
          <a:bodyPr/>
          <a:lstStyle/>
          <a:p>
            <a:pPr>
              <a:defRPr/>
            </a:pPr>
            <a:r>
              <a:rPr lang="en-US" b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cs typeface="Arial" charset="0"/>
              </a:rPr>
              <a:t>             </a:t>
            </a:r>
            <a:r>
              <a:rPr lang="en-US" b="1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cs typeface="Arial" charset="0"/>
              </a:rPr>
              <a:t>Acne</a:t>
            </a:r>
            <a:r>
              <a:rPr lang="en-US" b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cs typeface="Arial" charset="0"/>
              </a:rPr>
              <a:t> Subtypes</a:t>
            </a:r>
            <a:endParaRPr lang="ar-SA" b="1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20484" name="Picture 2" descr="C:\Users\sony\Desktop\My Lectures\adult-onset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1125538"/>
            <a:ext cx="3157538" cy="19431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5" name="Picture 3" descr="C:\Users\sony\Desktop\My Lectures\adult-acn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5" y="3429000"/>
            <a:ext cx="3095625" cy="237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9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609600" y="1268413"/>
            <a:ext cx="4970463" cy="4114800"/>
          </a:xfrm>
        </p:spPr>
        <p:txBody>
          <a:bodyPr wrap="square" numCol="1" anchor="t" anchorCtr="0" compatLnSpc="1">
            <a:prstTxWarp prst="textNoShape">
              <a:avLst/>
            </a:prstTxWarp>
            <a:normAutofit fontScale="85000" lnSpcReduction="10000"/>
          </a:bodyPr>
          <a:lstStyle/>
          <a:p>
            <a:pPr marL="0" indent="0" eaLnBrk="1" hangingPunct="1">
              <a:buFont typeface="Arial" pitchFamily="34" charset="0"/>
              <a:buNone/>
              <a:defRPr/>
            </a:pPr>
            <a:r>
              <a:rPr lang="en-US" sz="2800" b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Tahoma" pitchFamily="34" charset="0"/>
                <a:cs typeface="Arial" pitchFamily="34" charset="0"/>
              </a:rPr>
              <a:t>5- </a:t>
            </a:r>
            <a:r>
              <a:rPr lang="en-US" sz="2800" b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cs typeface="Arial" pitchFamily="34" charset="0"/>
              </a:rPr>
              <a:t>Drug </a:t>
            </a:r>
            <a:r>
              <a:rPr lang="en-US" sz="2800" b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cs typeface="Arial" pitchFamily="34" charset="0"/>
              </a:rPr>
              <a:t>induced </a:t>
            </a:r>
            <a:r>
              <a:rPr lang="en-US" sz="2800" b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cs typeface="Arial" pitchFamily="34" charset="0"/>
              </a:rPr>
              <a:t>Acne:</a:t>
            </a:r>
            <a:endParaRPr lang="en-US" sz="2800" b="1" dirty="0" smtClean="0">
              <a:solidFill>
                <a:schemeClr val="tx2">
                  <a:lumMod val="20000"/>
                  <a:lumOff val="80000"/>
                </a:schemeClr>
              </a:solidFill>
              <a:latin typeface="Franklin Gothic Demi" charset="0"/>
              <a:cs typeface="Arial" pitchFamily="34" charset="0"/>
            </a:endParaRPr>
          </a:p>
          <a:p>
            <a:pPr eaLnBrk="1" hangingPunct="1">
              <a:buFont typeface="Wingdings" panose="05000000000000000000" pitchFamily="2" charset="2"/>
              <a:buChar char="Ø"/>
              <a:defRPr/>
            </a:pPr>
            <a:r>
              <a:rPr lang="en-US" sz="28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cs typeface="Arial" pitchFamily="34" charset="0"/>
              </a:rPr>
              <a:t> Steroids, Iodides, Bromides, INH, Lithium, Phenytoin, epidermal growth factor inhibitors (</a:t>
            </a:r>
            <a:r>
              <a:rPr lang="en-US" sz="2800" dirty="0" err="1" smtClean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cs typeface="Arial" pitchFamily="34" charset="0"/>
              </a:rPr>
              <a:t>cetuximab</a:t>
            </a:r>
            <a:r>
              <a:rPr lang="en-US" sz="28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cs typeface="Arial" pitchFamily="34" charset="0"/>
              </a:rPr>
              <a:t>) cause </a:t>
            </a:r>
            <a:r>
              <a:rPr lang="en-US" sz="2800" dirty="0" err="1" smtClean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cs typeface="Arial" pitchFamily="34" charset="0"/>
              </a:rPr>
              <a:t>acniform</a:t>
            </a:r>
            <a:r>
              <a:rPr lang="en-US" sz="28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cs typeface="Arial" pitchFamily="34" charset="0"/>
              </a:rPr>
              <a:t> eruption.</a:t>
            </a:r>
          </a:p>
          <a:p>
            <a:pPr eaLnBrk="1" hangingPunct="1">
              <a:buFont typeface="Wingdings" panose="05000000000000000000" pitchFamily="2" charset="2"/>
              <a:buChar char="Ø"/>
              <a:defRPr/>
            </a:pPr>
            <a:r>
              <a:rPr lang="en-US" sz="28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cs typeface="Arial" pitchFamily="34" charset="0"/>
              </a:rPr>
              <a:t>The characteristic feature of steroids acne is the absence of comedons and monomorphic lesions as small pustules and  papules all looking alike</a:t>
            </a:r>
          </a:p>
        </p:txBody>
      </p:sp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274638"/>
            <a:ext cx="7924800" cy="633412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b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cs typeface="Arial" charset="0"/>
              </a:rPr>
              <a:t> Acne </a:t>
            </a:r>
            <a:r>
              <a:rPr lang="en-US" b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ea typeface="+mj-ea"/>
                <a:cs typeface="Arial" charset="0"/>
              </a:rPr>
              <a:t>Subtypes</a:t>
            </a:r>
            <a:endParaRPr lang="en-US" b="1" dirty="0">
              <a:solidFill>
                <a:schemeClr val="tx2">
                  <a:lumMod val="20000"/>
                  <a:lumOff val="80000"/>
                </a:schemeClr>
              </a:solidFill>
              <a:latin typeface="Franklin Gothic Demi" charset="0"/>
              <a:ea typeface="+mj-ea"/>
              <a:cs typeface="Arial" charset="0"/>
            </a:endParaRPr>
          </a:p>
        </p:txBody>
      </p:sp>
      <p:pic>
        <p:nvPicPr>
          <p:cNvPr id="21508" name="Picture 4" descr="C:\Users\sony\Desktop\My Lectures\acne-bacteria-img-thumb-233x317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4425" y="1773238"/>
            <a:ext cx="2122488" cy="3333750"/>
          </a:xfr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3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609600" y="1600200"/>
            <a:ext cx="4178300" cy="4114800"/>
          </a:xfrm>
        </p:spPr>
        <p:txBody>
          <a:bodyPr/>
          <a:lstStyle/>
          <a:p>
            <a:pPr marL="609600" indent="-609600" eaLnBrk="1" fontAlgn="auto" hangingPunct="1">
              <a:buFontTx/>
              <a:buNone/>
              <a:defRPr/>
            </a:pPr>
            <a:r>
              <a:rPr lang="en-US" sz="2800" b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ea typeface="+mn-ea"/>
                <a:cs typeface="Arial" charset="0"/>
              </a:rPr>
              <a:t>6- Acne Conglobata:</a:t>
            </a:r>
            <a:endParaRPr lang="en-US" sz="2800" b="1" dirty="0">
              <a:solidFill>
                <a:schemeClr val="tx2">
                  <a:lumMod val="20000"/>
                  <a:lumOff val="80000"/>
                </a:schemeClr>
              </a:solidFill>
              <a:latin typeface="Franklin Gothic Demi" charset="0"/>
              <a:ea typeface="+mn-ea"/>
              <a:cs typeface="Arial" charset="0"/>
            </a:endParaRPr>
          </a:p>
          <a:p>
            <a:pPr marL="91440" lvl="1" indent="-533400" eaLnBrk="1" fontAlgn="auto" hangingPunct="1">
              <a:buFontTx/>
              <a:buNone/>
              <a:defRPr/>
            </a:pPr>
            <a:r>
              <a:rPr lang="en-US" sz="28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ea typeface="+mn-ea"/>
                <a:cs typeface="Arial" charset="0"/>
              </a:rPr>
              <a:t>Highly </a:t>
            </a:r>
            <a:r>
              <a:rPr lang="en-US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ea typeface="+mn-ea"/>
                <a:cs typeface="Arial" charset="0"/>
              </a:rPr>
              <a:t>inflammatory; with comedons, nodules abscesses, draining sinuses, over the back and chest </a:t>
            </a:r>
            <a:r>
              <a:rPr lang="en-US" sz="28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ea typeface="+mn-ea"/>
                <a:cs typeface="Arial" charset="0"/>
              </a:rPr>
              <a:t>.</a:t>
            </a:r>
          </a:p>
          <a:p>
            <a:pPr marL="91440" lvl="1" indent="-533400" eaLnBrk="1" fontAlgn="auto" hangingPunct="1">
              <a:buFontTx/>
              <a:buNone/>
              <a:defRPr/>
            </a:pPr>
            <a:r>
              <a:rPr lang="en-US" sz="28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ea typeface="+mn-ea"/>
                <a:cs typeface="Arial" charset="0"/>
              </a:rPr>
              <a:t>Often persist for long periods.</a:t>
            </a:r>
            <a:endParaRPr lang="en-US" sz="2800" dirty="0">
              <a:solidFill>
                <a:schemeClr val="tx2">
                  <a:lumMod val="20000"/>
                  <a:lumOff val="80000"/>
                </a:schemeClr>
              </a:solidFill>
              <a:latin typeface="Franklin Gothic Demi" charset="0"/>
              <a:ea typeface="+mn-ea"/>
              <a:cs typeface="Arial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>
              <a:defRPr/>
            </a:pPr>
            <a:endParaRPr lang="ar-SA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274638"/>
            <a:ext cx="7924800" cy="633412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b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cs typeface="Arial" charset="0"/>
              </a:rPr>
              <a:t> </a:t>
            </a:r>
            <a:r>
              <a:rPr lang="en-US" b="1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cs typeface="Arial" charset="0"/>
              </a:rPr>
              <a:t>Acne </a:t>
            </a:r>
            <a:r>
              <a:rPr lang="en-US" b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ea typeface="+mj-ea"/>
                <a:cs typeface="Arial" charset="0"/>
              </a:rPr>
              <a:t>Subtypes</a:t>
            </a:r>
            <a:endParaRPr lang="en-US" b="1" dirty="0">
              <a:solidFill>
                <a:schemeClr val="tx2">
                  <a:lumMod val="20000"/>
                  <a:lumOff val="80000"/>
                </a:schemeClr>
              </a:solidFill>
              <a:latin typeface="Franklin Gothic Demi" charset="0"/>
              <a:ea typeface="+mj-ea"/>
              <a:cs typeface="Arial" charset="0"/>
            </a:endParaRPr>
          </a:p>
        </p:txBody>
      </p:sp>
      <p:pic>
        <p:nvPicPr>
          <p:cNvPr id="22533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2025" y="1628775"/>
            <a:ext cx="3832225" cy="410368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4"/>
          </p:nvPr>
        </p:nvSpPr>
        <p:spPr>
          <a:xfrm>
            <a:off x="4800600" y="1600200"/>
            <a:ext cx="3733800" cy="2476500"/>
          </a:xfrm>
        </p:spPr>
        <p:txBody>
          <a:bodyPr/>
          <a:lstStyle/>
          <a:p>
            <a:pPr>
              <a:defRPr/>
            </a:pPr>
            <a:endParaRPr lang="ar-SA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                      What are these ?</a:t>
            </a:r>
            <a:endParaRPr lang="ar-SA" b="1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6148" name="Picture 2" descr="C:\Users\sony\Desktop\My Lectures\closed com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1628775"/>
            <a:ext cx="3673475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3" descr="C:\Users\sony\Desktop\My Lectures\comedones black and pap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644650"/>
            <a:ext cx="3733800" cy="25368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395536" y="1600200"/>
            <a:ext cx="4392364" cy="4114800"/>
          </a:xfrm>
        </p:spPr>
        <p:txBody>
          <a:bodyPr/>
          <a:lstStyle/>
          <a:p>
            <a:pPr marL="91440" lvl="1" indent="-533400" eaLnBrk="1" fontAlgn="auto" hangingPunct="1">
              <a:buFont typeface="Wingdings" panose="05000000000000000000" pitchFamily="2" charset="2"/>
              <a:buChar char="Ø"/>
              <a:defRPr/>
            </a:pPr>
            <a:r>
              <a:rPr lang="en-US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cs typeface="Arial" charset="0"/>
              </a:rPr>
              <a:t>Affect males </a:t>
            </a:r>
            <a:r>
              <a:rPr lang="en-US" sz="28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cs typeface="Arial" charset="0"/>
              </a:rPr>
              <a:t>in </a:t>
            </a:r>
            <a:r>
              <a:rPr lang="en-US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cs typeface="Arial" charset="0"/>
              </a:rPr>
              <a:t>adult </a:t>
            </a:r>
            <a:r>
              <a:rPr lang="en-US" sz="28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cs typeface="Arial" charset="0"/>
              </a:rPr>
              <a:t>life (18-30 years).</a:t>
            </a:r>
            <a:endParaRPr lang="en-US" sz="2800" dirty="0">
              <a:solidFill>
                <a:schemeClr val="tx2">
                  <a:lumMod val="20000"/>
                  <a:lumOff val="80000"/>
                </a:schemeClr>
              </a:solidFill>
              <a:latin typeface="Franklin Gothic Demi" charset="0"/>
              <a:cs typeface="Arial" charset="0"/>
            </a:endParaRPr>
          </a:p>
          <a:p>
            <a:pPr marL="91440" lvl="1" indent="-533400" eaLnBrk="1" fontAlgn="auto" hangingPunct="1">
              <a:buFont typeface="Wingdings" panose="05000000000000000000" pitchFamily="2" charset="2"/>
              <a:buChar char="Ø"/>
              <a:defRPr/>
            </a:pPr>
            <a:r>
              <a:rPr lang="en-US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cs typeface="Arial" charset="0"/>
              </a:rPr>
              <a:t>Heals with scars </a:t>
            </a:r>
            <a:r>
              <a:rPr lang="en-US" sz="28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cs typeface="Arial" charset="0"/>
              </a:rPr>
              <a:t>(Depressed or </a:t>
            </a:r>
            <a:r>
              <a:rPr lang="en-US" sz="2800" dirty="0" err="1" smtClean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cs typeface="Arial" charset="0"/>
              </a:rPr>
              <a:t>Keloidal</a:t>
            </a:r>
            <a:r>
              <a:rPr lang="en-US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cs typeface="Arial" charset="0"/>
              </a:rPr>
              <a:t>).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endParaRPr lang="ar-SA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633412"/>
          </a:xfrm>
        </p:spPr>
        <p:txBody>
          <a:bodyPr/>
          <a:lstStyle/>
          <a:p>
            <a:pPr>
              <a:defRPr/>
            </a:pPr>
            <a:r>
              <a:rPr lang="en-US" b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cs typeface="Arial" charset="0"/>
              </a:rPr>
              <a:t>                     Acne Subtypes</a:t>
            </a:r>
            <a:endParaRPr lang="ar-SA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2355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1628775"/>
            <a:ext cx="3708400" cy="299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>
          <a:xfrm>
            <a:off x="4800600" y="1600200"/>
            <a:ext cx="3695700" cy="2476500"/>
          </a:xfrm>
        </p:spPr>
        <p:txBody>
          <a:bodyPr/>
          <a:lstStyle/>
          <a:p>
            <a:pPr>
              <a:defRPr/>
            </a:pPr>
            <a:endParaRPr lang="ar-SA" dirty="0"/>
          </a:p>
        </p:txBody>
      </p:sp>
      <p:pic>
        <p:nvPicPr>
          <p:cNvPr id="2355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4008438"/>
            <a:ext cx="3708400" cy="1868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7" name="Rectangle 3"/>
          <p:cNvSpPr>
            <a:spLocks noGrp="1" noRot="1" noChangeAspect="1" noMove="1" noResize="1" noEditPoints="1" noAdjustHandles="1" noChangeArrowheads="1" noChangeShapeType="1" noTextEdit="1"/>
          </p:cNvSpPr>
          <p:nvPr>
            <p:ph sz="quarter" idx="13"/>
          </p:nvPr>
        </p:nvSpPr>
        <p:spPr>
          <a:xfrm>
            <a:off x="323528" y="1484784"/>
            <a:ext cx="4824536" cy="4114800"/>
          </a:xfrm>
          <a:blipFill rotWithShape="1">
            <a:blip r:embed="rId2"/>
            <a:stretch>
              <a:fillRect l="-2149" t="-1481" r="-2149"/>
            </a:stretch>
          </a:blipFill>
        </p:spPr>
        <p:txBody>
          <a:bodyPr/>
          <a:lstStyle/>
          <a:p>
            <a:pPr>
              <a:defRPr/>
            </a:pPr>
            <a:r>
              <a:rPr lang="ar-SA">
                <a:solidFill>
                  <a:schemeClr val="tx2">
                    <a:lumMod val="20000"/>
                    <a:lumOff val="80000"/>
                  </a:schemeClr>
                </a:solidFill>
              </a:rPr>
              <a:t> </a:t>
            </a:r>
          </a:p>
        </p:txBody>
      </p:sp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-315913"/>
            <a:ext cx="7924800" cy="1143001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cs typeface="Arial" charset="0"/>
              </a:rPr>
              <a:t>           Acne</a:t>
            </a:r>
            <a:r>
              <a:rPr lang="en-US" b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ea typeface="+mj-ea"/>
                <a:cs typeface="Arial" charset="0"/>
              </a:rPr>
              <a:t> Subtypes</a:t>
            </a:r>
            <a:endParaRPr lang="en-US" b="1" dirty="0">
              <a:solidFill>
                <a:schemeClr val="tx2">
                  <a:lumMod val="20000"/>
                  <a:lumOff val="80000"/>
                </a:schemeClr>
              </a:solidFill>
              <a:latin typeface="Franklin Gothic Demi" charset="0"/>
              <a:ea typeface="+mj-ea"/>
              <a:cs typeface="Arial" charset="0"/>
            </a:endParaRPr>
          </a:p>
        </p:txBody>
      </p:sp>
      <p:pic>
        <p:nvPicPr>
          <p:cNvPr id="24580" name="Picture 4" descr="C:\Users\sony\Desktop\My Lectures\acne fulminance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6913" y="1844824"/>
            <a:ext cx="3457575" cy="3213100"/>
          </a:xfr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68313" y="1268413"/>
            <a:ext cx="8351837" cy="4105275"/>
          </a:xfrm>
        </p:spPr>
        <p:txBody>
          <a:bodyPr wrap="square" numCol="1" anchor="t" anchorCtr="0" compatLnSpc="1">
            <a:prstTxWarp prst="textNoShape">
              <a:avLst/>
            </a:prstTxWarp>
            <a:normAutofit lnSpcReduction="10000"/>
          </a:bodyPr>
          <a:lstStyle/>
          <a:p>
            <a:pPr indent="-609600" algn="l" eaLnBrk="1" hangingPunct="1">
              <a:buFontTx/>
              <a:buNone/>
              <a:defRPr/>
            </a:pPr>
            <a:r>
              <a:rPr lang="en-US" sz="2800" b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cs typeface="Arial" pitchFamily="34" charset="0"/>
              </a:rPr>
              <a:t>8- Occupational </a:t>
            </a:r>
            <a:r>
              <a:rPr lang="en-US" sz="2800" b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cs typeface="Arial" pitchFamily="34" charset="0"/>
              </a:rPr>
              <a:t>Acne:</a:t>
            </a:r>
          </a:p>
          <a:p>
            <a:pPr indent="-609600" algn="l" eaLnBrk="1" hangingPunct="1">
              <a:buFont typeface="Wingdings" panose="05000000000000000000" pitchFamily="2" charset="2"/>
              <a:buChar char="Ø"/>
              <a:defRPr/>
            </a:pPr>
            <a:r>
              <a:rPr lang="en-US" sz="28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cs typeface="Arial" pitchFamily="34" charset="0"/>
              </a:rPr>
              <a:t>	 Due to contact with oils – tars –chlorinated         	hydrocarbons used in the synthesis of       	insecticides and solvents.</a:t>
            </a:r>
          </a:p>
          <a:p>
            <a:pPr indent="-609600" algn="l" eaLnBrk="1" hangingPunct="1">
              <a:buFont typeface="Wingdings" panose="05000000000000000000" pitchFamily="2" charset="2"/>
              <a:buChar char="Ø"/>
              <a:defRPr/>
            </a:pPr>
            <a:r>
              <a:rPr lang="en-US" sz="28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cs typeface="Arial" pitchFamily="34" charset="0"/>
              </a:rPr>
              <a:t>	Lesions appear at site of contact including 	large comedons, papules, pustules, nodules.</a:t>
            </a:r>
          </a:p>
          <a:p>
            <a:pPr indent="-609600" algn="l" eaLnBrk="1" hangingPunct="1">
              <a:buFont typeface="Wingdings" panose="05000000000000000000" pitchFamily="2" charset="2"/>
              <a:buChar char="Ø"/>
              <a:defRPr/>
            </a:pPr>
            <a:r>
              <a:rPr lang="en-US" sz="28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cs typeface="Arial" pitchFamily="34" charset="0"/>
              </a:rPr>
              <a:t>	 The most serious form is the </a:t>
            </a:r>
            <a:r>
              <a:rPr lang="en-US" sz="2800" dirty="0" err="1" smtClean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cs typeface="Arial" pitchFamily="34" charset="0"/>
              </a:rPr>
              <a:t>chloracne</a:t>
            </a:r>
            <a:r>
              <a:rPr lang="en-US" sz="28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cs typeface="Arial" pitchFamily="34" charset="0"/>
              </a:rPr>
              <a:t> due   	to systemic effect (liver damage –CNS 	involvement, decrease lung vital capacity).</a:t>
            </a:r>
          </a:p>
        </p:txBody>
      </p:sp>
      <p:sp>
        <p:nvSpPr>
          <p:cNvPr id="4813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4213" y="476250"/>
            <a:ext cx="6119812" cy="576263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ea typeface="+mj-ea"/>
                <a:cs typeface="Arial" charset="0"/>
              </a:rPr>
              <a:t> </a:t>
            </a:r>
            <a:r>
              <a:rPr lang="en-US" b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cs typeface="Arial" charset="0"/>
              </a:rPr>
              <a:t> </a:t>
            </a:r>
            <a:r>
              <a:rPr lang="en-US" b="1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cs typeface="Arial" charset="0"/>
              </a:rPr>
              <a:t>Acne</a:t>
            </a:r>
            <a:r>
              <a:rPr lang="en-US" b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ea typeface="+mj-ea"/>
                <a:cs typeface="Arial" charset="0"/>
              </a:rPr>
              <a:t> Subtypes</a:t>
            </a:r>
            <a:endParaRPr lang="en-US" b="1" dirty="0">
              <a:solidFill>
                <a:schemeClr val="tx2">
                  <a:lumMod val="20000"/>
                  <a:lumOff val="80000"/>
                </a:schemeClr>
              </a:solidFill>
              <a:latin typeface="Franklin Gothic Demi" charset="0"/>
              <a:ea typeface="+mj-ea"/>
              <a:cs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5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323850" y="1603375"/>
            <a:ext cx="4622800" cy="4564063"/>
          </a:xfrm>
        </p:spPr>
        <p:txBody>
          <a:bodyPr wrap="square" numCol="1" anchor="t" anchorCtr="0" compatLnSpc="1">
            <a:prstTxWarp prst="textNoShape">
              <a:avLst/>
            </a:prstTxWarp>
            <a:normAutofit fontScale="85000" lnSpcReduction="10000"/>
          </a:bodyPr>
          <a:lstStyle/>
          <a:p>
            <a:pPr marL="0" indent="-609600" eaLnBrk="1" hangingPunct="1">
              <a:lnSpc>
                <a:spcPct val="90000"/>
              </a:lnSpc>
              <a:buFontTx/>
              <a:buNone/>
              <a:defRPr/>
            </a:pPr>
            <a:r>
              <a:rPr lang="en-US" sz="2800" b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cs typeface="Arial" pitchFamily="34" charset="0"/>
              </a:rPr>
              <a:t>9- Gram </a:t>
            </a:r>
            <a:r>
              <a:rPr lang="en-US" sz="2800" b="1" dirty="0" err="1" smtClean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cs typeface="Arial" pitchFamily="34" charset="0"/>
              </a:rPr>
              <a:t>NegativeFolliculitis</a:t>
            </a:r>
            <a:r>
              <a:rPr lang="en-US" sz="2800" b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cs typeface="Arial" pitchFamily="34" charset="0"/>
              </a:rPr>
              <a:t>:</a:t>
            </a:r>
          </a:p>
          <a:p>
            <a:pPr marL="0" indent="-609600" eaLnBrk="1" hangingPunct="1"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r>
              <a:rPr lang="en-US" sz="28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cs typeface="Arial" pitchFamily="34" charset="0"/>
              </a:rPr>
              <a:t>Infection with </a:t>
            </a:r>
            <a:r>
              <a:rPr lang="en-US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cs typeface="Arial" pitchFamily="34" charset="0"/>
              </a:rPr>
              <a:t>G</a:t>
            </a:r>
            <a:r>
              <a:rPr lang="en-US" sz="28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cs typeface="Arial" pitchFamily="34" charset="0"/>
              </a:rPr>
              <a:t> –</a:t>
            </a:r>
            <a:r>
              <a:rPr lang="en-US" sz="2800" dirty="0" err="1" smtClean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cs typeface="Arial" pitchFamily="34" charset="0"/>
              </a:rPr>
              <a:t>ve</a:t>
            </a:r>
            <a:r>
              <a:rPr lang="en-US" sz="28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cs typeface="Arial" pitchFamily="34" charset="0"/>
              </a:rPr>
              <a:t> organisms (</a:t>
            </a:r>
            <a:r>
              <a:rPr lang="en-US" sz="2800" dirty="0" err="1" smtClean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cs typeface="Arial" pitchFamily="34" charset="0"/>
              </a:rPr>
              <a:t>Klebsiella</a:t>
            </a:r>
            <a:r>
              <a:rPr lang="en-US" sz="28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cs typeface="Arial" pitchFamily="34" charset="0"/>
              </a:rPr>
              <a:t>, </a:t>
            </a:r>
            <a:r>
              <a:rPr lang="en-US" sz="2800" dirty="0" err="1" smtClean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cs typeface="Arial" pitchFamily="34" charset="0"/>
              </a:rPr>
              <a:t>proteus</a:t>
            </a:r>
            <a:r>
              <a:rPr lang="en-US" sz="28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cs typeface="Arial" pitchFamily="34" charset="0"/>
              </a:rPr>
              <a:t>, </a:t>
            </a:r>
            <a:r>
              <a:rPr lang="en-US" sz="2800" dirty="0" err="1" smtClean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cs typeface="Arial" pitchFamily="34" charset="0"/>
              </a:rPr>
              <a:t>E.coli</a:t>
            </a:r>
            <a:r>
              <a:rPr lang="en-US" sz="28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cs typeface="Arial" pitchFamily="34" charset="0"/>
              </a:rPr>
              <a:t>).</a:t>
            </a:r>
          </a:p>
          <a:p>
            <a:pPr marL="0" indent="-609600" eaLnBrk="1" hangingPunct="1"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r>
              <a:rPr lang="en-US" sz="28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cs typeface="Arial" pitchFamily="34" charset="0"/>
              </a:rPr>
              <a:t> Seen in patients under  chronic antibiotic acne treatments.</a:t>
            </a:r>
          </a:p>
          <a:p>
            <a:pPr marL="0" indent="-609600" eaLnBrk="1" hangingPunct="1"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r>
              <a:rPr lang="en-US" sz="28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cs typeface="Arial" pitchFamily="34" charset="0"/>
              </a:rPr>
              <a:t> Superficial pustules without comedons or even cysts involving from intranasal area to chin and cheeks.</a:t>
            </a:r>
          </a:p>
          <a:p>
            <a:pPr marL="0" indent="-609600" eaLnBrk="1" hangingPunct="1"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r>
              <a:rPr lang="en-US" sz="28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cs typeface="Arial" pitchFamily="34" charset="0"/>
              </a:rPr>
              <a:t>Response to ampicillin, </a:t>
            </a:r>
            <a:r>
              <a:rPr lang="en-US" sz="2800" dirty="0" err="1" smtClean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cs typeface="Arial" pitchFamily="34" charset="0"/>
              </a:rPr>
              <a:t>Isotretenoin</a:t>
            </a:r>
            <a:r>
              <a:rPr lang="en-US" sz="28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cs typeface="Arial" pitchFamily="34" charset="0"/>
              </a:rPr>
              <a:t>, TMP-SM.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quarter" idx="14"/>
          </p:nvPr>
        </p:nvSpPr>
        <p:spPr>
          <a:xfrm>
            <a:off x="4800600" y="1600200"/>
            <a:ext cx="3084513" cy="3024188"/>
          </a:xfrm>
        </p:spPr>
        <p:txBody>
          <a:bodyPr/>
          <a:lstStyle/>
          <a:p>
            <a:pPr>
              <a:defRPr/>
            </a:pPr>
            <a:endParaRPr lang="ar-SA" dirty="0"/>
          </a:p>
        </p:txBody>
      </p:sp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274638"/>
            <a:ext cx="7924800" cy="706437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ea typeface="+mj-ea"/>
                <a:cs typeface="Arial" charset="0"/>
              </a:rPr>
              <a:t>           </a:t>
            </a:r>
            <a:r>
              <a:rPr lang="en-US" b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cs typeface="Arial" charset="0"/>
              </a:rPr>
              <a:t> </a:t>
            </a:r>
            <a:r>
              <a:rPr lang="en-US" b="1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cs typeface="Arial" charset="0"/>
              </a:rPr>
              <a:t>Acne</a:t>
            </a:r>
            <a:r>
              <a:rPr lang="en-US" b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ea typeface="+mj-ea"/>
                <a:cs typeface="Arial" charset="0"/>
              </a:rPr>
              <a:t> Subtypes</a:t>
            </a:r>
            <a:endParaRPr lang="en-US" b="1" dirty="0">
              <a:solidFill>
                <a:schemeClr val="tx2">
                  <a:lumMod val="20000"/>
                  <a:lumOff val="80000"/>
                </a:schemeClr>
              </a:solidFill>
              <a:latin typeface="Franklin Gothic Demi" charset="0"/>
              <a:ea typeface="+mj-ea"/>
              <a:cs typeface="Arial" charset="0"/>
            </a:endParaRPr>
          </a:p>
        </p:txBody>
      </p:sp>
      <p:pic>
        <p:nvPicPr>
          <p:cNvPr id="26629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6650" y="1628775"/>
            <a:ext cx="2938463" cy="299561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4" descr="Picture3 00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333375"/>
            <a:ext cx="6480175" cy="438943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651" name="TextBox 1"/>
          <p:cNvSpPr txBox="1">
            <a:spLocks noChangeArrowheads="1"/>
          </p:cNvSpPr>
          <p:nvPr/>
        </p:nvSpPr>
        <p:spPr bwMode="auto">
          <a:xfrm>
            <a:off x="2124075" y="4724400"/>
            <a:ext cx="50514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457200" indent="-4572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1pPr>
            <a:lvl2pPr marL="742950" indent="-28575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2pPr>
            <a:lvl3pPr marL="1143000" indent="-2286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3pPr>
            <a:lvl4pPr marL="1600200" indent="-2286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4pPr>
            <a:lvl5pPr marL="2057400" indent="-2286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 typeface="Wingdings" pitchFamily="2" charset="2"/>
              <a:buChar char="q"/>
            </a:pPr>
            <a:r>
              <a:rPr lang="en-US" altLang="ar-SA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Tahoma" pitchFamily="34" charset="0"/>
              </a:rPr>
              <a:t>Obstructed sebaceous  duct</a:t>
            </a:r>
            <a:endParaRPr lang="ar-SA" altLang="ar-SA" sz="2800" dirty="0">
              <a:solidFill>
                <a:schemeClr val="tx2">
                  <a:lumMod val="20000"/>
                  <a:lumOff val="80000"/>
                </a:schemeClr>
              </a:solidFill>
              <a:latin typeface="Tahoma" pitchFamily="34" charset="0"/>
            </a:endParaRPr>
          </a:p>
        </p:txBody>
      </p:sp>
      <p:sp>
        <p:nvSpPr>
          <p:cNvPr id="27652" name="TextBox 1"/>
          <p:cNvSpPr txBox="1">
            <a:spLocks noChangeArrowheads="1"/>
          </p:cNvSpPr>
          <p:nvPr/>
        </p:nvSpPr>
        <p:spPr bwMode="auto">
          <a:xfrm>
            <a:off x="6445250" y="2852738"/>
            <a:ext cx="1366838" cy="646112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1pPr>
            <a:lvl2pPr marL="742950" indent="-28575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2pPr>
            <a:lvl3pPr marL="1143000" indent="-2286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3pPr>
            <a:lvl4pPr marL="1600200" indent="-2286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4pPr>
            <a:lvl5pPr marL="2057400" indent="-2286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9pPr>
          </a:lstStyle>
          <a:p>
            <a:pPr algn="r" rtl="1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ar-SA" sz="1800">
                <a:solidFill>
                  <a:schemeClr val="bg2"/>
                </a:solidFill>
                <a:latin typeface="Tahoma" pitchFamily="34" charset="0"/>
              </a:rPr>
              <a:t>Sebaceous gland</a:t>
            </a:r>
            <a:endParaRPr lang="ar-SA" altLang="ar-SA" sz="1800">
              <a:solidFill>
                <a:schemeClr val="bg2"/>
              </a:solidFill>
              <a:latin typeface="Tahoma" pitchFamily="34" charset="0"/>
            </a:endParaRPr>
          </a:p>
        </p:txBody>
      </p:sp>
      <p:sp>
        <p:nvSpPr>
          <p:cNvPr id="27653" name="TextBox 4"/>
          <p:cNvSpPr txBox="1">
            <a:spLocks noChangeArrowheads="1"/>
          </p:cNvSpPr>
          <p:nvPr/>
        </p:nvSpPr>
        <p:spPr bwMode="auto">
          <a:xfrm>
            <a:off x="1476375" y="836613"/>
            <a:ext cx="2016125" cy="3698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1pPr>
            <a:lvl2pPr marL="742950" indent="-28575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2pPr>
            <a:lvl3pPr marL="1143000" indent="-2286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3pPr>
            <a:lvl4pPr marL="1600200" indent="-2286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4pPr>
            <a:lvl5pPr marL="2057400" indent="-2286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9pPr>
          </a:lstStyle>
          <a:p>
            <a:pPr algn="r" rtl="1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ar-SA" sz="1800">
                <a:solidFill>
                  <a:schemeClr val="bg2"/>
                </a:solidFill>
                <a:latin typeface="Tahoma" pitchFamily="34" charset="0"/>
              </a:rPr>
              <a:t>Obstructed duct</a:t>
            </a:r>
            <a:endParaRPr lang="ar-SA" altLang="ar-SA" sz="1800">
              <a:solidFill>
                <a:schemeClr val="bg2"/>
              </a:solidFill>
              <a:latin typeface="Tahoma" pitchFamily="34" charset="0"/>
            </a:endParaRPr>
          </a:p>
        </p:txBody>
      </p:sp>
      <p:sp>
        <p:nvSpPr>
          <p:cNvPr id="3" name="4-Point Star 2"/>
          <p:cNvSpPr/>
          <p:nvPr/>
        </p:nvSpPr>
        <p:spPr>
          <a:xfrm>
            <a:off x="6372200" y="764704"/>
            <a:ext cx="142974" cy="228600"/>
          </a:xfrm>
          <a:prstGeom prst="star4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4-Point Star 7"/>
          <p:cNvSpPr/>
          <p:nvPr/>
        </p:nvSpPr>
        <p:spPr>
          <a:xfrm>
            <a:off x="6444208" y="1184176"/>
            <a:ext cx="142974" cy="228600"/>
          </a:xfrm>
          <a:prstGeom prst="star4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4-Point Star 8"/>
          <p:cNvSpPr/>
          <p:nvPr/>
        </p:nvSpPr>
        <p:spPr>
          <a:xfrm>
            <a:off x="6444208" y="1472208"/>
            <a:ext cx="142974" cy="228600"/>
          </a:xfrm>
          <a:prstGeom prst="star4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4-Point Star 9"/>
          <p:cNvSpPr/>
          <p:nvPr/>
        </p:nvSpPr>
        <p:spPr>
          <a:xfrm>
            <a:off x="6228184" y="1328192"/>
            <a:ext cx="142974" cy="228600"/>
          </a:xfrm>
          <a:prstGeom prst="star4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4-Point Star 10"/>
          <p:cNvSpPr/>
          <p:nvPr/>
        </p:nvSpPr>
        <p:spPr>
          <a:xfrm>
            <a:off x="2699792" y="1340768"/>
            <a:ext cx="142974" cy="228600"/>
          </a:xfrm>
          <a:prstGeom prst="star4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6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6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2" grpId="0" animBg="1"/>
      <p:bldP spid="2765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6013" y="274638"/>
            <a:ext cx="5976937" cy="1143000"/>
          </a:xfrm>
        </p:spPr>
        <p:txBody>
          <a:bodyPr wrap="square" numCol="1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endParaRPr lang="ar-SA" cap="none" smtClean="0">
              <a:latin typeface="Tahoma" pitchFamily="34" charset="0"/>
            </a:endParaRPr>
          </a:p>
        </p:txBody>
      </p:sp>
      <p:pic>
        <p:nvPicPr>
          <p:cNvPr id="2048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19250" y="214313"/>
            <a:ext cx="5976938" cy="484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8676" name="TextBox 3"/>
          <p:cNvSpPr txBox="1">
            <a:spLocks noChangeArrowheads="1"/>
          </p:cNvSpPr>
          <p:nvPr/>
        </p:nvSpPr>
        <p:spPr bwMode="auto">
          <a:xfrm>
            <a:off x="1971675" y="5084763"/>
            <a:ext cx="51927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457200" indent="-4572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1pPr>
            <a:lvl2pPr marL="742950" indent="-28575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2pPr>
            <a:lvl3pPr marL="1143000" indent="-2286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3pPr>
            <a:lvl4pPr marL="1600200" indent="-2286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4pPr>
            <a:lvl5pPr marL="2057400" indent="-2286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 typeface="Wingdings" pitchFamily="2" charset="2"/>
              <a:buChar char="q"/>
            </a:pPr>
            <a:r>
              <a:rPr lang="en-US" altLang="ar-SA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Tahoma" pitchFamily="34" charset="0"/>
              </a:rPr>
              <a:t>Closed and open </a:t>
            </a:r>
            <a:r>
              <a:rPr lang="en-US" altLang="ar-SA" sz="280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Tahoma" pitchFamily="34" charset="0"/>
              </a:rPr>
              <a:t>comedones</a:t>
            </a:r>
            <a:endParaRPr lang="ar-SA" altLang="ar-SA" sz="2800" dirty="0">
              <a:solidFill>
                <a:schemeClr val="tx2">
                  <a:lumMod val="20000"/>
                  <a:lumOff val="80000"/>
                </a:schemeClr>
              </a:solidFill>
              <a:latin typeface="Tahoma" pitchFamily="34" charset="0"/>
            </a:endParaRPr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2627313" y="692150"/>
            <a:ext cx="431800" cy="433388"/>
          </a:xfrm>
          <a:prstGeom prst="straightConnector1">
            <a:avLst/>
          </a:prstGeom>
          <a:ln w="571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 flipV="1">
            <a:off x="5221288" y="3789363"/>
            <a:ext cx="358775" cy="576262"/>
          </a:xfrm>
          <a:prstGeom prst="straightConnector1">
            <a:avLst/>
          </a:prstGeom>
          <a:ln w="571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71550" y="1341438"/>
            <a:ext cx="7416800" cy="358775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9699" name="TextBox 1"/>
          <p:cNvSpPr txBox="1">
            <a:spLocks noChangeArrowheads="1"/>
          </p:cNvSpPr>
          <p:nvPr/>
        </p:nvSpPr>
        <p:spPr bwMode="auto">
          <a:xfrm>
            <a:off x="2051050" y="4941888"/>
            <a:ext cx="51927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457200" indent="-4572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1pPr>
            <a:lvl2pPr marL="742950" indent="-28575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2pPr>
            <a:lvl3pPr marL="1143000" indent="-2286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3pPr>
            <a:lvl4pPr marL="1600200" indent="-2286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4pPr>
            <a:lvl5pPr marL="2057400" indent="-2286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 typeface="Wingdings" pitchFamily="2" charset="2"/>
              <a:buChar char="q"/>
            </a:pPr>
            <a:r>
              <a:rPr lang="en-US" altLang="ar-SA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Tahoma" pitchFamily="34" charset="0"/>
              </a:rPr>
              <a:t>Closed and open </a:t>
            </a:r>
            <a:r>
              <a:rPr lang="en-US" altLang="ar-SA" sz="280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Tahoma" pitchFamily="34" charset="0"/>
              </a:rPr>
              <a:t>comedones</a:t>
            </a:r>
            <a:endParaRPr lang="ar-SA" altLang="ar-SA" sz="2800" dirty="0">
              <a:solidFill>
                <a:schemeClr val="tx2">
                  <a:lumMod val="20000"/>
                  <a:lumOff val="80000"/>
                </a:schemeClr>
              </a:solidFill>
              <a:latin typeface="Tahoma" pitchFamily="34" charset="0"/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>
            <a:off x="3995738" y="3933825"/>
            <a:ext cx="215900" cy="503238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5435600" y="2708275"/>
            <a:ext cx="936625" cy="936625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SA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07290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4788" y="765175"/>
            <a:ext cx="5145087" cy="309562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23" name="TextBox 1"/>
          <p:cNvSpPr txBox="1">
            <a:spLocks noChangeArrowheads="1"/>
          </p:cNvSpPr>
          <p:nvPr/>
        </p:nvSpPr>
        <p:spPr bwMode="auto">
          <a:xfrm>
            <a:off x="611188" y="3860800"/>
            <a:ext cx="7874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457200" indent="-4572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1pPr>
            <a:lvl2pPr marL="742950" indent="-28575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2pPr>
            <a:lvl3pPr marL="1143000" indent="-2286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3pPr>
            <a:lvl4pPr marL="1600200" indent="-2286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4pPr>
            <a:lvl5pPr marL="2057400" indent="-2286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 typeface="Wingdings" pitchFamily="2" charset="2"/>
              <a:buChar char="q"/>
            </a:pPr>
            <a:r>
              <a:rPr lang="en-US" altLang="ar-SA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Tahoma" pitchFamily="34" charset="0"/>
              </a:rPr>
              <a:t>Marked post inflammatory hyperpigmentation</a:t>
            </a:r>
            <a:endParaRPr lang="ar-SA" altLang="ar-SA" sz="2800" dirty="0">
              <a:solidFill>
                <a:schemeClr val="tx2">
                  <a:lumMod val="20000"/>
                  <a:lumOff val="80000"/>
                </a:schemeClr>
              </a:solidFill>
              <a:latin typeface="Tahoma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474788" y="765175"/>
            <a:ext cx="936625" cy="309562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SA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072900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692150"/>
            <a:ext cx="6116637" cy="339566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747" name="TextBox 1"/>
          <p:cNvSpPr txBox="1">
            <a:spLocks noChangeArrowheads="1"/>
          </p:cNvSpPr>
          <p:nvPr/>
        </p:nvSpPr>
        <p:spPr bwMode="auto">
          <a:xfrm>
            <a:off x="3454400" y="4076700"/>
            <a:ext cx="21256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1pPr>
            <a:lvl2pPr marL="742950" indent="-28575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2pPr>
            <a:lvl3pPr marL="1143000" indent="-2286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3pPr>
            <a:lvl4pPr marL="1600200" indent="-2286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4pPr>
            <a:lvl5pPr marL="2057400" indent="-2286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 typeface="Wingdings" pitchFamily="2" charset="2"/>
              <a:buChar char="q"/>
            </a:pPr>
            <a:r>
              <a:rPr lang="en-US" altLang="ar-SA" sz="2800">
                <a:solidFill>
                  <a:schemeClr val="tx2">
                    <a:lumMod val="20000"/>
                    <a:lumOff val="80000"/>
                  </a:schemeClr>
                </a:solidFill>
                <a:latin typeface="Tahoma" pitchFamily="34" charset="0"/>
              </a:rPr>
              <a:t>Nodules</a:t>
            </a:r>
            <a:endParaRPr lang="ar-SA" altLang="ar-SA" sz="2800">
              <a:solidFill>
                <a:schemeClr val="tx2">
                  <a:lumMod val="20000"/>
                  <a:lumOff val="80000"/>
                </a:schemeClr>
              </a:solidFill>
              <a:latin typeface="Tahom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072900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4925" y="692150"/>
            <a:ext cx="3941763" cy="367347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771" name="TextBox 1"/>
          <p:cNvSpPr txBox="1">
            <a:spLocks noChangeArrowheads="1"/>
          </p:cNvSpPr>
          <p:nvPr/>
        </p:nvSpPr>
        <p:spPr bwMode="auto">
          <a:xfrm>
            <a:off x="1042988" y="4365625"/>
            <a:ext cx="69992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457200" indent="-4572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1pPr>
            <a:lvl2pPr marL="742950" indent="-28575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2pPr>
            <a:lvl3pPr marL="1143000" indent="-2286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3pPr>
            <a:lvl4pPr marL="1600200" indent="-2286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4pPr>
            <a:lvl5pPr marL="2057400" indent="-2286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 typeface="Wingdings" pitchFamily="2" charset="2"/>
              <a:buChar char="q"/>
            </a:pPr>
            <a:r>
              <a:rPr lang="en-US" altLang="ar-SA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Tahoma" pitchFamily="34" charset="0"/>
              </a:rPr>
              <a:t>Acne conglobata with nodules and scars</a:t>
            </a:r>
            <a:endParaRPr lang="ar-SA" altLang="ar-SA" sz="2800" dirty="0">
              <a:solidFill>
                <a:schemeClr val="tx2">
                  <a:lumMod val="20000"/>
                  <a:lumOff val="80000"/>
                </a:schemeClr>
              </a:solidFill>
              <a:latin typeface="Tahom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484313"/>
            <a:ext cx="7924800" cy="576262"/>
          </a:xfrm>
        </p:spPr>
        <p:txBody>
          <a:bodyPr/>
          <a:lstStyle/>
          <a:p>
            <a:pPr>
              <a:defRPr/>
            </a:pPr>
            <a:r>
              <a:rPr lang="en-US" sz="28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Tahoma" charset="0"/>
                <a:cs typeface="Arial" charset="0"/>
              </a:rPr>
              <a:t>      </a:t>
            </a:r>
            <a:r>
              <a:rPr lang="en-US" sz="2800" b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Tahoma" charset="0"/>
                <a:cs typeface="Arial" charset="0"/>
              </a:rPr>
              <a:t>Acne and </a:t>
            </a:r>
            <a:r>
              <a:rPr lang="en-US" sz="2800" b="1" dirty="0" err="1" smtClean="0">
                <a:solidFill>
                  <a:schemeClr val="tx2">
                    <a:lumMod val="20000"/>
                    <a:lumOff val="80000"/>
                  </a:schemeClr>
                </a:solidFill>
                <a:latin typeface="Tahoma" charset="0"/>
                <a:cs typeface="Arial" charset="0"/>
              </a:rPr>
              <a:t>Acneiform</a:t>
            </a:r>
            <a:r>
              <a:rPr lang="en-US" sz="2800" b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Tahoma" charset="0"/>
                <a:cs typeface="Arial" charset="0"/>
              </a:rPr>
              <a:t> Eruptions</a:t>
            </a:r>
            <a:endParaRPr lang="ar-SA" b="1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7171" name="Picture 2" descr="C:\Users\sony\Desktop\My Lectures\clip art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2533650"/>
            <a:ext cx="4319588" cy="2335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C:\Users\sony\Desktop\201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260648"/>
            <a:ext cx="1328439" cy="945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sony\Desktop\201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548680"/>
            <a:ext cx="1328439" cy="945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sony\Desktop\201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2132856"/>
            <a:ext cx="1328439" cy="945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sony\Desktop\201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9945" y="2699142"/>
            <a:ext cx="1328439" cy="945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0729000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549275"/>
            <a:ext cx="4968875" cy="276383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795" name="TextBox 1"/>
          <p:cNvSpPr txBox="1">
            <a:spLocks noChangeArrowheads="1"/>
          </p:cNvSpPr>
          <p:nvPr/>
        </p:nvSpPr>
        <p:spPr bwMode="auto">
          <a:xfrm>
            <a:off x="1763713" y="3357563"/>
            <a:ext cx="61388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457200" indent="-4572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1pPr>
            <a:lvl2pPr marL="742950" indent="-28575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2pPr>
            <a:lvl3pPr marL="1143000" indent="-2286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3pPr>
            <a:lvl4pPr marL="1600200" indent="-2286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4pPr>
            <a:lvl5pPr marL="2057400" indent="-2286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 typeface="Wingdings" pitchFamily="2" charset="2"/>
              <a:buChar char="q"/>
            </a:pPr>
            <a:r>
              <a:rPr lang="en-US" altLang="ar-SA" sz="280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Tahoma" pitchFamily="34" charset="0"/>
              </a:rPr>
              <a:t>Seborrohea</a:t>
            </a:r>
            <a:r>
              <a:rPr lang="en-US" altLang="ar-SA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Tahoma" pitchFamily="34" charset="0"/>
              </a:rPr>
              <a:t> and papules , pustules</a:t>
            </a:r>
            <a:endParaRPr lang="ar-SA" altLang="ar-SA" sz="2800" dirty="0">
              <a:solidFill>
                <a:schemeClr val="tx2">
                  <a:lumMod val="20000"/>
                  <a:lumOff val="80000"/>
                </a:schemeClr>
              </a:solidFill>
              <a:latin typeface="Tahom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tiff00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908050"/>
            <a:ext cx="5726113" cy="381635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819" name="TextBox 1"/>
          <p:cNvSpPr txBox="1">
            <a:spLocks noChangeArrowheads="1"/>
          </p:cNvSpPr>
          <p:nvPr/>
        </p:nvSpPr>
        <p:spPr bwMode="auto">
          <a:xfrm>
            <a:off x="3582988" y="4724400"/>
            <a:ext cx="29083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457200" indent="-4572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1pPr>
            <a:lvl2pPr marL="742950" indent="-28575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2pPr>
            <a:lvl3pPr marL="1143000" indent="-2286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3pPr>
            <a:lvl4pPr marL="1600200" indent="-2286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4pPr>
            <a:lvl5pPr marL="2057400" indent="-2286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 typeface="Wingdings" pitchFamily="2" charset="2"/>
              <a:buChar char="q"/>
            </a:pPr>
            <a:r>
              <a:rPr lang="en-US" altLang="ar-SA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Tahoma" pitchFamily="34" charset="0"/>
              </a:rPr>
              <a:t>Neonatal acne</a:t>
            </a:r>
            <a:endParaRPr lang="ar-SA" altLang="ar-SA" sz="2800" dirty="0">
              <a:solidFill>
                <a:schemeClr val="tx2">
                  <a:lumMod val="20000"/>
                  <a:lumOff val="80000"/>
                </a:schemeClr>
              </a:solidFill>
              <a:latin typeface="Tahoma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124075" y="908050"/>
            <a:ext cx="5726113" cy="43338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SA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06575" y="765175"/>
            <a:ext cx="5068888" cy="367188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5843" name="TextBox 1"/>
          <p:cNvSpPr txBox="1">
            <a:spLocks noChangeArrowheads="1"/>
          </p:cNvSpPr>
          <p:nvPr/>
        </p:nvSpPr>
        <p:spPr bwMode="auto">
          <a:xfrm>
            <a:off x="2627313" y="4437063"/>
            <a:ext cx="35448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457200" indent="-4572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1pPr>
            <a:lvl2pPr marL="742950" indent="-28575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2pPr>
            <a:lvl3pPr marL="1143000" indent="-2286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3pPr>
            <a:lvl4pPr marL="1600200" indent="-2286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4pPr>
            <a:lvl5pPr marL="2057400" indent="-2286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 typeface="Wingdings" pitchFamily="2" charset="2"/>
              <a:buChar char="q"/>
            </a:pPr>
            <a:r>
              <a:rPr lang="en-US" altLang="ar-SA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Tahoma" pitchFamily="34" charset="0"/>
              </a:rPr>
              <a:t>Nodules , </a:t>
            </a:r>
            <a:r>
              <a:rPr lang="en-US" altLang="ar-SA" sz="280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Tahoma" pitchFamily="34" charset="0"/>
              </a:rPr>
              <a:t>Keloides</a:t>
            </a:r>
            <a:endParaRPr lang="ar-SA" altLang="ar-SA" sz="2800" dirty="0">
              <a:solidFill>
                <a:schemeClr val="tx2">
                  <a:lumMod val="20000"/>
                  <a:lumOff val="80000"/>
                </a:schemeClr>
              </a:solidFill>
              <a:latin typeface="Tahom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 wrap="square" numCol="1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endParaRPr lang="ar-SA" cap="none" smtClean="0">
              <a:latin typeface="Tahoma" pitchFamily="34" charset="0"/>
            </a:endParaRPr>
          </a:p>
        </p:txBody>
      </p:sp>
      <p:pic>
        <p:nvPicPr>
          <p:cNvPr id="36867" name="Picture 4" descr="Acne_conglobata_1_0707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620713"/>
            <a:ext cx="5976937" cy="352901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868" name="TextBox 1"/>
          <p:cNvSpPr txBox="1">
            <a:spLocks noChangeArrowheads="1"/>
          </p:cNvSpPr>
          <p:nvPr/>
        </p:nvSpPr>
        <p:spPr bwMode="auto">
          <a:xfrm>
            <a:off x="539750" y="4149725"/>
            <a:ext cx="8135938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1pPr>
            <a:lvl2pPr marL="742950" indent="-28575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2pPr>
            <a:lvl3pPr marL="1143000" indent="-2286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3pPr>
            <a:lvl4pPr marL="1600200" indent="-2286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4pPr>
            <a:lvl5pPr marL="2057400" indent="-2286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 typeface="Wingdings" pitchFamily="2" charset="2"/>
              <a:buChar char="q"/>
            </a:pPr>
            <a:r>
              <a:rPr lang="en-US" altLang="ar-SA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Tahoma" pitchFamily="34" charset="0"/>
              </a:rPr>
              <a:t>Acne </a:t>
            </a:r>
            <a:r>
              <a:rPr lang="en-US" altLang="ar-SA" sz="280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Tahoma" pitchFamily="34" charset="0"/>
              </a:rPr>
              <a:t>fulminans</a:t>
            </a:r>
            <a:r>
              <a:rPr lang="en-US" altLang="ar-SA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Tahoma" pitchFamily="34" charset="0"/>
              </a:rPr>
              <a:t> </a:t>
            </a:r>
            <a:endParaRPr lang="ar-SA" altLang="ar-SA" sz="2800" dirty="0">
              <a:solidFill>
                <a:schemeClr val="tx2">
                  <a:lumMod val="20000"/>
                  <a:lumOff val="80000"/>
                </a:schemeClr>
              </a:solidFill>
              <a:latin typeface="Tahoma" pitchFamily="34" charset="0"/>
            </a:endParaRP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 typeface="Wingdings" pitchFamily="2" charset="2"/>
              <a:buChar char="q"/>
            </a:pPr>
            <a:r>
              <a:rPr lang="en-US" altLang="ar-SA" sz="28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Tahoma" pitchFamily="34" charset="0"/>
              </a:rPr>
              <a:t>Nodules, pustules </a:t>
            </a:r>
            <a:r>
              <a:rPr lang="en-US" altLang="ar-SA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Tahoma" pitchFamily="34" charset="0"/>
              </a:rPr>
              <a:t>closed </a:t>
            </a:r>
            <a:r>
              <a:rPr lang="en-US" altLang="ar-SA" sz="280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Tahoma" pitchFamily="34" charset="0"/>
              </a:rPr>
              <a:t>comedones,papules</a:t>
            </a:r>
            <a:r>
              <a:rPr lang="en-US" altLang="ar-SA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Tahoma" pitchFamily="34" charset="0"/>
              </a:rPr>
              <a:t>, pus . </a:t>
            </a:r>
            <a:endParaRPr lang="ar-SA" altLang="ar-SA" sz="2800" dirty="0">
              <a:solidFill>
                <a:schemeClr val="tx2">
                  <a:lumMod val="20000"/>
                  <a:lumOff val="80000"/>
                </a:schemeClr>
              </a:solidFill>
              <a:latin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0729008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836613"/>
            <a:ext cx="5767388" cy="410527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891" name="TextBox 1"/>
          <p:cNvSpPr txBox="1">
            <a:spLocks noChangeArrowheads="1"/>
          </p:cNvSpPr>
          <p:nvPr/>
        </p:nvSpPr>
        <p:spPr bwMode="auto">
          <a:xfrm>
            <a:off x="1763713" y="4941888"/>
            <a:ext cx="5788025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1pPr>
            <a:lvl2pPr marL="742950" indent="-28575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2pPr>
            <a:lvl3pPr marL="1143000" indent="-2286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3pPr>
            <a:lvl4pPr marL="1600200" indent="-2286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4pPr>
            <a:lvl5pPr marL="2057400" indent="-2286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9pPr>
          </a:lstStyle>
          <a:p>
            <a:pPr marL="457200" indent="-457200" eaLnBrk="1" hangingPunct="1">
              <a:spcBef>
                <a:spcPct val="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q"/>
            </a:pPr>
            <a:r>
              <a:rPr lang="en-US" altLang="ar-SA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Tahoma" pitchFamily="34" charset="0"/>
              </a:rPr>
              <a:t>Acne conglobata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ar-SA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Tahoma" pitchFamily="34" charset="0"/>
              </a:rPr>
              <a:t> Scars, Nodules, </a:t>
            </a:r>
            <a:r>
              <a:rPr lang="en-US" altLang="ar-SA" sz="280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Tahoma" pitchFamily="34" charset="0"/>
              </a:rPr>
              <a:t>Keloides</a:t>
            </a:r>
            <a:r>
              <a:rPr lang="en-US" altLang="ar-SA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Tahoma" pitchFamily="34" charset="0"/>
              </a:rPr>
              <a:t>,  Sinuses </a:t>
            </a:r>
            <a:endParaRPr lang="ar-SA" altLang="ar-SA" sz="2800" dirty="0">
              <a:solidFill>
                <a:schemeClr val="tx2">
                  <a:lumMod val="20000"/>
                  <a:lumOff val="80000"/>
                </a:schemeClr>
              </a:solidFill>
              <a:latin typeface="Tahom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38375" y="981075"/>
            <a:ext cx="4667250" cy="244792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8915" name="TextBox 1"/>
          <p:cNvSpPr txBox="1">
            <a:spLocks noChangeArrowheads="1"/>
          </p:cNvSpPr>
          <p:nvPr/>
        </p:nvSpPr>
        <p:spPr bwMode="auto">
          <a:xfrm>
            <a:off x="1979613" y="3500438"/>
            <a:ext cx="52768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457200" indent="-4572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1pPr>
            <a:lvl2pPr marL="742950" indent="-28575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2pPr>
            <a:lvl3pPr marL="1143000" indent="-2286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3pPr>
            <a:lvl4pPr marL="1600200" indent="-2286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4pPr>
            <a:lvl5pPr marL="2057400" indent="-2286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 typeface="Wingdings" pitchFamily="2" charset="2"/>
              <a:buChar char="q"/>
            </a:pPr>
            <a:r>
              <a:rPr lang="en-US" altLang="ar-SA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Tahoma" pitchFamily="34" charset="0"/>
              </a:rPr>
              <a:t>Acne rolling and boxcar scars</a:t>
            </a:r>
            <a:endParaRPr lang="ar-SA" altLang="ar-SA" sz="2800" dirty="0">
              <a:solidFill>
                <a:schemeClr val="tx2">
                  <a:lumMod val="20000"/>
                  <a:lumOff val="80000"/>
                </a:schemeClr>
              </a:solidFill>
              <a:latin typeface="Tahoma" pitchFamily="34" charset="0"/>
            </a:endParaRPr>
          </a:p>
        </p:txBody>
      </p:sp>
      <p:sp>
        <p:nvSpPr>
          <p:cNvPr id="4" name="Frame 3"/>
          <p:cNvSpPr/>
          <p:nvPr/>
        </p:nvSpPr>
        <p:spPr>
          <a:xfrm>
            <a:off x="5867400" y="2565400"/>
            <a:ext cx="649288" cy="647700"/>
          </a:xfrm>
          <a:prstGeom prst="frame">
            <a:avLst>
              <a:gd name="adj1" fmla="val 0"/>
            </a:avLst>
          </a:prstGeom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SA">
              <a:solidFill>
                <a:schemeClr val="tx1"/>
              </a:solidFill>
            </a:endParaRPr>
          </a:p>
        </p:txBody>
      </p:sp>
      <p:sp>
        <p:nvSpPr>
          <p:cNvPr id="5" name="Frame 4"/>
          <p:cNvSpPr/>
          <p:nvPr/>
        </p:nvSpPr>
        <p:spPr>
          <a:xfrm>
            <a:off x="3276600" y="1268413"/>
            <a:ext cx="1800225" cy="792162"/>
          </a:xfrm>
          <a:prstGeom prst="frame">
            <a:avLst>
              <a:gd name="adj1" fmla="val 0"/>
            </a:avLst>
          </a:prstGeom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SA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0729007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0263" y="693738"/>
            <a:ext cx="4521200" cy="467995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771" name="TextBox 1"/>
          <p:cNvSpPr txBox="1">
            <a:spLocks noChangeArrowheads="1"/>
          </p:cNvSpPr>
          <p:nvPr/>
        </p:nvSpPr>
        <p:spPr bwMode="auto">
          <a:xfrm>
            <a:off x="2124075" y="5373688"/>
            <a:ext cx="48307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1pPr>
            <a:lvl2pPr marL="742950" indent="-28575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2pPr>
            <a:lvl3pPr marL="1143000" indent="-2286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3pPr>
            <a:lvl4pPr marL="1600200" indent="-2286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4pPr>
            <a:lvl5pPr marL="2057400" indent="-2286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9pPr>
          </a:lstStyle>
          <a:p>
            <a:pPr marL="457200" indent="-457200" eaLnBrk="1" hangingPunct="1">
              <a:spcBef>
                <a:spcPct val="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q"/>
              <a:defRPr/>
            </a:pPr>
            <a:r>
              <a:rPr lang="en-US" altLang="ar-SA" sz="28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Tahoma" pitchFamily="34" charset="0"/>
              </a:rPr>
              <a:t>Monomorphic steroid acne</a:t>
            </a:r>
            <a:endParaRPr lang="ar-SA" altLang="ar-SA" sz="2800" dirty="0" smtClean="0">
              <a:solidFill>
                <a:schemeClr val="tx2">
                  <a:lumMod val="20000"/>
                  <a:lumOff val="80000"/>
                </a:schemeClr>
              </a:solidFill>
              <a:latin typeface="Tahoma" pitchFamily="34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3348038" y="1844675"/>
            <a:ext cx="914400" cy="914400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SA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tiff01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0"/>
            <a:ext cx="6118225" cy="398303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963" name="TextBox 1"/>
          <p:cNvSpPr txBox="1">
            <a:spLocks noChangeArrowheads="1"/>
          </p:cNvSpPr>
          <p:nvPr/>
        </p:nvSpPr>
        <p:spPr bwMode="auto">
          <a:xfrm>
            <a:off x="611188" y="4005263"/>
            <a:ext cx="8064500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1pPr>
            <a:lvl2pPr marL="742950" indent="-28575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2pPr>
            <a:lvl3pPr marL="1143000" indent="-2286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3pPr>
            <a:lvl4pPr marL="1600200" indent="-2286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4pPr>
            <a:lvl5pPr marL="2057400" indent="-2286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 typeface="Wingdings" pitchFamily="2" charset="2"/>
              <a:buChar char="q"/>
            </a:pPr>
            <a:r>
              <a:rPr lang="en-US" altLang="ar-SA" sz="280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Tahoma" pitchFamily="34" charset="0"/>
              </a:rPr>
              <a:t>Postinfammatory</a:t>
            </a:r>
            <a:r>
              <a:rPr lang="en-US" altLang="ar-SA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Tahoma" pitchFamily="34" charset="0"/>
              </a:rPr>
              <a:t> hyperpigmentation, papules , pustules</a:t>
            </a:r>
            <a:endParaRPr lang="ar-SA" altLang="ar-SA" sz="2800" dirty="0">
              <a:solidFill>
                <a:schemeClr val="tx2">
                  <a:lumMod val="20000"/>
                  <a:lumOff val="80000"/>
                </a:schemeClr>
              </a:solidFill>
              <a:latin typeface="Tahom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jpeg07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0"/>
            <a:ext cx="5135563" cy="382111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987" name="TextBox 1"/>
          <p:cNvSpPr txBox="1">
            <a:spLocks noChangeArrowheads="1"/>
          </p:cNvSpPr>
          <p:nvPr/>
        </p:nvSpPr>
        <p:spPr bwMode="auto">
          <a:xfrm>
            <a:off x="1619250" y="3789363"/>
            <a:ext cx="58356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457200" indent="-4572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1pPr>
            <a:lvl2pPr marL="742950" indent="-28575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2pPr>
            <a:lvl3pPr marL="1143000" indent="-2286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3pPr>
            <a:lvl4pPr marL="1600200" indent="-2286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4pPr>
            <a:lvl5pPr marL="2057400" indent="-2286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 typeface="Wingdings" pitchFamily="2" charset="2"/>
              <a:buChar char="q"/>
            </a:pPr>
            <a:r>
              <a:rPr lang="en-US" altLang="ar-SA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Tahoma" pitchFamily="34" charset="0"/>
              </a:rPr>
              <a:t>Hirsutism and closed </a:t>
            </a:r>
            <a:r>
              <a:rPr lang="en-US" altLang="ar-SA" sz="280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Tahoma" pitchFamily="34" charset="0"/>
              </a:rPr>
              <a:t>comedones</a:t>
            </a:r>
            <a:endParaRPr lang="ar-SA" altLang="ar-SA" sz="2800" dirty="0">
              <a:solidFill>
                <a:schemeClr val="tx2">
                  <a:lumMod val="20000"/>
                  <a:lumOff val="80000"/>
                </a:schemeClr>
              </a:solidFill>
              <a:latin typeface="Tahom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extBox 1"/>
          <p:cNvSpPr txBox="1">
            <a:spLocks noChangeArrowheads="1"/>
          </p:cNvSpPr>
          <p:nvPr/>
        </p:nvSpPr>
        <p:spPr bwMode="auto">
          <a:xfrm>
            <a:off x="1433513" y="4581525"/>
            <a:ext cx="64801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457200" indent="-4572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1pPr>
            <a:lvl2pPr marL="742950" indent="-28575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2pPr>
            <a:lvl3pPr marL="1143000" indent="-2286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3pPr>
            <a:lvl4pPr marL="1600200" indent="-2286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4pPr>
            <a:lvl5pPr marL="2057400" indent="-2286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 typeface="Wingdings" pitchFamily="2" charset="2"/>
              <a:buChar char="q"/>
            </a:pPr>
            <a:r>
              <a:rPr lang="en-US" altLang="ar-SA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Tahoma" pitchFamily="34" charset="0"/>
              </a:rPr>
              <a:t> Open </a:t>
            </a:r>
            <a:r>
              <a:rPr lang="en-US" altLang="ar-SA" sz="280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Tahoma" pitchFamily="34" charset="0"/>
              </a:rPr>
              <a:t>comedones</a:t>
            </a:r>
            <a:r>
              <a:rPr lang="en-US" altLang="ar-SA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Tahoma" pitchFamily="34" charset="0"/>
              </a:rPr>
              <a:t>, papules ,pustules</a:t>
            </a:r>
            <a:endParaRPr lang="ar-SA" altLang="ar-SA" sz="2800" dirty="0">
              <a:solidFill>
                <a:schemeClr val="tx2">
                  <a:lumMod val="20000"/>
                  <a:lumOff val="80000"/>
                </a:schemeClr>
              </a:solidFill>
              <a:latin typeface="Tahoma" pitchFamily="34" charset="0"/>
            </a:endParaRPr>
          </a:p>
        </p:txBody>
      </p:sp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14475" y="115888"/>
            <a:ext cx="5794375" cy="43053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>
              <a:defRPr/>
            </a:pPr>
            <a:endParaRPr lang="ar-SA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ar-SA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8196" name="Picture 2" descr="C:\Users\sony\Desktop\My Lectures\perioral d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2787650"/>
            <a:ext cx="4170363" cy="331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3" descr="C:\Users\sony\Desktop\My Lectures\ca0511hidradenitis2_165970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260350"/>
            <a:ext cx="4105275" cy="2489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4" descr="C:\Users\sony\Desktop\My Lectures\rosacea-300x19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260350"/>
            <a:ext cx="3810000" cy="252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5" descr="C:\Users\sony\Desktop\My Lectures\inflammatory (2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2822575"/>
            <a:ext cx="3744912" cy="298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0" name="TextBox 4"/>
          <p:cNvSpPr txBox="1">
            <a:spLocks noChangeArrowheads="1"/>
          </p:cNvSpPr>
          <p:nvPr/>
        </p:nvSpPr>
        <p:spPr bwMode="auto">
          <a:xfrm>
            <a:off x="7524750" y="2205038"/>
            <a:ext cx="12239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1pPr>
            <a:lvl2pPr marL="742950" indent="-28575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2pPr>
            <a:lvl3pPr marL="1143000" indent="-2286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3pPr>
            <a:lvl4pPr marL="1600200" indent="-2286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4pPr>
            <a:lvl5pPr marL="2057400" indent="-2286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9pPr>
          </a:lstStyle>
          <a:p>
            <a:pPr algn="r" rtl="1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ar-SA" sz="1800" b="1">
                <a:solidFill>
                  <a:schemeClr val="tx2">
                    <a:lumMod val="20000"/>
                    <a:lumOff val="80000"/>
                  </a:schemeClr>
                </a:solidFill>
                <a:latin typeface="Tahoma" pitchFamily="34" charset="0"/>
              </a:rPr>
              <a:t>Rosacea</a:t>
            </a:r>
            <a:endParaRPr lang="ar-SA" altLang="ar-SA" sz="1800" b="1">
              <a:solidFill>
                <a:schemeClr val="tx2">
                  <a:lumMod val="20000"/>
                  <a:lumOff val="80000"/>
                </a:schemeClr>
              </a:solidFill>
              <a:latin typeface="Tahoma" pitchFamily="34" charset="0"/>
            </a:endParaRPr>
          </a:p>
        </p:txBody>
      </p:sp>
      <p:sp>
        <p:nvSpPr>
          <p:cNvPr id="8201" name="TextBox 5"/>
          <p:cNvSpPr txBox="1">
            <a:spLocks noChangeArrowheads="1"/>
          </p:cNvSpPr>
          <p:nvPr/>
        </p:nvSpPr>
        <p:spPr bwMode="auto">
          <a:xfrm>
            <a:off x="7019925" y="5086350"/>
            <a:ext cx="150653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1pPr>
            <a:lvl2pPr marL="742950" indent="-28575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2pPr>
            <a:lvl3pPr marL="1143000" indent="-2286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3pPr>
            <a:lvl4pPr marL="1600200" indent="-2286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4pPr>
            <a:lvl5pPr marL="2057400" indent="-2286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9pPr>
          </a:lstStyle>
          <a:p>
            <a:pPr algn="r" rtl="1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ar-SA" sz="1800" b="1">
                <a:solidFill>
                  <a:schemeClr val="tx2">
                    <a:lumMod val="20000"/>
                    <a:lumOff val="80000"/>
                  </a:schemeClr>
                </a:solidFill>
                <a:latin typeface="Tahoma" pitchFamily="34" charset="0"/>
              </a:rPr>
              <a:t>Perioral dermatitis</a:t>
            </a:r>
            <a:endParaRPr lang="ar-SA" altLang="ar-SA" sz="1800" b="1">
              <a:solidFill>
                <a:schemeClr val="tx2">
                  <a:lumMod val="20000"/>
                  <a:lumOff val="80000"/>
                </a:schemeClr>
              </a:solidFill>
              <a:latin typeface="Tahoma" pitchFamily="34" charset="0"/>
            </a:endParaRPr>
          </a:p>
        </p:txBody>
      </p:sp>
      <p:sp>
        <p:nvSpPr>
          <p:cNvPr id="8202" name="TextBox 6"/>
          <p:cNvSpPr txBox="1">
            <a:spLocks noChangeArrowheads="1"/>
          </p:cNvSpPr>
          <p:nvPr/>
        </p:nvSpPr>
        <p:spPr bwMode="auto">
          <a:xfrm>
            <a:off x="2987675" y="5445125"/>
            <a:ext cx="9366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1pPr>
            <a:lvl2pPr marL="742950" indent="-28575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2pPr>
            <a:lvl3pPr marL="1143000" indent="-2286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3pPr>
            <a:lvl4pPr marL="1600200" indent="-2286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4pPr>
            <a:lvl5pPr marL="2057400" indent="-2286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9pPr>
          </a:lstStyle>
          <a:p>
            <a:pPr algn="r" rtl="1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ar-SA" sz="1800" b="1">
                <a:solidFill>
                  <a:schemeClr val="tx2">
                    <a:lumMod val="20000"/>
                    <a:lumOff val="80000"/>
                  </a:schemeClr>
                </a:solidFill>
                <a:latin typeface="Tahoma" pitchFamily="34" charset="0"/>
              </a:rPr>
              <a:t>Acne</a:t>
            </a:r>
            <a:endParaRPr lang="ar-SA" altLang="ar-SA" sz="1800" b="1">
              <a:solidFill>
                <a:schemeClr val="tx2">
                  <a:lumMod val="20000"/>
                  <a:lumOff val="80000"/>
                </a:schemeClr>
              </a:solidFill>
              <a:latin typeface="Tahoma" pitchFamily="34" charset="0"/>
            </a:endParaRPr>
          </a:p>
        </p:txBody>
      </p:sp>
      <p:sp>
        <p:nvSpPr>
          <p:cNvPr id="8203" name="TextBox 7"/>
          <p:cNvSpPr txBox="1">
            <a:spLocks noChangeArrowheads="1"/>
          </p:cNvSpPr>
          <p:nvPr/>
        </p:nvSpPr>
        <p:spPr bwMode="auto">
          <a:xfrm>
            <a:off x="3059113" y="2060575"/>
            <a:ext cx="15970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1pPr>
            <a:lvl2pPr marL="742950" indent="-28575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2pPr>
            <a:lvl3pPr marL="1143000" indent="-2286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3pPr>
            <a:lvl4pPr marL="1600200" indent="-2286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4pPr>
            <a:lvl5pPr marL="2057400" indent="-2286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9pPr>
          </a:lstStyle>
          <a:p>
            <a:pPr algn="r" rtl="1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ar-SA" sz="1800" b="1">
                <a:solidFill>
                  <a:schemeClr val="tx2">
                    <a:lumMod val="20000"/>
                    <a:lumOff val="80000"/>
                  </a:schemeClr>
                </a:solidFill>
                <a:latin typeface="Tahoma" pitchFamily="34" charset="0"/>
              </a:rPr>
              <a:t>Hidradenitis</a:t>
            </a:r>
          </a:p>
          <a:p>
            <a:pPr algn="r" rtl="1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ar-SA" sz="1800" b="1">
                <a:solidFill>
                  <a:schemeClr val="tx2">
                    <a:lumMod val="20000"/>
                    <a:lumOff val="80000"/>
                  </a:schemeClr>
                </a:solidFill>
                <a:latin typeface="Tahoma" pitchFamily="34" charset="0"/>
              </a:rPr>
              <a:t>supprative</a:t>
            </a:r>
            <a:endParaRPr lang="ar-SA" altLang="ar-SA" sz="1800" b="1">
              <a:solidFill>
                <a:schemeClr val="tx2">
                  <a:lumMod val="20000"/>
                  <a:lumOff val="80000"/>
                </a:schemeClr>
              </a:solidFill>
              <a:latin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609600" y="274638"/>
            <a:ext cx="7924800" cy="706090"/>
          </a:xfrm>
        </p:spPr>
        <p:txBody>
          <a:bodyPr wrap="square" numCol="1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b="1" cap="none" dirty="0" smtClean="0">
                <a:latin typeface="Tahoma" pitchFamily="34" charset="0"/>
              </a:rPr>
              <a:t/>
            </a:r>
            <a:br>
              <a:rPr lang="en-US" b="1" cap="none" dirty="0" smtClean="0">
                <a:latin typeface="Tahoma" pitchFamily="34" charset="0"/>
              </a:rPr>
            </a:br>
            <a:r>
              <a:rPr lang="en-US" b="1" cap="none" dirty="0" smtClean="0">
                <a:latin typeface="Tahoma" pitchFamily="34" charset="0"/>
              </a:rPr>
              <a:t/>
            </a:r>
            <a:br>
              <a:rPr lang="en-US" b="1" cap="none" dirty="0" smtClean="0">
                <a:latin typeface="Tahoma" pitchFamily="34" charset="0"/>
              </a:rPr>
            </a:br>
            <a:r>
              <a:rPr lang="en-US" b="1" cap="none" dirty="0" smtClean="0">
                <a:latin typeface="Tahoma" pitchFamily="34" charset="0"/>
              </a:rPr>
              <a:t>                       </a:t>
            </a:r>
            <a:r>
              <a:rPr lang="en-US" b="1" cap="none" dirty="0" smtClean="0">
                <a:latin typeface="Tahoma" pitchFamily="34" charset="0"/>
              </a:rPr>
              <a:t>ACNE SCARS</a:t>
            </a:r>
            <a:endParaRPr lang="ar-SA" b="1" cap="none" dirty="0" smtClean="0">
              <a:latin typeface="Tahoma" pitchFamily="34" charset="0"/>
            </a:endParaRPr>
          </a:p>
        </p:txBody>
      </p:sp>
      <p:sp>
        <p:nvSpPr>
          <p:cNvPr id="189443" name="Rectangle 3"/>
          <p:cNvSpPr>
            <a:spLocks noGrp="1" noRot="1" noChangeArrowheads="1"/>
          </p:cNvSpPr>
          <p:nvPr>
            <p:ph sz="quarter" idx="13"/>
          </p:nvPr>
        </p:nvSpPr>
        <p:spPr/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endParaRPr lang="ar-SA" smtClean="0">
              <a:latin typeface="Tahoma" pitchFamily="34" charset="0"/>
            </a:endParaRPr>
          </a:p>
        </p:txBody>
      </p:sp>
      <p:pic>
        <p:nvPicPr>
          <p:cNvPr id="2050" name="Picture 2" descr="C:\Users\sony\Desktop\acne scars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628800"/>
            <a:ext cx="7848872" cy="417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9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250825" y="1600200"/>
            <a:ext cx="4564063" cy="4114800"/>
          </a:xfrm>
        </p:spPr>
        <p:txBody>
          <a:bodyPr>
            <a:normAutofit lnSpcReduction="10000"/>
          </a:bodyPr>
          <a:lstStyle/>
          <a:p>
            <a:pPr eaLnBrk="1" fontAlgn="auto" hangingPunct="1"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r>
              <a:rPr lang="en-US" sz="28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pitchFamily="34" charset="0"/>
                <a:ea typeface="+mn-ea"/>
              </a:rPr>
              <a:t>Diet has no relation to acne.</a:t>
            </a:r>
          </a:p>
          <a:p>
            <a:pPr eaLnBrk="1" fontAlgn="auto" hangingPunct="1"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r>
              <a:rPr lang="en-US" sz="28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pitchFamily="34" charset="0"/>
                <a:ea typeface="+mn-ea"/>
              </a:rPr>
              <a:t> Pre menstrual flare.</a:t>
            </a:r>
          </a:p>
          <a:p>
            <a:pPr eaLnBrk="1" fontAlgn="auto" hangingPunct="1"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r>
              <a:rPr lang="en-US" sz="28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pitchFamily="34" charset="0"/>
                <a:ea typeface="+mn-ea"/>
              </a:rPr>
              <a:t> Sweating.</a:t>
            </a:r>
          </a:p>
          <a:p>
            <a:pPr eaLnBrk="1" fontAlgn="auto" hangingPunct="1"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r>
              <a:rPr lang="en-US" sz="28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pitchFamily="34" charset="0"/>
                <a:ea typeface="+mn-ea"/>
              </a:rPr>
              <a:t> UV radiation.</a:t>
            </a:r>
          </a:p>
          <a:p>
            <a:pPr eaLnBrk="1" fontAlgn="auto" hangingPunct="1"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r>
              <a:rPr lang="en-US" sz="28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pitchFamily="34" charset="0"/>
                <a:ea typeface="+mn-ea"/>
              </a:rPr>
              <a:t> Stress.</a:t>
            </a:r>
          </a:p>
          <a:p>
            <a:pPr eaLnBrk="1" fontAlgn="auto" hangingPunct="1"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r>
              <a:rPr lang="en-US" sz="28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pitchFamily="34" charset="0"/>
                <a:ea typeface="+mn-ea"/>
              </a:rPr>
              <a:t> Friction.</a:t>
            </a:r>
          </a:p>
          <a:p>
            <a:pPr eaLnBrk="1" fontAlgn="auto" hangingPunct="1"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r>
              <a:rPr lang="en-US" sz="28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pitchFamily="34" charset="0"/>
                <a:ea typeface="+mn-ea"/>
              </a:rPr>
              <a:t> Cosmetics.</a:t>
            </a:r>
          </a:p>
          <a:p>
            <a:pPr eaLnBrk="1" fontAlgn="auto" hangingPunct="1"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endParaRPr lang="en-US" sz="2800" b="1" dirty="0" smtClean="0">
              <a:solidFill>
                <a:schemeClr val="tx2">
                  <a:lumMod val="20000"/>
                  <a:lumOff val="80000"/>
                </a:schemeClr>
              </a:solidFill>
              <a:latin typeface="Franklin Gothic Demi" pitchFamily="34" charset="0"/>
              <a:ea typeface="+mn-ea"/>
            </a:endParaRPr>
          </a:p>
          <a:p>
            <a:pPr eaLnBrk="1" fontAlgn="auto" hangingPunct="1"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endParaRPr lang="en-US" sz="2800" dirty="0" smtClean="0">
              <a:solidFill>
                <a:schemeClr val="tx2">
                  <a:lumMod val="20000"/>
                  <a:lumOff val="80000"/>
                </a:schemeClr>
              </a:solidFill>
              <a:latin typeface="Franklin Gothic Demi" pitchFamily="34" charset="0"/>
              <a:ea typeface="+mn-e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561975"/>
          </a:xfrm>
        </p:spPr>
        <p:txBody>
          <a:bodyPr/>
          <a:lstStyle/>
          <a:p>
            <a:pPr>
              <a:defRPr/>
            </a:pPr>
            <a:r>
              <a:rPr lang="en-US" sz="32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:</a:t>
            </a:r>
            <a:r>
              <a:rPr lang="en-US" sz="32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/>
            </a:r>
            <a:br>
              <a:rPr lang="en-US" sz="3200" dirty="0">
                <a:solidFill>
                  <a:schemeClr val="tx2">
                    <a:lumMod val="20000"/>
                    <a:lumOff val="80000"/>
                  </a:schemeClr>
                </a:solidFill>
              </a:rPr>
            </a:br>
            <a:r>
              <a:rPr lang="en-US" sz="2800" b="1" i="1" u="sng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Aggravating Factors</a:t>
            </a:r>
            <a:endParaRPr lang="ar-SA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46084" name="Picture 4" descr="C:\Users\sony\Desktop\My Lectures\friction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1412875"/>
            <a:ext cx="3841750" cy="2447925"/>
          </a:xfr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085" name="Picture 5" descr="C:\Users\sony\Desktop\My Lectures\seperat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2813" y="3827463"/>
            <a:ext cx="1366837" cy="2049462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086" name="Picture 6" descr="C:\Users\sony\Desktop\My Lectures\Clipart-Stick-Girl-Sweating-In-The-Sun-Royalty-Free-Vector-Illustration-1024107922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4888" y="3827463"/>
            <a:ext cx="2447925" cy="2049462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>
              <a:defRPr/>
            </a:pPr>
            <a:endParaRPr lang="ar-SA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 eaLnBrk="1" fontAlgn="auto" hangingPunct="1">
              <a:lnSpc>
                <a:spcPct val="90000"/>
              </a:lnSpc>
              <a:buFont typeface="Arial" pitchFamily="34" charset="0"/>
              <a:buNone/>
              <a:defRPr/>
            </a:pPr>
            <a:endParaRPr lang="en-US" sz="1800" dirty="0" smtClean="0">
              <a:latin typeface="Franklin Gothic Demi" pitchFamily="34" charset="0"/>
            </a:endParaRPr>
          </a:p>
          <a:p>
            <a:pPr>
              <a:defRPr/>
            </a:pPr>
            <a:endParaRPr lang="ar-SA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33363"/>
            <a:ext cx="7924800" cy="1143000"/>
          </a:xfrm>
        </p:spPr>
        <p:txBody>
          <a:bodyPr/>
          <a:lstStyle/>
          <a:p>
            <a:pPr>
              <a:defRPr/>
            </a:pPr>
            <a:r>
              <a:rPr lang="en-US" sz="3200" b="1" u="sng" dirty="0" smtClean="0">
                <a:solidFill>
                  <a:schemeClr val="tx2"/>
                </a:solidFill>
              </a:rPr>
              <a:t>                   </a:t>
            </a:r>
            <a:r>
              <a:rPr lang="en-US" sz="3200" b="1" u="sng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Differential Diagnosis</a:t>
            </a:r>
            <a:endParaRPr lang="ar-SA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3733800" cy="574675"/>
          </a:xfrm>
        </p:spPr>
        <p:txBody>
          <a:bodyPr/>
          <a:lstStyle/>
          <a:p>
            <a:pPr marL="342900" indent="-342900">
              <a:buFont typeface="Wingdings" panose="05000000000000000000" pitchFamily="2" charset="2"/>
              <a:buChar char="q"/>
              <a:defRPr/>
            </a:pPr>
            <a:r>
              <a:rPr lang="en-US" sz="2400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  Rosacea</a:t>
            </a:r>
            <a:endParaRPr lang="ar-SA" sz="2400" b="1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3"/>
          </p:nvPr>
        </p:nvSpPr>
        <p:spPr>
          <a:xfrm>
            <a:off x="4800600" y="1600200"/>
            <a:ext cx="3733800" cy="574675"/>
          </a:xfrm>
        </p:spPr>
        <p:txBody>
          <a:bodyPr/>
          <a:lstStyle/>
          <a:p>
            <a:pPr marL="342900" indent="-342900">
              <a:buFont typeface="Wingdings" panose="05000000000000000000" pitchFamily="2" charset="2"/>
              <a:buChar char="q"/>
              <a:defRPr/>
            </a:pPr>
            <a:r>
              <a:rPr lang="en-US" sz="2400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  Folliculitis</a:t>
            </a:r>
            <a:endParaRPr lang="ar-SA" sz="2400" b="1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4711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2205038"/>
            <a:ext cx="3879850" cy="352742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711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205038"/>
            <a:ext cx="4025900" cy="352742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7113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025" y="44450"/>
            <a:ext cx="2197100" cy="1584325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01625" y="277813"/>
            <a:ext cx="8380413" cy="909637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pitchFamily="34" charset="0"/>
                <a:ea typeface="+mj-ea"/>
              </a:rPr>
              <a:t>              ACNE TREATMENT - Goals</a:t>
            </a:r>
            <a:endParaRPr lang="en-GB" b="1" dirty="0" smtClean="0">
              <a:solidFill>
                <a:schemeClr val="tx2">
                  <a:lumMod val="20000"/>
                  <a:lumOff val="80000"/>
                </a:schemeClr>
              </a:solidFill>
              <a:latin typeface="Franklin Gothic Demi" pitchFamily="34" charset="0"/>
              <a:ea typeface="+mj-ea"/>
            </a:endParaRPr>
          </a:p>
        </p:txBody>
      </p:sp>
      <p:sp>
        <p:nvSpPr>
          <p:cNvPr id="122883" name="Rectangle 3"/>
          <p:cNvSpPr>
            <a:spLocks noGrp="1" noRot="1" noChangeArrowheads="1"/>
          </p:cNvSpPr>
          <p:nvPr>
            <p:ph sz="quarter" idx="13"/>
          </p:nvPr>
        </p:nvSpPr>
        <p:spPr>
          <a:xfrm>
            <a:off x="457200" y="908720"/>
            <a:ext cx="8229600" cy="4320480"/>
          </a:xfrm>
        </p:spPr>
        <p:txBody>
          <a:bodyPr/>
          <a:lstStyle/>
          <a:p>
            <a:pPr eaLnBrk="1" fontAlgn="auto" hangingPunct="1">
              <a:buFont typeface="Wingdings" panose="05000000000000000000" pitchFamily="2" charset="2"/>
              <a:buChar char="Ø"/>
              <a:defRPr/>
            </a:pPr>
            <a:endParaRPr lang="en-US" sz="2800" i="1" u="sng" dirty="0" smtClean="0">
              <a:solidFill>
                <a:schemeClr val="tx2">
                  <a:lumMod val="20000"/>
                  <a:lumOff val="80000"/>
                </a:schemeClr>
              </a:solidFill>
              <a:ea typeface="+mn-ea"/>
            </a:endParaRPr>
          </a:p>
          <a:p>
            <a:pPr eaLnBrk="1" fontAlgn="auto" hangingPunct="1">
              <a:buFont typeface="Wingdings" panose="05000000000000000000" pitchFamily="2" charset="2"/>
              <a:buChar char="Ø"/>
              <a:defRPr/>
            </a:pPr>
            <a:r>
              <a:rPr lang="en-US" sz="28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pitchFamily="34" charset="0"/>
                <a:ea typeface="+mn-ea"/>
              </a:rPr>
              <a:t>Decrease scarring.</a:t>
            </a:r>
          </a:p>
          <a:p>
            <a:pPr eaLnBrk="1" fontAlgn="auto" hangingPunct="1">
              <a:buFont typeface="Wingdings" panose="05000000000000000000" pitchFamily="2" charset="2"/>
              <a:buChar char="Ø"/>
              <a:defRPr/>
            </a:pPr>
            <a:r>
              <a:rPr lang="en-US" sz="28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pitchFamily="34" charset="0"/>
                <a:ea typeface="+mn-ea"/>
              </a:rPr>
              <a:t>Decrease unsightly appearance.</a:t>
            </a:r>
          </a:p>
          <a:p>
            <a:pPr eaLnBrk="1" fontAlgn="auto" hangingPunct="1">
              <a:buFont typeface="Wingdings" panose="05000000000000000000" pitchFamily="2" charset="2"/>
              <a:buChar char="Ø"/>
              <a:defRPr/>
            </a:pPr>
            <a:r>
              <a:rPr lang="en-US" sz="28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pitchFamily="34" charset="0"/>
                <a:ea typeface="+mn-ea"/>
              </a:rPr>
              <a:t>Decrease psychological stress.</a:t>
            </a:r>
          </a:p>
          <a:p>
            <a:pPr eaLnBrk="1" fontAlgn="auto" hangingPunct="1">
              <a:buFont typeface="Wingdings" panose="05000000000000000000" pitchFamily="2" charset="2"/>
              <a:buChar char="Ø"/>
              <a:defRPr/>
            </a:pPr>
            <a:r>
              <a:rPr lang="en-US" sz="28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pitchFamily="34" charset="0"/>
                <a:ea typeface="+mn-ea"/>
              </a:rPr>
              <a:t>Explain  length of treatment,  may be several months and initial response may be slow but must persevere .</a:t>
            </a:r>
            <a:endParaRPr lang="en-GB" sz="2800" dirty="0" smtClean="0">
              <a:solidFill>
                <a:schemeClr val="tx2">
                  <a:lumMod val="20000"/>
                  <a:lumOff val="80000"/>
                </a:schemeClr>
              </a:solidFill>
              <a:latin typeface="Franklin Gothic Demi" pitchFamily="34" charset="0"/>
              <a:ea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1" name="Rectangle 3"/>
          <p:cNvSpPr>
            <a:spLocks noGrp="1" noRot="1" noChangeArrowheads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pPr eaLnBrk="1" fontAlgn="auto" hangingPunct="1">
              <a:buFont typeface="Wingdings" panose="05000000000000000000" pitchFamily="2" charset="2"/>
              <a:buChar char="Ø"/>
              <a:defRPr/>
            </a:pPr>
            <a:r>
              <a:rPr lang="en-US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Tahoma" charset="0"/>
                <a:ea typeface="+mn-ea"/>
                <a:cs typeface="Arial" charset="0"/>
              </a:rPr>
              <a:t>Reverse the altered keratinization.</a:t>
            </a:r>
          </a:p>
          <a:p>
            <a:pPr eaLnBrk="1" fontAlgn="auto" hangingPunct="1">
              <a:buFont typeface="Wingdings" panose="05000000000000000000" pitchFamily="2" charset="2"/>
              <a:buChar char="Ø"/>
              <a:defRPr/>
            </a:pPr>
            <a:r>
              <a:rPr lang="en-US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Tahoma" charset="0"/>
                <a:ea typeface="+mn-ea"/>
                <a:cs typeface="Arial" charset="0"/>
              </a:rPr>
              <a:t>Decrease the </a:t>
            </a:r>
            <a:r>
              <a:rPr lang="en-US" sz="28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Tahoma" charset="0"/>
                <a:ea typeface="+mn-ea"/>
                <a:cs typeface="Arial" charset="0"/>
              </a:rPr>
              <a:t>intra-follicular </a:t>
            </a:r>
            <a:r>
              <a:rPr lang="en-US" sz="2800" dirty="0" err="1" smtClean="0">
                <a:solidFill>
                  <a:schemeClr val="tx2">
                    <a:lumMod val="20000"/>
                    <a:lumOff val="80000"/>
                  </a:schemeClr>
                </a:solidFill>
                <a:latin typeface="Tahoma" charset="0"/>
                <a:ea typeface="+mn-ea"/>
                <a:cs typeface="Arial" charset="0"/>
              </a:rPr>
              <a:t>P.acnes</a:t>
            </a:r>
            <a:r>
              <a:rPr lang="en-US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Tahoma" charset="0"/>
                <a:ea typeface="+mn-ea"/>
                <a:cs typeface="Arial" charset="0"/>
              </a:rPr>
              <a:t>.</a:t>
            </a:r>
          </a:p>
          <a:p>
            <a:pPr eaLnBrk="1" fontAlgn="auto" hangingPunct="1">
              <a:buFont typeface="Wingdings" panose="05000000000000000000" pitchFamily="2" charset="2"/>
              <a:buChar char="Ø"/>
              <a:defRPr/>
            </a:pPr>
            <a:r>
              <a:rPr lang="en-US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Tahoma" charset="0"/>
                <a:ea typeface="+mn-ea"/>
                <a:cs typeface="Arial" charset="0"/>
              </a:rPr>
              <a:t>Decrease sebaceous gland activity.</a:t>
            </a:r>
          </a:p>
          <a:p>
            <a:pPr eaLnBrk="1" fontAlgn="auto" hangingPunct="1">
              <a:buFont typeface="Wingdings" panose="05000000000000000000" pitchFamily="2" charset="2"/>
              <a:buChar char="Ø"/>
              <a:defRPr/>
            </a:pPr>
            <a:r>
              <a:rPr lang="en-US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Tahoma" charset="0"/>
                <a:ea typeface="+mn-ea"/>
                <a:cs typeface="Arial" charset="0"/>
              </a:rPr>
              <a:t>Decrease inflammation.</a:t>
            </a:r>
          </a:p>
        </p:txBody>
      </p:sp>
      <p:sp>
        <p:nvSpPr>
          <p:cNvPr id="15565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609600" y="-242888"/>
            <a:ext cx="7924800" cy="1143001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>
                <a:solidFill>
                  <a:schemeClr val="tx2">
                    <a:lumMod val="20000"/>
                    <a:lumOff val="80000"/>
                  </a:schemeClr>
                </a:solidFill>
                <a:latin typeface="Tahoma" charset="0"/>
                <a:ea typeface="+mj-ea"/>
                <a:cs typeface="Arial" charset="0"/>
              </a:rPr>
              <a:t>Principles in treating acne:</a:t>
            </a:r>
          </a:p>
        </p:txBody>
      </p:sp>
      <p:pic>
        <p:nvPicPr>
          <p:cNvPr id="49156" name="Picture 4" descr="C:\Users\sony\Desktop\My Lectures\p-acne-bacteria1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3357563"/>
            <a:ext cx="3733800" cy="2528887"/>
          </a:xfr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157" name="Picture 5" descr="C:\Users\sony\Desktop\My Lectures\acne path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1484313"/>
            <a:ext cx="3697287" cy="28702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-100013"/>
            <a:ext cx="7924800" cy="1143001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sz="60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Treatment</a:t>
            </a:r>
            <a:endParaRPr lang="ar-SA" sz="6000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561144712"/>
              </p:ext>
            </p:extLst>
          </p:nvPr>
        </p:nvGraphicFramePr>
        <p:xfrm>
          <a:off x="609600" y="1600200"/>
          <a:ext cx="7924800" cy="3708400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2641600"/>
                <a:gridCol w="2641600"/>
                <a:gridCol w="2641600"/>
              </a:tblGrid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en-US" dirty="0" smtClean="0"/>
                        <a:t>Miscellaneous</a:t>
                      </a:r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en-US" dirty="0" smtClean="0"/>
                        <a:t>Oral</a:t>
                      </a:r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en-US" dirty="0" smtClean="0"/>
                        <a:t>Topical</a:t>
                      </a:r>
                      <a:endParaRPr lang="ar-SA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en-US" dirty="0" smtClean="0"/>
                        <a:t>Laser resurfacing</a:t>
                      </a:r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en-US" b="1" dirty="0" smtClean="0"/>
                        <a:t>Antibiotics:</a:t>
                      </a:r>
                      <a:endParaRPr lang="ar-SA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en-US" dirty="0" smtClean="0"/>
                        <a:t>Benzoyl peroxide</a:t>
                      </a:r>
                      <a:endParaRPr lang="ar-SA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en-US" dirty="0" smtClean="0"/>
                        <a:t>Chemical peel</a:t>
                      </a:r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en-US" dirty="0" smtClean="0"/>
                        <a:t>Doxycycline</a:t>
                      </a:r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en-US" baseline="0" dirty="0" smtClean="0"/>
                        <a:t>Retinoic acid</a:t>
                      </a:r>
                      <a:r>
                        <a:rPr lang="ar-SA" baseline="0" dirty="0" smtClean="0"/>
                        <a:t> </a:t>
                      </a:r>
                      <a:endParaRPr lang="ar-SA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en-US" dirty="0" err="1" smtClean="0"/>
                        <a:t>Comedo</a:t>
                      </a:r>
                      <a:r>
                        <a:rPr lang="en-US" dirty="0" smtClean="0"/>
                        <a:t> extraction</a:t>
                      </a:r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en-US" dirty="0" smtClean="0"/>
                        <a:t>Minocycline</a:t>
                      </a:r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 smtClean="0"/>
                        <a:t>Adaplene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Tazarotene</a:t>
                      </a:r>
                      <a:r>
                        <a:rPr lang="en-US" dirty="0" smtClean="0"/>
                        <a:t> ,</a:t>
                      </a:r>
                      <a:endParaRPr lang="ar-SA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en-US" dirty="0" err="1" smtClean="0"/>
                        <a:t>Dermaberasion</a:t>
                      </a:r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en-US" dirty="0" smtClean="0"/>
                        <a:t>Erythromycin</a:t>
                      </a:r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en-US" dirty="0" err="1" smtClean="0"/>
                        <a:t>Resorcinol,Sulfer</a:t>
                      </a:r>
                      <a:endParaRPr lang="ar-SA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en-US" dirty="0" err="1" smtClean="0"/>
                        <a:t>Intralesional</a:t>
                      </a:r>
                      <a:r>
                        <a:rPr lang="en-US" dirty="0" smtClean="0"/>
                        <a:t> steroid</a:t>
                      </a:r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en-US" b="1" dirty="0" err="1" smtClean="0"/>
                        <a:t>Retinoids</a:t>
                      </a:r>
                      <a:r>
                        <a:rPr lang="en-US" b="1" dirty="0" smtClean="0"/>
                        <a:t>:</a:t>
                      </a:r>
                      <a:endParaRPr lang="ar-SA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en-US" dirty="0" err="1" smtClean="0"/>
                        <a:t>Azeliac</a:t>
                      </a:r>
                      <a:r>
                        <a:rPr lang="en-US" dirty="0" smtClean="0"/>
                        <a:t> acid</a:t>
                      </a:r>
                      <a:endParaRPr lang="ar-SA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en-US" dirty="0" smtClean="0"/>
                        <a:t>CROSS</a:t>
                      </a:r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en-US" dirty="0" err="1" smtClean="0"/>
                        <a:t>Isotretinoin</a:t>
                      </a:r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en-US" b="1" dirty="0" smtClean="0"/>
                        <a:t>Antibiotics:</a:t>
                      </a:r>
                      <a:endParaRPr lang="ar-SA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en-US" b="1" dirty="0" smtClean="0"/>
                        <a:t>Hormones:</a:t>
                      </a:r>
                      <a:endParaRPr lang="ar-SA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en-US" dirty="0" smtClean="0"/>
                        <a:t>Clindamycin</a:t>
                      </a:r>
                      <a:endParaRPr lang="ar-SA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en-US" dirty="0" err="1" smtClean="0"/>
                        <a:t>Antiandrogens</a:t>
                      </a:r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en-US" dirty="0" smtClean="0"/>
                        <a:t>Erythromycin</a:t>
                      </a:r>
                      <a:endParaRPr lang="ar-SA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en-US" dirty="0" smtClean="0"/>
                        <a:t>OCP</a:t>
                      </a:r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7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609600" y="1600200"/>
            <a:ext cx="4178300" cy="4276725"/>
          </a:xfrm>
        </p:spPr>
        <p:txBody>
          <a:bodyPr>
            <a:normAutofit fontScale="85000" lnSpcReduction="10000"/>
          </a:bodyPr>
          <a:lstStyle/>
          <a:p>
            <a:pPr marL="0" indent="0" eaLnBrk="1" fontAlgn="auto" hangingPunct="1">
              <a:lnSpc>
                <a:spcPct val="90000"/>
              </a:lnSpc>
              <a:buFont typeface="Arial" pitchFamily="34" charset="0"/>
              <a:buNone/>
              <a:defRPr/>
            </a:pPr>
            <a:r>
              <a:rPr lang="en-US" sz="2400" b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Tahoma" charset="0"/>
                <a:ea typeface="+mn-ea"/>
                <a:cs typeface="Arial" charset="0"/>
              </a:rPr>
              <a:t> </a:t>
            </a:r>
            <a:r>
              <a:rPr lang="en-US" sz="2400" b="1" u="sng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ea typeface="+mn-ea"/>
                <a:cs typeface="Arial" charset="0"/>
              </a:rPr>
              <a:t>Benzoyl peroxide:</a:t>
            </a:r>
          </a:p>
          <a:p>
            <a:pPr eaLnBrk="1" fontAlgn="auto" hangingPunct="1"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r>
              <a:rPr lang="en-US" sz="2400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ea typeface="+mn-ea"/>
                <a:cs typeface="Arial" charset="0"/>
              </a:rPr>
              <a:t>High antibacterial </a:t>
            </a:r>
            <a:r>
              <a:rPr lang="en-US" sz="24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ea typeface="+mn-ea"/>
                <a:cs typeface="Arial" charset="0"/>
              </a:rPr>
              <a:t>activity.</a:t>
            </a:r>
            <a:endParaRPr lang="en-US" sz="2400" dirty="0">
              <a:solidFill>
                <a:schemeClr val="tx2">
                  <a:lumMod val="20000"/>
                  <a:lumOff val="80000"/>
                </a:schemeClr>
              </a:solidFill>
              <a:latin typeface="Franklin Gothic Demi" charset="0"/>
              <a:ea typeface="+mn-ea"/>
              <a:cs typeface="Arial" charset="0"/>
            </a:endParaRPr>
          </a:p>
          <a:p>
            <a:pPr eaLnBrk="1" fontAlgn="auto" hangingPunct="1"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r>
              <a:rPr lang="en-US" sz="2400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ea typeface="+mn-ea"/>
                <a:cs typeface="Arial" charset="0"/>
              </a:rPr>
              <a:t>Drying </a:t>
            </a:r>
            <a:r>
              <a:rPr lang="en-US" sz="24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ea typeface="+mn-ea"/>
                <a:cs typeface="Arial" charset="0"/>
              </a:rPr>
              <a:t>effect.</a:t>
            </a:r>
            <a:endParaRPr lang="en-US" sz="2400" dirty="0">
              <a:solidFill>
                <a:schemeClr val="tx2">
                  <a:lumMod val="20000"/>
                  <a:lumOff val="80000"/>
                </a:schemeClr>
              </a:solidFill>
              <a:latin typeface="Franklin Gothic Demi" charset="0"/>
              <a:ea typeface="+mn-ea"/>
              <a:cs typeface="Arial" charset="0"/>
            </a:endParaRPr>
          </a:p>
          <a:p>
            <a:pPr eaLnBrk="1" fontAlgn="auto" hangingPunct="1"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r>
              <a:rPr lang="en-US" sz="2400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ea typeface="+mn-ea"/>
                <a:cs typeface="Arial" charset="0"/>
              </a:rPr>
              <a:t>Could cause irritation and contact </a:t>
            </a:r>
            <a:r>
              <a:rPr lang="en-US" sz="24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ea typeface="+mn-ea"/>
                <a:cs typeface="Arial" charset="0"/>
              </a:rPr>
              <a:t>dermatitis.</a:t>
            </a:r>
            <a:endParaRPr lang="en-US" sz="2400" dirty="0">
              <a:solidFill>
                <a:schemeClr val="tx2">
                  <a:lumMod val="20000"/>
                  <a:lumOff val="80000"/>
                </a:schemeClr>
              </a:solidFill>
              <a:latin typeface="Franklin Gothic Demi" charset="0"/>
              <a:ea typeface="+mn-ea"/>
              <a:cs typeface="Arial" charset="0"/>
            </a:endParaRPr>
          </a:p>
          <a:p>
            <a:pPr marL="0" indent="0" eaLnBrk="1" fontAlgn="auto" hangingPunct="1">
              <a:lnSpc>
                <a:spcPct val="90000"/>
              </a:lnSpc>
              <a:buFont typeface="Arial" pitchFamily="34" charset="0"/>
              <a:buNone/>
              <a:defRPr/>
            </a:pPr>
            <a:r>
              <a:rPr lang="en-US" sz="2400" b="1" u="sng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ea typeface="+mn-ea"/>
                <a:cs typeface="Arial" charset="0"/>
              </a:rPr>
              <a:t>Retinoic </a:t>
            </a:r>
            <a:r>
              <a:rPr lang="en-US" sz="2400" b="1" u="sng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ea typeface="+mn-ea"/>
                <a:cs typeface="Arial" charset="0"/>
              </a:rPr>
              <a:t>Acid:</a:t>
            </a:r>
          </a:p>
          <a:p>
            <a:pPr eaLnBrk="1" fontAlgn="auto" hangingPunct="1"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r>
              <a:rPr lang="en-US" sz="2400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ea typeface="+mn-ea"/>
                <a:cs typeface="Arial" charset="0"/>
              </a:rPr>
              <a:t>Comedolytic </a:t>
            </a:r>
            <a:r>
              <a:rPr lang="en-US" sz="24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ea typeface="+mn-ea"/>
                <a:cs typeface="Arial" charset="0"/>
              </a:rPr>
              <a:t>activity.</a:t>
            </a:r>
            <a:endParaRPr lang="en-US" sz="2400" dirty="0">
              <a:solidFill>
                <a:schemeClr val="tx2">
                  <a:lumMod val="20000"/>
                  <a:lumOff val="80000"/>
                </a:schemeClr>
              </a:solidFill>
              <a:latin typeface="Franklin Gothic Demi" charset="0"/>
              <a:ea typeface="+mn-ea"/>
              <a:cs typeface="Arial" charset="0"/>
            </a:endParaRPr>
          </a:p>
          <a:p>
            <a:pPr eaLnBrk="1" fontAlgn="auto" hangingPunct="1"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r>
              <a:rPr lang="en-US" sz="2400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ea typeface="+mn-ea"/>
                <a:cs typeface="Arial" charset="0"/>
              </a:rPr>
              <a:t>Advice patient not to expose to sun as it may lead to </a:t>
            </a:r>
            <a:r>
              <a:rPr lang="en-US" sz="24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ea typeface="+mn-ea"/>
                <a:cs typeface="Arial" charset="0"/>
              </a:rPr>
              <a:t>burn.</a:t>
            </a:r>
            <a:endParaRPr lang="en-US" sz="2400" dirty="0">
              <a:solidFill>
                <a:schemeClr val="tx2">
                  <a:lumMod val="20000"/>
                  <a:lumOff val="80000"/>
                </a:schemeClr>
              </a:solidFill>
              <a:latin typeface="Franklin Gothic Demi" charset="0"/>
              <a:ea typeface="+mn-ea"/>
              <a:cs typeface="Arial" charset="0"/>
            </a:endParaRPr>
          </a:p>
          <a:p>
            <a:pPr marL="0" indent="0" eaLnBrk="1" fontAlgn="auto" hangingPunct="1">
              <a:lnSpc>
                <a:spcPct val="90000"/>
              </a:lnSpc>
              <a:buFont typeface="Arial" pitchFamily="34" charset="0"/>
              <a:buNone/>
              <a:defRPr/>
            </a:pPr>
            <a:r>
              <a:rPr lang="en-US" sz="2400" b="1" u="sng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ea typeface="+mn-ea"/>
                <a:cs typeface="Arial" charset="0"/>
              </a:rPr>
              <a:t>Salicylic </a:t>
            </a:r>
            <a:r>
              <a:rPr lang="en-US" sz="2400" b="1" u="sng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ea typeface="+mn-ea"/>
                <a:cs typeface="Arial" charset="0"/>
              </a:rPr>
              <a:t>Acid:</a:t>
            </a:r>
          </a:p>
          <a:p>
            <a:pPr eaLnBrk="1" fontAlgn="auto" hangingPunct="1"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r>
              <a:rPr lang="en-US" sz="2400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ea typeface="+mn-ea"/>
                <a:cs typeface="Arial" charset="0"/>
              </a:rPr>
              <a:t>Comedolytic, less potent than retinoic </a:t>
            </a:r>
            <a:r>
              <a:rPr lang="en-US" sz="24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ea typeface="+mn-ea"/>
                <a:cs typeface="Arial" charset="0"/>
              </a:rPr>
              <a:t>acid.</a:t>
            </a:r>
            <a:endParaRPr lang="en-US" sz="2400" dirty="0">
              <a:solidFill>
                <a:schemeClr val="tx2">
                  <a:lumMod val="20000"/>
                  <a:lumOff val="80000"/>
                </a:schemeClr>
              </a:solidFill>
              <a:latin typeface="Franklin Gothic Demi" charset="0"/>
              <a:ea typeface="+mn-ea"/>
              <a:cs typeface="Arial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>
              <a:defRPr/>
            </a:pPr>
            <a:endParaRPr lang="ar-SA" dirty="0"/>
          </a:p>
        </p:txBody>
      </p:sp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-26988"/>
            <a:ext cx="7924800" cy="850901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b="1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ea typeface="+mj-ea"/>
                <a:cs typeface="Arial" charset="0"/>
              </a:rPr>
              <a:t>Topical </a:t>
            </a:r>
            <a:r>
              <a:rPr lang="en-US" b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ea typeface="+mj-ea"/>
                <a:cs typeface="Arial" charset="0"/>
              </a:rPr>
              <a:t>Therapy</a:t>
            </a:r>
            <a:endParaRPr lang="en-US" b="1" dirty="0">
              <a:solidFill>
                <a:schemeClr val="tx2">
                  <a:lumMod val="20000"/>
                  <a:lumOff val="80000"/>
                </a:schemeClr>
              </a:solidFill>
              <a:latin typeface="Franklin Gothic Demi" charset="0"/>
              <a:ea typeface="+mj-ea"/>
              <a:cs typeface="Arial" charset="0"/>
            </a:endParaRPr>
          </a:p>
        </p:txBody>
      </p:sp>
      <p:pic>
        <p:nvPicPr>
          <p:cNvPr id="5120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6475" y="1484313"/>
            <a:ext cx="3771900" cy="32766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120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6475" y="4760913"/>
            <a:ext cx="3771900" cy="142875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 eaLnBrk="1" fontAlgn="auto" hangingPunct="1">
              <a:lnSpc>
                <a:spcPct val="90000"/>
              </a:lnSpc>
              <a:buFont typeface="Arial" pitchFamily="34" charset="0"/>
              <a:buNone/>
              <a:defRPr/>
            </a:pPr>
            <a:r>
              <a:rPr lang="en-US" sz="2400" b="1" u="sng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cs typeface="Arial" charset="0"/>
              </a:rPr>
              <a:t> </a:t>
            </a:r>
            <a:r>
              <a:rPr lang="en-US" sz="2400" b="1" u="sng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cs typeface="Arial" charset="0"/>
              </a:rPr>
              <a:t>Resorcinol and </a:t>
            </a:r>
            <a:r>
              <a:rPr lang="en-US" sz="2400" b="1" u="sng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cs typeface="Arial" charset="0"/>
              </a:rPr>
              <a:t>sulfur</a:t>
            </a:r>
            <a:r>
              <a:rPr lang="en-US" sz="2400" b="1" u="sng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cs typeface="Arial" charset="0"/>
              </a:rPr>
              <a:t>:</a:t>
            </a:r>
            <a:r>
              <a:rPr lang="en-US" sz="2400" b="1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cs typeface="Arial" charset="0"/>
              </a:rPr>
              <a:t> are </a:t>
            </a:r>
            <a:r>
              <a:rPr lang="en-US" sz="2400" b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cs typeface="Arial" charset="0"/>
              </a:rPr>
              <a:t>keratolytic.</a:t>
            </a:r>
            <a:endParaRPr lang="en-US" sz="2400" b="1" dirty="0">
              <a:solidFill>
                <a:schemeClr val="tx2">
                  <a:lumMod val="20000"/>
                  <a:lumOff val="80000"/>
                </a:schemeClr>
              </a:solidFill>
              <a:latin typeface="Franklin Gothic Demi" charset="0"/>
              <a:cs typeface="Arial" charset="0"/>
            </a:endParaRPr>
          </a:p>
          <a:p>
            <a:pPr marL="0" indent="0" eaLnBrk="1" fontAlgn="auto" hangingPunct="1">
              <a:lnSpc>
                <a:spcPct val="90000"/>
              </a:lnSpc>
              <a:buFont typeface="Arial" pitchFamily="34" charset="0"/>
              <a:buNone/>
              <a:defRPr/>
            </a:pPr>
            <a:r>
              <a:rPr lang="en-US" sz="2400" b="1" u="sng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cs typeface="Arial" charset="0"/>
              </a:rPr>
              <a:t>Azeliac acid</a:t>
            </a:r>
            <a:r>
              <a:rPr lang="en-US" sz="2400" b="1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cs typeface="Arial" charset="0"/>
              </a:rPr>
              <a:t>: antibacterial and bleaching.</a:t>
            </a:r>
          </a:p>
          <a:p>
            <a:pPr eaLnBrk="1" fontAlgn="auto" hangingPunct="1"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r>
              <a:rPr lang="en-US" sz="24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cs typeface="Arial" charset="0"/>
              </a:rPr>
              <a:t>Topical </a:t>
            </a:r>
            <a:r>
              <a:rPr lang="en-US" sz="2400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cs typeface="Arial" charset="0"/>
              </a:rPr>
              <a:t>treatment </a:t>
            </a:r>
            <a:r>
              <a:rPr lang="en-US" sz="24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cs typeface="Arial" charset="0"/>
              </a:rPr>
              <a:t>result is noticed </a:t>
            </a:r>
            <a:r>
              <a:rPr lang="en-US" sz="2400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cs typeface="Arial" charset="0"/>
              </a:rPr>
              <a:t>within 2 </a:t>
            </a:r>
            <a:r>
              <a:rPr lang="en-US" sz="24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cs typeface="Arial" charset="0"/>
              </a:rPr>
              <a:t>months.</a:t>
            </a:r>
            <a:endParaRPr lang="en-US" sz="2400" dirty="0" smtClean="0">
              <a:solidFill>
                <a:schemeClr val="tx2">
                  <a:lumMod val="20000"/>
                  <a:lumOff val="80000"/>
                </a:schemeClr>
              </a:solidFill>
              <a:latin typeface="Franklin Gothic Demi" charset="0"/>
              <a:cs typeface="Arial" charset="0"/>
            </a:endParaRPr>
          </a:p>
          <a:p>
            <a:pPr marL="0" indent="0" eaLnBrk="1" fontAlgn="auto" hangingPunct="1">
              <a:lnSpc>
                <a:spcPct val="90000"/>
              </a:lnSpc>
              <a:buFont typeface="Arial" pitchFamily="34" charset="0"/>
              <a:buNone/>
              <a:defRPr/>
            </a:pPr>
            <a:r>
              <a:rPr lang="en-US" sz="24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cs typeface="Arial" charset="0"/>
              </a:rPr>
              <a:t> </a:t>
            </a:r>
            <a:endParaRPr lang="en-US" sz="2400" dirty="0">
              <a:solidFill>
                <a:schemeClr val="tx2">
                  <a:lumMod val="20000"/>
                  <a:lumOff val="80000"/>
                </a:schemeClr>
              </a:solidFill>
              <a:latin typeface="Franklin Gothic Demi" charset="0"/>
              <a:cs typeface="Arial" charset="0"/>
            </a:endParaRPr>
          </a:p>
          <a:p>
            <a:pPr>
              <a:defRPr/>
            </a:pPr>
            <a:endParaRPr lang="ar-SA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4"/>
          </p:nvPr>
        </p:nvSpPr>
        <p:spPr>
          <a:xfrm>
            <a:off x="4800600" y="1600200"/>
            <a:ext cx="3733800" cy="2549525"/>
          </a:xfrm>
        </p:spPr>
        <p:txBody>
          <a:bodyPr/>
          <a:lstStyle/>
          <a:p>
            <a:pPr>
              <a:defRPr/>
            </a:pPr>
            <a:endParaRPr lang="ar-SA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9600" y="-242888"/>
            <a:ext cx="7924800" cy="1143001"/>
          </a:xfrm>
        </p:spPr>
        <p:txBody>
          <a:bodyPr/>
          <a:lstStyle/>
          <a:p>
            <a:pPr>
              <a:defRPr/>
            </a:pPr>
            <a:r>
              <a:rPr lang="en-US" b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cs typeface="Arial" charset="0"/>
              </a:rPr>
              <a:t>             Topical </a:t>
            </a:r>
            <a:r>
              <a:rPr lang="en-US" b="1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cs typeface="Arial" charset="0"/>
              </a:rPr>
              <a:t>Therapy:</a:t>
            </a:r>
            <a:endParaRPr lang="ar-SA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5222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1628775"/>
            <a:ext cx="3744912" cy="295751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4859338" y="4149725"/>
            <a:ext cx="3600450" cy="43656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SA"/>
          </a:p>
        </p:txBody>
      </p:sp>
      <p:sp>
        <p:nvSpPr>
          <p:cNvPr id="6" name="Rectangle 5"/>
          <p:cNvSpPr/>
          <p:nvPr/>
        </p:nvSpPr>
        <p:spPr>
          <a:xfrm>
            <a:off x="6372225" y="1916113"/>
            <a:ext cx="914400" cy="9144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SA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55650" y="0"/>
            <a:ext cx="7772400" cy="792163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000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ea typeface="+mj-ea"/>
                <a:cs typeface="Arial" charset="0"/>
              </a:rPr>
              <a:t>Treatment</a:t>
            </a:r>
          </a:p>
        </p:txBody>
      </p:sp>
      <p:graphicFrame>
        <p:nvGraphicFramePr>
          <p:cNvPr id="53341" name="Group 9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6799088"/>
              </p:ext>
            </p:extLst>
          </p:nvPr>
        </p:nvGraphicFramePr>
        <p:xfrm>
          <a:off x="34925" y="992188"/>
          <a:ext cx="9109075" cy="5845174"/>
        </p:xfrm>
        <a:graphic>
          <a:graphicData uri="http://schemas.openxmlformats.org/drawingml/2006/table">
            <a:tbl>
              <a:tblPr/>
              <a:tblGrid>
                <a:gridCol w="2449513"/>
                <a:gridCol w="1511300"/>
                <a:gridCol w="5148262"/>
              </a:tblGrid>
              <a:tr h="40798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itchFamily="34" charset="0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Franklin Gothic Demi" charset="0"/>
                          <a:ea typeface="MS PGothic" pitchFamily="34" charset="-128"/>
                        </a:rPr>
                        <a:t>Drug</a:t>
                      </a:r>
                    </a:p>
                  </a:txBody>
                  <a:tcPr marT="45721" marB="4572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itchFamily="34" charset="0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Franklin Gothic Demi" charset="0"/>
                          <a:ea typeface="MS PGothic" pitchFamily="34" charset="-128"/>
                        </a:rPr>
                        <a:t>Dose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itchFamily="34" charset="0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Franklin Gothic Demi" charset="0"/>
                          <a:ea typeface="MS PGothic" pitchFamily="34" charset="-128"/>
                        </a:rPr>
                        <a:t>Recommendation and Duration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9853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itchFamily="34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Franklin Gothic Demi" charset="0"/>
                          <a:ea typeface="MS PGothic" pitchFamily="34" charset="-128"/>
                        </a:rPr>
                        <a:t>Tetracycline</a:t>
                      </a:r>
                    </a:p>
                  </a:txBody>
                  <a:tcPr marT="45721" marB="4572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itchFamily="34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Franklin Gothic Demi" charset="0"/>
                          <a:ea typeface="MS PGothic" pitchFamily="34" charset="-128"/>
                        </a:rPr>
                        <a:t>0.5 BD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itchFamily="34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Franklin Gothic Demi" charset="0"/>
                          <a:ea typeface="MS PGothic" pitchFamily="34" charset="-128"/>
                        </a:rPr>
                        <a:t>Taken on empty stomach to promote absorption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itchFamily="34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Franklin Gothic Demi" charset="0"/>
                          <a:ea typeface="MS PGothic" pitchFamily="34" charset="-128"/>
                        </a:rPr>
                        <a:t>Not to be taken with milk or antacid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itchFamily="34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Franklin Gothic Demi" charset="0"/>
                          <a:ea typeface="MS PGothic" pitchFamily="34" charset="-128"/>
                        </a:rPr>
                        <a:t>Not to be given to pregnant women </a:t>
                      </a:r>
                      <a:r>
                        <a:rPr kumimoji="0" lang="ja-JP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Franklin Gothic Demi" charset="0"/>
                          <a:ea typeface="MS PGothic" pitchFamily="34" charset="-128"/>
                        </a:rPr>
                        <a:t>“</a:t>
                      </a:r>
                      <a:r>
                        <a:rPr kumimoji="0" lang="en-US" altLang="ja-JP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Franklin Gothic Demi" charset="0"/>
                          <a:ea typeface="MS PGothic" pitchFamily="34" charset="-128"/>
                        </a:rPr>
                        <a:t>Why</a:t>
                      </a:r>
                      <a:r>
                        <a:rPr kumimoji="0" lang="ja-JP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Franklin Gothic Demi" charset="0"/>
                          <a:ea typeface="MS PGothic" pitchFamily="34" charset="-128"/>
                        </a:rPr>
                        <a:t>”</a:t>
                      </a:r>
                      <a:r>
                        <a:rPr kumimoji="0" lang="en-US" altLang="ja-JP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Franklin Gothic Demi" charset="0"/>
                          <a:ea typeface="MS PGothic" pitchFamily="34" charset="-128"/>
                        </a:rPr>
                        <a:t>?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Franklin Gothic Demi" charset="0"/>
                        <a:ea typeface="MS PGothic" pitchFamily="34" charset="-128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147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itchFamily="34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Franklin Gothic Demi" charset="0"/>
                          <a:ea typeface="MS PGothic" pitchFamily="34" charset="-128"/>
                        </a:rPr>
                        <a:t>Erythromycin</a:t>
                      </a:r>
                    </a:p>
                  </a:txBody>
                  <a:tcPr marT="45721" marB="4572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itchFamily="34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Franklin Gothic Demi" charset="0"/>
                          <a:ea typeface="MS PGothic" pitchFamily="34" charset="-128"/>
                        </a:rPr>
                        <a:t>0.5 g BD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itchFamily="34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Franklin Gothic Demi" charset="0"/>
                          <a:ea typeface="MS PGothic" pitchFamily="34" charset="-128"/>
                        </a:rPr>
                        <a:t>For pregnant women with bad acne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147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itchFamily="34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Franklin Gothic Demi" charset="0"/>
                          <a:ea typeface="MS PGothic" pitchFamily="34" charset="-128"/>
                        </a:rPr>
                        <a:t>azithromycin</a:t>
                      </a:r>
                    </a:p>
                  </a:txBody>
                  <a:tcPr marT="45721" marB="4572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itchFamily="34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Franklin Gothic Demi" charset="0"/>
                          <a:ea typeface="MS PGothic" pitchFamily="34" charset="-128"/>
                        </a:rPr>
                        <a:t>250mg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itchFamily="34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Franklin Gothic Demi" charset="0"/>
                          <a:ea typeface="MS PGothic" pitchFamily="34" charset="-128"/>
                        </a:rPr>
                        <a:t>3 consecutive days/w for pregnant  women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639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itchFamily="34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Franklin Gothic Demi" charset="0"/>
                          <a:ea typeface="MS PGothic" pitchFamily="34" charset="-128"/>
                        </a:rPr>
                        <a:t>Doxycycline</a:t>
                      </a:r>
                    </a:p>
                  </a:txBody>
                  <a:tcPr marT="45721" marB="4572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itchFamily="34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Franklin Gothic Demi" charset="0"/>
                          <a:ea typeface="MS PGothic" pitchFamily="34" charset="-128"/>
                        </a:rPr>
                        <a:t>100 mg/day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itchFamily="34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Franklin Gothic Demi" charset="0"/>
                          <a:ea typeface="MS PGothic" pitchFamily="34" charset="-128"/>
                        </a:rPr>
                        <a:t>Can be taken with food, photosensitivity.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1445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itchFamily="34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Franklin Gothic Demi" charset="0"/>
                          <a:ea typeface="MS PGothic" pitchFamily="34" charset="-128"/>
                        </a:rPr>
                        <a:t>Minocycline</a:t>
                      </a:r>
                    </a:p>
                  </a:txBody>
                  <a:tcPr marT="45721" marB="4572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itchFamily="34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Franklin Gothic Demi" charset="0"/>
                          <a:ea typeface="MS PGothic" pitchFamily="34" charset="-128"/>
                        </a:rPr>
                        <a:t>100 mg/day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itchFamily="34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Franklin Gothic Demi" charset="0"/>
                          <a:ea typeface="MS PGothic" pitchFamily="34" charset="-128"/>
                        </a:rPr>
                        <a:t>Drug could cause blue – black pigmentation in scars, lupus, hepatitis, photosensitive drug rash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687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itchFamily="34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Franklin Gothic Demi" charset="0"/>
                          <a:ea typeface="MS PGothic" pitchFamily="34" charset="-128"/>
                        </a:rPr>
                        <a:t>Clindamycin</a:t>
                      </a:r>
                    </a:p>
                  </a:txBody>
                  <a:tcPr marT="45721" marB="4572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itchFamily="34" charset="0"/>
                        <a:buNone/>
                        <a:tabLst/>
                      </a:pPr>
                      <a:endParaRPr kumimoji="0" lang="ar-SA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Franklin Gothic Demi" charset="0"/>
                        <a:ea typeface="MS PGothic" pitchFamily="34" charset="-128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itchFamily="34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Franklin Gothic Demi" charset="0"/>
                          <a:ea typeface="MS PGothic" pitchFamily="34" charset="-128"/>
                        </a:rPr>
                        <a:t>Could cause pseudo membranous colitis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9532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itchFamily="34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Franklin Gothic Demi" charset="0"/>
                          <a:ea typeface="MS PGothic" pitchFamily="34" charset="-128"/>
                        </a:rPr>
                        <a:t>Trimethoprim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itchFamily="34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Franklin Gothic Demi" charset="0"/>
                          <a:ea typeface="MS PGothic" pitchFamily="34" charset="-128"/>
                        </a:rPr>
                        <a:t>Sulphamethoxazole</a:t>
                      </a:r>
                    </a:p>
                  </a:txBody>
                  <a:tcPr marT="45721" marB="4572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itchFamily="34" charset="0"/>
                        <a:buNone/>
                        <a:tabLst/>
                      </a:pPr>
                      <a:endParaRPr kumimoji="0" lang="ar-SA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Franklin Gothic Demi" charset="0"/>
                        <a:ea typeface="MS PGothic" pitchFamily="34" charset="-128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itchFamily="34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Franklin Gothic Demi" charset="0"/>
                          <a:ea typeface="MS PGothic" pitchFamily="34" charset="-128"/>
                        </a:rPr>
                        <a:t>Used only in resistant cases .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8265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itchFamily="34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Franklin Gothic Demi" charset="0"/>
                          <a:ea typeface="MS PGothic" pitchFamily="34" charset="-128"/>
                        </a:rPr>
                        <a:t>Isotretinoin</a:t>
                      </a:r>
                    </a:p>
                  </a:txBody>
                  <a:tcPr marT="45721" marB="4572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itchFamily="34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Franklin Gothic Demi" charset="0"/>
                          <a:ea typeface="MS PGothic" pitchFamily="34" charset="-128"/>
                        </a:rPr>
                        <a:t>0.5-1mg/kg</a:t>
                      </a:r>
                      <a:endParaRPr kumimoji="0" lang="ar-SA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Franklin Gothic Demi" charset="0"/>
                        <a:ea typeface="MS PGothic" pitchFamily="34" charset="-128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itchFamily="34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Franklin Gothic Demi" charset="0"/>
                          <a:ea typeface="MS PGothic" pitchFamily="34" charset="-128"/>
                        </a:rPr>
                        <a:t>Give long term remission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itchFamily="34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Franklin Gothic Demi" charset="0"/>
                          <a:ea typeface="MS PGothic" pitchFamily="34" charset="-128"/>
                        </a:rPr>
                        <a:t>Given in resistant acne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2024" name="Line 94"/>
          <p:cNvSpPr>
            <a:spLocks noChangeShapeType="1"/>
          </p:cNvSpPr>
          <p:nvPr/>
        </p:nvSpPr>
        <p:spPr bwMode="auto">
          <a:xfrm>
            <a:off x="0" y="6850063"/>
            <a:ext cx="9144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chemeClr val="tx2">
                  <a:lumMod val="20000"/>
                  <a:lumOff val="80000"/>
                </a:schemeClr>
              </a:solidFill>
              <a:latin typeface="Tahoma" charset="0"/>
              <a:ea typeface="ＭＳ Ｐゴシック" charset="0"/>
              <a:cs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684213" y="341313"/>
            <a:ext cx="8064500" cy="855662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Franklin Gothic Demi" pitchFamily="34" charset="0"/>
                <a:ea typeface="+mj-ea"/>
              </a:rPr>
              <a:t>                                   </a:t>
            </a:r>
            <a:r>
              <a:rPr lang="en-US" dirty="0" smtClean="0">
                <a:solidFill>
                  <a:schemeClr val="tx2">
                    <a:lumMod val="40000"/>
                    <a:lumOff val="60000"/>
                  </a:schemeClr>
                </a:solidFill>
                <a:ea typeface="+mj-ea"/>
              </a:rPr>
              <a:t/>
            </a:r>
            <a:br>
              <a:rPr lang="en-US" dirty="0" smtClean="0">
                <a:solidFill>
                  <a:schemeClr val="tx2">
                    <a:lumMod val="40000"/>
                    <a:lumOff val="60000"/>
                  </a:schemeClr>
                </a:solidFill>
                <a:ea typeface="+mj-ea"/>
              </a:rPr>
            </a:br>
            <a:r>
              <a:rPr lang="en-US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pitchFamily="34" charset="0"/>
              </a:rPr>
              <a:t> </a:t>
            </a:r>
            <a:r>
              <a:rPr lang="en-US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pitchFamily="34" charset="0"/>
              </a:rPr>
              <a:t>            </a:t>
            </a:r>
            <a:r>
              <a:rPr lang="en-US" b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pitchFamily="34" charset="0"/>
              </a:rPr>
              <a:t>Acne </a:t>
            </a:r>
            <a:r>
              <a:rPr lang="en-US" b="1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pitchFamily="34" charset="0"/>
              </a:rPr>
              <a:t>treatment</a:t>
            </a:r>
            <a:endParaRPr lang="en-GB" b="1" dirty="0" smtClean="0">
              <a:solidFill>
                <a:schemeClr val="tx2">
                  <a:lumMod val="20000"/>
                  <a:lumOff val="80000"/>
                </a:schemeClr>
              </a:solidFill>
              <a:ea typeface="+mj-ea"/>
            </a:endParaRPr>
          </a:p>
        </p:txBody>
      </p:sp>
      <p:sp>
        <p:nvSpPr>
          <p:cNvPr id="124931" name="Rectangle 3"/>
          <p:cNvSpPr>
            <a:spLocks noGrp="1" noRot="1" noChangeArrowheads="1"/>
          </p:cNvSpPr>
          <p:nvPr>
            <p:ph sz="quarter" idx="13"/>
          </p:nvPr>
        </p:nvSpPr>
        <p:spPr/>
        <p:txBody>
          <a:bodyPr>
            <a:normAutofit fontScale="85000" lnSpcReduction="10000"/>
          </a:bodyPr>
          <a:lstStyle/>
          <a:p>
            <a:pPr marL="0" indent="0" eaLnBrk="1" fontAlgn="auto" hangingPunct="1">
              <a:buFont typeface="Arial" pitchFamily="34" charset="0"/>
              <a:buNone/>
              <a:defRPr/>
            </a:pPr>
            <a:r>
              <a:rPr lang="en-US" sz="2800" b="1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cs typeface="Arial" charset="0"/>
              </a:rPr>
              <a:t>Systemic Antibiotic</a:t>
            </a:r>
            <a:r>
              <a:rPr lang="en-US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cs typeface="Arial" charset="0"/>
              </a:rPr>
              <a:t>: </a:t>
            </a:r>
            <a:endParaRPr lang="en-US" sz="2800" dirty="0" smtClean="0">
              <a:solidFill>
                <a:schemeClr val="tx2">
                  <a:lumMod val="20000"/>
                  <a:lumOff val="80000"/>
                </a:schemeClr>
              </a:solidFill>
              <a:latin typeface="Franklin Gothic Demi" charset="0"/>
              <a:cs typeface="Arial" charset="0"/>
            </a:endParaRPr>
          </a:p>
          <a:p>
            <a:pPr eaLnBrk="1" fontAlgn="auto" hangingPunct="1">
              <a:buFont typeface="Wingdings" panose="05000000000000000000" pitchFamily="2" charset="2"/>
              <a:buChar char="Ø"/>
              <a:defRPr/>
            </a:pPr>
            <a:r>
              <a:rPr lang="en-US" sz="28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cs typeface="Arial" charset="0"/>
              </a:rPr>
              <a:t>have to be used for 3months to avoid resistance.</a:t>
            </a:r>
            <a:endParaRPr lang="en-US" sz="2800" dirty="0">
              <a:solidFill>
                <a:schemeClr val="tx2">
                  <a:lumMod val="20000"/>
                  <a:lumOff val="80000"/>
                </a:schemeClr>
              </a:solidFill>
              <a:latin typeface="Franklin Gothic Demi" charset="0"/>
              <a:cs typeface="Arial" charset="0"/>
            </a:endParaRPr>
          </a:p>
          <a:p>
            <a:pPr marL="0" indent="0" eaLnBrk="1" fontAlgn="auto" hangingPunct="1">
              <a:buFont typeface="Arial" pitchFamily="34" charset="0"/>
              <a:buNone/>
              <a:defRPr/>
            </a:pPr>
            <a:r>
              <a:rPr lang="en-US" sz="2800" b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pitchFamily="34" charset="0"/>
                <a:ea typeface="+mn-ea"/>
              </a:rPr>
              <a:t>Hormonal:</a:t>
            </a:r>
          </a:p>
          <a:p>
            <a:pPr eaLnBrk="1" fontAlgn="auto" hangingPunct="1">
              <a:buFont typeface="Wingdings" panose="05000000000000000000" pitchFamily="2" charset="2"/>
              <a:buChar char="Ø"/>
              <a:defRPr/>
            </a:pPr>
            <a:r>
              <a:rPr lang="en-US" sz="28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pitchFamily="34" charset="0"/>
                <a:ea typeface="+mn-ea"/>
              </a:rPr>
              <a:t> OCP consider less androgenic </a:t>
            </a:r>
            <a:r>
              <a:rPr lang="en-US" sz="2800" dirty="0" err="1" smtClean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pitchFamily="34" charset="0"/>
                <a:ea typeface="+mn-ea"/>
              </a:rPr>
              <a:t>progestogen</a:t>
            </a:r>
            <a:r>
              <a:rPr lang="en-US" sz="28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pitchFamily="34" charset="0"/>
                <a:ea typeface="+mn-ea"/>
              </a:rPr>
              <a:t> </a:t>
            </a:r>
            <a:r>
              <a:rPr lang="en-US" sz="2800" dirty="0" err="1" smtClean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pitchFamily="34" charset="0"/>
                <a:ea typeface="+mn-ea"/>
              </a:rPr>
              <a:t>eg</a:t>
            </a:r>
            <a:r>
              <a:rPr lang="en-US" sz="28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pitchFamily="34" charset="0"/>
                <a:ea typeface="+mn-ea"/>
              </a:rPr>
              <a:t> </a:t>
            </a:r>
            <a:r>
              <a:rPr lang="en-US" sz="2800" dirty="0" err="1" smtClean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pitchFamily="34" charset="0"/>
                <a:ea typeface="+mn-ea"/>
              </a:rPr>
              <a:t>marvelon</a:t>
            </a:r>
            <a:r>
              <a:rPr lang="en-US" sz="28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pitchFamily="34" charset="0"/>
                <a:ea typeface="+mn-ea"/>
              </a:rPr>
              <a:t>/</a:t>
            </a:r>
            <a:r>
              <a:rPr lang="en-US" sz="2800" dirty="0" err="1" smtClean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pitchFamily="34" charset="0"/>
                <a:ea typeface="+mn-ea"/>
              </a:rPr>
              <a:t>cilest</a:t>
            </a:r>
            <a:r>
              <a:rPr lang="en-US" sz="28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pitchFamily="34" charset="0"/>
                <a:ea typeface="+mn-ea"/>
              </a:rPr>
              <a:t>, but increased risk of DVT.</a:t>
            </a:r>
          </a:p>
          <a:p>
            <a:pPr eaLnBrk="1" fontAlgn="auto" hangingPunct="1">
              <a:buFont typeface="Wingdings" panose="05000000000000000000" pitchFamily="2" charset="2"/>
              <a:buChar char="Ø"/>
              <a:defRPr/>
            </a:pPr>
            <a:r>
              <a:rPr lang="en-US" sz="28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pitchFamily="34" charset="0"/>
                <a:ea typeface="+mn-ea"/>
              </a:rPr>
              <a:t>Consider </a:t>
            </a:r>
            <a:r>
              <a:rPr lang="en-US" sz="2800" dirty="0" err="1" smtClean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pitchFamily="34" charset="0"/>
                <a:ea typeface="+mn-ea"/>
              </a:rPr>
              <a:t>cyproterone</a:t>
            </a:r>
            <a:r>
              <a:rPr lang="en-US" sz="28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pitchFamily="34" charset="0"/>
                <a:ea typeface="+mn-ea"/>
              </a:rPr>
              <a:t> acetate (</a:t>
            </a:r>
            <a:r>
              <a:rPr lang="en-US" sz="2800" dirty="0" err="1" smtClean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pitchFamily="34" charset="0"/>
                <a:ea typeface="+mn-ea"/>
              </a:rPr>
              <a:t>antiandrogen</a:t>
            </a:r>
            <a:r>
              <a:rPr lang="en-US" sz="28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pitchFamily="34" charset="0"/>
                <a:ea typeface="+mn-ea"/>
              </a:rPr>
              <a:t>) with </a:t>
            </a:r>
            <a:r>
              <a:rPr lang="en-US" sz="2800" dirty="0" err="1" smtClean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pitchFamily="34" charset="0"/>
                <a:ea typeface="+mn-ea"/>
              </a:rPr>
              <a:t>oestrogen</a:t>
            </a:r>
            <a:r>
              <a:rPr lang="en-US" sz="28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pitchFamily="34" charset="0"/>
                <a:ea typeface="+mn-ea"/>
              </a:rPr>
              <a:t>(</a:t>
            </a:r>
            <a:r>
              <a:rPr lang="en-US" sz="2800" dirty="0" err="1" smtClean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pitchFamily="34" charset="0"/>
                <a:ea typeface="+mn-ea"/>
              </a:rPr>
              <a:t>dianette</a:t>
            </a:r>
            <a:r>
              <a:rPr lang="en-US" sz="28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pitchFamily="34" charset="0"/>
                <a:ea typeface="+mn-ea"/>
              </a:rPr>
              <a:t>) . </a:t>
            </a:r>
            <a:r>
              <a:rPr lang="en-US" sz="2800" dirty="0" err="1" smtClean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pitchFamily="34" charset="0"/>
                <a:ea typeface="+mn-ea"/>
              </a:rPr>
              <a:t>flutamide</a:t>
            </a:r>
            <a:r>
              <a:rPr lang="en-US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pitchFamily="34" charset="0"/>
              </a:rPr>
              <a:t> (</a:t>
            </a:r>
            <a:r>
              <a:rPr lang="en-US" sz="280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pitchFamily="34" charset="0"/>
              </a:rPr>
              <a:t>antiandrogen</a:t>
            </a:r>
            <a:r>
              <a:rPr lang="en-US" sz="28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pitchFamily="34" charset="0"/>
              </a:rPr>
              <a:t>). </a:t>
            </a:r>
            <a:endParaRPr lang="en-US" sz="2800" dirty="0" smtClean="0">
              <a:solidFill>
                <a:schemeClr val="tx2">
                  <a:lumMod val="20000"/>
                  <a:lumOff val="80000"/>
                </a:schemeClr>
              </a:solidFill>
              <a:latin typeface="Franklin Gothic Demi" pitchFamily="34" charset="0"/>
              <a:ea typeface="+mn-ea"/>
            </a:endParaRPr>
          </a:p>
          <a:p>
            <a:pPr marL="0" indent="0" eaLnBrk="1" fontAlgn="auto" hangingPunct="1">
              <a:buFont typeface="Arial" pitchFamily="34" charset="0"/>
              <a:buNone/>
              <a:defRPr/>
            </a:pPr>
            <a:r>
              <a:rPr lang="en-US" sz="2800" b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pitchFamily="34" charset="0"/>
                <a:ea typeface="+mn-ea"/>
              </a:rPr>
              <a:t>Isotretinoin [Accutane]:</a:t>
            </a:r>
          </a:p>
          <a:p>
            <a:pPr eaLnBrk="1" fontAlgn="auto" hangingPunct="1">
              <a:buFont typeface="Wingdings" panose="05000000000000000000" pitchFamily="2" charset="2"/>
              <a:buChar char="Ø"/>
              <a:defRPr/>
            </a:pPr>
            <a:r>
              <a:rPr lang="en-US" sz="28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pitchFamily="34" charset="0"/>
                <a:ea typeface="+mn-ea"/>
              </a:rPr>
              <a:t>Vitamin A analogue</a:t>
            </a:r>
            <a:endParaRPr lang="en-GB" sz="2800" dirty="0" smtClean="0">
              <a:solidFill>
                <a:schemeClr val="tx2">
                  <a:lumMod val="20000"/>
                  <a:lumOff val="80000"/>
                </a:schemeClr>
              </a:solidFill>
              <a:latin typeface="Franklin Gothic Demi" pitchFamily="34" charset="0"/>
              <a:ea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975792" y="-243408"/>
            <a:ext cx="79248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Objective of the lecture</a:t>
            </a:r>
            <a:endParaRPr lang="en-US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609600" y="952128"/>
            <a:ext cx="7924800" cy="4709120"/>
          </a:xfrm>
        </p:spPr>
        <p:txBody>
          <a:bodyPr>
            <a:normAutofit fontScale="85000" lnSpcReduction="2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To know the multiple </a:t>
            </a:r>
            <a:r>
              <a:rPr lang="en-US" sz="2400" dirty="0" err="1">
                <a:solidFill>
                  <a:schemeClr val="tx2">
                    <a:lumMod val="20000"/>
                    <a:lumOff val="80000"/>
                  </a:schemeClr>
                </a:solidFill>
              </a:rPr>
              <a:t>pathogenetic</a:t>
            </a:r>
            <a:r>
              <a:rPr lang="en-US" sz="24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 mechanisms causing acne</a:t>
            </a:r>
            <a:br>
              <a:rPr lang="en-US" sz="2400" dirty="0">
                <a:solidFill>
                  <a:schemeClr val="tx2">
                    <a:lumMod val="20000"/>
                    <a:lumOff val="80000"/>
                  </a:schemeClr>
                </a:solidFill>
              </a:rPr>
            </a:br>
            <a:endParaRPr lang="en-US" sz="2400" dirty="0" smtClean="0">
              <a:solidFill>
                <a:schemeClr val="tx2">
                  <a:lumMod val="20000"/>
                  <a:lumOff val="80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To </a:t>
            </a:r>
            <a:r>
              <a:rPr lang="en-US" sz="24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recognize the clinical features of </a:t>
            </a:r>
            <a:r>
              <a:rPr lang="en-US" sz="24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acne.</a:t>
            </a:r>
            <a:r>
              <a:rPr lang="en-US" sz="24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/>
            </a:r>
            <a:br>
              <a:rPr lang="en-US" sz="2400" dirty="0">
                <a:solidFill>
                  <a:schemeClr val="tx2">
                    <a:lumMod val="20000"/>
                    <a:lumOff val="80000"/>
                  </a:schemeClr>
                </a:solidFill>
              </a:rPr>
            </a:br>
            <a:endParaRPr lang="en-US" sz="2400" dirty="0" smtClean="0">
              <a:solidFill>
                <a:schemeClr val="tx2">
                  <a:lumMod val="20000"/>
                  <a:lumOff val="80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To </a:t>
            </a:r>
            <a:r>
              <a:rPr lang="en-US" sz="24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differentiate acne from other </a:t>
            </a:r>
            <a:r>
              <a:rPr lang="en-US" sz="2400" dirty="0" err="1">
                <a:solidFill>
                  <a:schemeClr val="tx2">
                    <a:lumMod val="20000"/>
                    <a:lumOff val="80000"/>
                  </a:schemeClr>
                </a:solidFill>
              </a:rPr>
              <a:t>acniform</a:t>
            </a:r>
            <a:r>
              <a:rPr lang="en-US" sz="24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 eruptions such as </a:t>
            </a:r>
            <a:r>
              <a:rPr lang="en-US" sz="24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rosacea.</a:t>
            </a:r>
            <a:r>
              <a:rPr lang="en-US" sz="24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/>
            </a:r>
            <a:br>
              <a:rPr lang="en-US" sz="2400" dirty="0">
                <a:solidFill>
                  <a:schemeClr val="tx2">
                    <a:lumMod val="20000"/>
                    <a:lumOff val="80000"/>
                  </a:schemeClr>
                </a:solidFill>
              </a:rPr>
            </a:br>
            <a:endParaRPr lang="en-US" sz="2400" dirty="0" smtClean="0">
              <a:solidFill>
                <a:schemeClr val="tx2">
                  <a:lumMod val="20000"/>
                  <a:lumOff val="80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To </a:t>
            </a:r>
            <a:r>
              <a:rPr lang="en-US" sz="24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prevent acne scars and treat acne </a:t>
            </a:r>
            <a:r>
              <a:rPr lang="en-US" sz="24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efficiently.</a:t>
            </a:r>
            <a:r>
              <a:rPr lang="en-US" sz="24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/>
            </a:r>
            <a:br>
              <a:rPr lang="en-US" sz="2400" dirty="0">
                <a:solidFill>
                  <a:schemeClr val="tx2">
                    <a:lumMod val="20000"/>
                    <a:lumOff val="80000"/>
                  </a:schemeClr>
                </a:solidFill>
              </a:rPr>
            </a:br>
            <a:endParaRPr lang="en-US" sz="2400" dirty="0" smtClean="0">
              <a:solidFill>
                <a:schemeClr val="tx2">
                  <a:lumMod val="20000"/>
                  <a:lumOff val="80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To </a:t>
            </a:r>
            <a:r>
              <a:rPr lang="en-US" sz="24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recognize the clinical features of rosacea, it’s variable types, differential diagnosis and </a:t>
            </a:r>
            <a:r>
              <a:rPr lang="en-US" sz="24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treatment.</a:t>
            </a:r>
            <a:r>
              <a:rPr lang="en-US" sz="24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/>
            </a:r>
            <a:br>
              <a:rPr lang="en-US" sz="2400" dirty="0">
                <a:solidFill>
                  <a:schemeClr val="tx2">
                    <a:lumMod val="20000"/>
                    <a:lumOff val="80000"/>
                  </a:schemeClr>
                </a:solidFill>
              </a:rPr>
            </a:br>
            <a:endParaRPr lang="en-US" sz="2400" dirty="0" smtClean="0">
              <a:solidFill>
                <a:schemeClr val="tx2">
                  <a:lumMod val="20000"/>
                  <a:lumOff val="80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To </a:t>
            </a:r>
            <a:r>
              <a:rPr lang="en-US" sz="24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recognize the features of perioral </a:t>
            </a:r>
            <a:r>
              <a:rPr lang="en-US" sz="2400" dirty="0" err="1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dermatititis</a:t>
            </a:r>
            <a:r>
              <a:rPr lang="en-US" sz="24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, differential </a:t>
            </a:r>
            <a:r>
              <a:rPr lang="en-US" sz="24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diagnosis and </a:t>
            </a:r>
            <a:r>
              <a:rPr lang="en-US" sz="24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treatment.</a:t>
            </a:r>
            <a:r>
              <a:rPr lang="en-US" sz="24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/>
            </a:r>
            <a:br>
              <a:rPr lang="en-US" sz="2400" dirty="0">
                <a:solidFill>
                  <a:schemeClr val="tx2">
                    <a:lumMod val="20000"/>
                    <a:lumOff val="80000"/>
                  </a:schemeClr>
                </a:solidFill>
              </a:rPr>
            </a:br>
            <a:endParaRPr lang="en-US" sz="2400" dirty="0" smtClean="0">
              <a:solidFill>
                <a:schemeClr val="tx2">
                  <a:lumMod val="20000"/>
                  <a:lumOff val="80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To </a:t>
            </a:r>
            <a:r>
              <a:rPr lang="en-US" sz="24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recognize the features of </a:t>
            </a:r>
            <a:r>
              <a:rPr lang="en-US" sz="2400" dirty="0" err="1">
                <a:solidFill>
                  <a:schemeClr val="tx2">
                    <a:lumMod val="20000"/>
                    <a:lumOff val="80000"/>
                  </a:schemeClr>
                </a:solidFill>
              </a:rPr>
              <a:t>hidradenitis</a:t>
            </a:r>
            <a:r>
              <a:rPr lang="en-US" sz="24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20000"/>
                    <a:lumOff val="80000"/>
                  </a:schemeClr>
                </a:solidFill>
              </a:rPr>
              <a:t>supprativa</a:t>
            </a:r>
            <a:r>
              <a:rPr lang="en-US" sz="24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 and </a:t>
            </a:r>
            <a:r>
              <a:rPr lang="en-US" sz="24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treatment.</a:t>
            </a:r>
            <a:endParaRPr lang="en-US" sz="2400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2050" name="Picture 2" descr="C:\Users\sony\Desktop\objectiv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5885" y="519646"/>
            <a:ext cx="1688603" cy="888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sony\Desktop\objectiv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708886"/>
            <a:ext cx="1688603" cy="888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9041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5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323850" y="1600200"/>
            <a:ext cx="4319588" cy="4114800"/>
          </a:xfrm>
        </p:spPr>
        <p:txBody>
          <a:bodyPr>
            <a:normAutofit fontScale="85000" lnSpcReduction="10000"/>
          </a:bodyPr>
          <a:lstStyle/>
          <a:p>
            <a:pPr marL="0" indent="0" eaLnBrk="1" fontAlgn="auto" hangingPunct="1">
              <a:lnSpc>
                <a:spcPct val="90000"/>
              </a:lnSpc>
              <a:buFont typeface="Arial" pitchFamily="34" charset="0"/>
              <a:buNone/>
              <a:defRPr/>
            </a:pPr>
            <a:r>
              <a:rPr lang="en-US" sz="2800" b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ea typeface="+mn-ea"/>
                <a:cs typeface="Arial" charset="0"/>
              </a:rPr>
              <a:t>Side Effects of Isotretinoin</a:t>
            </a:r>
            <a:r>
              <a:rPr lang="en-US" sz="28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ea typeface="+mn-ea"/>
                <a:cs typeface="Arial" charset="0"/>
              </a:rPr>
              <a:t>: </a:t>
            </a:r>
          </a:p>
          <a:p>
            <a:pPr marL="114300" indent="-457200" eaLnBrk="1" fontAlgn="auto" hangingPunct="1"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r>
              <a:rPr lang="en-US" sz="28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ea typeface="+mn-ea"/>
                <a:cs typeface="Arial" charset="0"/>
              </a:rPr>
              <a:t> Dryness of mucous  membranes [</a:t>
            </a:r>
            <a:r>
              <a:rPr lang="en-US" sz="2800" dirty="0" err="1" smtClean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ea typeface="+mn-ea"/>
                <a:cs typeface="Arial" charset="0"/>
              </a:rPr>
              <a:t>Chelitis</a:t>
            </a:r>
            <a:r>
              <a:rPr lang="en-US" sz="28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ea typeface="+mn-ea"/>
                <a:cs typeface="Arial" charset="0"/>
              </a:rPr>
              <a:t>,   Conjunctivitis].</a:t>
            </a:r>
          </a:p>
          <a:p>
            <a:pPr marL="0" indent="0" eaLnBrk="1" fontAlgn="auto" hangingPunct="1">
              <a:lnSpc>
                <a:spcPct val="90000"/>
              </a:lnSpc>
              <a:buFont typeface="Arial" pitchFamily="34" charset="0"/>
              <a:buNone/>
              <a:defRPr/>
            </a:pPr>
            <a:r>
              <a:rPr lang="en-US" sz="28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ea typeface="+mn-ea"/>
                <a:cs typeface="Arial" charset="0"/>
              </a:rPr>
              <a:t>   </a:t>
            </a:r>
          </a:p>
          <a:p>
            <a:pPr marL="114300" indent="-457200" eaLnBrk="1" fontAlgn="auto" hangingPunct="1"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r>
              <a:rPr lang="en-US" sz="28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ea typeface="+mn-ea"/>
                <a:cs typeface="Arial" charset="0"/>
              </a:rPr>
              <a:t> Headache </a:t>
            </a:r>
            <a:r>
              <a:rPr lang="en-US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ea typeface="+mn-ea"/>
                <a:cs typeface="Arial" charset="0"/>
              </a:rPr>
              <a:t>and increased </a:t>
            </a:r>
            <a:r>
              <a:rPr lang="en-US" sz="28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ea typeface="+mn-ea"/>
                <a:cs typeface="Arial" charset="0"/>
              </a:rPr>
              <a:t>                intracranial </a:t>
            </a:r>
            <a:r>
              <a:rPr lang="en-US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ea typeface="+mn-ea"/>
                <a:cs typeface="Arial" charset="0"/>
              </a:rPr>
              <a:t>pressure </a:t>
            </a:r>
            <a:r>
              <a:rPr lang="en-US" sz="28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ea typeface="+mn-ea"/>
                <a:cs typeface="Arial" charset="0"/>
              </a:rPr>
              <a:t>[</a:t>
            </a:r>
            <a:r>
              <a:rPr lang="en-US" sz="2800" dirty="0" err="1" smtClean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ea typeface="+mn-ea"/>
                <a:cs typeface="Arial" charset="0"/>
              </a:rPr>
              <a:t>Pseudotumor</a:t>
            </a:r>
            <a:r>
              <a:rPr lang="en-US" sz="28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ea typeface="+mn-ea"/>
                <a:cs typeface="Arial" charset="0"/>
              </a:rPr>
              <a:t> </a:t>
            </a:r>
            <a:r>
              <a:rPr lang="en-US" sz="2800" dirty="0" err="1" smtClean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ea typeface="+mn-ea"/>
                <a:cs typeface="Arial" charset="0"/>
              </a:rPr>
              <a:t>cerebri</a:t>
            </a:r>
            <a:r>
              <a:rPr lang="en-US" sz="28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ea typeface="+mn-ea"/>
                <a:cs typeface="Arial" charset="0"/>
              </a:rPr>
              <a:t>].</a:t>
            </a:r>
          </a:p>
          <a:p>
            <a:pPr marL="114300" indent="-457200" eaLnBrk="1" fontAlgn="auto" hangingPunct="1"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r>
              <a:rPr lang="en-US" sz="28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ea typeface="+mn-ea"/>
                <a:cs typeface="Arial" charset="0"/>
              </a:rPr>
              <a:t>Isotretinoin should </a:t>
            </a:r>
            <a:r>
              <a:rPr lang="en-US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ea typeface="+mn-ea"/>
                <a:cs typeface="Arial" charset="0"/>
              </a:rPr>
              <a:t>not be given </a:t>
            </a:r>
            <a:r>
              <a:rPr lang="en-US" sz="28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ea typeface="+mn-ea"/>
                <a:cs typeface="Arial" charset="0"/>
              </a:rPr>
              <a:t>with </a:t>
            </a:r>
            <a:r>
              <a:rPr lang="en-US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ea typeface="+mn-ea"/>
                <a:cs typeface="Arial" charset="0"/>
              </a:rPr>
              <a:t>tetracycline.</a:t>
            </a:r>
          </a:p>
          <a:p>
            <a:pPr marL="0" indent="0" eaLnBrk="1" fontAlgn="auto" hangingPunct="1">
              <a:lnSpc>
                <a:spcPct val="90000"/>
              </a:lnSpc>
              <a:buFont typeface="Arial" pitchFamily="34" charset="0"/>
              <a:buNone/>
              <a:defRPr/>
            </a:pPr>
            <a:r>
              <a:rPr lang="en-US" sz="28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ea typeface="+mn-ea"/>
                <a:cs typeface="Arial" charset="0"/>
              </a:rPr>
              <a:t>  </a:t>
            </a:r>
            <a:endParaRPr lang="en-US" sz="2800" dirty="0">
              <a:solidFill>
                <a:schemeClr val="tx2">
                  <a:lumMod val="20000"/>
                  <a:lumOff val="80000"/>
                </a:schemeClr>
              </a:solidFill>
              <a:latin typeface="Franklin Gothic Demi" charset="0"/>
              <a:ea typeface="+mn-ea"/>
              <a:cs typeface="Arial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>
              <a:defRPr/>
            </a:pPr>
            <a:endParaRPr lang="ar-SA" dirty="0"/>
          </a:p>
        </p:txBody>
      </p:sp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-242888"/>
            <a:ext cx="7924800" cy="1143001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b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ea typeface="+mj-ea"/>
                <a:cs typeface="Arial" charset="0"/>
              </a:rPr>
              <a:t>Treatment</a:t>
            </a:r>
            <a:endParaRPr lang="en-US" b="1" dirty="0">
              <a:solidFill>
                <a:schemeClr val="tx2">
                  <a:lumMod val="20000"/>
                  <a:lumOff val="80000"/>
                </a:schemeClr>
              </a:solidFill>
              <a:latin typeface="Franklin Gothic Demi" charset="0"/>
              <a:ea typeface="+mj-ea"/>
              <a:cs typeface="Arial" charset="0"/>
            </a:endParaRPr>
          </a:p>
        </p:txBody>
      </p:sp>
      <p:pic>
        <p:nvPicPr>
          <p:cNvPr id="55301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1516063"/>
            <a:ext cx="4321175" cy="42164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Oval 2"/>
          <p:cNvSpPr/>
          <p:nvPr/>
        </p:nvSpPr>
        <p:spPr>
          <a:xfrm>
            <a:off x="5219700" y="2133600"/>
            <a:ext cx="914400" cy="9144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SA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4178300" cy="4114800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  <a:defRPr/>
            </a:pPr>
            <a:r>
              <a:rPr lang="en-US" sz="2400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cs typeface="Arial" charset="0"/>
              </a:rPr>
              <a:t>Bone and joint pains.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en-US" sz="2400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cs typeface="Arial" charset="0"/>
              </a:rPr>
              <a:t>Increases triglycerides and </a:t>
            </a:r>
            <a:r>
              <a:rPr lang="en-US" sz="24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cs typeface="Arial" charset="0"/>
              </a:rPr>
              <a:t>cholesterol </a:t>
            </a:r>
            <a:r>
              <a:rPr lang="en-US" sz="2400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cs typeface="Arial" charset="0"/>
              </a:rPr>
              <a:t>or  </a:t>
            </a:r>
            <a:r>
              <a:rPr lang="en-US" sz="24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cs typeface="Arial" charset="0"/>
              </a:rPr>
              <a:t>LFT.</a:t>
            </a:r>
            <a:endParaRPr lang="en-US" sz="2400" dirty="0">
              <a:solidFill>
                <a:schemeClr val="tx2">
                  <a:lumMod val="20000"/>
                  <a:lumOff val="80000"/>
                </a:schemeClr>
              </a:solidFill>
              <a:latin typeface="Franklin Gothic Demi" charset="0"/>
              <a:cs typeface="Arial" charset="0"/>
            </a:endParaRP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en-US" sz="24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cs typeface="Arial" charset="0"/>
              </a:rPr>
              <a:t>Patients </a:t>
            </a:r>
            <a:r>
              <a:rPr lang="en-US" sz="2400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cs typeface="Arial" charset="0"/>
              </a:rPr>
              <a:t>should avoid pregnancy 4 w </a:t>
            </a:r>
            <a:r>
              <a:rPr lang="en-US" sz="24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cs typeface="Arial" charset="0"/>
              </a:rPr>
              <a:t>after </a:t>
            </a:r>
            <a:r>
              <a:rPr lang="en-US" sz="2400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cs typeface="Arial" charset="0"/>
              </a:rPr>
              <a:t>discontinuation of drug </a:t>
            </a:r>
            <a:r>
              <a:rPr lang="en-US" sz="24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cs typeface="Arial" charset="0"/>
              </a:rPr>
              <a:t>because of teratogenicity</a:t>
            </a:r>
            <a:r>
              <a:rPr lang="en-US" sz="2400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cs typeface="Arial" charset="0"/>
              </a:rPr>
              <a:t>.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endParaRPr lang="ar-SA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>
              <a:defRPr/>
            </a:pPr>
            <a:endParaRPr lang="ar-SA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23850" y="-171450"/>
            <a:ext cx="7924800" cy="1143000"/>
          </a:xfrm>
        </p:spPr>
        <p:txBody>
          <a:bodyPr/>
          <a:lstStyle/>
          <a:p>
            <a:pPr algn="ctr">
              <a:defRPr/>
            </a:pPr>
            <a:r>
              <a:rPr lang="en-US" b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cs typeface="Arial" charset="0"/>
              </a:rPr>
              <a:t>Treatment</a:t>
            </a:r>
            <a:endParaRPr lang="ar-SA" b="1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5632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1557338"/>
            <a:ext cx="4032250" cy="417512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Oval 1"/>
          <p:cNvSpPr/>
          <p:nvPr/>
        </p:nvSpPr>
        <p:spPr>
          <a:xfrm>
            <a:off x="6588125" y="1628775"/>
            <a:ext cx="647700" cy="457200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SA"/>
          </a:p>
        </p:txBody>
      </p:sp>
      <p:sp>
        <p:nvSpPr>
          <p:cNvPr id="3" name="Oval 2"/>
          <p:cNvSpPr/>
          <p:nvPr/>
        </p:nvSpPr>
        <p:spPr>
          <a:xfrm>
            <a:off x="6732588" y="2708275"/>
            <a:ext cx="914400" cy="504825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SA"/>
          </a:p>
        </p:txBody>
      </p:sp>
      <p:sp>
        <p:nvSpPr>
          <p:cNvPr id="7" name="Oval 6"/>
          <p:cNvSpPr/>
          <p:nvPr/>
        </p:nvSpPr>
        <p:spPr>
          <a:xfrm>
            <a:off x="6804025" y="4365625"/>
            <a:ext cx="914400" cy="719138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SA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                          </a:t>
            </a:r>
            <a:r>
              <a:rPr lang="en-US" sz="4000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Treatment</a:t>
            </a:r>
            <a:endParaRPr lang="ar-SA" sz="4000" b="1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57347" name="Picture 2" descr="C:\Users\sony\Desktop\My Lectures\comedo ex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608263"/>
            <a:ext cx="3733800" cy="2098675"/>
          </a:xfr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348" name="Picture 3" descr="C:\Users\sony\Desktop\My Lectures\cross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3013" y="2733675"/>
            <a:ext cx="2466975" cy="1847850"/>
          </a:xfrm>
          <a:noFill/>
          <a:ln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349" name="TextBox 4"/>
          <p:cNvSpPr txBox="1">
            <a:spLocks noChangeArrowheads="1"/>
          </p:cNvSpPr>
          <p:nvPr/>
        </p:nvSpPr>
        <p:spPr bwMode="auto">
          <a:xfrm>
            <a:off x="5076825" y="5157788"/>
            <a:ext cx="33115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1pPr>
            <a:lvl2pPr marL="742950" indent="-28575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2pPr>
            <a:lvl3pPr marL="1143000" indent="-2286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3pPr>
            <a:lvl4pPr marL="1600200" indent="-2286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4pPr>
            <a:lvl5pPr marL="2057400" indent="-2286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 typeface="Wingdings" pitchFamily="2" charset="2"/>
              <a:buChar char="q"/>
            </a:pPr>
            <a:r>
              <a:rPr lang="en-US" altLang="ar-SA" sz="1800" dirty="0">
                <a:solidFill>
                  <a:schemeClr val="tx2">
                    <a:lumMod val="20000"/>
                    <a:lumOff val="80000"/>
                  </a:schemeClr>
                </a:solidFill>
                <a:latin typeface="Tahoma" pitchFamily="34" charset="0"/>
              </a:rPr>
              <a:t>Comedo extraction</a:t>
            </a:r>
            <a:endParaRPr lang="ar-SA" altLang="ar-SA" sz="1800" dirty="0">
              <a:solidFill>
                <a:schemeClr val="tx2">
                  <a:lumMod val="20000"/>
                  <a:lumOff val="80000"/>
                </a:schemeClr>
              </a:solidFill>
              <a:latin typeface="Tahoma" pitchFamily="34" charset="0"/>
            </a:endParaRPr>
          </a:p>
        </p:txBody>
      </p:sp>
      <p:sp>
        <p:nvSpPr>
          <p:cNvPr id="57350" name="TextBox 5"/>
          <p:cNvSpPr txBox="1">
            <a:spLocks noChangeArrowheads="1"/>
          </p:cNvSpPr>
          <p:nvPr/>
        </p:nvSpPr>
        <p:spPr bwMode="auto">
          <a:xfrm>
            <a:off x="1889125" y="5157788"/>
            <a:ext cx="11715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285750" indent="-28575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1pPr>
            <a:lvl2pPr marL="742950" indent="-28575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2pPr>
            <a:lvl3pPr marL="1143000" indent="-2286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3pPr>
            <a:lvl4pPr marL="1600200" indent="-2286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4pPr>
            <a:lvl5pPr marL="2057400" indent="-2286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 typeface="Wingdings" pitchFamily="2" charset="2"/>
              <a:buChar char="q"/>
            </a:pPr>
            <a:r>
              <a:rPr lang="en-US" altLang="ar-SA" sz="1800" dirty="0">
                <a:solidFill>
                  <a:schemeClr val="tx2">
                    <a:lumMod val="20000"/>
                    <a:lumOff val="80000"/>
                  </a:schemeClr>
                </a:solidFill>
                <a:latin typeface="Tahoma" pitchFamily="34" charset="0"/>
              </a:rPr>
              <a:t>CROSS</a:t>
            </a:r>
            <a:endParaRPr lang="ar-SA" altLang="ar-SA" sz="1800" dirty="0">
              <a:solidFill>
                <a:schemeClr val="tx2">
                  <a:lumMod val="20000"/>
                  <a:lumOff val="80000"/>
                </a:schemeClr>
              </a:solidFill>
              <a:latin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09600" y="-171450"/>
            <a:ext cx="7924800" cy="1143000"/>
          </a:xfrm>
        </p:spPr>
        <p:txBody>
          <a:bodyPr/>
          <a:lstStyle/>
          <a:p>
            <a:pPr>
              <a:defRPr/>
            </a:pPr>
            <a:r>
              <a:rPr lang="en-US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                        treatment</a:t>
            </a:r>
            <a:endParaRPr lang="en-US" b="1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58371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125538"/>
            <a:ext cx="4608512" cy="241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3212976"/>
            <a:ext cx="5238750" cy="237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ar-SA" dirty="0"/>
          </a:p>
        </p:txBody>
      </p:sp>
      <p:pic>
        <p:nvPicPr>
          <p:cNvPr id="5939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13" y="311943"/>
            <a:ext cx="7993062" cy="542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val 1"/>
          <p:cNvSpPr/>
          <p:nvPr/>
        </p:nvSpPr>
        <p:spPr>
          <a:xfrm>
            <a:off x="1258888" y="908050"/>
            <a:ext cx="1512887" cy="57626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SA"/>
          </a:p>
        </p:txBody>
      </p:sp>
      <p:sp>
        <p:nvSpPr>
          <p:cNvPr id="3" name="Oval 2"/>
          <p:cNvSpPr/>
          <p:nvPr/>
        </p:nvSpPr>
        <p:spPr>
          <a:xfrm>
            <a:off x="1258888" y="2009775"/>
            <a:ext cx="1512887" cy="96043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SA"/>
          </a:p>
        </p:txBody>
      </p:sp>
      <p:sp>
        <p:nvSpPr>
          <p:cNvPr id="4" name="Oval 3"/>
          <p:cNvSpPr/>
          <p:nvPr/>
        </p:nvSpPr>
        <p:spPr>
          <a:xfrm>
            <a:off x="3635375" y="908050"/>
            <a:ext cx="1800225" cy="9144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SA"/>
          </a:p>
        </p:txBody>
      </p:sp>
      <p:sp>
        <p:nvSpPr>
          <p:cNvPr id="6" name="Oval 5"/>
          <p:cNvSpPr/>
          <p:nvPr/>
        </p:nvSpPr>
        <p:spPr>
          <a:xfrm>
            <a:off x="7258050" y="549275"/>
            <a:ext cx="914400" cy="6477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SA"/>
          </a:p>
        </p:txBody>
      </p:sp>
      <p:sp>
        <p:nvSpPr>
          <p:cNvPr id="7" name="Oval 6"/>
          <p:cNvSpPr/>
          <p:nvPr/>
        </p:nvSpPr>
        <p:spPr>
          <a:xfrm>
            <a:off x="3779838" y="2133600"/>
            <a:ext cx="1800225" cy="9144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SA"/>
          </a:p>
        </p:txBody>
      </p:sp>
      <p:sp>
        <p:nvSpPr>
          <p:cNvPr id="8" name="Oval 7"/>
          <p:cNvSpPr/>
          <p:nvPr/>
        </p:nvSpPr>
        <p:spPr>
          <a:xfrm>
            <a:off x="7169150" y="3141663"/>
            <a:ext cx="1054100" cy="69691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SA"/>
          </a:p>
        </p:txBody>
      </p:sp>
      <p:sp>
        <p:nvSpPr>
          <p:cNvPr id="9" name="Oval 8"/>
          <p:cNvSpPr/>
          <p:nvPr/>
        </p:nvSpPr>
        <p:spPr>
          <a:xfrm>
            <a:off x="7308850" y="4581525"/>
            <a:ext cx="914400" cy="9144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SA"/>
          </a:p>
        </p:txBody>
      </p:sp>
      <p:sp>
        <p:nvSpPr>
          <p:cNvPr id="10" name="Oval 9"/>
          <p:cNvSpPr/>
          <p:nvPr/>
        </p:nvSpPr>
        <p:spPr>
          <a:xfrm>
            <a:off x="6011863" y="3667125"/>
            <a:ext cx="987425" cy="9144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SA"/>
          </a:p>
        </p:txBody>
      </p:sp>
      <p:sp>
        <p:nvSpPr>
          <p:cNvPr id="11" name="Oval 10"/>
          <p:cNvSpPr/>
          <p:nvPr/>
        </p:nvSpPr>
        <p:spPr>
          <a:xfrm>
            <a:off x="3419475" y="3644900"/>
            <a:ext cx="914400" cy="9144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SA"/>
          </a:p>
        </p:txBody>
      </p:sp>
      <p:sp>
        <p:nvSpPr>
          <p:cNvPr id="12" name="Oval 11"/>
          <p:cNvSpPr/>
          <p:nvPr/>
        </p:nvSpPr>
        <p:spPr>
          <a:xfrm>
            <a:off x="3784600" y="2128838"/>
            <a:ext cx="1201738" cy="84137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SA"/>
          </a:p>
        </p:txBody>
      </p:sp>
      <p:sp>
        <p:nvSpPr>
          <p:cNvPr id="13" name="Oval 12"/>
          <p:cNvSpPr/>
          <p:nvPr/>
        </p:nvSpPr>
        <p:spPr>
          <a:xfrm>
            <a:off x="6227763" y="1628775"/>
            <a:ext cx="1322387" cy="6477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SA"/>
          </a:p>
        </p:txBody>
      </p:sp>
      <p:sp>
        <p:nvSpPr>
          <p:cNvPr id="14" name="Oval 13"/>
          <p:cNvSpPr/>
          <p:nvPr/>
        </p:nvSpPr>
        <p:spPr>
          <a:xfrm>
            <a:off x="7235825" y="4508500"/>
            <a:ext cx="914400" cy="53022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SA"/>
          </a:p>
        </p:txBody>
      </p:sp>
      <p:cxnSp>
        <p:nvCxnSpPr>
          <p:cNvPr id="16" name="Straight Connector 15"/>
          <p:cNvCxnSpPr/>
          <p:nvPr/>
        </p:nvCxnSpPr>
        <p:spPr>
          <a:xfrm>
            <a:off x="4154488" y="1731963"/>
            <a:ext cx="6477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6153150" y="1079500"/>
            <a:ext cx="1882775" cy="2222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6300788" y="1233488"/>
            <a:ext cx="1738312" cy="1746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6443663" y="1412875"/>
            <a:ext cx="124936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374" name="Straight Connector 58373"/>
          <p:cNvCxnSpPr/>
          <p:nvPr/>
        </p:nvCxnSpPr>
        <p:spPr>
          <a:xfrm flipH="1">
            <a:off x="7308850" y="5373688"/>
            <a:ext cx="73025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-171450"/>
            <a:ext cx="7924800" cy="1143000"/>
          </a:xfrm>
        </p:spPr>
        <p:txBody>
          <a:bodyPr/>
          <a:lstStyle/>
          <a:p>
            <a:pPr>
              <a:defRPr/>
            </a:pPr>
            <a:r>
              <a:rPr lang="en-US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                Take home massage</a:t>
            </a:r>
            <a:endParaRPr lang="en-US" b="1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q"/>
              <a:defRPr/>
            </a:pPr>
            <a:r>
              <a:rPr lang="en-US" sz="2800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A </a:t>
            </a:r>
            <a:r>
              <a:rPr lang="en-US" sz="28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 avoid squeezing and manipulation.</a:t>
            </a:r>
          </a:p>
          <a:p>
            <a:pPr>
              <a:defRPr/>
            </a:pPr>
            <a:endParaRPr lang="en-US" sz="2800" dirty="0">
              <a:solidFill>
                <a:schemeClr val="tx2">
                  <a:lumMod val="20000"/>
                  <a:lumOff val="80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q"/>
              <a:defRPr/>
            </a:pPr>
            <a:r>
              <a:rPr lang="en-US" sz="2800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C</a:t>
            </a:r>
            <a:r>
              <a:rPr lang="en-US" sz="28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  comply with medication.</a:t>
            </a:r>
          </a:p>
          <a:p>
            <a:pPr>
              <a:defRPr/>
            </a:pPr>
            <a:endParaRPr lang="en-US" sz="2800" dirty="0">
              <a:solidFill>
                <a:schemeClr val="tx2">
                  <a:lumMod val="20000"/>
                  <a:lumOff val="80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q"/>
              <a:defRPr/>
            </a:pPr>
            <a:r>
              <a:rPr lang="en-US" sz="2800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N</a:t>
            </a:r>
            <a:r>
              <a:rPr lang="en-US" sz="28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  no cosmetics and moisturizers.</a:t>
            </a:r>
          </a:p>
          <a:p>
            <a:pPr>
              <a:defRPr/>
            </a:pPr>
            <a:endParaRPr lang="en-US" sz="2800" dirty="0">
              <a:solidFill>
                <a:schemeClr val="tx2">
                  <a:lumMod val="20000"/>
                  <a:lumOff val="80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q"/>
              <a:defRPr/>
            </a:pPr>
            <a:r>
              <a:rPr lang="en-US" sz="2800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E</a:t>
            </a:r>
            <a:r>
              <a:rPr lang="en-US" sz="28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  early treatment to avoid scaring.</a:t>
            </a:r>
            <a:endParaRPr lang="en-US" sz="2800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sony\Desktop\separato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764704"/>
            <a:ext cx="5904655" cy="482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861297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323528" y="1600200"/>
            <a:ext cx="4464372" cy="4114800"/>
          </a:xfrm>
        </p:spPr>
        <p:txBody>
          <a:bodyPr>
            <a:normAutofit fontScale="92500" lnSpcReduction="10000"/>
          </a:bodyPr>
          <a:lstStyle/>
          <a:p>
            <a:pPr marL="0" indent="0" eaLnBrk="1" fontAlgn="auto" hangingPunct="1">
              <a:lnSpc>
                <a:spcPct val="90000"/>
              </a:lnSpc>
              <a:buFont typeface="Arial" pitchFamily="34" charset="0"/>
              <a:buNone/>
              <a:defRPr/>
            </a:pPr>
            <a:r>
              <a:rPr lang="en-US" sz="2800" b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pitchFamily="34" charset="0"/>
                <a:ea typeface="+mn-ea"/>
              </a:rPr>
              <a:t>Definition:</a:t>
            </a:r>
            <a:r>
              <a:rPr lang="en-US" sz="28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pitchFamily="34" charset="0"/>
                <a:ea typeface="+mn-ea"/>
              </a:rPr>
              <a:t>	</a:t>
            </a:r>
          </a:p>
          <a:p>
            <a:pPr eaLnBrk="1" fontAlgn="auto" hangingPunct="1"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r>
              <a:rPr lang="en-US" sz="28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pitchFamily="34" charset="0"/>
                <a:ea typeface="+mn-ea"/>
              </a:rPr>
              <a:t>Papules and Papulo- pustules in the center of the face against vivid erythematous background with telangi-ectasia.</a:t>
            </a:r>
          </a:p>
          <a:p>
            <a:pPr marL="0" indent="0" eaLnBrk="1" fontAlgn="auto" hangingPunct="1">
              <a:lnSpc>
                <a:spcPct val="90000"/>
              </a:lnSpc>
              <a:buFont typeface="Arial" pitchFamily="34" charset="0"/>
              <a:buNone/>
              <a:defRPr/>
            </a:pPr>
            <a:r>
              <a:rPr lang="en-US" sz="2800" b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pitchFamily="34" charset="0"/>
                <a:ea typeface="+mn-ea"/>
              </a:rPr>
              <a:t>Incidence:</a:t>
            </a:r>
          </a:p>
          <a:p>
            <a:pPr eaLnBrk="1" fontAlgn="auto" hangingPunct="1"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r>
              <a:rPr lang="en-US" sz="28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pitchFamily="34" charset="0"/>
                <a:ea typeface="+mn-ea"/>
              </a:rPr>
              <a:t>Common in 3</a:t>
            </a:r>
            <a:r>
              <a:rPr lang="en-US" sz="2800" baseline="300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pitchFamily="34" charset="0"/>
                <a:ea typeface="+mn-ea"/>
              </a:rPr>
              <a:t>rd</a:t>
            </a:r>
            <a:r>
              <a:rPr lang="en-US" sz="28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pitchFamily="34" charset="0"/>
                <a:ea typeface="+mn-ea"/>
              </a:rPr>
              <a:t> and 4</a:t>
            </a:r>
            <a:r>
              <a:rPr lang="en-US" sz="2800" baseline="300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pitchFamily="34" charset="0"/>
                <a:ea typeface="+mn-ea"/>
              </a:rPr>
              <a:t>th</a:t>
            </a:r>
            <a:r>
              <a:rPr lang="en-US" sz="28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pitchFamily="34" charset="0"/>
                <a:ea typeface="+mn-ea"/>
              </a:rPr>
              <a:t> decade</a:t>
            </a:r>
          </a:p>
          <a:p>
            <a:pPr eaLnBrk="1" fontAlgn="auto" hangingPunct="1"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r>
              <a:rPr lang="en-US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pitchFamily="34" charset="0"/>
                <a:ea typeface="+mn-ea"/>
              </a:rPr>
              <a:t> </a:t>
            </a:r>
            <a:r>
              <a:rPr lang="en-US" sz="28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pitchFamily="34" charset="0"/>
                <a:ea typeface="+mn-ea"/>
              </a:rPr>
              <a:t>Peaks between 40-50.</a:t>
            </a:r>
          </a:p>
          <a:p>
            <a:pPr eaLnBrk="1" fontAlgn="auto" hangingPunct="1">
              <a:lnSpc>
                <a:spcPct val="90000"/>
              </a:lnSpc>
              <a:defRPr/>
            </a:pPr>
            <a:endParaRPr lang="en-US" sz="2400" dirty="0" smtClean="0">
              <a:solidFill>
                <a:schemeClr val="tx2">
                  <a:lumMod val="20000"/>
                  <a:lumOff val="80000"/>
                </a:schemeClr>
              </a:solidFill>
              <a:latin typeface="Franklin Gothic Demi" pitchFamily="34" charset="0"/>
              <a:ea typeface="+mn-ea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sz="quarter" idx="14"/>
          </p:nvPr>
        </p:nvSpPr>
        <p:spPr>
          <a:ln>
            <a:solidFill>
              <a:srgbClr val="FF0000"/>
            </a:solidFill>
          </a:ln>
        </p:spPr>
        <p:txBody>
          <a:bodyPr/>
          <a:lstStyle/>
          <a:p>
            <a:pPr>
              <a:defRPr/>
            </a:pPr>
            <a:endParaRPr lang="ar-SA" dirty="0"/>
          </a:p>
        </p:txBody>
      </p:sp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-171450"/>
            <a:ext cx="7924800" cy="114300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4800" dirty="0">
                <a:solidFill>
                  <a:schemeClr val="tx2">
                    <a:lumMod val="20000"/>
                    <a:lumOff val="80000"/>
                  </a:schemeClr>
                </a:solidFill>
                <a:latin typeface="Tahoma" charset="0"/>
                <a:ea typeface="+mj-ea"/>
                <a:cs typeface="Arial" charset="0"/>
              </a:rPr>
              <a:t>Rosacea </a:t>
            </a:r>
          </a:p>
        </p:txBody>
      </p:sp>
      <p:pic>
        <p:nvPicPr>
          <p:cNvPr id="6144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772816"/>
            <a:ext cx="3744540" cy="3961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al 2"/>
          <p:cNvSpPr/>
          <p:nvPr/>
        </p:nvSpPr>
        <p:spPr>
          <a:xfrm>
            <a:off x="5097760" y="3090664"/>
            <a:ext cx="914400" cy="91440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SA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251520" y="1600200"/>
            <a:ext cx="4607818" cy="4114800"/>
          </a:xfrm>
        </p:spPr>
        <p:txBody>
          <a:bodyPr/>
          <a:lstStyle/>
          <a:p>
            <a:pPr eaLnBrk="1" fontAlgn="auto" hangingPunct="1"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r>
              <a:rPr lang="en-US" sz="2400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pitchFamily="34" charset="0"/>
              </a:rPr>
              <a:t>Common in fair skin.</a:t>
            </a:r>
          </a:p>
          <a:p>
            <a:pPr eaLnBrk="1" fontAlgn="auto" hangingPunct="1"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r>
              <a:rPr lang="en-US" sz="2400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pitchFamily="34" charset="0"/>
              </a:rPr>
              <a:t>Women are affected more than men but </a:t>
            </a:r>
            <a:r>
              <a:rPr lang="en-US" sz="240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pitchFamily="34" charset="0"/>
              </a:rPr>
              <a:t>rhinophyma</a:t>
            </a:r>
            <a:r>
              <a:rPr lang="en-US" sz="2400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pitchFamily="34" charset="0"/>
              </a:rPr>
              <a:t> is more in men.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endParaRPr lang="ar-SA" sz="2400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4"/>
          </p:nvPr>
        </p:nvSpPr>
        <p:spPr>
          <a:xfrm>
            <a:off x="4859338" y="1484313"/>
            <a:ext cx="2520950" cy="2525712"/>
          </a:xfrm>
        </p:spPr>
        <p:txBody>
          <a:bodyPr/>
          <a:lstStyle/>
          <a:p>
            <a:pPr>
              <a:defRPr/>
            </a:pPr>
            <a:endParaRPr lang="ar-SA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79388" y="-171450"/>
            <a:ext cx="7924800" cy="1143000"/>
          </a:xfrm>
        </p:spPr>
        <p:txBody>
          <a:bodyPr/>
          <a:lstStyle/>
          <a:p>
            <a:pPr algn="ctr">
              <a:defRPr/>
            </a:pPr>
            <a:r>
              <a:rPr lang="en-US" sz="3200" b="1" dirty="0">
                <a:solidFill>
                  <a:schemeClr val="tx2">
                    <a:lumMod val="20000"/>
                    <a:lumOff val="80000"/>
                  </a:schemeClr>
                </a:solidFill>
                <a:latin typeface="Tahoma" charset="0"/>
                <a:cs typeface="Arial" charset="0"/>
              </a:rPr>
              <a:t>Rosacea </a:t>
            </a:r>
            <a:endParaRPr lang="ar-SA" b="1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6246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1557338"/>
            <a:ext cx="2520950" cy="238125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Oval 4"/>
          <p:cNvSpPr/>
          <p:nvPr/>
        </p:nvSpPr>
        <p:spPr>
          <a:xfrm>
            <a:off x="5795963" y="2205038"/>
            <a:ext cx="914400" cy="914400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SA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179388" y="1600200"/>
            <a:ext cx="4752975" cy="4114800"/>
          </a:xfrm>
        </p:spPr>
        <p:txBody>
          <a:bodyPr>
            <a:normAutofit fontScale="92500"/>
          </a:bodyPr>
          <a:lstStyle/>
          <a:p>
            <a:pPr eaLnBrk="1" fontAlgn="auto" hangingPunct="1"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r>
              <a:rPr lang="en-US" sz="28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pitchFamily="34" charset="0"/>
              </a:rPr>
              <a:t>Unknown.</a:t>
            </a:r>
            <a:endParaRPr lang="en-US" sz="2800" dirty="0">
              <a:solidFill>
                <a:schemeClr val="tx2">
                  <a:lumMod val="20000"/>
                  <a:lumOff val="80000"/>
                </a:schemeClr>
              </a:solidFill>
              <a:latin typeface="Franklin Gothic Demi" pitchFamily="34" charset="0"/>
            </a:endParaRPr>
          </a:p>
          <a:p>
            <a:pPr eaLnBrk="1" fontAlgn="auto" hangingPunct="1"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r>
              <a:rPr lang="en-US" sz="28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pitchFamily="34" charset="0"/>
              </a:rPr>
              <a:t>Genetic </a:t>
            </a:r>
            <a:r>
              <a:rPr lang="en-US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pitchFamily="34" charset="0"/>
              </a:rPr>
              <a:t>predisposition (38% have a relative).</a:t>
            </a:r>
          </a:p>
          <a:p>
            <a:pPr eaLnBrk="1" fontAlgn="auto" hangingPunct="1"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r>
              <a:rPr lang="en-US" sz="28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pitchFamily="34" charset="0"/>
              </a:rPr>
              <a:t>Sunlight </a:t>
            </a:r>
            <a:r>
              <a:rPr lang="en-US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pitchFamily="34" charset="0"/>
              </a:rPr>
              <a:t>and heat.</a:t>
            </a:r>
          </a:p>
          <a:p>
            <a:pPr eaLnBrk="1" fontAlgn="auto" hangingPunct="1"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r>
              <a:rPr lang="en-US" sz="28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pitchFamily="34" charset="0"/>
              </a:rPr>
              <a:t>Constitutional </a:t>
            </a:r>
            <a:r>
              <a:rPr lang="en-US" sz="2800" dirty="0" err="1" smtClean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pitchFamily="34" charset="0"/>
              </a:rPr>
              <a:t>predispostion</a:t>
            </a:r>
            <a:r>
              <a:rPr lang="en-US" sz="28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pitchFamily="34" charset="0"/>
              </a:rPr>
              <a:t>  </a:t>
            </a:r>
            <a:r>
              <a:rPr lang="en-US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pitchFamily="34" charset="0"/>
              </a:rPr>
              <a:t>to flushing &amp; blushing.</a:t>
            </a:r>
          </a:p>
          <a:p>
            <a:pPr eaLnBrk="1" fontAlgn="auto" hangingPunct="1"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r>
              <a:rPr lang="en-US" sz="2800" dirty="0" err="1" smtClean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pitchFamily="34" charset="0"/>
              </a:rPr>
              <a:t>Demodex</a:t>
            </a:r>
            <a:r>
              <a:rPr lang="en-US" sz="28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pitchFamily="34" charset="0"/>
              </a:rPr>
              <a:t> </a:t>
            </a:r>
            <a:r>
              <a:rPr lang="en-US" sz="280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pitchFamily="34" charset="0"/>
              </a:rPr>
              <a:t>folliculorum</a:t>
            </a:r>
            <a:r>
              <a:rPr lang="en-US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pitchFamily="34" charset="0"/>
              </a:rPr>
              <a:t> mite</a:t>
            </a:r>
            <a:r>
              <a:rPr lang="en-US" sz="28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pitchFamily="34" charset="0"/>
              </a:rPr>
              <a:t>.</a:t>
            </a:r>
          </a:p>
          <a:p>
            <a:pPr eaLnBrk="1" fontAlgn="auto" hangingPunct="1"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r>
              <a:rPr lang="en-US" sz="28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pitchFamily="34" charset="0"/>
              </a:rPr>
              <a:t>H. Pylori infection.</a:t>
            </a:r>
            <a:endParaRPr lang="en-US" sz="2800" dirty="0">
              <a:solidFill>
                <a:schemeClr val="tx2">
                  <a:lumMod val="20000"/>
                  <a:lumOff val="80000"/>
                </a:schemeClr>
              </a:solidFill>
              <a:latin typeface="Franklin Gothic Demi" pitchFamily="34" charset="0"/>
            </a:endParaRPr>
          </a:p>
          <a:p>
            <a:pPr eaLnBrk="1" hangingPunct="1">
              <a:buFont typeface="Wingdings" panose="05000000000000000000" pitchFamily="2" charset="2"/>
              <a:buChar char="Ø"/>
              <a:defRPr/>
            </a:pPr>
            <a:endParaRPr lang="ar-SA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>
              <a:defRPr/>
            </a:pPr>
            <a:endParaRPr lang="ar-SA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706437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        Rosacea</a:t>
            </a:r>
            <a:r>
              <a:rPr lang="en-US" sz="3600" b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pitchFamily="34" charset="0"/>
              </a:rPr>
              <a:t> </a:t>
            </a:r>
            <a:r>
              <a:rPr lang="en-US" sz="3600" b="1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pitchFamily="34" charset="0"/>
              </a:rPr>
              <a:t>Pathogenesis: </a:t>
            </a:r>
            <a:endParaRPr lang="ar-SA" sz="3600" b="1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63493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1544638"/>
            <a:ext cx="3717925" cy="19558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3494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3500438"/>
            <a:ext cx="3790950" cy="230505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30F0A"/>
            </a:gs>
            <a:gs pos="100000">
              <a:srgbClr val="0000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95288" y="2016125"/>
            <a:ext cx="8569325" cy="5949950"/>
          </a:xfrm>
        </p:spPr>
        <p:txBody>
          <a:bodyPr/>
          <a:lstStyle/>
          <a:p>
            <a:pPr marL="457200" indent="-457200" algn="l" eaLnBrk="1" fontAlgn="auto" hangingPunct="1"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r>
              <a:rPr lang="en-US" sz="28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Tahoma" charset="0"/>
                <a:ea typeface="+mn-ea"/>
                <a:cs typeface="Arial" charset="0"/>
              </a:rPr>
              <a:t> </a:t>
            </a:r>
            <a:r>
              <a:rPr lang="en-US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Tahoma" charset="0"/>
                <a:ea typeface="+mn-ea"/>
                <a:cs typeface="Arial" charset="0"/>
              </a:rPr>
              <a:t>Multifactorial disease of </a:t>
            </a:r>
            <a:r>
              <a:rPr lang="en-US" sz="280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Tahoma" charset="0"/>
                <a:ea typeface="+mn-ea"/>
                <a:cs typeface="Arial" charset="0"/>
              </a:rPr>
              <a:t>pilosebaceous</a:t>
            </a:r>
            <a:r>
              <a:rPr lang="en-US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Tahoma" charset="0"/>
                <a:ea typeface="+mn-ea"/>
                <a:cs typeface="Arial" charset="0"/>
              </a:rPr>
              <a:t> </a:t>
            </a:r>
            <a:r>
              <a:rPr lang="en-US" sz="28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Tahoma" charset="0"/>
                <a:ea typeface="+mn-ea"/>
                <a:cs typeface="Arial" charset="0"/>
              </a:rPr>
              <a:t>unit.</a:t>
            </a:r>
            <a:endParaRPr lang="en-US" sz="2800" dirty="0">
              <a:solidFill>
                <a:schemeClr val="tx2">
                  <a:lumMod val="20000"/>
                  <a:lumOff val="80000"/>
                </a:schemeClr>
              </a:solidFill>
              <a:latin typeface="Tahoma" charset="0"/>
              <a:ea typeface="+mn-ea"/>
              <a:cs typeface="Arial" charset="0"/>
            </a:endParaRPr>
          </a:p>
          <a:p>
            <a:pPr marL="457200" indent="-457200" algn="l" eaLnBrk="1" fontAlgn="auto" hangingPunct="1"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r>
              <a:rPr lang="en-US" sz="28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Tahoma" charset="0"/>
                <a:ea typeface="+mn-ea"/>
                <a:cs typeface="Arial" charset="0"/>
              </a:rPr>
              <a:t> </a:t>
            </a:r>
            <a:r>
              <a:rPr lang="en-US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Tahoma" charset="0"/>
                <a:ea typeface="+mn-ea"/>
                <a:cs typeface="Arial" charset="0"/>
              </a:rPr>
              <a:t>Affects both males and </a:t>
            </a:r>
            <a:r>
              <a:rPr lang="en-US" sz="28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Tahoma" charset="0"/>
                <a:ea typeface="+mn-ea"/>
                <a:cs typeface="Arial" charset="0"/>
              </a:rPr>
              <a:t>females.</a:t>
            </a:r>
            <a:endParaRPr lang="en-US" sz="2800" dirty="0">
              <a:solidFill>
                <a:schemeClr val="tx2">
                  <a:lumMod val="20000"/>
                  <a:lumOff val="80000"/>
                </a:schemeClr>
              </a:solidFill>
              <a:latin typeface="Tahoma" charset="0"/>
              <a:ea typeface="+mn-ea"/>
              <a:cs typeface="Arial" charset="0"/>
            </a:endParaRPr>
          </a:p>
          <a:p>
            <a:pPr marL="457200" indent="-457200" algn="l" eaLnBrk="1" fontAlgn="auto" hangingPunct="1"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r>
              <a:rPr lang="en-US" sz="28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Tahoma" charset="0"/>
                <a:ea typeface="+mn-ea"/>
                <a:cs typeface="Arial" charset="0"/>
              </a:rPr>
              <a:t> </a:t>
            </a:r>
            <a:r>
              <a:rPr lang="en-US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Tahoma" charset="0"/>
                <a:ea typeface="+mn-ea"/>
                <a:cs typeface="Arial" charset="0"/>
              </a:rPr>
              <a:t>The most common dermatological disease.</a:t>
            </a:r>
          </a:p>
          <a:p>
            <a:pPr marL="457200" indent="-457200" algn="l" eaLnBrk="1" fontAlgn="auto" hangingPunct="1"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r>
              <a:rPr lang="en-US" sz="28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Tahoma" charset="0"/>
                <a:ea typeface="+mn-ea"/>
                <a:cs typeface="Arial" charset="0"/>
              </a:rPr>
              <a:t> </a:t>
            </a:r>
            <a:r>
              <a:rPr lang="en-US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Tahoma" charset="0"/>
                <a:ea typeface="+mn-ea"/>
                <a:cs typeface="Arial" charset="0"/>
              </a:rPr>
              <a:t>Mostly prevalent between 12-24 yrs.</a:t>
            </a:r>
          </a:p>
          <a:p>
            <a:pPr marL="457200" indent="-457200" algn="l" eaLnBrk="1" fontAlgn="auto" hangingPunct="1"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r>
              <a:rPr lang="en-US" sz="28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Tahoma" charset="0"/>
                <a:ea typeface="+mn-ea"/>
                <a:cs typeface="Arial" charset="0"/>
              </a:rPr>
              <a:t> Affects 8% between 25-34, 4% between 35-44.</a:t>
            </a:r>
            <a:endParaRPr lang="en-US" sz="2800" dirty="0">
              <a:solidFill>
                <a:schemeClr val="tx2">
                  <a:lumMod val="20000"/>
                  <a:lumOff val="80000"/>
                </a:schemeClr>
              </a:solidFill>
              <a:latin typeface="Tahoma" charset="0"/>
              <a:ea typeface="+mn-ea"/>
              <a:cs typeface="Arial" charset="0"/>
            </a:endParaRPr>
          </a:p>
        </p:txBody>
      </p:sp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4213" y="333375"/>
            <a:ext cx="7772400" cy="836613"/>
          </a:xfrm>
        </p:spPr>
        <p:txBody>
          <a:bodyPr/>
          <a:lstStyle/>
          <a:p>
            <a:pPr eaLnBrk="1" fontAlgn="auto" hangingPunct="1">
              <a:lnSpc>
                <a:spcPct val="90000"/>
              </a:lnSpc>
              <a:defRPr/>
            </a:pPr>
            <a:r>
              <a:rPr lang="en-US" sz="4000" b="1" u="sng" dirty="0">
                <a:solidFill>
                  <a:schemeClr val="tx2">
                    <a:lumMod val="20000"/>
                    <a:lumOff val="80000"/>
                  </a:schemeClr>
                </a:solidFill>
                <a:latin typeface="Tahoma" charset="0"/>
                <a:cs typeface="Arial" charset="0"/>
              </a:rPr>
              <a:t>Acne Vulgaris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323850" y="1600200"/>
            <a:ext cx="5328270" cy="4114800"/>
          </a:xfrm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 marL="0" indent="0" eaLnBrk="1" hangingPunct="1">
              <a:lnSpc>
                <a:spcPct val="90000"/>
              </a:lnSpc>
              <a:buFont typeface="Arial" pitchFamily="34" charset="0"/>
              <a:buNone/>
              <a:defRPr/>
            </a:pPr>
            <a:r>
              <a:rPr lang="en-US" sz="2400" b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cs typeface="Arial" pitchFamily="34" charset="0"/>
              </a:rPr>
              <a:t>The hall mark is: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r>
              <a:rPr lang="en-US" sz="24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cs typeface="Arial" pitchFamily="34" charset="0"/>
              </a:rPr>
              <a:t> Episodes of flushing and erythema in butterfly distribution.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r>
              <a:rPr lang="en-US" sz="24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cs typeface="Arial" pitchFamily="34" charset="0"/>
              </a:rPr>
              <a:t> Papules and pustules.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r>
              <a:rPr lang="en-US" sz="24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cs typeface="Arial" pitchFamily="34" charset="0"/>
              </a:rPr>
              <a:t> Erythema and telangiectasia.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r>
              <a:rPr lang="en-US" sz="24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cs typeface="Arial" pitchFamily="34" charset="0"/>
              </a:rPr>
              <a:t> Absent comedons.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r>
              <a:rPr lang="en-US" sz="24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cs typeface="Arial" pitchFamily="34" charset="0"/>
              </a:rPr>
              <a:t> Granulomas [firm papules].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endParaRPr lang="en-US" dirty="0" smtClean="0">
              <a:solidFill>
                <a:schemeClr val="tx2">
                  <a:lumMod val="20000"/>
                  <a:lumOff val="80000"/>
                </a:schemeClr>
              </a:solidFill>
              <a:latin typeface="Franklin Gothic Demi" charset="0"/>
              <a:cs typeface="Arial" pitchFamily="34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sz="quarter" idx="14"/>
          </p:nvPr>
        </p:nvSpPr>
        <p:spPr>
          <a:xfrm>
            <a:off x="5652120" y="1628775"/>
            <a:ext cx="2882280" cy="2546350"/>
          </a:xfrm>
        </p:spPr>
        <p:txBody>
          <a:bodyPr/>
          <a:lstStyle/>
          <a:p>
            <a:pPr marL="0" indent="0">
              <a:buNone/>
              <a:defRPr/>
            </a:pPr>
            <a:endParaRPr lang="ar-SA" dirty="0"/>
          </a:p>
        </p:txBody>
      </p:sp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-100013"/>
            <a:ext cx="7924800" cy="1143001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b="1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ea typeface="+mj-ea"/>
                <a:cs typeface="Arial" charset="0"/>
              </a:rPr>
              <a:t>Clinical Findings</a:t>
            </a:r>
          </a:p>
        </p:txBody>
      </p:sp>
      <p:pic>
        <p:nvPicPr>
          <p:cNvPr id="64517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628775"/>
            <a:ext cx="3096344" cy="254635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323528" y="1600200"/>
            <a:ext cx="4464372" cy="4114800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buFont typeface="Arial" pitchFamily="34" charset="0"/>
              <a:buNone/>
              <a:defRPr/>
            </a:pPr>
            <a:r>
              <a:rPr lang="en-US" sz="2000" b="1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cs typeface="Arial" pitchFamily="34" charset="0"/>
              </a:rPr>
              <a:t>Localization:</a:t>
            </a:r>
            <a:r>
              <a:rPr lang="en-US" sz="2000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cs typeface="Arial" pitchFamily="34" charset="0"/>
              </a:rPr>
              <a:t> 	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r>
              <a:rPr lang="en-US" sz="2000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cs typeface="Arial" pitchFamily="34" charset="0"/>
              </a:rPr>
              <a:t>  </a:t>
            </a:r>
            <a:r>
              <a:rPr lang="en-US" sz="2400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cs typeface="Arial" pitchFamily="34" charset="0"/>
              </a:rPr>
              <a:t>The nose, </a:t>
            </a:r>
            <a:r>
              <a:rPr lang="en-US" sz="24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cs typeface="Arial" pitchFamily="34" charset="0"/>
              </a:rPr>
              <a:t>cheeks, chin</a:t>
            </a:r>
            <a:r>
              <a:rPr lang="en-US" sz="2400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cs typeface="Arial" pitchFamily="34" charset="0"/>
              </a:rPr>
              <a:t>, </a:t>
            </a:r>
            <a:r>
              <a:rPr lang="en-US" sz="24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cs typeface="Arial" pitchFamily="34" charset="0"/>
              </a:rPr>
              <a:t>forehead</a:t>
            </a:r>
            <a:r>
              <a:rPr lang="en-US" sz="2400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cs typeface="Arial" pitchFamily="34" charset="0"/>
              </a:rPr>
              <a:t>, glabella</a:t>
            </a:r>
            <a:r>
              <a:rPr lang="en-US" sz="24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cs typeface="Arial" pitchFamily="34" charset="0"/>
              </a:rPr>
              <a:t>.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r>
              <a:rPr lang="en-US" sz="24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cs typeface="Arial" pitchFamily="34" charset="0"/>
              </a:rPr>
              <a:t>May involve ears, chest.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endParaRPr lang="ar-SA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14"/>
          </p:nvPr>
        </p:nvSpPr>
        <p:spPr>
          <a:xfrm>
            <a:off x="4800600" y="1600200"/>
            <a:ext cx="3733800" cy="3484563"/>
          </a:xfrm>
        </p:spPr>
        <p:txBody>
          <a:bodyPr/>
          <a:lstStyle/>
          <a:p>
            <a:pPr>
              <a:defRPr/>
            </a:pPr>
            <a:endParaRPr lang="ar-SA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68313" y="-171450"/>
            <a:ext cx="7924800" cy="1143000"/>
          </a:xfrm>
        </p:spPr>
        <p:txBody>
          <a:bodyPr/>
          <a:lstStyle/>
          <a:p>
            <a:pPr algn="ctr">
              <a:defRPr/>
            </a:pPr>
            <a:r>
              <a:rPr lang="en-US" b="1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cs typeface="Arial" charset="0"/>
              </a:rPr>
              <a:t>Clinical Findings</a:t>
            </a:r>
            <a:endParaRPr lang="ar-SA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6554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1562100"/>
            <a:ext cx="3744913" cy="352266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179512" y="1600200"/>
            <a:ext cx="4536951" cy="4114800"/>
          </a:xfrm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indent="0" eaLnBrk="1" hangingPunct="1">
              <a:buFont typeface="Arial" pitchFamily="34" charset="0"/>
              <a:buNone/>
              <a:defRPr/>
            </a:pPr>
            <a:r>
              <a:rPr lang="en-US" sz="28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Tahoma" pitchFamily="34" charset="0"/>
                <a:cs typeface="Arial" pitchFamily="34" charset="0"/>
              </a:rPr>
              <a:t>Types of Rosacea:</a:t>
            </a:r>
          </a:p>
          <a:p>
            <a:pPr eaLnBrk="1" hangingPunct="1">
              <a:buFont typeface="Wingdings" panose="05000000000000000000" pitchFamily="2" charset="2"/>
              <a:buChar char="Ø"/>
              <a:defRPr/>
            </a:pPr>
            <a:r>
              <a:rPr lang="en-US" sz="28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Tahoma" pitchFamily="34" charset="0"/>
                <a:cs typeface="Arial" pitchFamily="34" charset="0"/>
              </a:rPr>
              <a:t>Erythematotelangictatic.</a:t>
            </a:r>
          </a:p>
          <a:p>
            <a:pPr eaLnBrk="1" hangingPunct="1">
              <a:buFont typeface="Wingdings" panose="05000000000000000000" pitchFamily="2" charset="2"/>
              <a:buChar char="Ø"/>
              <a:defRPr/>
            </a:pPr>
            <a:r>
              <a:rPr lang="en-US" sz="2800" dirty="0" err="1" smtClean="0">
                <a:solidFill>
                  <a:schemeClr val="tx2">
                    <a:lumMod val="20000"/>
                    <a:lumOff val="80000"/>
                  </a:schemeClr>
                </a:solidFill>
                <a:latin typeface="Tahoma" pitchFamily="34" charset="0"/>
                <a:cs typeface="Arial" pitchFamily="34" charset="0"/>
              </a:rPr>
              <a:t>Papulopustular</a:t>
            </a:r>
            <a:r>
              <a:rPr lang="en-US" sz="28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Tahoma" pitchFamily="34" charset="0"/>
                <a:cs typeface="Arial" pitchFamily="34" charset="0"/>
              </a:rPr>
              <a:t>.</a:t>
            </a:r>
          </a:p>
          <a:p>
            <a:pPr eaLnBrk="1" hangingPunct="1">
              <a:buFont typeface="Wingdings" panose="05000000000000000000" pitchFamily="2" charset="2"/>
              <a:buChar char="Ø"/>
              <a:defRPr/>
            </a:pPr>
            <a:r>
              <a:rPr lang="en-US" sz="28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Tahoma" pitchFamily="34" charset="0"/>
                <a:cs typeface="Arial" pitchFamily="34" charset="0"/>
              </a:rPr>
              <a:t>Ocular.</a:t>
            </a:r>
          </a:p>
          <a:p>
            <a:pPr eaLnBrk="1" hangingPunct="1">
              <a:buFont typeface="Wingdings" panose="05000000000000000000" pitchFamily="2" charset="2"/>
              <a:buChar char="Ø"/>
              <a:defRPr/>
            </a:pPr>
            <a:r>
              <a:rPr lang="en-US" sz="28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Tahoma" pitchFamily="34" charset="0"/>
                <a:cs typeface="Arial" pitchFamily="34" charset="0"/>
              </a:rPr>
              <a:t>Phymatous.</a:t>
            </a:r>
            <a:endParaRPr lang="ar-SA" sz="2800" dirty="0" smtClean="0">
              <a:solidFill>
                <a:schemeClr val="tx2">
                  <a:lumMod val="20000"/>
                  <a:lumOff val="80000"/>
                </a:schemeClr>
              </a:solidFill>
              <a:latin typeface="Tahoma" pitchFamily="34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>
          <a:xfrm>
            <a:off x="4800600" y="1600200"/>
            <a:ext cx="3300413" cy="4114800"/>
          </a:xfrm>
        </p:spPr>
        <p:txBody>
          <a:bodyPr/>
          <a:lstStyle/>
          <a:p>
            <a:pPr>
              <a:defRPr/>
            </a:pPr>
            <a:endParaRPr lang="ar-SA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850" y="-171450"/>
            <a:ext cx="7924800" cy="1143000"/>
          </a:xfrm>
        </p:spPr>
        <p:txBody>
          <a:bodyPr wrap="square" numCol="1" compatLnSpc="1">
            <a:prstTxWarp prst="textNoShape">
              <a:avLst/>
            </a:prstTxWarp>
          </a:bodyPr>
          <a:lstStyle/>
          <a:p>
            <a:pPr algn="ctr" eaLnBrk="1" hangingPunct="1">
              <a:defRPr/>
            </a:pPr>
            <a:r>
              <a:rPr lang="en-US" b="1" cap="none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Tahoma" pitchFamily="34" charset="0"/>
                <a:cs typeface="Arial" pitchFamily="34" charset="0"/>
              </a:rPr>
              <a:t>CLINICAL FINDINGS</a:t>
            </a:r>
            <a:endParaRPr lang="ar-SA" b="1" cap="none" dirty="0" smtClean="0">
              <a:solidFill>
                <a:schemeClr val="tx2">
                  <a:lumMod val="20000"/>
                  <a:lumOff val="80000"/>
                </a:schemeClr>
              </a:solidFill>
              <a:latin typeface="Tahoma" pitchFamily="34" charset="0"/>
            </a:endParaRPr>
          </a:p>
        </p:txBody>
      </p:sp>
      <p:pic>
        <p:nvPicPr>
          <p:cNvPr id="6656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4575" y="4005263"/>
            <a:ext cx="3241675" cy="180022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656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4575" y="1557338"/>
            <a:ext cx="3241675" cy="236537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7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323528" y="1600200"/>
            <a:ext cx="4464372" cy="4114800"/>
          </a:xfrm>
        </p:spPr>
        <p:txBody>
          <a:bodyPr>
            <a:normAutofit lnSpcReduction="10000"/>
          </a:bodyPr>
          <a:lstStyle/>
          <a:p>
            <a:pPr marL="0" indent="-609600" eaLnBrk="1" fontAlgn="auto" hangingPunct="1">
              <a:lnSpc>
                <a:spcPct val="90000"/>
              </a:lnSpc>
              <a:buFontTx/>
              <a:buNone/>
              <a:defRPr/>
            </a:pPr>
            <a:r>
              <a:rPr lang="en-US" sz="2800" u="sng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ea typeface="+mn-ea"/>
                <a:cs typeface="Arial" charset="0"/>
              </a:rPr>
              <a:t>Phymatous complication:</a:t>
            </a:r>
          </a:p>
          <a:p>
            <a:pPr marL="0" indent="-609600" eaLnBrk="1" fontAlgn="auto" hangingPunct="1">
              <a:lnSpc>
                <a:spcPct val="90000"/>
              </a:lnSpc>
              <a:buFontTx/>
              <a:buNone/>
              <a:defRPr/>
            </a:pPr>
            <a:r>
              <a:rPr lang="en-US" sz="2800" dirty="0" err="1" smtClean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ea typeface="+mn-ea"/>
                <a:cs typeface="Arial" charset="0"/>
              </a:rPr>
              <a:t>Rhinophyma:Swelling</a:t>
            </a:r>
            <a:r>
              <a:rPr lang="en-US" sz="28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ea typeface="+mn-ea"/>
                <a:cs typeface="Arial" charset="0"/>
              </a:rPr>
              <a:t> </a:t>
            </a:r>
            <a:r>
              <a:rPr lang="en-US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ea typeface="+mn-ea"/>
                <a:cs typeface="Arial" charset="0"/>
              </a:rPr>
              <a:t>of the nose due to sebaceous gland </a:t>
            </a:r>
            <a:r>
              <a:rPr lang="en-US" sz="28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ea typeface="+mn-ea"/>
                <a:cs typeface="Arial" charset="0"/>
              </a:rPr>
              <a:t>hyperplasia.</a:t>
            </a:r>
          </a:p>
          <a:p>
            <a:pPr marL="0" indent="-609600" eaLnBrk="1" fontAlgn="auto" hangingPunct="1">
              <a:lnSpc>
                <a:spcPct val="90000"/>
              </a:lnSpc>
              <a:buFontTx/>
              <a:buNone/>
              <a:defRPr/>
            </a:pPr>
            <a:r>
              <a:rPr lang="en-US" sz="28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ea typeface="+mn-ea"/>
                <a:cs typeface="Arial" charset="0"/>
              </a:rPr>
              <a:t>Other </a:t>
            </a:r>
            <a:r>
              <a:rPr lang="en-US" sz="2800" dirty="0" err="1" smtClean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ea typeface="+mn-ea"/>
                <a:cs typeface="Arial" charset="0"/>
              </a:rPr>
              <a:t>phymatous</a:t>
            </a:r>
            <a:r>
              <a:rPr lang="en-US" sz="28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ea typeface="+mn-ea"/>
                <a:cs typeface="Arial" charset="0"/>
              </a:rPr>
              <a:t> complications include </a:t>
            </a:r>
            <a:r>
              <a:rPr lang="en-US" sz="2800" dirty="0" err="1" smtClean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ea typeface="+mn-ea"/>
                <a:cs typeface="Arial" charset="0"/>
              </a:rPr>
              <a:t>gnathophyma</a:t>
            </a:r>
            <a:r>
              <a:rPr lang="en-US" sz="28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ea typeface="+mn-ea"/>
                <a:cs typeface="Arial" charset="0"/>
              </a:rPr>
              <a:t>, </a:t>
            </a:r>
            <a:r>
              <a:rPr lang="en-US" sz="2800" dirty="0" err="1" smtClean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ea typeface="+mn-ea"/>
                <a:cs typeface="Arial" charset="0"/>
              </a:rPr>
              <a:t>otophyma</a:t>
            </a:r>
            <a:r>
              <a:rPr lang="en-US" sz="28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ea typeface="+mn-ea"/>
                <a:cs typeface="Arial" charset="0"/>
              </a:rPr>
              <a:t>, </a:t>
            </a:r>
            <a:r>
              <a:rPr lang="en-US" sz="2800" dirty="0" err="1" smtClean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ea typeface="+mn-ea"/>
                <a:cs typeface="Arial" charset="0"/>
              </a:rPr>
              <a:t>blepharophyma</a:t>
            </a:r>
            <a:r>
              <a:rPr lang="en-US" sz="28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ea typeface="+mn-ea"/>
                <a:cs typeface="Arial" charset="0"/>
              </a:rPr>
              <a:t> and </a:t>
            </a:r>
            <a:r>
              <a:rPr lang="en-US" sz="2800" dirty="0" err="1" smtClean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ea typeface="+mn-ea"/>
                <a:cs typeface="Arial" charset="0"/>
              </a:rPr>
              <a:t>metophyma</a:t>
            </a:r>
            <a:r>
              <a:rPr lang="en-US" sz="28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ea typeface="+mn-ea"/>
                <a:cs typeface="Arial" charset="0"/>
              </a:rPr>
              <a:t>.</a:t>
            </a:r>
            <a:endParaRPr lang="en-US" sz="2800" dirty="0">
              <a:solidFill>
                <a:schemeClr val="tx2">
                  <a:lumMod val="20000"/>
                  <a:lumOff val="80000"/>
                </a:schemeClr>
              </a:solidFill>
              <a:latin typeface="Franklin Gothic Demi" charset="0"/>
              <a:ea typeface="+mn-ea"/>
              <a:cs typeface="Arial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sz="quarter" idx="14"/>
          </p:nvPr>
        </p:nvSpPr>
        <p:spPr>
          <a:xfrm>
            <a:off x="4787900" y="1589088"/>
            <a:ext cx="3287713" cy="4114800"/>
          </a:xfrm>
        </p:spPr>
        <p:txBody>
          <a:bodyPr/>
          <a:lstStyle/>
          <a:p>
            <a:pPr>
              <a:defRPr/>
            </a:pPr>
            <a:endParaRPr lang="ar-SA" dirty="0"/>
          </a:p>
        </p:txBody>
      </p:sp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-171450"/>
            <a:ext cx="7924800" cy="114300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b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ea typeface="+mj-ea"/>
                <a:cs typeface="Arial" charset="0"/>
              </a:rPr>
              <a:t>Complications</a:t>
            </a:r>
            <a:endParaRPr lang="en-US" b="1" dirty="0">
              <a:solidFill>
                <a:schemeClr val="tx2">
                  <a:lumMod val="20000"/>
                  <a:lumOff val="80000"/>
                </a:schemeClr>
              </a:solidFill>
              <a:latin typeface="Franklin Gothic Demi" charset="0"/>
              <a:ea typeface="+mj-ea"/>
              <a:cs typeface="Arial" charset="0"/>
            </a:endParaRPr>
          </a:p>
        </p:txBody>
      </p:sp>
      <p:pic>
        <p:nvPicPr>
          <p:cNvPr id="67589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1628775"/>
            <a:ext cx="3287713" cy="410368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4033838" cy="4205288"/>
          </a:xfrm>
        </p:spPr>
        <p:txBody>
          <a:bodyPr/>
          <a:lstStyle/>
          <a:p>
            <a:pPr marL="0" indent="0" eaLnBrk="1" fontAlgn="auto" hangingPunct="1">
              <a:lnSpc>
                <a:spcPct val="90000"/>
              </a:lnSpc>
              <a:buFont typeface="Arial" pitchFamily="34" charset="0"/>
              <a:buNone/>
              <a:defRPr/>
            </a:pPr>
            <a:r>
              <a:rPr lang="en-US" sz="2400" u="sng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cs typeface="Arial" charset="0"/>
              </a:rPr>
              <a:t> Eye complications</a:t>
            </a:r>
            <a:r>
              <a:rPr lang="en-US" sz="2400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cs typeface="Arial" charset="0"/>
              </a:rPr>
              <a:t>: </a:t>
            </a:r>
            <a:endParaRPr lang="en-US" sz="2400" dirty="0" smtClean="0">
              <a:solidFill>
                <a:schemeClr val="tx2">
                  <a:lumMod val="20000"/>
                  <a:lumOff val="80000"/>
                </a:schemeClr>
              </a:solidFill>
              <a:latin typeface="Franklin Gothic Demi" charset="0"/>
              <a:cs typeface="Arial" charset="0"/>
            </a:endParaRPr>
          </a:p>
          <a:p>
            <a:pPr marL="0" indent="-609600" eaLnBrk="1" fontAlgn="auto" hangingPunct="1"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r>
              <a:rPr lang="en-US" sz="24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cs typeface="Arial" charset="0"/>
              </a:rPr>
              <a:t>Occurs </a:t>
            </a:r>
            <a:r>
              <a:rPr lang="en-US" sz="2400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cs typeface="Arial" charset="0"/>
                <a:sym typeface="Wingdings" charset="0"/>
              </a:rPr>
              <a:t>in 50% of cases </a:t>
            </a:r>
            <a:r>
              <a:rPr lang="en-US" sz="24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cs typeface="Arial" charset="0"/>
                <a:sym typeface="Wingdings" charset="0"/>
              </a:rPr>
              <a:t>including:</a:t>
            </a:r>
          </a:p>
          <a:p>
            <a:pPr marL="0" indent="-609600" eaLnBrk="1" fontAlgn="auto" hangingPunct="1"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r>
              <a:rPr lang="en-US" sz="24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cs typeface="Arial" charset="0"/>
              </a:rPr>
              <a:t>Blepharitis. </a:t>
            </a:r>
          </a:p>
          <a:p>
            <a:pPr marL="0" indent="-609600" eaLnBrk="1" fontAlgn="auto" hangingPunct="1"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r>
              <a:rPr lang="en-US" sz="24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cs typeface="Arial" charset="0"/>
              </a:rPr>
              <a:t>Conjunctivitis.</a:t>
            </a:r>
            <a:endParaRPr lang="en-US" sz="2400" dirty="0">
              <a:solidFill>
                <a:schemeClr val="tx2">
                  <a:lumMod val="20000"/>
                  <a:lumOff val="80000"/>
                </a:schemeClr>
              </a:solidFill>
              <a:latin typeface="Franklin Gothic Demi" charset="0"/>
              <a:cs typeface="Arial" charset="0"/>
            </a:endParaRPr>
          </a:p>
          <a:p>
            <a:pPr marL="0" indent="-609600" eaLnBrk="1" fontAlgn="auto" hangingPunct="1"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r>
              <a:rPr lang="en-US" sz="24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cs typeface="Arial" charset="0"/>
              </a:rPr>
              <a:t>Keratitis.</a:t>
            </a:r>
            <a:endParaRPr lang="en-US" sz="2400" dirty="0">
              <a:solidFill>
                <a:schemeClr val="tx2">
                  <a:lumMod val="20000"/>
                  <a:lumOff val="80000"/>
                </a:schemeClr>
              </a:solidFill>
              <a:latin typeface="Franklin Gothic Demi" charset="0"/>
              <a:cs typeface="Arial" charset="0"/>
            </a:endParaRPr>
          </a:p>
          <a:p>
            <a:pPr marL="0" indent="-609600" eaLnBrk="1" fontAlgn="auto" hangingPunct="1"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r>
              <a:rPr lang="en-US" sz="24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cs typeface="Arial" charset="0"/>
              </a:rPr>
              <a:t>Iritis.</a:t>
            </a:r>
            <a:endParaRPr lang="en-US" sz="2400" dirty="0">
              <a:solidFill>
                <a:schemeClr val="tx2">
                  <a:lumMod val="20000"/>
                  <a:lumOff val="80000"/>
                </a:schemeClr>
              </a:solidFill>
              <a:latin typeface="Franklin Gothic Demi" charset="0"/>
              <a:cs typeface="Arial" charset="0"/>
            </a:endParaRPr>
          </a:p>
          <a:p>
            <a:pPr marL="0" indent="-609600" eaLnBrk="1" fontAlgn="auto" hangingPunct="1"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r>
              <a:rPr lang="en-US" sz="2400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cs typeface="Arial" charset="0"/>
              </a:rPr>
              <a:t>Eyelid telangi-ectasia.	</a:t>
            </a:r>
            <a:endParaRPr lang="ar-SA" sz="2400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68611" name="Content Placeholder 1"/>
          <p:cNvPicPr>
            <a:picLocks noGrp="1" noChangeAspect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1828800"/>
            <a:ext cx="3302000" cy="2247900"/>
          </a:xfr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95288" y="-171450"/>
            <a:ext cx="7924800" cy="1143000"/>
          </a:xfrm>
        </p:spPr>
        <p:txBody>
          <a:bodyPr/>
          <a:lstStyle/>
          <a:p>
            <a:pPr algn="ctr">
              <a:defRPr/>
            </a:pPr>
            <a:r>
              <a:rPr lang="en-US" b="1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cs typeface="Arial" charset="0"/>
              </a:rPr>
              <a:t>Complications</a:t>
            </a:r>
            <a:endParaRPr lang="ar-SA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6861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1639888"/>
            <a:ext cx="935037" cy="2436812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 eaLnBrk="1" hangingPunct="1">
              <a:lnSpc>
                <a:spcPct val="90000"/>
              </a:lnSpc>
              <a:buFont typeface="Arial" pitchFamily="34" charset="0"/>
              <a:buNone/>
              <a:defRPr/>
            </a:pPr>
            <a:r>
              <a:rPr lang="en-US" sz="2400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cs typeface="Arial" pitchFamily="34" charset="0"/>
              </a:rPr>
              <a:t>MARSH syndrome =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r>
              <a:rPr lang="en-US" sz="2400" dirty="0" err="1" smtClean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cs typeface="Arial" pitchFamily="34" charset="0"/>
              </a:rPr>
              <a:t>Melasma</a:t>
            </a:r>
            <a:r>
              <a:rPr lang="en-US" sz="24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cs typeface="Arial" pitchFamily="34" charset="0"/>
              </a:rPr>
              <a:t>.</a:t>
            </a:r>
            <a:endParaRPr lang="en-US" sz="2400" dirty="0">
              <a:solidFill>
                <a:schemeClr val="tx2">
                  <a:lumMod val="20000"/>
                  <a:lumOff val="80000"/>
                </a:schemeClr>
              </a:solidFill>
              <a:latin typeface="Franklin Gothic Demi" charset="0"/>
              <a:cs typeface="Arial" pitchFamily="34" charset="0"/>
            </a:endParaRP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r>
              <a:rPr lang="en-US" sz="24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cs typeface="Arial" pitchFamily="34" charset="0"/>
              </a:rPr>
              <a:t>Acne. </a:t>
            </a:r>
            <a:endParaRPr lang="en-US" sz="2400" dirty="0">
              <a:solidFill>
                <a:schemeClr val="tx2">
                  <a:lumMod val="20000"/>
                  <a:lumOff val="80000"/>
                </a:schemeClr>
              </a:solidFill>
              <a:latin typeface="Franklin Gothic Demi" charset="0"/>
              <a:cs typeface="Arial" pitchFamily="34" charset="0"/>
            </a:endParaRP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r>
              <a:rPr lang="en-US" sz="24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cs typeface="Arial" pitchFamily="34" charset="0"/>
              </a:rPr>
              <a:t>Rosacea.</a:t>
            </a:r>
            <a:endParaRPr lang="en-US" sz="2400" dirty="0">
              <a:solidFill>
                <a:schemeClr val="tx2">
                  <a:lumMod val="20000"/>
                  <a:lumOff val="80000"/>
                </a:schemeClr>
              </a:solidFill>
              <a:latin typeface="Franklin Gothic Demi" charset="0"/>
              <a:cs typeface="Arial" pitchFamily="34" charset="0"/>
            </a:endParaRP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r>
              <a:rPr lang="en-US" sz="2400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cs typeface="Arial" pitchFamily="34" charset="0"/>
              </a:rPr>
              <a:t>Seborrheic </a:t>
            </a:r>
            <a:r>
              <a:rPr lang="en-US" sz="24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cs typeface="Arial" pitchFamily="34" charset="0"/>
              </a:rPr>
              <a:t>dermatitis.</a:t>
            </a:r>
            <a:endParaRPr lang="en-US" sz="2400" dirty="0">
              <a:solidFill>
                <a:schemeClr val="tx2">
                  <a:lumMod val="20000"/>
                  <a:lumOff val="80000"/>
                </a:schemeClr>
              </a:solidFill>
              <a:latin typeface="Franklin Gothic Demi" charset="0"/>
              <a:cs typeface="Arial" pitchFamily="34" charset="0"/>
            </a:endParaRP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r>
              <a:rPr lang="en-US" sz="24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cs typeface="Arial" pitchFamily="34" charset="0"/>
              </a:rPr>
              <a:t>Hirsutism.</a:t>
            </a:r>
            <a:endParaRPr lang="en-US" sz="2400" dirty="0">
              <a:solidFill>
                <a:schemeClr val="tx2">
                  <a:lumMod val="20000"/>
                  <a:lumOff val="80000"/>
                </a:schemeClr>
              </a:solidFill>
              <a:latin typeface="Franklin Gothic Demi" charset="0"/>
              <a:cs typeface="Arial" pitchFamily="34" charset="0"/>
            </a:endParaRPr>
          </a:p>
          <a:p>
            <a:pPr>
              <a:buFont typeface="Wingdings" panose="05000000000000000000" pitchFamily="2" charset="2"/>
              <a:buChar char="Ø"/>
              <a:defRPr/>
            </a:pPr>
            <a:endParaRPr lang="ar-SA" sz="2400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4"/>
          </p:nvPr>
        </p:nvSpPr>
        <p:spPr>
          <a:xfrm>
            <a:off x="4800600" y="1600200"/>
            <a:ext cx="2179638" cy="4114800"/>
          </a:xfrm>
        </p:spPr>
        <p:txBody>
          <a:bodyPr/>
          <a:lstStyle/>
          <a:p>
            <a:pPr>
              <a:defRPr/>
            </a:pPr>
            <a:endParaRPr lang="ar-SA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95288" y="-242888"/>
            <a:ext cx="7924800" cy="1143001"/>
          </a:xfrm>
        </p:spPr>
        <p:txBody>
          <a:bodyPr/>
          <a:lstStyle/>
          <a:p>
            <a:pPr algn="ctr">
              <a:defRPr/>
            </a:pPr>
            <a:r>
              <a:rPr lang="en-US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Associated diseases</a:t>
            </a:r>
            <a:endParaRPr lang="ar-SA" b="1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69637" name="Picture 4" descr="http://www.celibre.com/images/melasmaBA/melasmaBeforeAft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1628775"/>
            <a:ext cx="2192338" cy="403225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                           triggers</a:t>
            </a:r>
            <a:endParaRPr lang="en-US" b="1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Hot or cold </a:t>
            </a:r>
            <a:r>
              <a:rPr lang="en-US" sz="28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temperatures, Wind.</a:t>
            </a:r>
            <a:endParaRPr lang="en-US" sz="2800" dirty="0">
              <a:solidFill>
                <a:schemeClr val="tx2">
                  <a:lumMod val="20000"/>
                  <a:lumOff val="80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28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Hot drinks, Caffeine, </a:t>
            </a:r>
            <a:r>
              <a:rPr lang="en-US" sz="28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Spicy </a:t>
            </a:r>
            <a:r>
              <a:rPr lang="en-US" sz="28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food, Alcohol.</a:t>
            </a:r>
            <a:endParaRPr lang="en-US" sz="2800" dirty="0">
              <a:solidFill>
                <a:schemeClr val="tx2">
                  <a:lumMod val="20000"/>
                  <a:lumOff val="80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28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 Exercise.</a:t>
            </a:r>
            <a:endParaRPr lang="en-US" sz="2800" dirty="0">
              <a:solidFill>
                <a:schemeClr val="tx2">
                  <a:lumMod val="20000"/>
                  <a:lumOff val="80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28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Emotions.</a:t>
            </a:r>
            <a:endParaRPr lang="en-US" sz="2800" dirty="0">
              <a:solidFill>
                <a:schemeClr val="tx2">
                  <a:lumMod val="20000"/>
                  <a:lumOff val="80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Topical products that irritate the skin and decrease the </a:t>
            </a:r>
            <a:r>
              <a:rPr lang="en-US" sz="28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barrier.</a:t>
            </a:r>
            <a:endParaRPr lang="en-US" sz="2800" dirty="0">
              <a:solidFill>
                <a:schemeClr val="tx2">
                  <a:lumMod val="20000"/>
                  <a:lumOff val="80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Medications that cause </a:t>
            </a:r>
            <a:r>
              <a:rPr lang="en-US" sz="28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flushing (nicotinamide).</a:t>
            </a:r>
            <a:endParaRPr lang="en-US" sz="2800" dirty="0">
              <a:solidFill>
                <a:schemeClr val="tx2">
                  <a:lumMod val="20000"/>
                  <a:lumOff val="80000"/>
                </a:schemeClr>
              </a:solidFill>
            </a:endParaRPr>
          </a:p>
          <a:p>
            <a:endParaRPr lang="en-US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9650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395287" y="1600200"/>
            <a:ext cx="4392141" cy="4114800"/>
          </a:xfrm>
        </p:spPr>
        <p:txBody>
          <a:bodyPr/>
          <a:lstStyle/>
          <a:p>
            <a:pPr lvl="1" eaLnBrk="1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Ø"/>
              <a:defRPr/>
            </a:pPr>
            <a:r>
              <a:rPr lang="en-US" altLang="ar-SA" sz="28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</a:rPr>
              <a:t>SLE (erythema only).</a:t>
            </a:r>
          </a:p>
          <a:p>
            <a:pPr lvl="1" eaLnBrk="1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Ø"/>
              <a:defRPr/>
            </a:pPr>
            <a:r>
              <a:rPr lang="en-US" altLang="ar-SA" sz="28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</a:rPr>
              <a:t>Acne (comedons</a:t>
            </a:r>
            <a:r>
              <a:rPr lang="en-US" altLang="ar-SA" sz="28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</a:rPr>
              <a:t>).</a:t>
            </a:r>
            <a:endParaRPr lang="en-US" altLang="ar-SA" sz="2800" dirty="0" smtClean="0">
              <a:solidFill>
                <a:schemeClr val="tx2">
                  <a:lumMod val="20000"/>
                  <a:lumOff val="80000"/>
                </a:schemeClr>
              </a:solidFill>
              <a:latin typeface="Franklin Gothic Demi" charset="0"/>
            </a:endParaRPr>
          </a:p>
          <a:p>
            <a:pPr marL="457200" lvl="1" indent="0" eaLnBrk="1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Font typeface="Arial" pitchFamily="34" charset="0"/>
              <a:buNone/>
              <a:defRPr/>
            </a:pPr>
            <a:r>
              <a:rPr lang="en-US" altLang="ar-SA" sz="28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</a:rPr>
              <a:t>	</a:t>
            </a:r>
          </a:p>
          <a:p>
            <a:pPr lvl="1" eaLnBrk="1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Ø"/>
              <a:defRPr/>
            </a:pPr>
            <a:r>
              <a:rPr lang="en-US" altLang="ar-SA" sz="28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</a:rPr>
              <a:t>Seborrheic </a:t>
            </a:r>
            <a:r>
              <a:rPr lang="en-US" altLang="ar-SA" sz="28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</a:rPr>
              <a:t>dermatitis no </a:t>
            </a:r>
            <a:r>
              <a:rPr lang="en-US" altLang="ar-SA" sz="28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</a:rPr>
              <a:t>pustules.</a:t>
            </a:r>
          </a:p>
          <a:p>
            <a:pPr lvl="1" eaLnBrk="1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Ø"/>
              <a:defRPr/>
            </a:pPr>
            <a:endParaRPr lang="en-US" altLang="ar-SA" sz="2800" dirty="0">
              <a:solidFill>
                <a:schemeClr val="tx2">
                  <a:lumMod val="20000"/>
                  <a:lumOff val="80000"/>
                </a:schemeClr>
              </a:solidFill>
              <a:latin typeface="Franklin Gothic Demi" charset="0"/>
            </a:endParaRPr>
          </a:p>
          <a:p>
            <a:pPr lvl="1" eaLnBrk="1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Ø"/>
              <a:defRPr/>
            </a:pPr>
            <a:r>
              <a:rPr lang="en-US" altLang="ar-SA" sz="28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</a:rPr>
              <a:t>Perioral dermatitis</a:t>
            </a:r>
            <a:r>
              <a:rPr lang="en-US" altLang="ar-SA" sz="28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</a:rPr>
              <a:t>.</a:t>
            </a:r>
            <a:endParaRPr lang="ar-SA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>
              <a:defRPr/>
            </a:pPr>
            <a:endParaRPr lang="ar-SA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777875"/>
          </a:xfrm>
        </p:spPr>
        <p:txBody>
          <a:bodyPr/>
          <a:lstStyle/>
          <a:p>
            <a:pPr algn="ctr">
              <a:defRPr/>
            </a:pPr>
            <a:r>
              <a:rPr lang="en-US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Differential Diagnosis</a:t>
            </a:r>
            <a:endParaRPr lang="ar-SA" b="1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7066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429" y="1565275"/>
            <a:ext cx="1728787" cy="439261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066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5993" y="1565275"/>
            <a:ext cx="2376487" cy="23971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0663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7580" y="3932238"/>
            <a:ext cx="2374900" cy="202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l 4"/>
          <p:cNvSpPr/>
          <p:nvPr/>
        </p:nvSpPr>
        <p:spPr>
          <a:xfrm>
            <a:off x="4859338" y="2708275"/>
            <a:ext cx="914400" cy="1223963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SA"/>
          </a:p>
        </p:txBody>
      </p:sp>
      <p:sp>
        <p:nvSpPr>
          <p:cNvPr id="70665" name="TextBox 5"/>
          <p:cNvSpPr txBox="1">
            <a:spLocks noChangeArrowheads="1"/>
          </p:cNvSpPr>
          <p:nvPr/>
        </p:nvSpPr>
        <p:spPr bwMode="auto">
          <a:xfrm>
            <a:off x="6607076" y="3429000"/>
            <a:ext cx="5572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1pPr>
            <a:lvl2pPr marL="742950" indent="-28575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2pPr>
            <a:lvl3pPr marL="1143000" indent="-2286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3pPr>
            <a:lvl4pPr marL="1600200" indent="-2286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4pPr>
            <a:lvl5pPr marL="2057400" indent="-2286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9pPr>
          </a:lstStyle>
          <a:p>
            <a:pPr algn="r" rtl="1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ar-SA" sz="1800" dirty="0">
                <a:latin typeface="Tahoma" pitchFamily="34" charset="0"/>
              </a:rPr>
              <a:t>SLE</a:t>
            </a:r>
            <a:endParaRPr lang="ar-SA" altLang="ar-SA" sz="1800" dirty="0">
              <a:latin typeface="Tahoma" pitchFamily="34" charset="0"/>
            </a:endParaRPr>
          </a:p>
        </p:txBody>
      </p:sp>
      <p:sp>
        <p:nvSpPr>
          <p:cNvPr id="70666" name="TextBox 6"/>
          <p:cNvSpPr txBox="1">
            <a:spLocks noChangeArrowheads="1"/>
          </p:cNvSpPr>
          <p:nvPr/>
        </p:nvSpPr>
        <p:spPr bwMode="auto">
          <a:xfrm>
            <a:off x="4825280" y="5589588"/>
            <a:ext cx="12588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1pPr>
            <a:lvl2pPr marL="742950" indent="-28575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2pPr>
            <a:lvl3pPr marL="1143000" indent="-2286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3pPr>
            <a:lvl4pPr marL="1600200" indent="-2286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4pPr>
            <a:lvl5pPr marL="2057400" indent="-2286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9pPr>
          </a:lstStyle>
          <a:p>
            <a:pPr algn="r" rtl="1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ar-SA" sz="1800" dirty="0">
                <a:latin typeface="Tahoma" pitchFamily="34" charset="0"/>
              </a:rPr>
              <a:t>SEB DERM</a:t>
            </a:r>
            <a:endParaRPr lang="ar-SA" altLang="ar-SA" sz="1800" dirty="0">
              <a:latin typeface="Tahoma" pitchFamily="34" charset="0"/>
            </a:endParaRPr>
          </a:p>
        </p:txBody>
      </p:sp>
      <p:sp>
        <p:nvSpPr>
          <p:cNvPr id="70667" name="TextBox 7"/>
          <p:cNvSpPr txBox="1">
            <a:spLocks noChangeArrowheads="1"/>
          </p:cNvSpPr>
          <p:nvPr/>
        </p:nvSpPr>
        <p:spPr bwMode="auto">
          <a:xfrm>
            <a:off x="6528767" y="5589588"/>
            <a:ext cx="15716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1pPr>
            <a:lvl2pPr marL="742950" indent="-28575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2pPr>
            <a:lvl3pPr marL="1143000" indent="-2286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3pPr>
            <a:lvl4pPr marL="1600200" indent="-2286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4pPr>
            <a:lvl5pPr marL="2057400" indent="-2286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9pPr>
          </a:lstStyle>
          <a:p>
            <a:pPr algn="r" rtl="1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ar-SA" sz="1800" dirty="0">
                <a:latin typeface="Tahoma" pitchFamily="34" charset="0"/>
              </a:rPr>
              <a:t>Perioral </a:t>
            </a:r>
            <a:r>
              <a:rPr lang="en-US" altLang="ar-SA" sz="1800" dirty="0" err="1">
                <a:latin typeface="Tahoma" pitchFamily="34" charset="0"/>
              </a:rPr>
              <a:t>Derm</a:t>
            </a:r>
            <a:endParaRPr lang="ar-SA" altLang="ar-SA" sz="1800" dirty="0">
              <a:latin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extBox 1"/>
          <p:cNvSpPr txBox="1">
            <a:spLocks noChangeArrowheads="1"/>
          </p:cNvSpPr>
          <p:nvPr/>
        </p:nvSpPr>
        <p:spPr bwMode="auto">
          <a:xfrm>
            <a:off x="3032125" y="3860800"/>
            <a:ext cx="3124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457200" indent="-4572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1pPr>
            <a:lvl2pPr marL="742950" indent="-28575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2pPr>
            <a:lvl3pPr marL="1143000" indent="-2286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3pPr>
            <a:lvl4pPr marL="1600200" indent="-2286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4pPr>
            <a:lvl5pPr marL="2057400" indent="-2286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 typeface="Wingdings" pitchFamily="2" charset="2"/>
              <a:buChar char="q"/>
            </a:pPr>
            <a:r>
              <a:rPr lang="en-US" altLang="ar-SA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Tahoma" pitchFamily="34" charset="0"/>
              </a:rPr>
              <a:t>Malar erythema</a:t>
            </a:r>
            <a:endParaRPr lang="ar-SA" altLang="ar-SA" sz="2800" dirty="0">
              <a:solidFill>
                <a:schemeClr val="tx2">
                  <a:lumMod val="20000"/>
                  <a:lumOff val="80000"/>
                </a:schemeClr>
              </a:solidFill>
              <a:latin typeface="Tahoma" pitchFamily="34" charset="0"/>
            </a:endParaRPr>
          </a:p>
        </p:txBody>
      </p:sp>
      <p:pic>
        <p:nvPicPr>
          <p:cNvPr id="71683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1916113"/>
            <a:ext cx="3457575" cy="19050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1"/>
          <p:cNvSpPr>
            <a:spLocks noChangeArrowheads="1"/>
          </p:cNvSpPr>
          <p:nvPr/>
        </p:nvSpPr>
        <p:spPr bwMode="auto">
          <a:xfrm>
            <a:off x="2268538" y="4365625"/>
            <a:ext cx="4995862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457200" indent="-4572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1pPr>
            <a:lvl2pPr marL="742950" indent="-28575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2pPr>
            <a:lvl3pPr marL="1143000" indent="-2286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3pPr>
            <a:lvl4pPr marL="1600200" indent="-2286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4pPr>
            <a:lvl5pPr marL="2057400" indent="-2286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 typeface="Wingdings" pitchFamily="2" charset="2"/>
              <a:buChar char="q"/>
            </a:pPr>
            <a:r>
              <a:rPr lang="en-US" altLang="ar-SA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Tahoma" pitchFamily="34" charset="0"/>
              </a:rPr>
              <a:t>Malar erythema and scales </a:t>
            </a:r>
            <a:endParaRPr lang="ar-SA" altLang="ar-SA" sz="2800" dirty="0">
              <a:solidFill>
                <a:schemeClr val="tx2">
                  <a:lumMod val="20000"/>
                  <a:lumOff val="80000"/>
                </a:schemeClr>
              </a:solidFill>
              <a:latin typeface="Tahoma" pitchFamily="34" charset="0"/>
            </a:endParaRPr>
          </a:p>
        </p:txBody>
      </p:sp>
      <p:pic>
        <p:nvPicPr>
          <p:cNvPr id="72707" name="Picture 5" descr="http://media.clinicaladvisor.com/images/2011/03/11/rosacea2_15128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466725"/>
            <a:ext cx="5715000" cy="38100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3200" b="1" u="sng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Tahoma" charset="0"/>
                <a:cs typeface="Arial" charset="0"/>
              </a:rPr>
              <a:t>Pathogenesis:</a:t>
            </a:r>
            <a:br>
              <a:rPr lang="en-US" sz="3200" b="1" u="sng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Tahoma" charset="0"/>
                <a:cs typeface="Arial" charset="0"/>
              </a:rPr>
            </a:br>
            <a:endParaRPr lang="ar-SA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250825" y="1196975"/>
            <a:ext cx="8283575" cy="4600575"/>
          </a:xfrm>
        </p:spPr>
        <p:txBody>
          <a:bodyPr/>
          <a:lstStyle/>
          <a:p>
            <a:pPr eaLnBrk="1" fontAlgn="auto" hangingPunct="1"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r>
              <a:rPr lang="en-US" sz="2000" b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Tahoma" charset="0"/>
                <a:cs typeface="Arial" charset="0"/>
              </a:rPr>
              <a:t>Ductal cornification and occlusion</a:t>
            </a:r>
          </a:p>
          <a:p>
            <a:pPr marL="0" indent="0" eaLnBrk="1" fontAlgn="auto" hangingPunct="1">
              <a:lnSpc>
                <a:spcPct val="90000"/>
              </a:lnSpc>
              <a:buNone/>
              <a:defRPr/>
            </a:pPr>
            <a:r>
              <a:rPr lang="en-US" sz="2000" b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Tahoma" charset="0"/>
                <a:cs typeface="Arial" charset="0"/>
              </a:rPr>
              <a:t>    </a:t>
            </a:r>
            <a:r>
              <a:rPr lang="en-US" sz="2000" b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Tahoma" charset="0"/>
                <a:cs typeface="Arial" charset="0"/>
              </a:rPr>
              <a:t>(micro-</a:t>
            </a:r>
            <a:r>
              <a:rPr lang="en-US" sz="2000" b="1" dirty="0" err="1" smtClean="0">
                <a:solidFill>
                  <a:schemeClr val="tx2">
                    <a:lumMod val="20000"/>
                    <a:lumOff val="80000"/>
                  </a:schemeClr>
                </a:solidFill>
                <a:latin typeface="Tahoma" charset="0"/>
                <a:cs typeface="Arial" charset="0"/>
              </a:rPr>
              <a:t>comedo</a:t>
            </a:r>
            <a:r>
              <a:rPr lang="en-US" sz="2000" b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Tahoma" charset="0"/>
                <a:cs typeface="Arial" charset="0"/>
              </a:rPr>
              <a:t>).</a:t>
            </a:r>
          </a:p>
          <a:p>
            <a:pPr eaLnBrk="1" fontAlgn="auto" hangingPunct="1"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r>
              <a:rPr lang="en-US" sz="2000" b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Tahoma" charset="0"/>
                <a:cs typeface="Arial" charset="0"/>
              </a:rPr>
              <a:t> </a:t>
            </a:r>
            <a:r>
              <a:rPr lang="en-US" sz="2000" b="1" dirty="0">
                <a:solidFill>
                  <a:schemeClr val="tx2">
                    <a:lumMod val="20000"/>
                    <a:lumOff val="80000"/>
                  </a:schemeClr>
                </a:solidFill>
                <a:latin typeface="Tahoma" charset="0"/>
                <a:cs typeface="Arial" charset="0"/>
              </a:rPr>
              <a:t>Increased sebum secretion (</a:t>
            </a:r>
            <a:r>
              <a:rPr lang="en-US" sz="2000" b="1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Tahoma" charset="0"/>
                <a:cs typeface="Arial" charset="0"/>
              </a:rPr>
              <a:t>Seborrhoea</a:t>
            </a:r>
            <a:r>
              <a:rPr lang="en-US" sz="2000" b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Tahoma" charset="0"/>
                <a:cs typeface="Arial" charset="0"/>
              </a:rPr>
              <a:t>).</a:t>
            </a:r>
          </a:p>
          <a:p>
            <a:pPr marL="0" indent="0" eaLnBrk="1" fontAlgn="auto" hangingPunct="1">
              <a:lnSpc>
                <a:spcPct val="90000"/>
              </a:lnSpc>
              <a:buNone/>
              <a:defRPr/>
            </a:pPr>
            <a:endParaRPr lang="en-US" sz="2000" b="1" dirty="0" smtClean="0">
              <a:solidFill>
                <a:schemeClr val="tx2">
                  <a:lumMod val="20000"/>
                  <a:lumOff val="80000"/>
                </a:schemeClr>
              </a:solidFill>
              <a:latin typeface="Tahoma" charset="0"/>
              <a:cs typeface="Arial" charset="0"/>
            </a:endParaRPr>
          </a:p>
          <a:p>
            <a:pPr eaLnBrk="1" fontAlgn="auto" hangingPunct="1"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endParaRPr lang="en-US" sz="1800" b="1" dirty="0" smtClean="0">
              <a:solidFill>
                <a:schemeClr val="tx2">
                  <a:lumMod val="20000"/>
                  <a:lumOff val="80000"/>
                </a:schemeClr>
              </a:solidFill>
              <a:latin typeface="Tahoma" charset="0"/>
              <a:cs typeface="Arial" charset="0"/>
            </a:endParaRPr>
          </a:p>
          <a:p>
            <a:pPr eaLnBrk="1" fontAlgn="auto" hangingPunct="1"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r>
              <a:rPr lang="en-US" sz="1800" b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Tahoma" charset="0"/>
                <a:cs typeface="Arial" charset="0"/>
              </a:rPr>
              <a:t> </a:t>
            </a:r>
            <a:r>
              <a:rPr lang="en-US" sz="2000" b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Tahoma" charset="0"/>
                <a:cs typeface="Arial" charset="0"/>
              </a:rPr>
              <a:t>Ductal colonization with </a:t>
            </a:r>
            <a:r>
              <a:rPr lang="en-US" sz="2000" b="1" dirty="0" err="1" smtClean="0">
                <a:solidFill>
                  <a:schemeClr val="tx2">
                    <a:lumMod val="20000"/>
                    <a:lumOff val="80000"/>
                  </a:schemeClr>
                </a:solidFill>
                <a:latin typeface="Tahoma" charset="0"/>
                <a:cs typeface="Arial" charset="0"/>
              </a:rPr>
              <a:t>propioni</a:t>
            </a:r>
            <a:r>
              <a:rPr lang="en-US" sz="2000" b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Tahoma" charset="0"/>
                <a:cs typeface="Arial" charset="0"/>
              </a:rPr>
              <a:t> </a:t>
            </a:r>
          </a:p>
          <a:p>
            <a:pPr marL="0" indent="0" eaLnBrk="1" fontAlgn="auto" hangingPunct="1">
              <a:lnSpc>
                <a:spcPct val="90000"/>
              </a:lnSpc>
              <a:buFont typeface="Arial" pitchFamily="34" charset="0"/>
              <a:buNone/>
              <a:defRPr/>
            </a:pPr>
            <a:r>
              <a:rPr lang="en-US" sz="2000" b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Tahoma" charset="0"/>
                <a:cs typeface="Arial" charset="0"/>
              </a:rPr>
              <a:t>      bacterium </a:t>
            </a:r>
            <a:r>
              <a:rPr lang="en-US" sz="2000" b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Tahoma" charset="0"/>
                <a:cs typeface="Arial" charset="0"/>
              </a:rPr>
              <a:t>acnes. </a:t>
            </a:r>
          </a:p>
          <a:p>
            <a:pPr eaLnBrk="1" fontAlgn="auto" hangingPunct="1"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endParaRPr lang="en-US" sz="2000" b="1" dirty="0" smtClean="0">
              <a:solidFill>
                <a:schemeClr val="tx2">
                  <a:lumMod val="20000"/>
                  <a:lumOff val="80000"/>
                </a:schemeClr>
              </a:solidFill>
              <a:latin typeface="Tahoma" charset="0"/>
              <a:cs typeface="Arial" charset="0"/>
            </a:endParaRPr>
          </a:p>
          <a:p>
            <a:pPr eaLnBrk="1" fontAlgn="auto" hangingPunct="1"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r>
              <a:rPr lang="en-US" sz="2000" b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Tahoma" charset="0"/>
                <a:cs typeface="Arial" charset="0"/>
              </a:rPr>
              <a:t>Rupture of sebaceous gland and </a:t>
            </a:r>
          </a:p>
          <a:p>
            <a:pPr marL="0" indent="0" eaLnBrk="1" fontAlgn="auto" hangingPunct="1">
              <a:lnSpc>
                <a:spcPct val="90000"/>
              </a:lnSpc>
              <a:buFont typeface="Arial" pitchFamily="34" charset="0"/>
              <a:buNone/>
              <a:defRPr/>
            </a:pPr>
            <a:r>
              <a:rPr lang="en-US" sz="2000" b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Tahoma" charset="0"/>
                <a:cs typeface="Arial" charset="0"/>
              </a:rPr>
              <a:t>     inflammation</a:t>
            </a:r>
            <a:r>
              <a:rPr lang="en-US" sz="2000" b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Tahoma" charset="0"/>
                <a:cs typeface="Arial" charset="0"/>
              </a:rPr>
              <a:t>.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endParaRPr lang="ar-SA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10244" name="Picture 2" descr="C:\Users\sony\Desktop\My Lectures\acne path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1125538"/>
            <a:ext cx="2963863" cy="424815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 descr="0729007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2963" y="620713"/>
            <a:ext cx="5329237" cy="296545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731" name="TextBox 1"/>
          <p:cNvSpPr txBox="1">
            <a:spLocks noChangeArrowheads="1"/>
          </p:cNvSpPr>
          <p:nvPr/>
        </p:nvSpPr>
        <p:spPr bwMode="auto">
          <a:xfrm>
            <a:off x="1331913" y="3644900"/>
            <a:ext cx="73183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1pPr>
            <a:lvl2pPr marL="742950" indent="-28575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2pPr>
            <a:lvl3pPr marL="1143000" indent="-2286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3pPr>
            <a:lvl4pPr marL="1600200" indent="-2286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4pPr>
            <a:lvl5pPr marL="2057400" indent="-2286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 typeface="Wingdings" pitchFamily="2" charset="2"/>
              <a:buChar char="q"/>
            </a:pPr>
            <a:r>
              <a:rPr lang="en-US" altLang="ar-SA" sz="240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Tahoma" pitchFamily="34" charset="0"/>
              </a:rPr>
              <a:t>Telangictasia</a:t>
            </a:r>
            <a:r>
              <a:rPr lang="en-US" altLang="ar-SA" sz="2400" dirty="0">
                <a:solidFill>
                  <a:schemeClr val="tx2">
                    <a:lumMod val="20000"/>
                    <a:lumOff val="80000"/>
                  </a:schemeClr>
                </a:solidFill>
                <a:latin typeface="Tahoma" pitchFamily="34" charset="0"/>
              </a:rPr>
              <a:t>, papules , </a:t>
            </a:r>
            <a:r>
              <a:rPr lang="en-US" altLang="ar-SA" sz="240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Tahoma" pitchFamily="34" charset="0"/>
              </a:rPr>
              <a:t>blepharitis</a:t>
            </a:r>
            <a:r>
              <a:rPr lang="en-US" altLang="ar-SA" sz="2400" dirty="0">
                <a:solidFill>
                  <a:schemeClr val="tx2">
                    <a:lumMod val="20000"/>
                    <a:lumOff val="80000"/>
                  </a:schemeClr>
                </a:solidFill>
                <a:latin typeface="Tahoma" pitchFamily="34" charset="0"/>
              </a:rPr>
              <a:t> , </a:t>
            </a:r>
            <a:r>
              <a:rPr lang="en-US" altLang="ar-SA" sz="240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Tahoma" pitchFamily="34" charset="0"/>
              </a:rPr>
              <a:t>conjunctivites</a:t>
            </a:r>
            <a:endParaRPr lang="ar-SA" altLang="ar-SA" sz="2400" dirty="0">
              <a:solidFill>
                <a:schemeClr val="tx2">
                  <a:lumMod val="20000"/>
                  <a:lumOff val="80000"/>
                </a:schemeClr>
              </a:solidFill>
              <a:latin typeface="Tahom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TextBox 1"/>
          <p:cNvSpPr txBox="1">
            <a:spLocks noChangeArrowheads="1"/>
          </p:cNvSpPr>
          <p:nvPr/>
        </p:nvSpPr>
        <p:spPr bwMode="auto">
          <a:xfrm>
            <a:off x="1187450" y="4652963"/>
            <a:ext cx="66167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457200" indent="-4572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1pPr>
            <a:lvl2pPr marL="742950" indent="-28575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2pPr>
            <a:lvl3pPr marL="1143000" indent="-2286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3pPr>
            <a:lvl4pPr marL="1600200" indent="-2286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4pPr>
            <a:lvl5pPr marL="2057400" indent="-2286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 typeface="Wingdings" pitchFamily="2" charset="2"/>
              <a:buChar char="q"/>
            </a:pPr>
            <a:r>
              <a:rPr lang="en-US" altLang="ar-SA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Tahoma" pitchFamily="34" charset="0"/>
              </a:rPr>
              <a:t>Papules on erythematous background</a:t>
            </a:r>
            <a:endParaRPr lang="ar-SA" altLang="ar-SA" sz="2800" dirty="0">
              <a:solidFill>
                <a:schemeClr val="tx2">
                  <a:lumMod val="20000"/>
                  <a:lumOff val="80000"/>
                </a:schemeClr>
              </a:solidFill>
              <a:latin typeface="Tahoma" pitchFamily="34" charset="0"/>
            </a:endParaRPr>
          </a:p>
        </p:txBody>
      </p:sp>
      <p:pic>
        <p:nvPicPr>
          <p:cNvPr id="74755" name="Picture 5" descr="http://zizaidermatology.files.wordpress.com/2011/04/rosacea-seve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333375"/>
            <a:ext cx="5753100" cy="4221163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 descr="0729007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692150"/>
            <a:ext cx="4446588" cy="3529013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779" name="TextBox 2"/>
          <p:cNvSpPr txBox="1">
            <a:spLocks noChangeArrowheads="1"/>
          </p:cNvSpPr>
          <p:nvPr/>
        </p:nvSpPr>
        <p:spPr bwMode="auto">
          <a:xfrm>
            <a:off x="3284538" y="4292600"/>
            <a:ext cx="26130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457200" indent="-4572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1pPr>
            <a:lvl2pPr marL="742950" indent="-28575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2pPr>
            <a:lvl3pPr marL="1143000" indent="-2286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3pPr>
            <a:lvl4pPr marL="1600200" indent="-2286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4pPr>
            <a:lvl5pPr marL="2057400" indent="-2286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 typeface="Wingdings" pitchFamily="2" charset="2"/>
              <a:buChar char="q"/>
            </a:pPr>
            <a:r>
              <a:rPr lang="en-US" altLang="ar-SA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Tahoma" pitchFamily="34" charset="0"/>
              </a:rPr>
              <a:t>Rhinophyma</a:t>
            </a:r>
            <a:endParaRPr lang="ar-SA" altLang="ar-SA" sz="2800" dirty="0">
              <a:solidFill>
                <a:schemeClr val="tx2">
                  <a:lumMod val="20000"/>
                  <a:lumOff val="80000"/>
                </a:schemeClr>
              </a:solidFill>
              <a:latin typeface="Tahom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 descr="0729007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836613"/>
            <a:ext cx="3303588" cy="4119562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6803" name="TextBox 1"/>
          <p:cNvSpPr txBox="1">
            <a:spLocks noChangeArrowheads="1"/>
          </p:cNvSpPr>
          <p:nvPr/>
        </p:nvSpPr>
        <p:spPr bwMode="auto">
          <a:xfrm>
            <a:off x="3132138" y="5013325"/>
            <a:ext cx="26130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457200" indent="-4572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1pPr>
            <a:lvl2pPr marL="742950" indent="-28575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2pPr>
            <a:lvl3pPr marL="1143000" indent="-2286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3pPr>
            <a:lvl4pPr marL="1600200" indent="-2286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4pPr>
            <a:lvl5pPr marL="2057400" indent="-2286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 typeface="Wingdings" pitchFamily="2" charset="2"/>
              <a:buChar char="q"/>
            </a:pPr>
            <a:r>
              <a:rPr lang="en-US" altLang="ar-SA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Tahoma" pitchFamily="34" charset="0"/>
              </a:rPr>
              <a:t>Rhinophyma</a:t>
            </a:r>
            <a:endParaRPr lang="ar-SA" altLang="ar-SA" sz="2800" dirty="0">
              <a:solidFill>
                <a:schemeClr val="tx2">
                  <a:lumMod val="20000"/>
                  <a:lumOff val="80000"/>
                </a:schemeClr>
              </a:solidFill>
              <a:latin typeface="Tahom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 descr="0729007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476250"/>
            <a:ext cx="5400675" cy="3090863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827" name="TextBox 1"/>
          <p:cNvSpPr txBox="1">
            <a:spLocks noChangeArrowheads="1"/>
          </p:cNvSpPr>
          <p:nvPr/>
        </p:nvSpPr>
        <p:spPr bwMode="auto">
          <a:xfrm>
            <a:off x="1187450" y="3644900"/>
            <a:ext cx="76136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1pPr>
            <a:lvl2pPr marL="742950" indent="-28575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2pPr>
            <a:lvl3pPr marL="1143000" indent="-2286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3pPr>
            <a:lvl4pPr marL="1600200" indent="-2286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4pPr>
            <a:lvl5pPr marL="2057400" indent="-2286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 typeface="Wingdings" pitchFamily="2" charset="2"/>
              <a:buChar char="q"/>
            </a:pPr>
            <a:r>
              <a:rPr lang="en-US" altLang="ar-SA" sz="2400" dirty="0">
                <a:solidFill>
                  <a:schemeClr val="tx2">
                    <a:lumMod val="20000"/>
                    <a:lumOff val="80000"/>
                  </a:schemeClr>
                </a:solidFill>
                <a:latin typeface="Tahoma" pitchFamily="34" charset="0"/>
              </a:rPr>
              <a:t>Papules on erythematous background , </a:t>
            </a:r>
            <a:r>
              <a:rPr lang="en-US" altLang="ar-SA" sz="240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Tahoma" pitchFamily="34" charset="0"/>
              </a:rPr>
              <a:t>telangictasia</a:t>
            </a:r>
            <a:endParaRPr lang="ar-SA" altLang="ar-SA" sz="2400" dirty="0">
              <a:solidFill>
                <a:schemeClr val="tx2">
                  <a:lumMod val="20000"/>
                  <a:lumOff val="80000"/>
                </a:schemeClr>
              </a:solidFill>
              <a:latin typeface="Tahoma" pitchFamily="34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3851275" y="1916113"/>
            <a:ext cx="914400" cy="914400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SA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95288" y="1484313"/>
            <a:ext cx="8748712" cy="5373687"/>
          </a:xfrm>
        </p:spPr>
        <p:txBody>
          <a:bodyPr/>
          <a:lstStyle/>
          <a:p>
            <a:pPr algn="l" eaLnBrk="1" fontAlgn="auto" hangingPunct="1">
              <a:defRPr/>
            </a:pPr>
            <a:r>
              <a:rPr lang="en-US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ea typeface="+mn-ea"/>
                <a:cs typeface="Arial" charset="0"/>
              </a:rPr>
              <a:t>S</a:t>
            </a:r>
            <a:r>
              <a:rPr lang="en-US" sz="28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ea typeface="+mn-ea"/>
                <a:cs typeface="Arial" charset="0"/>
              </a:rPr>
              <a:t>chedules </a:t>
            </a:r>
            <a:r>
              <a:rPr lang="en-US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ea typeface="+mn-ea"/>
                <a:cs typeface="Arial" charset="0"/>
              </a:rPr>
              <a:t>are determined by </a:t>
            </a:r>
            <a:r>
              <a:rPr lang="en-US" sz="28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ea typeface="+mn-ea"/>
                <a:cs typeface="Arial" charset="0"/>
              </a:rPr>
              <a:t>stage </a:t>
            </a:r>
            <a:r>
              <a:rPr lang="en-US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ea typeface="+mn-ea"/>
                <a:cs typeface="Arial" charset="0"/>
              </a:rPr>
              <a:t>&amp; severity.</a:t>
            </a:r>
          </a:p>
          <a:p>
            <a:pPr algn="l" eaLnBrk="1" fontAlgn="auto" hangingPunct="1">
              <a:defRPr/>
            </a:pPr>
            <a:r>
              <a:rPr lang="en-US" sz="28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ea typeface="+mn-ea"/>
                <a:cs typeface="Arial" charset="0"/>
              </a:rPr>
              <a:t>General </a:t>
            </a:r>
            <a:r>
              <a:rPr lang="en-US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ea typeface="+mn-ea"/>
                <a:cs typeface="Arial" charset="0"/>
              </a:rPr>
              <a:t>measures</a:t>
            </a:r>
            <a:r>
              <a:rPr lang="en-US" sz="28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ea typeface="+mn-ea"/>
                <a:cs typeface="Arial" charset="0"/>
              </a:rPr>
              <a:t>:</a:t>
            </a:r>
          </a:p>
          <a:p>
            <a:pPr marL="457200" indent="-457200" algn="l" eaLnBrk="1" fontAlgn="auto" hangingPunct="1">
              <a:buFont typeface="Wingdings" panose="05000000000000000000" pitchFamily="2" charset="2"/>
              <a:buChar char="Ø"/>
              <a:defRPr/>
            </a:pPr>
            <a:r>
              <a:rPr lang="en-US" sz="28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ea typeface="+mn-ea"/>
                <a:cs typeface="Arial" charset="0"/>
              </a:rPr>
              <a:t>The </a:t>
            </a:r>
            <a:r>
              <a:rPr lang="en-US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ea typeface="+mn-ea"/>
                <a:cs typeface="Arial" charset="0"/>
              </a:rPr>
              <a:t>skin of </a:t>
            </a:r>
            <a:r>
              <a:rPr lang="en-US" sz="28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ea typeface="+mn-ea"/>
                <a:cs typeface="Arial" charset="0"/>
              </a:rPr>
              <a:t>rosacea patients </a:t>
            </a:r>
            <a:r>
              <a:rPr lang="en-US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ea typeface="+mn-ea"/>
                <a:cs typeface="Arial" charset="0"/>
              </a:rPr>
              <a:t>is delicate to physical insults.</a:t>
            </a:r>
          </a:p>
          <a:p>
            <a:pPr marL="457200" indent="-457200" algn="l" eaLnBrk="1" fontAlgn="auto" hangingPunct="1">
              <a:buFont typeface="Wingdings" panose="05000000000000000000" pitchFamily="2" charset="2"/>
              <a:buChar char="Ø"/>
              <a:defRPr/>
            </a:pPr>
            <a:r>
              <a:rPr lang="en-US" sz="28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ea typeface="+mn-ea"/>
                <a:cs typeface="Arial" charset="0"/>
              </a:rPr>
              <a:t>Patient </a:t>
            </a:r>
            <a:r>
              <a:rPr lang="en-US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ea typeface="+mn-ea"/>
                <a:cs typeface="Arial" charset="0"/>
              </a:rPr>
              <a:t>should use mild soaps or diluted </a:t>
            </a:r>
            <a:r>
              <a:rPr lang="en-US" sz="28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ea typeface="+mn-ea"/>
                <a:cs typeface="Arial" charset="0"/>
              </a:rPr>
              <a:t>detergents</a:t>
            </a:r>
            <a:r>
              <a:rPr lang="en-US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ea typeface="+mn-ea"/>
                <a:cs typeface="Arial" charset="0"/>
              </a:rPr>
              <a:t>.</a:t>
            </a:r>
          </a:p>
          <a:p>
            <a:pPr marL="457200" indent="-457200" algn="l" eaLnBrk="1" fontAlgn="auto" hangingPunct="1">
              <a:buFont typeface="Wingdings" panose="05000000000000000000" pitchFamily="2" charset="2"/>
              <a:buChar char="Ø"/>
              <a:defRPr/>
            </a:pPr>
            <a:r>
              <a:rPr lang="en-US" sz="28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ea typeface="+mn-ea"/>
                <a:cs typeface="Arial" charset="0"/>
              </a:rPr>
              <a:t>Protection </a:t>
            </a:r>
            <a:r>
              <a:rPr lang="en-US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ea typeface="+mn-ea"/>
                <a:cs typeface="Arial" charset="0"/>
              </a:rPr>
              <a:t>against sunlight by sunscreen</a:t>
            </a:r>
          </a:p>
          <a:p>
            <a:pPr marL="457200" indent="-457200" algn="l" eaLnBrk="1" fontAlgn="auto" hangingPunct="1">
              <a:buFont typeface="Wingdings" panose="05000000000000000000" pitchFamily="2" charset="2"/>
              <a:buChar char="Ø"/>
              <a:defRPr/>
            </a:pPr>
            <a:r>
              <a:rPr lang="en-US" sz="28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ea typeface="+mn-ea"/>
                <a:cs typeface="Arial" charset="0"/>
              </a:rPr>
              <a:t>Avoid </a:t>
            </a:r>
            <a:r>
              <a:rPr lang="en-US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ea typeface="+mn-ea"/>
                <a:cs typeface="Arial" charset="0"/>
              </a:rPr>
              <a:t>hot drinks and heat.</a:t>
            </a:r>
          </a:p>
        </p:txBody>
      </p:sp>
      <p:sp>
        <p:nvSpPr>
          <p:cNvPr id="583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23850" y="-100013"/>
            <a:ext cx="7772400" cy="1081088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ea typeface="+mj-ea"/>
                <a:cs typeface="Arial" charset="0"/>
              </a:rPr>
              <a:t>Treatment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4213" y="188913"/>
            <a:ext cx="7772400" cy="720725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000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ea typeface="+mj-ea"/>
                <a:cs typeface="Arial" charset="0"/>
              </a:rPr>
              <a:t>Treatment</a:t>
            </a:r>
          </a:p>
        </p:txBody>
      </p:sp>
      <p:graphicFrame>
        <p:nvGraphicFramePr>
          <p:cNvPr id="59438" name="Group 4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8061706"/>
              </p:ext>
            </p:extLst>
          </p:nvPr>
        </p:nvGraphicFramePr>
        <p:xfrm>
          <a:off x="395288" y="836613"/>
          <a:ext cx="8497887" cy="5957276"/>
        </p:xfrm>
        <a:graphic>
          <a:graphicData uri="http://schemas.openxmlformats.org/drawingml/2006/table">
            <a:tbl>
              <a:tblPr/>
              <a:tblGrid>
                <a:gridCol w="4375150"/>
                <a:gridCol w="4122737"/>
              </a:tblGrid>
              <a:tr h="40477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itchFamily="34" charset="0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Franklin Gothic Demi" charset="0"/>
                          <a:ea typeface="MS PGothic" pitchFamily="34" charset="-128"/>
                        </a:rPr>
                        <a:t>Topical</a:t>
                      </a:r>
                    </a:p>
                  </a:txBody>
                  <a:tcPr marT="45716" marB="4571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itchFamily="34" charset="0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Franklin Gothic Demi" charset="0"/>
                          <a:ea typeface="MS PGothic" pitchFamily="34" charset="-128"/>
                        </a:rPr>
                        <a:t>Systemic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50841">
                <a:tc>
                  <a:txBody>
                    <a:bodyPr/>
                    <a:lstStyle/>
                    <a:p>
                      <a:pPr marL="533400" marR="0" lvl="0" indent="-5334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Franklin Gothic Demi" charset="0"/>
                          <a:ea typeface="MS PGothic" pitchFamily="34" charset="-128"/>
                        </a:rPr>
                        <a:t>1.Topical antibiotics</a:t>
                      </a:r>
                    </a:p>
                    <a:p>
                      <a:pPr marL="533400" marR="0" lvl="0" indent="-5334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Franklin Gothic Demi" charset="0"/>
                          <a:ea typeface="MS PGothic" pitchFamily="34" charset="-128"/>
                        </a:rPr>
                        <a:t>      Clindamycin.</a:t>
                      </a:r>
                    </a:p>
                    <a:p>
                      <a:pPr marL="533400" marR="0" lvl="0" indent="-5334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Franklin Gothic Demi" charset="0"/>
                          <a:ea typeface="MS PGothic" pitchFamily="34" charset="-128"/>
                        </a:rPr>
                        <a:t>      Erythromycin.</a:t>
                      </a:r>
                    </a:p>
                  </a:txBody>
                  <a:tcPr marT="45716" marB="4571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itchFamily="34" charset="0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Franklin Gothic Demi" charset="0"/>
                          <a:ea typeface="MS PGothic" pitchFamily="34" charset="-128"/>
                        </a:rPr>
                        <a:t>Tetracycline reduces erythema.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1590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itchFamily="34" charset="0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Franklin Gothic Demi" charset="0"/>
                          <a:ea typeface="MS PGothic" pitchFamily="34" charset="-128"/>
                        </a:rPr>
                        <a:t>2. Metronidazole –affects papules or pustules but no effect on erythema</a:t>
                      </a:r>
                    </a:p>
                  </a:txBody>
                  <a:tcPr marT="45716" marB="4571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itchFamily="34" charset="0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Franklin Gothic Demi" charset="0"/>
                          <a:ea typeface="MS PGothic" pitchFamily="34" charset="-128"/>
                        </a:rPr>
                        <a:t>Oxy-tetracycline.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1749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itchFamily="34" charset="0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Franklin Gothic Demi" charset="0"/>
                          <a:ea typeface="MS PGothic" pitchFamily="34" charset="-128"/>
                        </a:rPr>
                        <a:t>3. 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Franklin Gothic Demi" charset="0"/>
                          <a:ea typeface="MS PGothic" pitchFamily="34" charset="-128"/>
                        </a:rPr>
                        <a:t>Imidazoles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Franklin Gothic Demi" charset="0"/>
                          <a:ea typeface="MS PGothic" pitchFamily="34" charset="-128"/>
                        </a:rPr>
                        <a:t> e.g. Ketoconazole cream – has anti-inflammatory action</a:t>
                      </a:r>
                    </a:p>
                  </a:txBody>
                  <a:tcPr marT="45716" marB="4571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itchFamily="34" charset="0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Franklin Gothic Demi" charset="0"/>
                          <a:ea typeface="MS PGothic" pitchFamily="34" charset="-128"/>
                        </a:rPr>
                        <a:t>Minocycline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589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itchFamily="34" charset="0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Franklin Gothic Demi" charset="0"/>
                          <a:ea typeface="MS PGothic" pitchFamily="34" charset="-128"/>
                        </a:rPr>
                        <a:t>4. 2-5% sulfur 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Franklin Gothic Demi" charset="0"/>
                          <a:ea typeface="MS PGothic" pitchFamily="34" charset="-128"/>
                        </a:rPr>
                        <a:t>lotion,sulfacetamide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Franklin Gothic Demi" charset="0"/>
                        <a:ea typeface="MS PGothic" pitchFamily="34" charset="-128"/>
                      </a:endParaRPr>
                    </a:p>
                  </a:txBody>
                  <a:tcPr marT="45716" marB="4571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itchFamily="34" charset="0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Franklin Gothic Demi" charset="0"/>
                          <a:ea typeface="MS PGothic" pitchFamily="34" charset="-128"/>
                        </a:rPr>
                        <a:t>Doxycycline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1590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itchFamily="34" charset="0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Franklin Gothic Demi" charset="0"/>
                          <a:ea typeface="MS PGothic" pitchFamily="34" charset="-128"/>
                        </a:rPr>
                        <a:t>5. Isotretinoin 0.1% in cream</a:t>
                      </a:r>
                    </a:p>
                  </a:txBody>
                  <a:tcPr marT="45716" marB="4571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itchFamily="34" charset="0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Franklin Gothic Demi" charset="0"/>
                          <a:ea typeface="MS PGothic" pitchFamily="34" charset="-128"/>
                        </a:rPr>
                        <a:t>Isotretinoin in resistant 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Franklin Gothic Demi" charset="0"/>
                          <a:ea typeface="MS PGothic" pitchFamily="34" charset="-128"/>
                        </a:rPr>
                        <a:t>phymas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Franklin Gothic Demi" charset="0"/>
                          <a:ea typeface="MS PGothic" pitchFamily="34" charset="-128"/>
                        </a:rPr>
                        <a:t> cases (0.1 -0.2 mg/kg)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354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itchFamily="34" charset="0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Franklin Gothic Demi" charset="0"/>
                          <a:ea typeface="MS PGothic" pitchFamily="34" charset="-128"/>
                        </a:rPr>
                        <a:t>Antiparasitic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Franklin Gothic Demi" charset="0"/>
                          <a:ea typeface="MS PGothic" pitchFamily="34" charset="-128"/>
                        </a:rPr>
                        <a:t> :    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Franklin Gothic Demi" charset="0"/>
                          <a:ea typeface="MS PGothic" pitchFamily="34" charset="-128"/>
                        </a:rPr>
                        <a:t>Lindane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Franklin Gothic Demi" charset="0"/>
                          <a:ea typeface="MS PGothic" pitchFamily="34" charset="-128"/>
                        </a:rPr>
                        <a:t>, 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Franklin Gothic Demi" charset="0"/>
                          <a:ea typeface="MS PGothic" pitchFamily="34" charset="-128"/>
                        </a:rPr>
                        <a:t>permethrin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Franklin Gothic Demi" charset="0"/>
                        <a:ea typeface="MS PGothic" pitchFamily="34" charset="-12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itchFamily="34" charset="0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Franklin Gothic Demi" charset="0"/>
                          <a:ea typeface="MS PGothic" pitchFamily="34" charset="-128"/>
                        </a:rPr>
                        <a:t>Benzyl benzoate, 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Franklin Gothic Demi" charset="0"/>
                          <a:ea typeface="MS PGothic" pitchFamily="34" charset="-128"/>
                        </a:rPr>
                        <a:t>Crotamiton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Franklin Gothic Demi" charset="0"/>
                        <a:ea typeface="MS PGothic" pitchFamily="34" charset="-12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itchFamily="34" charset="0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Franklin Gothic Demi" charset="0"/>
                          <a:ea typeface="MS PGothic" pitchFamily="34" charset="-128"/>
                        </a:rPr>
                        <a:t>,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Franklin Gothic Demi" charset="0"/>
                          <a:ea typeface="MS PGothic" pitchFamily="34" charset="-128"/>
                        </a:rPr>
                        <a:t>ivermectin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Franklin Gothic Demi" charset="0"/>
                        <a:ea typeface="MS PGothic" pitchFamily="34" charset="-128"/>
                      </a:endParaRPr>
                    </a:p>
                  </a:txBody>
                  <a:tcPr marT="45716" marB="4571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itchFamily="34" charset="0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Franklin Gothic Demi" charset="0"/>
                          <a:ea typeface="MS PGothic" pitchFamily="34" charset="-128"/>
                        </a:rPr>
                        <a:t>Metronidazole 500 mg for 20-60 days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477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itchFamily="34" charset="0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Franklin Gothic Demi" charset="0"/>
                          <a:ea typeface="MS PGothic" pitchFamily="34" charset="-128"/>
                        </a:rPr>
                        <a:t>Sunscreen, Vascular laser, ,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Franklin Gothic Demi" charset="0"/>
                          <a:ea typeface="MS PGothic" pitchFamily="34" charset="-128"/>
                        </a:rPr>
                        <a:t>brimonidine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Franklin Gothic Demi" charset="0"/>
                          <a:ea typeface="MS PGothic" pitchFamily="34" charset="-128"/>
                        </a:rPr>
                        <a:t> </a:t>
                      </a:r>
                      <a:r>
                        <a:rPr kumimoji="0" lang="el-G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Franklin Gothic Demi" charset="0"/>
                          <a:ea typeface="MS PGothic" pitchFamily="34" charset="-128"/>
                        </a:rPr>
                        <a:t>α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Franklin Gothic Demi" charset="0"/>
                          <a:ea typeface="MS PGothic" pitchFamily="34" charset="-128"/>
                        </a:rPr>
                        <a:t>  adrenergic blocker</a:t>
                      </a:r>
                    </a:p>
                  </a:txBody>
                  <a:tcPr marT="45716" marB="4571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itchFamily="34" charset="0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Franklin Gothic Demi" charset="0"/>
                          <a:ea typeface="MS PGothic" pitchFamily="34" charset="-128"/>
                        </a:rPr>
                        <a:t>Azithromycin </a:t>
                      </a:r>
                      <a:endParaRPr kumimoji="0" lang="ar-SA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Franklin Gothic Demi" charset="0"/>
                        <a:ea typeface="MS PGothic" pitchFamily="34" charset="-128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7924800" cy="490537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Treatment</a:t>
            </a:r>
            <a:endParaRPr lang="ar-SA" b="1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62468" name="Rectangle 3"/>
          <p:cNvSpPr>
            <a:spLocks noChangeArrowheads="1"/>
          </p:cNvSpPr>
          <p:nvPr/>
        </p:nvSpPr>
        <p:spPr bwMode="auto">
          <a:xfrm>
            <a:off x="539750" y="981075"/>
            <a:ext cx="8064500" cy="481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609600" indent="-6096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1pPr>
            <a:lvl2pPr marL="742950" indent="-28575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2pPr>
            <a:lvl3pPr marL="1143000" indent="-2286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3pPr>
            <a:lvl4pPr marL="1600200" indent="-2286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4pPr>
            <a:lvl5pPr marL="2057400" indent="-2286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Font typeface="Arial" pitchFamily="34" charset="0"/>
              <a:buNone/>
              <a:defRPr/>
            </a:pPr>
            <a:r>
              <a:rPr lang="en-US" altLang="ar-SA" sz="2400" b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Tahoma" pitchFamily="34" charset="0"/>
                <a:cs typeface="Tahoma" pitchFamily="34" charset="0"/>
              </a:rPr>
              <a:t>Topical: </a:t>
            </a:r>
            <a:r>
              <a:rPr lang="en-US" altLang="ar-SA" sz="24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Tahoma" pitchFamily="34" charset="0"/>
                <a:cs typeface="Tahoma" pitchFamily="34" charset="0"/>
              </a:rPr>
              <a:t>	</a:t>
            </a:r>
          </a:p>
          <a:p>
            <a:pPr rtl="1" eaLnBrk="1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Font typeface="Arial" pitchFamily="34" charset="0"/>
              <a:buNone/>
              <a:defRPr/>
            </a:pPr>
            <a:endParaRPr lang="en-US" altLang="ar-SA" sz="2400" dirty="0" smtClean="0">
              <a:solidFill>
                <a:schemeClr val="tx2">
                  <a:lumMod val="20000"/>
                  <a:lumOff val="80000"/>
                </a:schemeClr>
              </a:solidFill>
              <a:latin typeface="Tahoma" pitchFamily="34" charset="0"/>
              <a:cs typeface="Tahoma" pitchFamily="34" charset="0"/>
            </a:endParaRPr>
          </a:p>
          <a:p>
            <a:pPr eaLnBrk="1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Ø"/>
              <a:defRPr/>
            </a:pPr>
            <a:r>
              <a:rPr lang="en-US" altLang="ar-SA" sz="24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Tahoma" pitchFamily="34" charset="0"/>
                <a:cs typeface="Tahoma" pitchFamily="34" charset="0"/>
              </a:rPr>
              <a:t>Metronidazole gel 0.75%.</a:t>
            </a:r>
          </a:p>
          <a:p>
            <a:pPr marL="0" indent="0" eaLnBrk="1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en-US" altLang="ar-SA" sz="24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Tahoma" pitchFamily="34" charset="0"/>
                <a:cs typeface="Tahoma" pitchFamily="34" charset="0"/>
              </a:rPr>
              <a:t>			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Ø"/>
              <a:defRPr/>
            </a:pPr>
            <a:r>
              <a:rPr lang="en-US" altLang="ar-SA" sz="24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Tahoma" pitchFamily="34" charset="0"/>
                <a:cs typeface="Tahoma" pitchFamily="34" charset="0"/>
              </a:rPr>
              <a:t>Erythromycin 2% gel bid.</a:t>
            </a:r>
          </a:p>
          <a:p>
            <a:pPr rtl="1" eaLnBrk="1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Font typeface="Arial" pitchFamily="34" charset="0"/>
              <a:buNone/>
              <a:defRPr/>
            </a:pPr>
            <a:endParaRPr lang="en-US" altLang="ar-SA" sz="2400" dirty="0" smtClean="0">
              <a:solidFill>
                <a:schemeClr val="tx2">
                  <a:lumMod val="20000"/>
                  <a:lumOff val="80000"/>
                </a:schemeClr>
              </a:solidFill>
              <a:latin typeface="Tahoma" pitchFamily="34" charset="0"/>
              <a:cs typeface="Tahoma" pitchFamily="34" charset="0"/>
            </a:endParaRPr>
          </a:p>
          <a:p>
            <a:pPr rtl="1" eaLnBrk="1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Font typeface="Arial" pitchFamily="34" charset="0"/>
              <a:buNone/>
              <a:defRPr/>
            </a:pPr>
            <a:r>
              <a:rPr lang="en-US" altLang="ar-SA" sz="24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Tahoma" pitchFamily="34" charset="0"/>
                <a:cs typeface="Tahoma" pitchFamily="34" charset="0"/>
              </a:rPr>
              <a:t>	</a:t>
            </a:r>
            <a:r>
              <a:rPr lang="en-US" altLang="ar-SA" sz="2400" b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Tahoma" pitchFamily="34" charset="0"/>
                <a:cs typeface="Tahoma" pitchFamily="34" charset="0"/>
              </a:rPr>
              <a:t>Systemic: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Font typeface="Arial" pitchFamily="34" charset="0"/>
              <a:buNone/>
              <a:defRPr/>
            </a:pPr>
            <a:endParaRPr lang="en-US" altLang="ar-SA" sz="2400" dirty="0" smtClean="0">
              <a:solidFill>
                <a:schemeClr val="tx2">
                  <a:lumMod val="20000"/>
                  <a:lumOff val="80000"/>
                </a:schemeClr>
              </a:solidFill>
              <a:latin typeface="Tahoma" pitchFamily="34" charset="0"/>
              <a:cs typeface="Tahoma" pitchFamily="34" charset="0"/>
            </a:endParaRPr>
          </a:p>
          <a:p>
            <a:pPr eaLnBrk="1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Ø"/>
              <a:defRPr/>
            </a:pPr>
            <a:r>
              <a:rPr lang="en-US" altLang="ar-SA" sz="24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Tahoma" pitchFamily="34" charset="0"/>
                <a:cs typeface="Tahoma" pitchFamily="34" charset="0"/>
              </a:rPr>
              <a:t>Minocycline 100 mg bid till clear then taper.		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Ø"/>
              <a:defRPr/>
            </a:pPr>
            <a:endParaRPr lang="en-US" altLang="ar-SA" sz="2400" dirty="0" smtClean="0">
              <a:solidFill>
                <a:schemeClr val="tx2">
                  <a:lumMod val="20000"/>
                  <a:lumOff val="80000"/>
                </a:schemeClr>
              </a:solidFill>
              <a:latin typeface="Tahoma" pitchFamily="34" charset="0"/>
              <a:cs typeface="Tahoma" pitchFamily="34" charset="0"/>
            </a:endParaRPr>
          </a:p>
          <a:p>
            <a:pPr eaLnBrk="1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Ø"/>
              <a:defRPr/>
            </a:pPr>
            <a:r>
              <a:rPr lang="en-US" altLang="ar-SA" sz="24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Tahoma" pitchFamily="34" charset="0"/>
                <a:cs typeface="Tahoma" pitchFamily="34" charset="0"/>
              </a:rPr>
              <a:t>Doxycycline 100 mg bid then taper.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Ø"/>
              <a:defRPr/>
            </a:pPr>
            <a:endParaRPr lang="en-US" altLang="ar-SA" sz="2400" dirty="0" smtClean="0">
              <a:solidFill>
                <a:schemeClr val="tx2">
                  <a:lumMod val="20000"/>
                  <a:lumOff val="80000"/>
                </a:schemeClr>
              </a:solidFill>
              <a:latin typeface="Tahoma" pitchFamily="34" charset="0"/>
              <a:cs typeface="Tahoma" pitchFamily="34" charset="0"/>
            </a:endParaRPr>
          </a:p>
          <a:p>
            <a:pPr eaLnBrk="1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Ø"/>
              <a:defRPr/>
            </a:pPr>
            <a:r>
              <a:rPr lang="en-US" altLang="ar-SA" sz="24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Tahoma" pitchFamily="34" charset="0"/>
                <a:cs typeface="Tahoma" pitchFamily="34" charset="0"/>
              </a:rPr>
              <a:t>Tetracycline 500 mg bid till clear and tapered.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Ø"/>
              <a:defRPr/>
            </a:pPr>
            <a:endParaRPr lang="en-US" altLang="ar-SA" sz="2400" dirty="0" smtClean="0">
              <a:solidFill>
                <a:schemeClr val="tx2">
                  <a:lumMod val="20000"/>
                  <a:lumOff val="80000"/>
                </a:schemeClr>
              </a:solidFill>
              <a:latin typeface="Tahoma" pitchFamily="34" charset="0"/>
              <a:cs typeface="Tahoma" pitchFamily="34" charset="0"/>
            </a:endParaRPr>
          </a:p>
          <a:p>
            <a:pPr eaLnBrk="1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Ø"/>
              <a:defRPr/>
            </a:pPr>
            <a:r>
              <a:rPr lang="en-US" altLang="ar-SA" sz="24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Tahoma" pitchFamily="34" charset="0"/>
                <a:cs typeface="Tahoma" pitchFamily="34" charset="0"/>
              </a:rPr>
              <a:t>Anti H. pylori therapy.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-26988"/>
            <a:ext cx="7924800" cy="1143001"/>
          </a:xfrm>
        </p:spPr>
        <p:txBody>
          <a:bodyPr/>
          <a:lstStyle/>
          <a:p>
            <a:pPr>
              <a:defRPr/>
            </a:pPr>
            <a:r>
              <a:rPr lang="en-US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               Take home massage</a:t>
            </a:r>
            <a:endParaRPr lang="en-US" b="1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Font typeface="Arial" pitchFamily="34" charset="0"/>
              <a:buNone/>
              <a:defRPr/>
            </a:pPr>
            <a:r>
              <a:rPr lang="en-US" sz="2800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R</a:t>
            </a:r>
            <a:r>
              <a:rPr lang="en-US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8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8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recognize triggers.</a:t>
            </a:r>
          </a:p>
          <a:p>
            <a:pPr marL="0" indent="0">
              <a:buFont typeface="Arial" pitchFamily="34" charset="0"/>
              <a:buNone/>
              <a:defRPr/>
            </a:pPr>
            <a:r>
              <a:rPr lang="en-US" sz="2800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O</a:t>
            </a:r>
            <a:r>
              <a:rPr lang="en-US" sz="28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  ocular hygiene.</a:t>
            </a:r>
          </a:p>
          <a:p>
            <a:pPr marL="0" indent="0">
              <a:buFont typeface="Arial" pitchFamily="34" charset="0"/>
              <a:buNone/>
              <a:defRPr/>
            </a:pPr>
            <a:r>
              <a:rPr lang="en-US" sz="2800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S</a:t>
            </a:r>
            <a:r>
              <a:rPr lang="en-US" sz="28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  sunblock.</a:t>
            </a:r>
          </a:p>
          <a:p>
            <a:pPr marL="0" indent="0">
              <a:buFont typeface="Arial" pitchFamily="34" charset="0"/>
              <a:buNone/>
              <a:defRPr/>
            </a:pPr>
            <a:r>
              <a:rPr lang="en-US" sz="2800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A </a:t>
            </a:r>
            <a:r>
              <a:rPr lang="en-US" sz="28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 avoid hot food.</a:t>
            </a:r>
          </a:p>
          <a:p>
            <a:pPr marL="0" indent="0">
              <a:buFont typeface="Arial" pitchFamily="34" charset="0"/>
              <a:buNone/>
              <a:defRPr/>
            </a:pPr>
            <a:r>
              <a:rPr lang="en-US" sz="2800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C</a:t>
            </a:r>
            <a:r>
              <a:rPr lang="en-US" sz="28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  comply with instructions.</a:t>
            </a:r>
          </a:p>
          <a:p>
            <a:pPr marL="0" indent="0">
              <a:buFont typeface="Arial" pitchFamily="34" charset="0"/>
              <a:buNone/>
              <a:defRPr/>
            </a:pPr>
            <a:r>
              <a:rPr lang="en-US" sz="2800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E</a:t>
            </a:r>
            <a:r>
              <a:rPr lang="en-US" sz="28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  early treatment.</a:t>
            </a:r>
          </a:p>
          <a:p>
            <a:pPr marL="0" indent="0">
              <a:buFont typeface="Arial" pitchFamily="34" charset="0"/>
              <a:buNone/>
              <a:defRPr/>
            </a:pPr>
            <a:r>
              <a:rPr lang="en-US" sz="2800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A</a:t>
            </a:r>
            <a:r>
              <a:rPr lang="en-US" sz="28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  avoid scrubs and harsh cleansers.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sony\Desktop\separator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6272" y="1128117"/>
            <a:ext cx="5334000" cy="4029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44269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395288" y="980729"/>
            <a:ext cx="4321175" cy="4734272"/>
          </a:xfrm>
        </p:spPr>
        <p:txBody>
          <a:bodyPr>
            <a:normAutofit/>
          </a:bodyPr>
          <a:lstStyle/>
          <a:p>
            <a:pPr marL="0" indent="0">
              <a:buFont typeface="Arial" pitchFamily="34" charset="0"/>
              <a:buNone/>
              <a:defRPr/>
            </a:pPr>
            <a:r>
              <a:rPr lang="en-US" sz="2000" b="1" u="sng" dirty="0" err="1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Microcomedone</a:t>
            </a:r>
            <a:r>
              <a:rPr lang="en-US" sz="2000" b="1" u="sng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:</a:t>
            </a:r>
          </a:p>
          <a:p>
            <a:pPr marL="0" indent="0">
              <a:buFont typeface="Arial" pitchFamily="34" charset="0"/>
              <a:buNone/>
              <a:defRPr/>
            </a:pPr>
            <a:r>
              <a:rPr lang="en-US" sz="2000" b="1" dirty="0" err="1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Hyperkeratotic</a:t>
            </a:r>
            <a:r>
              <a:rPr lang="en-US" sz="2000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 plug made of sebum and keratin in follicular canal.</a:t>
            </a:r>
          </a:p>
          <a:p>
            <a:pPr marL="0" indent="0">
              <a:buFont typeface="Arial" pitchFamily="34" charset="0"/>
              <a:buNone/>
              <a:defRPr/>
            </a:pPr>
            <a:r>
              <a:rPr lang="en-US" sz="20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2000" b="1" u="sng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Closed </a:t>
            </a:r>
            <a:r>
              <a:rPr lang="en-US" sz="2000" b="1" u="sng" dirty="0" err="1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comedo</a:t>
            </a:r>
            <a:r>
              <a:rPr lang="en-US" sz="2000" b="1" u="sng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 ( whitehead):</a:t>
            </a:r>
          </a:p>
          <a:p>
            <a:pPr marL="0" indent="0">
              <a:buFont typeface="Arial" pitchFamily="34" charset="0"/>
              <a:buNone/>
              <a:defRPr/>
            </a:pPr>
            <a:r>
              <a:rPr lang="en-US" sz="2000"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C</a:t>
            </a:r>
            <a:r>
              <a:rPr lang="en-US" sz="2000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losed follicular orifice, accumulation of sebum and keratin</a:t>
            </a:r>
          </a:p>
          <a:p>
            <a:pPr marL="0" indent="0">
              <a:buFont typeface="Arial" pitchFamily="34" charset="0"/>
              <a:buNone/>
              <a:defRPr/>
            </a:pPr>
            <a:endParaRPr lang="en-US" sz="2000" b="1" u="sng" dirty="0" smtClean="0">
              <a:solidFill>
                <a:schemeClr val="tx2">
                  <a:lumMod val="20000"/>
                  <a:lumOff val="80000"/>
                </a:schemeClr>
              </a:solidFill>
            </a:endParaRPr>
          </a:p>
          <a:p>
            <a:pPr marL="0" indent="0">
              <a:buFont typeface="Arial" pitchFamily="34" charset="0"/>
              <a:buNone/>
              <a:defRPr/>
            </a:pPr>
            <a:r>
              <a:rPr lang="en-US" sz="2000" b="1" u="sng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 Open </a:t>
            </a:r>
            <a:r>
              <a:rPr lang="en-US" sz="2000" b="1" u="sng" dirty="0" err="1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comedo</a:t>
            </a:r>
            <a:r>
              <a:rPr lang="en-US" sz="2000" b="1" u="sng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 ( blackhead):</a:t>
            </a:r>
          </a:p>
          <a:p>
            <a:pPr marL="0" indent="0">
              <a:buFont typeface="Arial" pitchFamily="34" charset="0"/>
              <a:buNone/>
              <a:defRPr/>
            </a:pPr>
            <a:r>
              <a:rPr lang="en-US" sz="2000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 Opened follicular orifice packed with melanin and oxidized lipids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>
              <a:defRPr/>
            </a:pPr>
            <a:endParaRPr lang="ar-SA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-100013"/>
            <a:ext cx="7924800" cy="922338"/>
          </a:xfrm>
        </p:spPr>
        <p:txBody>
          <a:bodyPr/>
          <a:lstStyle/>
          <a:p>
            <a:pPr algn="ctr">
              <a:defRPr/>
            </a:pPr>
            <a:r>
              <a:rPr lang="en-US" sz="3600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Specialized terms</a:t>
            </a:r>
            <a:endParaRPr lang="ar-SA" sz="3600" b="1" dirty="0" smtClean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11269" name="Picture 4" descr="C:\Users\sony\Desktop\My Lectures\closed com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1556792"/>
            <a:ext cx="3744913" cy="20193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3644900"/>
            <a:ext cx="3744913" cy="216058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Oval 3"/>
          <p:cNvSpPr/>
          <p:nvPr/>
        </p:nvSpPr>
        <p:spPr>
          <a:xfrm>
            <a:off x="5364163" y="2060575"/>
            <a:ext cx="914400" cy="914400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SA"/>
          </a:p>
        </p:txBody>
      </p:sp>
      <p:sp>
        <p:nvSpPr>
          <p:cNvPr id="5" name="Right Arrow 4"/>
          <p:cNvSpPr/>
          <p:nvPr/>
        </p:nvSpPr>
        <p:spPr>
          <a:xfrm>
            <a:off x="3923928" y="2204864"/>
            <a:ext cx="576064" cy="361578"/>
          </a:xfrm>
          <a:prstGeom prst="rightArrow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Arrow 9"/>
          <p:cNvSpPr/>
          <p:nvPr/>
        </p:nvSpPr>
        <p:spPr>
          <a:xfrm>
            <a:off x="3995936" y="3859510"/>
            <a:ext cx="576064" cy="361578"/>
          </a:xfrm>
          <a:prstGeom prst="rightArrow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1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323528" y="1619250"/>
            <a:ext cx="5256980" cy="4114800"/>
          </a:xfrm>
        </p:spPr>
        <p:txBody>
          <a:bodyPr>
            <a:normAutofit/>
          </a:bodyPr>
          <a:lstStyle/>
          <a:p>
            <a:pPr eaLnBrk="1" fontAlgn="auto" hangingPunct="1"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r>
              <a:rPr lang="en-US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Occurs mainly in young women.</a:t>
            </a:r>
          </a:p>
          <a:p>
            <a:pPr eaLnBrk="1" fontAlgn="auto" hangingPunct="1"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r>
              <a:rPr lang="en-US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Discrete &amp; confluent </a:t>
            </a:r>
            <a:r>
              <a:rPr lang="en-US" sz="280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papulo</a:t>
            </a:r>
            <a:r>
              <a:rPr lang="en-US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- pustules over the perioral or </a:t>
            </a:r>
            <a:r>
              <a:rPr lang="en-US" sz="280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periorbital</a:t>
            </a:r>
            <a:r>
              <a:rPr lang="en-US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skin sparing the vermilion border of lips.</a:t>
            </a:r>
          </a:p>
          <a:p>
            <a:pPr eaLnBrk="1" fontAlgn="auto" hangingPunct="1"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r>
              <a:rPr lang="en-US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No </a:t>
            </a:r>
            <a:r>
              <a:rPr lang="en-US" sz="28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comedons.</a:t>
            </a:r>
            <a:endParaRPr lang="en-US" sz="2800" dirty="0">
              <a:solidFill>
                <a:schemeClr val="tx2">
                  <a:lumMod val="20000"/>
                  <a:lumOff val="80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b="1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ea typeface="+mj-ea"/>
                <a:cs typeface="Arial" charset="0"/>
              </a:rPr>
              <a:t>Perioral dermatitis</a:t>
            </a:r>
          </a:p>
        </p:txBody>
      </p:sp>
      <p:pic>
        <p:nvPicPr>
          <p:cNvPr id="82949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508" y="1628775"/>
            <a:ext cx="3455988" cy="410527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609599" y="1600200"/>
            <a:ext cx="5114925" cy="4114800"/>
          </a:xfrm>
        </p:spPr>
        <p:txBody>
          <a:bodyPr/>
          <a:lstStyle/>
          <a:p>
            <a:pPr eaLnBrk="1" fontAlgn="auto" hangingPunct="1"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r>
              <a:rPr lang="en-US" sz="1800" dirty="0">
                <a:solidFill>
                  <a:schemeClr val="tx2">
                    <a:lumMod val="20000"/>
                    <a:lumOff val="8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400" dirty="0">
                <a:solidFill>
                  <a:schemeClr val="tx2">
                    <a:lumMod val="20000"/>
                    <a:lumOff val="8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Predominant in females at 20- 30 years of age.</a:t>
            </a:r>
          </a:p>
          <a:p>
            <a:pPr eaLnBrk="1" fontAlgn="auto" hangingPunct="1"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r>
              <a:rPr lang="en-US" sz="2400" dirty="0">
                <a:solidFill>
                  <a:schemeClr val="tx2">
                    <a:lumMod val="20000"/>
                    <a:lumOff val="8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Aggravated by topical </a:t>
            </a:r>
            <a:r>
              <a:rPr lang="en-US" sz="24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steroids,  dentifrice and moisturizers.</a:t>
            </a:r>
            <a:endParaRPr lang="en-US" sz="2400" dirty="0">
              <a:solidFill>
                <a:schemeClr val="tx2">
                  <a:lumMod val="20000"/>
                  <a:lumOff val="80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eaLnBrk="1" fontAlgn="auto" hangingPunct="1"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r>
              <a:rPr lang="en-US" sz="2400" dirty="0">
                <a:solidFill>
                  <a:schemeClr val="tx2">
                    <a:lumMod val="20000"/>
                    <a:lumOff val="8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Occasionally itchy or burning or feeling of tightness.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endParaRPr lang="ar-SA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en-US" b="1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cs typeface="Arial" charset="0"/>
              </a:rPr>
              <a:t>Perioral dermatitis</a:t>
            </a:r>
            <a:endParaRPr lang="ar-SA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5724525" y="1628775"/>
            <a:ext cx="2279650" cy="4114800"/>
          </a:xfrm>
        </p:spPr>
        <p:txBody>
          <a:bodyPr/>
          <a:lstStyle/>
          <a:p>
            <a:pPr>
              <a:defRPr/>
            </a:pPr>
            <a:endParaRPr lang="ar-SA" dirty="0"/>
          </a:p>
        </p:txBody>
      </p:sp>
      <p:pic>
        <p:nvPicPr>
          <p:cNvPr id="8397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5" y="1628775"/>
            <a:ext cx="2279650" cy="410368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TextBox 1"/>
          <p:cNvSpPr txBox="1">
            <a:spLocks noChangeArrowheads="1"/>
          </p:cNvSpPr>
          <p:nvPr/>
        </p:nvSpPr>
        <p:spPr bwMode="auto">
          <a:xfrm>
            <a:off x="2051050" y="4797425"/>
            <a:ext cx="54498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457200" indent="-4572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1pPr>
            <a:lvl2pPr marL="742950" indent="-28575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2pPr>
            <a:lvl3pPr marL="1143000" indent="-2286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3pPr>
            <a:lvl4pPr marL="1600200" indent="-2286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4pPr>
            <a:lvl5pPr marL="2057400" indent="-2286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 typeface="Wingdings" pitchFamily="2" charset="2"/>
              <a:buChar char="q"/>
            </a:pPr>
            <a:r>
              <a:rPr lang="en-US" altLang="ar-SA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Tahoma" pitchFamily="34" charset="0"/>
              </a:rPr>
              <a:t>Female with papules over chin</a:t>
            </a:r>
            <a:endParaRPr lang="ar-SA" altLang="ar-SA" sz="2800" dirty="0">
              <a:solidFill>
                <a:schemeClr val="tx2">
                  <a:lumMod val="20000"/>
                  <a:lumOff val="80000"/>
                </a:schemeClr>
              </a:solidFill>
              <a:latin typeface="Tahoma" pitchFamily="34" charset="0"/>
            </a:endParaRPr>
          </a:p>
        </p:txBody>
      </p:sp>
      <p:pic>
        <p:nvPicPr>
          <p:cNvPr id="84995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8" y="2152650"/>
            <a:ext cx="3671887" cy="25527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 descr="0729009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908050"/>
            <a:ext cx="6553200" cy="346075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6019" name="TextBox 1"/>
          <p:cNvSpPr txBox="1">
            <a:spLocks noChangeArrowheads="1"/>
          </p:cNvSpPr>
          <p:nvPr/>
        </p:nvSpPr>
        <p:spPr bwMode="auto">
          <a:xfrm>
            <a:off x="1835150" y="4418013"/>
            <a:ext cx="60245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457200" indent="-4572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1pPr>
            <a:lvl2pPr marL="742950" indent="-28575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2pPr>
            <a:lvl3pPr marL="1143000" indent="-2286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3pPr>
            <a:lvl4pPr marL="1600200" indent="-2286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4pPr>
            <a:lvl5pPr marL="2057400" indent="-2286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 typeface="Wingdings" pitchFamily="2" charset="2"/>
              <a:buChar char="q"/>
            </a:pPr>
            <a:r>
              <a:rPr lang="en-US" altLang="ar-SA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Tahoma" pitchFamily="34" charset="0"/>
              </a:rPr>
              <a:t>Papules , pustules, no </a:t>
            </a:r>
            <a:r>
              <a:rPr lang="en-US" altLang="ar-SA" sz="280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Tahoma" pitchFamily="34" charset="0"/>
              </a:rPr>
              <a:t>comedones</a:t>
            </a:r>
            <a:endParaRPr lang="ar-SA" altLang="ar-SA" sz="2800" dirty="0">
              <a:solidFill>
                <a:schemeClr val="tx2">
                  <a:lumMod val="20000"/>
                  <a:lumOff val="80000"/>
                </a:schemeClr>
              </a:solidFill>
              <a:latin typeface="Tahoma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547813" y="3789363"/>
            <a:ext cx="6553200" cy="5794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SA">
              <a:solidFill>
                <a:schemeClr val="bg1"/>
              </a:solidFill>
            </a:endParaRPr>
          </a:p>
        </p:txBody>
      </p:sp>
      <p:sp>
        <p:nvSpPr>
          <p:cNvPr id="3" name="Oval 2"/>
          <p:cNvSpPr/>
          <p:nvPr/>
        </p:nvSpPr>
        <p:spPr>
          <a:xfrm>
            <a:off x="2987675" y="1628775"/>
            <a:ext cx="3960813" cy="1800225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SA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5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323528" y="1600200"/>
            <a:ext cx="4535810" cy="4114800"/>
          </a:xfrm>
        </p:spPr>
        <p:txBody>
          <a:bodyPr/>
          <a:lstStyle/>
          <a:p>
            <a:pPr eaLnBrk="1" fontAlgn="auto" hangingPunct="1">
              <a:lnSpc>
                <a:spcPct val="80000"/>
              </a:lnSpc>
              <a:buFont typeface="Wingdings" panose="05000000000000000000" pitchFamily="2" charset="2"/>
              <a:buChar char="Ø"/>
              <a:defRPr/>
            </a:pPr>
            <a:r>
              <a:rPr lang="en-US" sz="2400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ea typeface="+mn-ea"/>
                <a:cs typeface="Arial" charset="0"/>
              </a:rPr>
              <a:t>Acne.</a:t>
            </a:r>
          </a:p>
          <a:p>
            <a:pPr eaLnBrk="1" fontAlgn="auto" hangingPunct="1">
              <a:lnSpc>
                <a:spcPct val="80000"/>
              </a:lnSpc>
              <a:buFont typeface="Wingdings" panose="05000000000000000000" pitchFamily="2" charset="2"/>
              <a:buChar char="Ø"/>
              <a:defRPr/>
            </a:pPr>
            <a:r>
              <a:rPr lang="en-US" sz="2400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ea typeface="+mn-ea"/>
                <a:cs typeface="Arial" charset="0"/>
              </a:rPr>
              <a:t>Rosacea.</a:t>
            </a:r>
          </a:p>
          <a:p>
            <a:pPr eaLnBrk="1" fontAlgn="auto" hangingPunct="1">
              <a:lnSpc>
                <a:spcPct val="80000"/>
              </a:lnSpc>
              <a:buFont typeface="Wingdings" panose="05000000000000000000" pitchFamily="2" charset="2"/>
              <a:buChar char="Ø"/>
              <a:defRPr/>
            </a:pPr>
            <a:r>
              <a:rPr lang="en-US" sz="24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ea typeface="+mn-ea"/>
                <a:cs typeface="Arial" charset="0"/>
              </a:rPr>
              <a:t>Seborrheic </a:t>
            </a:r>
            <a:r>
              <a:rPr lang="en-US" sz="2400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ea typeface="+mn-ea"/>
                <a:cs typeface="Arial" charset="0"/>
              </a:rPr>
              <a:t>Dermatitis.</a:t>
            </a:r>
          </a:p>
          <a:p>
            <a:pPr eaLnBrk="1" fontAlgn="auto" hangingPunct="1">
              <a:lnSpc>
                <a:spcPct val="80000"/>
              </a:lnSpc>
              <a:buFont typeface="Wingdings" panose="05000000000000000000" pitchFamily="2" charset="2"/>
              <a:buChar char="Ø"/>
              <a:defRPr/>
            </a:pPr>
            <a:r>
              <a:rPr lang="en-US" sz="24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ea typeface="+mn-ea"/>
                <a:cs typeface="Arial" charset="0"/>
              </a:rPr>
              <a:t>Atopic </a:t>
            </a:r>
            <a:r>
              <a:rPr lang="en-US" sz="2400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ea typeface="+mn-ea"/>
                <a:cs typeface="Arial" charset="0"/>
              </a:rPr>
              <a:t>Dermatitis.</a:t>
            </a:r>
          </a:p>
          <a:p>
            <a:pPr eaLnBrk="1" fontAlgn="auto" hangingPunct="1">
              <a:lnSpc>
                <a:spcPct val="80000"/>
              </a:lnSpc>
              <a:buFont typeface="Wingdings" panose="05000000000000000000" pitchFamily="2" charset="2"/>
              <a:buChar char="Ø"/>
              <a:defRPr/>
            </a:pPr>
            <a:r>
              <a:rPr lang="en-US" sz="24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ea typeface="+mn-ea"/>
                <a:cs typeface="Arial" charset="0"/>
              </a:rPr>
              <a:t>Allergic </a:t>
            </a:r>
            <a:r>
              <a:rPr lang="en-US" sz="2400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ea typeface="+mn-ea"/>
                <a:cs typeface="Arial" charset="0"/>
              </a:rPr>
              <a:t>Contact Dermatitis.</a:t>
            </a:r>
          </a:p>
          <a:p>
            <a:pPr marL="0" indent="-609600" eaLnBrk="1" fontAlgn="auto" hangingPunct="1">
              <a:lnSpc>
                <a:spcPct val="80000"/>
              </a:lnSpc>
              <a:buFont typeface="Wingdings" panose="05000000000000000000" pitchFamily="2" charset="2"/>
              <a:buChar char="Ø"/>
              <a:defRPr/>
            </a:pPr>
            <a:endParaRPr lang="en-US" sz="2400" b="1" dirty="0">
              <a:solidFill>
                <a:schemeClr val="tx2">
                  <a:lumMod val="20000"/>
                  <a:lumOff val="80000"/>
                </a:schemeClr>
              </a:solidFill>
              <a:latin typeface="Franklin Gothic Demi" charset="0"/>
              <a:ea typeface="+mn-ea"/>
              <a:cs typeface="Arial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>
              <a:defRPr/>
            </a:pPr>
            <a:endParaRPr lang="ar-SA" dirty="0"/>
          </a:p>
        </p:txBody>
      </p:sp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600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ea typeface="+mj-ea"/>
                <a:cs typeface="Arial" charset="0"/>
              </a:rPr>
              <a:t>Differential Diagnosis</a:t>
            </a:r>
          </a:p>
        </p:txBody>
      </p:sp>
      <p:pic>
        <p:nvPicPr>
          <p:cNvPr id="87045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1628775"/>
            <a:ext cx="3298825" cy="230505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704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3933825"/>
            <a:ext cx="3298825" cy="200025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87047" name="TextBox 3"/>
          <p:cNvSpPr txBox="1">
            <a:spLocks noChangeArrowheads="1"/>
          </p:cNvSpPr>
          <p:nvPr/>
        </p:nvSpPr>
        <p:spPr bwMode="auto">
          <a:xfrm>
            <a:off x="4859338" y="3573463"/>
            <a:ext cx="21605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1pPr>
            <a:lvl2pPr marL="742950" indent="-28575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2pPr>
            <a:lvl3pPr marL="1143000" indent="-2286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3pPr>
            <a:lvl4pPr marL="1600200" indent="-2286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4pPr>
            <a:lvl5pPr marL="2057400" indent="-2286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9pPr>
          </a:lstStyle>
          <a:p>
            <a:pPr algn="r" rtl="1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ar-SA" sz="1800">
                <a:solidFill>
                  <a:schemeClr val="bg1"/>
                </a:solidFill>
                <a:latin typeface="Tahoma" pitchFamily="34" charset="0"/>
              </a:rPr>
              <a:t>Atopic dermatitis</a:t>
            </a:r>
            <a:endParaRPr lang="ar-SA" altLang="ar-SA" sz="1800">
              <a:solidFill>
                <a:schemeClr val="bg1"/>
              </a:solidFill>
              <a:latin typeface="Tahoma" pitchFamily="34" charset="0"/>
            </a:endParaRPr>
          </a:p>
        </p:txBody>
      </p:sp>
      <p:sp>
        <p:nvSpPr>
          <p:cNvPr id="87048" name="TextBox 4"/>
          <p:cNvSpPr txBox="1">
            <a:spLocks noChangeArrowheads="1"/>
          </p:cNvSpPr>
          <p:nvPr/>
        </p:nvSpPr>
        <p:spPr bwMode="auto">
          <a:xfrm>
            <a:off x="5292725" y="5589588"/>
            <a:ext cx="29511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1pPr>
            <a:lvl2pPr marL="742950" indent="-28575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2pPr>
            <a:lvl3pPr marL="1143000" indent="-2286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3pPr>
            <a:lvl4pPr marL="1600200" indent="-2286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4pPr>
            <a:lvl5pPr marL="2057400" indent="-2286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9pPr>
          </a:lstStyle>
          <a:p>
            <a:pPr rtl="1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ar-SA" sz="1800">
                <a:solidFill>
                  <a:schemeClr val="bg1"/>
                </a:solidFill>
                <a:latin typeface="Tahoma" pitchFamily="34" charset="0"/>
              </a:rPr>
              <a:t>Allergic contact dermatitis</a:t>
            </a:r>
            <a:endParaRPr lang="ar-SA" altLang="ar-SA" sz="1800">
              <a:solidFill>
                <a:schemeClr val="bg1"/>
              </a:solidFill>
              <a:latin typeface="Tahom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Treatment</a:t>
            </a:r>
            <a:endParaRPr lang="ar-SA" b="1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  <a:defRPr/>
            </a:pPr>
            <a:r>
              <a:rPr lang="en-US" sz="24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Wean patients of topical steroid.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en-US" sz="24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Stop any moisturizers.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en-US" sz="24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In pregnant mild cases use topical antimicrobial therapy with metronidazole gel and erythromycin solution.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en-US" sz="24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Pimecrolimus</a:t>
            </a:r>
            <a:r>
              <a:rPr lang="en-US" sz="24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 cream  in steroid induced perioral dermatitis.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en-US" sz="24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Topical anti acne medication like </a:t>
            </a:r>
            <a:r>
              <a:rPr lang="en-US" sz="2400" dirty="0" err="1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adaplene</a:t>
            </a:r>
            <a:r>
              <a:rPr lang="en-US" sz="24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 and </a:t>
            </a:r>
            <a:r>
              <a:rPr lang="en-US" sz="2400" dirty="0" err="1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azelaic</a:t>
            </a:r>
            <a:r>
              <a:rPr lang="en-US" sz="24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 acid.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en-US" sz="24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In severe cases oral doxycycline or minocycline .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en-US" sz="24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Isotretinoin for resistant cases.</a:t>
            </a:r>
          </a:p>
          <a:p>
            <a:pPr>
              <a:defRPr/>
            </a:pPr>
            <a:endParaRPr lang="ar-SA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sony\Desktop\se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764704"/>
            <a:ext cx="5832648" cy="432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8878624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9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251520" y="1689323"/>
            <a:ext cx="4607818" cy="3971925"/>
          </a:xfrm>
        </p:spPr>
        <p:txBody>
          <a:bodyPr/>
          <a:lstStyle/>
          <a:p>
            <a:pPr eaLnBrk="1" fontAlgn="auto" hangingPunct="1"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r>
              <a:rPr lang="en-US" sz="24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ea typeface="+mn-ea"/>
                <a:cs typeface="Arial" charset="0"/>
              </a:rPr>
              <a:t>Chronic recurrent </a:t>
            </a:r>
            <a:r>
              <a:rPr lang="en-US" sz="2400" dirty="0" err="1" smtClean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ea typeface="+mn-ea"/>
                <a:cs typeface="Arial" charset="0"/>
              </a:rPr>
              <a:t>supprative</a:t>
            </a:r>
            <a:r>
              <a:rPr lang="en-US" sz="24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ea typeface="+mn-ea"/>
                <a:cs typeface="Arial" charset="0"/>
              </a:rPr>
              <a:t> scarring </a:t>
            </a:r>
            <a:r>
              <a:rPr lang="en-US" sz="2400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ea typeface="+mn-ea"/>
                <a:cs typeface="Arial" charset="0"/>
              </a:rPr>
              <a:t>disease of apocrine gland bearing skin (axillae, </a:t>
            </a:r>
            <a:r>
              <a:rPr lang="en-US" sz="240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ea typeface="+mn-ea"/>
                <a:cs typeface="Arial" charset="0"/>
              </a:rPr>
              <a:t>anogenital</a:t>
            </a:r>
            <a:r>
              <a:rPr lang="en-US" sz="2400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ea typeface="+mn-ea"/>
                <a:cs typeface="Arial" charset="0"/>
              </a:rPr>
              <a:t> </a:t>
            </a:r>
            <a:r>
              <a:rPr lang="en-US" sz="24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ea typeface="+mn-ea"/>
                <a:cs typeface="Arial" charset="0"/>
              </a:rPr>
              <a:t>region, under </a:t>
            </a:r>
            <a:r>
              <a:rPr lang="en-US" sz="2400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ea typeface="+mn-ea"/>
                <a:cs typeface="Arial" charset="0"/>
              </a:rPr>
              <a:t>female breast</a:t>
            </a:r>
            <a:r>
              <a:rPr lang="en-US" sz="24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ea typeface="+mn-ea"/>
                <a:cs typeface="Arial" charset="0"/>
              </a:rPr>
              <a:t>).</a:t>
            </a:r>
            <a:endParaRPr lang="en-US" sz="2400" dirty="0">
              <a:solidFill>
                <a:schemeClr val="tx2">
                  <a:lumMod val="20000"/>
                  <a:lumOff val="80000"/>
                </a:schemeClr>
              </a:solidFill>
              <a:latin typeface="Franklin Gothic Demi" charset="0"/>
              <a:ea typeface="+mn-ea"/>
              <a:cs typeface="Arial" charset="0"/>
            </a:endParaRPr>
          </a:p>
          <a:p>
            <a:pPr eaLnBrk="1" fontAlgn="auto" hangingPunct="1"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r>
              <a:rPr lang="en-US" sz="2400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ea typeface="+mn-ea"/>
                <a:cs typeface="Arial" charset="0"/>
              </a:rPr>
              <a:t>Associated with </a:t>
            </a:r>
            <a:r>
              <a:rPr lang="en-US" sz="24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ea typeface="+mn-ea"/>
                <a:cs typeface="Arial" charset="0"/>
              </a:rPr>
              <a:t>obesity. </a:t>
            </a:r>
            <a:endParaRPr lang="en-US" sz="2400" dirty="0">
              <a:solidFill>
                <a:schemeClr val="tx2">
                  <a:lumMod val="20000"/>
                  <a:lumOff val="80000"/>
                </a:schemeClr>
              </a:solidFill>
              <a:latin typeface="Franklin Gothic Demi" charset="0"/>
              <a:ea typeface="+mn-ea"/>
              <a:cs typeface="Arial" charset="0"/>
            </a:endParaRPr>
          </a:p>
          <a:p>
            <a:pPr eaLnBrk="1" fontAlgn="auto" hangingPunct="1"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r>
              <a:rPr lang="en-US" sz="2400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ea typeface="+mn-ea"/>
                <a:cs typeface="Arial" charset="0"/>
              </a:rPr>
              <a:t>Develops in 2</a:t>
            </a:r>
            <a:r>
              <a:rPr lang="en-US" sz="2400" baseline="30000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ea typeface="+mn-ea"/>
                <a:cs typeface="Arial" charset="0"/>
              </a:rPr>
              <a:t>nd</a:t>
            </a:r>
            <a:r>
              <a:rPr lang="en-US" sz="2400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ea typeface="+mn-ea"/>
                <a:cs typeface="Arial" charset="0"/>
              </a:rPr>
              <a:t> and 3</a:t>
            </a:r>
            <a:r>
              <a:rPr lang="en-US" sz="2400" baseline="30000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ea typeface="+mn-ea"/>
                <a:cs typeface="Arial" charset="0"/>
              </a:rPr>
              <a:t>rd</a:t>
            </a:r>
            <a:r>
              <a:rPr lang="en-US" sz="2400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ea typeface="+mn-ea"/>
                <a:cs typeface="Arial" charset="0"/>
              </a:rPr>
              <a:t> </a:t>
            </a:r>
            <a:r>
              <a:rPr lang="en-US" sz="24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ea typeface="+mn-ea"/>
                <a:cs typeface="Arial" charset="0"/>
              </a:rPr>
              <a:t>decades.</a:t>
            </a:r>
            <a:endParaRPr lang="en-US" sz="2400" dirty="0">
              <a:solidFill>
                <a:schemeClr val="tx2">
                  <a:lumMod val="20000"/>
                  <a:lumOff val="80000"/>
                </a:schemeClr>
              </a:solidFill>
              <a:latin typeface="Franklin Gothic Demi" charset="0"/>
              <a:ea typeface="+mn-ea"/>
              <a:cs typeface="Arial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 marL="0" indent="0">
              <a:buFont typeface="Arial" pitchFamily="34" charset="0"/>
              <a:buNone/>
              <a:defRPr/>
            </a:pPr>
            <a:endParaRPr lang="ar-SA" dirty="0"/>
          </a:p>
        </p:txBody>
      </p:sp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>
          <a:xfrm>
            <a:off x="608013" y="188640"/>
            <a:ext cx="7924800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00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ea typeface="+mj-ea"/>
                <a:cs typeface="Arial" charset="0"/>
              </a:rPr>
              <a:t>Hidradenitis</a:t>
            </a:r>
            <a:r>
              <a:rPr lang="en-US" sz="4000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ea typeface="+mj-ea"/>
                <a:cs typeface="Arial" charset="0"/>
              </a:rPr>
              <a:t>  </a:t>
            </a:r>
            <a:r>
              <a:rPr lang="en-US" sz="400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ea typeface="+mj-ea"/>
                <a:cs typeface="Arial" charset="0"/>
              </a:rPr>
              <a:t>Supprativa</a:t>
            </a:r>
            <a:endParaRPr lang="en-US" sz="4000" dirty="0">
              <a:solidFill>
                <a:schemeClr val="tx2">
                  <a:lumMod val="20000"/>
                  <a:lumOff val="80000"/>
                </a:schemeClr>
              </a:solidFill>
              <a:latin typeface="Franklin Gothic Demi" charset="0"/>
              <a:ea typeface="+mj-ea"/>
              <a:cs typeface="Arial" charset="0"/>
            </a:endParaRPr>
          </a:p>
        </p:txBody>
      </p:sp>
      <p:pic>
        <p:nvPicPr>
          <p:cNvPr id="89093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1557338"/>
            <a:ext cx="3673475" cy="417512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Oval 2"/>
          <p:cNvSpPr/>
          <p:nvPr/>
        </p:nvSpPr>
        <p:spPr>
          <a:xfrm>
            <a:off x="6011863" y="3573463"/>
            <a:ext cx="914400" cy="914400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SA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251520" y="1600200"/>
            <a:ext cx="4507805" cy="4114800"/>
          </a:xfrm>
        </p:spPr>
        <p:txBody>
          <a:bodyPr/>
          <a:lstStyle/>
          <a:p>
            <a:pPr eaLnBrk="1" fontAlgn="auto" hangingPunct="1"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r>
              <a:rPr lang="en-US" sz="24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cs typeface="Arial" charset="0"/>
              </a:rPr>
              <a:t>Unknown</a:t>
            </a:r>
            <a:endParaRPr lang="en-US" sz="2400" dirty="0">
              <a:solidFill>
                <a:schemeClr val="tx2">
                  <a:lumMod val="20000"/>
                  <a:lumOff val="80000"/>
                </a:schemeClr>
              </a:solidFill>
              <a:latin typeface="Franklin Gothic Demi" charset="0"/>
              <a:cs typeface="Arial" charset="0"/>
            </a:endParaRPr>
          </a:p>
          <a:p>
            <a:pPr eaLnBrk="1" fontAlgn="auto" hangingPunct="1"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r>
              <a:rPr lang="en-US" sz="2400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cs typeface="Arial" charset="0"/>
              </a:rPr>
              <a:t>Apocrine duct </a:t>
            </a:r>
            <a:r>
              <a:rPr lang="en-US" sz="24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cs typeface="Arial" charset="0"/>
              </a:rPr>
              <a:t>occlusion.</a:t>
            </a:r>
            <a:endParaRPr lang="en-US" sz="2400" dirty="0">
              <a:solidFill>
                <a:schemeClr val="tx2">
                  <a:lumMod val="20000"/>
                  <a:lumOff val="80000"/>
                </a:schemeClr>
              </a:solidFill>
              <a:latin typeface="Franklin Gothic Demi" charset="0"/>
              <a:cs typeface="Arial" charset="0"/>
            </a:endParaRPr>
          </a:p>
          <a:p>
            <a:pPr eaLnBrk="1" fontAlgn="auto" hangingPunct="1"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r>
              <a:rPr lang="en-US" sz="2400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cs typeface="Arial" charset="0"/>
              </a:rPr>
              <a:t>Dilatation and rupture of apocrine </a:t>
            </a:r>
            <a:r>
              <a:rPr lang="en-US" sz="24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cs typeface="Arial" charset="0"/>
              </a:rPr>
              <a:t>gland.</a:t>
            </a:r>
            <a:endParaRPr lang="en-US" sz="2400" dirty="0">
              <a:solidFill>
                <a:schemeClr val="tx2">
                  <a:lumMod val="20000"/>
                  <a:lumOff val="80000"/>
                </a:schemeClr>
              </a:solidFill>
              <a:latin typeface="Franklin Gothic Demi" charset="0"/>
              <a:cs typeface="Arial" charset="0"/>
            </a:endParaRPr>
          </a:p>
          <a:p>
            <a:pPr eaLnBrk="1" fontAlgn="auto" hangingPunct="1"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r>
              <a:rPr lang="en-US" sz="2400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cs typeface="Arial" charset="0"/>
              </a:rPr>
              <a:t>Secondary bacterial infection and draining </a:t>
            </a:r>
            <a:r>
              <a:rPr lang="en-US" sz="24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cs typeface="Arial" charset="0"/>
              </a:rPr>
              <a:t>sinuses.</a:t>
            </a:r>
            <a:endParaRPr lang="en-US" sz="2400" dirty="0">
              <a:solidFill>
                <a:schemeClr val="tx2">
                  <a:lumMod val="20000"/>
                  <a:lumOff val="80000"/>
                </a:schemeClr>
              </a:solidFill>
              <a:latin typeface="Franklin Gothic Demi" charset="0"/>
              <a:cs typeface="Arial" charset="0"/>
            </a:endParaRPr>
          </a:p>
          <a:p>
            <a:pPr eaLnBrk="1" fontAlgn="auto" hangingPunct="1"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r>
              <a:rPr lang="en-US" sz="2400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cs typeface="Arial" charset="0"/>
              </a:rPr>
              <a:t>Genetic </a:t>
            </a:r>
            <a:r>
              <a:rPr lang="en-US" sz="24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cs typeface="Arial" charset="0"/>
              </a:rPr>
              <a:t>predisposition[38</a:t>
            </a:r>
            <a:r>
              <a:rPr lang="en-US" sz="2400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cs typeface="Arial" charset="0"/>
              </a:rPr>
              <a:t>% have a relative </a:t>
            </a:r>
            <a:r>
              <a:rPr lang="en-US" sz="24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cs typeface="Arial" charset="0"/>
              </a:rPr>
              <a:t>affected].</a:t>
            </a:r>
            <a:endParaRPr lang="en-US" sz="2400" dirty="0">
              <a:solidFill>
                <a:schemeClr val="tx2">
                  <a:lumMod val="20000"/>
                  <a:lumOff val="80000"/>
                </a:schemeClr>
              </a:solidFill>
              <a:latin typeface="Franklin Gothic Demi" charset="0"/>
              <a:cs typeface="Arial" charset="0"/>
            </a:endParaRPr>
          </a:p>
          <a:p>
            <a:pPr>
              <a:buFont typeface="Wingdings" panose="05000000000000000000" pitchFamily="2" charset="2"/>
              <a:buChar char="Ø"/>
              <a:defRPr/>
            </a:pPr>
            <a:endParaRPr lang="ar-SA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>
              <a:defRPr/>
            </a:pPr>
            <a:endParaRPr lang="ar-SA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9600" y="287338"/>
            <a:ext cx="7924800" cy="1125537"/>
          </a:xfrm>
        </p:spPr>
        <p:txBody>
          <a:bodyPr/>
          <a:lstStyle/>
          <a:p>
            <a:pPr>
              <a:defRPr/>
            </a:pPr>
            <a:r>
              <a:rPr lang="en-US" sz="3200" b="1" u="sng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cs typeface="Arial" charset="0"/>
              </a:rPr>
              <a:t>Pathogenesis:</a:t>
            </a:r>
            <a:br>
              <a:rPr lang="en-US" sz="3200" b="1" u="sng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cs typeface="Arial" charset="0"/>
              </a:rPr>
            </a:br>
            <a:endParaRPr lang="ar-SA" b="1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9011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9325" y="1557338"/>
            <a:ext cx="3773488" cy="424815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3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250825" y="1600200"/>
            <a:ext cx="5329238" cy="4114800"/>
          </a:xfrm>
        </p:spPr>
        <p:txBody>
          <a:bodyPr wrap="square" numCol="1" anchor="t" anchorCtr="0" compatLnSpc="1">
            <a:prstTxWarp prst="textNoShape">
              <a:avLst/>
            </a:prstTxWarp>
            <a:normAutofit lnSpcReduction="10000"/>
          </a:bodyPr>
          <a:lstStyle/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r>
              <a:rPr lang="en-US" sz="24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cs typeface="Arial" pitchFamily="34" charset="0"/>
              </a:rPr>
              <a:t>Intermittent pain and tenderness.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r>
              <a:rPr lang="en-US" sz="24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cs typeface="Arial" pitchFamily="34" charset="0"/>
              </a:rPr>
              <a:t> Pus drainage.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r>
              <a:rPr lang="en-US" sz="24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cs typeface="Arial" pitchFamily="34" charset="0"/>
              </a:rPr>
              <a:t>Double headed comedons [characteristic lesion].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r>
              <a:rPr lang="en-US" sz="24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cs typeface="Arial" pitchFamily="34" charset="0"/>
              </a:rPr>
              <a:t> Nodules, abscess, sinus tracts, scarring.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r>
              <a:rPr lang="en-US" sz="2400" dirty="0" err="1" smtClean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cs typeface="Arial" pitchFamily="34" charset="0"/>
              </a:rPr>
              <a:t>Submammary</a:t>
            </a:r>
            <a:r>
              <a:rPr lang="en-US" sz="24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cs typeface="Arial" pitchFamily="34" charset="0"/>
              </a:rPr>
              <a:t>, axillary , inguinal regions are common in females.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r>
              <a:rPr lang="en-US" sz="2400" dirty="0" err="1" smtClean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cs typeface="Arial" pitchFamily="34" charset="0"/>
              </a:rPr>
              <a:t>Perineal</a:t>
            </a:r>
            <a:r>
              <a:rPr lang="en-US" sz="24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cs typeface="Arial" pitchFamily="34" charset="0"/>
              </a:rPr>
              <a:t>  involvement occurs more in males.</a:t>
            </a:r>
          </a:p>
        </p:txBody>
      </p:sp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ea typeface="+mj-ea"/>
                <a:cs typeface="Arial" charset="0"/>
              </a:rPr>
              <a:t>Clinical Presentation</a:t>
            </a:r>
          </a:p>
        </p:txBody>
      </p:sp>
      <p:pic>
        <p:nvPicPr>
          <p:cNvPr id="91140" name="Picture 4" descr="C:\Users\sony\Desktop\My Lectures\double heded comedon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1557338"/>
            <a:ext cx="2941637" cy="1727200"/>
          </a:xfr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141" name="Picture 6" descr="http://hidradenitissuppurativa.files.wordpress.com/2011/07/dsc02705-copy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3284538"/>
            <a:ext cx="2952750" cy="252095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68313" y="1052513"/>
            <a:ext cx="8496300" cy="5300662"/>
          </a:xfrm>
        </p:spPr>
        <p:txBody>
          <a:bodyPr/>
          <a:lstStyle/>
          <a:p>
            <a:pPr marL="457200" indent="-457200" algn="l" eaLnBrk="1" fontAlgn="auto" hangingPunct="1">
              <a:buFont typeface="Wingdings" panose="05000000000000000000" pitchFamily="2" charset="2"/>
              <a:buChar char="Ø"/>
              <a:defRPr/>
            </a:pPr>
            <a:r>
              <a:rPr lang="en-US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ea typeface="+mn-ea"/>
                <a:cs typeface="Arial" charset="0"/>
              </a:rPr>
              <a:t> Acne lesions are divided into</a:t>
            </a:r>
            <a:r>
              <a:rPr lang="en-US" sz="28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ea typeface="+mn-ea"/>
                <a:cs typeface="Arial" charset="0"/>
              </a:rPr>
              <a:t>:</a:t>
            </a:r>
          </a:p>
          <a:p>
            <a:pPr marL="457200" indent="-457200" algn="l" eaLnBrk="1" fontAlgn="auto" hangingPunct="1">
              <a:buFont typeface="Wingdings" panose="05000000000000000000" pitchFamily="2" charset="2"/>
              <a:buChar char="Ø"/>
              <a:defRPr/>
            </a:pPr>
            <a:r>
              <a:rPr lang="en-US" sz="28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ea typeface="+mn-ea"/>
                <a:cs typeface="Arial" charset="0"/>
              </a:rPr>
              <a:t>Inflammatory </a:t>
            </a:r>
            <a:r>
              <a:rPr lang="en-US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ea typeface="+mn-ea"/>
                <a:cs typeface="Arial" charset="0"/>
              </a:rPr>
              <a:t>(</a:t>
            </a:r>
            <a:r>
              <a:rPr lang="en-US" sz="2800" dirty="0" err="1" smtClean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ea typeface="+mn-ea"/>
                <a:cs typeface="Arial" charset="0"/>
              </a:rPr>
              <a:t>papules,pustules,nodules,cyst</a:t>
            </a:r>
            <a:r>
              <a:rPr lang="en-US" sz="28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ea typeface="+mn-ea"/>
                <a:cs typeface="Arial" charset="0"/>
              </a:rPr>
              <a:t>)</a:t>
            </a:r>
          </a:p>
          <a:p>
            <a:pPr marL="457200" indent="-457200" algn="l" eaLnBrk="1" fontAlgn="auto" hangingPunct="1">
              <a:buFont typeface="Wingdings" panose="05000000000000000000" pitchFamily="2" charset="2"/>
              <a:buChar char="Ø"/>
              <a:defRPr/>
            </a:pPr>
            <a:r>
              <a:rPr lang="en-US" sz="28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ea typeface="+mn-ea"/>
                <a:cs typeface="Arial" charset="0"/>
              </a:rPr>
              <a:t>Non </a:t>
            </a:r>
            <a:r>
              <a:rPr lang="en-US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ea typeface="+mn-ea"/>
                <a:cs typeface="Arial" charset="0"/>
              </a:rPr>
              <a:t>inflammatory (open, closed </a:t>
            </a:r>
            <a:r>
              <a:rPr lang="en-US" sz="28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ea typeface="+mn-ea"/>
                <a:cs typeface="Arial" charset="0"/>
              </a:rPr>
              <a:t>comedons</a:t>
            </a:r>
            <a:r>
              <a:rPr lang="en-US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ea typeface="+mn-ea"/>
                <a:cs typeface="Arial" charset="0"/>
              </a:rPr>
              <a:t>).</a:t>
            </a:r>
          </a:p>
          <a:p>
            <a:pPr marL="457200" indent="-457200" algn="l" eaLnBrk="1" fontAlgn="auto" hangingPunct="1">
              <a:buFont typeface="Wingdings" panose="05000000000000000000" pitchFamily="2" charset="2"/>
              <a:buChar char="Ø"/>
              <a:defRPr/>
            </a:pPr>
            <a:r>
              <a:rPr lang="en-US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ea typeface="+mn-ea"/>
                <a:cs typeface="Arial" charset="0"/>
              </a:rPr>
              <a:t>The </a:t>
            </a:r>
            <a:r>
              <a:rPr lang="en-US" sz="28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ea typeface="+mn-ea"/>
                <a:cs typeface="Arial" charset="0"/>
              </a:rPr>
              <a:t>comedons </a:t>
            </a:r>
            <a:r>
              <a:rPr lang="en-US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ea typeface="+mn-ea"/>
                <a:cs typeface="Arial" charset="0"/>
              </a:rPr>
              <a:t>are the </a:t>
            </a:r>
            <a:r>
              <a:rPr lang="en-US" sz="28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ea typeface="+mn-ea"/>
                <a:cs typeface="Arial" charset="0"/>
              </a:rPr>
              <a:t>pathognomonic lesion</a:t>
            </a:r>
          </a:p>
          <a:p>
            <a:pPr marL="457200" indent="-457200" algn="l" eaLnBrk="1" fontAlgn="auto" hangingPunct="1">
              <a:buFont typeface="Wingdings" panose="05000000000000000000" pitchFamily="2" charset="2"/>
              <a:buChar char="Ø"/>
              <a:defRPr/>
            </a:pPr>
            <a:r>
              <a:rPr lang="en-US" sz="28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ea typeface="+mn-ea"/>
                <a:cs typeface="Arial" charset="0"/>
              </a:rPr>
              <a:t> </a:t>
            </a:r>
            <a:r>
              <a:rPr lang="en-US" sz="2800" dirty="0" err="1" smtClean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ea typeface="+mn-ea"/>
                <a:cs typeface="Arial" charset="0"/>
              </a:rPr>
              <a:t>Seborrhoea</a:t>
            </a:r>
            <a:r>
              <a:rPr lang="en-US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ea typeface="+mn-ea"/>
                <a:cs typeface="Arial" charset="0"/>
              </a:rPr>
              <a:t>.</a:t>
            </a:r>
          </a:p>
          <a:p>
            <a:pPr marL="457200" indent="-457200" algn="l" eaLnBrk="1" fontAlgn="auto" hangingPunct="1">
              <a:buFont typeface="Wingdings" panose="05000000000000000000" pitchFamily="2" charset="2"/>
              <a:buChar char="Ø"/>
              <a:defRPr/>
            </a:pPr>
            <a:r>
              <a:rPr lang="en-US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ea typeface="+mn-ea"/>
                <a:cs typeface="Arial" charset="0"/>
              </a:rPr>
              <a:t> Post inflammatory hyper pigmentation .</a:t>
            </a:r>
          </a:p>
          <a:p>
            <a:pPr marL="457200" indent="-457200" algn="l" eaLnBrk="1" fontAlgn="auto" hangingPunct="1">
              <a:buFont typeface="Wingdings" panose="05000000000000000000" pitchFamily="2" charset="2"/>
              <a:buChar char="Ø"/>
              <a:defRPr/>
            </a:pPr>
            <a:r>
              <a:rPr lang="en-US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ea typeface="+mn-ea"/>
                <a:cs typeface="Arial" charset="0"/>
              </a:rPr>
              <a:t> Scarring </a:t>
            </a:r>
            <a:r>
              <a:rPr lang="en-US" sz="28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ea typeface="+mn-ea"/>
                <a:cs typeface="Arial" charset="0"/>
              </a:rPr>
              <a:t>(Atrophic or Hypertrophic).</a:t>
            </a:r>
            <a:endParaRPr lang="en-US" sz="2800" dirty="0">
              <a:solidFill>
                <a:schemeClr val="tx2">
                  <a:lumMod val="20000"/>
                  <a:lumOff val="80000"/>
                </a:schemeClr>
              </a:solidFill>
              <a:latin typeface="Franklin Gothic Demi" charset="0"/>
              <a:ea typeface="+mn-ea"/>
              <a:cs typeface="Arial" charset="0"/>
            </a:endParaRPr>
          </a:p>
        </p:txBody>
      </p:sp>
      <p:sp>
        <p:nvSpPr>
          <p:cNvPr id="3993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4213" y="476250"/>
            <a:ext cx="7772400" cy="4318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ea typeface="+mj-ea"/>
                <a:cs typeface="Arial" charset="0"/>
              </a:rPr>
              <a:t>Clinical Features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2" descr="http://annals.org/data/Journals/AIM/926085/4TT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620713"/>
            <a:ext cx="7561262" cy="475297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2" descr="http://www.globalacademycme.com/fileadmin/images/cme/2014/Hidradenitis2014/Hidradentis_Suppurativa_Natural_History_Figure2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333375"/>
            <a:ext cx="4103687" cy="246856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187" name="Picture 4" descr="http://ha-beauty.com/wp-content/uploads/2015/05/Miradry-%E5%BE%AE%E8%88%92%E6%B7%A8-%E6%A1%83%E5%9C%92-%E8%85%8B%E4%B8%8B%E5%87%BA%E6%B1%97-%E8%85%8B%E4%B8%8B%E5%A4%9A%E6%B1%97%E7%97%87-%E8%85%8B%E4%B8%8B%E6%AD%A2%E6%B1%97-%E6%89%8B%E6%B1%97-%E9%99%A4%E8%87%AD-%E7%88%BD%E8%BA%AB-%E7%8B%90%E8%87%AD-%E7%95%B0%E5%91%B3-%E6%8E%A8%E8%96%A6-11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692150"/>
            <a:ext cx="3009900" cy="302418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188" name="Picture 6" descr="http://www.danderm-pdv.is.kkh.dk/atlas/pics/4/4-155-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3357563"/>
            <a:ext cx="3095625" cy="1970087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189" name="Picture 8" descr="http://www.huidarts.com/wp-content/uploads/2015/06/031469HB-1024x67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3881438"/>
            <a:ext cx="2160587" cy="141922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-26988"/>
            <a:ext cx="7924800" cy="927101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Associated findings</a:t>
            </a:r>
            <a:r>
              <a:rPr lang="en-US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:</a:t>
            </a:r>
            <a:endParaRPr lang="ar-SA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50825" y="1052513"/>
            <a:ext cx="8893175" cy="2419350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-457200" algn="l" rtl="0"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r>
              <a:rPr lang="en-US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cs typeface="Arial" pitchFamily="34" charset="0"/>
              </a:rPr>
              <a:t>The follicular occlusion tetrad including:</a:t>
            </a:r>
          </a:p>
          <a:p>
            <a:pPr marL="457200" indent="-457200" algn="l" rtl="0">
              <a:lnSpc>
                <a:spcPct val="90000"/>
              </a:lnSpc>
              <a:buFont typeface="Wingdings" panose="05000000000000000000" pitchFamily="2" charset="2"/>
              <a:buChar char="q"/>
              <a:defRPr/>
            </a:pPr>
            <a:r>
              <a:rPr lang="en-US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cs typeface="Arial" pitchFamily="34" charset="0"/>
              </a:rPr>
              <a:t> Extensive acne vulgaris (conglobata variety</a:t>
            </a:r>
            <a:r>
              <a:rPr lang="en-US" sz="28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cs typeface="Arial" pitchFamily="34" charset="0"/>
              </a:rPr>
              <a:t>). </a:t>
            </a:r>
            <a:endParaRPr lang="en-US" sz="2800" dirty="0">
              <a:solidFill>
                <a:schemeClr val="tx2">
                  <a:lumMod val="20000"/>
                  <a:lumOff val="80000"/>
                </a:schemeClr>
              </a:solidFill>
              <a:latin typeface="Franklin Gothic Demi" charset="0"/>
              <a:cs typeface="Arial" pitchFamily="34" charset="0"/>
            </a:endParaRPr>
          </a:p>
          <a:p>
            <a:pPr marL="457200" indent="-457200" algn="l" rtl="0">
              <a:lnSpc>
                <a:spcPct val="90000"/>
              </a:lnSpc>
              <a:buFont typeface="Wingdings" panose="05000000000000000000" pitchFamily="2" charset="2"/>
              <a:buChar char="q"/>
              <a:defRPr/>
            </a:pPr>
            <a:r>
              <a:rPr lang="en-US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cs typeface="Arial" pitchFamily="34" charset="0"/>
              </a:rPr>
              <a:t> Perifolliculitis of the </a:t>
            </a:r>
            <a:r>
              <a:rPr lang="en-US" sz="28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cs typeface="Arial" pitchFamily="34" charset="0"/>
              </a:rPr>
              <a:t>scalp.</a:t>
            </a:r>
            <a:endParaRPr lang="en-US" sz="2800" dirty="0">
              <a:solidFill>
                <a:schemeClr val="tx2">
                  <a:lumMod val="20000"/>
                  <a:lumOff val="80000"/>
                </a:schemeClr>
              </a:solidFill>
              <a:latin typeface="Franklin Gothic Demi" charset="0"/>
              <a:cs typeface="Arial" pitchFamily="34" charset="0"/>
            </a:endParaRPr>
          </a:p>
          <a:p>
            <a:pPr marL="457200" indent="-457200" algn="l" rtl="0">
              <a:lnSpc>
                <a:spcPct val="90000"/>
              </a:lnSpc>
              <a:buFont typeface="Wingdings" panose="05000000000000000000" pitchFamily="2" charset="2"/>
              <a:buChar char="q"/>
              <a:defRPr/>
            </a:pPr>
            <a:r>
              <a:rPr lang="en-US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cs typeface="Arial" pitchFamily="34" charset="0"/>
              </a:rPr>
              <a:t> Pilonidal </a:t>
            </a:r>
            <a:r>
              <a:rPr lang="en-US" sz="28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cs typeface="Arial" pitchFamily="34" charset="0"/>
              </a:rPr>
              <a:t>sinus.</a:t>
            </a:r>
            <a:endParaRPr lang="en-US" sz="2800" dirty="0">
              <a:solidFill>
                <a:schemeClr val="tx2">
                  <a:lumMod val="20000"/>
                  <a:lumOff val="80000"/>
                </a:schemeClr>
              </a:solidFill>
              <a:latin typeface="Franklin Gothic Demi" charset="0"/>
              <a:cs typeface="Arial" pitchFamily="34" charset="0"/>
            </a:endParaRPr>
          </a:p>
          <a:p>
            <a:pPr algn="l" rtl="0">
              <a:lnSpc>
                <a:spcPct val="90000"/>
              </a:lnSpc>
              <a:defRPr/>
            </a:pPr>
            <a:r>
              <a:rPr lang="en-US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cs typeface="Arial" pitchFamily="34" charset="0"/>
              </a:rPr>
              <a:t>          </a:t>
            </a:r>
          </a:p>
          <a:p>
            <a:pPr marL="609600" indent="-609600" algn="l" rtl="0"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endParaRPr lang="en-US" sz="2800" dirty="0">
              <a:solidFill>
                <a:schemeClr val="tx2">
                  <a:lumMod val="20000"/>
                  <a:lumOff val="80000"/>
                </a:schemeClr>
              </a:solidFill>
              <a:latin typeface="Franklin Gothic Demi" charset="0"/>
              <a:cs typeface="Arial" pitchFamily="34" charset="0"/>
            </a:endParaRPr>
          </a:p>
        </p:txBody>
      </p:sp>
      <p:pic>
        <p:nvPicPr>
          <p:cNvPr id="9421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3429000"/>
            <a:ext cx="2016125" cy="172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213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4525" y="3424238"/>
            <a:ext cx="1846263" cy="173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214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2050" y="3443288"/>
            <a:ext cx="2068513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215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3424238"/>
            <a:ext cx="2016125" cy="170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4216" name="TextBox 7"/>
          <p:cNvSpPr txBox="1">
            <a:spLocks noChangeArrowheads="1"/>
          </p:cNvSpPr>
          <p:nvPr/>
        </p:nvSpPr>
        <p:spPr bwMode="auto">
          <a:xfrm>
            <a:off x="107950" y="4724400"/>
            <a:ext cx="23034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1pPr>
            <a:lvl2pPr marL="742950" indent="-28575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2pPr>
            <a:lvl3pPr marL="1143000" indent="-2286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3pPr>
            <a:lvl4pPr marL="1600200" indent="-2286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4pPr>
            <a:lvl5pPr marL="2057400" indent="-2286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9pPr>
          </a:lstStyle>
          <a:p>
            <a:pPr algn="r" rtl="1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ar-SA" sz="1400">
                <a:solidFill>
                  <a:schemeClr val="tx2">
                    <a:lumMod val="20000"/>
                    <a:lumOff val="80000"/>
                  </a:schemeClr>
                </a:solidFill>
                <a:latin typeface="Tahoma" pitchFamily="34" charset="0"/>
              </a:rPr>
              <a:t>Hidradenitis supprativa</a:t>
            </a:r>
            <a:endParaRPr lang="ar-SA" altLang="ar-SA" sz="1400">
              <a:solidFill>
                <a:schemeClr val="tx2">
                  <a:lumMod val="20000"/>
                  <a:lumOff val="80000"/>
                </a:schemeClr>
              </a:solidFill>
              <a:latin typeface="Tahoma" pitchFamily="34" charset="0"/>
            </a:endParaRPr>
          </a:p>
        </p:txBody>
      </p:sp>
      <p:sp>
        <p:nvSpPr>
          <p:cNvPr id="94217" name="TextBox 8"/>
          <p:cNvSpPr txBox="1">
            <a:spLocks noChangeArrowheads="1"/>
          </p:cNvSpPr>
          <p:nvPr/>
        </p:nvSpPr>
        <p:spPr bwMode="auto">
          <a:xfrm>
            <a:off x="2863850" y="3429000"/>
            <a:ext cx="14922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1pPr>
            <a:lvl2pPr marL="742950" indent="-28575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2pPr>
            <a:lvl3pPr marL="1143000" indent="-2286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3pPr>
            <a:lvl4pPr marL="1600200" indent="-2286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4pPr>
            <a:lvl5pPr marL="2057400" indent="-2286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9pPr>
          </a:lstStyle>
          <a:p>
            <a:pPr algn="r" rtl="1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ar-SA" sz="1400">
                <a:solidFill>
                  <a:schemeClr val="tx2">
                    <a:lumMod val="20000"/>
                    <a:lumOff val="80000"/>
                  </a:schemeClr>
                </a:solidFill>
                <a:latin typeface="Tahoma" pitchFamily="34" charset="0"/>
              </a:rPr>
              <a:t>Acne conglobata</a:t>
            </a:r>
            <a:endParaRPr lang="ar-SA" altLang="ar-SA" sz="1400">
              <a:solidFill>
                <a:schemeClr val="tx2">
                  <a:lumMod val="20000"/>
                  <a:lumOff val="80000"/>
                </a:schemeClr>
              </a:solidFill>
              <a:latin typeface="Tahoma" pitchFamily="34" charset="0"/>
            </a:endParaRPr>
          </a:p>
        </p:txBody>
      </p:sp>
      <p:sp>
        <p:nvSpPr>
          <p:cNvPr id="94218" name="TextBox 9"/>
          <p:cNvSpPr txBox="1">
            <a:spLocks noChangeArrowheads="1"/>
          </p:cNvSpPr>
          <p:nvPr/>
        </p:nvSpPr>
        <p:spPr bwMode="auto">
          <a:xfrm>
            <a:off x="4732338" y="3429000"/>
            <a:ext cx="12795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1pPr>
            <a:lvl2pPr marL="742950" indent="-28575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2pPr>
            <a:lvl3pPr marL="1143000" indent="-2286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3pPr>
            <a:lvl4pPr marL="1600200" indent="-2286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4pPr>
            <a:lvl5pPr marL="2057400" indent="-2286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9pPr>
          </a:lstStyle>
          <a:p>
            <a:pPr algn="r" rtl="1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ar-SA" sz="1400">
                <a:solidFill>
                  <a:schemeClr val="tx2">
                    <a:lumMod val="20000"/>
                    <a:lumOff val="80000"/>
                  </a:schemeClr>
                </a:solidFill>
                <a:latin typeface="Tahoma" pitchFamily="34" charset="0"/>
              </a:rPr>
              <a:t>Perifolliculitis</a:t>
            </a:r>
            <a:r>
              <a:rPr lang="en-US" altLang="ar-SA" sz="1800">
                <a:solidFill>
                  <a:schemeClr val="tx2">
                    <a:lumMod val="20000"/>
                    <a:lumOff val="80000"/>
                  </a:schemeClr>
                </a:solidFill>
                <a:latin typeface="Tahoma" pitchFamily="34" charset="0"/>
              </a:rPr>
              <a:t> </a:t>
            </a:r>
            <a:endParaRPr lang="ar-SA" altLang="ar-SA" sz="1800">
              <a:solidFill>
                <a:schemeClr val="tx2">
                  <a:lumMod val="20000"/>
                  <a:lumOff val="80000"/>
                </a:schemeClr>
              </a:solidFill>
              <a:latin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ar-SA" sz="3200"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Associated findings</a:t>
            </a:r>
            <a:r>
              <a:rPr lang="ar-SA" altLang="ar-SA" sz="3200"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/>
            </a:r>
            <a:br>
              <a:rPr lang="ar-SA" altLang="ar-SA" sz="3200" b="1" dirty="0">
                <a:solidFill>
                  <a:schemeClr val="tx2">
                    <a:lumMod val="20000"/>
                    <a:lumOff val="80000"/>
                  </a:schemeClr>
                </a:solidFill>
              </a:rPr>
            </a:br>
            <a:endParaRPr lang="ar-SA" b="1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27088" y="1412776"/>
            <a:ext cx="7201296" cy="24191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09600" indent="-609600" algn="l" rtl="0"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r>
              <a:rPr lang="en-US" sz="280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cs typeface="Arial" pitchFamily="34" charset="0"/>
              </a:rPr>
              <a:t>Crohn’</a:t>
            </a:r>
            <a:r>
              <a:rPr lang="en-US" altLang="ja-JP" sz="280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cs typeface="Arial" pitchFamily="34" charset="0"/>
              </a:rPr>
              <a:t>s</a:t>
            </a:r>
            <a:r>
              <a:rPr lang="en-US" altLang="ja-JP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cs typeface="Arial" pitchFamily="34" charset="0"/>
              </a:rPr>
              <a:t> disease in 39% of </a:t>
            </a:r>
            <a:r>
              <a:rPr lang="en-US" altLang="ja-JP" sz="28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cs typeface="Arial" pitchFamily="34" charset="0"/>
              </a:rPr>
              <a:t>patients.</a:t>
            </a:r>
            <a:endParaRPr lang="en-US" altLang="ja-JP" sz="2800" dirty="0">
              <a:solidFill>
                <a:schemeClr val="tx2">
                  <a:lumMod val="20000"/>
                  <a:lumOff val="80000"/>
                </a:schemeClr>
              </a:solidFill>
              <a:latin typeface="Franklin Gothic Demi" charset="0"/>
              <a:cs typeface="Arial" pitchFamily="34" charset="0"/>
            </a:endParaRPr>
          </a:p>
          <a:p>
            <a:pPr algn="l" rtl="0">
              <a:lnSpc>
                <a:spcPct val="90000"/>
              </a:lnSpc>
              <a:defRPr/>
            </a:pPr>
            <a:endParaRPr lang="en-US" sz="2800" dirty="0">
              <a:solidFill>
                <a:schemeClr val="tx2">
                  <a:lumMod val="20000"/>
                  <a:lumOff val="80000"/>
                </a:schemeClr>
              </a:solidFill>
              <a:latin typeface="Franklin Gothic Demi" charset="0"/>
              <a:cs typeface="Arial" pitchFamily="34" charset="0"/>
            </a:endParaRPr>
          </a:p>
          <a:p>
            <a:pPr marL="457200" indent="-457200" algn="l" rtl="0"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r>
              <a:rPr lang="en-US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cs typeface="Arial" pitchFamily="34" charset="0"/>
              </a:rPr>
              <a:t> </a:t>
            </a:r>
            <a:r>
              <a:rPr lang="en-US" sz="28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cs typeface="Arial" pitchFamily="34" charset="0"/>
              </a:rPr>
              <a:t> Irritable </a:t>
            </a:r>
            <a:r>
              <a:rPr lang="en-US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cs typeface="Arial" pitchFamily="34" charset="0"/>
              </a:rPr>
              <a:t>bowel </a:t>
            </a:r>
            <a:r>
              <a:rPr lang="en-US" sz="28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cs typeface="Arial" pitchFamily="34" charset="0"/>
              </a:rPr>
              <a:t>syndrome.</a:t>
            </a:r>
            <a:endParaRPr lang="en-US" sz="2800" dirty="0">
              <a:solidFill>
                <a:schemeClr val="tx2">
                  <a:lumMod val="20000"/>
                  <a:lumOff val="80000"/>
                </a:schemeClr>
              </a:solidFill>
              <a:latin typeface="Franklin Gothic Demi" charset="0"/>
              <a:cs typeface="Arial" pitchFamily="34" charset="0"/>
            </a:endParaRPr>
          </a:p>
          <a:p>
            <a:pPr marL="609600" indent="-609600" algn="l" rtl="0"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endParaRPr lang="en-US" sz="2800" dirty="0">
              <a:solidFill>
                <a:schemeClr val="tx2">
                  <a:lumMod val="20000"/>
                  <a:lumOff val="80000"/>
                </a:schemeClr>
              </a:solidFill>
              <a:latin typeface="Franklin Gothic Demi" charset="0"/>
              <a:cs typeface="Arial" pitchFamily="34" charset="0"/>
            </a:endParaRPr>
          </a:p>
          <a:p>
            <a:pPr marL="609600" indent="-609600" algn="l" rtl="0"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r>
              <a:rPr lang="en-US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cs typeface="Arial" pitchFamily="34" charset="0"/>
              </a:rPr>
              <a:t>Sjogren </a:t>
            </a:r>
            <a:r>
              <a:rPr lang="en-US" sz="28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cs typeface="Arial" pitchFamily="34" charset="0"/>
              </a:rPr>
              <a:t>syndrome.</a:t>
            </a:r>
            <a:endParaRPr lang="en-US" sz="2800" dirty="0">
              <a:solidFill>
                <a:schemeClr val="tx2">
                  <a:lumMod val="20000"/>
                  <a:lumOff val="80000"/>
                </a:schemeClr>
              </a:solidFill>
              <a:latin typeface="Franklin Gothic Demi" charset="0"/>
              <a:cs typeface="Arial" pitchFamily="34" charset="0"/>
            </a:endParaRPr>
          </a:p>
          <a:p>
            <a:pPr marL="609600" indent="-609600" algn="l" rtl="0"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endParaRPr lang="en-US" sz="2800" dirty="0">
              <a:solidFill>
                <a:schemeClr val="tx2">
                  <a:lumMod val="20000"/>
                  <a:lumOff val="80000"/>
                </a:schemeClr>
              </a:solidFill>
              <a:latin typeface="Franklin Gothic Demi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70063" y="692150"/>
            <a:ext cx="5826125" cy="402113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96259" name="TextBox 1"/>
          <p:cNvSpPr txBox="1">
            <a:spLocks noChangeArrowheads="1"/>
          </p:cNvSpPr>
          <p:nvPr/>
        </p:nvSpPr>
        <p:spPr bwMode="auto">
          <a:xfrm>
            <a:off x="1835150" y="4724400"/>
            <a:ext cx="621541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1pPr>
            <a:lvl2pPr marL="742950" indent="-28575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2pPr>
            <a:lvl3pPr marL="1143000" indent="-2286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3pPr>
            <a:lvl4pPr marL="1600200" indent="-2286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4pPr>
            <a:lvl5pPr marL="2057400" indent="-2286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9pPr>
          </a:lstStyle>
          <a:p>
            <a:pPr marL="457200" indent="-457200" eaLnBrk="1" hangingPunct="1">
              <a:spcBef>
                <a:spcPct val="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q"/>
            </a:pPr>
            <a:r>
              <a:rPr lang="en-US" altLang="ar-SA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Tahoma" pitchFamily="34" charset="0"/>
              </a:rPr>
              <a:t>Sinuses, nodules, connecting tracts</a:t>
            </a:r>
            <a:endParaRPr lang="ar-SA" altLang="ar-SA" sz="2800" dirty="0">
              <a:solidFill>
                <a:schemeClr val="tx2">
                  <a:lumMod val="20000"/>
                  <a:lumOff val="80000"/>
                </a:schemeClr>
              </a:solidFill>
              <a:latin typeface="Tahom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84438" y="908050"/>
            <a:ext cx="3819525" cy="231457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97283" name="TextBox 1"/>
          <p:cNvSpPr txBox="1">
            <a:spLocks noChangeArrowheads="1"/>
          </p:cNvSpPr>
          <p:nvPr/>
        </p:nvSpPr>
        <p:spPr bwMode="auto">
          <a:xfrm>
            <a:off x="2268538" y="3213100"/>
            <a:ext cx="494077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1pPr>
            <a:lvl2pPr marL="742950" indent="-28575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2pPr>
            <a:lvl3pPr marL="1143000" indent="-2286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3pPr>
            <a:lvl4pPr marL="1600200" indent="-2286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4pPr>
            <a:lvl5pPr marL="2057400" indent="-2286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9pPr>
          </a:lstStyle>
          <a:p>
            <a:pPr marL="457200" indent="-457200" eaLnBrk="1" hangingPunct="1">
              <a:spcBef>
                <a:spcPct val="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q"/>
            </a:pPr>
            <a:r>
              <a:rPr lang="en-US" altLang="ar-SA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Tahoma" pitchFamily="34" charset="0"/>
              </a:rPr>
              <a:t>Double headed </a:t>
            </a:r>
            <a:r>
              <a:rPr lang="en-US" altLang="ar-SA" sz="280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Tahoma" pitchFamily="34" charset="0"/>
              </a:rPr>
              <a:t>comedones</a:t>
            </a:r>
            <a:endParaRPr lang="ar-SA" altLang="ar-SA" sz="2800" dirty="0">
              <a:solidFill>
                <a:schemeClr val="tx2">
                  <a:lumMod val="20000"/>
                  <a:lumOff val="80000"/>
                </a:schemeClr>
              </a:solidFill>
              <a:latin typeface="Tahoma" pitchFamily="34" charset="0"/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>
            <a:off x="3635375" y="1341438"/>
            <a:ext cx="288925" cy="287337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2" descr="0729008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476250"/>
            <a:ext cx="6513513" cy="395287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8307" name="TextBox 1"/>
          <p:cNvSpPr txBox="1">
            <a:spLocks noChangeArrowheads="1"/>
          </p:cNvSpPr>
          <p:nvPr/>
        </p:nvSpPr>
        <p:spPr bwMode="auto">
          <a:xfrm>
            <a:off x="3106738" y="4437063"/>
            <a:ext cx="317965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1pPr>
            <a:lvl2pPr marL="742950" indent="-28575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2pPr>
            <a:lvl3pPr marL="1143000" indent="-2286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3pPr>
            <a:lvl4pPr marL="1600200" indent="-2286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4pPr>
            <a:lvl5pPr marL="2057400" indent="-2286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9pPr>
          </a:lstStyle>
          <a:p>
            <a:pPr marL="457200" indent="-457200" eaLnBrk="1" hangingPunct="1">
              <a:spcBef>
                <a:spcPct val="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q"/>
            </a:pPr>
            <a:r>
              <a:rPr lang="en-US" altLang="ar-SA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Tahoma" pitchFamily="34" charset="0"/>
              </a:rPr>
              <a:t>T</a:t>
            </a:r>
            <a:r>
              <a:rPr lang="en-US" altLang="ar-SA" sz="28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Tahoma" pitchFamily="34" charset="0"/>
              </a:rPr>
              <a:t>racts </a:t>
            </a:r>
            <a:r>
              <a:rPr lang="en-US" altLang="ar-SA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Tahoma" pitchFamily="34" charset="0"/>
              </a:rPr>
              <a:t>, sinuses </a:t>
            </a:r>
            <a:endParaRPr lang="ar-SA" altLang="ar-SA" sz="2800" dirty="0">
              <a:solidFill>
                <a:schemeClr val="tx2">
                  <a:lumMod val="20000"/>
                  <a:lumOff val="80000"/>
                </a:schemeClr>
              </a:solidFill>
              <a:latin typeface="Tahom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                       treatment</a:t>
            </a:r>
            <a:endParaRPr lang="en-US" sz="3600" b="1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800" u="sng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General measures</a:t>
            </a:r>
            <a:r>
              <a:rPr lang="en-US" sz="28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Practicing proper </a:t>
            </a:r>
            <a:r>
              <a:rPr lang="en-US" sz="28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hygiene.</a:t>
            </a:r>
            <a:endParaRPr lang="en-US" sz="2800" dirty="0">
              <a:solidFill>
                <a:schemeClr val="tx2">
                  <a:lumMod val="20000"/>
                  <a:lumOff val="80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Using soaps and antiseptic and antiperspirant </a:t>
            </a:r>
            <a:r>
              <a:rPr lang="en-US" sz="28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agents.</a:t>
            </a:r>
            <a:endParaRPr lang="en-US" sz="2800" dirty="0">
              <a:solidFill>
                <a:schemeClr val="tx2">
                  <a:lumMod val="20000"/>
                  <a:lumOff val="80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Using warm </a:t>
            </a:r>
            <a:r>
              <a:rPr lang="en-US" sz="28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compresses.</a:t>
            </a:r>
            <a:endParaRPr lang="en-US" sz="2800" dirty="0">
              <a:solidFill>
                <a:schemeClr val="tx2">
                  <a:lumMod val="20000"/>
                  <a:lumOff val="80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Wearing loose-fitting </a:t>
            </a:r>
            <a:r>
              <a:rPr lang="en-US" sz="28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clothing.</a:t>
            </a:r>
            <a:endParaRPr lang="en-US" sz="2800" dirty="0">
              <a:solidFill>
                <a:schemeClr val="tx2">
                  <a:lumMod val="20000"/>
                  <a:lumOff val="80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Smoking </a:t>
            </a:r>
            <a:r>
              <a:rPr lang="en-US" sz="28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cessation.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8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Weight reduction.</a:t>
            </a:r>
            <a:endParaRPr lang="en-US" sz="2800" dirty="0">
              <a:solidFill>
                <a:schemeClr val="tx2">
                  <a:lumMod val="20000"/>
                  <a:lumOff val="80000"/>
                </a:schemeClr>
              </a:solidFill>
            </a:endParaRPr>
          </a:p>
          <a:p>
            <a:endParaRPr lang="en-US" sz="2800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4925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3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323849" y="1557338"/>
            <a:ext cx="6192365" cy="4157662"/>
          </a:xfrm>
        </p:spPr>
        <p:txBody>
          <a:bodyPr>
            <a:normAutofit fontScale="92500" lnSpcReduction="20000"/>
          </a:bodyPr>
          <a:lstStyle/>
          <a:p>
            <a:pPr marL="0" indent="0" eaLnBrk="1" fontAlgn="auto" hangingPunct="1">
              <a:lnSpc>
                <a:spcPct val="90000"/>
              </a:lnSpc>
              <a:buFont typeface="Arial" pitchFamily="34" charset="0"/>
              <a:buNone/>
              <a:defRPr/>
            </a:pPr>
            <a:r>
              <a:rPr lang="en-US" sz="2800" u="sng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ea typeface="+mn-ea"/>
                <a:cs typeface="Arial" charset="0"/>
              </a:rPr>
              <a:t>Medical : </a:t>
            </a:r>
          </a:p>
          <a:p>
            <a:pPr marL="0" indent="-609600" eaLnBrk="1" fontAlgn="auto" hangingPunct="1"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r>
              <a:rPr lang="en-US" sz="28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ea typeface="+mn-ea"/>
                <a:cs typeface="Arial" charset="0"/>
              </a:rPr>
              <a:t>Intralesional </a:t>
            </a:r>
            <a:r>
              <a:rPr lang="en-US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ea typeface="+mn-ea"/>
                <a:cs typeface="Arial" charset="0"/>
              </a:rPr>
              <a:t>triamcinolone acetonide for acute lesions</a:t>
            </a:r>
          </a:p>
          <a:p>
            <a:pPr marL="0" indent="-609600" eaLnBrk="1" fontAlgn="auto" hangingPunct="1"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endParaRPr lang="en-US" sz="2800" dirty="0" smtClean="0">
              <a:solidFill>
                <a:schemeClr val="tx2">
                  <a:lumMod val="20000"/>
                  <a:lumOff val="80000"/>
                </a:schemeClr>
              </a:solidFill>
              <a:latin typeface="Franklin Gothic Demi" charset="0"/>
              <a:ea typeface="+mn-ea"/>
              <a:cs typeface="Arial" charset="0"/>
            </a:endParaRPr>
          </a:p>
          <a:p>
            <a:pPr marL="0" indent="-609600" eaLnBrk="1" fontAlgn="auto" hangingPunct="1"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r>
              <a:rPr lang="en-US" sz="28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ea typeface="+mn-ea"/>
                <a:cs typeface="Arial" charset="0"/>
              </a:rPr>
              <a:t>Antibiotics (minocycline</a:t>
            </a:r>
            <a:r>
              <a:rPr lang="en-US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cs typeface="Arial" charset="0"/>
              </a:rPr>
              <a:t> </a:t>
            </a:r>
            <a:r>
              <a:rPr lang="en-US" sz="28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cs typeface="Arial" charset="0"/>
              </a:rPr>
              <a:t>erythromycin</a:t>
            </a:r>
            <a:r>
              <a:rPr lang="en-US" sz="28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ea typeface="+mn-ea"/>
                <a:cs typeface="Arial" charset="0"/>
              </a:rPr>
              <a:t>)</a:t>
            </a:r>
            <a:endParaRPr lang="en-US" sz="2800" dirty="0">
              <a:solidFill>
                <a:schemeClr val="tx2">
                  <a:lumMod val="20000"/>
                  <a:lumOff val="80000"/>
                </a:schemeClr>
              </a:solidFill>
              <a:latin typeface="Franklin Gothic Demi" charset="0"/>
              <a:ea typeface="+mn-ea"/>
              <a:cs typeface="Arial" charset="0"/>
            </a:endParaRPr>
          </a:p>
          <a:p>
            <a:pPr marL="0" indent="-609600" eaLnBrk="1" fontAlgn="auto" hangingPunct="1"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r>
              <a:rPr lang="en-US" sz="28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ea typeface="+mn-ea"/>
                <a:cs typeface="Arial" charset="0"/>
              </a:rPr>
              <a:t>Retinoids (Acitretin better than  	</a:t>
            </a:r>
            <a:r>
              <a:rPr lang="en-US" sz="2800" dirty="0" err="1" smtClean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ea typeface="+mn-ea"/>
                <a:cs typeface="Arial" charset="0"/>
              </a:rPr>
              <a:t>isotretinoin</a:t>
            </a:r>
            <a:endParaRPr lang="en-US" sz="2800" dirty="0" smtClean="0">
              <a:solidFill>
                <a:schemeClr val="tx2">
                  <a:lumMod val="20000"/>
                  <a:lumOff val="80000"/>
                </a:schemeClr>
              </a:solidFill>
              <a:latin typeface="Franklin Gothic Demi" charset="0"/>
              <a:ea typeface="+mn-ea"/>
              <a:cs typeface="Arial" charset="0"/>
            </a:endParaRPr>
          </a:p>
          <a:p>
            <a:pPr marL="0" indent="-609600" eaLnBrk="1" fontAlgn="auto" hangingPunct="1"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r>
              <a:rPr lang="en-US" sz="28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ea typeface="+mn-ea"/>
                <a:cs typeface="Arial" charset="0"/>
              </a:rPr>
              <a:t>Antiandrogens.</a:t>
            </a:r>
          </a:p>
          <a:p>
            <a:pPr marL="0" indent="-609600" eaLnBrk="1" fontAlgn="auto" hangingPunct="1"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r>
              <a:rPr lang="en-US" sz="28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ea typeface="+mn-ea"/>
                <a:cs typeface="Arial" charset="0"/>
              </a:rPr>
              <a:t>Biological therapy (infliximab,      	</a:t>
            </a:r>
            <a:r>
              <a:rPr lang="en-US" sz="2800" dirty="0" err="1" smtClean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ea typeface="+mn-ea"/>
                <a:cs typeface="Arial" charset="0"/>
              </a:rPr>
              <a:t>adalimumab</a:t>
            </a:r>
            <a:r>
              <a:rPr lang="en-US" sz="28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ea typeface="+mn-ea"/>
                <a:cs typeface="Arial" charset="0"/>
              </a:rPr>
              <a:t>) </a:t>
            </a:r>
            <a:endParaRPr lang="en-US" sz="2800" dirty="0">
              <a:solidFill>
                <a:schemeClr val="tx2">
                  <a:lumMod val="20000"/>
                  <a:lumOff val="80000"/>
                </a:schemeClr>
              </a:solidFill>
              <a:latin typeface="Franklin Gothic Demi" charset="0"/>
              <a:ea typeface="+mn-ea"/>
              <a:cs typeface="Arial" charset="0"/>
            </a:endParaRPr>
          </a:p>
        </p:txBody>
      </p:sp>
      <p:sp>
        <p:nvSpPr>
          <p:cNvPr id="184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ea typeface="+mj-ea"/>
                <a:cs typeface="Arial" charset="0"/>
              </a:rPr>
              <a:t>                treatment</a:t>
            </a:r>
            <a:endParaRPr lang="en-US" b="1" dirty="0">
              <a:solidFill>
                <a:schemeClr val="tx2">
                  <a:lumMod val="20000"/>
                  <a:lumOff val="80000"/>
                </a:schemeClr>
              </a:solidFill>
              <a:latin typeface="Franklin Gothic Demi" charset="0"/>
              <a:ea typeface="+mj-ea"/>
              <a:cs typeface="Arial" charset="0"/>
            </a:endParaRPr>
          </a:p>
        </p:txBody>
      </p:sp>
      <p:pic>
        <p:nvPicPr>
          <p:cNvPr id="99333" name="Picture 7" descr="https://encrypted-tbn0.gstatic.com/images?q=tbn:ANd9GcRGy6vReFDYVE_-_Euda5Ak1NBK-PUvrRXtMeXqoF89eykfIOdgW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5" y="1556792"/>
            <a:ext cx="1845147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/>
        <p:txBody>
          <a:bodyPr>
            <a:normAutofit fontScale="92500"/>
          </a:bodyPr>
          <a:lstStyle/>
          <a:p>
            <a:pPr marL="0" indent="0" eaLnBrk="1" fontAlgn="auto" hangingPunct="1">
              <a:lnSpc>
                <a:spcPct val="90000"/>
              </a:lnSpc>
              <a:buFont typeface="Arial" pitchFamily="34" charset="0"/>
              <a:buNone/>
              <a:defRPr/>
            </a:pPr>
            <a:r>
              <a:rPr lang="en-US" sz="2400" u="sng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cs typeface="Arial" charset="0"/>
              </a:rPr>
              <a:t>Surgical:</a:t>
            </a:r>
          </a:p>
          <a:p>
            <a:pPr marL="0" indent="-609600" eaLnBrk="1" fontAlgn="auto" hangingPunct="1"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r>
              <a:rPr lang="en-US" sz="24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cs typeface="Arial" charset="0"/>
              </a:rPr>
              <a:t>Incision </a:t>
            </a:r>
            <a:r>
              <a:rPr lang="en-US" sz="2400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cs typeface="Arial" charset="0"/>
              </a:rPr>
              <a:t>and drainage of abscess better avoided</a:t>
            </a:r>
          </a:p>
          <a:p>
            <a:pPr marL="0" indent="-609600" eaLnBrk="1" fontAlgn="auto" hangingPunct="1"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endParaRPr lang="en-US" sz="2400" dirty="0" smtClean="0">
              <a:solidFill>
                <a:schemeClr val="tx2">
                  <a:lumMod val="20000"/>
                  <a:lumOff val="80000"/>
                </a:schemeClr>
              </a:solidFill>
              <a:latin typeface="Franklin Gothic Demi" charset="0"/>
              <a:cs typeface="Arial" charset="0"/>
            </a:endParaRPr>
          </a:p>
          <a:p>
            <a:pPr marL="0" indent="-609600" eaLnBrk="1" fontAlgn="auto" hangingPunct="1"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r>
              <a:rPr lang="en-US" sz="24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cs typeface="Arial" charset="0"/>
              </a:rPr>
              <a:t>Excision </a:t>
            </a:r>
            <a:r>
              <a:rPr lang="en-US" sz="2400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cs typeface="Arial" charset="0"/>
              </a:rPr>
              <a:t>of sinus tracts and chronic nodules</a:t>
            </a:r>
          </a:p>
          <a:p>
            <a:pPr marL="0" indent="-609600" eaLnBrk="1" fontAlgn="auto" hangingPunct="1"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endParaRPr lang="en-US" sz="2400" dirty="0" smtClean="0">
              <a:solidFill>
                <a:schemeClr val="tx2">
                  <a:lumMod val="20000"/>
                  <a:lumOff val="80000"/>
                </a:schemeClr>
              </a:solidFill>
              <a:latin typeface="Franklin Gothic Demi" charset="0"/>
              <a:cs typeface="Arial" charset="0"/>
            </a:endParaRPr>
          </a:p>
          <a:p>
            <a:pPr marL="0" indent="-609600" eaLnBrk="1" fontAlgn="auto" hangingPunct="1"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r>
              <a:rPr lang="en-US" sz="24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cs typeface="Arial" charset="0"/>
              </a:rPr>
              <a:t>Complete </a:t>
            </a:r>
            <a:r>
              <a:rPr lang="en-US" sz="2400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cs typeface="Arial" charset="0"/>
              </a:rPr>
              <a:t>excision of the area and grafting</a:t>
            </a:r>
            <a:r>
              <a:rPr lang="en-US" sz="24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cs typeface="Arial" charset="0"/>
              </a:rPr>
              <a:t>.</a:t>
            </a:r>
          </a:p>
          <a:p>
            <a:pPr marL="0" indent="-609600" eaLnBrk="1" fontAlgn="auto" hangingPunct="1"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r>
              <a:rPr lang="en-US" sz="24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cs typeface="Arial" charset="0"/>
              </a:rPr>
              <a:t>CO2 laser.</a:t>
            </a:r>
            <a:endParaRPr lang="en-US" sz="2400" dirty="0">
              <a:solidFill>
                <a:schemeClr val="tx2">
                  <a:lumMod val="20000"/>
                  <a:lumOff val="80000"/>
                </a:schemeClr>
              </a:solidFill>
              <a:latin typeface="Franklin Gothic Demi" charset="0"/>
              <a:cs typeface="Arial" charset="0"/>
            </a:endParaRPr>
          </a:p>
          <a:p>
            <a:pPr marL="0">
              <a:buFont typeface="Wingdings" panose="05000000000000000000" pitchFamily="2" charset="2"/>
              <a:buChar char="Ø"/>
              <a:defRPr/>
            </a:pPr>
            <a:endParaRPr lang="ar-SA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>
              <a:defRPr/>
            </a:pPr>
            <a:endParaRPr lang="ar-SA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850900"/>
          </a:xfrm>
        </p:spPr>
        <p:txBody>
          <a:bodyPr/>
          <a:lstStyle/>
          <a:p>
            <a:pPr algn="ctr">
              <a:defRPr/>
            </a:pPr>
            <a:r>
              <a:rPr lang="en-US" sz="2800" b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cs typeface="Arial" charset="0"/>
              </a:rPr>
              <a:t>treatment</a:t>
            </a:r>
            <a:endParaRPr lang="ar-SA" b="1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10035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1557338"/>
            <a:ext cx="3744913" cy="417512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Oval 1"/>
          <p:cNvSpPr/>
          <p:nvPr/>
        </p:nvSpPr>
        <p:spPr>
          <a:xfrm>
            <a:off x="6227763" y="3954463"/>
            <a:ext cx="91440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2">
                    <a:lumMod val="20000"/>
                    <a:lumOff val="80000"/>
                  </a:schemeClr>
                </a:solidFill>
              </a:rPr>
              <a:t>graft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Horizon">
  <a:themeElements>
    <a:clrScheme name="Horizon">
      <a:dk1>
        <a:srgbClr val="000000"/>
      </a:dk1>
      <a:lt1>
        <a:srgbClr val="FFFFFF"/>
      </a:lt1>
      <a:dk2>
        <a:srgbClr val="1F2123"/>
      </a:dk2>
      <a:lt2>
        <a:srgbClr val="DC9E1F"/>
      </a:lt2>
      <a:accent1>
        <a:srgbClr val="7E97AD"/>
      </a:accent1>
      <a:accent2>
        <a:srgbClr val="CC8E60"/>
      </a:accent2>
      <a:accent3>
        <a:srgbClr val="7A6A60"/>
      </a:accent3>
      <a:accent4>
        <a:srgbClr val="B4936D"/>
      </a:accent4>
      <a:accent5>
        <a:srgbClr val="67787B"/>
      </a:accent5>
      <a:accent6>
        <a:srgbClr val="9D936F"/>
      </a:accent6>
      <a:hlink>
        <a:srgbClr val="646464"/>
      </a:hlink>
      <a:folHlink>
        <a:srgbClr val="969696"/>
      </a:folHlink>
    </a:clrScheme>
    <a:fontScheme name="Horizon">
      <a:majorFont>
        <a:latin typeface="Arial Narrow"/>
        <a:ea typeface=""/>
        <a:cs typeface=""/>
        <a:font script="Jpan" typeface="ＭＳ ゴシック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 Narrow"/>
        <a:ea typeface=""/>
        <a:cs typeface=""/>
        <a:font script="Jpan" typeface="ＭＳ ゴシック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40000"/>
              </a:schemeClr>
            </a:gs>
            <a:gs pos="31000">
              <a:schemeClr val="phClr">
                <a:tint val="100000"/>
                <a:shade val="90000"/>
                <a:alpha val="100000"/>
              </a:schemeClr>
            </a:gs>
            <a:gs pos="100000">
              <a:schemeClr val="phClr">
                <a:tint val="100000"/>
                <a:shade val="80000"/>
                <a:alpha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80000"/>
              </a:schemeClr>
            </a:gs>
            <a:gs pos="41000">
              <a:schemeClr val="phClr">
                <a:tint val="100000"/>
                <a:shade val="100000"/>
                <a:alpha val="100000"/>
                <a:satMod val="150000"/>
              </a:schemeClr>
            </a:gs>
            <a:gs pos="100000">
              <a:schemeClr val="phClr">
                <a:tint val="100000"/>
                <a:shade val="65000"/>
                <a:alpha val="100000"/>
              </a:schemeClr>
            </a:gs>
          </a:gsLst>
          <a:path path="circle">
            <a:fillToRect l="50000" t="8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23454</TotalTime>
  <Words>1998</Words>
  <Application>Microsoft Office PowerPoint</Application>
  <PresentationFormat>On-screen Show (4:3)</PresentationFormat>
  <Paragraphs>476</Paragraphs>
  <Slides>100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100</vt:i4>
      </vt:variant>
    </vt:vector>
  </HeadingPairs>
  <TitlesOfParts>
    <vt:vector size="101" baseType="lpstr">
      <vt:lpstr>Horizon</vt:lpstr>
      <vt:lpstr> What is this ?</vt:lpstr>
      <vt:lpstr>                      What are these ?</vt:lpstr>
      <vt:lpstr>      Acne and Acneiform Eruptions</vt:lpstr>
      <vt:lpstr>PowerPoint Presentation</vt:lpstr>
      <vt:lpstr>Objective of the lecture</vt:lpstr>
      <vt:lpstr>Acne Vulgaris</vt:lpstr>
      <vt:lpstr>Pathogenesis: </vt:lpstr>
      <vt:lpstr>Specialized terms</vt:lpstr>
      <vt:lpstr>Clinical Features</vt:lpstr>
      <vt:lpstr>Clinical features </vt:lpstr>
      <vt:lpstr>Clinical features</vt:lpstr>
      <vt:lpstr> Clinical Features</vt:lpstr>
      <vt:lpstr>Acne Subtypes</vt:lpstr>
      <vt:lpstr> Acne Subtypes</vt:lpstr>
      <vt:lpstr>               Acne Subtypes</vt:lpstr>
      <vt:lpstr> Acne Subtypes</vt:lpstr>
      <vt:lpstr>             Acne Subtypes</vt:lpstr>
      <vt:lpstr> Acne Subtypes</vt:lpstr>
      <vt:lpstr> Acne Subtypes</vt:lpstr>
      <vt:lpstr>                     Acne Subtypes</vt:lpstr>
      <vt:lpstr>           Acne Subtypes</vt:lpstr>
      <vt:lpstr>  Acne Subtypes</vt:lpstr>
      <vt:lpstr>            Acne Subtypes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                    ACNE SCARS</vt:lpstr>
      <vt:lpstr>: Aggravating Factors</vt:lpstr>
      <vt:lpstr>                   Differential Diagnosis</vt:lpstr>
      <vt:lpstr>              ACNE TREATMENT - Goals</vt:lpstr>
      <vt:lpstr>Principles in treating acne:</vt:lpstr>
      <vt:lpstr>Treatment</vt:lpstr>
      <vt:lpstr>Topical Therapy</vt:lpstr>
      <vt:lpstr>             Topical Therapy:</vt:lpstr>
      <vt:lpstr>Treatment</vt:lpstr>
      <vt:lpstr>                                                 Acne treatment</vt:lpstr>
      <vt:lpstr>Treatment</vt:lpstr>
      <vt:lpstr>Treatment</vt:lpstr>
      <vt:lpstr>                          Treatment</vt:lpstr>
      <vt:lpstr>                        treatment</vt:lpstr>
      <vt:lpstr>PowerPoint Presentation</vt:lpstr>
      <vt:lpstr>                Take home massage</vt:lpstr>
      <vt:lpstr>PowerPoint Presentation</vt:lpstr>
      <vt:lpstr>Rosacea </vt:lpstr>
      <vt:lpstr>Rosacea </vt:lpstr>
      <vt:lpstr>        Rosacea Pathogenesis: </vt:lpstr>
      <vt:lpstr>Clinical Findings</vt:lpstr>
      <vt:lpstr>Clinical Findings</vt:lpstr>
      <vt:lpstr>CLINICAL FINDINGS</vt:lpstr>
      <vt:lpstr>Complications</vt:lpstr>
      <vt:lpstr>Complications</vt:lpstr>
      <vt:lpstr>Associated diseases</vt:lpstr>
      <vt:lpstr>                           triggers</vt:lpstr>
      <vt:lpstr>Differential Diagnosis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Treatment</vt:lpstr>
      <vt:lpstr>Treatment</vt:lpstr>
      <vt:lpstr>Treatment</vt:lpstr>
      <vt:lpstr>               Take home massage</vt:lpstr>
      <vt:lpstr>PowerPoint Presentation</vt:lpstr>
      <vt:lpstr>Perioral dermatitis</vt:lpstr>
      <vt:lpstr>Perioral dermatitis</vt:lpstr>
      <vt:lpstr>PowerPoint Presentation</vt:lpstr>
      <vt:lpstr>PowerPoint Presentation</vt:lpstr>
      <vt:lpstr>Differential Diagnosis</vt:lpstr>
      <vt:lpstr>Treatment</vt:lpstr>
      <vt:lpstr>PowerPoint Presentation</vt:lpstr>
      <vt:lpstr>Hidradenitis  Supprativa</vt:lpstr>
      <vt:lpstr>Pathogenesis: </vt:lpstr>
      <vt:lpstr>Clinical Presentation</vt:lpstr>
      <vt:lpstr>PowerPoint Presentation</vt:lpstr>
      <vt:lpstr>PowerPoint Presentation</vt:lpstr>
      <vt:lpstr>Associated findings:</vt:lpstr>
      <vt:lpstr>Associated findings </vt:lpstr>
      <vt:lpstr>PowerPoint Presentation</vt:lpstr>
      <vt:lpstr>PowerPoint Presentation</vt:lpstr>
      <vt:lpstr>PowerPoint Presentation</vt:lpstr>
      <vt:lpstr>                       treatment</vt:lpstr>
      <vt:lpstr>                treatment</vt:lpstr>
      <vt:lpstr>treatment</vt:lpstr>
      <vt:lpstr>PowerPoint Presentation</vt:lpstr>
    </vt:vector>
  </TitlesOfParts>
  <Company>K.K.H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Acne and Acniform Eruptions</dc:title>
  <dc:creator>K.K.H</dc:creator>
  <cp:lastModifiedBy>sony</cp:lastModifiedBy>
  <cp:revision>233</cp:revision>
  <dcterms:created xsi:type="dcterms:W3CDTF">2005-10-29T09:46:42Z</dcterms:created>
  <dcterms:modified xsi:type="dcterms:W3CDTF">2018-02-14T21:27:59Z</dcterms:modified>
</cp:coreProperties>
</file>