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118"/>
  </p:notesMasterIdLst>
  <p:sldIdLst>
    <p:sldId id="256" r:id="rId2"/>
    <p:sldId id="343" r:id="rId3"/>
    <p:sldId id="344" r:id="rId4"/>
    <p:sldId id="257" r:id="rId5"/>
    <p:sldId id="258" r:id="rId6"/>
    <p:sldId id="365" r:id="rId7"/>
    <p:sldId id="261" r:id="rId8"/>
    <p:sldId id="262" r:id="rId9"/>
    <p:sldId id="361" r:id="rId10"/>
    <p:sldId id="263" r:id="rId11"/>
    <p:sldId id="375" r:id="rId12"/>
    <p:sldId id="265" r:id="rId13"/>
    <p:sldId id="267" r:id="rId14"/>
    <p:sldId id="281" r:id="rId15"/>
    <p:sldId id="268" r:id="rId16"/>
    <p:sldId id="354" r:id="rId17"/>
    <p:sldId id="362" r:id="rId18"/>
    <p:sldId id="363" r:id="rId19"/>
    <p:sldId id="269" r:id="rId20"/>
    <p:sldId id="270" r:id="rId21"/>
    <p:sldId id="355" r:id="rId22"/>
    <p:sldId id="280" r:id="rId23"/>
    <p:sldId id="282" r:id="rId24"/>
    <p:sldId id="283" r:id="rId25"/>
    <p:sldId id="366" r:id="rId26"/>
    <p:sldId id="367" r:id="rId27"/>
    <p:sldId id="271" r:id="rId28"/>
    <p:sldId id="272" r:id="rId29"/>
    <p:sldId id="370" r:id="rId30"/>
    <p:sldId id="364" r:id="rId31"/>
    <p:sldId id="273" r:id="rId32"/>
    <p:sldId id="345" r:id="rId33"/>
    <p:sldId id="286" r:id="rId34"/>
    <p:sldId id="287" r:id="rId35"/>
    <p:sldId id="288" r:id="rId36"/>
    <p:sldId id="289" r:id="rId37"/>
    <p:sldId id="378" r:id="rId38"/>
    <p:sldId id="274" r:id="rId39"/>
    <p:sldId id="285" r:id="rId40"/>
    <p:sldId id="275" r:id="rId41"/>
    <p:sldId id="276" r:id="rId42"/>
    <p:sldId id="277" r:id="rId43"/>
    <p:sldId id="278" r:id="rId44"/>
    <p:sldId id="284" r:id="rId45"/>
    <p:sldId id="290" r:id="rId46"/>
    <p:sldId id="291" r:id="rId47"/>
    <p:sldId id="372" r:id="rId48"/>
    <p:sldId id="292" r:id="rId49"/>
    <p:sldId id="293" r:id="rId50"/>
    <p:sldId id="294" r:id="rId51"/>
    <p:sldId id="295" r:id="rId52"/>
    <p:sldId id="296" r:id="rId53"/>
    <p:sldId id="297" r:id="rId54"/>
    <p:sldId id="299" r:id="rId55"/>
    <p:sldId id="300" r:id="rId56"/>
    <p:sldId id="301" r:id="rId57"/>
    <p:sldId id="304" r:id="rId58"/>
    <p:sldId id="373" r:id="rId59"/>
    <p:sldId id="302" r:id="rId60"/>
    <p:sldId id="303" r:id="rId61"/>
    <p:sldId id="305" r:id="rId62"/>
    <p:sldId id="306" r:id="rId63"/>
    <p:sldId id="356" r:id="rId64"/>
    <p:sldId id="357" r:id="rId65"/>
    <p:sldId id="374" r:id="rId66"/>
    <p:sldId id="358" r:id="rId67"/>
    <p:sldId id="376" r:id="rId68"/>
    <p:sldId id="377" r:id="rId69"/>
    <p:sldId id="371" r:id="rId70"/>
    <p:sldId id="307" r:id="rId71"/>
    <p:sldId id="308" r:id="rId72"/>
    <p:sldId id="309" r:id="rId73"/>
    <p:sldId id="342" r:id="rId74"/>
    <p:sldId id="341" r:id="rId75"/>
    <p:sldId id="310" r:id="rId76"/>
    <p:sldId id="359" r:id="rId77"/>
    <p:sldId id="360" r:id="rId78"/>
    <p:sldId id="311" r:id="rId79"/>
    <p:sldId id="312" r:id="rId80"/>
    <p:sldId id="313" r:id="rId81"/>
    <p:sldId id="314" r:id="rId82"/>
    <p:sldId id="315" r:id="rId83"/>
    <p:sldId id="316" r:id="rId84"/>
    <p:sldId id="317" r:id="rId85"/>
    <p:sldId id="318" r:id="rId86"/>
    <p:sldId id="319" r:id="rId87"/>
    <p:sldId id="339" r:id="rId88"/>
    <p:sldId id="320" r:id="rId89"/>
    <p:sldId id="340" r:id="rId90"/>
    <p:sldId id="322" r:id="rId91"/>
    <p:sldId id="321" r:id="rId92"/>
    <p:sldId id="323" r:id="rId93"/>
    <p:sldId id="324" r:id="rId94"/>
    <p:sldId id="325" r:id="rId95"/>
    <p:sldId id="326" r:id="rId96"/>
    <p:sldId id="327" r:id="rId97"/>
    <p:sldId id="338" r:id="rId98"/>
    <p:sldId id="328" r:id="rId99"/>
    <p:sldId id="329" r:id="rId100"/>
    <p:sldId id="330" r:id="rId101"/>
    <p:sldId id="331" r:id="rId102"/>
    <p:sldId id="337" r:id="rId103"/>
    <p:sldId id="332" r:id="rId104"/>
    <p:sldId id="333" r:id="rId105"/>
    <p:sldId id="334" r:id="rId106"/>
    <p:sldId id="335" r:id="rId107"/>
    <p:sldId id="346" r:id="rId108"/>
    <p:sldId id="347" r:id="rId109"/>
    <p:sldId id="349" r:id="rId110"/>
    <p:sldId id="379" r:id="rId111"/>
    <p:sldId id="348" r:id="rId112"/>
    <p:sldId id="352" r:id="rId113"/>
    <p:sldId id="353" r:id="rId114"/>
    <p:sldId id="368" r:id="rId115"/>
    <p:sldId id="369" r:id="rId116"/>
    <p:sldId id="336" r:id="rId1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07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797C31-5B13-4463-80CA-4D5BFC864406}" type="datetimeFigureOut">
              <a:rPr lang="en-US" smtClean="0"/>
              <a:pPr/>
              <a:t>22-Feb-18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E1DFC-836C-4EDA-A560-71E5221D96B6}" type="slidenum">
              <a:rPr lang="en-US" smtClean="0"/>
              <a:pPr/>
              <a:t>‹#›</a:t>
            </a:fld>
            <a:endParaRPr lang="en-US" dirty="0"/>
          </a:p>
        </p:txBody>
      </p:sp>
    </p:spTree>
    <p:extLst>
      <p:ext uri="{BB962C8B-B14F-4D97-AF65-F5344CB8AC3E}">
        <p14:creationId xmlns:p14="http://schemas.microsoft.com/office/powerpoint/2010/main" val="3681125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 hair loss more telogen on the crown </a:t>
            </a:r>
          </a:p>
        </p:txBody>
      </p:sp>
      <p:sp>
        <p:nvSpPr>
          <p:cNvPr id="4" name="Slide Number Placeholder 3"/>
          <p:cNvSpPr>
            <a:spLocks noGrp="1"/>
          </p:cNvSpPr>
          <p:nvPr>
            <p:ph type="sldNum" sz="quarter" idx="10"/>
          </p:nvPr>
        </p:nvSpPr>
        <p:spPr/>
        <p:txBody>
          <a:bodyPr/>
          <a:lstStyle/>
          <a:p>
            <a:fld id="{827E1DFC-836C-4EDA-A560-71E5221D96B6}" type="slidenum">
              <a:rPr lang="en-US" smtClean="0"/>
              <a:pPr/>
              <a:t>20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CD7FF8-2E5B-42F8-BD7E-53C10EF88DD6}" type="datetimeFigureOut">
              <a:rPr lang="en-US" smtClean="0"/>
              <a:pPr/>
              <a:t>22-Feb-18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3140904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CD7FF8-2E5B-42F8-BD7E-53C10EF88DD6}" type="datetimeFigureOut">
              <a:rPr lang="en-US" smtClean="0"/>
              <a:pPr/>
              <a:t>22-Feb-18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1620212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CD7FF8-2E5B-42F8-BD7E-53C10EF88DD6}" type="datetimeFigureOut">
              <a:rPr lang="en-US" smtClean="0"/>
              <a:pPr/>
              <a:t>22-Feb-18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3366644F-42DF-4307-BF08-8EAD40335515}" type="slidenum">
              <a:rPr lang="en-US" smtClean="0"/>
              <a:pPr/>
              <a:t>‹#›</a:t>
            </a:fld>
            <a:endParaRPr lang="en-US"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96298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07CD7FF8-2E5B-42F8-BD7E-53C10EF88DD6}" type="datetimeFigureOut">
              <a:rPr lang="en-US" smtClean="0"/>
              <a:pPr/>
              <a:t>22-Feb-18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3639154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07CD7FF8-2E5B-42F8-BD7E-53C10EF88DD6}" type="datetimeFigureOut">
              <a:rPr lang="en-US" smtClean="0"/>
              <a:pPr/>
              <a:t>22-Feb-18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3366644F-42DF-4307-BF08-8EAD40335515}" type="slidenum">
              <a:rPr lang="en-US" smtClean="0"/>
              <a:pPr/>
              <a:t>‹#›</a:t>
            </a:fld>
            <a:endParaRPr lang="en-US"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09613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07CD7FF8-2E5B-42F8-BD7E-53C10EF88DD6}" type="datetimeFigureOut">
              <a:rPr lang="en-US" smtClean="0"/>
              <a:pPr/>
              <a:t>22-Feb-18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3473197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CD7FF8-2E5B-42F8-BD7E-53C10EF88DD6}" type="datetimeFigureOut">
              <a:rPr lang="en-US" smtClean="0"/>
              <a:pPr/>
              <a:t>22-Feb-18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626406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CD7FF8-2E5B-42F8-BD7E-53C10EF88DD6}" type="datetimeFigureOut">
              <a:rPr lang="en-US" smtClean="0"/>
              <a:pPr/>
              <a:t>22-Feb-18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3118184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CD7FF8-2E5B-42F8-BD7E-53C10EF88DD6}" type="datetimeFigureOut">
              <a:rPr lang="en-US" smtClean="0"/>
              <a:pPr/>
              <a:t>22-Feb-18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1305990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CD7FF8-2E5B-42F8-BD7E-53C10EF88DD6}" type="datetimeFigureOut">
              <a:rPr lang="en-US" smtClean="0"/>
              <a:pPr/>
              <a:t>22-Feb-18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2015307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CD7FF8-2E5B-42F8-BD7E-53C10EF88DD6}" type="datetimeFigureOut">
              <a:rPr lang="en-US" smtClean="0"/>
              <a:pPr/>
              <a:t>22-Feb-18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1360963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CD7FF8-2E5B-42F8-BD7E-53C10EF88DD6}" type="datetimeFigureOut">
              <a:rPr lang="en-US" smtClean="0"/>
              <a:pPr/>
              <a:t>22-Feb-18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1123174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7CD7FF8-2E5B-42F8-BD7E-53C10EF88DD6}" type="datetimeFigureOut">
              <a:rPr lang="en-US" smtClean="0"/>
              <a:pPr/>
              <a:t>22-Feb-18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2514465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CD7FF8-2E5B-42F8-BD7E-53C10EF88DD6}" type="datetimeFigureOut">
              <a:rPr lang="en-US" smtClean="0"/>
              <a:pPr/>
              <a:t>22-Feb-18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2848712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7CD7FF8-2E5B-42F8-BD7E-53C10EF88DD6}" type="datetimeFigureOut">
              <a:rPr lang="en-US" smtClean="0"/>
              <a:pPr/>
              <a:t>22-Feb-18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3005717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7CD7FF8-2E5B-42F8-BD7E-53C10EF88DD6}" type="datetimeFigureOut">
              <a:rPr lang="en-US" smtClean="0"/>
              <a:pPr/>
              <a:t>22-Feb-18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2374258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07CD7FF8-2E5B-42F8-BD7E-53C10EF88DD6}" type="datetimeFigureOut">
              <a:rPr lang="en-US" smtClean="0"/>
              <a:pPr/>
              <a:t>22-Feb-18</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48738438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 Id="rId5" Type="http://schemas.openxmlformats.org/officeDocument/2006/relationships/image" Target="../media/image110.png"/><Relationship Id="rId4" Type="http://schemas.openxmlformats.org/officeDocument/2006/relationships/image" Target="../media/image109.png"/></Relationships>
</file>

<file path=ppt/slides/_rels/slide11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emedicine.medscape.com/article/1058445-overview" TargetMode="Externa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hyperlink" Target="http://emedicine.medscape.com/article/1104184-overview"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emedicine.medscape.com/article/1120359-overview" TargetMode="Externa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4.xml"/><Relationship Id="rId5" Type="http://schemas.openxmlformats.org/officeDocument/2006/relationships/image" Target="../media/image116.jpeg"/><Relationship Id="rId4" Type="http://schemas.openxmlformats.org/officeDocument/2006/relationships/image" Target="../media/image115.jpeg"/></Relationships>
</file>

<file path=ppt/slides/_rels/slide11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hyperlink" Target="http://emedicine.medscape.com/article/1073117-overview" TargetMode="External"/><Relationship Id="rId2" Type="http://schemas.openxmlformats.org/officeDocument/2006/relationships/hyperlink" Target="http://emedicine.medscape.com/article/1072716-overview" TargetMode="External"/><Relationship Id="rId1" Type="http://schemas.openxmlformats.org/officeDocument/2006/relationships/slideLayout" Target="../slideLayouts/slideLayout4.xml"/><Relationship Id="rId4" Type="http://schemas.openxmlformats.org/officeDocument/2006/relationships/hyperlink" Target="http://emedicine.medscape.com/article/788127-overview"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HAIR  AND PIGMENTARY DISORDERS</a:t>
            </a:r>
          </a:p>
        </p:txBody>
      </p:sp>
      <p:sp>
        <p:nvSpPr>
          <p:cNvPr id="3" name="Subtitle 2"/>
          <p:cNvSpPr>
            <a:spLocks noGrp="1"/>
          </p:cNvSpPr>
          <p:nvPr>
            <p:ph type="subTitle" idx="1"/>
          </p:nvPr>
        </p:nvSpPr>
        <p:spPr/>
        <p:txBody>
          <a:bodyPr>
            <a:normAutofit/>
          </a:bodyPr>
          <a:lstStyle/>
          <a:p>
            <a:r>
              <a:rPr lang="en-US" b="1" dirty="0">
                <a:latin typeface="Brush Script Std" pitchFamily="66" charset="0"/>
              </a:rPr>
              <a:t>DR.AMAL AL BALBEESI</a:t>
            </a:r>
          </a:p>
          <a:p>
            <a:r>
              <a:rPr lang="en-US" b="1" dirty="0">
                <a:latin typeface="Brush Script Std" pitchFamily="66" charset="0"/>
              </a:rPr>
              <a:t>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Comparison of terminal and </a:t>
            </a:r>
            <a:r>
              <a:rPr lang="en-US" dirty="0" smtClean="0"/>
              <a:t>vellus </a:t>
            </a:r>
            <a:r>
              <a:rPr lang="en-US" dirty="0"/>
              <a:t>hair</a:t>
            </a:r>
          </a:p>
        </p:txBody>
      </p:sp>
      <p:sp>
        <p:nvSpPr>
          <p:cNvPr id="7" name="Text Placeholder 6"/>
          <p:cNvSpPr>
            <a:spLocks noGrp="1"/>
          </p:cNvSpPr>
          <p:nvPr>
            <p:ph type="body" sz="half" idx="2"/>
          </p:nvPr>
        </p:nvSpPr>
        <p:spPr/>
        <p:txBody>
          <a:bodyPr/>
          <a:lstStyle/>
          <a:p>
            <a:r>
              <a:rPr lang="en-US" dirty="0"/>
              <a:t>Notice the size difference, the depth</a:t>
            </a:r>
            <a:endParaRPr lang="en-US" sz="3200" dirty="0"/>
          </a:p>
        </p:txBody>
      </p:sp>
      <p:sp>
        <p:nvSpPr>
          <p:cNvPr id="2" name="Picture Placeholder 1"/>
          <p:cNvSpPr>
            <a:spLocks noGrp="1"/>
          </p:cNvSpPr>
          <p:nvPr>
            <p:ph type="pic" idx="1"/>
          </p:nvPr>
        </p:nvSpPr>
        <p:spPr/>
      </p:sp>
      <p:pic>
        <p:nvPicPr>
          <p:cNvPr id="1026" name="Picture 2" descr="Image result for difference between vellus and terminal h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09600"/>
            <a:ext cx="65532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difference between vellus and terminal h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5800" y="762000"/>
            <a:ext cx="6553200" cy="388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i="1" dirty="0"/>
              <a:t>Segmental vitiligo/vogt koyanagi</a:t>
            </a:r>
          </a:p>
        </p:txBody>
      </p:sp>
      <p:sp>
        <p:nvSpPr>
          <p:cNvPr id="5" name="Content Placeholder 4"/>
          <p:cNvSpPr>
            <a:spLocks noGrp="1"/>
          </p:cNvSpPr>
          <p:nvPr>
            <p:ph sz="half" idx="1"/>
          </p:nvPr>
        </p:nvSpPr>
        <p:spPr/>
        <p:txBody>
          <a:bodyPr/>
          <a:lstStyle/>
          <a:p>
            <a:endParaRPr lang="en-US" dirty="0"/>
          </a:p>
        </p:txBody>
      </p:sp>
      <p:sp>
        <p:nvSpPr>
          <p:cNvPr id="6" name="Content Placeholder 5"/>
          <p:cNvSpPr>
            <a:spLocks noGrp="1"/>
          </p:cNvSpPr>
          <p:nvPr>
            <p:ph sz="half" idx="2"/>
          </p:nvPr>
        </p:nvSpPr>
        <p:spPr/>
        <p:txBody>
          <a:bodyPr/>
          <a:lstStyle/>
          <a:p>
            <a:endParaRPr lang="en-US" dirty="0"/>
          </a:p>
        </p:txBody>
      </p:sp>
      <p:pic>
        <p:nvPicPr>
          <p:cNvPr id="1026" name="Picture 2" descr="D:\My Documents\My Pictures\segmental vitiligo.bmp"/>
          <p:cNvPicPr>
            <a:picLocks noChangeAspect="1" noChangeArrowheads="1"/>
          </p:cNvPicPr>
          <p:nvPr/>
        </p:nvPicPr>
        <p:blipFill>
          <a:blip r:embed="rId2" cstate="print"/>
          <a:srcRect/>
          <a:stretch>
            <a:fillRect/>
          </a:stretch>
        </p:blipFill>
        <p:spPr bwMode="auto">
          <a:xfrm>
            <a:off x="304800" y="2057400"/>
            <a:ext cx="4067175" cy="4495800"/>
          </a:xfrm>
          <a:prstGeom prst="rect">
            <a:avLst/>
          </a:prstGeom>
          <a:noFill/>
        </p:spPr>
      </p:pic>
      <p:pic>
        <p:nvPicPr>
          <p:cNvPr id="1027" name="Picture 3" descr="D:\My Documents\My Pictures\vogt koyanagi.bmp"/>
          <p:cNvPicPr>
            <a:picLocks noChangeAspect="1" noChangeArrowheads="1"/>
          </p:cNvPicPr>
          <p:nvPr/>
        </p:nvPicPr>
        <p:blipFill>
          <a:blip r:embed="rId3" cstate="print"/>
          <a:srcRect/>
          <a:stretch>
            <a:fillRect/>
          </a:stretch>
        </p:blipFill>
        <p:spPr bwMode="auto">
          <a:xfrm>
            <a:off x="4572000" y="1371600"/>
            <a:ext cx="4191000" cy="4495800"/>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acral vitiligo /perifollicular pigmentation</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2050" name="Picture 2" descr="D:\My Documents\My Pictures\vitiligo.bmp2.bmp"/>
          <p:cNvPicPr>
            <a:picLocks noChangeAspect="1" noChangeArrowheads="1"/>
          </p:cNvPicPr>
          <p:nvPr/>
        </p:nvPicPr>
        <p:blipFill>
          <a:blip r:embed="rId2" cstate="print"/>
          <a:srcRect/>
          <a:stretch>
            <a:fillRect/>
          </a:stretch>
        </p:blipFill>
        <p:spPr bwMode="auto">
          <a:xfrm>
            <a:off x="457200" y="2133600"/>
            <a:ext cx="4038600" cy="3657600"/>
          </a:xfrm>
          <a:prstGeom prst="rect">
            <a:avLst/>
          </a:prstGeom>
          <a:noFill/>
        </p:spPr>
      </p:pic>
      <p:pic>
        <p:nvPicPr>
          <p:cNvPr id="2051" name="Picture 3" descr="D:\My Documents\My Pictures\perifolicular pigmentation.bmp"/>
          <p:cNvPicPr>
            <a:picLocks noChangeAspect="1" noChangeArrowheads="1"/>
          </p:cNvPicPr>
          <p:nvPr/>
        </p:nvPicPr>
        <p:blipFill>
          <a:blip r:embed="rId3" cstate="print"/>
          <a:srcRect/>
          <a:stretch>
            <a:fillRect/>
          </a:stretch>
        </p:blipFill>
        <p:spPr bwMode="auto">
          <a:xfrm>
            <a:off x="4648200" y="2133600"/>
            <a:ext cx="4114800" cy="3810000"/>
          </a:xfrm>
          <a:prstGeom prst="rect">
            <a:avLst/>
          </a:prstGeom>
          <a:noFill/>
        </p:spPr>
      </p:pic>
      <p:sp>
        <p:nvSpPr>
          <p:cNvPr id="5" name="Down Arrow 4"/>
          <p:cNvSpPr/>
          <p:nvPr/>
        </p:nvSpPr>
        <p:spPr>
          <a:xfrm rot="1293529">
            <a:off x="6858000" y="3429000"/>
            <a:ext cx="5334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own Arrow 7"/>
          <p:cNvSpPr/>
          <p:nvPr/>
        </p:nvSpPr>
        <p:spPr>
          <a:xfrm rot="1463852" flipH="1">
            <a:off x="7010400" y="2438400"/>
            <a:ext cx="3810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Vitiligo universalis/symmetrical vitiligo</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1026" name="Picture 2" descr="D:\My Documents\My Pictures\vitiligo universalis.bmp"/>
          <p:cNvPicPr>
            <a:picLocks noChangeAspect="1" noChangeArrowheads="1"/>
          </p:cNvPicPr>
          <p:nvPr/>
        </p:nvPicPr>
        <p:blipFill>
          <a:blip r:embed="rId2" cstate="print"/>
          <a:srcRect/>
          <a:stretch>
            <a:fillRect/>
          </a:stretch>
        </p:blipFill>
        <p:spPr bwMode="auto">
          <a:xfrm>
            <a:off x="304800" y="1981200"/>
            <a:ext cx="4029075" cy="4800600"/>
          </a:xfrm>
          <a:prstGeom prst="rect">
            <a:avLst/>
          </a:prstGeom>
          <a:noFill/>
        </p:spPr>
      </p:pic>
      <p:pic>
        <p:nvPicPr>
          <p:cNvPr id="1027" name="Picture 3" descr="D:\My Documents\My Pictures\vitiligo.bmp2.bmp3.bmp"/>
          <p:cNvPicPr>
            <a:picLocks noChangeAspect="1" noChangeArrowheads="1"/>
          </p:cNvPicPr>
          <p:nvPr/>
        </p:nvPicPr>
        <p:blipFill>
          <a:blip r:embed="rId3" cstate="print"/>
          <a:srcRect/>
          <a:stretch>
            <a:fillRect/>
          </a:stretch>
        </p:blipFill>
        <p:spPr bwMode="auto">
          <a:xfrm>
            <a:off x="4800600" y="1371600"/>
            <a:ext cx="4038600" cy="4648200"/>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228600"/>
            <a:ext cx="8534400" cy="758952"/>
          </a:xfrm>
        </p:spPr>
        <p:txBody>
          <a:bodyPr>
            <a:noAutofit/>
          </a:bodyPr>
          <a:lstStyle/>
          <a:p>
            <a:r>
              <a:rPr lang="en-US" sz="2400" b="1" i="1" dirty="0"/>
              <a:t/>
            </a:r>
            <a:br>
              <a:rPr lang="en-US" sz="2400" b="1" i="1" dirty="0"/>
            </a:br>
            <a:r>
              <a:rPr lang="en-US" sz="2400" b="1" i="1" dirty="0"/>
              <a:t>Pityriasis alba/idiopathic guttate hypomelanosis</a:t>
            </a:r>
            <a:endParaRPr lang="en-US" sz="2400" dirty="0"/>
          </a:p>
        </p:txBody>
      </p:sp>
      <p:sp>
        <p:nvSpPr>
          <p:cNvPr id="7" name="Content Placeholder 6"/>
          <p:cNvSpPr>
            <a:spLocks noGrp="1"/>
          </p:cNvSpPr>
          <p:nvPr>
            <p:ph sz="half" idx="1"/>
          </p:nvPr>
        </p:nvSpPr>
        <p:spPr/>
        <p:txBody>
          <a:bodyPr/>
          <a:lstStyle/>
          <a:p>
            <a:endParaRPr lang="en-US" dirty="0"/>
          </a:p>
        </p:txBody>
      </p:sp>
      <p:sp>
        <p:nvSpPr>
          <p:cNvPr id="8" name="Content Placeholder 7"/>
          <p:cNvSpPr>
            <a:spLocks noGrp="1"/>
          </p:cNvSpPr>
          <p:nvPr>
            <p:ph sz="half" idx="2"/>
          </p:nvPr>
        </p:nvSpPr>
        <p:spPr/>
        <p:txBody>
          <a:bodyPr/>
          <a:lstStyle/>
          <a:p>
            <a:endParaRPr lang="en-US" dirty="0"/>
          </a:p>
        </p:txBody>
      </p:sp>
      <p:pic>
        <p:nvPicPr>
          <p:cNvPr id="3074" name="Picture 2" descr="D:\My Documents\My Pictures\dd vitiligo1.bmp"/>
          <p:cNvPicPr>
            <a:picLocks noChangeAspect="1" noChangeArrowheads="1"/>
          </p:cNvPicPr>
          <p:nvPr/>
        </p:nvPicPr>
        <p:blipFill>
          <a:blip r:embed="rId2" cstate="print"/>
          <a:srcRect/>
          <a:stretch>
            <a:fillRect/>
          </a:stretch>
        </p:blipFill>
        <p:spPr bwMode="auto">
          <a:xfrm>
            <a:off x="381000" y="1371600"/>
            <a:ext cx="4114800" cy="4495800"/>
          </a:xfrm>
          <a:prstGeom prst="rect">
            <a:avLst/>
          </a:prstGeom>
          <a:noFill/>
        </p:spPr>
      </p:pic>
      <p:pic>
        <p:nvPicPr>
          <p:cNvPr id="3075" name="Picture 3" descr="D:\My Documents\My Pictures\ddvitiligo2.bmp"/>
          <p:cNvPicPr>
            <a:picLocks noChangeAspect="1" noChangeArrowheads="1"/>
          </p:cNvPicPr>
          <p:nvPr/>
        </p:nvPicPr>
        <p:blipFill>
          <a:blip r:embed="rId3" cstate="print"/>
          <a:srcRect/>
          <a:stretch>
            <a:fillRect/>
          </a:stretch>
        </p:blipFill>
        <p:spPr bwMode="auto">
          <a:xfrm>
            <a:off x="4648200" y="1371600"/>
            <a:ext cx="3619500" cy="4648200"/>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Leprosy /Halo nevus</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4098" name="Picture 2" descr="D:\My Documents\My Pictures\dd vitiligo leprosy.bmp"/>
          <p:cNvPicPr>
            <a:picLocks noChangeAspect="1" noChangeArrowheads="1"/>
          </p:cNvPicPr>
          <p:nvPr/>
        </p:nvPicPr>
        <p:blipFill>
          <a:blip r:embed="rId2" cstate="print"/>
          <a:srcRect/>
          <a:stretch>
            <a:fillRect/>
          </a:stretch>
        </p:blipFill>
        <p:spPr bwMode="auto">
          <a:xfrm>
            <a:off x="457200" y="1371600"/>
            <a:ext cx="4038600" cy="4572000"/>
          </a:xfrm>
          <a:prstGeom prst="rect">
            <a:avLst/>
          </a:prstGeom>
          <a:noFill/>
        </p:spPr>
      </p:pic>
      <p:pic>
        <p:nvPicPr>
          <p:cNvPr id="6146" name="Picture 2" descr="Image result for halo nev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71600"/>
            <a:ext cx="3962400" cy="4571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i="1" dirty="0"/>
              <a:t>Chemical leukoderma/post inflammatory Hypopigmentation</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5122" name="Picture 2" descr="D:\My Documents\My Pictures\ddvitiligo chemical lukoderma.bmp"/>
          <p:cNvPicPr>
            <a:picLocks noChangeAspect="1" noChangeArrowheads="1"/>
          </p:cNvPicPr>
          <p:nvPr/>
        </p:nvPicPr>
        <p:blipFill>
          <a:blip r:embed="rId2" cstate="print"/>
          <a:srcRect/>
          <a:stretch>
            <a:fillRect/>
          </a:stretch>
        </p:blipFill>
        <p:spPr bwMode="auto">
          <a:xfrm>
            <a:off x="457200" y="1371600"/>
            <a:ext cx="4086225" cy="4572000"/>
          </a:xfrm>
          <a:prstGeom prst="rect">
            <a:avLst/>
          </a:prstGeom>
          <a:noFill/>
        </p:spPr>
      </p:pic>
      <p:pic>
        <p:nvPicPr>
          <p:cNvPr id="5123" name="Picture 3" descr="D:\My Documents\My Pictures\ddvit pih.bmp"/>
          <p:cNvPicPr>
            <a:picLocks noChangeAspect="1" noChangeArrowheads="1"/>
          </p:cNvPicPr>
          <p:nvPr/>
        </p:nvPicPr>
        <p:blipFill>
          <a:blip r:embed="rId3" cstate="print"/>
          <a:srcRect/>
          <a:stretch>
            <a:fillRect/>
          </a:stretch>
        </p:blipFill>
        <p:spPr bwMode="auto">
          <a:xfrm>
            <a:off x="4648200" y="1371600"/>
            <a:ext cx="4114800" cy="4495800"/>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Nevus anemicus/ T. versicolor</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6146" name="Picture 2" descr="D:\My Documents\My Pictures\tv.bmp"/>
          <p:cNvPicPr>
            <a:picLocks noChangeAspect="1" noChangeArrowheads="1"/>
          </p:cNvPicPr>
          <p:nvPr/>
        </p:nvPicPr>
        <p:blipFill>
          <a:blip r:embed="rId2" cstate="print"/>
          <a:srcRect/>
          <a:stretch>
            <a:fillRect/>
          </a:stretch>
        </p:blipFill>
        <p:spPr bwMode="auto">
          <a:xfrm>
            <a:off x="4572000" y="1447800"/>
            <a:ext cx="4114800" cy="4800600"/>
          </a:xfrm>
          <a:prstGeom prst="rect">
            <a:avLst/>
          </a:prstGeom>
          <a:noFill/>
        </p:spPr>
      </p:pic>
      <p:pic>
        <p:nvPicPr>
          <p:cNvPr id="6147" name="Picture 3" descr="D:\My Documents\My Pictures\nevus anemicus.bmp"/>
          <p:cNvPicPr>
            <a:picLocks noChangeAspect="1" noChangeArrowheads="1"/>
          </p:cNvPicPr>
          <p:nvPr/>
        </p:nvPicPr>
        <p:blipFill>
          <a:blip r:embed="rId3" cstate="print"/>
          <a:srcRect/>
          <a:stretch>
            <a:fillRect/>
          </a:stretch>
        </p:blipFill>
        <p:spPr bwMode="auto">
          <a:xfrm>
            <a:off x="381000" y="1981200"/>
            <a:ext cx="4333875" cy="4724400"/>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MELASMA</a:t>
            </a:r>
          </a:p>
        </p:txBody>
      </p:sp>
      <p:sp>
        <p:nvSpPr>
          <p:cNvPr id="3" name="Content Placeholder 2"/>
          <p:cNvSpPr>
            <a:spLocks noGrp="1"/>
          </p:cNvSpPr>
          <p:nvPr>
            <p:ph sz="half" idx="1"/>
          </p:nvPr>
        </p:nvSpPr>
        <p:spPr>
          <a:xfrm>
            <a:off x="914400" y="1676400"/>
            <a:ext cx="4876800" cy="3767397"/>
          </a:xfrm>
        </p:spPr>
        <p:txBody>
          <a:bodyPr>
            <a:normAutofit/>
          </a:bodyPr>
          <a:lstStyle/>
          <a:p>
            <a:pPr>
              <a:buFont typeface="Wingdings" panose="05000000000000000000" pitchFamily="2" charset="2"/>
              <a:buChar char="Ø"/>
            </a:pPr>
            <a:r>
              <a:rPr lang="en-US" dirty="0"/>
              <a:t>Melasma is an acquired hypermelanosis of sun-exposed areas. </a:t>
            </a:r>
          </a:p>
          <a:p>
            <a:pPr>
              <a:buFont typeface="Wingdings" panose="05000000000000000000" pitchFamily="2" charset="2"/>
              <a:buChar char="Ø"/>
            </a:pPr>
            <a:r>
              <a:rPr lang="en-US" dirty="0"/>
              <a:t>P</a:t>
            </a:r>
            <a:r>
              <a:rPr lang="en-US" dirty="0" smtClean="0"/>
              <a:t>resents </a:t>
            </a:r>
            <a:r>
              <a:rPr lang="en-US" dirty="0"/>
              <a:t>symmetrically as hyperpigmented macules, Areas that receive excessive sun exposure, including the cheeks, the upper lip, the chin, and the forehead, are the most common </a:t>
            </a:r>
            <a:r>
              <a:rPr lang="en-US" dirty="0" smtClean="0"/>
              <a:t>locations.</a:t>
            </a:r>
          </a:p>
          <a:p>
            <a:pPr>
              <a:buFont typeface="Wingdings" panose="05000000000000000000" pitchFamily="2" charset="2"/>
              <a:buChar char="Ø"/>
            </a:pPr>
            <a:r>
              <a:rPr lang="en-US" dirty="0"/>
              <a:t>Genetic predisposition (48% reported a positive family </a:t>
            </a:r>
            <a:r>
              <a:rPr lang="en-US" dirty="0" smtClean="0"/>
              <a:t>history)</a:t>
            </a: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pic>
        <p:nvPicPr>
          <p:cNvPr id="9219" name="Picture 3" descr="C:\Users\sony\Desktop\Capture.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794375" y="1676401"/>
            <a:ext cx="3197225" cy="3541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4806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534400" cy="835152"/>
          </a:xfrm>
        </p:spPr>
        <p:txBody>
          <a:bodyPr>
            <a:normAutofit fontScale="90000"/>
          </a:bodyPr>
          <a:lstStyle/>
          <a:p>
            <a:pPr algn="l"/>
            <a:r>
              <a:rPr lang="en-US" b="1" dirty="0"/>
              <a:t>            </a:t>
            </a:r>
            <a:br>
              <a:rPr lang="en-US" b="1" dirty="0"/>
            </a:br>
            <a:r>
              <a:rPr lang="en-US" b="1" dirty="0"/>
              <a:t>              PATHOPHYSIOLOGY</a:t>
            </a:r>
            <a:endParaRPr lang="en-US" dirty="0"/>
          </a:p>
        </p:txBody>
      </p:sp>
      <p:sp>
        <p:nvSpPr>
          <p:cNvPr id="5" name="Content Placeholder 4"/>
          <p:cNvSpPr>
            <a:spLocks noGrp="1"/>
          </p:cNvSpPr>
          <p:nvPr>
            <p:ph sz="half" idx="1"/>
          </p:nvPr>
        </p:nvSpPr>
        <p:spPr>
          <a:xfrm>
            <a:off x="1066800" y="1642872"/>
            <a:ext cx="4876800" cy="4681728"/>
          </a:xfrm>
        </p:spPr>
        <p:txBody>
          <a:bodyPr>
            <a:normAutofit fontScale="92500" lnSpcReduction="10000"/>
          </a:bodyPr>
          <a:lstStyle/>
          <a:p>
            <a:pPr>
              <a:buFont typeface="Wingdings" panose="05000000000000000000" pitchFamily="2" charset="2"/>
              <a:buChar char="Ø"/>
            </a:pPr>
            <a:r>
              <a:rPr lang="en-US" dirty="0"/>
              <a:t>Female hormonal activity  evidenced by:</a:t>
            </a:r>
          </a:p>
          <a:p>
            <a:pPr>
              <a:buFont typeface="Wingdings" panose="05000000000000000000" pitchFamily="2" charset="2"/>
              <a:buChar char="§"/>
            </a:pPr>
            <a:r>
              <a:rPr lang="en-US" dirty="0"/>
              <a:t> Melasma occurs more frequently in females than in males </a:t>
            </a:r>
          </a:p>
          <a:p>
            <a:pPr>
              <a:buFont typeface="Wingdings" panose="05000000000000000000" pitchFamily="2" charset="2"/>
              <a:buChar char="§"/>
            </a:pPr>
            <a:r>
              <a:rPr lang="en-US" dirty="0"/>
              <a:t>Develops or worsens during pregnancy (half of melasma cases) </a:t>
            </a:r>
          </a:p>
          <a:p>
            <a:pPr>
              <a:buFont typeface="Wingdings" panose="05000000000000000000" pitchFamily="2" charset="2"/>
              <a:buChar char="§"/>
            </a:pPr>
            <a:r>
              <a:rPr lang="en-US" dirty="0"/>
              <a:t>Use of oral contraceptive pills. </a:t>
            </a:r>
          </a:p>
          <a:p>
            <a:pPr>
              <a:buFont typeface="Wingdings" panose="05000000000000000000" pitchFamily="2" charset="2"/>
              <a:buChar char="§"/>
            </a:pPr>
            <a:r>
              <a:rPr lang="en-US" dirty="0"/>
              <a:t>E</a:t>
            </a:r>
            <a:r>
              <a:rPr lang="en-US" dirty="0" smtClean="0"/>
              <a:t>strogen </a:t>
            </a:r>
            <a:r>
              <a:rPr lang="en-US" dirty="0"/>
              <a:t>receptors  over expresion.</a:t>
            </a:r>
          </a:p>
          <a:p>
            <a:pPr>
              <a:buFont typeface="Wingdings" panose="05000000000000000000" pitchFamily="2" charset="2"/>
              <a:buChar char="Ø"/>
            </a:pPr>
            <a:r>
              <a:rPr lang="en-US" dirty="0"/>
              <a:t>Exposure to sunlight. Ultraviolet (UV) radiation  resulting in  increased plasminogen activator , </a:t>
            </a:r>
            <a:r>
              <a:rPr lang="el-GR" dirty="0"/>
              <a:t>α</a:t>
            </a:r>
            <a:r>
              <a:rPr lang="en-US" dirty="0"/>
              <a:t>-melanocyte–stimulating hormone  arachidonic acid and corticotropin, contributing  to increased melanin production</a:t>
            </a:r>
          </a:p>
          <a:p>
            <a:pPr>
              <a:buFont typeface="Wingdings" panose="05000000000000000000" pitchFamily="2" charset="2"/>
              <a:buChar char="Ø"/>
            </a:pPr>
            <a:r>
              <a:rPr lang="en-US" dirty="0" smtClean="0"/>
              <a:t>Photosensitizing medications(antiseizure)</a:t>
            </a:r>
            <a:endParaRPr lang="en-US" dirty="0"/>
          </a:p>
          <a:p>
            <a:pPr>
              <a:buFont typeface="Wingdings" panose="05000000000000000000" pitchFamily="2" charset="2"/>
              <a:buChar char="Ø"/>
            </a:pPr>
            <a:r>
              <a:rPr lang="en-US" dirty="0"/>
              <a:t>C</a:t>
            </a:r>
            <a:r>
              <a:rPr lang="en-US" dirty="0" smtClean="0"/>
              <a:t>osmetics</a:t>
            </a:r>
            <a:r>
              <a:rPr lang="en-US" dirty="0"/>
              <a:t>.</a:t>
            </a:r>
          </a:p>
          <a:p>
            <a:pPr>
              <a:buFont typeface="Wingdings" panose="05000000000000000000" pitchFamily="2" charset="2"/>
              <a:buChar char="Ø"/>
            </a:pPr>
            <a:endParaRPr lang="en-US" dirty="0"/>
          </a:p>
        </p:txBody>
      </p:sp>
      <p:pic>
        <p:nvPicPr>
          <p:cNvPr id="10243" name="Picture 3" descr="C:\Users\sony\Desktop\melas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524000"/>
            <a:ext cx="3162300" cy="3813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5943600" y="5337175"/>
            <a:ext cx="3162300" cy="129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9978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1219200"/>
            <a:ext cx="5943600" cy="369332"/>
          </a:xfrm>
          <a:prstGeom prst="rect">
            <a:avLst/>
          </a:prstGeom>
        </p:spPr>
        <p:txBody>
          <a:bodyPr wrap="square">
            <a:spAutoFit/>
          </a:bodyPr>
          <a:lstStyle/>
          <a:p>
            <a:pPr marL="457200" indent="-457200">
              <a:buFont typeface="Wingdings" panose="05000000000000000000" pitchFamily="2" charset="2"/>
              <a:buChar char="Ø"/>
            </a:pPr>
            <a:endParaRPr lang="en-US" b="1" dirty="0"/>
          </a:p>
        </p:txBody>
      </p:sp>
      <p:sp>
        <p:nvSpPr>
          <p:cNvPr id="6" name="TextBox 5"/>
          <p:cNvSpPr txBox="1"/>
          <p:nvPr/>
        </p:nvSpPr>
        <p:spPr>
          <a:xfrm>
            <a:off x="1066800" y="5181600"/>
            <a:ext cx="8458200" cy="646331"/>
          </a:xfrm>
          <a:prstGeom prst="rect">
            <a:avLst/>
          </a:prstGeom>
          <a:noFill/>
        </p:spPr>
        <p:txBody>
          <a:bodyPr wrap="square" rtlCol="0">
            <a:spAutoFit/>
          </a:bodyPr>
          <a:lstStyle/>
          <a:p>
            <a:pPr marL="285750" indent="-285750">
              <a:buFont typeface="Wingdings" panose="05000000000000000000" pitchFamily="2" charset="2"/>
              <a:buChar char="Ø"/>
            </a:pPr>
            <a:r>
              <a:rPr lang="en-US" dirty="0"/>
              <a:t>Woods light examination showed accentuation of the pigmentation implying epidermal rather than dermal type of pigmentation.</a:t>
            </a:r>
          </a:p>
        </p:txBody>
      </p:sp>
      <p:pic>
        <p:nvPicPr>
          <p:cNvPr id="11266" name="Picture 2" descr="C:\Users\sony\Desktop\melasm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249363"/>
            <a:ext cx="3025775" cy="309155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1524000" y="624110"/>
            <a:ext cx="6589200" cy="1280890"/>
          </a:xfrm>
        </p:spPr>
        <p:txBody>
          <a:bodyPr/>
          <a:lstStyle/>
          <a:p>
            <a:pPr algn="l"/>
            <a:r>
              <a:rPr lang="en-US" b="1" dirty="0"/>
              <a:t>    CLINICAL PRESENTATION</a:t>
            </a:r>
          </a:p>
        </p:txBody>
      </p:sp>
      <p:sp>
        <p:nvSpPr>
          <p:cNvPr id="8" name="Content Placeholder 7"/>
          <p:cNvSpPr>
            <a:spLocks noGrp="1"/>
          </p:cNvSpPr>
          <p:nvPr>
            <p:ph sz="half" idx="1"/>
          </p:nvPr>
        </p:nvSpPr>
        <p:spPr>
          <a:xfrm>
            <a:off x="301752" y="1371600"/>
            <a:ext cx="5565648" cy="4681728"/>
          </a:xfrm>
        </p:spPr>
        <p:txBody>
          <a:bodyPr>
            <a:normAutofit fontScale="92500" lnSpcReduction="10000"/>
          </a:bodyPr>
          <a:lstStyle/>
          <a:p>
            <a:pPr marL="457200" indent="-457200">
              <a:buFont typeface="Wingdings" panose="05000000000000000000" pitchFamily="2" charset="2"/>
              <a:buChar char="Ø"/>
            </a:pPr>
            <a:r>
              <a:rPr lang="en-US" sz="2200" dirty="0"/>
              <a:t>Tan to brown macular hyperpigmentation</a:t>
            </a:r>
          </a:p>
          <a:p>
            <a:pPr marL="457200" indent="-457200">
              <a:buFont typeface="Wingdings" panose="05000000000000000000" pitchFamily="2" charset="2"/>
              <a:buChar char="Ø"/>
            </a:pPr>
            <a:r>
              <a:rPr lang="en-US" sz="2200" dirty="0"/>
              <a:t>Blue or black may be evident in patients with dermal melasma. </a:t>
            </a:r>
          </a:p>
          <a:p>
            <a:pPr marL="457200" indent="-457200">
              <a:buFont typeface="Wingdings" panose="05000000000000000000" pitchFamily="2" charset="2"/>
              <a:buChar char="Ø"/>
            </a:pPr>
            <a:r>
              <a:rPr lang="en-US" sz="2200" dirty="0"/>
              <a:t>The distribution is one of three patterns. Centrofacial involves the forehead, cheeks, nose, upper lip, and chin. </a:t>
            </a:r>
          </a:p>
          <a:p>
            <a:pPr marL="457200" indent="-457200">
              <a:buFont typeface="Wingdings" panose="05000000000000000000" pitchFamily="2" charset="2"/>
              <a:buChar char="Ø"/>
            </a:pPr>
            <a:r>
              <a:rPr lang="en-US" sz="2200" dirty="0"/>
              <a:t>Malar involves solely the nose and the cheeks. </a:t>
            </a:r>
          </a:p>
          <a:p>
            <a:pPr marL="457200" indent="-457200">
              <a:buFont typeface="Wingdings" panose="05000000000000000000" pitchFamily="2" charset="2"/>
              <a:buChar char="Ø"/>
            </a:pPr>
            <a:r>
              <a:rPr lang="en-US" sz="2200" dirty="0"/>
              <a:t>Mandibular affects the ramus of the mandible.</a:t>
            </a:r>
          </a:p>
          <a:p>
            <a:pPr marL="457200" indent="-457200">
              <a:buFont typeface="Wingdings" panose="05000000000000000000" pitchFamily="2" charset="2"/>
              <a:buChar char="Ø"/>
            </a:pPr>
            <a:endParaRPr lang="en-US" sz="2400" dirty="0"/>
          </a:p>
          <a:p>
            <a:pPr marL="0" indent="0">
              <a:buNone/>
            </a:pPr>
            <a:r>
              <a:rPr lang="en-US" sz="2400" dirty="0"/>
              <a:t>.</a:t>
            </a:r>
          </a:p>
        </p:txBody>
      </p:sp>
    </p:spTree>
    <p:extLst>
      <p:ext uri="{BB962C8B-B14F-4D97-AF65-F5344CB8AC3E}">
        <p14:creationId xmlns:p14="http://schemas.microsoft.com/office/powerpoint/2010/main" val="1127762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FF0000"/>
                </a:solidFill>
              </a:rPr>
              <a:t>HAIR GROWTH CYCLE</a:t>
            </a:r>
            <a:endParaRPr lang="en-US" b="1" dirty="0"/>
          </a:p>
        </p:txBody>
      </p:sp>
      <p:sp>
        <p:nvSpPr>
          <p:cNvPr id="3" name="Content Placeholder 2"/>
          <p:cNvSpPr>
            <a:spLocks noGrp="1"/>
          </p:cNvSpPr>
          <p:nvPr>
            <p:ph idx="1"/>
          </p:nvPr>
        </p:nvSpPr>
        <p:spPr>
          <a:xfrm>
            <a:off x="838200" y="1524000"/>
            <a:ext cx="6591985" cy="3777622"/>
          </a:xfrm>
        </p:spPr>
        <p:txBody>
          <a:bodyPr>
            <a:noAutofit/>
          </a:bodyPr>
          <a:lstStyle/>
          <a:p>
            <a:pPr>
              <a:buFont typeface="Wingdings" panose="05000000000000000000" pitchFamily="2" charset="2"/>
              <a:buChar char="Ø"/>
            </a:pPr>
            <a:r>
              <a:rPr lang="en-US" sz="1600" dirty="0" smtClean="0"/>
              <a:t>Has three PHASES </a:t>
            </a:r>
            <a:r>
              <a:rPr lang="en-US" sz="1600" dirty="0"/>
              <a:t>:</a:t>
            </a:r>
          </a:p>
          <a:p>
            <a:pPr>
              <a:buFont typeface="Wingdings" panose="05000000000000000000" pitchFamily="2" charset="2"/>
              <a:buChar char="Ø"/>
            </a:pPr>
            <a:endParaRPr lang="en-US" sz="1600" dirty="0"/>
          </a:p>
          <a:p>
            <a:pPr>
              <a:buFont typeface="Wingdings" panose="05000000000000000000" pitchFamily="2" charset="2"/>
              <a:buChar char="Ø"/>
            </a:pPr>
            <a:r>
              <a:rPr lang="en-US" sz="1600" dirty="0"/>
              <a:t>ANAGEN (GROWING PHASE) duration depends on the body </a:t>
            </a:r>
            <a:r>
              <a:rPr lang="en-US" sz="1600" dirty="0" smtClean="0"/>
              <a:t>region.</a:t>
            </a:r>
            <a:endParaRPr lang="en-US" sz="1600" dirty="0"/>
          </a:p>
          <a:p>
            <a:pPr>
              <a:buFont typeface="Wingdings" panose="05000000000000000000" pitchFamily="2" charset="2"/>
              <a:buChar char="Ø"/>
            </a:pPr>
            <a:endParaRPr lang="en-US" sz="1600" dirty="0"/>
          </a:p>
          <a:p>
            <a:pPr>
              <a:buFont typeface="Wingdings" panose="05000000000000000000" pitchFamily="2" charset="2"/>
              <a:buChar char="Ø"/>
            </a:pPr>
            <a:r>
              <a:rPr lang="en-US" sz="1600" dirty="0"/>
              <a:t>CATAGEN (REGRESSION PHASE) lasts 2 </a:t>
            </a:r>
            <a:r>
              <a:rPr lang="en-US" sz="1600" dirty="0" smtClean="0"/>
              <a:t>weeks.</a:t>
            </a:r>
            <a:endParaRPr lang="en-US" sz="1600" dirty="0"/>
          </a:p>
          <a:p>
            <a:pPr>
              <a:buFont typeface="Wingdings" panose="05000000000000000000" pitchFamily="2" charset="2"/>
              <a:buChar char="Ø"/>
            </a:pPr>
            <a:endParaRPr lang="en-US" sz="1600" dirty="0"/>
          </a:p>
          <a:p>
            <a:pPr>
              <a:buFont typeface="Wingdings" panose="05000000000000000000" pitchFamily="2" charset="2"/>
              <a:buChar char="Ø"/>
            </a:pPr>
            <a:r>
              <a:rPr lang="en-US" sz="1600" dirty="0"/>
              <a:t>TELOGEN (RESTING PHASE) lasts up to 3 </a:t>
            </a:r>
            <a:r>
              <a:rPr lang="en-US" sz="1600" dirty="0" smtClean="0"/>
              <a:t>months.</a:t>
            </a:r>
            <a:endParaRPr lang="en-US" sz="1600" dirty="0"/>
          </a:p>
          <a:p>
            <a:pPr>
              <a:buFont typeface="Wingdings" panose="05000000000000000000" pitchFamily="2" charset="2"/>
              <a:buChar char="Ø"/>
            </a:pPr>
            <a:endParaRPr lang="en-US" sz="1600" dirty="0"/>
          </a:p>
          <a:p>
            <a:pPr>
              <a:buFont typeface="Wingdings" panose="05000000000000000000" pitchFamily="2" charset="2"/>
              <a:buChar char="Ø"/>
            </a:pPr>
            <a:r>
              <a:rPr lang="en-US" sz="1600" dirty="0"/>
              <a:t>5-10% of scalp hair is in TELOGEN (50-100 hairs daily </a:t>
            </a:r>
          </a:p>
          <a:p>
            <a:pPr marL="0" indent="0">
              <a:buNone/>
            </a:pPr>
            <a:r>
              <a:rPr lang="en-US" sz="1600" dirty="0"/>
              <a:t>lost </a:t>
            </a:r>
            <a:r>
              <a:rPr lang="en-US" sz="1600" dirty="0" smtClean="0"/>
              <a:t>).</a:t>
            </a:r>
            <a:endParaRPr lang="en-US" sz="1600" dirty="0"/>
          </a:p>
          <a:p>
            <a:pPr>
              <a:buFont typeface="Wingdings" panose="05000000000000000000" pitchFamily="2" charset="2"/>
              <a:buChar char="Ø"/>
            </a:pPr>
            <a:endParaRPr lang="en-US" sz="1600" dirty="0"/>
          </a:p>
          <a:p>
            <a:pPr>
              <a:buFont typeface="Wingdings" panose="05000000000000000000" pitchFamily="2" charset="2"/>
              <a:buChar char="Ø"/>
            </a:pPr>
            <a:r>
              <a:rPr lang="en-US" sz="1600" dirty="0"/>
              <a:t>90-95% of scalp hair is in ANAGEN phase .</a:t>
            </a:r>
          </a:p>
          <a:p>
            <a:pPr>
              <a:buFont typeface="Wingdings" panose="05000000000000000000" pitchFamily="2" charset="2"/>
              <a:buChar char="Ø"/>
            </a:pPr>
            <a:endParaRPr lang="en-US" sz="1600" dirty="0"/>
          </a:p>
        </p:txBody>
      </p:sp>
      <p:pic>
        <p:nvPicPr>
          <p:cNvPr id="6147" name="Picture 3" descr="C:\Users\sony\Desktop\hair grow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590800"/>
            <a:ext cx="2590800" cy="207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0339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060575" y="3088482"/>
            <a:ext cx="3197225" cy="2397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76850" y="4191000"/>
            <a:ext cx="249555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298691"/>
            <a:ext cx="2514600" cy="2892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2036760" y="1295399"/>
            <a:ext cx="322104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37490" y="926068"/>
            <a:ext cx="1382110" cy="369332"/>
          </a:xfrm>
          <a:prstGeom prst="rect">
            <a:avLst/>
          </a:prstGeom>
          <a:noFill/>
        </p:spPr>
        <p:txBody>
          <a:bodyPr wrap="none" rtlCol="0">
            <a:spAutoFit/>
          </a:bodyPr>
          <a:lstStyle/>
          <a:p>
            <a:r>
              <a:rPr lang="en-US" b="1" dirty="0" smtClean="0"/>
              <a:t>ochronosis</a:t>
            </a:r>
            <a:endParaRPr lang="en-US" b="1" dirty="0"/>
          </a:p>
        </p:txBody>
      </p:sp>
    </p:spTree>
    <p:extLst>
      <p:ext uri="{BB962C8B-B14F-4D97-AF65-F5344CB8AC3E}">
        <p14:creationId xmlns:p14="http://schemas.microsoft.com/office/powerpoint/2010/main" val="37947196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smtClean="0"/>
              <a:t>Associated diseases</a:t>
            </a:r>
            <a:endParaRPr lang="en-US" b="1" dirty="0"/>
          </a:p>
        </p:txBody>
      </p:sp>
      <p:sp>
        <p:nvSpPr>
          <p:cNvPr id="3" name="Content Placeholder 2"/>
          <p:cNvSpPr>
            <a:spLocks noGrp="1"/>
          </p:cNvSpPr>
          <p:nvPr>
            <p:ph sz="half" idx="1"/>
          </p:nvPr>
        </p:nvSpPr>
        <p:spPr>
          <a:xfrm>
            <a:off x="301752" y="1371600"/>
            <a:ext cx="5718048" cy="4681728"/>
          </a:xfrm>
        </p:spPr>
        <p:txBody>
          <a:bodyPr>
            <a:normAutofit/>
          </a:bodyPr>
          <a:lstStyle/>
          <a:p>
            <a:pPr marL="457200" indent="-457200">
              <a:buFont typeface="Wingdings" panose="05000000000000000000" pitchFamily="2" charset="2"/>
              <a:buChar char="Ø"/>
            </a:pPr>
            <a:r>
              <a:rPr lang="en-US" dirty="0"/>
              <a:t> A four-fold increase in thyroid disease </a:t>
            </a:r>
            <a:endParaRPr lang="en-US" dirty="0" smtClean="0"/>
          </a:p>
          <a:p>
            <a:pPr marL="457200" indent="-457200">
              <a:buFont typeface="Wingdings" panose="05000000000000000000" pitchFamily="2" charset="2"/>
              <a:buChar char="Ø"/>
            </a:pPr>
            <a:endParaRPr lang="en-US" dirty="0"/>
          </a:p>
          <a:p>
            <a:pPr marL="457200" indent="-457200">
              <a:buFont typeface="Wingdings" panose="05000000000000000000" pitchFamily="2" charset="2"/>
              <a:buChar char="Ø"/>
            </a:pPr>
            <a:endParaRPr lang="en-US" dirty="0" smtClean="0"/>
          </a:p>
          <a:p>
            <a:pPr marL="457200" indent="-457200">
              <a:buFont typeface="Wingdings" panose="05000000000000000000" pitchFamily="2" charset="2"/>
              <a:buChar char="Ø"/>
            </a:pPr>
            <a:r>
              <a:rPr lang="en-US" dirty="0" smtClean="0"/>
              <a:t>An </a:t>
            </a:r>
            <a:r>
              <a:rPr lang="en-US" dirty="0"/>
              <a:t>association between the development of melasma and the presence of </a:t>
            </a:r>
            <a:r>
              <a:rPr lang="en-US" dirty="0">
                <a:hlinkClick r:id="rId2"/>
              </a:rPr>
              <a:t>melanocytic nevi</a:t>
            </a:r>
            <a:r>
              <a:rPr lang="en-US" dirty="0"/>
              <a:t> </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571875"/>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9318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TREATMENT</a:t>
            </a:r>
          </a:p>
        </p:txBody>
      </p:sp>
      <p:sp>
        <p:nvSpPr>
          <p:cNvPr id="3" name="Content Placeholder 2"/>
          <p:cNvSpPr>
            <a:spLocks noGrp="1"/>
          </p:cNvSpPr>
          <p:nvPr>
            <p:ph idx="1"/>
          </p:nvPr>
        </p:nvSpPr>
        <p:spPr>
          <a:xfrm>
            <a:off x="685800" y="1403978"/>
            <a:ext cx="8458200" cy="3777622"/>
          </a:xfrm>
        </p:spPr>
        <p:txBody>
          <a:bodyPr>
            <a:noAutofit/>
          </a:bodyPr>
          <a:lstStyle/>
          <a:p>
            <a:pPr marL="342900" indent="-342900">
              <a:buFont typeface="Wingdings" panose="05000000000000000000" pitchFamily="2" charset="2"/>
              <a:buChar char="Ø"/>
            </a:pPr>
            <a:r>
              <a:rPr lang="en-US" dirty="0"/>
              <a:t>Avoidance of sun exposure and use of high-SPF sunscreens (50+) </a:t>
            </a:r>
          </a:p>
          <a:p>
            <a:pPr marL="342900" indent="-342900">
              <a:buFont typeface="Wingdings" panose="05000000000000000000" pitchFamily="2" charset="2"/>
              <a:buChar char="Ø"/>
            </a:pPr>
            <a:r>
              <a:rPr lang="en-US" dirty="0"/>
              <a:t>Topical depigmenting agents like: </a:t>
            </a:r>
          </a:p>
          <a:p>
            <a:pPr marL="342900" indent="-342900">
              <a:buFont typeface="Wingdings" panose="05000000000000000000" pitchFamily="2" charset="2"/>
              <a:buChar char="Ø"/>
            </a:pPr>
            <a:r>
              <a:rPr lang="en-US" dirty="0"/>
              <a:t>Hydroxyquinone (HQ) 2-4%  cream first-line agent, both alone or combined with other </a:t>
            </a:r>
            <a:r>
              <a:rPr lang="en-US" dirty="0" smtClean="0"/>
              <a:t>agents</a:t>
            </a:r>
          </a:p>
          <a:p>
            <a:pPr marL="342900" indent="-342900">
              <a:buFont typeface="Wingdings" panose="05000000000000000000" pitchFamily="2" charset="2"/>
              <a:buChar char="Ø"/>
            </a:pPr>
            <a:r>
              <a:rPr lang="en-US" dirty="0" smtClean="0"/>
              <a:t>HQ is </a:t>
            </a:r>
            <a:r>
              <a:rPr lang="en-US" dirty="0"/>
              <a:t>a hydroxyphenolic chemical that inhibits tyrosinase </a:t>
            </a:r>
          </a:p>
          <a:p>
            <a:pPr marL="0" indent="0">
              <a:buNone/>
            </a:pPr>
            <a:r>
              <a:rPr lang="en-US" dirty="0"/>
              <a:t>Side effects of hydroquinone :</a:t>
            </a:r>
          </a:p>
          <a:p>
            <a:pPr marL="0" indent="0">
              <a:buNone/>
            </a:pPr>
            <a:r>
              <a:rPr lang="en-US" dirty="0"/>
              <a:t>skin </a:t>
            </a:r>
            <a:r>
              <a:rPr lang="en-US" dirty="0" smtClean="0"/>
              <a:t>irritation.</a:t>
            </a:r>
            <a:endParaRPr lang="en-US" dirty="0"/>
          </a:p>
          <a:p>
            <a:pPr marL="0" indent="0">
              <a:buNone/>
            </a:pPr>
            <a:r>
              <a:rPr lang="en-US" dirty="0" smtClean="0"/>
              <a:t>Phototoxic </a:t>
            </a:r>
            <a:r>
              <a:rPr lang="en-US" dirty="0"/>
              <a:t>reactions with secondary </a:t>
            </a:r>
            <a:r>
              <a:rPr lang="en-US" dirty="0" smtClean="0"/>
              <a:t>postinflammatory hyperpigmentation</a:t>
            </a:r>
            <a:endParaRPr lang="en-US" dirty="0"/>
          </a:p>
          <a:p>
            <a:pPr marL="0" indent="0">
              <a:buNone/>
            </a:pPr>
            <a:r>
              <a:rPr lang="en-US" dirty="0" smtClean="0"/>
              <a:t> </a:t>
            </a:r>
            <a:r>
              <a:rPr lang="en-US" dirty="0"/>
              <a:t>Irreversible exogenous </a:t>
            </a:r>
            <a:r>
              <a:rPr lang="en-US" dirty="0">
                <a:hlinkClick r:id="rId2"/>
              </a:rPr>
              <a:t>ochronosis</a:t>
            </a:r>
            <a:r>
              <a:rPr lang="en-US" dirty="0"/>
              <a:t> </a:t>
            </a:r>
          </a:p>
          <a:p>
            <a:pPr marL="342900" indent="-342900">
              <a:buFont typeface="Wingdings" panose="05000000000000000000" pitchFamily="2" charset="2"/>
              <a:buChar char="Ø"/>
            </a:pPr>
            <a:r>
              <a:rPr lang="en-US" dirty="0" smtClean="0"/>
              <a:t>Combination </a:t>
            </a:r>
            <a:r>
              <a:rPr lang="en-US" dirty="0"/>
              <a:t>treatment including hydroquinon, retinoic acid. steroid and Vit.C</a:t>
            </a:r>
          </a:p>
          <a:p>
            <a:pPr marL="342900" indent="-342900">
              <a:buFont typeface="Wingdings" panose="05000000000000000000" pitchFamily="2" charset="2"/>
              <a:buChar char="Ø"/>
            </a:pPr>
            <a:r>
              <a:rPr lang="en-US" dirty="0"/>
              <a:t>Azelaic acid,</a:t>
            </a:r>
          </a:p>
          <a:p>
            <a:pPr marL="342900" indent="-342900">
              <a:buFont typeface="Wingdings" panose="05000000000000000000" pitchFamily="2" charset="2"/>
              <a:buChar char="Ø"/>
            </a:pPr>
            <a:r>
              <a:rPr lang="en-US" dirty="0"/>
              <a:t>Other depigmenting agents are, kojic acid, and ascorbic acid.</a:t>
            </a:r>
            <a:r>
              <a:rPr lang="en-US" baseline="30000" dirty="0"/>
              <a:t> </a:t>
            </a:r>
          </a:p>
          <a:p>
            <a:endParaRPr lang="en-US" dirty="0"/>
          </a:p>
        </p:txBody>
      </p:sp>
    </p:spTree>
    <p:extLst>
      <p:ext uri="{BB962C8B-B14F-4D97-AF65-F5344CB8AC3E}">
        <p14:creationId xmlns:p14="http://schemas.microsoft.com/office/powerpoint/2010/main" val="1806844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TREATMENT </a:t>
            </a:r>
          </a:p>
        </p:txBody>
      </p:sp>
      <p:sp>
        <p:nvSpPr>
          <p:cNvPr id="3" name="Content Placeholder 2"/>
          <p:cNvSpPr>
            <a:spLocks noGrp="1"/>
          </p:cNvSpPr>
          <p:nvPr>
            <p:ph sz="half" idx="1"/>
          </p:nvPr>
        </p:nvSpPr>
        <p:spPr>
          <a:xfrm>
            <a:off x="990600" y="1414272"/>
            <a:ext cx="6403848" cy="4681728"/>
          </a:xfrm>
        </p:spPr>
        <p:txBody>
          <a:bodyPr>
            <a:normAutofit/>
          </a:bodyPr>
          <a:lstStyle/>
          <a:p>
            <a:pPr marL="457200" indent="-457200">
              <a:buFont typeface="Wingdings" panose="05000000000000000000" pitchFamily="2" charset="2"/>
              <a:buChar char="Ø"/>
            </a:pPr>
            <a:r>
              <a:rPr lang="en-US" dirty="0"/>
              <a:t>Oral proanthocyanidin (flavonoide)</a:t>
            </a:r>
          </a:p>
          <a:p>
            <a:pPr marL="457200" indent="-457200">
              <a:buFont typeface="Wingdings" panose="05000000000000000000" pitchFamily="2" charset="2"/>
              <a:buChar char="Ø"/>
            </a:pPr>
            <a:r>
              <a:rPr lang="en-US" dirty="0"/>
              <a:t>Tranexamic acid tablets (antifibrinolytic) at a dosage of 250 mg twice daily for 6 months.</a:t>
            </a:r>
          </a:p>
          <a:p>
            <a:pPr marL="457200" indent="-457200">
              <a:buFont typeface="Wingdings" panose="05000000000000000000" pitchFamily="2" charset="2"/>
              <a:buChar char="Ø"/>
            </a:pPr>
            <a:r>
              <a:rPr lang="en-US" dirty="0"/>
              <a:t>Chemical peels, </a:t>
            </a:r>
            <a:r>
              <a:rPr lang="en-US" dirty="0">
                <a:hlinkClick r:id="rId2"/>
              </a:rPr>
              <a:t>lasers</a:t>
            </a:r>
            <a:r>
              <a:rPr lang="en-US" dirty="0"/>
              <a:t>) yield unpredictable results and are associated with a number of potential adverse effects:</a:t>
            </a:r>
          </a:p>
          <a:p>
            <a:pPr>
              <a:buFont typeface="Wingdings" panose="05000000000000000000" pitchFamily="2" charset="2"/>
              <a:buChar char="§"/>
            </a:pPr>
            <a:r>
              <a:rPr lang="en-US" dirty="0" smtClean="0"/>
              <a:t>Epidermal </a:t>
            </a:r>
            <a:r>
              <a:rPr lang="en-US" dirty="0"/>
              <a:t>necrosis.</a:t>
            </a:r>
          </a:p>
          <a:p>
            <a:pPr>
              <a:buFont typeface="Wingdings" panose="05000000000000000000" pitchFamily="2" charset="2"/>
              <a:buChar char="§"/>
            </a:pPr>
            <a:r>
              <a:rPr lang="en-US" dirty="0" smtClean="0"/>
              <a:t>Hypertrophic </a:t>
            </a:r>
            <a:r>
              <a:rPr lang="en-US" dirty="0"/>
              <a:t>scars</a:t>
            </a:r>
            <a:r>
              <a:rPr lang="en-US" dirty="0" smtClean="0"/>
              <a:t>.</a:t>
            </a:r>
          </a:p>
          <a:p>
            <a:pPr>
              <a:buFont typeface="Wingdings" panose="05000000000000000000" pitchFamily="2" charset="2"/>
              <a:buChar char="§"/>
            </a:pPr>
            <a:endParaRPr lang="en-US" dirty="0"/>
          </a:p>
          <a:p>
            <a:pPr>
              <a:buFont typeface="Wingdings" panose="05000000000000000000" pitchFamily="2" charset="2"/>
              <a:buChar char="§"/>
            </a:pPr>
            <a:r>
              <a:rPr lang="en-US" dirty="0" smtClean="0"/>
              <a:t>Postinflammatory </a:t>
            </a:r>
            <a:r>
              <a:rPr lang="en-US" dirty="0"/>
              <a:t>hyperpigmentation.</a:t>
            </a:r>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12" y="3124200"/>
            <a:ext cx="3976688" cy="1576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27804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FRECKLES </a:t>
            </a:r>
          </a:p>
        </p:txBody>
      </p:sp>
      <p:sp>
        <p:nvSpPr>
          <p:cNvPr id="3" name="Content Placeholder 2"/>
          <p:cNvSpPr>
            <a:spLocks noGrp="1"/>
          </p:cNvSpPr>
          <p:nvPr>
            <p:ph sz="half" idx="1"/>
          </p:nvPr>
        </p:nvSpPr>
        <p:spPr>
          <a:xfrm>
            <a:off x="533400" y="1524000"/>
            <a:ext cx="4212198" cy="4380103"/>
          </a:xfrm>
        </p:spPr>
        <p:txBody>
          <a:bodyPr>
            <a:normAutofit fontScale="92500" lnSpcReduction="20000"/>
          </a:bodyPr>
          <a:lstStyle/>
          <a:p>
            <a:pPr>
              <a:buFont typeface="Wingdings" panose="05000000000000000000" pitchFamily="2" charset="2"/>
              <a:buChar char="Ø"/>
            </a:pPr>
            <a:r>
              <a:rPr lang="en-US" dirty="0"/>
              <a:t>Multiple, tanned macules, ranging from 1-5 mm in diameter, with uniform pigmentation. </a:t>
            </a:r>
          </a:p>
          <a:p>
            <a:pPr>
              <a:buFont typeface="Wingdings" panose="05000000000000000000" pitchFamily="2" charset="2"/>
              <a:buChar char="Ø"/>
            </a:pPr>
            <a:r>
              <a:rPr lang="en-US" dirty="0"/>
              <a:t>Associated with fair skin and red or blonde hair. </a:t>
            </a:r>
          </a:p>
          <a:p>
            <a:pPr>
              <a:buFont typeface="Wingdings" panose="05000000000000000000" pitchFamily="2" charset="2"/>
              <a:buChar char="Ø"/>
            </a:pPr>
            <a:endParaRPr lang="en-US" dirty="0"/>
          </a:p>
          <a:p>
            <a:pPr>
              <a:buFont typeface="Wingdings" panose="05000000000000000000" pitchFamily="2" charset="2"/>
              <a:buChar char="Ø"/>
            </a:pPr>
            <a:r>
              <a:rPr lang="en-US" dirty="0"/>
              <a:t>Benign, but may be seen in association with systemic disease such as :</a:t>
            </a:r>
          </a:p>
          <a:p>
            <a:pPr>
              <a:buFont typeface="Wingdings" panose="05000000000000000000" pitchFamily="2" charset="2"/>
              <a:buChar char="Ø"/>
            </a:pPr>
            <a:r>
              <a:rPr lang="en-US" dirty="0"/>
              <a:t>Xeroderma pigmentosum XP (  autosomal recessive disease), </a:t>
            </a:r>
          </a:p>
          <a:p>
            <a:pPr>
              <a:buFont typeface="Wingdings" panose="05000000000000000000" pitchFamily="2" charset="2"/>
              <a:buChar char="Ø"/>
            </a:pPr>
            <a:r>
              <a:rPr lang="en-US" dirty="0"/>
              <a:t>Neurofibromatosis:Freckles can be found in the folded regions (autosomal dominant ).</a:t>
            </a:r>
          </a:p>
          <a:p>
            <a:pPr>
              <a:buFont typeface="Wingdings" panose="05000000000000000000" pitchFamily="2" charset="2"/>
              <a:buChar char="Ø"/>
            </a:pPr>
            <a:r>
              <a:rPr lang="en-US" dirty="0"/>
              <a:t>In contrast to solar lentigines, </a:t>
            </a:r>
            <a:r>
              <a:rPr lang="en-US" dirty="0" smtClean="0"/>
              <a:t>freckles are </a:t>
            </a:r>
            <a:r>
              <a:rPr lang="en-US" dirty="0"/>
              <a:t>not strongly associated with age.</a:t>
            </a:r>
          </a:p>
          <a:p>
            <a:endParaRPr lang="en-US" dirty="0"/>
          </a:p>
        </p:txBody>
      </p:sp>
      <p:pic>
        <p:nvPicPr>
          <p:cNvPr id="4098" name="Picture 2" descr="C:\Users\sony\Desktop\freck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9350" y="1371600"/>
            <a:ext cx="408985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ony\Desktop\n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971800"/>
            <a:ext cx="21336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sony\Desktop\x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9350" y="2971800"/>
            <a:ext cx="1956250" cy="266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05600" y="3886200"/>
            <a:ext cx="2133600" cy="369332"/>
          </a:xfrm>
          <a:prstGeom prst="rect">
            <a:avLst/>
          </a:prstGeom>
          <a:noFill/>
        </p:spPr>
        <p:txBody>
          <a:bodyPr wrap="square" rtlCol="0">
            <a:spAutoFit/>
          </a:bodyPr>
          <a:lstStyle/>
          <a:p>
            <a:r>
              <a:rPr lang="en-US" dirty="0"/>
              <a:t>Neurofibromatosis</a:t>
            </a:r>
          </a:p>
        </p:txBody>
      </p:sp>
      <p:sp>
        <p:nvSpPr>
          <p:cNvPr id="6" name="TextBox 5"/>
          <p:cNvSpPr txBox="1"/>
          <p:nvPr/>
        </p:nvSpPr>
        <p:spPr>
          <a:xfrm>
            <a:off x="4876800" y="5257800"/>
            <a:ext cx="489236" cy="369332"/>
          </a:xfrm>
          <a:prstGeom prst="rect">
            <a:avLst/>
          </a:prstGeom>
          <a:noFill/>
        </p:spPr>
        <p:txBody>
          <a:bodyPr wrap="none" rtlCol="0">
            <a:spAutoFit/>
          </a:bodyPr>
          <a:lstStyle/>
          <a:p>
            <a:r>
              <a:rPr lang="en-US" dirty="0" smtClean="0"/>
              <a:t>XP</a:t>
            </a:r>
            <a:endParaRPr lang="en-US" dirty="0"/>
          </a:p>
        </p:txBody>
      </p:sp>
      <p:pic>
        <p:nvPicPr>
          <p:cNvPr id="4101" name="Picture 5" descr="C:\Users\sony\Desktop\solar lentigen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267200"/>
            <a:ext cx="2133600" cy="13627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94275" y="5574268"/>
            <a:ext cx="1736373" cy="369332"/>
          </a:xfrm>
          <a:prstGeom prst="rect">
            <a:avLst/>
          </a:prstGeom>
          <a:noFill/>
        </p:spPr>
        <p:txBody>
          <a:bodyPr wrap="none" rtlCol="0">
            <a:spAutoFit/>
          </a:bodyPr>
          <a:lstStyle/>
          <a:p>
            <a:r>
              <a:rPr lang="en-US" dirty="0"/>
              <a:t>solar lentigines</a:t>
            </a:r>
          </a:p>
        </p:txBody>
      </p:sp>
    </p:spTree>
    <p:extLst>
      <p:ext uri="{BB962C8B-B14F-4D97-AF65-F5344CB8AC3E}">
        <p14:creationId xmlns:p14="http://schemas.microsoft.com/office/powerpoint/2010/main" val="37183547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FRECKLES </a:t>
            </a:r>
          </a:p>
        </p:txBody>
      </p:sp>
      <p:sp>
        <p:nvSpPr>
          <p:cNvPr id="5" name="Rectangle 4"/>
          <p:cNvSpPr/>
          <p:nvPr/>
        </p:nvSpPr>
        <p:spPr>
          <a:xfrm>
            <a:off x="838200" y="1447800"/>
            <a:ext cx="5562600" cy="3970318"/>
          </a:xfrm>
          <a:prstGeom prst="rect">
            <a:avLst/>
          </a:prstGeom>
        </p:spPr>
        <p:txBody>
          <a:bodyPr wrap="square">
            <a:spAutoFit/>
          </a:bodyPr>
          <a:lstStyle/>
          <a:p>
            <a:pPr marL="285750" indent="-285750">
              <a:buFont typeface="Wingdings" panose="05000000000000000000" pitchFamily="2" charset="2"/>
              <a:buChar char="Ø"/>
            </a:pPr>
            <a:r>
              <a:rPr lang="en-US" dirty="0"/>
              <a:t>Most commonly found on sun-exposed areas, such as the nose, cheeks, shoulders, and upper part of the back. </a:t>
            </a:r>
            <a:endParaRPr lang="en-US" dirty="0" smtClean="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smtClean="0"/>
              <a:t>The </a:t>
            </a:r>
            <a:r>
              <a:rPr lang="en-US" dirty="0"/>
              <a:t>macules may be discrete or </a:t>
            </a:r>
            <a:r>
              <a:rPr lang="en-US" dirty="0" smtClean="0"/>
              <a:t>confluent.</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smtClean="0"/>
              <a:t>Sunscreens </a:t>
            </a:r>
            <a:r>
              <a:rPr lang="en-US" dirty="0"/>
              <a:t>may be used to prevent enhancement of the freckling caused by sun </a:t>
            </a:r>
            <a:r>
              <a:rPr lang="en-US" dirty="0" smtClean="0"/>
              <a:t>exposure.</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smtClean="0"/>
              <a:t>Chemical </a:t>
            </a:r>
            <a:r>
              <a:rPr lang="en-US" dirty="0"/>
              <a:t>peels, cryotherapy, and </a:t>
            </a:r>
            <a:r>
              <a:rPr lang="en-US" dirty="0" smtClean="0"/>
              <a:t>laser. </a:t>
            </a: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smtClean="0"/>
              <a:t> </a:t>
            </a:r>
            <a:r>
              <a:rPr lang="en-US" dirty="0"/>
              <a:t>Q-switched alexandrite laser and intense pulsed </a:t>
            </a:r>
            <a:r>
              <a:rPr lang="en-US" dirty="0" smtClean="0"/>
              <a:t>light. </a:t>
            </a:r>
            <a:endParaRPr lang="en-US" dirty="0"/>
          </a:p>
        </p:txBody>
      </p:sp>
      <p:pic>
        <p:nvPicPr>
          <p:cNvPr id="5122" name="Picture 2" descr="C:\Users\sony\Desktop\freckles before and af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685800"/>
            <a:ext cx="226218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3150" y="4495800"/>
            <a:ext cx="276225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5935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1371600"/>
            <a:ext cx="7067550" cy="4095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9528048" cy="990600"/>
          </a:xfrm>
        </p:spPr>
        <p:txBody>
          <a:bodyPr>
            <a:normAutofit/>
          </a:bodyPr>
          <a:lstStyle/>
          <a:p>
            <a:r>
              <a:rPr lang="en-US" sz="2800" b="1" dirty="0"/>
              <a:t>          </a:t>
            </a:r>
            <a:br>
              <a:rPr lang="en-US" sz="2800" b="1" dirty="0"/>
            </a:br>
            <a:r>
              <a:rPr lang="en-US" sz="2800" b="1" dirty="0"/>
              <a:t>              ANAGEN DURATION OF DIFFERENT REGIONS</a:t>
            </a:r>
          </a:p>
        </p:txBody>
      </p:sp>
      <p:sp>
        <p:nvSpPr>
          <p:cNvPr id="3" name="Text Placeholder 2"/>
          <p:cNvSpPr>
            <a:spLocks noGrp="1"/>
          </p:cNvSpPr>
          <p:nvPr>
            <p:ph type="body" idx="1"/>
          </p:nvPr>
        </p:nvSpPr>
        <p:spPr>
          <a:xfrm>
            <a:off x="2265352" y="1447800"/>
            <a:ext cx="2874596" cy="576262"/>
          </a:xfrm>
        </p:spPr>
        <p:txBody>
          <a:bodyPr/>
          <a:lstStyle/>
          <a:p>
            <a:r>
              <a:rPr lang="en-US" dirty="0"/>
              <a:t>REGION</a:t>
            </a:r>
          </a:p>
        </p:txBody>
      </p:sp>
      <p:sp>
        <p:nvSpPr>
          <p:cNvPr id="4" name="Content Placeholder 3"/>
          <p:cNvSpPr>
            <a:spLocks noGrp="1"/>
          </p:cNvSpPr>
          <p:nvPr>
            <p:ph sz="half" idx="2"/>
          </p:nvPr>
        </p:nvSpPr>
        <p:spPr>
          <a:xfrm>
            <a:off x="1942415" y="2057400"/>
            <a:ext cx="3197532" cy="3105703"/>
          </a:xfrm>
          <a:ln w="57150">
            <a:solidFill>
              <a:schemeClr val="tx1"/>
            </a:solidFill>
          </a:ln>
        </p:spPr>
        <p:txBody>
          <a:bodyPr>
            <a:normAutofit/>
          </a:bodyPr>
          <a:lstStyle/>
          <a:p>
            <a:pPr>
              <a:buFont typeface="Wingdings" panose="05000000000000000000" pitchFamily="2" charset="2"/>
              <a:buChar char="Ø"/>
            </a:pPr>
            <a:r>
              <a:rPr lang="en-US" dirty="0"/>
              <a:t>scalp.</a:t>
            </a:r>
          </a:p>
          <a:p>
            <a:pPr>
              <a:buFont typeface="Wingdings" panose="05000000000000000000" pitchFamily="2" charset="2"/>
              <a:buChar char="Ø"/>
            </a:pPr>
            <a:r>
              <a:rPr lang="en-US" dirty="0"/>
              <a:t>Eye brow </a:t>
            </a:r>
          </a:p>
          <a:p>
            <a:pPr>
              <a:buFont typeface="Wingdings" panose="05000000000000000000" pitchFamily="2" charset="2"/>
              <a:buChar char="Ø"/>
            </a:pPr>
            <a:r>
              <a:rPr lang="en-US" dirty="0"/>
              <a:t>Legs </a:t>
            </a:r>
          </a:p>
          <a:p>
            <a:pPr>
              <a:buFont typeface="Wingdings" panose="05000000000000000000" pitchFamily="2" charset="2"/>
              <a:buChar char="Ø"/>
            </a:pPr>
            <a:r>
              <a:rPr lang="en-US" dirty="0"/>
              <a:t>Arm hairs</a:t>
            </a:r>
          </a:p>
          <a:p>
            <a:pPr>
              <a:buFont typeface="Wingdings" panose="05000000000000000000" pitchFamily="2" charset="2"/>
              <a:buChar char="Ø"/>
            </a:pPr>
            <a:r>
              <a:rPr lang="en-US" dirty="0"/>
              <a:t>Upper lips</a:t>
            </a:r>
          </a:p>
          <a:p>
            <a:pPr>
              <a:buFont typeface="Wingdings" panose="05000000000000000000" pitchFamily="2" charset="2"/>
              <a:buChar char="Ø"/>
            </a:pPr>
            <a:endParaRPr lang="en-US" dirty="0"/>
          </a:p>
        </p:txBody>
      </p:sp>
      <p:sp>
        <p:nvSpPr>
          <p:cNvPr id="5" name="Text Placeholder 4"/>
          <p:cNvSpPr>
            <a:spLocks noGrp="1"/>
          </p:cNvSpPr>
          <p:nvPr>
            <p:ph type="body" sz="quarter" idx="3"/>
          </p:nvPr>
        </p:nvSpPr>
        <p:spPr>
          <a:xfrm>
            <a:off x="5656154" y="1447800"/>
            <a:ext cx="2873239" cy="576262"/>
          </a:xfrm>
        </p:spPr>
        <p:txBody>
          <a:bodyPr/>
          <a:lstStyle/>
          <a:p>
            <a:r>
              <a:rPr lang="en-US" dirty="0"/>
              <a:t>DURATION</a:t>
            </a:r>
          </a:p>
        </p:txBody>
      </p:sp>
      <p:sp>
        <p:nvSpPr>
          <p:cNvPr id="6" name="Content Placeholder 5"/>
          <p:cNvSpPr>
            <a:spLocks noGrp="1"/>
          </p:cNvSpPr>
          <p:nvPr>
            <p:ph sz="quarter" idx="4"/>
          </p:nvPr>
        </p:nvSpPr>
        <p:spPr>
          <a:xfrm>
            <a:off x="5333715" y="2075897"/>
            <a:ext cx="3195680" cy="3105703"/>
          </a:xfrm>
          <a:ln w="57150">
            <a:solidFill>
              <a:schemeClr val="tx1"/>
            </a:solidFill>
          </a:ln>
        </p:spPr>
        <p:txBody>
          <a:bodyPr/>
          <a:lstStyle/>
          <a:p>
            <a:pPr>
              <a:buFont typeface="Wingdings" panose="05000000000000000000" pitchFamily="2" charset="2"/>
              <a:buChar char="Ø"/>
            </a:pPr>
            <a:r>
              <a:rPr lang="en-US" dirty="0"/>
              <a:t>Lasts 1-7 years</a:t>
            </a:r>
          </a:p>
          <a:p>
            <a:pPr>
              <a:buFont typeface="Wingdings" panose="05000000000000000000" pitchFamily="2" charset="2"/>
              <a:buChar char="Ø"/>
            </a:pPr>
            <a:r>
              <a:rPr lang="en-US" dirty="0"/>
              <a:t>Lasts 4-8 weeks</a:t>
            </a:r>
          </a:p>
          <a:p>
            <a:pPr>
              <a:buFont typeface="Wingdings" panose="05000000000000000000" pitchFamily="2" charset="2"/>
              <a:buChar char="Ø"/>
            </a:pPr>
            <a:r>
              <a:rPr lang="en-US" dirty="0"/>
              <a:t>19-26 weeks</a:t>
            </a:r>
          </a:p>
          <a:p>
            <a:pPr>
              <a:buFont typeface="Wingdings" panose="05000000000000000000" pitchFamily="2" charset="2"/>
              <a:buChar char="Ø"/>
            </a:pPr>
            <a:r>
              <a:rPr lang="en-US" dirty="0"/>
              <a:t>6-12weeks</a:t>
            </a:r>
          </a:p>
          <a:p>
            <a:pPr>
              <a:buFont typeface="Wingdings" panose="05000000000000000000" pitchFamily="2" charset="2"/>
              <a:buChar char="Ø"/>
            </a:pPr>
            <a:r>
              <a:rPr lang="en-US" dirty="0"/>
              <a:t>4-14 weeks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752" y="307848"/>
            <a:ext cx="8534400" cy="758952"/>
          </a:xfrm>
        </p:spPr>
        <p:txBody>
          <a:bodyPr>
            <a:normAutofit fontScale="90000"/>
          </a:bodyPr>
          <a:lstStyle/>
          <a:p>
            <a:pPr algn="l"/>
            <a:r>
              <a:rPr lang="en-US" sz="2800" b="1" dirty="0" smtClean="0"/>
              <a:t/>
            </a:r>
            <a:br>
              <a:rPr lang="en-US" sz="2800" b="1" dirty="0" smtClean="0"/>
            </a:br>
            <a:r>
              <a:rPr lang="en-US" sz="2800" b="1" dirty="0"/>
              <a:t> </a:t>
            </a:r>
            <a:r>
              <a:rPr lang="en-US" sz="2800" b="1" dirty="0" smtClean="0"/>
              <a:t>                  </a:t>
            </a:r>
            <a:r>
              <a:rPr lang="en-US" b="1" dirty="0" smtClean="0"/>
              <a:t>HAIR </a:t>
            </a:r>
            <a:r>
              <a:rPr lang="en-US" b="1" dirty="0"/>
              <a:t>SHINE</a:t>
            </a:r>
          </a:p>
        </p:txBody>
      </p:sp>
      <p:pic>
        <p:nvPicPr>
          <p:cNvPr id="9" name="Content Placeholder 8" descr="healthy hair.bmp"/>
          <p:cNvPicPr>
            <a:picLocks noGrp="1" noChangeAspect="1"/>
          </p:cNvPicPr>
          <p:nvPr>
            <p:ph idx="1"/>
          </p:nvPr>
        </p:nvPicPr>
        <p:blipFill>
          <a:blip r:embed="rId2" cstate="print"/>
          <a:stretch>
            <a:fillRect/>
          </a:stretch>
        </p:blipFill>
        <p:spPr>
          <a:xfrm>
            <a:off x="6248400" y="1295400"/>
            <a:ext cx="2438400" cy="3733800"/>
          </a:xfrm>
        </p:spPr>
      </p:pic>
      <p:sp>
        <p:nvSpPr>
          <p:cNvPr id="6" name="Text Placeholder 5"/>
          <p:cNvSpPr>
            <a:spLocks noGrp="1"/>
          </p:cNvSpPr>
          <p:nvPr>
            <p:ph type="body" idx="4294967295"/>
          </p:nvPr>
        </p:nvSpPr>
        <p:spPr>
          <a:xfrm>
            <a:off x="762000" y="1493837"/>
            <a:ext cx="5334000" cy="4144963"/>
          </a:xfrm>
        </p:spPr>
        <p:txBody>
          <a:bodyPr>
            <a:normAutofit/>
          </a:bodyPr>
          <a:lstStyle/>
          <a:p>
            <a:pPr>
              <a:buFont typeface="Wingdings" panose="05000000000000000000" pitchFamily="2" charset="2"/>
              <a:buChar char="Ø"/>
            </a:pPr>
            <a:r>
              <a:rPr lang="en-US" sz="2000" dirty="0"/>
              <a:t>Hair luster is the result of light reflection from the cuticle cells.</a:t>
            </a:r>
          </a:p>
          <a:p>
            <a:pPr>
              <a:buFont typeface="Wingdings" panose="05000000000000000000" pitchFamily="2" charset="2"/>
              <a:buChar char="Ø"/>
            </a:pPr>
            <a:r>
              <a:rPr lang="en-US" sz="2000" dirty="0"/>
              <a:t>Cuticle cells act like mirrors reflecting light.</a:t>
            </a:r>
          </a:p>
          <a:p>
            <a:pPr>
              <a:buFont typeface="Wingdings" panose="05000000000000000000" pitchFamily="2" charset="2"/>
              <a:buChar char="Ø"/>
            </a:pPr>
            <a:endParaRPr lang="en-US"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b="1" dirty="0"/>
              <a:t>  HAIR SHINE</a:t>
            </a:r>
          </a:p>
        </p:txBody>
      </p:sp>
      <p:sp>
        <p:nvSpPr>
          <p:cNvPr id="6" name="Content Placeholder 5"/>
          <p:cNvSpPr>
            <a:spLocks noGrp="1"/>
          </p:cNvSpPr>
          <p:nvPr>
            <p:ph sz="half" idx="1"/>
          </p:nvPr>
        </p:nvSpPr>
        <p:spPr>
          <a:xfrm>
            <a:off x="762000" y="1676400"/>
            <a:ext cx="3197531" cy="3767397"/>
          </a:xfrm>
        </p:spPr>
        <p:txBody>
          <a:bodyPr/>
          <a:lstStyle/>
          <a:p>
            <a:pPr>
              <a:buFont typeface="Wingdings" panose="05000000000000000000" pitchFamily="2" charset="2"/>
              <a:buChar char="Ø"/>
            </a:pPr>
            <a:r>
              <a:rPr lang="en-US" dirty="0"/>
              <a:t>Damage to cuticular cells induced by weathering result in dull hair.</a:t>
            </a:r>
          </a:p>
          <a:p>
            <a:pPr>
              <a:buFont typeface="Wingdings" panose="05000000000000000000" pitchFamily="2" charset="2"/>
              <a:buChar char="Ø"/>
            </a:pPr>
            <a:endParaRPr lang="en-US" dirty="0"/>
          </a:p>
        </p:txBody>
      </p:sp>
      <p:pic>
        <p:nvPicPr>
          <p:cNvPr id="8" name="Content Placeholder 7" descr="em normal hair.bmp"/>
          <p:cNvPicPr>
            <a:picLocks noGrp="1" noChangeAspect="1"/>
          </p:cNvPicPr>
          <p:nvPr>
            <p:ph sz="half" idx="2"/>
          </p:nvPr>
        </p:nvPicPr>
        <p:blipFill>
          <a:blip r:embed="rId2" cstate="print"/>
          <a:stretch>
            <a:fillRect/>
          </a:stretch>
        </p:blipFill>
        <p:spPr>
          <a:xfrm>
            <a:off x="4572000" y="1219200"/>
            <a:ext cx="4038600" cy="2608098"/>
          </a:xfrm>
        </p:spPr>
      </p:pic>
      <p:sp>
        <p:nvSpPr>
          <p:cNvPr id="9" name="Rectangle 8"/>
          <p:cNvSpPr/>
          <p:nvPr/>
        </p:nvSpPr>
        <p:spPr>
          <a:xfrm>
            <a:off x="4572000" y="4114800"/>
            <a:ext cx="4038600" cy="2438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em damaged hair.bmp"/>
          <p:cNvPicPr>
            <a:picLocks noChangeAspect="1"/>
          </p:cNvPicPr>
          <p:nvPr/>
        </p:nvPicPr>
        <p:blipFill>
          <a:blip r:embed="rId3" cstate="print"/>
          <a:stretch>
            <a:fillRect/>
          </a:stretch>
        </p:blipFill>
        <p:spPr>
          <a:xfrm>
            <a:off x="4572000" y="4038600"/>
            <a:ext cx="4038600" cy="2514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BED SIDE TESTS</a:t>
            </a:r>
          </a:p>
        </p:txBody>
      </p:sp>
      <p:pic>
        <p:nvPicPr>
          <p:cNvPr id="7" name="Content Placeholder 6" descr="hair pull test.bmp"/>
          <p:cNvPicPr>
            <a:picLocks noGrp="1" noChangeAspect="1"/>
          </p:cNvPicPr>
          <p:nvPr>
            <p:ph sz="half" idx="1"/>
          </p:nvPr>
        </p:nvPicPr>
        <p:blipFill>
          <a:blip r:embed="rId2" cstate="print"/>
          <a:stretch>
            <a:fillRect/>
          </a:stretch>
        </p:blipFill>
        <p:spPr>
          <a:xfrm>
            <a:off x="304800" y="1371600"/>
            <a:ext cx="2438400" cy="2286000"/>
          </a:xfrm>
        </p:spPr>
      </p:pic>
      <p:sp>
        <p:nvSpPr>
          <p:cNvPr id="4" name="Text Placeholder 3"/>
          <p:cNvSpPr>
            <a:spLocks noGrp="1"/>
          </p:cNvSpPr>
          <p:nvPr>
            <p:ph sz="half" idx="2"/>
          </p:nvPr>
        </p:nvSpPr>
        <p:spPr>
          <a:xfrm>
            <a:off x="2743200" y="1371600"/>
            <a:ext cx="6096000" cy="4681728"/>
          </a:xfrm>
        </p:spPr>
        <p:txBody>
          <a:bodyPr>
            <a:normAutofit/>
          </a:bodyPr>
          <a:lstStyle/>
          <a:p>
            <a:pPr marL="0" indent="0">
              <a:buNone/>
            </a:pPr>
            <a:r>
              <a:rPr lang="en-US" sz="2000" dirty="0">
                <a:solidFill>
                  <a:srgbClr val="FF0000"/>
                </a:solidFill>
              </a:rPr>
              <a:t>1. Pull test</a:t>
            </a:r>
            <a:r>
              <a:rPr lang="en-US" dirty="0"/>
              <a:t>:</a:t>
            </a:r>
          </a:p>
          <a:p>
            <a:pPr>
              <a:buFont typeface="Wingdings" panose="05000000000000000000" pitchFamily="2" charset="2"/>
              <a:buChar char="Ø"/>
            </a:pPr>
            <a:r>
              <a:rPr lang="en-US" sz="2000" dirty="0"/>
              <a:t>Small amount of hair is grasped between 2 fingers close to the scalp and pulled along the entire length.</a:t>
            </a:r>
          </a:p>
          <a:p>
            <a:pPr>
              <a:buFont typeface="Wingdings" panose="05000000000000000000" pitchFamily="2" charset="2"/>
              <a:buChar char="Ø"/>
            </a:pPr>
            <a:r>
              <a:rPr lang="en-US" sz="2000" dirty="0"/>
              <a:t>Under normal conditions few hairs are shed .</a:t>
            </a:r>
          </a:p>
          <a:p>
            <a:pPr>
              <a:buFont typeface="Wingdings" panose="05000000000000000000" pitchFamily="2" charset="2"/>
              <a:buChar char="Ø"/>
            </a:pPr>
            <a:r>
              <a:rPr lang="en-US" sz="2000" dirty="0"/>
              <a:t>Look at the proximal end  to see if telogen, anagen , or tapered </a:t>
            </a:r>
          </a:p>
          <a:p>
            <a:pPr>
              <a:buFont typeface="Arial" pitchFamily="34" charset="0"/>
              <a:buChar char="•"/>
            </a:pPr>
            <a:endParaRPr lang="en-US" dirty="0"/>
          </a:p>
        </p:txBody>
      </p:sp>
      <p:pic>
        <p:nvPicPr>
          <p:cNvPr id="2050" name="Picture 2" descr="C:\Users\sony\Desktop\pull t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14800"/>
            <a:ext cx="2466103" cy="160813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ony\Desktop\telog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3142" y="4191000"/>
            <a:ext cx="2130721"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ony\Desktop\anag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2769" y="4264025"/>
            <a:ext cx="2114431" cy="1450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48400" y="4800600"/>
            <a:ext cx="1087157" cy="369332"/>
          </a:xfrm>
          <a:prstGeom prst="rect">
            <a:avLst/>
          </a:prstGeom>
          <a:noFill/>
        </p:spPr>
        <p:txBody>
          <a:bodyPr wrap="none" rtlCol="0">
            <a:spAutoFit/>
          </a:bodyPr>
          <a:lstStyle/>
          <a:p>
            <a:r>
              <a:rPr lang="en-US" dirty="0" smtClean="0"/>
              <a:t>anagen</a:t>
            </a:r>
            <a:endParaRPr lang="en-US" dirty="0"/>
          </a:p>
        </p:txBody>
      </p:sp>
      <p:sp>
        <p:nvSpPr>
          <p:cNvPr id="5" name="TextBox 4"/>
          <p:cNvSpPr txBox="1"/>
          <p:nvPr/>
        </p:nvSpPr>
        <p:spPr>
          <a:xfrm>
            <a:off x="4504297" y="5410200"/>
            <a:ext cx="1058303" cy="369332"/>
          </a:xfrm>
          <a:prstGeom prst="rect">
            <a:avLst/>
          </a:prstGeom>
          <a:noFill/>
        </p:spPr>
        <p:txBody>
          <a:bodyPr wrap="none" rtlCol="0">
            <a:spAutoFit/>
          </a:bodyPr>
          <a:lstStyle/>
          <a:p>
            <a:r>
              <a:rPr lang="en-US" dirty="0" smtClean="0"/>
              <a:t>telogen</a:t>
            </a:r>
            <a:endParaRPr lang="en-US" dirty="0"/>
          </a:p>
        </p:txBody>
      </p:sp>
      <p:pic>
        <p:nvPicPr>
          <p:cNvPr id="10" name="Picture 4" descr="C:\Users\sony\Desktop\anag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721225"/>
            <a:ext cx="2114431" cy="1450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BED SIDE TESTS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762000" y="1371600"/>
                <a:ext cx="4470401" cy="3767397"/>
              </a:xfrm>
            </p:spPr>
            <p:txBody>
              <a:bodyPr>
                <a:normAutofit/>
              </a:bodyPr>
              <a:lstStyle/>
              <a:p>
                <a:pPr>
                  <a:buFont typeface="Wingdings" panose="05000000000000000000" pitchFamily="2" charset="2"/>
                  <a:buChar char="Ø"/>
                </a:pPr>
                <a:r>
                  <a:rPr lang="en-US" sz="2000" u="sng" dirty="0" smtClean="0">
                    <a:solidFill>
                      <a:srgbClr val="FF0000"/>
                    </a:solidFill>
                  </a:rPr>
                  <a:t>IF</a:t>
                </a:r>
                <a:r>
                  <a:rPr lang="en-US" sz="2000" dirty="0" smtClean="0"/>
                  <a:t> </a:t>
                </a:r>
                <a:r>
                  <a:rPr lang="en-US" sz="2000" dirty="0"/>
                  <a:t>positive </a:t>
                </a:r>
                <a:r>
                  <a:rPr lang="en-US" sz="2000" dirty="0" smtClean="0"/>
                  <a:t>( </a:t>
                </a:r>
                <a14:m>
                  <m:oMath xmlns:m="http://schemas.openxmlformats.org/officeDocument/2006/math">
                    <m:r>
                      <a:rPr lang="en-US" sz="2000" i="1" smtClean="0">
                        <a:latin typeface="Cambria Math"/>
                        <a:ea typeface="Cambria Math"/>
                      </a:rPr>
                      <m:t>≥</m:t>
                    </m:r>
                    <m:r>
                      <a:rPr lang="en-US" sz="2000" b="0" i="1" smtClean="0">
                        <a:latin typeface="Cambria Math"/>
                        <a:ea typeface="Cambria Math"/>
                      </a:rPr>
                      <m:t>6</m:t>
                    </m:r>
                    <m:r>
                      <a:rPr lang="en-US" sz="2000" b="0" i="1" smtClean="0">
                        <a:latin typeface="Cambria Math"/>
                        <a:ea typeface="Cambria Math"/>
                      </a:rPr>
                      <m:t>)</m:t>
                    </m:r>
                  </m:oMath>
                </a14:m>
                <a:r>
                  <a:rPr lang="en-US" sz="2000" dirty="0" smtClean="0"/>
                  <a:t> and </a:t>
                </a:r>
                <a:r>
                  <a:rPr lang="en-US" sz="2000" dirty="0"/>
                  <a:t>the proximal end </a:t>
                </a:r>
                <a:r>
                  <a:rPr lang="en-US" sz="2000" dirty="0" smtClean="0"/>
                  <a:t>is </a:t>
                </a:r>
                <a:r>
                  <a:rPr lang="en-US" sz="2000" dirty="0"/>
                  <a:t>clubbed (telogen </a:t>
                </a:r>
                <a:r>
                  <a:rPr lang="en-US" sz="2000" dirty="0" smtClean="0"/>
                  <a:t>)consider </a:t>
                </a:r>
                <a:r>
                  <a:rPr lang="en-US" sz="2000" dirty="0"/>
                  <a:t>:</a:t>
                </a:r>
              </a:p>
              <a:p>
                <a:pPr>
                  <a:buFont typeface="Wingdings" panose="05000000000000000000" pitchFamily="2" charset="2"/>
                  <a:buChar char="Ø"/>
                </a:pPr>
                <a:r>
                  <a:rPr lang="en-US" sz="2000" dirty="0"/>
                  <a:t>Telogen effluvum.</a:t>
                </a:r>
              </a:p>
              <a:p>
                <a:pPr>
                  <a:buFont typeface="Wingdings" panose="05000000000000000000" pitchFamily="2" charset="2"/>
                  <a:buChar char="Ø"/>
                </a:pPr>
                <a:r>
                  <a:rPr lang="en-US" sz="2000" u="sng" dirty="0" smtClean="0">
                    <a:solidFill>
                      <a:srgbClr val="FF0000"/>
                    </a:solidFill>
                  </a:rPr>
                  <a:t>IF</a:t>
                </a:r>
                <a:r>
                  <a:rPr lang="en-US" sz="2000" dirty="0" smtClean="0"/>
                  <a:t> miniaturized short telogen consider: </a:t>
                </a:r>
              </a:p>
              <a:p>
                <a:pPr>
                  <a:buFont typeface="Wingdings" panose="05000000000000000000" pitchFamily="2" charset="2"/>
                  <a:buChar char="Ø"/>
                </a:pPr>
                <a:r>
                  <a:rPr lang="en-US" sz="2000" dirty="0" smtClean="0"/>
                  <a:t>Female pattern hair loss (androgenic alopecia ).</a:t>
                </a:r>
                <a:endParaRPr lang="en-US" sz="2000" dirty="0"/>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762000" y="1371600"/>
                <a:ext cx="4470401" cy="3767397"/>
              </a:xfrm>
              <a:blipFill rotWithShape="1">
                <a:blip r:embed="rId2"/>
                <a:stretch>
                  <a:fillRect l="-1091" t="-809"/>
                </a:stretch>
              </a:blipFill>
            </p:spPr>
            <p:txBody>
              <a:bodyPr/>
              <a:lstStyle/>
              <a:p>
                <a:r>
                  <a:rPr lang="en-US">
                    <a:noFill/>
                  </a:rPr>
                  <a:t> </a:t>
                </a:r>
              </a:p>
            </p:txBody>
          </p:sp>
        </mc:Fallback>
      </mc:AlternateContent>
      <p:pic>
        <p:nvPicPr>
          <p:cNvPr id="3074" name="Picture 2" descr="C:\Users\sony\Desktop\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401" y="1371600"/>
            <a:ext cx="3606799"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sony\Desktop\hair slides\telogen.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232401" y="4199731"/>
            <a:ext cx="3606799" cy="1972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985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BED SIDE TESTS</a:t>
            </a:r>
            <a:endParaRPr lang="en-US" dirty="0"/>
          </a:p>
        </p:txBody>
      </p:sp>
      <p:sp>
        <p:nvSpPr>
          <p:cNvPr id="3" name="Content Placeholder 2"/>
          <p:cNvSpPr>
            <a:spLocks noGrp="1"/>
          </p:cNvSpPr>
          <p:nvPr>
            <p:ph sz="half" idx="1"/>
          </p:nvPr>
        </p:nvSpPr>
        <p:spPr>
          <a:xfrm>
            <a:off x="1145869" y="1447800"/>
            <a:ext cx="3197531" cy="3767397"/>
          </a:xfrm>
        </p:spPr>
        <p:txBody>
          <a:bodyPr/>
          <a:lstStyle/>
          <a:p>
            <a:pPr>
              <a:buFont typeface="Wingdings" panose="05000000000000000000" pitchFamily="2" charset="2"/>
              <a:buChar char="Ø"/>
            </a:pPr>
            <a:r>
              <a:rPr lang="en-US" sz="2400" u="sng" dirty="0" smtClean="0">
                <a:solidFill>
                  <a:srgbClr val="FF0000"/>
                </a:solidFill>
              </a:rPr>
              <a:t>IF</a:t>
            </a:r>
            <a:r>
              <a:rPr lang="en-US" sz="2400" dirty="0" smtClean="0"/>
              <a:t> </a:t>
            </a:r>
            <a:r>
              <a:rPr lang="en-US" sz="2400" dirty="0"/>
              <a:t>positive and the proximal end is </a:t>
            </a:r>
            <a:r>
              <a:rPr lang="en-US" sz="2400" dirty="0">
                <a:solidFill>
                  <a:srgbClr val="FF0000"/>
                </a:solidFill>
              </a:rPr>
              <a:t>tapered</a:t>
            </a:r>
            <a:r>
              <a:rPr lang="en-US" sz="2400" dirty="0"/>
              <a:t> consider</a:t>
            </a:r>
          </a:p>
          <a:p>
            <a:pPr>
              <a:buFont typeface="Wingdings" panose="05000000000000000000" pitchFamily="2" charset="2"/>
              <a:buChar char="Ø"/>
            </a:pPr>
            <a:r>
              <a:rPr lang="en-US" sz="2400" dirty="0"/>
              <a:t>Active alopecia  areata.</a:t>
            </a:r>
          </a:p>
          <a:p>
            <a:pPr marL="0" indent="0">
              <a:buNone/>
            </a:pPr>
            <a:endParaRPr lang="en-US" dirty="0"/>
          </a:p>
        </p:txBody>
      </p:sp>
      <p:sp>
        <p:nvSpPr>
          <p:cNvPr id="4" name="Content Placeholder 3"/>
          <p:cNvSpPr>
            <a:spLocks noGrp="1"/>
          </p:cNvSpPr>
          <p:nvPr>
            <p:ph sz="half" idx="2"/>
          </p:nvPr>
        </p:nvSpPr>
        <p:spPr/>
        <p:txBody>
          <a:bodyPr/>
          <a:lstStyle/>
          <a:p>
            <a:endParaRPr lang="en-US" dirty="0"/>
          </a:p>
        </p:txBody>
      </p:sp>
      <p:pic>
        <p:nvPicPr>
          <p:cNvPr id="4098" name="Picture 2" descr="C:\Users\sony\Desktop\aa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3956" y="1506537"/>
            <a:ext cx="4001443" cy="237966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ony\Desktop\aa tapered ha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956" y="4038599"/>
            <a:ext cx="4001443" cy="167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699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BED SIDE TESTS</a:t>
            </a:r>
            <a:endParaRPr lang="en-US" dirty="0"/>
          </a:p>
        </p:txBody>
      </p:sp>
      <p:sp>
        <p:nvSpPr>
          <p:cNvPr id="3" name="Content Placeholder 2"/>
          <p:cNvSpPr>
            <a:spLocks noGrp="1"/>
          </p:cNvSpPr>
          <p:nvPr>
            <p:ph sz="half" idx="1"/>
          </p:nvPr>
        </p:nvSpPr>
        <p:spPr>
          <a:xfrm>
            <a:off x="1145869" y="1447800"/>
            <a:ext cx="3197531" cy="3767397"/>
          </a:xfrm>
        </p:spPr>
        <p:txBody>
          <a:bodyPr>
            <a:normAutofit/>
          </a:bodyPr>
          <a:lstStyle/>
          <a:p>
            <a:pPr>
              <a:buFont typeface="Wingdings" panose="05000000000000000000" pitchFamily="2" charset="2"/>
              <a:buChar char="Ø"/>
            </a:pPr>
            <a:r>
              <a:rPr lang="en-US" sz="2000" u="sng" dirty="0" smtClean="0">
                <a:solidFill>
                  <a:srgbClr val="FF0000"/>
                </a:solidFill>
              </a:rPr>
              <a:t>IF</a:t>
            </a:r>
            <a:r>
              <a:rPr lang="en-US" sz="2000" dirty="0" smtClean="0">
                <a:solidFill>
                  <a:srgbClr val="FF0000"/>
                </a:solidFill>
              </a:rPr>
              <a:t> </a:t>
            </a:r>
            <a:r>
              <a:rPr lang="en-US" sz="2000" dirty="0"/>
              <a:t>positive and the proximal end is </a:t>
            </a:r>
            <a:r>
              <a:rPr lang="en-US" sz="2000" dirty="0">
                <a:solidFill>
                  <a:srgbClr val="FF0000"/>
                </a:solidFill>
              </a:rPr>
              <a:t>anagen</a:t>
            </a:r>
            <a:r>
              <a:rPr lang="en-US" sz="2000" dirty="0"/>
              <a:t> consider: </a:t>
            </a:r>
          </a:p>
          <a:p>
            <a:pPr>
              <a:buFont typeface="Wingdings" panose="05000000000000000000" pitchFamily="2" charset="2"/>
              <a:buChar char="Ø"/>
            </a:pPr>
            <a:r>
              <a:rPr lang="en-US" sz="2000" dirty="0"/>
              <a:t>Scarring alopecia</a:t>
            </a:r>
          </a:p>
          <a:p>
            <a:pPr>
              <a:buFont typeface="Wingdings" panose="05000000000000000000" pitchFamily="2" charset="2"/>
              <a:buChar char="Ø"/>
            </a:pPr>
            <a:r>
              <a:rPr lang="en-US" sz="2000" dirty="0"/>
              <a:t>Anagen effluvum</a:t>
            </a:r>
          </a:p>
          <a:p>
            <a:endParaRPr lang="en-US" sz="2000" dirty="0"/>
          </a:p>
        </p:txBody>
      </p:sp>
      <p:pic>
        <p:nvPicPr>
          <p:cNvPr id="1026" name="Picture 2" descr="C:\Users\sony\Desktop\hair slides\anag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7976" y="838200"/>
            <a:ext cx="3603624" cy="22484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scarring alopec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6" y="3086682"/>
            <a:ext cx="3603624" cy="191394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Image result for anagen effluvi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6" descr="Image result for anagen effluviu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8" descr="Image result for anagen effluviu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10" descr="Image result for anagen effluvium"/>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76" y="4719638"/>
            <a:ext cx="3603624"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3893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BED SIDE TEST</a:t>
            </a:r>
          </a:p>
        </p:txBody>
      </p:sp>
      <p:pic>
        <p:nvPicPr>
          <p:cNvPr id="7" name="Content Placeholder 6" descr="hair parting test.bmp"/>
          <p:cNvPicPr>
            <a:picLocks noGrp="1" noChangeAspect="1"/>
          </p:cNvPicPr>
          <p:nvPr>
            <p:ph idx="1"/>
          </p:nvPr>
        </p:nvPicPr>
        <p:blipFill>
          <a:blip r:embed="rId2" cstate="print"/>
          <a:stretch>
            <a:fillRect/>
          </a:stretch>
        </p:blipFill>
        <p:spPr>
          <a:xfrm>
            <a:off x="4267101" y="4038600"/>
            <a:ext cx="2057499" cy="1909234"/>
          </a:xfrm>
        </p:spPr>
      </p:pic>
      <p:sp>
        <p:nvSpPr>
          <p:cNvPr id="4" name="Text Placeholder 3"/>
          <p:cNvSpPr>
            <a:spLocks noGrp="1"/>
          </p:cNvSpPr>
          <p:nvPr>
            <p:ph type="body" idx="4294967295"/>
          </p:nvPr>
        </p:nvSpPr>
        <p:spPr>
          <a:xfrm>
            <a:off x="533400" y="1524000"/>
            <a:ext cx="8610600" cy="4144963"/>
          </a:xfrm>
        </p:spPr>
        <p:txBody>
          <a:bodyPr>
            <a:normAutofit/>
          </a:bodyPr>
          <a:lstStyle/>
          <a:p>
            <a:pPr marL="0" indent="0">
              <a:buNone/>
            </a:pPr>
            <a:r>
              <a:rPr lang="en-US" sz="2000" dirty="0">
                <a:solidFill>
                  <a:srgbClr val="FF0000"/>
                </a:solidFill>
              </a:rPr>
              <a:t>2. Part –width test</a:t>
            </a:r>
          </a:p>
          <a:p>
            <a:pPr>
              <a:buFont typeface="Wingdings" panose="05000000000000000000" pitchFamily="2" charset="2"/>
              <a:buChar char="Ø"/>
            </a:pPr>
            <a:r>
              <a:rPr lang="en-US" sz="2000" dirty="0"/>
              <a:t>Part the patient hair in the midline </a:t>
            </a:r>
          </a:p>
          <a:p>
            <a:pPr>
              <a:buFont typeface="Wingdings" panose="05000000000000000000" pitchFamily="2" charset="2"/>
              <a:buChar char="Ø"/>
            </a:pPr>
            <a:r>
              <a:rPr lang="en-US" sz="2000" dirty="0"/>
              <a:t>Note the width of the part </a:t>
            </a:r>
          </a:p>
          <a:p>
            <a:pPr>
              <a:buFont typeface="Wingdings" panose="05000000000000000000" pitchFamily="2" charset="2"/>
              <a:buChar char="Ø"/>
            </a:pPr>
            <a:r>
              <a:rPr lang="en-US" sz="2000" dirty="0"/>
              <a:t>Compare the part width over the occipital and crown area </a:t>
            </a:r>
          </a:p>
          <a:p>
            <a:pPr>
              <a:buFont typeface="Wingdings" panose="05000000000000000000" pitchFamily="2" charset="2"/>
              <a:buChar char="Ø"/>
            </a:pPr>
            <a:r>
              <a:rPr lang="en-US" sz="2000" u="sng" dirty="0" smtClean="0">
                <a:solidFill>
                  <a:srgbClr val="FF0000"/>
                </a:solidFill>
              </a:rPr>
              <a:t>IF</a:t>
            </a:r>
            <a:r>
              <a:rPr lang="en-US" sz="2000" dirty="0" smtClean="0"/>
              <a:t> </a:t>
            </a:r>
            <a:r>
              <a:rPr lang="en-US" sz="2000" dirty="0"/>
              <a:t>the part is wide over the </a:t>
            </a:r>
            <a:r>
              <a:rPr lang="en-US" sz="2000" dirty="0" smtClean="0"/>
              <a:t>crown, it’s </a:t>
            </a:r>
            <a:r>
              <a:rPr lang="en-US" sz="2000" dirty="0"/>
              <a:t>likely that the patient has FPHL (female pattern hair loss).</a:t>
            </a:r>
          </a:p>
        </p:txBody>
      </p:sp>
      <p:pic>
        <p:nvPicPr>
          <p:cNvPr id="7170" name="Picture 2" descr="C:\Users\sony\Desktop\fph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4037179"/>
            <a:ext cx="2638425" cy="19492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OBJECTIVES OF THE LECTURE</a:t>
            </a:r>
          </a:p>
        </p:txBody>
      </p:sp>
      <p:sp>
        <p:nvSpPr>
          <p:cNvPr id="3" name="Content Placeholder 2"/>
          <p:cNvSpPr>
            <a:spLocks noGrp="1"/>
          </p:cNvSpPr>
          <p:nvPr>
            <p:ph idx="1"/>
          </p:nvPr>
        </p:nvSpPr>
        <p:spPr>
          <a:xfrm>
            <a:off x="1942415" y="1524000"/>
            <a:ext cx="6591985" cy="4953000"/>
          </a:xfrm>
        </p:spPr>
        <p:txBody>
          <a:bodyPr>
            <a:normAutofit/>
          </a:bodyPr>
          <a:lstStyle/>
          <a:p>
            <a:pPr>
              <a:buFont typeface="Wingdings" panose="05000000000000000000" pitchFamily="2" charset="2"/>
              <a:buChar char="Ø"/>
            </a:pPr>
            <a:r>
              <a:rPr lang="en-US" dirty="0"/>
              <a:t>To know the structure of the hair.</a:t>
            </a:r>
          </a:p>
          <a:p>
            <a:pPr>
              <a:buFont typeface="Wingdings" panose="05000000000000000000" pitchFamily="2" charset="2"/>
              <a:buChar char="Ø"/>
            </a:pPr>
            <a:r>
              <a:rPr lang="en-US" dirty="0"/>
              <a:t>To know the hair growth cycle.</a:t>
            </a:r>
          </a:p>
          <a:p>
            <a:pPr>
              <a:buFont typeface="Wingdings" panose="05000000000000000000" pitchFamily="2" charset="2"/>
              <a:buChar char="Ø"/>
            </a:pPr>
            <a:r>
              <a:rPr lang="en-US" dirty="0"/>
              <a:t>To know </a:t>
            </a:r>
            <a:r>
              <a:rPr lang="en-US" dirty="0" smtClean="0"/>
              <a:t>the approach  and bed </a:t>
            </a:r>
            <a:r>
              <a:rPr lang="en-US" dirty="0"/>
              <a:t>side tests to diagnose hair disorders.</a:t>
            </a:r>
          </a:p>
          <a:p>
            <a:pPr>
              <a:buFont typeface="Wingdings" panose="05000000000000000000" pitchFamily="2" charset="2"/>
              <a:buChar char="Ø"/>
            </a:pPr>
            <a:r>
              <a:rPr lang="en-US" dirty="0"/>
              <a:t>To know the clinical presentations and treatment of scarring and non scarring alopecias like DLE, Lichen planopilaris, Alopecia areata, Androgenetic </a:t>
            </a:r>
            <a:r>
              <a:rPr lang="en-US" dirty="0" smtClean="0"/>
              <a:t>alopecia (male and female pattern), </a:t>
            </a:r>
            <a:r>
              <a:rPr lang="en-US" dirty="0"/>
              <a:t>telogen effluvum, traction alopecia, trichotellomania and anagen effluvum.</a:t>
            </a:r>
          </a:p>
          <a:p>
            <a:pPr>
              <a:buFont typeface="Wingdings" panose="05000000000000000000" pitchFamily="2" charset="2"/>
              <a:buChar char="Ø"/>
            </a:pPr>
            <a:r>
              <a:rPr lang="en-US" dirty="0"/>
              <a:t>To know the different clinical presentations of vitiligo, associated diseases, differential diagnoses and therapy.</a:t>
            </a:r>
          </a:p>
          <a:p>
            <a:pPr>
              <a:buFont typeface="Wingdings" panose="05000000000000000000" pitchFamily="2" charset="2"/>
              <a:buChar char="Ø"/>
            </a:pPr>
            <a:r>
              <a:rPr lang="en-US" dirty="0"/>
              <a:t>To know the pathogenesis of melasma, freckels and treatment.</a:t>
            </a:r>
          </a:p>
          <a:p>
            <a:pPr marL="0" indent="0">
              <a:buNone/>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BED SIDE TEST:</a:t>
            </a:r>
          </a:p>
        </p:txBody>
      </p:sp>
      <p:pic>
        <p:nvPicPr>
          <p:cNvPr id="7" name="Content Placeholder 6" descr="trichogram.bmp"/>
          <p:cNvPicPr>
            <a:picLocks noGrp="1" noChangeAspect="1"/>
          </p:cNvPicPr>
          <p:nvPr>
            <p:ph idx="1"/>
          </p:nvPr>
        </p:nvPicPr>
        <p:blipFill>
          <a:blip r:embed="rId3" cstate="print"/>
          <a:stretch>
            <a:fillRect/>
          </a:stretch>
        </p:blipFill>
        <p:spPr>
          <a:xfrm>
            <a:off x="5257800" y="1752600"/>
            <a:ext cx="3581400" cy="3733800"/>
          </a:xfrm>
        </p:spPr>
      </p:pic>
      <p:sp>
        <p:nvSpPr>
          <p:cNvPr id="4" name="Text Placeholder 3"/>
          <p:cNvSpPr>
            <a:spLocks noGrp="1"/>
          </p:cNvSpPr>
          <p:nvPr>
            <p:ph type="body" idx="4294967295"/>
          </p:nvPr>
        </p:nvSpPr>
        <p:spPr>
          <a:xfrm>
            <a:off x="638175" y="1371600"/>
            <a:ext cx="4010025" cy="5105400"/>
          </a:xfrm>
        </p:spPr>
        <p:txBody>
          <a:bodyPr>
            <a:noAutofit/>
          </a:bodyPr>
          <a:lstStyle/>
          <a:p>
            <a:pPr marL="0" indent="0">
              <a:buNone/>
            </a:pPr>
            <a:r>
              <a:rPr lang="en-US" sz="2400" dirty="0"/>
              <a:t>3. Trichogram:</a:t>
            </a:r>
          </a:p>
          <a:p>
            <a:pPr>
              <a:buFont typeface="Wingdings" panose="05000000000000000000" pitchFamily="2" charset="2"/>
              <a:buChar char="Ø"/>
            </a:pPr>
            <a:r>
              <a:rPr lang="en-US" sz="2000" dirty="0"/>
              <a:t>Take 50-100 hairs from different parts of scalp (crown, occiput </a:t>
            </a:r>
            <a:r>
              <a:rPr lang="en-US" sz="2000" dirty="0" smtClean="0"/>
              <a:t>).</a:t>
            </a:r>
            <a:endParaRPr lang="en-US" sz="2000" dirty="0"/>
          </a:p>
          <a:p>
            <a:pPr>
              <a:buFont typeface="Wingdings" panose="05000000000000000000" pitchFamily="2" charset="2"/>
              <a:buChar char="Ø"/>
            </a:pPr>
            <a:r>
              <a:rPr lang="en-US" sz="2000" dirty="0"/>
              <a:t>Pluck the hair by using rubber tipped clamp in the hair </a:t>
            </a:r>
            <a:r>
              <a:rPr lang="en-US" sz="2000" dirty="0" smtClean="0"/>
              <a:t>direction. </a:t>
            </a:r>
            <a:endParaRPr lang="en-US" sz="2000" dirty="0"/>
          </a:p>
          <a:p>
            <a:pPr>
              <a:buFont typeface="Wingdings" panose="05000000000000000000" pitchFamily="2" charset="2"/>
              <a:buChar char="Ø"/>
            </a:pPr>
            <a:r>
              <a:rPr lang="en-US" sz="2000" dirty="0"/>
              <a:t>Mount hair on a </a:t>
            </a:r>
            <a:r>
              <a:rPr lang="en-US" sz="2000" dirty="0" smtClean="0"/>
              <a:t>slide. </a:t>
            </a:r>
            <a:endParaRPr lang="en-US" sz="2000" dirty="0"/>
          </a:p>
          <a:p>
            <a:pPr>
              <a:buFont typeface="Wingdings" panose="05000000000000000000" pitchFamily="2" charset="2"/>
              <a:buChar char="Ø"/>
            </a:pPr>
            <a:r>
              <a:rPr lang="en-US" sz="2000" dirty="0"/>
              <a:t>Examine the root under the </a:t>
            </a:r>
            <a:r>
              <a:rPr lang="en-US" sz="2000" dirty="0" smtClean="0"/>
              <a:t>microscope. </a:t>
            </a:r>
            <a:endParaRPr lang="en-US" sz="2000" dirty="0"/>
          </a:p>
          <a:p>
            <a:pPr>
              <a:buFont typeface="Wingdings" panose="05000000000000000000" pitchFamily="2" charset="2"/>
              <a:buChar char="Ø"/>
            </a:pPr>
            <a:r>
              <a:rPr lang="en-US" sz="2000" dirty="0"/>
              <a:t>Determine the % of anagen, catagen, </a:t>
            </a:r>
            <a:r>
              <a:rPr lang="en-US" sz="2000" dirty="0" smtClean="0"/>
              <a:t>telogen. </a:t>
            </a:r>
            <a:endParaRPr lang="en-US"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TRICHOGRAM MOUNT</a:t>
            </a:r>
          </a:p>
        </p:txBody>
      </p:sp>
      <p:sp>
        <p:nvSpPr>
          <p:cNvPr id="4" name="Content Placeholder 3"/>
          <p:cNvSpPr>
            <a:spLocks noGrp="1"/>
          </p:cNvSpPr>
          <p:nvPr>
            <p:ph idx="1"/>
          </p:nvPr>
        </p:nvSpPr>
        <p:spPr>
          <a:xfrm>
            <a:off x="301752" y="1527048"/>
            <a:ext cx="6251448" cy="4572000"/>
          </a:xfrm>
        </p:spPr>
        <p:txBody>
          <a:bodyPr>
            <a:noAutofit/>
          </a:bodyPr>
          <a:lstStyle/>
          <a:p>
            <a:pPr>
              <a:buFont typeface="Wingdings" panose="05000000000000000000" pitchFamily="2" charset="2"/>
              <a:buChar char="Ø"/>
            </a:pPr>
            <a:r>
              <a:rPr lang="en-US" sz="2000" dirty="0"/>
              <a:t>Anagen have sheath on the lower end.</a:t>
            </a:r>
          </a:p>
          <a:p>
            <a:pPr>
              <a:buFont typeface="Wingdings" panose="05000000000000000000" pitchFamily="2" charset="2"/>
              <a:buChar char="Ø"/>
            </a:pPr>
            <a:r>
              <a:rPr lang="en-US" sz="2000" dirty="0"/>
              <a:t>Catagen  have tapered end. </a:t>
            </a:r>
          </a:p>
          <a:p>
            <a:pPr>
              <a:buFont typeface="Wingdings" panose="05000000000000000000" pitchFamily="2" charset="2"/>
              <a:buChar char="Ø"/>
            </a:pPr>
            <a:r>
              <a:rPr lang="en-US" sz="2000" dirty="0"/>
              <a:t>Telogen have club end and no sheath </a:t>
            </a:r>
          </a:p>
          <a:p>
            <a:pPr>
              <a:buFont typeface="Wingdings" panose="05000000000000000000" pitchFamily="2" charset="2"/>
              <a:buChar char="Ø"/>
            </a:pPr>
            <a:r>
              <a:rPr lang="en-US" sz="2000" dirty="0"/>
              <a:t>10% telogen is excellent. </a:t>
            </a:r>
          </a:p>
          <a:p>
            <a:pPr>
              <a:buFont typeface="Wingdings" panose="05000000000000000000" pitchFamily="2" charset="2"/>
              <a:buChar char="Ø"/>
            </a:pPr>
            <a:r>
              <a:rPr lang="en-US" sz="2000" dirty="0"/>
              <a:t>With female pattern hair loss the telogen is more on the crown than occiput.</a:t>
            </a:r>
          </a:p>
          <a:p>
            <a:pPr>
              <a:buFont typeface="Wingdings" panose="05000000000000000000" pitchFamily="2" charset="2"/>
              <a:buChar char="Ø"/>
            </a:pPr>
            <a:r>
              <a:rPr lang="en-US" sz="2000" u="sng" dirty="0" smtClean="0">
                <a:solidFill>
                  <a:srgbClr val="FF0000"/>
                </a:solidFill>
              </a:rPr>
              <a:t>IF </a:t>
            </a:r>
            <a:r>
              <a:rPr lang="en-US" sz="2000" dirty="0" smtClean="0">
                <a:solidFill>
                  <a:schemeClr val="tx1"/>
                </a:solidFill>
              </a:rPr>
              <a:t>telogen</a:t>
            </a:r>
            <a:r>
              <a:rPr lang="en-US" sz="2000" dirty="0" smtClean="0"/>
              <a:t> </a:t>
            </a:r>
            <a:r>
              <a:rPr lang="en-US" sz="2000" dirty="0"/>
              <a:t>% is equal on different parts of the scalp  consider telogen effluvium </a:t>
            </a:r>
          </a:p>
          <a:p>
            <a:pPr>
              <a:buFont typeface="Wingdings" panose="05000000000000000000" pitchFamily="2" charset="2"/>
              <a:buChar char="Ø"/>
            </a:pPr>
            <a:endParaRPr lang="en-US" sz="2000" dirty="0"/>
          </a:p>
        </p:txBody>
      </p:sp>
      <p:pic>
        <p:nvPicPr>
          <p:cNvPr id="13315" name="Picture 3" descr="C:\Users\sony\Desktop\tricho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1" y="1679574"/>
            <a:ext cx="2362200" cy="319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127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ANAGEN HAIR</a:t>
            </a:r>
          </a:p>
        </p:txBody>
      </p:sp>
      <p:pic>
        <p:nvPicPr>
          <p:cNvPr id="10" name="Picture Placeholder 9" descr="hair anagen.bmp"/>
          <p:cNvPicPr>
            <a:picLocks noGrp="1" noChangeAspect="1"/>
          </p:cNvPicPr>
          <p:nvPr>
            <p:ph sz="half" idx="1"/>
          </p:nvPr>
        </p:nvPicPr>
        <p:blipFill>
          <a:blip r:embed="rId2" cstate="print"/>
          <a:stretch>
            <a:fillRect/>
          </a:stretch>
        </p:blipFill>
        <p:spPr>
          <a:xfrm>
            <a:off x="5105400" y="2133600"/>
            <a:ext cx="2743200" cy="989262"/>
          </a:xfrm>
        </p:spPr>
      </p:pic>
      <p:sp>
        <p:nvSpPr>
          <p:cNvPr id="2" name="Rectangle 1"/>
          <p:cNvSpPr/>
          <p:nvPr/>
        </p:nvSpPr>
        <p:spPr>
          <a:xfrm>
            <a:off x="914400" y="2286000"/>
            <a:ext cx="3323346" cy="523220"/>
          </a:xfrm>
          <a:prstGeom prst="rect">
            <a:avLst/>
          </a:prstGeom>
        </p:spPr>
        <p:txBody>
          <a:bodyPr wrap="none">
            <a:spAutoFit/>
          </a:bodyPr>
          <a:lstStyle/>
          <a:p>
            <a:pPr marL="457200" indent="-457200">
              <a:buFont typeface="Wingdings" panose="05000000000000000000" pitchFamily="2" charset="2"/>
              <a:buChar char="Ø"/>
            </a:pPr>
            <a:r>
              <a:rPr lang="en-US" sz="2800" dirty="0"/>
              <a:t>Note the sheath. </a:t>
            </a:r>
            <a:endParaRPr lang="en-US" sz="2800" dirty="0">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CATAGEN HAIR </a:t>
            </a:r>
          </a:p>
        </p:txBody>
      </p:sp>
      <p:pic>
        <p:nvPicPr>
          <p:cNvPr id="5" name="Picture Placeholder 4" descr="hair catagen.bmp"/>
          <p:cNvPicPr>
            <a:picLocks noGrp="1" noChangeAspect="1"/>
          </p:cNvPicPr>
          <p:nvPr>
            <p:ph sz="half" idx="1"/>
          </p:nvPr>
        </p:nvPicPr>
        <p:blipFill>
          <a:blip r:embed="rId2" cstate="print"/>
          <a:stretch>
            <a:fillRect/>
          </a:stretch>
        </p:blipFill>
        <p:spPr>
          <a:xfrm>
            <a:off x="5739873" y="2514600"/>
            <a:ext cx="1346727" cy="1184621"/>
          </a:xfrm>
        </p:spPr>
      </p:pic>
      <p:sp>
        <p:nvSpPr>
          <p:cNvPr id="3" name="Rectangle 2"/>
          <p:cNvSpPr/>
          <p:nvPr/>
        </p:nvSpPr>
        <p:spPr>
          <a:xfrm>
            <a:off x="685800" y="1676400"/>
            <a:ext cx="3657600" cy="954107"/>
          </a:xfrm>
          <a:prstGeom prst="rect">
            <a:avLst/>
          </a:prstGeom>
        </p:spPr>
        <p:txBody>
          <a:bodyPr wrap="square">
            <a:spAutoFit/>
          </a:bodyPr>
          <a:lstStyle/>
          <a:p>
            <a:pPr marL="457200" indent="-457200">
              <a:buFont typeface="Wingdings" panose="05000000000000000000" pitchFamily="2" charset="2"/>
              <a:buChar char="Ø"/>
            </a:pPr>
            <a:r>
              <a:rPr lang="en-US" sz="2800" dirty="0"/>
              <a:t>Note the tapered end.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TELOGEN HAIR</a:t>
            </a:r>
          </a:p>
        </p:txBody>
      </p:sp>
      <p:sp>
        <p:nvSpPr>
          <p:cNvPr id="4" name="Text Placeholder 3"/>
          <p:cNvSpPr>
            <a:spLocks noGrp="1"/>
          </p:cNvSpPr>
          <p:nvPr>
            <p:ph sz="half" idx="1"/>
          </p:nvPr>
        </p:nvSpPr>
        <p:spPr/>
        <p:txBody>
          <a:bodyPr>
            <a:normAutofit/>
          </a:bodyPr>
          <a:lstStyle/>
          <a:p>
            <a:pPr>
              <a:buFont typeface="Wingdings" panose="05000000000000000000" pitchFamily="2" charset="2"/>
              <a:buChar char="Ø"/>
            </a:pPr>
            <a:r>
              <a:rPr lang="en-US" sz="2800" dirty="0"/>
              <a:t>Note the club end.</a:t>
            </a:r>
          </a:p>
        </p:txBody>
      </p:sp>
      <p:sp>
        <p:nvSpPr>
          <p:cNvPr id="8" name="Content Placeholder 7"/>
          <p:cNvSpPr>
            <a:spLocks noGrp="1"/>
          </p:cNvSpPr>
          <p:nvPr>
            <p:ph sz="half" idx="2"/>
          </p:nvPr>
        </p:nvSpPr>
        <p:spPr/>
        <p:txBody>
          <a:bodyPr/>
          <a:lstStyle/>
          <a:p>
            <a:endParaRPr lang="en-US" dirty="0"/>
          </a:p>
        </p:txBody>
      </p:sp>
      <p:pic>
        <p:nvPicPr>
          <p:cNvPr id="4098" name="Picture 2" descr="D:\My Documents\My Pictures\hair telogen.bmp"/>
          <p:cNvPicPr>
            <a:picLocks noChangeAspect="1" noChangeArrowheads="1"/>
          </p:cNvPicPr>
          <p:nvPr/>
        </p:nvPicPr>
        <p:blipFill>
          <a:blip r:embed="rId2" cstate="print"/>
          <a:srcRect/>
          <a:stretch>
            <a:fillRect/>
          </a:stretch>
        </p:blipFill>
        <p:spPr bwMode="auto">
          <a:xfrm>
            <a:off x="5410200" y="2057400"/>
            <a:ext cx="2521634" cy="2875547"/>
          </a:xfrm>
          <a:prstGeom prst="rect">
            <a:avLst/>
          </a:prstGeom>
          <a:noFill/>
        </p:spPr>
      </p:pic>
      <p:cxnSp>
        <p:nvCxnSpPr>
          <p:cNvPr id="7" name="Straight Arrow Connector 6"/>
          <p:cNvCxnSpPr/>
          <p:nvPr/>
        </p:nvCxnSpPr>
        <p:spPr>
          <a:xfrm>
            <a:off x="6477000" y="2438400"/>
            <a:ext cx="609600" cy="22859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15000" y="2754868"/>
            <a:ext cx="1219200" cy="369332"/>
          </a:xfrm>
          <a:prstGeom prst="rect">
            <a:avLst/>
          </a:prstGeom>
          <a:noFill/>
        </p:spPr>
        <p:txBody>
          <a:bodyPr wrap="square" rtlCol="0">
            <a:spAutoFit/>
          </a:bodyPr>
          <a:lstStyle/>
          <a:p>
            <a:r>
              <a:rPr lang="en-US" dirty="0"/>
              <a:t>Club end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TRICHOSCOPY</a:t>
            </a:r>
            <a:endParaRPr lang="en-US" dirty="0"/>
          </a:p>
        </p:txBody>
      </p:sp>
      <p:sp>
        <p:nvSpPr>
          <p:cNvPr id="3" name="Content Placeholder 2"/>
          <p:cNvSpPr>
            <a:spLocks noGrp="1"/>
          </p:cNvSpPr>
          <p:nvPr>
            <p:ph sz="half" idx="1"/>
          </p:nvPr>
        </p:nvSpPr>
        <p:spPr>
          <a:xfrm>
            <a:off x="1447800" y="1676400"/>
            <a:ext cx="3197531" cy="3767397"/>
          </a:xfrm>
        </p:spPr>
        <p:txBody>
          <a:bodyPr/>
          <a:lstStyle/>
          <a:p>
            <a:pPr>
              <a:buFont typeface="Wingdings" panose="05000000000000000000" pitchFamily="2" charset="2"/>
              <a:buChar char="Ø"/>
            </a:pPr>
            <a:r>
              <a:rPr lang="en-US" dirty="0"/>
              <a:t>Trichoscopy involves using a dermoscope to examine the surface of the scalp and the hair shaft to identify signs of scalp disorders and different types of alopecia.</a:t>
            </a:r>
          </a:p>
          <a:p>
            <a:pPr>
              <a:buFont typeface="Wingdings" panose="05000000000000000000" pitchFamily="2" charset="2"/>
              <a:buChar char="Ø"/>
            </a:pPr>
            <a:endParaRPr lang="en-US" dirty="0"/>
          </a:p>
        </p:txBody>
      </p:sp>
      <p:sp>
        <p:nvSpPr>
          <p:cNvPr id="4" name="Content Placeholder 3"/>
          <p:cNvSpPr>
            <a:spLocks noGrp="1"/>
          </p:cNvSpPr>
          <p:nvPr>
            <p:ph sz="half" idx="2"/>
          </p:nvPr>
        </p:nvSpPr>
        <p:spPr/>
        <p:txBody>
          <a:bodyPr/>
          <a:lstStyle/>
          <a:p>
            <a:endParaRPr lang="en-US" dirty="0"/>
          </a:p>
        </p:txBody>
      </p:sp>
      <p:pic>
        <p:nvPicPr>
          <p:cNvPr id="1026" name="Picture 2" descr="C:\Users\sony\Desktop\dermatosco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371600"/>
            <a:ext cx="3390900" cy="25241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ony\Desktop\dermoscop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733800"/>
            <a:ext cx="3390900" cy="241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006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TRICHOSCOPY</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2050" name="Picture 2" descr="C:\Users\sony\Desktop\trichos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371600"/>
            <a:ext cx="4232006"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ony\Desktop\dermoscopy AG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544999"/>
            <a:ext cx="3962400" cy="10458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ony\Desktop\dermoscopy A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3708" y="4308559"/>
            <a:ext cx="1324692" cy="171124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sony\Desktop\telogen effluvum dermoscop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0512" y="2590800"/>
            <a:ext cx="4058688" cy="16144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sony\Desktop\dermoscopy lp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0" y="4308558"/>
            <a:ext cx="1447800" cy="1711241"/>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sony\Desktop\dermoscopy dl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78462" y="4343400"/>
            <a:ext cx="1254302" cy="167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840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ALOPECIA </a:t>
            </a:r>
          </a:p>
        </p:txBody>
      </p:sp>
      <p:sp>
        <p:nvSpPr>
          <p:cNvPr id="6" name="Content Placeholder 5"/>
          <p:cNvSpPr>
            <a:spLocks noGrp="1"/>
          </p:cNvSpPr>
          <p:nvPr>
            <p:ph idx="1"/>
          </p:nvPr>
        </p:nvSpPr>
        <p:spPr>
          <a:xfrm>
            <a:off x="609600" y="1476375"/>
            <a:ext cx="4876800" cy="3777622"/>
          </a:xfrm>
        </p:spPr>
        <p:txBody>
          <a:bodyPr>
            <a:normAutofit/>
          </a:bodyPr>
          <a:lstStyle/>
          <a:p>
            <a:pPr marL="0" indent="0">
              <a:buNone/>
            </a:pPr>
            <a:r>
              <a:rPr lang="en-US" dirty="0"/>
              <a:t>Alopecia is hair loss. </a:t>
            </a:r>
          </a:p>
          <a:p>
            <a:pPr marL="0" indent="0">
              <a:buNone/>
            </a:pPr>
            <a:r>
              <a:rPr lang="en-US" dirty="0"/>
              <a:t>There are 2 types of alopecia :</a:t>
            </a:r>
          </a:p>
          <a:p>
            <a:pPr marL="0" indent="0">
              <a:buNone/>
            </a:pPr>
            <a:r>
              <a:rPr lang="en-US" dirty="0">
                <a:solidFill>
                  <a:srgbClr val="FF0000"/>
                </a:solidFill>
              </a:rPr>
              <a:t>Scaring (irreversible) includes</a:t>
            </a:r>
            <a:r>
              <a:rPr lang="en-US" dirty="0"/>
              <a:t> :</a:t>
            </a:r>
          </a:p>
          <a:p>
            <a:pPr>
              <a:buFont typeface="Wingdings" panose="05000000000000000000" pitchFamily="2" charset="2"/>
              <a:buChar char="Ø"/>
            </a:pPr>
            <a:r>
              <a:rPr lang="en-US" dirty="0"/>
              <a:t>Chronic discoid lupus </a:t>
            </a:r>
          </a:p>
          <a:p>
            <a:pPr>
              <a:buFont typeface="Wingdings" panose="05000000000000000000" pitchFamily="2" charset="2"/>
              <a:buChar char="Ø"/>
            </a:pPr>
            <a:r>
              <a:rPr lang="en-US" dirty="0"/>
              <a:t>Lichen planopilaris</a:t>
            </a:r>
          </a:p>
          <a:p>
            <a:pPr>
              <a:buFont typeface="Wingdings" panose="05000000000000000000" pitchFamily="2" charset="2"/>
              <a:buChar char="Ø"/>
            </a:pPr>
            <a:r>
              <a:rPr lang="en-US" dirty="0"/>
              <a:t>Dissecting cellulitis </a:t>
            </a:r>
            <a:r>
              <a:rPr lang="en-US" dirty="0" smtClean="0"/>
              <a:t>of </a:t>
            </a:r>
            <a:r>
              <a:rPr lang="en-US" dirty="0"/>
              <a:t>the scalp.</a:t>
            </a:r>
          </a:p>
          <a:p>
            <a:pPr>
              <a:buNone/>
            </a:pPr>
            <a:endParaRPr lang="en-US" dirty="0"/>
          </a:p>
        </p:txBody>
      </p:sp>
      <p:pic>
        <p:nvPicPr>
          <p:cNvPr id="7170" name="Picture 2" descr="C:\Users\sony\Desktop\scaring aopec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447800"/>
            <a:ext cx="3810000" cy="4419600"/>
          </a:xfrm>
          <a:prstGeom prst="rect">
            <a:avLst/>
          </a:prstGeom>
          <a:noFill/>
          <a:extLst>
            <a:ext uri="{909E8E84-426E-40DD-AFC4-6F175D3DCCD1}">
              <a14:hiddenFill xmlns:a14="http://schemas.microsoft.com/office/drawing/2010/main">
                <a:solidFill>
                  <a:srgbClr val="FFFFFF"/>
                </a:solidFill>
              </a14:hiddenFill>
            </a:ext>
          </a:extLst>
        </p:spPr>
      </p:pic>
      <p:sp>
        <p:nvSpPr>
          <p:cNvPr id="3" name="Left Arrow 2"/>
          <p:cNvSpPr/>
          <p:nvPr/>
        </p:nvSpPr>
        <p:spPr>
          <a:xfrm>
            <a:off x="6705600" y="2057400"/>
            <a:ext cx="3048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Left Arrow 7"/>
          <p:cNvSpPr/>
          <p:nvPr/>
        </p:nvSpPr>
        <p:spPr>
          <a:xfrm>
            <a:off x="7162800" y="4343400"/>
            <a:ext cx="3048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Left Arrow 8"/>
          <p:cNvSpPr/>
          <p:nvPr/>
        </p:nvSpPr>
        <p:spPr>
          <a:xfrm>
            <a:off x="7543800" y="1752600"/>
            <a:ext cx="3048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 name="TextBox 1"/>
          <p:cNvSpPr txBox="1"/>
          <p:nvPr/>
        </p:nvSpPr>
        <p:spPr>
          <a:xfrm>
            <a:off x="5181600" y="1066800"/>
            <a:ext cx="3810000" cy="369332"/>
          </a:xfrm>
          <a:prstGeom prst="rect">
            <a:avLst/>
          </a:prstGeom>
          <a:noFill/>
        </p:spPr>
        <p:txBody>
          <a:bodyPr wrap="square" rtlCol="0">
            <a:spAutoFit/>
          </a:bodyPr>
          <a:lstStyle/>
          <a:p>
            <a:r>
              <a:rPr lang="en-US" b="1" dirty="0" smtClean="0"/>
              <a:t>Primary scarring alopecia</a:t>
            </a:r>
            <a:endParaRPr lang="en-US"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ALOPECIA</a:t>
            </a:r>
          </a:p>
        </p:txBody>
      </p:sp>
      <p:sp>
        <p:nvSpPr>
          <p:cNvPr id="3" name="Content Placeholder 2"/>
          <p:cNvSpPr>
            <a:spLocks noGrp="1"/>
          </p:cNvSpPr>
          <p:nvPr>
            <p:ph idx="1"/>
          </p:nvPr>
        </p:nvSpPr>
        <p:spPr/>
        <p:txBody>
          <a:bodyPr/>
          <a:lstStyle/>
          <a:p>
            <a:pPr marL="0" indent="0">
              <a:buNone/>
            </a:pPr>
            <a:r>
              <a:rPr lang="en-US" dirty="0">
                <a:solidFill>
                  <a:srgbClr val="FF0000"/>
                </a:solidFill>
              </a:rPr>
              <a:t>Non scaring ( reversible) includes: </a:t>
            </a:r>
          </a:p>
          <a:p>
            <a:pPr>
              <a:buFont typeface="Wingdings" panose="05000000000000000000" pitchFamily="2" charset="2"/>
              <a:buChar char="Ø"/>
            </a:pPr>
            <a:r>
              <a:rPr lang="en-US" dirty="0"/>
              <a:t>Alopecia areata.</a:t>
            </a:r>
            <a:endParaRPr lang="en-US" dirty="0">
              <a:solidFill>
                <a:srgbClr val="FF0000"/>
              </a:solidFill>
            </a:endParaRPr>
          </a:p>
          <a:p>
            <a:pPr>
              <a:buFont typeface="Wingdings" panose="05000000000000000000" pitchFamily="2" charset="2"/>
              <a:buChar char="Ø"/>
            </a:pPr>
            <a:r>
              <a:rPr lang="en-US" dirty="0"/>
              <a:t>Androgenetic alopecia.</a:t>
            </a:r>
          </a:p>
          <a:p>
            <a:pPr>
              <a:buFont typeface="Wingdings" panose="05000000000000000000" pitchFamily="2" charset="2"/>
              <a:buChar char="Ø"/>
            </a:pPr>
            <a:r>
              <a:rPr lang="en-US" dirty="0"/>
              <a:t>Telogen effluvum.</a:t>
            </a:r>
          </a:p>
          <a:p>
            <a:pPr>
              <a:buFont typeface="Wingdings" panose="05000000000000000000" pitchFamily="2" charset="2"/>
              <a:buChar char="Ø"/>
            </a:pPr>
            <a:r>
              <a:rPr lang="en-US" dirty="0"/>
              <a:t>Anagen effluvum.</a:t>
            </a:r>
          </a:p>
          <a:p>
            <a:pPr>
              <a:buFont typeface="Wingdings" panose="05000000000000000000" pitchFamily="2" charset="2"/>
              <a:buChar char="Ø"/>
            </a:pPr>
            <a:r>
              <a:rPr lang="en-US" dirty="0"/>
              <a:t>Trichotellomania .</a:t>
            </a:r>
          </a:p>
          <a:p>
            <a:pPr>
              <a:buFont typeface="Wingdings" panose="05000000000000000000" pitchFamily="2" charset="2"/>
              <a:buChar char="Ø"/>
            </a:pPr>
            <a:r>
              <a:rPr lang="en-US" dirty="0"/>
              <a:t>Traction alopecia.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HAIR TIPS</a:t>
            </a:r>
          </a:p>
        </p:txBody>
      </p:sp>
      <p:sp>
        <p:nvSpPr>
          <p:cNvPr id="3" name="Content Placeholder 2"/>
          <p:cNvSpPr>
            <a:spLocks noGrp="1"/>
          </p:cNvSpPr>
          <p:nvPr>
            <p:ph idx="1"/>
          </p:nvPr>
        </p:nvSpPr>
        <p:spPr/>
        <p:txBody>
          <a:bodyPr>
            <a:normAutofit/>
          </a:bodyPr>
          <a:lstStyle/>
          <a:p>
            <a:pPr marL="0" indent="0">
              <a:buNone/>
            </a:pPr>
            <a:r>
              <a:rPr lang="en-US" sz="3600" dirty="0"/>
              <a:t>Healthy-appearing hair is a sign of excellent general health, as well as good hair care practices. </a:t>
            </a:r>
          </a:p>
          <a:p>
            <a:endParaRPr lang="en-US" sz="3600" dirty="0"/>
          </a:p>
        </p:txBody>
      </p:sp>
    </p:spTree>
    <p:extLst>
      <p:ext uri="{BB962C8B-B14F-4D97-AF65-F5344CB8AC3E}">
        <p14:creationId xmlns:p14="http://schemas.microsoft.com/office/powerpoint/2010/main" val="1199576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FUNCTION OF THE HAIR</a:t>
            </a:r>
          </a:p>
        </p:txBody>
      </p:sp>
      <p:sp>
        <p:nvSpPr>
          <p:cNvPr id="3" name="Content Placeholder 2"/>
          <p:cNvSpPr>
            <a:spLocks noGrp="1"/>
          </p:cNvSpPr>
          <p:nvPr>
            <p:ph idx="1"/>
          </p:nvPr>
        </p:nvSpPr>
        <p:spPr/>
        <p:txBody>
          <a:bodyPr>
            <a:normAutofit fontScale="77500" lnSpcReduction="20000"/>
          </a:bodyPr>
          <a:lstStyle/>
          <a:p>
            <a:pPr marL="571500" indent="-571500">
              <a:lnSpc>
                <a:spcPct val="90000"/>
              </a:lnSpc>
              <a:buFont typeface="Wingdings" pitchFamily="2" charset="2"/>
              <a:buNone/>
            </a:pPr>
            <a:r>
              <a:rPr lang="en-US" altLang="en-US" sz="2800" dirty="0"/>
              <a:t>1.    Protects body surface from external injury.</a:t>
            </a:r>
          </a:p>
          <a:p>
            <a:pPr marL="571500" indent="-571500">
              <a:lnSpc>
                <a:spcPct val="90000"/>
              </a:lnSpc>
              <a:buFont typeface="Wingdings" pitchFamily="2" charset="2"/>
              <a:buNone/>
            </a:pPr>
            <a:r>
              <a:rPr lang="en-US" altLang="en-US" sz="2800" dirty="0"/>
              <a:t>2.	Helps in sensory function.</a:t>
            </a:r>
          </a:p>
          <a:p>
            <a:pPr marL="571500" indent="-571500">
              <a:lnSpc>
                <a:spcPct val="90000"/>
              </a:lnSpc>
              <a:buFont typeface="Wingdings" pitchFamily="2" charset="2"/>
              <a:buAutoNum type="arabicPeriod" startAt="3"/>
            </a:pPr>
            <a:r>
              <a:rPr lang="en-US" altLang="en-US" sz="2800" dirty="0"/>
              <a:t>Psycho – social importance.</a:t>
            </a:r>
          </a:p>
          <a:p>
            <a:pPr marL="571500" indent="-571500">
              <a:lnSpc>
                <a:spcPct val="90000"/>
              </a:lnSpc>
              <a:buFont typeface="Wingdings" pitchFamily="2" charset="2"/>
              <a:buAutoNum type="arabicPeriod" startAt="3"/>
            </a:pPr>
            <a:r>
              <a:rPr lang="en-US" altLang="en-US" sz="2800" dirty="0"/>
              <a:t>Forensic importance.</a:t>
            </a:r>
          </a:p>
          <a:p>
            <a:pPr marL="571500" indent="-571500">
              <a:lnSpc>
                <a:spcPct val="90000"/>
              </a:lnSpc>
              <a:buFont typeface="Wingdings" pitchFamily="2" charset="2"/>
              <a:buNone/>
            </a:pPr>
            <a:r>
              <a:rPr lang="en-US" altLang="en-US" sz="2800" dirty="0"/>
              <a:t>	i.	Identification of race, sex, age.</a:t>
            </a:r>
          </a:p>
          <a:p>
            <a:pPr marL="571500" indent="-571500">
              <a:lnSpc>
                <a:spcPct val="90000"/>
              </a:lnSpc>
              <a:buFont typeface="Wingdings" pitchFamily="2" charset="2"/>
              <a:buNone/>
            </a:pPr>
            <a:r>
              <a:rPr lang="en-US" altLang="en-US" sz="2800" dirty="0"/>
              <a:t>	ii.	Cause of death- can be determined. </a:t>
            </a:r>
          </a:p>
          <a:p>
            <a:pPr marL="571500" indent="-571500">
              <a:lnSpc>
                <a:spcPct val="90000"/>
              </a:lnSpc>
              <a:buFont typeface="Wingdings" pitchFamily="2" charset="2"/>
              <a:buNone/>
            </a:pPr>
            <a:r>
              <a:rPr lang="en-US" altLang="en-US" sz="2800" dirty="0"/>
              <a:t>	iii. Time of death- can be determined. </a:t>
            </a:r>
          </a:p>
          <a:p>
            <a:pPr marL="571500" indent="-571500">
              <a:lnSpc>
                <a:spcPct val="90000"/>
              </a:lnSpc>
              <a:buFont typeface="Wingdings" pitchFamily="2" charset="2"/>
              <a:buNone/>
            </a:pPr>
            <a:r>
              <a:rPr lang="en-US" altLang="en-US" sz="2800" dirty="0"/>
              <a:t>5.	Assist thermo- regulation: mainly in lower animals.</a:t>
            </a:r>
            <a:endParaRPr lang="en-US" b="1" dirty="0"/>
          </a:p>
        </p:txBody>
      </p:sp>
    </p:spTree>
    <p:extLst>
      <p:ext uri="{BB962C8B-B14F-4D97-AF65-F5344CB8AC3E}">
        <p14:creationId xmlns:p14="http://schemas.microsoft.com/office/powerpoint/2010/main" val="3151364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ALOPECIA AREATA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24684402"/>
              </p:ext>
            </p:extLst>
          </p:nvPr>
        </p:nvGraphicFramePr>
        <p:xfrm>
          <a:off x="381000" y="2209800"/>
          <a:ext cx="8504240" cy="4104640"/>
        </p:xfrm>
        <a:graphic>
          <a:graphicData uri="http://schemas.openxmlformats.org/drawingml/2006/table">
            <a:tbl>
              <a:tblPr firstRow="1" bandRow="1">
                <a:tableStyleId>{5C22544A-7EE6-4342-B048-85BDC9FD1C3A}</a:tableStyleId>
              </a:tblPr>
              <a:tblGrid>
                <a:gridCol w="1700848">
                  <a:extLst>
                    <a:ext uri="{9D8B030D-6E8A-4147-A177-3AD203B41FA5}">
                      <a16:colId xmlns:a16="http://schemas.microsoft.com/office/drawing/2014/main" xmlns="" val="20000"/>
                    </a:ext>
                  </a:extLst>
                </a:gridCol>
                <a:gridCol w="1700848">
                  <a:extLst>
                    <a:ext uri="{9D8B030D-6E8A-4147-A177-3AD203B41FA5}">
                      <a16:colId xmlns:a16="http://schemas.microsoft.com/office/drawing/2014/main" xmlns="" val="20001"/>
                    </a:ext>
                  </a:extLst>
                </a:gridCol>
                <a:gridCol w="1700848">
                  <a:extLst>
                    <a:ext uri="{9D8B030D-6E8A-4147-A177-3AD203B41FA5}">
                      <a16:colId xmlns:a16="http://schemas.microsoft.com/office/drawing/2014/main" xmlns="" val="20002"/>
                    </a:ext>
                  </a:extLst>
                </a:gridCol>
                <a:gridCol w="1700848">
                  <a:extLst>
                    <a:ext uri="{9D8B030D-6E8A-4147-A177-3AD203B41FA5}">
                      <a16:colId xmlns:a16="http://schemas.microsoft.com/office/drawing/2014/main" xmlns="" val="20003"/>
                    </a:ext>
                  </a:extLst>
                </a:gridCol>
                <a:gridCol w="1700848">
                  <a:extLst>
                    <a:ext uri="{9D8B030D-6E8A-4147-A177-3AD203B41FA5}">
                      <a16:colId xmlns:a16="http://schemas.microsoft.com/office/drawing/2014/main" xmlns="" val="20004"/>
                    </a:ext>
                  </a:extLst>
                </a:gridCol>
              </a:tblGrid>
              <a:tr h="41046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0"/>
                  </a:ext>
                </a:extLst>
              </a:tr>
            </a:tbl>
          </a:graphicData>
        </a:graphic>
      </p:graphicFrame>
      <p:pic>
        <p:nvPicPr>
          <p:cNvPr id="8194" name="Picture 2" descr="C:\Users\sony\Desktop\aa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590800"/>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sony\Desktop\a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423153"/>
            <a:ext cx="1560222" cy="1724378"/>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sony\Desktop\aa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3837541"/>
            <a:ext cx="1651002" cy="144780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sony\Desktop\nail a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209800"/>
            <a:ext cx="1524000" cy="1640442"/>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C:\Users\sony\Desktop\nail a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0" y="3888342"/>
            <a:ext cx="1752600" cy="1323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29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ALOPECIA AREATA</a:t>
            </a:r>
          </a:p>
        </p:txBody>
      </p:sp>
      <p:sp>
        <p:nvSpPr>
          <p:cNvPr id="3" name="Content Placeholder 2"/>
          <p:cNvSpPr>
            <a:spLocks noGrp="1"/>
          </p:cNvSpPr>
          <p:nvPr>
            <p:ph idx="1"/>
          </p:nvPr>
        </p:nvSpPr>
        <p:spPr>
          <a:xfrm>
            <a:off x="1066800" y="1524000"/>
            <a:ext cx="6591985" cy="3777622"/>
          </a:xfrm>
        </p:spPr>
        <p:txBody>
          <a:bodyPr>
            <a:normAutofit fontScale="92500" lnSpcReduction="20000"/>
          </a:bodyPr>
          <a:lstStyle/>
          <a:p>
            <a:pPr>
              <a:buFont typeface="Wingdings" panose="05000000000000000000" pitchFamily="2" charset="2"/>
              <a:buChar char="Ø"/>
            </a:pPr>
            <a:r>
              <a:rPr lang="en-US" dirty="0"/>
              <a:t>Immune mediated non scarring disease targeting anagen </a:t>
            </a:r>
            <a:r>
              <a:rPr lang="en-US" dirty="0" smtClean="0"/>
              <a:t>follicle.</a:t>
            </a:r>
          </a:p>
          <a:p>
            <a:pPr>
              <a:buFont typeface="Wingdings" panose="05000000000000000000" pitchFamily="2" charset="2"/>
              <a:buChar char="Ø"/>
            </a:pPr>
            <a:r>
              <a:rPr lang="en-US" dirty="0" smtClean="0"/>
              <a:t>Peak incidence 15-29.</a:t>
            </a:r>
          </a:p>
          <a:p>
            <a:pPr>
              <a:buFont typeface="Wingdings" panose="05000000000000000000" pitchFamily="2" charset="2"/>
              <a:buChar char="Ø"/>
            </a:pPr>
            <a:r>
              <a:rPr lang="en-US" dirty="0" smtClean="0"/>
              <a:t>Typically </a:t>
            </a:r>
            <a:r>
              <a:rPr lang="en-US" dirty="0"/>
              <a:t>present as one of </a:t>
            </a:r>
            <a:r>
              <a:rPr lang="en-US" dirty="0" smtClean="0"/>
              <a:t>5 </a:t>
            </a:r>
            <a:r>
              <a:rPr lang="en-US" dirty="0"/>
              <a:t>major patterns:</a:t>
            </a:r>
          </a:p>
          <a:p>
            <a:pPr>
              <a:buFont typeface="Wingdings" panose="05000000000000000000" pitchFamily="2" charset="2"/>
              <a:buChar char="Ø"/>
            </a:pPr>
            <a:r>
              <a:rPr lang="en-US" dirty="0"/>
              <a:t>Round or oval patches .</a:t>
            </a:r>
          </a:p>
          <a:p>
            <a:pPr>
              <a:buFont typeface="Wingdings" panose="05000000000000000000" pitchFamily="2" charset="2"/>
              <a:buChar char="Ø"/>
            </a:pPr>
            <a:r>
              <a:rPr lang="en-US" dirty="0"/>
              <a:t>Loss of all scalp hair  (alopecia totalis). </a:t>
            </a:r>
          </a:p>
          <a:p>
            <a:pPr>
              <a:buFont typeface="Wingdings" panose="05000000000000000000" pitchFamily="2" charset="2"/>
              <a:buChar char="Ø"/>
            </a:pPr>
            <a:r>
              <a:rPr lang="en-US" dirty="0"/>
              <a:t>Loss of all body hair (alopecia universalis).</a:t>
            </a:r>
          </a:p>
          <a:p>
            <a:pPr>
              <a:buFont typeface="Wingdings" panose="05000000000000000000" pitchFamily="2" charset="2"/>
              <a:buChar char="Ø"/>
            </a:pPr>
            <a:r>
              <a:rPr lang="en-US" dirty="0"/>
              <a:t>Ophiasis/ sisaipho</a:t>
            </a:r>
            <a:r>
              <a:rPr lang="en-US" dirty="0" smtClean="0"/>
              <a:t>.</a:t>
            </a:r>
          </a:p>
          <a:p>
            <a:pPr>
              <a:buFont typeface="Wingdings" panose="05000000000000000000" pitchFamily="2" charset="2"/>
              <a:buChar char="Ø"/>
            </a:pPr>
            <a:r>
              <a:rPr lang="en-US" dirty="0" smtClean="0"/>
              <a:t>Diffuse pattern AA.</a:t>
            </a:r>
            <a:endParaRPr lang="en-US" dirty="0"/>
          </a:p>
          <a:p>
            <a:pPr>
              <a:buFont typeface="Wingdings" panose="05000000000000000000" pitchFamily="2" charset="2"/>
              <a:buChar char="Ø"/>
            </a:pPr>
            <a:r>
              <a:rPr lang="en-US" dirty="0"/>
              <a:t>Spontaneous resolution occurs in most patients.</a:t>
            </a:r>
          </a:p>
          <a:p>
            <a:pPr>
              <a:buFont typeface="Wingdings" panose="05000000000000000000" pitchFamily="2" charset="2"/>
              <a:buChar char="Ø"/>
            </a:pPr>
            <a:r>
              <a:rPr lang="en-US" dirty="0"/>
              <a:t>Familial incidence is seen in 10-50%.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1258670"/>
          </a:xfrm>
        </p:spPr>
        <p:txBody>
          <a:bodyPr>
            <a:normAutofit fontScale="90000"/>
          </a:bodyPr>
          <a:lstStyle/>
          <a:p>
            <a:pPr lvl="0"/>
            <a:r>
              <a:rPr lang="en-US" altLang="en-US" sz="3600" dirty="0">
                <a:solidFill>
                  <a:schemeClr val="folHlink"/>
                </a:solidFill>
                <a:effectLst>
                  <a:outerShdw blurRad="38100" dist="38100" dir="2700000" algn="tl">
                    <a:srgbClr val="000000"/>
                  </a:outerShdw>
                </a:effectLst>
                <a:latin typeface="Arial" charset="0"/>
              </a:rPr>
              <a:t>            </a:t>
            </a:r>
            <a:br>
              <a:rPr lang="en-US" altLang="en-US" sz="3600" dirty="0">
                <a:solidFill>
                  <a:schemeClr val="folHlink"/>
                </a:solidFill>
                <a:effectLst>
                  <a:outerShdw blurRad="38100" dist="38100" dir="2700000" algn="tl">
                    <a:srgbClr val="000000"/>
                  </a:outerShdw>
                </a:effectLst>
                <a:latin typeface="Arial" charset="0"/>
              </a:rPr>
            </a:br>
            <a:r>
              <a:rPr lang="en-US" altLang="en-US" sz="3600" dirty="0">
                <a:solidFill>
                  <a:schemeClr val="folHlink"/>
                </a:solidFill>
                <a:effectLst>
                  <a:outerShdw blurRad="38100" dist="38100" dir="2700000" algn="tl">
                    <a:srgbClr val="000000"/>
                  </a:outerShdw>
                </a:effectLst>
                <a:latin typeface="Arial" charset="0"/>
              </a:rPr>
              <a:t>             ETIOPATHOGENESIS</a:t>
            </a:r>
            <a:br>
              <a:rPr lang="en-US" altLang="en-US" sz="3600" dirty="0">
                <a:solidFill>
                  <a:schemeClr val="folHlink"/>
                </a:solidFill>
                <a:effectLst>
                  <a:outerShdw blurRad="38100" dist="38100" dir="2700000" algn="tl">
                    <a:srgbClr val="000000"/>
                  </a:outerShdw>
                </a:effectLst>
                <a:latin typeface="Arial" charset="0"/>
              </a:rPr>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22172521"/>
              </p:ext>
            </p:extLst>
          </p:nvPr>
        </p:nvGraphicFramePr>
        <p:xfrm>
          <a:off x="1371600" y="1371600"/>
          <a:ext cx="6591301" cy="914400"/>
        </p:xfrm>
        <a:graphic>
          <a:graphicData uri="http://schemas.openxmlformats.org/drawingml/2006/table">
            <a:tbl>
              <a:tblPr firstRow="1" bandRow="1">
                <a:tableStyleId>{F5AB1C69-6EDB-4FF4-983F-18BD219EF322}</a:tableStyleId>
              </a:tblPr>
              <a:tblGrid>
                <a:gridCol w="1833309">
                  <a:extLst>
                    <a:ext uri="{9D8B030D-6E8A-4147-A177-3AD203B41FA5}">
                      <a16:colId xmlns:a16="http://schemas.microsoft.com/office/drawing/2014/main" xmlns="" val="20000"/>
                    </a:ext>
                  </a:extLst>
                </a:gridCol>
                <a:gridCol w="2716744">
                  <a:extLst>
                    <a:ext uri="{9D8B030D-6E8A-4147-A177-3AD203B41FA5}">
                      <a16:colId xmlns:a16="http://schemas.microsoft.com/office/drawing/2014/main" xmlns="" val="20001"/>
                    </a:ext>
                  </a:extLst>
                </a:gridCol>
                <a:gridCol w="2041248">
                  <a:extLst>
                    <a:ext uri="{9D8B030D-6E8A-4147-A177-3AD203B41FA5}">
                      <a16:colId xmlns:a16="http://schemas.microsoft.com/office/drawing/2014/main" xmlns="" val="20002"/>
                    </a:ext>
                  </a:extLst>
                </a:gridCol>
              </a:tblGrid>
              <a:tr h="370840">
                <a:tc>
                  <a:txBody>
                    <a:bodyPr/>
                    <a:lstStyle/>
                    <a:p>
                      <a:r>
                        <a:rPr lang="en-US" dirty="0">
                          <a:solidFill>
                            <a:schemeClr val="tx1"/>
                          </a:solidFill>
                          <a:latin typeface="+mj-lt"/>
                        </a:rPr>
                        <a:t>Trauma </a:t>
                      </a:r>
                    </a:p>
                  </a:txBody>
                  <a:tcPr marL="70871" marR="7087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mj-lt"/>
                        </a:rPr>
                        <a:t>Neurogenic inflammation</a:t>
                      </a:r>
                    </a:p>
                    <a:p>
                      <a:endParaRPr lang="en-US" dirty="0">
                        <a:solidFill>
                          <a:schemeClr val="tx1"/>
                        </a:solidFill>
                        <a:latin typeface="+mj-lt"/>
                      </a:endParaRPr>
                    </a:p>
                  </a:txBody>
                  <a:tcPr marL="70871" marR="70871"/>
                </a:tc>
                <a:tc>
                  <a:txBody>
                    <a:bodyPr/>
                    <a:lstStyle/>
                    <a:p>
                      <a:r>
                        <a:rPr lang="en-US" dirty="0">
                          <a:solidFill>
                            <a:schemeClr val="tx1"/>
                          </a:solidFill>
                          <a:latin typeface="+mj-lt"/>
                        </a:rPr>
                        <a:t>Infectious agents</a:t>
                      </a:r>
                    </a:p>
                  </a:txBody>
                  <a:tcPr marL="70871" marR="70871"/>
                </a:tc>
                <a:extLst>
                  <a:ext uri="{0D108BD9-81ED-4DB2-BD59-A6C34878D82A}">
                    <a16:rowId xmlns:a16="http://schemas.microsoft.com/office/drawing/2014/main" xmlns="" val="10000"/>
                  </a:ext>
                </a:extLst>
              </a:tr>
            </a:tbl>
          </a:graphicData>
        </a:graphic>
      </p:graphicFrame>
      <p:sp>
        <p:nvSpPr>
          <p:cNvPr id="5" name="Notched Right Arrow 4"/>
          <p:cNvSpPr/>
          <p:nvPr/>
        </p:nvSpPr>
        <p:spPr>
          <a:xfrm rot="2438522">
            <a:off x="1752600" y="2420381"/>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Notched Right Arrow 5"/>
          <p:cNvSpPr/>
          <p:nvPr/>
        </p:nvSpPr>
        <p:spPr>
          <a:xfrm rot="8713059">
            <a:off x="6347379" y="2400299"/>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686540" y="2819400"/>
            <a:ext cx="3671426" cy="646331"/>
          </a:xfrm>
          <a:prstGeom prst="rect">
            <a:avLst/>
          </a:prstGeom>
          <a:noFill/>
          <a:ln w="38100">
            <a:solidFill>
              <a:srgbClr val="FF0000"/>
            </a:solidFill>
          </a:ln>
        </p:spPr>
        <p:txBody>
          <a:bodyPr wrap="square" rtlCol="0">
            <a:spAutoFit/>
          </a:bodyPr>
          <a:lstStyle/>
          <a:p>
            <a:pPr lvl="0"/>
            <a:r>
              <a:rPr lang="en-US" altLang="en-US" b="1" dirty="0">
                <a:effectLst>
                  <a:outerShdw blurRad="38100" dist="38100" dir="2700000" algn="tl">
                    <a:srgbClr val="000000"/>
                  </a:outerShdw>
                </a:effectLst>
                <a:latin typeface="Arial" charset="0"/>
              </a:rPr>
              <a:t>         Release of cytokines</a:t>
            </a:r>
          </a:p>
          <a:p>
            <a:endParaRPr lang="en-US" dirty="0"/>
          </a:p>
        </p:txBody>
      </p:sp>
      <p:sp>
        <p:nvSpPr>
          <p:cNvPr id="8" name="TextBox 7"/>
          <p:cNvSpPr txBox="1"/>
          <p:nvPr/>
        </p:nvSpPr>
        <p:spPr>
          <a:xfrm>
            <a:off x="2105749" y="3810000"/>
            <a:ext cx="4980851" cy="646331"/>
          </a:xfrm>
          <a:prstGeom prst="rect">
            <a:avLst/>
          </a:prstGeom>
          <a:noFill/>
          <a:ln w="38100">
            <a:solidFill>
              <a:schemeClr val="tx1"/>
            </a:solidFill>
          </a:ln>
        </p:spPr>
        <p:txBody>
          <a:bodyPr wrap="none" rtlCol="0">
            <a:spAutoFit/>
          </a:bodyPr>
          <a:lstStyle/>
          <a:p>
            <a:pPr lvl="0"/>
            <a:r>
              <a:rPr lang="en-US" altLang="en-US" b="1" dirty="0">
                <a:effectLst>
                  <a:outerShdw blurRad="38100" dist="38100" dir="2700000" algn="tl">
                    <a:srgbClr val="000000"/>
                  </a:outerShdw>
                </a:effectLst>
                <a:latin typeface="Arial" charset="0"/>
              </a:rPr>
              <a:t>Aberrant expression of adhesion molecules</a:t>
            </a:r>
          </a:p>
          <a:p>
            <a:endParaRPr lang="en-US" dirty="0"/>
          </a:p>
        </p:txBody>
      </p:sp>
      <p:sp>
        <p:nvSpPr>
          <p:cNvPr id="9" name="Notched Right Arrow 8"/>
          <p:cNvSpPr/>
          <p:nvPr/>
        </p:nvSpPr>
        <p:spPr>
          <a:xfrm rot="5400000">
            <a:off x="4309949" y="3395549"/>
            <a:ext cx="344269"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514600" y="4724400"/>
            <a:ext cx="4275594" cy="646331"/>
          </a:xfrm>
          <a:prstGeom prst="rect">
            <a:avLst/>
          </a:prstGeom>
          <a:noFill/>
          <a:ln w="38100">
            <a:solidFill>
              <a:schemeClr val="tx1"/>
            </a:solidFill>
          </a:ln>
        </p:spPr>
        <p:txBody>
          <a:bodyPr wrap="none" rtlCol="0">
            <a:spAutoFit/>
          </a:bodyPr>
          <a:lstStyle/>
          <a:p>
            <a:pPr lvl="0"/>
            <a:r>
              <a:rPr lang="en-US" altLang="en-US" b="1" dirty="0">
                <a:effectLst>
                  <a:outerShdw blurRad="38100" dist="38100" dir="2700000" algn="tl">
                    <a:srgbClr val="000000"/>
                  </a:outerShdw>
                </a:effectLst>
                <a:latin typeface="Arial" charset="0"/>
              </a:rPr>
              <a:t>Haematopoietic cell migration (T-cell)</a:t>
            </a:r>
          </a:p>
          <a:p>
            <a:endParaRPr lang="en-US" dirty="0"/>
          </a:p>
        </p:txBody>
      </p:sp>
      <p:sp>
        <p:nvSpPr>
          <p:cNvPr id="11" name="Notched Right Arrow 10"/>
          <p:cNvSpPr/>
          <p:nvPr/>
        </p:nvSpPr>
        <p:spPr>
          <a:xfrm rot="5400000">
            <a:off x="4309949" y="4386149"/>
            <a:ext cx="344269"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2286000" y="5678269"/>
            <a:ext cx="4779183" cy="646331"/>
          </a:xfrm>
          <a:prstGeom prst="rect">
            <a:avLst/>
          </a:prstGeom>
          <a:noFill/>
          <a:ln w="38100">
            <a:solidFill>
              <a:schemeClr val="tx1"/>
            </a:solidFill>
          </a:ln>
        </p:spPr>
        <p:txBody>
          <a:bodyPr wrap="square" rtlCol="0">
            <a:spAutoFit/>
          </a:bodyPr>
          <a:lstStyle/>
          <a:p>
            <a:r>
              <a:rPr lang="en-US" altLang="en-US" b="1" dirty="0">
                <a:effectLst>
                  <a:outerShdw blurRad="38100" dist="38100" dir="2700000" algn="tl">
                    <a:srgbClr val="000000"/>
                  </a:outerShdw>
                </a:effectLst>
                <a:latin typeface="Arial" charset="0"/>
              </a:rPr>
              <a:t>Follicular damage in anagen and rapid premature transformation to telogen</a:t>
            </a:r>
            <a:endParaRPr lang="en-US" dirty="0"/>
          </a:p>
        </p:txBody>
      </p:sp>
      <p:sp>
        <p:nvSpPr>
          <p:cNvPr id="13" name="Notched Right Arrow 12"/>
          <p:cNvSpPr/>
          <p:nvPr/>
        </p:nvSpPr>
        <p:spPr>
          <a:xfrm rot="5400000">
            <a:off x="4309949" y="5300549"/>
            <a:ext cx="344269"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328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dirty="0"/>
              <a:t>      ALOPECIA AREATA</a:t>
            </a:r>
          </a:p>
        </p:txBody>
      </p:sp>
      <p:sp>
        <p:nvSpPr>
          <p:cNvPr id="5" name="Content Placeholder 4"/>
          <p:cNvSpPr>
            <a:spLocks noGrp="1"/>
          </p:cNvSpPr>
          <p:nvPr>
            <p:ph sz="half" idx="1"/>
          </p:nvPr>
        </p:nvSpPr>
        <p:spPr>
          <a:xfrm>
            <a:off x="914400" y="1905000"/>
            <a:ext cx="3197531" cy="3767397"/>
          </a:xfrm>
        </p:spPr>
        <p:txBody>
          <a:bodyPr/>
          <a:lstStyle/>
          <a:p>
            <a:pPr>
              <a:buFont typeface="Wingdings" panose="05000000000000000000" pitchFamily="2" charset="2"/>
              <a:buChar char="Ø"/>
            </a:pPr>
            <a:r>
              <a:rPr lang="en-US" dirty="0"/>
              <a:t>Round or oval patches. </a:t>
            </a:r>
          </a:p>
          <a:p>
            <a:pPr>
              <a:buFont typeface="Wingdings" panose="05000000000000000000" pitchFamily="2" charset="2"/>
              <a:buChar char="Ø"/>
            </a:pPr>
            <a:endParaRPr lang="en-US" dirty="0"/>
          </a:p>
        </p:txBody>
      </p:sp>
      <p:sp>
        <p:nvSpPr>
          <p:cNvPr id="6" name="Content Placeholder 5"/>
          <p:cNvSpPr>
            <a:spLocks noGrp="1"/>
          </p:cNvSpPr>
          <p:nvPr>
            <p:ph sz="half" idx="2"/>
          </p:nvPr>
        </p:nvSpPr>
        <p:spPr/>
        <p:txBody>
          <a:bodyPr/>
          <a:lstStyle/>
          <a:p>
            <a:endParaRPr lang="en-US" dirty="0"/>
          </a:p>
        </p:txBody>
      </p:sp>
      <p:pic>
        <p:nvPicPr>
          <p:cNvPr id="6146" name="Picture 2" descr="D:\My Documents\My Pictures\alopecia areata1.bmp"/>
          <p:cNvPicPr>
            <a:picLocks noChangeAspect="1" noChangeArrowheads="1"/>
          </p:cNvPicPr>
          <p:nvPr/>
        </p:nvPicPr>
        <p:blipFill>
          <a:blip r:embed="rId2" cstate="print"/>
          <a:srcRect/>
          <a:stretch>
            <a:fillRect/>
          </a:stretch>
        </p:blipFill>
        <p:spPr bwMode="auto">
          <a:xfrm>
            <a:off x="4648200" y="1600200"/>
            <a:ext cx="4038600" cy="46482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ALOPECIA AREATA</a:t>
            </a:r>
          </a:p>
        </p:txBody>
      </p:sp>
      <p:sp>
        <p:nvSpPr>
          <p:cNvPr id="3" name="Content Placeholder 2"/>
          <p:cNvSpPr>
            <a:spLocks noGrp="1"/>
          </p:cNvSpPr>
          <p:nvPr>
            <p:ph sz="half" idx="1"/>
          </p:nvPr>
        </p:nvSpPr>
        <p:spPr/>
        <p:txBody>
          <a:bodyPr/>
          <a:lstStyle/>
          <a:p>
            <a:pPr>
              <a:buFont typeface="Wingdings" panose="05000000000000000000" pitchFamily="2" charset="2"/>
              <a:buChar char="Ø"/>
            </a:pPr>
            <a:r>
              <a:rPr lang="en-US" dirty="0"/>
              <a:t>Loss of all scalp hair  (alopecia totalis). </a:t>
            </a:r>
          </a:p>
          <a:p>
            <a:pPr marL="0" indent="0">
              <a:buNone/>
            </a:pPr>
            <a:endParaRPr lang="en-US"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864225" y="2591594"/>
            <a:ext cx="21431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ALOPECIA AREATA</a:t>
            </a:r>
          </a:p>
        </p:txBody>
      </p:sp>
      <p:sp>
        <p:nvSpPr>
          <p:cNvPr id="3" name="Content Placeholder 2"/>
          <p:cNvSpPr>
            <a:spLocks noGrp="1"/>
          </p:cNvSpPr>
          <p:nvPr>
            <p:ph sz="half" idx="1"/>
          </p:nvPr>
        </p:nvSpPr>
        <p:spPr>
          <a:xfrm>
            <a:off x="1066800" y="1600200"/>
            <a:ext cx="3197531" cy="3767397"/>
          </a:xfrm>
        </p:spPr>
        <p:txBody>
          <a:bodyPr/>
          <a:lstStyle/>
          <a:p>
            <a:pPr>
              <a:buFont typeface="Wingdings" panose="05000000000000000000" pitchFamily="2" charset="2"/>
              <a:buChar char="Ø"/>
            </a:pPr>
            <a:r>
              <a:rPr lang="en-US" dirty="0"/>
              <a:t>Loss of all body hair (alopecia universalis ).</a:t>
            </a:r>
          </a:p>
        </p:txBody>
      </p:sp>
      <p:sp>
        <p:nvSpPr>
          <p:cNvPr id="4" name="Content Placeholder 3"/>
          <p:cNvSpPr>
            <a:spLocks noGrp="1"/>
          </p:cNvSpPr>
          <p:nvPr>
            <p:ph sz="half" idx="2"/>
          </p:nvPr>
        </p:nvSpPr>
        <p:spPr/>
        <p:txBody>
          <a:bodyPr/>
          <a:lstStyle/>
          <a:p>
            <a:endParaRPr lang="en-US" dirty="0"/>
          </a:p>
        </p:txBody>
      </p:sp>
      <p:pic>
        <p:nvPicPr>
          <p:cNvPr id="8194" name="Picture 2" descr="D:\My Documents\My Pictures\alopecia universalis.bmp"/>
          <p:cNvPicPr>
            <a:picLocks noChangeAspect="1" noChangeArrowheads="1"/>
          </p:cNvPicPr>
          <p:nvPr/>
        </p:nvPicPr>
        <p:blipFill>
          <a:blip r:embed="rId2" cstate="print"/>
          <a:srcRect/>
          <a:stretch>
            <a:fillRect/>
          </a:stretch>
        </p:blipFill>
        <p:spPr bwMode="auto">
          <a:xfrm>
            <a:off x="4648200" y="1447800"/>
            <a:ext cx="4038599" cy="4724400"/>
          </a:xfrm>
          <a:prstGeom prst="rect">
            <a:avLst/>
          </a:prstGeom>
          <a:noFill/>
        </p:spPr>
      </p:pic>
      <p:pic>
        <p:nvPicPr>
          <p:cNvPr id="6" name="Picture 2" descr="D:\My Documents\My Pictures\alopecia totalis.bmp">
            <a:extLst>
              <a:ext uri="{FF2B5EF4-FFF2-40B4-BE49-F238E27FC236}">
                <a16:creationId xmlns:a16="http://schemas.microsoft.com/office/drawing/2014/main" xmlns="" id="{C13F9392-3FB6-4E66-B663-5BEE1C86342E}"/>
              </a:ext>
            </a:extLst>
          </p:cNvPr>
          <p:cNvPicPr>
            <a:picLocks noChangeAspect="1" noChangeArrowheads="1"/>
          </p:cNvPicPr>
          <p:nvPr/>
        </p:nvPicPr>
        <p:blipFill>
          <a:blip r:embed="rId3" cstate="print"/>
          <a:srcRect/>
          <a:stretch>
            <a:fillRect/>
          </a:stretch>
        </p:blipFill>
        <p:spPr bwMode="auto">
          <a:xfrm>
            <a:off x="1359280" y="2819400"/>
            <a:ext cx="3254644" cy="32004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ALOPECIA AREATA</a:t>
            </a:r>
          </a:p>
        </p:txBody>
      </p:sp>
      <p:sp>
        <p:nvSpPr>
          <p:cNvPr id="3" name="Content Placeholder 2"/>
          <p:cNvSpPr>
            <a:spLocks noGrp="1"/>
          </p:cNvSpPr>
          <p:nvPr>
            <p:ph sz="half" idx="1"/>
          </p:nvPr>
        </p:nvSpPr>
        <p:spPr>
          <a:xfrm>
            <a:off x="1219200" y="1600200"/>
            <a:ext cx="3197531" cy="3767397"/>
          </a:xfrm>
        </p:spPr>
        <p:txBody>
          <a:bodyPr>
            <a:normAutofit/>
          </a:bodyPr>
          <a:lstStyle/>
          <a:p>
            <a:pPr>
              <a:buFont typeface="Wingdings" panose="05000000000000000000" pitchFamily="2" charset="2"/>
              <a:buChar char="Ø"/>
            </a:pPr>
            <a:r>
              <a:rPr lang="en-US" dirty="0"/>
              <a:t>Ophiasis (loss of the occipital  hair).</a:t>
            </a:r>
          </a:p>
          <a:p>
            <a:pPr>
              <a:buFont typeface="Wingdings" panose="05000000000000000000" pitchFamily="2" charset="2"/>
              <a:buChar char="Ø"/>
            </a:pPr>
            <a:r>
              <a:rPr lang="en-US" dirty="0"/>
              <a:t>Sisaipho( scalp hair loss sparing the temporal and occipital areas, just the opposite than ophiasis).</a:t>
            </a:r>
          </a:p>
          <a:p>
            <a:pPr>
              <a:buFont typeface="Wingdings" panose="05000000000000000000" pitchFamily="2" charset="2"/>
              <a:buChar char="Ø"/>
            </a:pPr>
            <a:r>
              <a:rPr lang="en-US" dirty="0"/>
              <a:t>Diffuse pattern alopecia areata.</a:t>
            </a:r>
          </a:p>
          <a:p>
            <a:pPr>
              <a:buFont typeface="Wingdings" panose="05000000000000000000" pitchFamily="2" charset="2"/>
              <a:buChar char="Ø"/>
            </a:pPr>
            <a:endParaRPr lang="en-US"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800600" y="3190725"/>
            <a:ext cx="4114799" cy="165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descr="D:\My Documents\My Pictures\ophiasis.bmp"/>
          <p:cNvPicPr>
            <a:picLocks noChangeAspect="1" noChangeArrowheads="1"/>
          </p:cNvPicPr>
          <p:nvPr/>
        </p:nvPicPr>
        <p:blipFill>
          <a:blip r:embed="rId3" cstate="print"/>
          <a:srcRect/>
          <a:stretch>
            <a:fillRect/>
          </a:stretch>
        </p:blipFill>
        <p:spPr bwMode="auto">
          <a:xfrm>
            <a:off x="4800600" y="1447800"/>
            <a:ext cx="4114800" cy="2286000"/>
          </a:xfrm>
          <a:prstGeom prst="rect">
            <a:avLst/>
          </a:prstGeom>
          <a:noFill/>
        </p:spPr>
      </p:pic>
      <p:pic>
        <p:nvPicPr>
          <p:cNvPr id="3076" name="Picture 4" descr="C:\Users\sony\Desktop\a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105400"/>
            <a:ext cx="4038600"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ALOPECIA AREATA</a:t>
            </a:r>
            <a:endParaRPr lang="en-US" dirty="0"/>
          </a:p>
        </p:txBody>
      </p:sp>
      <p:sp>
        <p:nvSpPr>
          <p:cNvPr id="3" name="Content Placeholder 2"/>
          <p:cNvSpPr>
            <a:spLocks noGrp="1"/>
          </p:cNvSpPr>
          <p:nvPr>
            <p:ph sz="half" idx="1"/>
          </p:nvPr>
        </p:nvSpPr>
        <p:spPr>
          <a:xfrm>
            <a:off x="762000" y="1600200"/>
            <a:ext cx="3730931" cy="3767397"/>
          </a:xfrm>
        </p:spPr>
        <p:txBody>
          <a:bodyPr/>
          <a:lstStyle/>
          <a:p>
            <a:pPr>
              <a:buFont typeface="Wingdings" panose="05000000000000000000" pitchFamily="2" charset="2"/>
              <a:buChar char="Ø"/>
            </a:pPr>
            <a:r>
              <a:rPr lang="en-US" dirty="0"/>
              <a:t>D</a:t>
            </a:r>
            <a:r>
              <a:rPr lang="en-US" dirty="0" smtClean="0"/>
              <a:t>iffuse pattern alopecia areata:</a:t>
            </a:r>
          </a:p>
          <a:p>
            <a:pPr>
              <a:buFont typeface="Wingdings" panose="05000000000000000000" pitchFamily="2" charset="2"/>
              <a:buChar char="Ø"/>
            </a:pPr>
            <a:r>
              <a:rPr lang="en-US" dirty="0" smtClean="0"/>
              <a:t>Affects women mostly</a:t>
            </a:r>
          </a:p>
          <a:p>
            <a:pPr>
              <a:buFont typeface="Wingdings" panose="05000000000000000000" pitchFamily="2" charset="2"/>
              <a:buChar char="Ø"/>
            </a:pPr>
            <a:r>
              <a:rPr lang="en-US" dirty="0" smtClean="0"/>
              <a:t>Hair shedding after psychological stress or systemic illness.</a:t>
            </a:r>
          </a:p>
          <a:p>
            <a:pPr>
              <a:buFont typeface="Wingdings" panose="05000000000000000000" pitchFamily="2" charset="2"/>
              <a:buChar char="Ø"/>
            </a:pPr>
            <a:r>
              <a:rPr lang="en-US" dirty="0" smtClean="0"/>
              <a:t>Nail changes are uncommon.</a:t>
            </a:r>
          </a:p>
          <a:p>
            <a:pPr>
              <a:buFont typeface="Wingdings" panose="05000000000000000000" pitchFamily="2" charset="2"/>
              <a:buChar char="Ø"/>
            </a:pPr>
            <a:r>
              <a:rPr lang="en-US" dirty="0" smtClean="0"/>
              <a:t>Abrupt and intense hair loss, no patches.</a:t>
            </a:r>
            <a:endParaRPr lang="en-US" dirty="0"/>
          </a:p>
        </p:txBody>
      </p:sp>
      <p:pic>
        <p:nvPicPr>
          <p:cNvPr id="7170"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457324"/>
            <a:ext cx="4495800" cy="311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386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ALOPECIA AREATA</a:t>
            </a:r>
          </a:p>
        </p:txBody>
      </p:sp>
      <p:sp>
        <p:nvSpPr>
          <p:cNvPr id="3" name="Content Placeholder 2"/>
          <p:cNvSpPr>
            <a:spLocks noGrp="1"/>
          </p:cNvSpPr>
          <p:nvPr>
            <p:ph idx="1"/>
          </p:nvPr>
        </p:nvSpPr>
        <p:spPr>
          <a:xfrm>
            <a:off x="1219200" y="1752600"/>
            <a:ext cx="6591985" cy="3777622"/>
          </a:xfrm>
        </p:spPr>
        <p:txBody>
          <a:bodyPr/>
          <a:lstStyle/>
          <a:p>
            <a:pPr marL="0" indent="0">
              <a:buNone/>
            </a:pPr>
            <a:r>
              <a:rPr lang="en-US" dirty="0"/>
              <a:t>Nail abnormality include :</a:t>
            </a:r>
          </a:p>
          <a:p>
            <a:pPr>
              <a:buFont typeface="Wingdings" panose="05000000000000000000" pitchFamily="2" charset="2"/>
              <a:buChar char="Ø"/>
            </a:pPr>
            <a:r>
              <a:rPr lang="en-US" dirty="0"/>
              <a:t>Nail pitting (most common</a:t>
            </a:r>
            <a:r>
              <a:rPr lang="en-US" dirty="0" smtClean="0"/>
              <a:t>).</a:t>
            </a:r>
            <a:endParaRPr lang="en-US" dirty="0"/>
          </a:p>
          <a:p>
            <a:pPr>
              <a:buFont typeface="Wingdings" panose="05000000000000000000" pitchFamily="2" charset="2"/>
              <a:buChar char="Ø"/>
            </a:pPr>
            <a:r>
              <a:rPr lang="en-US" dirty="0" smtClean="0"/>
              <a:t>Koilonychia. </a:t>
            </a:r>
            <a:endParaRPr lang="en-US" dirty="0"/>
          </a:p>
          <a:p>
            <a:pPr>
              <a:buFont typeface="Wingdings" panose="05000000000000000000" pitchFamily="2" charset="2"/>
              <a:buChar char="Ø"/>
            </a:pPr>
            <a:r>
              <a:rPr lang="en-US" dirty="0"/>
              <a:t>Longitudinal </a:t>
            </a:r>
            <a:r>
              <a:rPr lang="en-US" dirty="0" smtClean="0"/>
              <a:t>ridging. </a:t>
            </a:r>
            <a:endParaRPr lang="en-US" dirty="0"/>
          </a:p>
        </p:txBody>
      </p:sp>
      <p:sp>
        <p:nvSpPr>
          <p:cNvPr id="4" name="Rectangle 3"/>
          <p:cNvSpPr/>
          <p:nvPr/>
        </p:nvSpPr>
        <p:spPr>
          <a:xfrm>
            <a:off x="5486400" y="1600200"/>
            <a:ext cx="3124200" cy="480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2" name="Picture 2" descr="D:\My Documents\My Pictures\nail alopecia areata.bmp"/>
          <p:cNvPicPr>
            <a:picLocks noChangeAspect="1" noChangeArrowheads="1"/>
          </p:cNvPicPr>
          <p:nvPr/>
        </p:nvPicPr>
        <p:blipFill>
          <a:blip r:embed="rId2" cstate="print"/>
          <a:srcRect/>
          <a:stretch>
            <a:fillRect/>
          </a:stretch>
        </p:blipFill>
        <p:spPr bwMode="auto">
          <a:xfrm>
            <a:off x="5434012" y="1447800"/>
            <a:ext cx="3171825" cy="2133600"/>
          </a:xfrm>
          <a:prstGeom prst="rect">
            <a:avLst/>
          </a:prstGeom>
          <a:noFill/>
        </p:spPr>
      </p:pic>
      <p:pic>
        <p:nvPicPr>
          <p:cNvPr id="8194" name="Picture 2" descr="C:\Users\sony\Desktop\AA ridg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8737" y="3581400"/>
            <a:ext cx="3111863" cy="2354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ALOPECIA AREATA</a:t>
            </a:r>
          </a:p>
        </p:txBody>
      </p:sp>
      <p:sp>
        <p:nvSpPr>
          <p:cNvPr id="5" name="Content Placeholder 4"/>
          <p:cNvSpPr>
            <a:spLocks noGrp="1"/>
          </p:cNvSpPr>
          <p:nvPr>
            <p:ph sz="half" idx="1"/>
          </p:nvPr>
        </p:nvSpPr>
        <p:spPr>
          <a:xfrm>
            <a:off x="838199" y="1600200"/>
            <a:ext cx="4010025" cy="3767397"/>
          </a:xfrm>
        </p:spPr>
        <p:txBody>
          <a:bodyPr>
            <a:normAutofit/>
          </a:bodyPr>
          <a:lstStyle/>
          <a:p>
            <a:pPr>
              <a:buFont typeface="Wingdings" panose="05000000000000000000" pitchFamily="2" charset="2"/>
              <a:buChar char="Ø"/>
            </a:pPr>
            <a:r>
              <a:rPr lang="en-US" dirty="0"/>
              <a:t>When alopecia areata is active hair pull test is positive and exclamation </a:t>
            </a:r>
            <a:r>
              <a:rPr lang="en-US" dirty="0" smtClean="0"/>
              <a:t>mark </a:t>
            </a:r>
            <a:r>
              <a:rPr lang="en-US" dirty="0" smtClean="0">
                <a:solidFill>
                  <a:schemeClr val="accent1"/>
                </a:solidFill>
              </a:rPr>
              <a:t>!!!</a:t>
            </a:r>
            <a:r>
              <a:rPr lang="en-US" dirty="0" smtClean="0"/>
              <a:t> hair </a:t>
            </a:r>
            <a:r>
              <a:rPr lang="en-US" dirty="0"/>
              <a:t>is </a:t>
            </a:r>
            <a:r>
              <a:rPr lang="en-US" dirty="0" smtClean="0"/>
              <a:t>found.</a:t>
            </a:r>
            <a:endParaRPr lang="en-US" dirty="0"/>
          </a:p>
          <a:p>
            <a:pPr>
              <a:buFont typeface="Wingdings" panose="05000000000000000000" pitchFamily="2" charset="2"/>
              <a:buChar char="Ø"/>
            </a:pPr>
            <a:r>
              <a:rPr lang="en-US" dirty="0" smtClean="0"/>
              <a:t> Trichoscopy: Exclamation mark </a:t>
            </a:r>
            <a:r>
              <a:rPr lang="en-US" dirty="0"/>
              <a:t>hair have broader distal segment than the proximal  part (tapered hair).</a:t>
            </a:r>
          </a:p>
          <a:p>
            <a:pPr>
              <a:buFont typeface="Wingdings" panose="05000000000000000000" pitchFamily="2" charset="2"/>
              <a:buChar char="Ø"/>
            </a:pPr>
            <a:endParaRPr lang="en-US" dirty="0"/>
          </a:p>
        </p:txBody>
      </p:sp>
      <p:sp>
        <p:nvSpPr>
          <p:cNvPr id="6" name="Content Placeholder 5"/>
          <p:cNvSpPr>
            <a:spLocks noGrp="1"/>
          </p:cNvSpPr>
          <p:nvPr>
            <p:ph sz="half" idx="2"/>
          </p:nvPr>
        </p:nvSpPr>
        <p:spPr/>
        <p:txBody>
          <a:bodyPr>
            <a:normAutofit/>
          </a:bodyPr>
          <a:lstStyle/>
          <a:p>
            <a:endParaRPr lang="en-US" dirty="0"/>
          </a:p>
        </p:txBody>
      </p:sp>
      <p:pic>
        <p:nvPicPr>
          <p:cNvPr id="5122" name="Picture 2" descr="D:\My Documents\My Pictures\axclam mark.bmp"/>
          <p:cNvPicPr>
            <a:picLocks noChangeAspect="1" noChangeArrowheads="1"/>
          </p:cNvPicPr>
          <p:nvPr/>
        </p:nvPicPr>
        <p:blipFill>
          <a:blip r:embed="rId2" cstate="print"/>
          <a:srcRect/>
          <a:stretch>
            <a:fillRect/>
          </a:stretch>
        </p:blipFill>
        <p:spPr bwMode="auto">
          <a:xfrm>
            <a:off x="4876800" y="1371600"/>
            <a:ext cx="4038600" cy="1905000"/>
          </a:xfrm>
          <a:prstGeom prst="rect">
            <a:avLst/>
          </a:prstGeom>
          <a:noFill/>
        </p:spPr>
      </p:pic>
      <p:pic>
        <p:nvPicPr>
          <p:cNvPr id="1026" name="Picture 2" descr="C:\Users\sony\Desktop\alopecia area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225" y="3276600"/>
            <a:ext cx="4143375" cy="259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HAIR STRUCTURE</a:t>
            </a:r>
          </a:p>
        </p:txBody>
      </p:sp>
      <p:sp>
        <p:nvSpPr>
          <p:cNvPr id="3" name="Content Placeholder 2"/>
          <p:cNvSpPr>
            <a:spLocks noGrp="1"/>
          </p:cNvSpPr>
          <p:nvPr>
            <p:ph sz="half" idx="1"/>
          </p:nvPr>
        </p:nvSpPr>
        <p:spPr>
          <a:xfrm>
            <a:off x="838200" y="1676400"/>
            <a:ext cx="3197531" cy="3767397"/>
          </a:xfrm>
        </p:spPr>
        <p:txBody>
          <a:bodyPr>
            <a:normAutofit/>
          </a:bodyPr>
          <a:lstStyle/>
          <a:p>
            <a:pPr marL="0" indent="0">
              <a:buNone/>
            </a:pPr>
            <a:r>
              <a:rPr lang="en-US" dirty="0"/>
              <a:t>Hair follicle anatomy:</a:t>
            </a:r>
          </a:p>
          <a:p>
            <a:pPr>
              <a:buFont typeface="Wingdings" panose="05000000000000000000" pitchFamily="2" charset="2"/>
              <a:buChar char="Ø"/>
            </a:pPr>
            <a:r>
              <a:rPr lang="en-US" dirty="0"/>
              <a:t>The hair follicle has many parts:</a:t>
            </a:r>
          </a:p>
          <a:p>
            <a:pPr>
              <a:buFont typeface="Wingdings" panose="05000000000000000000" pitchFamily="2" charset="2"/>
              <a:buChar char="Ø"/>
            </a:pPr>
            <a:r>
              <a:rPr lang="en-US" dirty="0"/>
              <a:t>The Infundibulum</a:t>
            </a:r>
          </a:p>
          <a:p>
            <a:pPr>
              <a:buFont typeface="Wingdings" panose="05000000000000000000" pitchFamily="2" charset="2"/>
              <a:buChar char="Ø"/>
            </a:pPr>
            <a:r>
              <a:rPr lang="en-US" dirty="0"/>
              <a:t>The Isthmus</a:t>
            </a:r>
          </a:p>
          <a:p>
            <a:pPr>
              <a:buFont typeface="Wingdings" panose="05000000000000000000" pitchFamily="2" charset="2"/>
              <a:buChar char="Ø"/>
            </a:pPr>
            <a:r>
              <a:rPr lang="en-US" dirty="0"/>
              <a:t>Lower follicle </a:t>
            </a:r>
          </a:p>
          <a:p>
            <a:pPr>
              <a:buFont typeface="Wingdings" panose="05000000000000000000" pitchFamily="2" charset="2"/>
              <a:buChar char="Ø"/>
            </a:pPr>
            <a:r>
              <a:rPr lang="en-US" dirty="0"/>
              <a:t>Bulb</a:t>
            </a:r>
          </a:p>
        </p:txBody>
      </p:sp>
      <p:sp>
        <p:nvSpPr>
          <p:cNvPr id="10" name="Content Placeholder 9"/>
          <p:cNvSpPr>
            <a:spLocks noGrp="1"/>
          </p:cNvSpPr>
          <p:nvPr>
            <p:ph sz="half" idx="2"/>
          </p:nvPr>
        </p:nvSpPr>
        <p:spPr/>
        <p:txBody>
          <a:bodyPr>
            <a:normAutofit/>
          </a:bodyPr>
          <a:lstStyle/>
          <a:p>
            <a:endParaRPr lang="en-US" dirty="0"/>
          </a:p>
        </p:txBody>
      </p:sp>
      <p:pic>
        <p:nvPicPr>
          <p:cNvPr id="3074" name="Picture 2" descr="D:\My Documents\My Pictures\hair parts2.bmp"/>
          <p:cNvPicPr>
            <a:picLocks noChangeAspect="1" noChangeArrowheads="1"/>
          </p:cNvPicPr>
          <p:nvPr/>
        </p:nvPicPr>
        <p:blipFill>
          <a:blip r:embed="rId2" cstate="print"/>
          <a:srcRect/>
          <a:stretch>
            <a:fillRect/>
          </a:stretch>
        </p:blipFill>
        <p:spPr bwMode="auto">
          <a:xfrm>
            <a:off x="4648200" y="1371600"/>
            <a:ext cx="4114800" cy="4800600"/>
          </a:xfrm>
          <a:prstGeom prst="rect">
            <a:avLst/>
          </a:prstGeom>
          <a:noFill/>
        </p:spPr>
      </p:pic>
      <p:sp>
        <p:nvSpPr>
          <p:cNvPr id="5" name="TextBox 4"/>
          <p:cNvSpPr txBox="1"/>
          <p:nvPr/>
        </p:nvSpPr>
        <p:spPr>
          <a:xfrm>
            <a:off x="6934200" y="3429000"/>
            <a:ext cx="838200" cy="369332"/>
          </a:xfrm>
          <a:prstGeom prst="rect">
            <a:avLst/>
          </a:prstGeom>
          <a:noFill/>
          <a:ln w="57150">
            <a:solidFill>
              <a:schemeClr val="tx1"/>
            </a:solidFill>
          </a:ln>
        </p:spPr>
        <p:txBody>
          <a:bodyPr wrap="square" rtlCol="0">
            <a:spAutoFit/>
          </a:bodyPr>
          <a:lstStyle/>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ALOPECIA AREATA</a:t>
            </a:r>
          </a:p>
        </p:txBody>
      </p:sp>
      <p:sp>
        <p:nvSpPr>
          <p:cNvPr id="3" name="Content Placeholder 2"/>
          <p:cNvSpPr>
            <a:spLocks noGrp="1"/>
          </p:cNvSpPr>
          <p:nvPr>
            <p:ph idx="1"/>
          </p:nvPr>
        </p:nvSpPr>
        <p:spPr>
          <a:xfrm>
            <a:off x="1066800" y="1524000"/>
            <a:ext cx="6591985" cy="3777622"/>
          </a:xfrm>
        </p:spPr>
        <p:txBody>
          <a:bodyPr/>
          <a:lstStyle/>
          <a:p>
            <a:pPr marL="0" indent="0">
              <a:buNone/>
            </a:pPr>
            <a:r>
              <a:rPr lang="en-US" dirty="0">
                <a:solidFill>
                  <a:srgbClr val="FF0000"/>
                </a:solidFill>
              </a:rPr>
              <a:t>ASSOCIATED DISEASES:</a:t>
            </a:r>
          </a:p>
          <a:p>
            <a:pPr>
              <a:buFont typeface="Wingdings" panose="05000000000000000000" pitchFamily="2" charset="2"/>
              <a:buChar char="Ø"/>
            </a:pPr>
            <a:r>
              <a:rPr lang="en-US" dirty="0"/>
              <a:t>Atopy (allergic rhinitis, asthma, atopic dermatitis).</a:t>
            </a:r>
          </a:p>
          <a:p>
            <a:pPr>
              <a:buFont typeface="Wingdings" panose="05000000000000000000" pitchFamily="2" charset="2"/>
              <a:buChar char="Ø"/>
            </a:pPr>
            <a:r>
              <a:rPr lang="en-US" dirty="0"/>
              <a:t>Autoimmune disease –Thyroiditis and Vitiligo.</a:t>
            </a:r>
          </a:p>
          <a:p>
            <a:pPr>
              <a:buFont typeface="Wingdings" panose="05000000000000000000" pitchFamily="2" charset="2"/>
              <a:buChar char="Ø"/>
            </a:pPr>
            <a:r>
              <a:rPr lang="en-US" dirty="0"/>
              <a:t>Down syndrome. </a:t>
            </a:r>
            <a:endParaRPr lang="en-US" dirty="0" smtClean="0"/>
          </a:p>
          <a:p>
            <a:pPr>
              <a:buFont typeface="Wingdings" panose="05000000000000000000" pitchFamily="2" charset="2"/>
              <a:buChar char="Ø"/>
            </a:pPr>
            <a:r>
              <a:rPr lang="en-US" dirty="0" smtClean="0"/>
              <a:t>Psychiatric diseases.</a:t>
            </a:r>
            <a:endParaRPr lang="en-US" dirty="0"/>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ALOPECIA AREATA</a:t>
            </a:r>
          </a:p>
        </p:txBody>
      </p:sp>
      <p:sp>
        <p:nvSpPr>
          <p:cNvPr id="3" name="Content Placeholder 2"/>
          <p:cNvSpPr>
            <a:spLocks noGrp="1"/>
          </p:cNvSpPr>
          <p:nvPr>
            <p:ph idx="1"/>
          </p:nvPr>
        </p:nvSpPr>
        <p:spPr>
          <a:xfrm>
            <a:off x="1066800" y="1600200"/>
            <a:ext cx="6591985" cy="3777622"/>
          </a:xfrm>
        </p:spPr>
        <p:txBody>
          <a:bodyPr/>
          <a:lstStyle/>
          <a:p>
            <a:pPr marL="0" indent="0">
              <a:buNone/>
            </a:pPr>
            <a:r>
              <a:rPr lang="en-US" dirty="0">
                <a:solidFill>
                  <a:srgbClr val="FF0000"/>
                </a:solidFill>
              </a:rPr>
              <a:t>Bad prognostic factors:</a:t>
            </a:r>
          </a:p>
          <a:p>
            <a:pPr>
              <a:buFont typeface="Wingdings" panose="05000000000000000000" pitchFamily="2" charset="2"/>
              <a:buChar char="Ø"/>
            </a:pPr>
            <a:r>
              <a:rPr lang="en-US" dirty="0"/>
              <a:t>The age of onset (the earlier the worse).</a:t>
            </a:r>
          </a:p>
          <a:p>
            <a:pPr>
              <a:buFont typeface="Wingdings" panose="05000000000000000000" pitchFamily="2" charset="2"/>
              <a:buChar char="Ø"/>
            </a:pPr>
            <a:r>
              <a:rPr lang="en-US" dirty="0"/>
              <a:t>Positive family history of alopecia.</a:t>
            </a:r>
          </a:p>
          <a:p>
            <a:pPr>
              <a:buFont typeface="Wingdings" panose="05000000000000000000" pitchFamily="2" charset="2"/>
              <a:buChar char="Ø"/>
            </a:pPr>
            <a:r>
              <a:rPr lang="en-US" dirty="0"/>
              <a:t>Extensive involvement.</a:t>
            </a:r>
          </a:p>
          <a:p>
            <a:pPr>
              <a:buFont typeface="Wingdings" panose="05000000000000000000" pitchFamily="2" charset="2"/>
              <a:buChar char="Ø"/>
            </a:pPr>
            <a:r>
              <a:rPr lang="en-US" dirty="0"/>
              <a:t>Prolong duration &gt;5 years. </a:t>
            </a:r>
          </a:p>
          <a:p>
            <a:pPr>
              <a:buFont typeface="Wingdings" panose="05000000000000000000" pitchFamily="2" charset="2"/>
              <a:buChar char="Ø"/>
            </a:pPr>
            <a:r>
              <a:rPr lang="en-US" dirty="0"/>
              <a:t>Ophiasis.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ALOPECIA AREATA</a:t>
            </a:r>
          </a:p>
        </p:txBody>
      </p:sp>
      <p:sp>
        <p:nvSpPr>
          <p:cNvPr id="3" name="Content Placeholder 2"/>
          <p:cNvSpPr>
            <a:spLocks noGrp="1"/>
          </p:cNvSpPr>
          <p:nvPr>
            <p:ph idx="1"/>
          </p:nvPr>
        </p:nvSpPr>
        <p:spPr>
          <a:xfrm>
            <a:off x="990600" y="1600200"/>
            <a:ext cx="6591985" cy="3777622"/>
          </a:xfrm>
        </p:spPr>
        <p:txBody>
          <a:bodyPr>
            <a:normAutofit lnSpcReduction="10000"/>
          </a:bodyPr>
          <a:lstStyle/>
          <a:p>
            <a:pPr marL="0" indent="0">
              <a:buNone/>
            </a:pPr>
            <a:r>
              <a:rPr lang="en-US" dirty="0"/>
              <a:t>Treatment:</a:t>
            </a:r>
          </a:p>
          <a:p>
            <a:pPr>
              <a:buFont typeface="Wingdings" panose="05000000000000000000" pitchFamily="2" charset="2"/>
              <a:buChar char="Ø"/>
            </a:pPr>
            <a:r>
              <a:rPr lang="en-US" dirty="0">
                <a:solidFill>
                  <a:srgbClr val="FF0000"/>
                </a:solidFill>
              </a:rPr>
              <a:t>Topical sensitizers </a:t>
            </a:r>
            <a:r>
              <a:rPr lang="en-US" dirty="0"/>
              <a:t>like diphenycyprone.</a:t>
            </a:r>
          </a:p>
          <a:p>
            <a:pPr>
              <a:buFont typeface="Wingdings" panose="05000000000000000000" pitchFamily="2" charset="2"/>
              <a:buChar char="Ø"/>
            </a:pPr>
            <a:r>
              <a:rPr lang="en-US" dirty="0"/>
              <a:t>Weekly application to induce mild eczematous reaction and retro-auricular </a:t>
            </a:r>
            <a:r>
              <a:rPr lang="en-US" dirty="0" smtClean="0"/>
              <a:t>lymph-adenopathy.</a:t>
            </a:r>
          </a:p>
          <a:p>
            <a:pPr>
              <a:buFont typeface="Wingdings" panose="05000000000000000000" pitchFamily="2" charset="2"/>
              <a:buChar char="Ø"/>
            </a:pPr>
            <a:endParaRPr lang="en-US" dirty="0">
              <a:solidFill>
                <a:srgbClr val="FF0000"/>
              </a:solidFill>
            </a:endParaRPr>
          </a:p>
          <a:p>
            <a:pPr>
              <a:buFont typeface="Wingdings" panose="05000000000000000000" pitchFamily="2" charset="2"/>
              <a:buChar char="Ø"/>
            </a:pPr>
            <a:endParaRPr lang="en-US" dirty="0" smtClean="0">
              <a:solidFill>
                <a:srgbClr val="FF0000"/>
              </a:solidFill>
            </a:endParaRPr>
          </a:p>
          <a:p>
            <a:pPr>
              <a:buFont typeface="Wingdings" panose="05000000000000000000" pitchFamily="2" charset="2"/>
              <a:buChar char="Ø"/>
            </a:pPr>
            <a:endParaRPr lang="en-US" dirty="0">
              <a:solidFill>
                <a:srgbClr val="FF0000"/>
              </a:solidFill>
            </a:endParaRPr>
          </a:p>
          <a:p>
            <a:pPr marL="0" indent="0">
              <a:buNone/>
            </a:pPr>
            <a:endParaRPr lang="en-US" dirty="0" smtClean="0">
              <a:solidFill>
                <a:srgbClr val="FF0000"/>
              </a:solidFill>
            </a:endParaRPr>
          </a:p>
          <a:p>
            <a:pPr>
              <a:buFont typeface="Wingdings" panose="05000000000000000000" pitchFamily="2" charset="2"/>
              <a:buChar char="Ø"/>
            </a:pPr>
            <a:endParaRPr lang="en-US" dirty="0">
              <a:solidFill>
                <a:srgbClr val="FF0000"/>
              </a:solidFill>
            </a:endParaRPr>
          </a:p>
          <a:p>
            <a:pPr>
              <a:buFont typeface="Wingdings" panose="05000000000000000000" pitchFamily="2" charset="2"/>
              <a:buChar char="Ø"/>
            </a:pPr>
            <a:r>
              <a:rPr lang="en-US" dirty="0" smtClean="0">
                <a:solidFill>
                  <a:srgbClr val="FF0000"/>
                </a:solidFill>
              </a:rPr>
              <a:t>Steroids</a:t>
            </a:r>
            <a:r>
              <a:rPr lang="en-US" dirty="0"/>
              <a:t>: Topical, intra-lesional, </a:t>
            </a:r>
            <a:r>
              <a:rPr lang="en-US" dirty="0" smtClean="0"/>
              <a:t>oral ±methotrexate</a:t>
            </a:r>
            <a:r>
              <a:rPr lang="en-US" dirty="0"/>
              <a:t>.</a:t>
            </a:r>
          </a:p>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600200"/>
            <a:ext cx="1905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109913"/>
            <a:ext cx="1905000" cy="1385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ALOPECIA AREATA</a:t>
            </a:r>
          </a:p>
        </p:txBody>
      </p:sp>
      <p:sp>
        <p:nvSpPr>
          <p:cNvPr id="3" name="Content Placeholder 2"/>
          <p:cNvSpPr>
            <a:spLocks noGrp="1"/>
          </p:cNvSpPr>
          <p:nvPr>
            <p:ph idx="1"/>
          </p:nvPr>
        </p:nvSpPr>
        <p:spPr>
          <a:xfrm>
            <a:off x="1219200" y="1752600"/>
            <a:ext cx="6591985" cy="3777622"/>
          </a:xfrm>
        </p:spPr>
        <p:txBody>
          <a:bodyPr/>
          <a:lstStyle/>
          <a:p>
            <a:pPr>
              <a:buFont typeface="Wingdings" panose="05000000000000000000" pitchFamily="2" charset="2"/>
              <a:buChar char="Ø"/>
            </a:pPr>
            <a:r>
              <a:rPr lang="en-US" dirty="0">
                <a:solidFill>
                  <a:srgbClr val="FF0000"/>
                </a:solidFill>
              </a:rPr>
              <a:t>Minoxidil </a:t>
            </a:r>
            <a:r>
              <a:rPr lang="en-US" dirty="0"/>
              <a:t> 2-5%.</a:t>
            </a:r>
          </a:p>
          <a:p>
            <a:pPr>
              <a:buFont typeface="Wingdings" panose="05000000000000000000" pitchFamily="2" charset="2"/>
              <a:buChar char="Ø"/>
            </a:pPr>
            <a:r>
              <a:rPr lang="en-US" dirty="0">
                <a:solidFill>
                  <a:srgbClr val="FF0000"/>
                </a:solidFill>
              </a:rPr>
              <a:t>Anthralin</a:t>
            </a:r>
            <a:r>
              <a:rPr lang="en-US" dirty="0"/>
              <a:t> at concentrations ranging from 0.2-1% short  contact of half hour  and increased gradually to overnight.</a:t>
            </a:r>
          </a:p>
          <a:p>
            <a:pPr marL="0" indent="0">
              <a:buNone/>
            </a:pPr>
            <a:r>
              <a:rPr lang="en-US" dirty="0" smtClean="0">
                <a:solidFill>
                  <a:srgbClr val="FF0000"/>
                </a:solidFill>
              </a:rPr>
              <a:t>NBUVB </a:t>
            </a:r>
            <a:endParaRPr lang="en-US" dirty="0"/>
          </a:p>
          <a:p>
            <a:pPr>
              <a:buFont typeface="Wingdings" panose="05000000000000000000" pitchFamily="2" charset="2"/>
              <a:buChar char="Ø"/>
            </a:pPr>
            <a:r>
              <a:rPr lang="en-US" dirty="0"/>
              <a:t>3 times per </a:t>
            </a:r>
            <a:r>
              <a:rPr lang="en-US" dirty="0" smtClean="0"/>
              <a:t>week.</a:t>
            </a:r>
            <a:endParaRPr lang="en-US" dirty="0"/>
          </a:p>
          <a:p>
            <a:pPr>
              <a:buFont typeface="Wingdings" panose="05000000000000000000" pitchFamily="2" charset="2"/>
              <a:buChar char="Ø"/>
            </a:pPr>
            <a:r>
              <a:rPr lang="en-US" dirty="0"/>
              <a:t>Increased risk of melanoma with more than 250 treatments.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ANDROGENETIC ALOPECIA</a:t>
            </a:r>
          </a:p>
        </p:txBody>
      </p:sp>
      <p:sp>
        <p:nvSpPr>
          <p:cNvPr id="3" name="Content Placeholder 2"/>
          <p:cNvSpPr>
            <a:spLocks noGrp="1"/>
          </p:cNvSpPr>
          <p:nvPr>
            <p:ph idx="1"/>
          </p:nvPr>
        </p:nvSpPr>
        <p:spPr>
          <a:xfrm>
            <a:off x="990600" y="1600200"/>
            <a:ext cx="6591985" cy="3777622"/>
          </a:xfrm>
        </p:spPr>
        <p:txBody>
          <a:bodyPr>
            <a:normAutofit/>
          </a:bodyPr>
          <a:lstStyle/>
          <a:p>
            <a:pPr>
              <a:buFont typeface="Wingdings" panose="05000000000000000000" pitchFamily="2" charset="2"/>
              <a:buChar char="Ø"/>
            </a:pPr>
            <a:r>
              <a:rPr lang="en-US" dirty="0"/>
              <a:t>It is a form of hair loss in which there is decline in hair production that leads to balding</a:t>
            </a:r>
            <a:r>
              <a:rPr lang="en-US" dirty="0" smtClean="0"/>
              <a:t>.</a:t>
            </a:r>
          </a:p>
          <a:p>
            <a:pPr>
              <a:buFont typeface="Wingdings" panose="05000000000000000000" pitchFamily="2" charset="2"/>
              <a:buChar char="Ø"/>
            </a:pPr>
            <a:r>
              <a:rPr lang="en-US" dirty="0"/>
              <a:t>There is gradual reduction of the anagen </a:t>
            </a:r>
            <a:r>
              <a:rPr lang="en-US" dirty="0" smtClean="0"/>
              <a:t>duration.</a:t>
            </a:r>
          </a:p>
          <a:p>
            <a:pPr>
              <a:buFont typeface="Wingdings" panose="05000000000000000000" pitchFamily="2" charset="2"/>
              <a:buChar char="Ø"/>
            </a:pPr>
            <a:r>
              <a:rPr lang="en-US" dirty="0" smtClean="0"/>
              <a:t>Affects </a:t>
            </a:r>
            <a:r>
              <a:rPr lang="en-US" dirty="0"/>
              <a:t>both sexes. </a:t>
            </a:r>
          </a:p>
          <a:p>
            <a:pPr>
              <a:buFont typeface="Wingdings" panose="05000000000000000000" pitchFamily="2" charset="2"/>
              <a:buChar char="Ø"/>
            </a:pPr>
            <a:r>
              <a:rPr lang="en-US" dirty="0"/>
              <a:t>Male androgenetic alopecia is dominantly determind.</a:t>
            </a:r>
          </a:p>
          <a:p>
            <a:pPr>
              <a:buFont typeface="Wingdings" panose="05000000000000000000" pitchFamily="2" charset="2"/>
              <a:buChar char="Ø"/>
            </a:pPr>
            <a:r>
              <a:rPr lang="en-US" dirty="0"/>
              <a:t>The same is true in females,  and also as a manifestation of androgen excess.</a:t>
            </a:r>
          </a:p>
          <a:p>
            <a:pPr>
              <a:buFont typeface="Wingdings" panose="05000000000000000000" pitchFamily="2" charset="2"/>
              <a:buChar char="Ø"/>
            </a:pPr>
            <a:r>
              <a:rPr lang="en-US" dirty="0"/>
              <a:t>The pattern of hair loss is different in both sexes .</a:t>
            </a:r>
          </a:p>
          <a:p>
            <a:pPr>
              <a:buFont typeface="Wingdings" panose="05000000000000000000" pitchFamily="2" charset="2"/>
              <a:buChar char="Ø"/>
            </a:pP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dirty="0"/>
              <a:t>   </a:t>
            </a:r>
            <a:r>
              <a:rPr lang="en-US" b="1" dirty="0" smtClean="0"/>
              <a:t>CLINICAL </a:t>
            </a:r>
            <a:r>
              <a:rPr lang="en-US" b="1" dirty="0"/>
              <a:t>PICTURE</a:t>
            </a:r>
          </a:p>
        </p:txBody>
      </p:sp>
      <p:sp>
        <p:nvSpPr>
          <p:cNvPr id="5" name="Content Placeholder 4"/>
          <p:cNvSpPr>
            <a:spLocks noGrp="1"/>
          </p:cNvSpPr>
          <p:nvPr>
            <p:ph sz="half" idx="1"/>
          </p:nvPr>
        </p:nvSpPr>
        <p:spPr>
          <a:xfrm>
            <a:off x="990600" y="1447800"/>
            <a:ext cx="4419600" cy="3767397"/>
          </a:xfrm>
        </p:spPr>
        <p:txBody>
          <a:bodyPr>
            <a:normAutofit/>
          </a:bodyPr>
          <a:lstStyle/>
          <a:p>
            <a:pPr marL="0" indent="0">
              <a:buNone/>
            </a:pPr>
            <a:r>
              <a:rPr lang="en-US" dirty="0">
                <a:solidFill>
                  <a:srgbClr val="FF0000"/>
                </a:solidFill>
              </a:rPr>
              <a:t>Male </a:t>
            </a:r>
            <a:r>
              <a:rPr lang="en-US" dirty="0" smtClean="0">
                <a:solidFill>
                  <a:srgbClr val="FF0000"/>
                </a:solidFill>
              </a:rPr>
              <a:t>pattern androgenetic </a:t>
            </a:r>
            <a:r>
              <a:rPr lang="en-US" dirty="0">
                <a:solidFill>
                  <a:srgbClr val="FF0000"/>
                </a:solidFill>
              </a:rPr>
              <a:t>alopecia:</a:t>
            </a:r>
          </a:p>
          <a:p>
            <a:pPr>
              <a:buFont typeface="Wingdings" panose="05000000000000000000" pitchFamily="2" charset="2"/>
              <a:buChar char="Ø"/>
            </a:pPr>
            <a:r>
              <a:rPr lang="en-US" dirty="0"/>
              <a:t>Can start after puberty.</a:t>
            </a:r>
          </a:p>
          <a:p>
            <a:pPr>
              <a:buFont typeface="Wingdings" panose="05000000000000000000" pitchFamily="2" charset="2"/>
              <a:buChar char="Ø"/>
            </a:pPr>
            <a:r>
              <a:rPr lang="en-US" dirty="0"/>
              <a:t>Has 2 coponents:</a:t>
            </a:r>
          </a:p>
          <a:p>
            <a:pPr>
              <a:buFont typeface="Wingdings" panose="05000000000000000000" pitchFamily="2" charset="2"/>
              <a:buChar char="Ø"/>
            </a:pPr>
            <a:r>
              <a:rPr lang="en-US" dirty="0"/>
              <a:t>Frontotemporal ressecion(M shaped)</a:t>
            </a:r>
          </a:p>
          <a:p>
            <a:pPr>
              <a:buFont typeface="Wingdings" panose="05000000000000000000" pitchFamily="2" charset="2"/>
              <a:buChar char="Ø"/>
            </a:pPr>
            <a:r>
              <a:rPr lang="en-US" dirty="0"/>
              <a:t>Hair loss over vertex.</a:t>
            </a:r>
          </a:p>
          <a:p>
            <a:pPr>
              <a:buFont typeface="Wingdings" panose="05000000000000000000" pitchFamily="2" charset="2"/>
              <a:buChar char="Ø"/>
            </a:pPr>
            <a:r>
              <a:rPr lang="en-US" dirty="0"/>
              <a:t>Hairs become short. </a:t>
            </a:r>
          </a:p>
          <a:p>
            <a:pPr>
              <a:buFont typeface="Wingdings" panose="05000000000000000000" pitchFamily="2" charset="2"/>
              <a:buChar char="Ø"/>
            </a:pPr>
            <a:r>
              <a:rPr lang="en-US" dirty="0"/>
              <a:t>Total loss of hair except the occipital  region. </a:t>
            </a:r>
          </a:p>
          <a:p>
            <a:endParaRPr lang="en-US" dirty="0"/>
          </a:p>
        </p:txBody>
      </p:sp>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337175" y="2741454"/>
            <a:ext cx="3197225" cy="2557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219200"/>
            <a:ext cx="31242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a:t>
            </a:r>
            <a:r>
              <a:rPr lang="en-US" b="1" dirty="0" smtClean="0"/>
              <a:t>CLINICAL </a:t>
            </a:r>
            <a:r>
              <a:rPr lang="en-US" b="1" dirty="0"/>
              <a:t>PICTURE</a:t>
            </a:r>
          </a:p>
        </p:txBody>
      </p:sp>
      <p:sp>
        <p:nvSpPr>
          <p:cNvPr id="3" name="Content Placeholder 2"/>
          <p:cNvSpPr>
            <a:spLocks noGrp="1"/>
          </p:cNvSpPr>
          <p:nvPr>
            <p:ph sz="half" idx="1"/>
          </p:nvPr>
        </p:nvSpPr>
        <p:spPr>
          <a:xfrm>
            <a:off x="762000" y="1414203"/>
            <a:ext cx="4377947" cy="3767397"/>
          </a:xfrm>
        </p:spPr>
        <p:txBody>
          <a:bodyPr>
            <a:normAutofit/>
          </a:bodyPr>
          <a:lstStyle/>
          <a:p>
            <a:pPr marL="0" indent="0">
              <a:buNone/>
            </a:pPr>
            <a:r>
              <a:rPr lang="en-US" dirty="0">
                <a:solidFill>
                  <a:srgbClr val="FF0000"/>
                </a:solidFill>
              </a:rPr>
              <a:t>Female patterned hair loss:</a:t>
            </a:r>
          </a:p>
          <a:p>
            <a:pPr>
              <a:buFont typeface="Wingdings" panose="05000000000000000000" pitchFamily="2" charset="2"/>
              <a:buChar char="Ø"/>
            </a:pPr>
            <a:r>
              <a:rPr lang="en-US" dirty="0"/>
              <a:t>Start after puberty.</a:t>
            </a:r>
          </a:p>
          <a:p>
            <a:pPr>
              <a:buFont typeface="Wingdings" panose="05000000000000000000" pitchFamily="2" charset="2"/>
              <a:buChar char="Ø"/>
            </a:pPr>
            <a:r>
              <a:rPr lang="en-US" dirty="0"/>
              <a:t>Gradual hair thinning over several years .</a:t>
            </a:r>
          </a:p>
          <a:p>
            <a:pPr>
              <a:buFont typeface="Wingdings" panose="05000000000000000000" pitchFamily="2" charset="2"/>
              <a:buChar char="Ø"/>
            </a:pPr>
            <a:r>
              <a:rPr lang="en-US" dirty="0"/>
              <a:t>Sometimes there is history of increased hair shedding.</a:t>
            </a:r>
          </a:p>
          <a:p>
            <a:pPr>
              <a:buFont typeface="Wingdings" panose="05000000000000000000" pitchFamily="2" charset="2"/>
              <a:buChar char="Ø"/>
            </a:pPr>
            <a:r>
              <a:rPr lang="en-US" dirty="0"/>
              <a:t>Widening of the parting width .</a:t>
            </a:r>
          </a:p>
          <a:p>
            <a:pPr>
              <a:buFont typeface="Wingdings" panose="05000000000000000000" pitchFamily="2" charset="2"/>
              <a:buChar char="Ø"/>
            </a:pPr>
            <a:r>
              <a:rPr lang="en-US" dirty="0"/>
              <a:t>Reduction of hair density over frontal scalp and crown.</a:t>
            </a:r>
          </a:p>
          <a:p>
            <a:pPr>
              <a:buFont typeface="Wingdings" panose="05000000000000000000" pitchFamily="2" charset="2"/>
              <a:buChar char="Ø"/>
            </a:pPr>
            <a:r>
              <a:rPr lang="en-US" dirty="0"/>
              <a:t>Frontal hair line is preserved.</a:t>
            </a:r>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507037" y="3952875"/>
            <a:ext cx="2857500"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descr="D:\My Documents\My Pictures\female pattern alopecia.bmp"/>
          <p:cNvPicPr>
            <a:picLocks noChangeAspect="1" noChangeArrowheads="1"/>
          </p:cNvPicPr>
          <p:nvPr/>
        </p:nvPicPr>
        <p:blipFill>
          <a:blip r:embed="rId3" cstate="print"/>
          <a:srcRect/>
          <a:stretch>
            <a:fillRect/>
          </a:stretch>
        </p:blipFill>
        <p:spPr bwMode="auto">
          <a:xfrm>
            <a:off x="5029200" y="1371600"/>
            <a:ext cx="3581400" cy="22860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1" dirty="0"/>
              <a:t>TRICHOSCOPY </a:t>
            </a:r>
          </a:p>
        </p:txBody>
      </p:sp>
      <p:pic>
        <p:nvPicPr>
          <p:cNvPr id="2052" name="Picture 4" descr="C:\Users\sony\Desktop\hair slides\dermoscopy AGA.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38200" y="1447800"/>
            <a:ext cx="8412440" cy="4314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759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ANDROGENETIC ALOPECIA</a:t>
            </a:r>
          </a:p>
        </p:txBody>
      </p:sp>
      <p:sp>
        <p:nvSpPr>
          <p:cNvPr id="3" name="Content Placeholder 2"/>
          <p:cNvSpPr>
            <a:spLocks noGrp="1"/>
          </p:cNvSpPr>
          <p:nvPr>
            <p:ph sz="half" idx="1"/>
          </p:nvPr>
        </p:nvSpPr>
        <p:spPr>
          <a:xfrm>
            <a:off x="301751" y="1490472"/>
            <a:ext cx="5035553" cy="4681728"/>
          </a:xfrm>
        </p:spPr>
        <p:txBody>
          <a:bodyPr>
            <a:normAutofit/>
          </a:bodyPr>
          <a:lstStyle/>
          <a:p>
            <a:pPr marL="0" indent="0">
              <a:buNone/>
            </a:pPr>
            <a:r>
              <a:rPr lang="en-US" dirty="0">
                <a:solidFill>
                  <a:srgbClr val="FF0000"/>
                </a:solidFill>
              </a:rPr>
              <a:t>Etiology</a:t>
            </a:r>
          </a:p>
          <a:p>
            <a:pPr>
              <a:buFont typeface="Wingdings" panose="05000000000000000000" pitchFamily="2" charset="2"/>
              <a:buChar char="Ø"/>
            </a:pPr>
            <a:r>
              <a:rPr lang="en-US" dirty="0"/>
              <a:t>There is progressive miniaturization and eventual deletion of hair follicle.</a:t>
            </a:r>
          </a:p>
          <a:p>
            <a:pPr>
              <a:buFont typeface="Wingdings" panose="05000000000000000000" pitchFamily="2" charset="2"/>
              <a:buChar char="Ø"/>
            </a:pPr>
            <a:r>
              <a:rPr lang="en-US" dirty="0"/>
              <a:t>Testosterone is converted to dihydro-testosterone by the enzyme 5 alpha reductase (5AR) causing miniaturization.</a:t>
            </a:r>
          </a:p>
        </p:txBody>
      </p:sp>
      <p:sp>
        <p:nvSpPr>
          <p:cNvPr id="4" name="Content Placeholder 3"/>
          <p:cNvSpPr>
            <a:spLocks noGrp="1"/>
          </p:cNvSpPr>
          <p:nvPr>
            <p:ph sz="half" idx="2"/>
          </p:nvPr>
        </p:nvSpPr>
        <p:spPr/>
        <p:txBody>
          <a:bodyPr>
            <a:normAutofit/>
          </a:bodyPr>
          <a:lstStyle/>
          <a:p>
            <a:endParaRPr lang="en-US" dirty="0"/>
          </a:p>
        </p:txBody>
      </p:sp>
      <p:pic>
        <p:nvPicPr>
          <p:cNvPr id="13314" name="Picture 2" descr="D:\My Documents\My Pictures\5 alpha reductase.bmp"/>
          <p:cNvPicPr>
            <a:picLocks noChangeAspect="1" noChangeArrowheads="1"/>
          </p:cNvPicPr>
          <p:nvPr/>
        </p:nvPicPr>
        <p:blipFill>
          <a:blip r:embed="rId2" cstate="print"/>
          <a:srcRect/>
          <a:stretch>
            <a:fillRect/>
          </a:stretch>
        </p:blipFill>
        <p:spPr bwMode="auto">
          <a:xfrm>
            <a:off x="5337306" y="1447800"/>
            <a:ext cx="3501893" cy="4648200"/>
          </a:xfrm>
          <a:prstGeom prst="rect">
            <a:avLst/>
          </a:prstGeom>
          <a:noFill/>
        </p:spPr>
      </p:pic>
      <p:sp>
        <p:nvSpPr>
          <p:cNvPr id="5" name="Right Arrow 4"/>
          <p:cNvSpPr/>
          <p:nvPr/>
        </p:nvSpPr>
        <p:spPr>
          <a:xfrm>
            <a:off x="5410200" y="3505200"/>
            <a:ext cx="533400" cy="12192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T</a:t>
            </a:r>
            <a:endParaRPr lang="en-US" sz="4000" b="1" dirty="0"/>
          </a:p>
        </p:txBody>
      </p:sp>
      <p:sp>
        <p:nvSpPr>
          <p:cNvPr id="6" name="16-Point Star 5"/>
          <p:cNvSpPr/>
          <p:nvPr/>
        </p:nvSpPr>
        <p:spPr>
          <a:xfrm>
            <a:off x="5676900" y="5181600"/>
            <a:ext cx="1411352" cy="914400"/>
          </a:xfrm>
          <a:prstGeom prst="star1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5</a:t>
            </a:r>
            <a:r>
              <a:rPr lang="el-GR" sz="2000" b="1" dirty="0" smtClean="0"/>
              <a:t>α</a:t>
            </a:r>
            <a:r>
              <a:rPr lang="en-US" sz="2000" b="1" dirty="0" smtClean="0"/>
              <a:t>R</a:t>
            </a:r>
            <a:endParaRPr lang="en-US" sz="2000"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ANDROGENETIC ALOPECIA</a:t>
            </a:r>
          </a:p>
        </p:txBody>
      </p:sp>
      <p:sp>
        <p:nvSpPr>
          <p:cNvPr id="6" name="Content Placeholder 5"/>
          <p:cNvSpPr>
            <a:spLocks noGrp="1"/>
          </p:cNvSpPr>
          <p:nvPr>
            <p:ph idx="1"/>
          </p:nvPr>
        </p:nvSpPr>
        <p:spPr>
          <a:xfrm>
            <a:off x="1371600" y="1447800"/>
            <a:ext cx="6591985" cy="3777622"/>
          </a:xfrm>
        </p:spPr>
        <p:txBody>
          <a:bodyPr/>
          <a:lstStyle/>
          <a:p>
            <a:pPr marL="0" indent="0">
              <a:buNone/>
            </a:pPr>
            <a:r>
              <a:rPr lang="en-US" dirty="0">
                <a:solidFill>
                  <a:srgbClr val="FF0000"/>
                </a:solidFill>
              </a:rPr>
              <a:t>Etiology</a:t>
            </a:r>
          </a:p>
          <a:p>
            <a:pPr>
              <a:buFont typeface="Wingdings" panose="05000000000000000000" pitchFamily="2" charset="2"/>
              <a:buChar char="Ø"/>
            </a:pPr>
            <a:r>
              <a:rPr lang="en-US" dirty="0"/>
              <a:t>5 </a:t>
            </a:r>
            <a:r>
              <a:rPr lang="el-GR" dirty="0" smtClean="0"/>
              <a:t>α</a:t>
            </a:r>
            <a:r>
              <a:rPr lang="en-US" dirty="0" smtClean="0"/>
              <a:t>R </a:t>
            </a:r>
            <a:r>
              <a:rPr lang="en-US" dirty="0"/>
              <a:t>has 2 isoforms (1&amp;2).</a:t>
            </a:r>
          </a:p>
          <a:p>
            <a:pPr>
              <a:buFont typeface="Wingdings" panose="05000000000000000000" pitchFamily="2" charset="2"/>
              <a:buChar char="Ø"/>
            </a:pPr>
            <a:r>
              <a:rPr lang="en-US" dirty="0"/>
              <a:t>Type 1 is widely distributed over skin.</a:t>
            </a:r>
          </a:p>
          <a:p>
            <a:pPr>
              <a:buFont typeface="Wingdings" panose="05000000000000000000" pitchFamily="2" charset="2"/>
              <a:buChar char="Ø"/>
            </a:pPr>
            <a:r>
              <a:rPr lang="en-US" dirty="0"/>
              <a:t>Type 2 is limited to androgen target tissues like prostate, epididymis, and hair follicles in certain regions of skin</a:t>
            </a:r>
          </a:p>
          <a:p>
            <a:pPr>
              <a:buFont typeface="Wingdings" panose="05000000000000000000" pitchFamily="2" charset="2"/>
              <a:buChar char="Ø"/>
            </a:pPr>
            <a:r>
              <a:rPr lang="en-US" dirty="0"/>
              <a:t>Female </a:t>
            </a:r>
            <a:r>
              <a:rPr lang="en-US" dirty="0" smtClean="0"/>
              <a:t>patterned alopecia </a:t>
            </a:r>
            <a:r>
              <a:rPr lang="en-US" dirty="0"/>
              <a:t>might be associated with poly cystic ovary, acne, hirsutism.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688848"/>
            <a:ext cx="8534400" cy="758952"/>
          </a:xfrm>
        </p:spPr>
        <p:txBody>
          <a:bodyPr>
            <a:normAutofit fontScale="90000"/>
          </a:bodyPr>
          <a:lstStyle/>
          <a:p>
            <a:r>
              <a:rPr lang="en-US" b="1" dirty="0"/>
              <a:t>           HAIR SHAFT</a:t>
            </a:r>
            <a:br>
              <a:rPr lang="en-US" b="1" dirty="0"/>
            </a:br>
            <a:endParaRPr lang="en-US" b="1" dirty="0"/>
          </a:p>
        </p:txBody>
      </p:sp>
      <p:sp>
        <p:nvSpPr>
          <p:cNvPr id="3" name="Content Placeholder 2"/>
          <p:cNvSpPr>
            <a:spLocks noGrp="1"/>
          </p:cNvSpPr>
          <p:nvPr>
            <p:ph sz="half" idx="1"/>
          </p:nvPr>
        </p:nvSpPr>
        <p:spPr>
          <a:xfrm>
            <a:off x="914400" y="1493837"/>
            <a:ext cx="4038600" cy="5135563"/>
          </a:xfrm>
        </p:spPr>
        <p:txBody>
          <a:bodyPr/>
          <a:lstStyle/>
          <a:p>
            <a:pPr marL="0" indent="0">
              <a:buNone/>
            </a:pPr>
            <a:r>
              <a:rPr lang="en-US" dirty="0"/>
              <a:t>The cross section of hair shaft has 3 components: </a:t>
            </a:r>
          </a:p>
          <a:p>
            <a:pPr>
              <a:buFont typeface="Wingdings" panose="05000000000000000000" pitchFamily="2" charset="2"/>
              <a:buChar char="Ø"/>
            </a:pPr>
            <a:r>
              <a:rPr lang="en-US" dirty="0"/>
              <a:t>The cuticle (6-8 layers of cells). </a:t>
            </a:r>
          </a:p>
          <a:p>
            <a:pPr>
              <a:buFont typeface="Wingdings" panose="05000000000000000000" pitchFamily="2" charset="2"/>
              <a:buChar char="Ø"/>
            </a:pPr>
            <a:r>
              <a:rPr lang="en-US" dirty="0"/>
              <a:t>The cortex (strength &amp; elasticity).</a:t>
            </a:r>
          </a:p>
          <a:p>
            <a:pPr>
              <a:buFont typeface="Wingdings" panose="05000000000000000000" pitchFamily="2" charset="2"/>
              <a:buChar char="Ø"/>
            </a:pPr>
            <a:r>
              <a:rPr lang="en-US" dirty="0"/>
              <a:t>The medulla(absent in most terminal hair except gray hair).</a:t>
            </a:r>
          </a:p>
        </p:txBody>
      </p:sp>
      <p:sp>
        <p:nvSpPr>
          <p:cNvPr id="4" name="Content Placeholder 3"/>
          <p:cNvSpPr>
            <a:spLocks noGrp="1"/>
          </p:cNvSpPr>
          <p:nvPr>
            <p:ph sz="half" idx="2"/>
          </p:nvPr>
        </p:nvSpPr>
        <p:spPr/>
        <p:txBody>
          <a:bodyPr/>
          <a:lstStyle/>
          <a:p>
            <a:endParaRPr lang="en-US" dirty="0"/>
          </a:p>
        </p:txBody>
      </p:sp>
      <p:pic>
        <p:nvPicPr>
          <p:cNvPr id="9218" name="Picture 2" descr="C:\Users\sony\Desktop\hair shaf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774" y="1449388"/>
            <a:ext cx="3324225" cy="38846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t>   </a:t>
            </a:r>
            <a:r>
              <a:rPr lang="en-US" b="1" dirty="0" smtClean="0"/>
              <a:t>DIFFERENTIAL </a:t>
            </a:r>
            <a:r>
              <a:rPr lang="en-US" b="1" dirty="0"/>
              <a:t>DIAGNOSIS</a:t>
            </a:r>
          </a:p>
        </p:txBody>
      </p:sp>
      <p:sp>
        <p:nvSpPr>
          <p:cNvPr id="3" name="Content Placeholder 2"/>
          <p:cNvSpPr>
            <a:spLocks noGrp="1"/>
          </p:cNvSpPr>
          <p:nvPr>
            <p:ph idx="1"/>
          </p:nvPr>
        </p:nvSpPr>
        <p:spPr>
          <a:xfrm>
            <a:off x="990600" y="1600200"/>
            <a:ext cx="6591985" cy="3777622"/>
          </a:xfrm>
        </p:spPr>
        <p:txBody>
          <a:bodyPr/>
          <a:lstStyle/>
          <a:p>
            <a:pPr>
              <a:buFont typeface="Wingdings" panose="05000000000000000000" pitchFamily="2" charset="2"/>
              <a:buChar char="Ø"/>
            </a:pPr>
            <a:r>
              <a:rPr lang="en-US" dirty="0"/>
              <a:t>Diffuse alopecia areata.</a:t>
            </a:r>
          </a:p>
          <a:p>
            <a:pPr>
              <a:buFont typeface="Wingdings" panose="05000000000000000000" pitchFamily="2" charset="2"/>
              <a:buChar char="Ø"/>
            </a:pPr>
            <a:r>
              <a:rPr lang="en-US" dirty="0">
                <a:solidFill>
                  <a:srgbClr val="FF0000"/>
                </a:solidFill>
              </a:rPr>
              <a:t>Look for hair loss involving other sites and nail changes.</a:t>
            </a:r>
          </a:p>
          <a:p>
            <a:pPr>
              <a:buFont typeface="Wingdings" panose="05000000000000000000" pitchFamily="2" charset="2"/>
              <a:buChar char="Ø"/>
            </a:pPr>
            <a:r>
              <a:rPr lang="en-US" dirty="0"/>
              <a:t>Chronic telogen effluvium.</a:t>
            </a:r>
          </a:p>
          <a:p>
            <a:pPr>
              <a:buFont typeface="Wingdings" panose="05000000000000000000" pitchFamily="2" charset="2"/>
              <a:buChar char="Ø"/>
            </a:pPr>
            <a:r>
              <a:rPr lang="en-US" dirty="0">
                <a:solidFill>
                  <a:srgbClr val="FF0000"/>
                </a:solidFill>
              </a:rPr>
              <a:t>Ask about causes of telogen effluvium.</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TREATMENT</a:t>
            </a:r>
          </a:p>
        </p:txBody>
      </p:sp>
      <p:sp>
        <p:nvSpPr>
          <p:cNvPr id="3" name="Content Placeholder 2"/>
          <p:cNvSpPr>
            <a:spLocks noGrp="1"/>
          </p:cNvSpPr>
          <p:nvPr>
            <p:ph idx="1"/>
          </p:nvPr>
        </p:nvSpPr>
        <p:spPr>
          <a:xfrm>
            <a:off x="1295400" y="1480178"/>
            <a:ext cx="6591985" cy="3777622"/>
          </a:xfrm>
        </p:spPr>
        <p:txBody>
          <a:bodyPr>
            <a:normAutofit/>
          </a:bodyPr>
          <a:lstStyle/>
          <a:p>
            <a:pPr marL="0" indent="0">
              <a:buNone/>
            </a:pPr>
            <a:r>
              <a:rPr lang="en-US" dirty="0">
                <a:solidFill>
                  <a:srgbClr val="FF0000"/>
                </a:solidFill>
              </a:rPr>
              <a:t>MEN:</a:t>
            </a:r>
          </a:p>
          <a:p>
            <a:pPr>
              <a:buFont typeface="Wingdings" panose="05000000000000000000" pitchFamily="2" charset="2"/>
              <a:buChar char="Ø"/>
            </a:pPr>
            <a:r>
              <a:rPr lang="en-US" dirty="0">
                <a:solidFill>
                  <a:srgbClr val="FF0000"/>
                </a:solidFill>
              </a:rPr>
              <a:t>Minoxidil </a:t>
            </a:r>
            <a:r>
              <a:rPr lang="en-US" dirty="0"/>
              <a:t>2% or 5%, twice daily.</a:t>
            </a:r>
          </a:p>
          <a:p>
            <a:pPr>
              <a:buFont typeface="Wingdings" panose="05000000000000000000" pitchFamily="2" charset="2"/>
              <a:buChar char="Ø"/>
            </a:pPr>
            <a:r>
              <a:rPr lang="en-US" dirty="0"/>
              <a:t> Side effects: Scalp irritation, hypertrichosis on the face and other remote sites.</a:t>
            </a:r>
          </a:p>
          <a:p>
            <a:pPr>
              <a:buFont typeface="Wingdings" panose="05000000000000000000" pitchFamily="2" charset="2"/>
              <a:buChar char="Ø"/>
            </a:pPr>
            <a:r>
              <a:rPr lang="en-US" dirty="0">
                <a:solidFill>
                  <a:srgbClr val="FF0000"/>
                </a:solidFill>
              </a:rPr>
              <a:t>Finastride </a:t>
            </a:r>
            <a:r>
              <a:rPr lang="en-US" dirty="0"/>
              <a:t>is an inhibitor of type 2 (</a:t>
            </a:r>
            <a:r>
              <a:rPr lang="en-US" dirty="0" smtClean="0"/>
              <a:t>5</a:t>
            </a:r>
            <a:r>
              <a:rPr lang="el-GR" dirty="0" smtClean="0"/>
              <a:t>α</a:t>
            </a:r>
            <a:r>
              <a:rPr lang="en-US" dirty="0" smtClean="0"/>
              <a:t>R</a:t>
            </a:r>
            <a:r>
              <a:rPr lang="en-US" dirty="0"/>
              <a:t>)</a:t>
            </a:r>
          </a:p>
          <a:p>
            <a:pPr>
              <a:buFont typeface="Wingdings" panose="05000000000000000000" pitchFamily="2" charset="2"/>
              <a:buChar char="Ø"/>
            </a:pPr>
            <a:r>
              <a:rPr lang="en-US" dirty="0"/>
              <a:t>It decrease the level of DHT in serum and scalp up to 70%.</a:t>
            </a:r>
          </a:p>
          <a:p>
            <a:pPr>
              <a:buFont typeface="Wingdings" panose="05000000000000000000" pitchFamily="2" charset="2"/>
              <a:buChar char="Ø"/>
            </a:pPr>
            <a:r>
              <a:rPr lang="en-US" dirty="0" smtClean="0"/>
              <a:t>25</a:t>
            </a:r>
            <a:r>
              <a:rPr lang="en-US" dirty="0"/>
              <a:t>% reduction in the incidence of prostate cancer .</a:t>
            </a:r>
          </a:p>
          <a:p>
            <a:pPr>
              <a:buFont typeface="Wingdings" panose="05000000000000000000" pitchFamily="2" charset="2"/>
              <a:buChar char="Ø"/>
            </a:pPr>
            <a:r>
              <a:rPr lang="en-US" dirty="0"/>
              <a:t>In females a risk of abnormal genitalia in male fetus.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TREATMENT</a:t>
            </a:r>
          </a:p>
        </p:txBody>
      </p:sp>
      <p:sp>
        <p:nvSpPr>
          <p:cNvPr id="3" name="Content Placeholder 2"/>
          <p:cNvSpPr>
            <a:spLocks noGrp="1"/>
          </p:cNvSpPr>
          <p:nvPr>
            <p:ph idx="1"/>
          </p:nvPr>
        </p:nvSpPr>
        <p:spPr>
          <a:xfrm>
            <a:off x="1942415" y="1524000"/>
            <a:ext cx="6591985" cy="3777622"/>
          </a:xfrm>
        </p:spPr>
        <p:txBody>
          <a:bodyPr>
            <a:normAutofit/>
          </a:bodyPr>
          <a:lstStyle/>
          <a:p>
            <a:pPr>
              <a:buFont typeface="Wingdings" panose="05000000000000000000" pitchFamily="2" charset="2"/>
              <a:buChar char="Ø"/>
            </a:pPr>
            <a:r>
              <a:rPr lang="en-US" dirty="0"/>
              <a:t>Surgery (hair transplant).</a:t>
            </a:r>
          </a:p>
          <a:p>
            <a:pPr marL="0" indent="0">
              <a:buNone/>
            </a:pPr>
            <a:r>
              <a:rPr lang="en-US" dirty="0">
                <a:solidFill>
                  <a:srgbClr val="FF0000"/>
                </a:solidFill>
              </a:rPr>
              <a:t>Women:</a:t>
            </a:r>
          </a:p>
          <a:p>
            <a:pPr>
              <a:buFont typeface="Wingdings" panose="05000000000000000000" pitchFamily="2" charset="2"/>
              <a:buChar char="Ø"/>
            </a:pPr>
            <a:r>
              <a:rPr lang="en-US" dirty="0">
                <a:solidFill>
                  <a:srgbClr val="FF0000"/>
                </a:solidFill>
              </a:rPr>
              <a:t>Minoxidil</a:t>
            </a:r>
            <a:r>
              <a:rPr lang="en-US" dirty="0"/>
              <a:t> 2% and 5% (unlicensed).</a:t>
            </a:r>
          </a:p>
          <a:p>
            <a:pPr>
              <a:buFont typeface="Wingdings" panose="05000000000000000000" pitchFamily="2" charset="2"/>
              <a:buChar char="Ø"/>
            </a:pPr>
            <a:r>
              <a:rPr lang="en-US" dirty="0"/>
              <a:t>Antiandrogens such as: </a:t>
            </a:r>
          </a:p>
          <a:p>
            <a:pPr>
              <a:buFont typeface="Wingdings" panose="05000000000000000000" pitchFamily="2" charset="2"/>
              <a:buChar char="Ø"/>
            </a:pPr>
            <a:r>
              <a:rPr lang="en-US" dirty="0">
                <a:solidFill>
                  <a:srgbClr val="FF0000"/>
                </a:solidFill>
              </a:rPr>
              <a:t>Cyproterone acetate</a:t>
            </a:r>
            <a:r>
              <a:rPr lang="en-US" dirty="0"/>
              <a:t>: Blocks androgen receptors  and also has Progestational activity, so it has to be combined with contraceptive pills in a cyclical regimen, causes Weight gain, Fatigue, Mastodynia and Reduced libido.</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TREATMENT</a:t>
            </a:r>
          </a:p>
        </p:txBody>
      </p:sp>
      <p:sp>
        <p:nvSpPr>
          <p:cNvPr id="3" name="Content Placeholder 2"/>
          <p:cNvSpPr>
            <a:spLocks noGrp="1"/>
          </p:cNvSpPr>
          <p:nvPr>
            <p:ph idx="1"/>
          </p:nvPr>
        </p:nvSpPr>
        <p:spPr>
          <a:xfrm>
            <a:off x="1752600" y="1676400"/>
            <a:ext cx="6591985" cy="3777622"/>
          </a:xfrm>
        </p:spPr>
        <p:txBody>
          <a:bodyPr/>
          <a:lstStyle/>
          <a:p>
            <a:pPr>
              <a:buFont typeface="Wingdings" panose="05000000000000000000" pitchFamily="2" charset="2"/>
              <a:buChar char="Ø"/>
            </a:pPr>
            <a:r>
              <a:rPr lang="en-US" dirty="0">
                <a:solidFill>
                  <a:srgbClr val="FF0000"/>
                </a:solidFill>
              </a:rPr>
              <a:t>Spironolactone</a:t>
            </a:r>
            <a:r>
              <a:rPr lang="en-US" dirty="0"/>
              <a:t> :Blocks androgen receptors and increase the clearance of testosterone,causes Breast sorness, Menstrual irrigularity, but the safest.</a:t>
            </a:r>
          </a:p>
          <a:p>
            <a:pPr>
              <a:buFont typeface="Wingdings" panose="05000000000000000000" pitchFamily="2" charset="2"/>
              <a:buChar char="Ø"/>
            </a:pPr>
            <a:endParaRPr lang="en-US" dirty="0" smtClean="0">
              <a:solidFill>
                <a:srgbClr val="FF0000"/>
              </a:solidFill>
            </a:endParaRPr>
          </a:p>
          <a:p>
            <a:pPr>
              <a:buFont typeface="Wingdings" panose="05000000000000000000" pitchFamily="2" charset="2"/>
              <a:buChar char="Ø"/>
            </a:pPr>
            <a:r>
              <a:rPr lang="en-US" dirty="0" smtClean="0">
                <a:solidFill>
                  <a:srgbClr val="FF0000"/>
                </a:solidFill>
              </a:rPr>
              <a:t>Flutamide</a:t>
            </a:r>
            <a:r>
              <a:rPr lang="en-US" dirty="0" smtClean="0"/>
              <a:t> </a:t>
            </a:r>
            <a:r>
              <a:rPr lang="en-US" dirty="0"/>
              <a:t>androgen receptor blocker, ineffective in post menopausal women, and is </a:t>
            </a:r>
            <a:r>
              <a:rPr lang="en-US" dirty="0" smtClean="0"/>
              <a:t>Hepatotoxic.</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TELOGEN EFFLUVIUM</a:t>
            </a:r>
          </a:p>
        </p:txBody>
      </p:sp>
      <p:sp>
        <p:nvSpPr>
          <p:cNvPr id="3" name="Content Placeholder 2"/>
          <p:cNvSpPr>
            <a:spLocks noGrp="1"/>
          </p:cNvSpPr>
          <p:nvPr>
            <p:ph sz="half" idx="1"/>
          </p:nvPr>
        </p:nvSpPr>
        <p:spPr>
          <a:xfrm>
            <a:off x="990600" y="1447800"/>
            <a:ext cx="5257800" cy="3767397"/>
          </a:xfrm>
        </p:spPr>
        <p:txBody>
          <a:bodyPr/>
          <a:lstStyle/>
          <a:p>
            <a:pPr>
              <a:buFont typeface="Wingdings" panose="05000000000000000000" pitchFamily="2" charset="2"/>
              <a:buChar char="Ø"/>
            </a:pPr>
            <a:r>
              <a:rPr lang="en-US" dirty="0"/>
              <a:t> The most common hair loss.</a:t>
            </a:r>
          </a:p>
          <a:p>
            <a:pPr>
              <a:buFont typeface="Wingdings" panose="05000000000000000000" pitchFamily="2" charset="2"/>
              <a:buChar char="Ø"/>
            </a:pPr>
            <a:r>
              <a:rPr lang="en-US" dirty="0"/>
              <a:t>Patient complain of hair shedding and associated alopecia. </a:t>
            </a:r>
          </a:p>
          <a:p>
            <a:pPr>
              <a:buFont typeface="Wingdings" panose="05000000000000000000" pitchFamily="2" charset="2"/>
              <a:buChar char="Ø"/>
            </a:pPr>
            <a:r>
              <a:rPr lang="en-US" dirty="0"/>
              <a:t>Results from premature conversion of Anagen into </a:t>
            </a:r>
            <a:r>
              <a:rPr lang="en-US" dirty="0" smtClean="0"/>
              <a:t>Telogen.</a:t>
            </a:r>
          </a:p>
          <a:p>
            <a:pPr>
              <a:buFont typeface="Wingdings" panose="05000000000000000000" pitchFamily="2" charset="2"/>
              <a:buChar char="Ø"/>
            </a:pPr>
            <a:r>
              <a:rPr lang="en-US" dirty="0"/>
              <a:t>TE is a medical sign induced by many triggers.</a:t>
            </a:r>
          </a:p>
          <a:p>
            <a:pPr>
              <a:buFont typeface="Wingdings" panose="05000000000000000000" pitchFamily="2" charset="2"/>
              <a:buChar char="Ø"/>
            </a:pPr>
            <a:endParaRPr lang="en-US" dirty="0"/>
          </a:p>
        </p:txBody>
      </p:sp>
      <p:pic>
        <p:nvPicPr>
          <p:cNvPr id="2050" name="Picture 2" descr="D:\My Documents\My Pictures\hair sheding.bmp"/>
          <p:cNvPicPr>
            <a:picLocks noChangeAspect="1" noChangeArrowheads="1"/>
          </p:cNvPicPr>
          <p:nvPr/>
        </p:nvPicPr>
        <p:blipFill>
          <a:blip r:embed="rId2" cstate="print"/>
          <a:srcRect/>
          <a:stretch>
            <a:fillRect/>
          </a:stretch>
        </p:blipFill>
        <p:spPr bwMode="auto">
          <a:xfrm>
            <a:off x="6248400" y="1447800"/>
            <a:ext cx="2590800" cy="37338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CLINICAL PICTURE</a:t>
            </a:r>
          </a:p>
        </p:txBody>
      </p:sp>
      <p:sp>
        <p:nvSpPr>
          <p:cNvPr id="3" name="Content Placeholder 2"/>
          <p:cNvSpPr>
            <a:spLocks noGrp="1"/>
          </p:cNvSpPr>
          <p:nvPr>
            <p:ph sz="half" idx="1"/>
          </p:nvPr>
        </p:nvSpPr>
        <p:spPr>
          <a:xfrm>
            <a:off x="1447800" y="1371600"/>
            <a:ext cx="3197531" cy="3767397"/>
          </a:xfrm>
        </p:spPr>
        <p:txBody>
          <a:bodyPr>
            <a:normAutofit/>
          </a:bodyPr>
          <a:lstStyle/>
          <a:p>
            <a:pPr marL="0" indent="0">
              <a:buNone/>
            </a:pPr>
            <a:r>
              <a:rPr lang="en-US" dirty="0"/>
              <a:t>Telogen effluvium has 3 different senarios:</a:t>
            </a:r>
          </a:p>
          <a:p>
            <a:pPr>
              <a:buFont typeface="Wingdings" panose="05000000000000000000" pitchFamily="2" charset="2"/>
              <a:buChar char="Ø"/>
            </a:pPr>
            <a:r>
              <a:rPr lang="en-US" dirty="0"/>
              <a:t>Acute  (&lt; </a:t>
            </a:r>
            <a:r>
              <a:rPr lang="en-US" dirty="0" smtClean="0"/>
              <a:t>6 </a:t>
            </a:r>
            <a:r>
              <a:rPr lang="en-US" dirty="0"/>
              <a:t>months).</a:t>
            </a:r>
          </a:p>
          <a:p>
            <a:pPr>
              <a:buFont typeface="Wingdings" panose="05000000000000000000" pitchFamily="2" charset="2"/>
              <a:buChar char="Ø"/>
            </a:pPr>
            <a:r>
              <a:rPr lang="en-US" dirty="0"/>
              <a:t>Chronic (&gt; </a:t>
            </a:r>
            <a:r>
              <a:rPr lang="en-US" dirty="0" smtClean="0"/>
              <a:t>6 </a:t>
            </a:r>
            <a:r>
              <a:rPr lang="en-US" dirty="0"/>
              <a:t>months).</a:t>
            </a:r>
          </a:p>
          <a:p>
            <a:pPr>
              <a:buFont typeface="Wingdings" panose="05000000000000000000" pitchFamily="2" charset="2"/>
              <a:buChar char="Ø"/>
            </a:pPr>
            <a:r>
              <a:rPr lang="en-US" dirty="0"/>
              <a:t>Chronic repetitive.</a:t>
            </a:r>
          </a:p>
          <a:p>
            <a:pPr>
              <a:buFont typeface="Wingdings" panose="05000000000000000000" pitchFamily="2" charset="2"/>
              <a:buChar char="Ø"/>
            </a:pPr>
            <a:r>
              <a:rPr lang="en-US" dirty="0"/>
              <a:t>In chronic TE </a:t>
            </a:r>
            <a:r>
              <a:rPr lang="en-US" dirty="0" smtClean="0"/>
              <a:t> (CTE) </a:t>
            </a:r>
            <a:r>
              <a:rPr lang="en-US" dirty="0"/>
              <a:t>the anagen cycle shortens and  the hair fiber becomes thinner and shorter.</a:t>
            </a:r>
          </a:p>
        </p:txBody>
      </p:sp>
      <p:sp>
        <p:nvSpPr>
          <p:cNvPr id="4" name="Content Placeholder 3"/>
          <p:cNvSpPr>
            <a:spLocks noGrp="1"/>
          </p:cNvSpPr>
          <p:nvPr>
            <p:ph sz="half" idx="2"/>
          </p:nvPr>
        </p:nvSpPr>
        <p:spPr/>
        <p:txBody>
          <a:bodyPr>
            <a:normAutofit/>
          </a:bodyPr>
          <a:lstStyle/>
          <a:p>
            <a:endParaRPr lang="en-US" dirty="0"/>
          </a:p>
        </p:txBody>
      </p:sp>
      <p:pic>
        <p:nvPicPr>
          <p:cNvPr id="3074" name="Picture 2" descr="D:\My Documents\My Pictures\telogen eff.bmp"/>
          <p:cNvPicPr>
            <a:picLocks noChangeAspect="1" noChangeArrowheads="1"/>
          </p:cNvPicPr>
          <p:nvPr/>
        </p:nvPicPr>
        <p:blipFill>
          <a:blip r:embed="rId2" cstate="print"/>
          <a:srcRect/>
          <a:stretch>
            <a:fillRect/>
          </a:stretch>
        </p:blipFill>
        <p:spPr bwMode="auto">
          <a:xfrm>
            <a:off x="4876800" y="1371600"/>
            <a:ext cx="4038600" cy="472440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b="1" dirty="0"/>
              <a:t>    </a:t>
            </a:r>
            <a:r>
              <a:rPr lang="en-US" b="1" dirty="0" smtClean="0"/>
              <a:t>CLINICAL </a:t>
            </a:r>
            <a:r>
              <a:rPr lang="en-US" b="1" dirty="0"/>
              <a:t>PICTURE</a:t>
            </a:r>
          </a:p>
        </p:txBody>
      </p:sp>
      <p:sp>
        <p:nvSpPr>
          <p:cNvPr id="6" name="Content Placeholder 5"/>
          <p:cNvSpPr>
            <a:spLocks noGrp="1"/>
          </p:cNvSpPr>
          <p:nvPr>
            <p:ph idx="1"/>
          </p:nvPr>
        </p:nvSpPr>
        <p:spPr>
          <a:xfrm>
            <a:off x="1295400" y="1676400"/>
            <a:ext cx="6591985" cy="3777622"/>
          </a:xfrm>
        </p:spPr>
        <p:txBody>
          <a:bodyPr/>
          <a:lstStyle/>
          <a:p>
            <a:pPr>
              <a:buFont typeface="Wingdings" panose="05000000000000000000" pitchFamily="2" charset="2"/>
              <a:buChar char="Ø"/>
            </a:pPr>
            <a:r>
              <a:rPr lang="en-US" dirty="0" smtClean="0"/>
              <a:t>Hair </a:t>
            </a:r>
            <a:r>
              <a:rPr lang="en-US" dirty="0"/>
              <a:t>shedding starts  2 weeks after the trigger and peaks between 6-8w, and tapers in about 6-8 w.</a:t>
            </a:r>
          </a:p>
          <a:p>
            <a:pPr>
              <a:buFont typeface="Wingdings" panose="05000000000000000000" pitchFamily="2" charset="2"/>
              <a:buChar char="Ø"/>
            </a:pPr>
            <a:r>
              <a:rPr lang="en-US" dirty="0"/>
              <a:t>Pull test is positive </a:t>
            </a:r>
            <a:r>
              <a:rPr lang="en-US" b="1" dirty="0" smtClean="0">
                <a:solidFill>
                  <a:srgbClr val="FF0000"/>
                </a:solidFill>
              </a:rPr>
              <a:t>IF</a:t>
            </a:r>
            <a:r>
              <a:rPr lang="en-US" dirty="0" smtClean="0"/>
              <a:t> </a:t>
            </a:r>
            <a:r>
              <a:rPr lang="en-US" dirty="0"/>
              <a:t>patient uses no shampoo or comb</a:t>
            </a:r>
            <a:r>
              <a:rPr lang="en-US" dirty="0" smtClean="0"/>
              <a:t>.</a:t>
            </a:r>
          </a:p>
          <a:p>
            <a:pPr>
              <a:buFont typeface="Wingdings" panose="05000000000000000000" pitchFamily="2" charset="2"/>
              <a:buChar char="Ø"/>
            </a:pPr>
            <a:r>
              <a:rPr lang="en-US" dirty="0"/>
              <a:t>Follicular regeneration is common within 4-6 months.</a:t>
            </a:r>
          </a:p>
          <a:p>
            <a:pPr>
              <a:buFont typeface="Wingdings" panose="05000000000000000000" pitchFamily="2" charset="2"/>
              <a:buChar char="Ø"/>
            </a:pP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t>  </a:t>
            </a:r>
            <a:r>
              <a:rPr lang="en-US" b="1" dirty="0" smtClean="0"/>
              <a:t>CLINICAL </a:t>
            </a:r>
            <a:r>
              <a:rPr lang="en-US" b="1" dirty="0"/>
              <a:t>PICTURE</a:t>
            </a:r>
          </a:p>
        </p:txBody>
      </p:sp>
      <p:sp>
        <p:nvSpPr>
          <p:cNvPr id="3" name="Content Placeholder 2"/>
          <p:cNvSpPr>
            <a:spLocks noGrp="1"/>
          </p:cNvSpPr>
          <p:nvPr>
            <p:ph idx="1"/>
          </p:nvPr>
        </p:nvSpPr>
        <p:spPr>
          <a:xfrm>
            <a:off x="990600" y="1632578"/>
            <a:ext cx="6591985" cy="3777622"/>
          </a:xfrm>
        </p:spPr>
        <p:txBody>
          <a:bodyPr/>
          <a:lstStyle/>
          <a:p>
            <a:pPr>
              <a:buFont typeface="Wingdings" panose="05000000000000000000" pitchFamily="2" charset="2"/>
              <a:buChar char="Ø"/>
            </a:pPr>
            <a:r>
              <a:rPr lang="en-US" dirty="0"/>
              <a:t>Daily collection of shed hairs for 2 weeks may confirm the diagnoses if more than 100 hairs are collected with club </a:t>
            </a:r>
            <a:r>
              <a:rPr lang="en-US" dirty="0" smtClean="0"/>
              <a:t>ends.</a:t>
            </a:r>
          </a:p>
          <a:p>
            <a:pPr>
              <a:buFont typeface="Wingdings" panose="05000000000000000000" pitchFamily="2" charset="2"/>
              <a:buChar char="Ø"/>
            </a:pPr>
            <a:endParaRPr lang="en-US" dirty="0"/>
          </a:p>
          <a:p>
            <a:pPr>
              <a:buFont typeface="Wingdings" panose="05000000000000000000" pitchFamily="2" charset="2"/>
              <a:buChar char="Ø"/>
            </a:pPr>
            <a:endParaRPr lang="en-US" dirty="0" smtClean="0"/>
          </a:p>
          <a:p>
            <a:pPr>
              <a:buFont typeface="Wingdings" panose="05000000000000000000" pitchFamily="2" charset="2"/>
              <a:buChar char="Ø"/>
            </a:pPr>
            <a:endParaRPr lang="en-US" dirty="0"/>
          </a:p>
          <a:p>
            <a:pPr>
              <a:buFont typeface="Wingdings" panose="05000000000000000000" pitchFamily="2" charset="2"/>
              <a:buChar char="Ø"/>
            </a:pPr>
            <a:endParaRPr lang="en-US" dirty="0" smtClean="0"/>
          </a:p>
          <a:p>
            <a:pPr>
              <a:buFont typeface="Wingdings" panose="05000000000000000000" pitchFamily="2" charset="2"/>
              <a:buChar char="Ø"/>
            </a:pPr>
            <a:endParaRPr lang="en-US" dirty="0"/>
          </a:p>
          <a:p>
            <a:pPr>
              <a:buFont typeface="Wingdings" panose="05000000000000000000" pitchFamily="2" charset="2"/>
              <a:buChar char="Ø"/>
            </a:pPr>
            <a:r>
              <a:rPr lang="en-US" dirty="0" smtClean="0"/>
              <a:t>Trichogram </a:t>
            </a:r>
            <a:r>
              <a:rPr lang="en-US" dirty="0"/>
              <a:t>will show that anagen:telogen ratio is 70:30 instead of 90:10.</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76475"/>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TRICHOSCOPY </a:t>
            </a:r>
          </a:p>
        </p:txBody>
      </p:sp>
      <p:sp>
        <p:nvSpPr>
          <p:cNvPr id="3" name="Content Placeholder 2"/>
          <p:cNvSpPr>
            <a:spLocks noGrp="1"/>
          </p:cNvSpPr>
          <p:nvPr>
            <p:ph idx="1"/>
          </p:nvPr>
        </p:nvSpPr>
        <p:spPr/>
        <p:txBody>
          <a:bodyPr/>
          <a:lstStyle/>
          <a:p>
            <a:r>
              <a:rPr lang="en-US" dirty="0" smtClean="0"/>
              <a:t>CT</a:t>
            </a:r>
            <a:endParaRPr lang="en-US" dirty="0"/>
          </a:p>
        </p:txBody>
      </p:sp>
      <p:pic>
        <p:nvPicPr>
          <p:cNvPr id="3074" name="Picture 2" descr="C:\Users\sony\Desktop\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3657600" cy="33527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5105400"/>
            <a:ext cx="6652783" cy="369332"/>
          </a:xfrm>
          <a:prstGeom prst="rect">
            <a:avLst/>
          </a:prstGeom>
          <a:noFill/>
        </p:spPr>
        <p:txBody>
          <a:bodyPr wrap="none" rtlCol="0">
            <a:spAutoFit/>
          </a:bodyPr>
          <a:lstStyle/>
          <a:p>
            <a:r>
              <a:rPr lang="en-US" dirty="0" smtClean="0"/>
              <a:t>CTE showing Empty hair follicles, minimal Miniaturized hairs</a:t>
            </a:r>
            <a:endParaRPr lang="en-US" dirty="0"/>
          </a:p>
        </p:txBody>
      </p:sp>
      <p:pic>
        <p:nvPicPr>
          <p:cNvPr id="4098" name="Picture 2" descr="C:\Users\sony\Desktop\AG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129213" y="1966912"/>
            <a:ext cx="2543175" cy="3276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62501" y="1828800"/>
            <a:ext cx="3276600" cy="369332"/>
          </a:xfrm>
          <a:prstGeom prst="rect">
            <a:avLst/>
          </a:prstGeom>
          <a:noFill/>
        </p:spPr>
        <p:txBody>
          <a:bodyPr wrap="square" rtlCol="0">
            <a:spAutoFit/>
          </a:bodyPr>
          <a:lstStyle/>
          <a:p>
            <a:r>
              <a:rPr lang="en-US" dirty="0" smtClean="0"/>
              <a:t>AGA, Miniaturized hairs </a:t>
            </a:r>
            <a:endParaRPr lang="en-US" dirty="0"/>
          </a:p>
        </p:txBody>
      </p:sp>
    </p:spTree>
    <p:extLst>
      <p:ext uri="{BB962C8B-B14F-4D97-AF65-F5344CB8AC3E}">
        <p14:creationId xmlns:p14="http://schemas.microsoft.com/office/powerpoint/2010/main" val="29660785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DIFFERENTIAL DIAGNOSIS</a:t>
            </a:r>
          </a:p>
        </p:txBody>
      </p:sp>
      <p:sp>
        <p:nvSpPr>
          <p:cNvPr id="3" name="Content Placeholder 2"/>
          <p:cNvSpPr>
            <a:spLocks noGrp="1"/>
          </p:cNvSpPr>
          <p:nvPr>
            <p:ph idx="1"/>
          </p:nvPr>
        </p:nvSpPr>
        <p:spPr>
          <a:xfrm>
            <a:off x="1066800" y="1447800"/>
            <a:ext cx="6591985" cy="3777622"/>
          </a:xfrm>
        </p:spPr>
        <p:txBody>
          <a:bodyPr/>
          <a:lstStyle/>
          <a:p>
            <a:pPr>
              <a:buFont typeface="Wingdings" panose="05000000000000000000" pitchFamily="2" charset="2"/>
              <a:buChar char="Ø"/>
            </a:pPr>
            <a:endParaRPr lang="en-US" dirty="0"/>
          </a:p>
          <a:p>
            <a:pPr>
              <a:buFont typeface="Wingdings" panose="05000000000000000000" pitchFamily="2" charset="2"/>
              <a:buChar char="Ø"/>
            </a:pPr>
            <a:r>
              <a:rPr lang="en-US" dirty="0"/>
              <a:t>Androgenetic alopecia </a:t>
            </a:r>
            <a:r>
              <a:rPr lang="en-US" dirty="0" smtClean="0"/>
              <a:t>(pattern, pull </a:t>
            </a:r>
            <a:r>
              <a:rPr lang="en-US" dirty="0"/>
              <a:t>test shows club end telogen hair , miniaturized  and less than 3 cm length).</a:t>
            </a:r>
          </a:p>
          <a:p>
            <a:pPr>
              <a:buFont typeface="Wingdings" panose="05000000000000000000" pitchFamily="2" charset="2"/>
              <a:buChar char="Ø"/>
            </a:pPr>
            <a:r>
              <a:rPr lang="en-US" dirty="0"/>
              <a:t>Diffuse alopecia areata </a:t>
            </a:r>
            <a:r>
              <a:rPr lang="en-US" dirty="0" smtClean="0"/>
              <a:t>(exclamation hair).</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HAIR CONSTITUENTS</a:t>
            </a:r>
          </a:p>
        </p:txBody>
      </p:sp>
      <p:sp>
        <p:nvSpPr>
          <p:cNvPr id="3" name="Content Placeholder 2"/>
          <p:cNvSpPr>
            <a:spLocks noGrp="1"/>
          </p:cNvSpPr>
          <p:nvPr>
            <p:ph idx="1"/>
          </p:nvPr>
        </p:nvSpPr>
        <p:spPr>
          <a:xfrm>
            <a:off x="914400" y="1524000"/>
            <a:ext cx="6591985" cy="3777622"/>
          </a:xfrm>
        </p:spPr>
        <p:txBody>
          <a:bodyPr>
            <a:normAutofit/>
          </a:bodyPr>
          <a:lstStyle/>
          <a:p>
            <a:pPr>
              <a:buFont typeface="Wingdings" panose="05000000000000000000" pitchFamily="2" charset="2"/>
              <a:buChar char="Ø"/>
            </a:pPr>
            <a:r>
              <a:rPr lang="en-US" dirty="0"/>
              <a:t>Sulfur rich protein containing cysteine residues</a:t>
            </a:r>
          </a:p>
          <a:p>
            <a:pPr>
              <a:buFont typeface="Wingdings" panose="05000000000000000000" pitchFamily="2" charset="2"/>
              <a:buChar char="Ø"/>
            </a:pPr>
            <a:r>
              <a:rPr lang="en-US" dirty="0"/>
              <a:t>Water </a:t>
            </a:r>
          </a:p>
          <a:p>
            <a:pPr>
              <a:buFont typeface="Wingdings" panose="05000000000000000000" pitchFamily="2" charset="2"/>
              <a:buChar char="Ø"/>
            </a:pPr>
            <a:r>
              <a:rPr lang="en-US" dirty="0"/>
              <a:t>Lipids </a:t>
            </a:r>
          </a:p>
          <a:p>
            <a:pPr>
              <a:buFont typeface="Wingdings" panose="05000000000000000000" pitchFamily="2" charset="2"/>
              <a:buChar char="Ø"/>
            </a:pPr>
            <a:r>
              <a:rPr lang="en-US" dirty="0"/>
              <a:t>Trace elements</a:t>
            </a:r>
          </a:p>
          <a:p>
            <a:pPr>
              <a:buFont typeface="Wingdings" panose="05000000000000000000" pitchFamily="2" charset="2"/>
              <a:buChar char="Ø"/>
            </a:pPr>
            <a:r>
              <a:rPr lang="en-US" dirty="0"/>
              <a:t>Melanin ( 2 types):</a:t>
            </a:r>
          </a:p>
          <a:p>
            <a:pPr marL="0" indent="0">
              <a:buNone/>
            </a:pPr>
            <a:r>
              <a:rPr lang="en-US" dirty="0" smtClean="0"/>
              <a:t> eumelanin </a:t>
            </a:r>
            <a:r>
              <a:rPr lang="en-US" dirty="0"/>
              <a:t>in black,  brown hair.</a:t>
            </a:r>
          </a:p>
          <a:p>
            <a:pPr marL="0" indent="0">
              <a:buNone/>
            </a:pPr>
            <a:r>
              <a:rPr lang="en-US" dirty="0"/>
              <a:t> pheomelanin in red hair. </a:t>
            </a:r>
          </a:p>
          <a:p>
            <a:pPr marL="0" indent="0">
              <a:buNone/>
            </a:pPr>
            <a:endParaRPr lang="en-US" dirty="0"/>
          </a:p>
        </p:txBody>
      </p:sp>
    </p:spTree>
    <p:extLst>
      <p:ext uri="{BB962C8B-B14F-4D97-AF65-F5344CB8AC3E}">
        <p14:creationId xmlns:p14="http://schemas.microsoft.com/office/powerpoint/2010/main" val="35378142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TRIGGERING FACTORS</a:t>
            </a:r>
          </a:p>
        </p:txBody>
      </p:sp>
      <p:sp>
        <p:nvSpPr>
          <p:cNvPr id="3" name="Content Placeholder 2"/>
          <p:cNvSpPr>
            <a:spLocks noGrp="1"/>
          </p:cNvSpPr>
          <p:nvPr>
            <p:ph idx="1"/>
          </p:nvPr>
        </p:nvSpPr>
        <p:spPr>
          <a:xfrm>
            <a:off x="914400" y="1600200"/>
            <a:ext cx="6591985" cy="3777622"/>
          </a:xfrm>
        </p:spPr>
        <p:txBody>
          <a:bodyPr>
            <a:normAutofit/>
          </a:bodyPr>
          <a:lstStyle/>
          <a:p>
            <a:pPr>
              <a:buFont typeface="Wingdings" panose="05000000000000000000" pitchFamily="2" charset="2"/>
              <a:buChar char="Ø"/>
            </a:pPr>
            <a:r>
              <a:rPr lang="en-US" dirty="0" smtClean="0"/>
              <a:t> </a:t>
            </a:r>
            <a:r>
              <a:rPr lang="en-US" dirty="0"/>
              <a:t>S</a:t>
            </a:r>
            <a:r>
              <a:rPr lang="en-US" dirty="0" smtClean="0"/>
              <a:t>tress</a:t>
            </a:r>
            <a:r>
              <a:rPr lang="en-US" dirty="0"/>
              <a:t>. </a:t>
            </a:r>
          </a:p>
          <a:p>
            <a:pPr>
              <a:buFont typeface="Wingdings" panose="05000000000000000000" pitchFamily="2" charset="2"/>
              <a:buChar char="Ø"/>
            </a:pPr>
            <a:r>
              <a:rPr lang="en-US" dirty="0"/>
              <a:t>Nutritional deficiencies (iron, </a:t>
            </a:r>
            <a:r>
              <a:rPr lang="en-US" dirty="0" smtClean="0"/>
              <a:t>VIT D).</a:t>
            </a:r>
            <a:endParaRPr lang="en-US" dirty="0"/>
          </a:p>
          <a:p>
            <a:pPr>
              <a:buFont typeface="Wingdings" panose="05000000000000000000" pitchFamily="2" charset="2"/>
              <a:buChar char="Ø"/>
            </a:pPr>
            <a:r>
              <a:rPr lang="en-US" dirty="0"/>
              <a:t>Endocrine disorders(thyroid disease).</a:t>
            </a:r>
          </a:p>
          <a:p>
            <a:pPr>
              <a:buFont typeface="Wingdings" panose="05000000000000000000" pitchFamily="2" charset="2"/>
              <a:buChar char="Ø"/>
            </a:pPr>
            <a:r>
              <a:rPr lang="en-US" dirty="0"/>
              <a:t>Crash diet.</a:t>
            </a:r>
          </a:p>
          <a:p>
            <a:pPr>
              <a:buFont typeface="Wingdings" panose="05000000000000000000" pitchFamily="2" charset="2"/>
              <a:buChar char="Ø"/>
            </a:pPr>
            <a:r>
              <a:rPr lang="en-US" dirty="0"/>
              <a:t>Surgery.</a:t>
            </a:r>
          </a:p>
          <a:p>
            <a:pPr>
              <a:buFont typeface="Wingdings" panose="05000000000000000000" pitchFamily="2" charset="2"/>
              <a:buChar char="Ø"/>
            </a:pPr>
            <a:r>
              <a:rPr lang="en-US" dirty="0" smtClean="0"/>
              <a:t>Drugs (Heparin,  </a:t>
            </a:r>
            <a:r>
              <a:rPr lang="en-US" dirty="0"/>
              <a:t>Retinoid, Propranalol, </a:t>
            </a:r>
            <a:r>
              <a:rPr lang="en-US" dirty="0" smtClean="0"/>
              <a:t>Captopril) </a:t>
            </a:r>
            <a:r>
              <a:rPr lang="en-US" dirty="0"/>
              <a:t>.</a:t>
            </a:r>
          </a:p>
          <a:p>
            <a:pPr>
              <a:buFont typeface="Wingdings" panose="05000000000000000000" pitchFamily="2" charset="2"/>
              <a:buChar char="Ø"/>
            </a:pPr>
            <a:r>
              <a:rPr lang="en-US" dirty="0"/>
              <a:t>Fever.</a:t>
            </a:r>
          </a:p>
          <a:p>
            <a:pPr>
              <a:buFont typeface="Wingdings" panose="05000000000000000000" pitchFamily="2" charset="2"/>
              <a:buChar char="Ø"/>
            </a:pPr>
            <a:r>
              <a:rPr lang="en-US" dirty="0"/>
              <a:t>Child birth.</a:t>
            </a:r>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TREATMENT</a:t>
            </a:r>
          </a:p>
        </p:txBody>
      </p:sp>
      <p:sp>
        <p:nvSpPr>
          <p:cNvPr id="3" name="Content Placeholder 2"/>
          <p:cNvSpPr>
            <a:spLocks noGrp="1"/>
          </p:cNvSpPr>
          <p:nvPr>
            <p:ph idx="1"/>
          </p:nvPr>
        </p:nvSpPr>
        <p:spPr>
          <a:xfrm>
            <a:off x="838200" y="1600200"/>
            <a:ext cx="6591985" cy="3777622"/>
          </a:xfrm>
        </p:spPr>
        <p:txBody>
          <a:bodyPr/>
          <a:lstStyle/>
          <a:p>
            <a:pPr>
              <a:buFont typeface="Wingdings" panose="05000000000000000000" pitchFamily="2" charset="2"/>
              <a:buChar char="Ø"/>
            </a:pPr>
            <a:r>
              <a:rPr lang="en-US" dirty="0"/>
              <a:t>Identify the triggering factor and treat it.</a:t>
            </a:r>
          </a:p>
          <a:p>
            <a:pPr>
              <a:buFont typeface="Wingdings" panose="05000000000000000000" pitchFamily="2" charset="2"/>
              <a:buChar char="Ø"/>
            </a:pPr>
            <a:r>
              <a:rPr lang="en-US" dirty="0" smtClean="0"/>
              <a:t>Minoxidil topically 2%.</a:t>
            </a:r>
            <a:endParaRPr lang="en-US" dirty="0"/>
          </a:p>
          <a:p>
            <a:pPr>
              <a:buFont typeface="Wingdings" panose="05000000000000000000" pitchFamily="2" charset="2"/>
              <a:buChar char="Ø"/>
            </a:pPr>
            <a:r>
              <a:rPr lang="en-US" dirty="0"/>
              <a:t>Biotin  3-5mg daily.</a:t>
            </a:r>
          </a:p>
          <a:p>
            <a:pPr>
              <a:buFont typeface="Wingdings" panose="05000000000000000000" pitchFamily="2" charset="2"/>
              <a:buChar char="Ø"/>
            </a:pPr>
            <a:r>
              <a:rPr lang="en-US" dirty="0"/>
              <a:t>L- cystine supplement.</a:t>
            </a:r>
          </a:p>
          <a:p>
            <a:pPr>
              <a:buFont typeface="Wingdings" panose="05000000000000000000" pitchFamily="2" charset="2"/>
              <a:buChar char="Ø"/>
            </a:pPr>
            <a:r>
              <a:rPr lang="en-US" dirty="0"/>
              <a:t>Iron and vitamin D supplement.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32578"/>
            <a:ext cx="5372784" cy="4234822"/>
          </a:xfrm>
        </p:spPr>
        <p:txBody>
          <a:bodyPr/>
          <a:lstStyle/>
          <a:p>
            <a:pPr>
              <a:buFont typeface="Wingdings" panose="05000000000000000000" pitchFamily="2" charset="2"/>
              <a:buChar char="Ø"/>
            </a:pPr>
            <a:r>
              <a:rPr lang="en-US" dirty="0"/>
              <a:t>Results from severe insult to the dermal papilla producing 80% hair loss . </a:t>
            </a:r>
          </a:p>
          <a:p>
            <a:pPr>
              <a:buFont typeface="Wingdings" panose="05000000000000000000" pitchFamily="2" charset="2"/>
              <a:buChar char="Ø"/>
            </a:pPr>
            <a:r>
              <a:rPr lang="en-US" dirty="0"/>
              <a:t>Cytotoxic drugs  causing anagen effluvium:</a:t>
            </a:r>
          </a:p>
          <a:p>
            <a:pPr marL="0" indent="0">
              <a:buNone/>
            </a:pPr>
            <a:r>
              <a:rPr lang="en-US" dirty="0"/>
              <a:t>D</a:t>
            </a:r>
            <a:r>
              <a:rPr lang="en-US" dirty="0" smtClean="0"/>
              <a:t>oxorubicin </a:t>
            </a:r>
            <a:r>
              <a:rPr lang="en-US" dirty="0"/>
              <a:t>(Adriamycin), </a:t>
            </a:r>
            <a:r>
              <a:rPr lang="en-US" dirty="0" smtClean="0"/>
              <a:t>    </a:t>
            </a:r>
          </a:p>
          <a:p>
            <a:pPr marL="0" indent="0">
              <a:buNone/>
            </a:pPr>
            <a:r>
              <a:rPr lang="en-US" dirty="0"/>
              <a:t>C</a:t>
            </a:r>
            <a:r>
              <a:rPr lang="en-US" dirty="0" smtClean="0"/>
              <a:t>yclophosphamide</a:t>
            </a:r>
          </a:p>
          <a:p>
            <a:pPr marL="0" indent="0">
              <a:buNone/>
            </a:pPr>
            <a:r>
              <a:rPr lang="en-US" dirty="0"/>
              <a:t>P</a:t>
            </a:r>
            <a:r>
              <a:rPr lang="en-US" dirty="0" smtClean="0"/>
              <a:t>aclitaxel </a:t>
            </a:r>
            <a:r>
              <a:rPr lang="en-US" dirty="0"/>
              <a:t>(</a:t>
            </a:r>
            <a:r>
              <a:rPr lang="en-US" dirty="0" smtClean="0"/>
              <a:t>Taxol)</a:t>
            </a:r>
          </a:p>
          <a:p>
            <a:pPr marL="0" indent="0">
              <a:buNone/>
            </a:pPr>
            <a:r>
              <a:rPr lang="en-US" dirty="0"/>
              <a:t>E</a:t>
            </a:r>
            <a:r>
              <a:rPr lang="en-US" dirty="0" smtClean="0"/>
              <a:t>toposide</a:t>
            </a:r>
            <a:r>
              <a:rPr lang="en-US" dirty="0"/>
              <a:t>.</a:t>
            </a:r>
          </a:p>
          <a:p>
            <a:pPr>
              <a:buFont typeface="Wingdings" panose="05000000000000000000" pitchFamily="2" charset="2"/>
              <a:buChar char="Ø"/>
            </a:pPr>
            <a:r>
              <a:rPr lang="en-US" dirty="0"/>
              <a:t>No treatment is available.</a:t>
            </a:r>
          </a:p>
          <a:p>
            <a:pPr>
              <a:buFont typeface="Wingdings" panose="05000000000000000000" pitchFamily="2" charset="2"/>
              <a:buChar char="Ø"/>
            </a:pPr>
            <a:endParaRPr lang="en-US" dirty="0"/>
          </a:p>
        </p:txBody>
      </p:sp>
      <p:sp>
        <p:nvSpPr>
          <p:cNvPr id="2" name="Title 1"/>
          <p:cNvSpPr>
            <a:spLocks noGrp="1"/>
          </p:cNvSpPr>
          <p:nvPr>
            <p:ph type="title"/>
          </p:nvPr>
        </p:nvSpPr>
        <p:spPr/>
        <p:txBody>
          <a:bodyPr/>
          <a:lstStyle/>
          <a:p>
            <a:r>
              <a:rPr lang="en-US" b="1" dirty="0"/>
              <a:t>ANAGEN EFFLUVIUM</a:t>
            </a:r>
          </a:p>
        </p:txBody>
      </p:sp>
      <p:pic>
        <p:nvPicPr>
          <p:cNvPr id="10" name="Picture 2" descr="Baldness due to Anagen effluvium">
            <a:extLst>
              <a:ext uri="{FF2B5EF4-FFF2-40B4-BE49-F238E27FC236}">
                <a16:creationId xmlns:a16="http://schemas.microsoft.com/office/drawing/2014/main" xmlns="" id="{B955742F-9E65-494A-9107-F535A0A39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flipV="1">
            <a:off x="5715000" y="3886200"/>
            <a:ext cx="2971800" cy="1904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TRICHOTELLOMANIA</a:t>
            </a:r>
          </a:p>
        </p:txBody>
      </p:sp>
      <p:sp>
        <p:nvSpPr>
          <p:cNvPr id="3" name="Content Placeholder 2"/>
          <p:cNvSpPr>
            <a:spLocks noGrp="1"/>
          </p:cNvSpPr>
          <p:nvPr>
            <p:ph idx="1"/>
          </p:nvPr>
        </p:nvSpPr>
        <p:spPr>
          <a:xfrm>
            <a:off x="990600" y="1524000"/>
            <a:ext cx="6591985" cy="3777622"/>
          </a:xfrm>
        </p:spPr>
        <p:txBody>
          <a:bodyPr/>
          <a:lstStyle/>
          <a:p>
            <a:pPr>
              <a:buFont typeface="Wingdings" panose="05000000000000000000" pitchFamily="2" charset="2"/>
              <a:buChar char="Ø"/>
            </a:pPr>
            <a:r>
              <a:rPr lang="en-US" dirty="0"/>
              <a:t>Persistent and excessive pulling of one’s own hair, resulting in noticeable hair loss.</a:t>
            </a:r>
          </a:p>
          <a:p>
            <a:pPr>
              <a:buFont typeface="Wingdings" panose="05000000000000000000" pitchFamily="2" charset="2"/>
              <a:buChar char="Ø"/>
            </a:pPr>
            <a:r>
              <a:rPr lang="en-US" dirty="0"/>
              <a:t>7 times as prevalent in children as in adults.</a:t>
            </a:r>
          </a:p>
          <a:p>
            <a:pPr>
              <a:buFont typeface="Wingdings" panose="05000000000000000000" pitchFamily="2" charset="2"/>
              <a:buChar char="Ø"/>
            </a:pPr>
            <a:r>
              <a:rPr lang="en-US" dirty="0"/>
              <a:t>Peak prevalence between the ages of 4 and 17 years.</a:t>
            </a:r>
          </a:p>
          <a:p>
            <a:pPr>
              <a:buFont typeface="Wingdings" panose="05000000000000000000" pitchFamily="2" charset="2"/>
              <a:buChar char="Ø"/>
            </a:pPr>
            <a:r>
              <a:rPr lang="en-US" dirty="0"/>
              <a:t>The scalp is the most common area of hair pulling, followed by the eyebrows, eyelashes.</a:t>
            </a:r>
          </a:p>
          <a:p>
            <a:pPr>
              <a:buFont typeface="Wingdings" panose="05000000000000000000" pitchFamily="2" charset="2"/>
              <a:buChar char="Ø"/>
            </a:pPr>
            <a:r>
              <a:rPr lang="en-US" dirty="0"/>
              <a:t>Can be associated with  nail biting and skin picking.</a:t>
            </a:r>
          </a:p>
          <a:p>
            <a:pPr>
              <a:buFont typeface="Wingdings" panose="05000000000000000000" pitchFamily="2" charset="2"/>
              <a:buChar char="Ø"/>
            </a:pPr>
            <a:r>
              <a:rPr lang="en-US" dirty="0"/>
              <a:t>Trichophagia (ingesting hair) is common in persons who pull out their hair. </a:t>
            </a:r>
          </a:p>
        </p:txBody>
      </p:sp>
    </p:spTree>
    <p:extLst>
      <p:ext uri="{BB962C8B-B14F-4D97-AF65-F5344CB8AC3E}">
        <p14:creationId xmlns:p14="http://schemas.microsoft.com/office/powerpoint/2010/main" val="2320343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TRICHOTELLOMANIA </a:t>
            </a:r>
          </a:p>
        </p:txBody>
      </p:sp>
      <p:sp>
        <p:nvSpPr>
          <p:cNvPr id="3" name="Content Placeholder 2"/>
          <p:cNvSpPr>
            <a:spLocks noGrp="1"/>
          </p:cNvSpPr>
          <p:nvPr>
            <p:ph idx="1"/>
          </p:nvPr>
        </p:nvSpPr>
        <p:spPr>
          <a:xfrm>
            <a:off x="1143000" y="1632578"/>
            <a:ext cx="6591985" cy="3777622"/>
          </a:xfrm>
        </p:spPr>
        <p:txBody>
          <a:bodyPr/>
          <a:lstStyle/>
          <a:p>
            <a:pPr>
              <a:buFont typeface="Wingdings" panose="05000000000000000000" pitchFamily="2" charset="2"/>
              <a:buChar char="Ø"/>
            </a:pPr>
            <a:r>
              <a:rPr lang="en-US" dirty="0"/>
              <a:t>In very young children, the prognosis is excellent, In adult patients, the prognosis is </a:t>
            </a:r>
            <a:r>
              <a:rPr lang="en-US" dirty="0" smtClean="0"/>
              <a:t>poor.</a:t>
            </a:r>
          </a:p>
          <a:p>
            <a:pPr>
              <a:buFont typeface="Wingdings" panose="05000000000000000000" pitchFamily="2" charset="2"/>
              <a:buChar char="Ø"/>
            </a:pPr>
            <a:endParaRPr lang="en-US" dirty="0"/>
          </a:p>
          <a:p>
            <a:pPr>
              <a:buFont typeface="Wingdings" panose="05000000000000000000" pitchFamily="2" charset="2"/>
              <a:buChar char="Ø"/>
            </a:pPr>
            <a:r>
              <a:rPr lang="en-US" dirty="0" smtClean="0"/>
              <a:t>Friar </a:t>
            </a:r>
            <a:r>
              <a:rPr lang="en-US" dirty="0"/>
              <a:t>Tuck sign - This common presentation consists of areas of hair loss with broken hairs of varying lengths arranged in a circular pattern, with unaffected hairs surrounding the area of hair loss.</a:t>
            </a:r>
          </a:p>
        </p:txBody>
      </p:sp>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3662" y="3657600"/>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51622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TRICHOSCOPY </a:t>
            </a:r>
          </a:p>
        </p:txBody>
      </p:sp>
      <p:sp>
        <p:nvSpPr>
          <p:cNvPr id="3" name="Content Placeholder 2"/>
          <p:cNvSpPr>
            <a:spLocks noGrp="1"/>
          </p:cNvSpPr>
          <p:nvPr>
            <p:ph idx="1"/>
          </p:nvPr>
        </p:nvSpPr>
        <p:spPr/>
        <p:txBody>
          <a:bodyPr/>
          <a:lstStyle/>
          <a:p>
            <a:endParaRPr lang="en-US" dirty="0"/>
          </a:p>
        </p:txBody>
      </p:sp>
      <p:pic>
        <p:nvPicPr>
          <p:cNvPr id="4098" name="Picture 2" descr="C:\Users\sony\Desktop\trichoscopy trichoteloman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8458199" cy="39623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3BB23D0C-6057-49E5-8610-DC04A7F2FF56}"/>
              </a:ext>
            </a:extLst>
          </p:cNvPr>
          <p:cNvSpPr txBox="1"/>
          <p:nvPr/>
        </p:nvSpPr>
        <p:spPr>
          <a:xfrm>
            <a:off x="2389596" y="6172200"/>
            <a:ext cx="4849404" cy="369332"/>
          </a:xfrm>
          <a:prstGeom prst="rect">
            <a:avLst/>
          </a:prstGeom>
          <a:noFill/>
        </p:spPr>
        <p:txBody>
          <a:bodyPr wrap="none" rtlCol="0">
            <a:spAutoFit/>
          </a:bodyPr>
          <a:lstStyle/>
          <a:p>
            <a:r>
              <a:rPr lang="en-US" b="1" dirty="0"/>
              <a:t>Bleeding , different hair length, black dots</a:t>
            </a:r>
          </a:p>
        </p:txBody>
      </p:sp>
    </p:spTree>
    <p:extLst>
      <p:ext uri="{BB962C8B-B14F-4D97-AF65-F5344CB8AC3E}">
        <p14:creationId xmlns:p14="http://schemas.microsoft.com/office/powerpoint/2010/main" val="16938916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TRICHOTELLOMANIA </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a:t>Trichobezoars (ingestion of hair) result in intestinal obstruction, MRI and US required for diagnosis.</a:t>
            </a:r>
          </a:p>
          <a:p>
            <a:pPr>
              <a:buFont typeface="Wingdings" panose="05000000000000000000" pitchFamily="2" charset="2"/>
              <a:buChar char="Ø"/>
            </a:pPr>
            <a:r>
              <a:rPr lang="en-US" dirty="0"/>
              <a:t>The first line of treatment for trichotillomania is behavioral treatment and intervention.</a:t>
            </a:r>
          </a:p>
          <a:p>
            <a:pPr>
              <a:buFont typeface="Wingdings" panose="05000000000000000000" pitchFamily="2" charset="2"/>
              <a:buChar char="Ø"/>
            </a:pPr>
            <a:r>
              <a:rPr lang="en-US" dirty="0"/>
              <a:t>A psychiatrist should be consulted.</a:t>
            </a:r>
          </a:p>
          <a:p>
            <a:pPr>
              <a:buFont typeface="Wingdings" panose="05000000000000000000" pitchFamily="2" charset="2"/>
              <a:buChar char="Ø"/>
            </a:pPr>
            <a:r>
              <a:rPr lang="en-US" dirty="0"/>
              <a:t>Drug therapy includes SSRI like fluoxetine.</a:t>
            </a:r>
          </a:p>
        </p:txBody>
      </p:sp>
    </p:spTree>
    <p:extLst>
      <p:ext uri="{BB962C8B-B14F-4D97-AF65-F5344CB8AC3E}">
        <p14:creationId xmlns:p14="http://schemas.microsoft.com/office/powerpoint/2010/main" val="1329238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ABC109-B02D-4D37-ABDF-670E74F48C88}"/>
              </a:ext>
            </a:extLst>
          </p:cNvPr>
          <p:cNvSpPr>
            <a:spLocks noGrp="1"/>
          </p:cNvSpPr>
          <p:nvPr>
            <p:ph type="title"/>
          </p:nvPr>
        </p:nvSpPr>
        <p:spPr/>
        <p:txBody>
          <a:bodyPr/>
          <a:lstStyle/>
          <a:p>
            <a:r>
              <a:rPr lang="en-US" dirty="0"/>
              <a:t>Traction alopecia</a:t>
            </a:r>
          </a:p>
        </p:txBody>
      </p:sp>
      <p:sp>
        <p:nvSpPr>
          <p:cNvPr id="3" name="Content Placeholder 2">
            <a:extLst>
              <a:ext uri="{FF2B5EF4-FFF2-40B4-BE49-F238E27FC236}">
                <a16:creationId xmlns:a16="http://schemas.microsoft.com/office/drawing/2014/main" xmlns="" id="{5BAF7EB1-6220-40DB-A20E-CA77B0B75EE4}"/>
              </a:ext>
            </a:extLst>
          </p:cNvPr>
          <p:cNvSpPr>
            <a:spLocks noGrp="1"/>
          </p:cNvSpPr>
          <p:nvPr>
            <p:ph idx="1"/>
          </p:nvPr>
        </p:nvSpPr>
        <p:spPr>
          <a:xfrm>
            <a:off x="1143000" y="1371600"/>
            <a:ext cx="6591985" cy="3777622"/>
          </a:xfrm>
        </p:spPr>
        <p:txBody>
          <a:bodyPr/>
          <a:lstStyle/>
          <a:p>
            <a:pPr>
              <a:buFont typeface="Wingdings" panose="05000000000000000000" pitchFamily="2" charset="2"/>
              <a:buChar char="Ø"/>
            </a:pPr>
            <a:r>
              <a:rPr lang="en-US" dirty="0"/>
              <a:t>Traction alopecia is caused by persistent, pulling forces on the hair follicles from traction-inducing hairstyles</a:t>
            </a:r>
            <a:r>
              <a:rPr lang="en-US" dirty="0" smtClean="0"/>
              <a:t>.</a:t>
            </a:r>
          </a:p>
          <a:p>
            <a:pPr>
              <a:buFont typeface="Wingdings" panose="05000000000000000000" pitchFamily="2" charset="2"/>
              <a:buChar char="Ø"/>
            </a:pPr>
            <a:r>
              <a:rPr lang="en-US" dirty="0"/>
              <a:t> it is non scaring in early stages  and scarring in late stages.</a:t>
            </a:r>
          </a:p>
          <a:p>
            <a:pPr>
              <a:buFont typeface="Wingdings" panose="05000000000000000000" pitchFamily="2" charset="2"/>
              <a:buChar char="Ø"/>
            </a:pPr>
            <a:r>
              <a:rPr lang="en-US" dirty="0"/>
              <a:t>Traction alopecia typically affects the frontotemporal margins of the scalp.</a:t>
            </a:r>
          </a:p>
          <a:p>
            <a:pPr>
              <a:buFont typeface="Wingdings" panose="05000000000000000000" pitchFamily="2" charset="2"/>
              <a:buChar char="Ø"/>
            </a:pPr>
            <a:r>
              <a:rPr lang="en-US" dirty="0"/>
              <a:t>Fringe sign: short terminal hairs bordering areas of marginal hair loss</a:t>
            </a:r>
          </a:p>
        </p:txBody>
      </p:sp>
      <p:pic>
        <p:nvPicPr>
          <p:cNvPr id="4" name="Picture 3">
            <a:extLst>
              <a:ext uri="{FF2B5EF4-FFF2-40B4-BE49-F238E27FC236}">
                <a16:creationId xmlns:a16="http://schemas.microsoft.com/office/drawing/2014/main" xmlns="" id="{6DE8C9F3-504C-49B8-B6D0-1877C382EF5C}"/>
              </a:ext>
            </a:extLst>
          </p:cNvPr>
          <p:cNvPicPr>
            <a:picLocks noChangeAspect="1"/>
          </p:cNvPicPr>
          <p:nvPr/>
        </p:nvPicPr>
        <p:blipFill>
          <a:blip r:embed="rId2"/>
          <a:stretch>
            <a:fillRect/>
          </a:stretch>
        </p:blipFill>
        <p:spPr>
          <a:xfrm>
            <a:off x="5486400" y="4876800"/>
            <a:ext cx="2667000" cy="1905000"/>
          </a:xfrm>
          <a:prstGeom prst="rect">
            <a:avLst/>
          </a:prstGeom>
        </p:spPr>
      </p:pic>
      <p:pic>
        <p:nvPicPr>
          <p:cNvPr id="5" name="Picture 4">
            <a:extLst>
              <a:ext uri="{FF2B5EF4-FFF2-40B4-BE49-F238E27FC236}">
                <a16:creationId xmlns:a16="http://schemas.microsoft.com/office/drawing/2014/main" xmlns="" id="{8AAB00AB-8B70-4DB1-9D2C-AC0F4CBF66D2}"/>
              </a:ext>
            </a:extLst>
          </p:cNvPr>
          <p:cNvPicPr>
            <a:picLocks noChangeAspect="1"/>
          </p:cNvPicPr>
          <p:nvPr/>
        </p:nvPicPr>
        <p:blipFill>
          <a:blip r:embed="rId3"/>
          <a:stretch>
            <a:fillRect/>
          </a:stretch>
        </p:blipFill>
        <p:spPr>
          <a:xfrm>
            <a:off x="2286000" y="4729353"/>
            <a:ext cx="2819400" cy="2128647"/>
          </a:xfrm>
          <a:prstGeom prst="rect">
            <a:avLst/>
          </a:prstGeom>
        </p:spPr>
      </p:pic>
      <p:sp>
        <p:nvSpPr>
          <p:cNvPr id="6" name="Arrow: Right 5">
            <a:extLst>
              <a:ext uri="{FF2B5EF4-FFF2-40B4-BE49-F238E27FC236}">
                <a16:creationId xmlns:a16="http://schemas.microsoft.com/office/drawing/2014/main" xmlns="" id="{DEFE3A17-B580-48A0-BAEB-F746BEC9AE9A}"/>
              </a:ext>
            </a:extLst>
          </p:cNvPr>
          <p:cNvSpPr/>
          <p:nvPr/>
        </p:nvSpPr>
        <p:spPr>
          <a:xfrm rot="7012287">
            <a:off x="7231767" y="5323979"/>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96551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B2D356-3D45-499A-A94B-BF09BCE7EC75}"/>
              </a:ext>
            </a:extLst>
          </p:cNvPr>
          <p:cNvSpPr>
            <a:spLocks noGrp="1"/>
          </p:cNvSpPr>
          <p:nvPr>
            <p:ph type="title"/>
          </p:nvPr>
        </p:nvSpPr>
        <p:spPr/>
        <p:txBody>
          <a:bodyPr/>
          <a:lstStyle/>
          <a:p>
            <a:r>
              <a:rPr lang="en-US" b="1" dirty="0"/>
              <a:t>Traction alopecia</a:t>
            </a:r>
          </a:p>
        </p:txBody>
      </p:sp>
      <p:sp>
        <p:nvSpPr>
          <p:cNvPr id="6" name="Content Placeholder 5">
            <a:extLst>
              <a:ext uri="{FF2B5EF4-FFF2-40B4-BE49-F238E27FC236}">
                <a16:creationId xmlns:a16="http://schemas.microsoft.com/office/drawing/2014/main" xmlns="" id="{3AA04B92-1A55-4A8C-BE1E-F14008BA61CE}"/>
              </a:ext>
            </a:extLst>
          </p:cNvPr>
          <p:cNvSpPr>
            <a:spLocks noGrp="1"/>
          </p:cNvSpPr>
          <p:nvPr>
            <p:ph idx="1"/>
          </p:nvPr>
        </p:nvSpPr>
        <p:spPr>
          <a:xfrm>
            <a:off x="1066800" y="1752600"/>
            <a:ext cx="6591985" cy="3777622"/>
          </a:xfrm>
        </p:spPr>
        <p:txBody>
          <a:bodyPr/>
          <a:lstStyle/>
          <a:p>
            <a:pPr>
              <a:buFont typeface="Wingdings" panose="05000000000000000000" pitchFamily="2" charset="2"/>
              <a:buChar char="Ø"/>
            </a:pPr>
            <a:r>
              <a:rPr lang="en-US" dirty="0"/>
              <a:t>Dermoscopy shows peripilar whitish hair casts.</a:t>
            </a:r>
          </a:p>
          <a:p>
            <a:pPr>
              <a:buFont typeface="Wingdings" panose="05000000000000000000" pitchFamily="2" charset="2"/>
              <a:buChar char="Ø"/>
            </a:pPr>
            <a:r>
              <a:rPr lang="en-US" dirty="0"/>
              <a:t>Treatment includes changing hair style and 2% minoxidil.</a:t>
            </a:r>
          </a:p>
          <a:p>
            <a:pPr>
              <a:buFont typeface="Wingdings" panose="05000000000000000000" pitchFamily="2" charset="2"/>
              <a:buChar char="Ø"/>
            </a:pPr>
            <a:r>
              <a:rPr lang="en-US" dirty="0"/>
              <a:t>No hair relaxers.</a:t>
            </a:r>
          </a:p>
        </p:txBody>
      </p:sp>
      <p:pic>
        <p:nvPicPr>
          <p:cNvPr id="7" name="Picture 6">
            <a:extLst>
              <a:ext uri="{FF2B5EF4-FFF2-40B4-BE49-F238E27FC236}">
                <a16:creationId xmlns:a16="http://schemas.microsoft.com/office/drawing/2014/main" xmlns="" id="{BF1BE4B2-FC06-4E54-8C76-D44926890A18}"/>
              </a:ext>
            </a:extLst>
          </p:cNvPr>
          <p:cNvPicPr>
            <a:picLocks noChangeAspect="1"/>
          </p:cNvPicPr>
          <p:nvPr/>
        </p:nvPicPr>
        <p:blipFill>
          <a:blip r:embed="rId2"/>
          <a:stretch>
            <a:fillRect/>
          </a:stretch>
        </p:blipFill>
        <p:spPr>
          <a:xfrm>
            <a:off x="5463547" y="3352800"/>
            <a:ext cx="2461253" cy="3276600"/>
          </a:xfrm>
          <a:prstGeom prst="rect">
            <a:avLst/>
          </a:prstGeom>
        </p:spPr>
      </p:pic>
    </p:spTree>
    <p:extLst>
      <p:ext uri="{BB962C8B-B14F-4D97-AF65-F5344CB8AC3E}">
        <p14:creationId xmlns:p14="http://schemas.microsoft.com/office/powerpoint/2010/main" val="18446955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HAIR TIPS</a:t>
            </a:r>
          </a:p>
        </p:txBody>
      </p:sp>
      <p:sp>
        <p:nvSpPr>
          <p:cNvPr id="3" name="Content Placeholder 2"/>
          <p:cNvSpPr>
            <a:spLocks noGrp="1"/>
          </p:cNvSpPr>
          <p:nvPr>
            <p:ph idx="1"/>
          </p:nvPr>
        </p:nvSpPr>
        <p:spPr>
          <a:xfrm>
            <a:off x="1180415" y="1676400"/>
            <a:ext cx="6591985" cy="3777622"/>
          </a:xfrm>
        </p:spPr>
        <p:txBody>
          <a:bodyPr>
            <a:normAutofit/>
          </a:bodyPr>
          <a:lstStyle/>
          <a:p>
            <a:pPr>
              <a:buFont typeface="Wingdings" panose="05000000000000000000" pitchFamily="2" charset="2"/>
              <a:buChar char="Ø"/>
            </a:pPr>
            <a:r>
              <a:rPr lang="en-US" dirty="0"/>
              <a:t>Clarifying shampoos, are typically used to remove retained styling products, such as hair spray, gel, and mousse. </a:t>
            </a:r>
          </a:p>
          <a:p>
            <a:pPr>
              <a:buFont typeface="Wingdings" panose="05000000000000000000" pitchFamily="2" charset="2"/>
              <a:buChar char="Ø"/>
            </a:pPr>
            <a:r>
              <a:rPr lang="en-US" dirty="0"/>
              <a:t>Styling products build up on the hair shaft after seven days use and leave the hair feeling harsh and appearing dull.</a:t>
            </a:r>
          </a:p>
          <a:p>
            <a:pPr>
              <a:buFont typeface="Wingdings" panose="05000000000000000000" pitchFamily="2" charset="2"/>
              <a:buChar char="Ø"/>
            </a:pPr>
            <a:endParaRPr lang="en-US" dirty="0"/>
          </a:p>
          <a:p>
            <a:pPr>
              <a:buFont typeface="Wingdings" panose="05000000000000000000" pitchFamily="2" charset="2"/>
              <a:buChar char="Ø"/>
            </a:pPr>
            <a:r>
              <a:rPr lang="en-US" dirty="0"/>
              <a:t>Everyday shampoos and dry hair shampoos are not good at removing the polymer film. </a:t>
            </a:r>
          </a:p>
          <a:p>
            <a:pPr>
              <a:buFont typeface="Wingdings" panose="05000000000000000000" pitchFamily="2" charset="2"/>
              <a:buChar char="Ø"/>
            </a:pPr>
            <a:r>
              <a:rPr lang="en-US" dirty="0"/>
              <a:t>Once weekly use of clarifying shampoo removes the polymer.</a:t>
            </a:r>
          </a:p>
        </p:txBody>
      </p:sp>
      <p:pic>
        <p:nvPicPr>
          <p:cNvPr id="4098" name="Picture 2" descr="C:\Users\sony\Desktop\hair ti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19075"/>
            <a:ext cx="2209800"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657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HAIR MORPHOLOGY</a:t>
            </a:r>
          </a:p>
        </p:txBody>
      </p:sp>
      <p:sp>
        <p:nvSpPr>
          <p:cNvPr id="3" name="Content Placeholder 2"/>
          <p:cNvSpPr>
            <a:spLocks noGrp="1"/>
          </p:cNvSpPr>
          <p:nvPr>
            <p:ph idx="1"/>
          </p:nvPr>
        </p:nvSpPr>
        <p:spPr>
          <a:xfrm>
            <a:off x="1143000" y="1600200"/>
            <a:ext cx="6591985" cy="3777622"/>
          </a:xfrm>
        </p:spPr>
        <p:txBody>
          <a:bodyPr>
            <a:normAutofit/>
          </a:bodyPr>
          <a:lstStyle/>
          <a:p>
            <a:pPr>
              <a:buFont typeface="Wingdings" panose="05000000000000000000" pitchFamily="2" charset="2"/>
              <a:buChar char="Ø"/>
            </a:pPr>
            <a:r>
              <a:rPr lang="en-US" dirty="0"/>
              <a:t>There are 5,000,000 hair follicles in the </a:t>
            </a:r>
            <a:r>
              <a:rPr lang="en-US" dirty="0" smtClean="0"/>
              <a:t>body.</a:t>
            </a:r>
            <a:endParaRPr lang="en-US" dirty="0"/>
          </a:p>
          <a:p>
            <a:pPr>
              <a:buFont typeface="Wingdings" panose="05000000000000000000" pitchFamily="2" charset="2"/>
              <a:buChar char="Ø"/>
            </a:pPr>
            <a:r>
              <a:rPr lang="en-US" dirty="0"/>
              <a:t>100-150,000 over </a:t>
            </a:r>
            <a:r>
              <a:rPr lang="en-US" dirty="0" smtClean="0"/>
              <a:t>scalp.</a:t>
            </a:r>
            <a:endParaRPr lang="en-US" dirty="0"/>
          </a:p>
          <a:p>
            <a:pPr>
              <a:buFont typeface="Wingdings" panose="05000000000000000000" pitchFamily="2" charset="2"/>
              <a:buChar char="Ø"/>
            </a:pPr>
            <a:r>
              <a:rPr lang="en-US" smtClean="0"/>
              <a:t>11100-350 </a:t>
            </a:r>
            <a:r>
              <a:rPr lang="en-US" dirty="0" smtClean="0"/>
              <a:t>follicle/cm2.</a:t>
            </a:r>
            <a:endParaRPr lang="en-US" dirty="0"/>
          </a:p>
          <a:p>
            <a:pPr>
              <a:buFont typeface="Wingdings" panose="05000000000000000000" pitchFamily="2" charset="2"/>
              <a:buChar char="Ø"/>
            </a:pPr>
            <a:r>
              <a:rPr lang="en-US" dirty="0"/>
              <a:t>Hair grows at 0.4 </a:t>
            </a:r>
            <a:r>
              <a:rPr lang="en-US" dirty="0" smtClean="0"/>
              <a:t>mm/day.</a:t>
            </a:r>
            <a:endParaRPr lang="en-US" dirty="0"/>
          </a:p>
          <a:p>
            <a:pPr marL="0" indent="0">
              <a:buNone/>
            </a:pPr>
            <a:r>
              <a:rPr lang="en-US" dirty="0">
                <a:solidFill>
                  <a:srgbClr val="FF0000"/>
                </a:solidFill>
              </a:rPr>
              <a:t>Tow types of hair</a:t>
            </a:r>
            <a:r>
              <a:rPr lang="en-US" dirty="0"/>
              <a:t>: </a:t>
            </a:r>
          </a:p>
          <a:p>
            <a:pPr>
              <a:buFont typeface="Wingdings" panose="05000000000000000000" pitchFamily="2" charset="2"/>
              <a:buChar char="Ø"/>
            </a:pPr>
            <a:r>
              <a:rPr lang="en-US" dirty="0" smtClean="0"/>
              <a:t>Terminal.</a:t>
            </a:r>
            <a:endParaRPr lang="en-US" dirty="0"/>
          </a:p>
          <a:p>
            <a:pPr>
              <a:buFont typeface="Wingdings" panose="05000000000000000000" pitchFamily="2" charset="2"/>
              <a:buChar char="Ø"/>
            </a:pPr>
            <a:r>
              <a:rPr lang="en-US" dirty="0" smtClean="0"/>
              <a:t>Vellus.</a:t>
            </a:r>
            <a:endParaRPr lang="en-US" dirty="0"/>
          </a:p>
          <a:p>
            <a:pPr>
              <a:buFont typeface="Wingdings" panose="05000000000000000000" pitchFamily="2" charset="2"/>
              <a:buChar char="Ø"/>
            </a:pPr>
            <a:r>
              <a:rPr lang="en-US" dirty="0"/>
              <a:t>Normal scalp averages 7 Terminal hair :1 </a:t>
            </a:r>
            <a:r>
              <a:rPr lang="en-US" dirty="0" smtClean="0"/>
              <a:t>Vellus. </a:t>
            </a: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SCARRING ALOPECIA</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dirty="0"/>
              <a:t>Hair follicles are destroyed and replaced by scar tissue and permanent hair loss.</a:t>
            </a:r>
          </a:p>
          <a:p>
            <a:pPr>
              <a:buFont typeface="Wingdings" panose="05000000000000000000" pitchFamily="2" charset="2"/>
              <a:buChar char="Ø"/>
            </a:pPr>
            <a:r>
              <a:rPr lang="en-US" dirty="0"/>
              <a:t>The diagnostic hallmark of all scaring alopecia is visible loss of follicular ostia.</a:t>
            </a:r>
          </a:p>
          <a:p>
            <a:pPr>
              <a:buFont typeface="Wingdings" panose="05000000000000000000" pitchFamily="2" charset="2"/>
              <a:buChar char="Ø"/>
            </a:pPr>
            <a:r>
              <a:rPr lang="en-US" dirty="0"/>
              <a:t>Another characteristic finding is positive pull test with anagen hairs.</a:t>
            </a:r>
          </a:p>
          <a:p>
            <a:pPr>
              <a:buFont typeface="Wingdings" panose="05000000000000000000" pitchFamily="2" charset="2"/>
              <a:buChar char="Ø"/>
            </a:pPr>
            <a:r>
              <a:rPr lang="en-US" dirty="0"/>
              <a:t>May be acute or chronic.</a:t>
            </a:r>
          </a:p>
          <a:p>
            <a:pPr>
              <a:buFont typeface="Wingdings" panose="05000000000000000000" pitchFamily="2" charset="2"/>
              <a:buChar char="Ø"/>
            </a:pPr>
            <a:r>
              <a:rPr lang="en-US" dirty="0"/>
              <a:t>May be associated with itching, pain, redness , drainage .</a:t>
            </a:r>
          </a:p>
          <a:p>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SCARRING ALOPECIA</a:t>
            </a:r>
          </a:p>
        </p:txBody>
      </p:sp>
      <p:sp>
        <p:nvSpPr>
          <p:cNvPr id="5" name="Content Placeholder 4"/>
          <p:cNvSpPr>
            <a:spLocks noGrp="1"/>
          </p:cNvSpPr>
          <p:nvPr>
            <p:ph sz="half" idx="1"/>
          </p:nvPr>
        </p:nvSpPr>
        <p:spPr>
          <a:xfrm>
            <a:off x="1298269" y="1371600"/>
            <a:ext cx="3197531" cy="3767397"/>
          </a:xfrm>
        </p:spPr>
        <p:txBody>
          <a:bodyPr>
            <a:normAutofit/>
          </a:bodyPr>
          <a:lstStyle/>
          <a:p>
            <a:pPr>
              <a:buFont typeface="Wingdings" panose="05000000000000000000" pitchFamily="2" charset="2"/>
              <a:buChar char="Ø"/>
            </a:pPr>
            <a:r>
              <a:rPr lang="en-US" dirty="0"/>
              <a:t>Compound follicles are also seen.</a:t>
            </a:r>
          </a:p>
          <a:p>
            <a:pPr>
              <a:buFont typeface="Wingdings" panose="05000000000000000000" pitchFamily="2" charset="2"/>
              <a:buChar char="Ø"/>
            </a:pPr>
            <a:r>
              <a:rPr lang="en-US" dirty="0"/>
              <a:t>Sebaceous gland may be central to the pathogenesis of scaring alopecia.</a:t>
            </a:r>
          </a:p>
          <a:p>
            <a:pPr>
              <a:buFont typeface="Wingdings" panose="05000000000000000000" pitchFamily="2" charset="2"/>
              <a:buChar char="Ø"/>
            </a:pPr>
            <a:r>
              <a:rPr lang="en-US" dirty="0"/>
              <a:t>Sebaceous gland involvement is noted in lichen planopilaris and dissecting cellulitis in follicular occlusion triad. </a:t>
            </a:r>
          </a:p>
        </p:txBody>
      </p:sp>
      <p:sp>
        <p:nvSpPr>
          <p:cNvPr id="6" name="Content Placeholder 5"/>
          <p:cNvSpPr>
            <a:spLocks noGrp="1"/>
          </p:cNvSpPr>
          <p:nvPr>
            <p:ph sz="half" idx="2"/>
          </p:nvPr>
        </p:nvSpPr>
        <p:spPr/>
        <p:txBody>
          <a:bodyPr>
            <a:normAutofit/>
          </a:bodyPr>
          <a:lstStyle/>
          <a:p>
            <a:endParaRPr lang="en-US" dirty="0"/>
          </a:p>
        </p:txBody>
      </p:sp>
      <p:pic>
        <p:nvPicPr>
          <p:cNvPr id="4098" name="Picture 2" descr="D:\My Documents\My Pictures\scaring alopecia.bmp"/>
          <p:cNvPicPr>
            <a:picLocks noChangeAspect="1" noChangeArrowheads="1"/>
          </p:cNvPicPr>
          <p:nvPr/>
        </p:nvPicPr>
        <p:blipFill>
          <a:blip r:embed="rId2" cstate="print"/>
          <a:srcRect/>
          <a:stretch>
            <a:fillRect/>
          </a:stretch>
        </p:blipFill>
        <p:spPr bwMode="auto">
          <a:xfrm>
            <a:off x="4800600" y="1447800"/>
            <a:ext cx="4038600" cy="4648200"/>
          </a:xfrm>
          <a:prstGeom prst="rect">
            <a:avLst/>
          </a:prstGeom>
          <a:noFill/>
        </p:spPr>
      </p:pic>
      <p:sp>
        <p:nvSpPr>
          <p:cNvPr id="2" name="Oval 1"/>
          <p:cNvSpPr/>
          <p:nvPr/>
        </p:nvSpPr>
        <p:spPr>
          <a:xfrm>
            <a:off x="6019800" y="2590800"/>
            <a:ext cx="6858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6019800" y="2971800"/>
            <a:ext cx="6858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SCARRING ALOPECIA</a:t>
            </a:r>
          </a:p>
        </p:txBody>
      </p:sp>
      <p:sp>
        <p:nvSpPr>
          <p:cNvPr id="3" name="Content Placeholder 2"/>
          <p:cNvSpPr>
            <a:spLocks noGrp="1"/>
          </p:cNvSpPr>
          <p:nvPr>
            <p:ph sz="half" idx="1"/>
          </p:nvPr>
        </p:nvSpPr>
        <p:spPr>
          <a:xfrm>
            <a:off x="1143000" y="1752600"/>
            <a:ext cx="4876800" cy="3767397"/>
          </a:xfrm>
        </p:spPr>
        <p:txBody>
          <a:bodyPr>
            <a:normAutofit/>
          </a:bodyPr>
          <a:lstStyle/>
          <a:p>
            <a:pPr marL="0" indent="0">
              <a:buNone/>
            </a:pPr>
            <a:r>
              <a:rPr lang="en-US" dirty="0">
                <a:solidFill>
                  <a:srgbClr val="FF0000"/>
                </a:solidFill>
              </a:rPr>
              <a:t>Discoid lupus</a:t>
            </a:r>
          </a:p>
          <a:p>
            <a:pPr>
              <a:buFont typeface="Wingdings" panose="05000000000000000000" pitchFamily="2" charset="2"/>
              <a:buChar char="Ø"/>
            </a:pPr>
            <a:r>
              <a:rPr lang="en-US" dirty="0"/>
              <a:t>Onset typically between 20 and 40 years.</a:t>
            </a:r>
          </a:p>
          <a:p>
            <a:pPr>
              <a:buFont typeface="Wingdings" panose="05000000000000000000" pitchFamily="2" charset="2"/>
              <a:buChar char="Ø"/>
            </a:pPr>
            <a:endParaRPr lang="en-US" dirty="0"/>
          </a:p>
          <a:p>
            <a:pPr>
              <a:buFont typeface="Wingdings" panose="05000000000000000000" pitchFamily="2" charset="2"/>
              <a:buChar char="Ø"/>
            </a:pPr>
            <a:r>
              <a:rPr lang="en-US" dirty="0"/>
              <a:t>The inflammation is in the center of the lesion not as other causes of scaring alopecia where inflammation is in the periphery</a:t>
            </a:r>
            <a:r>
              <a:rPr lang="en-US" dirty="0" smtClean="0"/>
              <a:t>.</a:t>
            </a:r>
          </a:p>
          <a:p>
            <a:pPr>
              <a:buFont typeface="Wingdings" panose="05000000000000000000" pitchFamily="2" charset="2"/>
              <a:buChar char="Ø"/>
            </a:pPr>
            <a:r>
              <a:rPr lang="en-US" dirty="0" smtClean="0"/>
              <a:t>Presents with scaly erythematus plaques, follicular plugs,  pigmentation and scarring alopecia</a:t>
            </a:r>
            <a:endParaRPr lang="en-US" dirty="0"/>
          </a:p>
        </p:txBody>
      </p:sp>
      <p:pic>
        <p:nvPicPr>
          <p:cNvPr id="5122" name="Picture 2" descr="D:\My Documents\My Pictures\hair scaring dle.bmp"/>
          <p:cNvPicPr>
            <a:picLocks noChangeAspect="1" noChangeArrowheads="1"/>
          </p:cNvPicPr>
          <p:nvPr/>
        </p:nvPicPr>
        <p:blipFill>
          <a:blip r:embed="rId2" cstate="print"/>
          <a:srcRect/>
          <a:stretch>
            <a:fillRect/>
          </a:stretch>
        </p:blipFill>
        <p:spPr bwMode="auto">
          <a:xfrm>
            <a:off x="6019800" y="1600200"/>
            <a:ext cx="2667000" cy="457200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0" y="381000"/>
            <a:ext cx="6589200" cy="1280890"/>
          </a:xfrm>
        </p:spPr>
        <p:txBody>
          <a:bodyPr/>
          <a:lstStyle/>
          <a:p>
            <a:r>
              <a:rPr lang="en-US" b="1" dirty="0"/>
              <a:t>SCARRING ALOPECIA</a:t>
            </a:r>
          </a:p>
        </p:txBody>
      </p:sp>
      <p:sp>
        <p:nvSpPr>
          <p:cNvPr id="3" name="Content Placeholder 2"/>
          <p:cNvSpPr>
            <a:spLocks noGrp="1"/>
          </p:cNvSpPr>
          <p:nvPr>
            <p:ph sz="half" idx="1"/>
          </p:nvPr>
        </p:nvSpPr>
        <p:spPr>
          <a:xfrm>
            <a:off x="1371600" y="1600200"/>
            <a:ext cx="3197531" cy="3767397"/>
          </a:xfrm>
        </p:spPr>
        <p:txBody>
          <a:bodyPr/>
          <a:lstStyle/>
          <a:p>
            <a:pPr marL="0" indent="0">
              <a:buNone/>
            </a:pPr>
            <a:r>
              <a:rPr lang="en-US" b="1" dirty="0">
                <a:solidFill>
                  <a:srgbClr val="FF0000"/>
                </a:solidFill>
              </a:rPr>
              <a:t>Discoid lupus</a:t>
            </a:r>
          </a:p>
          <a:p>
            <a:pPr>
              <a:buFont typeface="Wingdings" panose="05000000000000000000" pitchFamily="2" charset="2"/>
              <a:buChar char="Ø"/>
            </a:pPr>
            <a:r>
              <a:rPr lang="en-US" dirty="0"/>
              <a:t>Trichoscopy shows the presence of erythema , scales , pigmentary changes and follicular plugs.</a:t>
            </a:r>
          </a:p>
          <a:p>
            <a:pPr>
              <a:buFont typeface="Wingdings" panose="05000000000000000000" pitchFamily="2" charset="2"/>
              <a:buChar char="Ø"/>
            </a:pPr>
            <a:r>
              <a:rPr lang="en-US" dirty="0"/>
              <a:t>Look for signs of systemic lupus.</a:t>
            </a:r>
          </a:p>
          <a:p>
            <a:endParaRPr lang="en-US" dirty="0"/>
          </a:p>
          <a:p>
            <a:endParaRPr lang="en-US" dirty="0"/>
          </a:p>
        </p:txBody>
      </p:sp>
      <p:pic>
        <p:nvPicPr>
          <p:cNvPr id="5" name="Content Placeholder 4" descr="follicular plugs.bmp"/>
          <p:cNvPicPr>
            <a:picLocks noGrp="1" noChangeAspect="1"/>
          </p:cNvPicPr>
          <p:nvPr>
            <p:ph sz="half" idx="2"/>
          </p:nvPr>
        </p:nvPicPr>
        <p:blipFill>
          <a:blip r:embed="rId2" cstate="print"/>
          <a:stretch>
            <a:fillRect/>
          </a:stretch>
        </p:blipFill>
        <p:spPr>
          <a:xfrm>
            <a:off x="4683125" y="1066800"/>
            <a:ext cx="4232275" cy="2314575"/>
          </a:xfrm>
        </p:spPr>
      </p:pic>
      <p:pic>
        <p:nvPicPr>
          <p:cNvPr id="3074" name="Picture 2" descr="C:\Users\sony\Desktop\dermoscopy d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25" y="3381375"/>
            <a:ext cx="4232275" cy="2867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SCARRING ALOPECIA</a:t>
            </a:r>
          </a:p>
        </p:txBody>
      </p:sp>
      <p:sp>
        <p:nvSpPr>
          <p:cNvPr id="3" name="Content Placeholder 2"/>
          <p:cNvSpPr>
            <a:spLocks noGrp="1"/>
          </p:cNvSpPr>
          <p:nvPr>
            <p:ph sz="half" idx="1"/>
          </p:nvPr>
        </p:nvSpPr>
        <p:spPr>
          <a:xfrm>
            <a:off x="911352" y="1371600"/>
            <a:ext cx="4346448" cy="4681728"/>
          </a:xfrm>
        </p:spPr>
        <p:txBody>
          <a:bodyPr/>
          <a:lstStyle/>
          <a:p>
            <a:pPr>
              <a:buFont typeface="Wingdings" panose="05000000000000000000" pitchFamily="2" charset="2"/>
              <a:buChar char="Ø"/>
            </a:pPr>
            <a:r>
              <a:rPr lang="en-US" dirty="0"/>
              <a:t>This condition is treated by corticosteroids topically or by intralesional </a:t>
            </a:r>
            <a:r>
              <a:rPr lang="en-US" dirty="0" smtClean="0"/>
              <a:t>injection.</a:t>
            </a:r>
          </a:p>
          <a:p>
            <a:pPr>
              <a:buFont typeface="Wingdings" panose="05000000000000000000" pitchFamily="2" charset="2"/>
              <a:buChar char="Ø"/>
            </a:pPr>
            <a:endParaRPr lang="en-US" dirty="0"/>
          </a:p>
          <a:p>
            <a:pPr>
              <a:buFont typeface="Wingdings" panose="05000000000000000000" pitchFamily="2" charset="2"/>
              <a:buChar char="Ø"/>
            </a:pPr>
            <a:endParaRPr lang="en-US" dirty="0" smtClean="0"/>
          </a:p>
          <a:p>
            <a:pPr>
              <a:buFont typeface="Wingdings" panose="05000000000000000000" pitchFamily="2" charset="2"/>
              <a:buChar char="Ø"/>
            </a:pPr>
            <a:endParaRPr lang="en-US" dirty="0"/>
          </a:p>
          <a:p>
            <a:pPr>
              <a:buFont typeface="Wingdings" panose="05000000000000000000" pitchFamily="2" charset="2"/>
              <a:buChar char="Ø"/>
            </a:pPr>
            <a:endParaRPr lang="en-US" dirty="0" smtClean="0"/>
          </a:p>
          <a:p>
            <a:pPr>
              <a:buFont typeface="Wingdings" panose="05000000000000000000" pitchFamily="2" charset="2"/>
              <a:buChar char="Ø"/>
            </a:pPr>
            <a:endParaRPr lang="en-US" dirty="0"/>
          </a:p>
          <a:p>
            <a:pPr>
              <a:buFont typeface="Wingdings" panose="05000000000000000000" pitchFamily="2" charset="2"/>
              <a:buChar char="Ø"/>
            </a:pPr>
            <a:r>
              <a:rPr lang="en-US" dirty="0" smtClean="0"/>
              <a:t>Antimalarials </a:t>
            </a:r>
            <a:r>
              <a:rPr lang="en-US" dirty="0"/>
              <a:t>.</a:t>
            </a:r>
          </a:p>
        </p:txBody>
      </p:sp>
      <p:pic>
        <p:nvPicPr>
          <p:cNvPr id="5" name="Content Placeholder 4" descr="dle.bmp"/>
          <p:cNvPicPr>
            <a:picLocks noGrp="1" noChangeAspect="1"/>
          </p:cNvPicPr>
          <p:nvPr>
            <p:ph sz="half" idx="2"/>
          </p:nvPr>
        </p:nvPicPr>
        <p:blipFill>
          <a:blip r:embed="rId2" cstate="print"/>
          <a:stretch>
            <a:fillRect/>
          </a:stretch>
        </p:blipFill>
        <p:spPr>
          <a:xfrm>
            <a:off x="4114800" y="2057400"/>
            <a:ext cx="2779066" cy="2514600"/>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SCARRING ALOPECIA</a:t>
            </a:r>
          </a:p>
        </p:txBody>
      </p:sp>
      <p:sp>
        <p:nvSpPr>
          <p:cNvPr id="3" name="Content Placeholder 2"/>
          <p:cNvSpPr>
            <a:spLocks noGrp="1"/>
          </p:cNvSpPr>
          <p:nvPr>
            <p:ph sz="half" idx="1"/>
          </p:nvPr>
        </p:nvSpPr>
        <p:spPr>
          <a:xfrm>
            <a:off x="758952" y="1371600"/>
            <a:ext cx="4346448" cy="4681728"/>
          </a:xfrm>
        </p:spPr>
        <p:txBody>
          <a:bodyPr>
            <a:normAutofit/>
          </a:bodyPr>
          <a:lstStyle/>
          <a:p>
            <a:pPr marL="0" indent="0">
              <a:buNone/>
            </a:pPr>
            <a:r>
              <a:rPr lang="en-US" b="1" dirty="0">
                <a:solidFill>
                  <a:srgbClr val="FF0000"/>
                </a:solidFill>
              </a:rPr>
              <a:t>Lichen planopilaris</a:t>
            </a:r>
          </a:p>
          <a:p>
            <a:pPr>
              <a:buFont typeface="Wingdings" panose="05000000000000000000" pitchFamily="2" charset="2"/>
              <a:buChar char="Ø"/>
            </a:pPr>
            <a:r>
              <a:rPr lang="en-US" dirty="0"/>
              <a:t>Seen in middle aged women. </a:t>
            </a:r>
          </a:p>
          <a:p>
            <a:pPr>
              <a:buFont typeface="Wingdings" panose="05000000000000000000" pitchFamily="2" charset="2"/>
              <a:buChar char="Ø"/>
            </a:pPr>
            <a:r>
              <a:rPr lang="en-US" dirty="0"/>
              <a:t>There is itching , pain and burning.</a:t>
            </a:r>
          </a:p>
          <a:p>
            <a:pPr>
              <a:buFont typeface="Wingdings" panose="05000000000000000000" pitchFamily="2" charset="2"/>
              <a:buChar char="Ø"/>
            </a:pPr>
            <a:r>
              <a:rPr lang="en-US" dirty="0"/>
              <a:t> Trichoscopy shows characteristic perifollicular erythema and perifollicular scales at the margin of the lesion.</a:t>
            </a:r>
          </a:p>
          <a:p>
            <a:pPr>
              <a:buFont typeface="Wingdings" panose="05000000000000000000" pitchFamily="2" charset="2"/>
              <a:buChar char="Ø"/>
            </a:pPr>
            <a:r>
              <a:rPr lang="en-US" dirty="0"/>
              <a:t>50% of patients lack evidence of lichen planus at other sites.</a:t>
            </a:r>
          </a:p>
          <a:p>
            <a:pPr>
              <a:buFont typeface="Wingdings" panose="05000000000000000000" pitchFamily="2" charset="2"/>
              <a:buChar char="Ø"/>
            </a:pPr>
            <a:r>
              <a:rPr lang="en-US" dirty="0"/>
              <a:t>Treated by antimalarials, dapsone, retinoids. </a:t>
            </a:r>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105400" y="3967944"/>
            <a:ext cx="4038600" cy="2128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descr="D:\My Documents\My Pictures\hair lLP.bmp"/>
          <p:cNvPicPr>
            <a:picLocks noChangeAspect="1" noChangeArrowheads="1"/>
          </p:cNvPicPr>
          <p:nvPr/>
        </p:nvPicPr>
        <p:blipFill>
          <a:blip r:embed="rId3" cstate="print"/>
          <a:srcRect/>
          <a:stretch>
            <a:fillRect/>
          </a:stretch>
        </p:blipFill>
        <p:spPr bwMode="auto">
          <a:xfrm>
            <a:off x="5105400" y="1447800"/>
            <a:ext cx="4038600" cy="25146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SCARING ALOPECIA</a:t>
            </a:r>
          </a:p>
        </p:txBody>
      </p:sp>
      <p:sp>
        <p:nvSpPr>
          <p:cNvPr id="3" name="Content Placeholder 2"/>
          <p:cNvSpPr>
            <a:spLocks noGrp="1"/>
          </p:cNvSpPr>
          <p:nvPr>
            <p:ph sz="half" idx="1"/>
          </p:nvPr>
        </p:nvSpPr>
        <p:spPr>
          <a:xfrm>
            <a:off x="828676" y="1524000"/>
            <a:ext cx="5038724" cy="3767397"/>
          </a:xfrm>
        </p:spPr>
        <p:txBody>
          <a:bodyPr>
            <a:noAutofit/>
          </a:bodyPr>
          <a:lstStyle/>
          <a:p>
            <a:pPr marL="0" indent="0">
              <a:buNone/>
            </a:pPr>
            <a:r>
              <a:rPr lang="en-US" sz="2000" b="1" dirty="0">
                <a:solidFill>
                  <a:srgbClr val="FF0000"/>
                </a:solidFill>
              </a:rPr>
              <a:t>Dissecting cellulitis of scalp</a:t>
            </a:r>
          </a:p>
          <a:p>
            <a:pPr>
              <a:buFont typeface="Wingdings" panose="05000000000000000000" pitchFamily="2" charset="2"/>
              <a:buChar char="Ø"/>
            </a:pPr>
            <a:r>
              <a:rPr lang="en-US" sz="2000" dirty="0"/>
              <a:t> It occurs predominantly in black males, in their second to fourth decade of </a:t>
            </a:r>
            <a:r>
              <a:rPr lang="en-US" sz="2000" dirty="0" smtClean="0"/>
              <a:t>life.</a:t>
            </a:r>
            <a:endParaRPr lang="en-US" sz="2000" dirty="0"/>
          </a:p>
          <a:p>
            <a:pPr>
              <a:buFont typeface="Wingdings" panose="05000000000000000000" pitchFamily="2" charset="2"/>
              <a:buChar char="Ø"/>
            </a:pPr>
            <a:r>
              <a:rPr lang="en-US" sz="2000" dirty="0"/>
              <a:t>T</a:t>
            </a:r>
            <a:r>
              <a:rPr lang="en-US" sz="2000" dirty="0" smtClean="0"/>
              <a:t>he </a:t>
            </a:r>
            <a:r>
              <a:rPr lang="en-US" sz="2000" dirty="0"/>
              <a:t>condition also has been reported in other </a:t>
            </a:r>
            <a:r>
              <a:rPr lang="en-US" sz="2000" dirty="0" smtClean="0"/>
              <a:t> races </a:t>
            </a:r>
            <a:r>
              <a:rPr lang="en-US" sz="2000" dirty="0"/>
              <a:t>and in women. </a:t>
            </a:r>
          </a:p>
          <a:p>
            <a:pPr>
              <a:buFont typeface="Wingdings" panose="05000000000000000000" pitchFamily="2" charset="2"/>
              <a:buChar char="Ø"/>
            </a:pPr>
            <a:r>
              <a:rPr lang="en-US" sz="2000" dirty="0"/>
              <a:t>Clinically, patients develop perifollicular pustules, nodules, and abscesses, with interconnecting sinus tracts that drain pus or blood. </a:t>
            </a:r>
          </a:p>
          <a:p>
            <a:pPr>
              <a:buFont typeface="Wingdings" panose="05000000000000000000" pitchFamily="2" charset="2"/>
              <a:buChar char="Ø"/>
            </a:pPr>
            <a:r>
              <a:rPr lang="en-US" sz="2000" dirty="0"/>
              <a:t>Usually runs a chronic course. </a:t>
            </a:r>
          </a:p>
        </p:txBody>
      </p:sp>
      <p:pic>
        <p:nvPicPr>
          <p:cNvPr id="1638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794375" y="1676400"/>
            <a:ext cx="3197225" cy="2078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68238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SCARING ALOPECIA</a:t>
            </a:r>
          </a:p>
        </p:txBody>
      </p:sp>
      <p:sp>
        <p:nvSpPr>
          <p:cNvPr id="3" name="Content Placeholder 2"/>
          <p:cNvSpPr>
            <a:spLocks noGrp="1"/>
          </p:cNvSpPr>
          <p:nvPr>
            <p:ph sz="half" idx="1"/>
          </p:nvPr>
        </p:nvSpPr>
        <p:spPr>
          <a:xfrm>
            <a:off x="301752" y="1371600"/>
            <a:ext cx="8689848" cy="4681728"/>
          </a:xfrm>
        </p:spPr>
        <p:txBody>
          <a:bodyPr>
            <a:normAutofit/>
          </a:bodyPr>
          <a:lstStyle/>
          <a:p>
            <a:pPr marL="0" indent="0">
              <a:buNone/>
            </a:pPr>
            <a:r>
              <a:rPr lang="en-US" b="1" dirty="0">
                <a:solidFill>
                  <a:srgbClr val="FF0000"/>
                </a:solidFill>
              </a:rPr>
              <a:t>Dissecting cellulitis of scalp</a:t>
            </a:r>
          </a:p>
          <a:p>
            <a:pPr>
              <a:buFont typeface="Wingdings" panose="05000000000000000000" pitchFamily="2" charset="2"/>
              <a:buChar char="Ø"/>
            </a:pPr>
            <a:r>
              <a:rPr lang="en-US" dirty="0"/>
              <a:t>The disease is thought to result from occlusion of the pilosebaceous unit.</a:t>
            </a:r>
          </a:p>
          <a:p>
            <a:pPr>
              <a:buFont typeface="Wingdings" panose="05000000000000000000" pitchFamily="2" charset="2"/>
              <a:buChar char="Ø"/>
            </a:pPr>
            <a:r>
              <a:rPr lang="en-US" dirty="0"/>
              <a:t> </a:t>
            </a:r>
            <a:r>
              <a:rPr lang="en-US" dirty="0">
                <a:hlinkClick r:id="rId2"/>
              </a:rPr>
              <a:t>Acne conglobata</a:t>
            </a:r>
            <a:r>
              <a:rPr lang="en-US" dirty="0"/>
              <a:t>,  </a:t>
            </a:r>
            <a:r>
              <a:rPr lang="en-US" dirty="0">
                <a:hlinkClick r:id="rId3"/>
              </a:rPr>
              <a:t>hidradenitis suppurativa</a:t>
            </a:r>
            <a:r>
              <a:rPr lang="en-US" dirty="0"/>
              <a:t>, and </a:t>
            </a:r>
            <a:r>
              <a:rPr lang="en-US" dirty="0">
                <a:hlinkClick r:id="rId4"/>
              </a:rPr>
              <a:t>pilonidal cysts</a:t>
            </a:r>
            <a:r>
              <a:rPr lang="en-US" dirty="0"/>
              <a:t> are frequent concomitant diseases.</a:t>
            </a:r>
          </a:p>
          <a:p>
            <a:pPr>
              <a:buFont typeface="Wingdings" panose="05000000000000000000" pitchFamily="2" charset="2"/>
              <a:buChar char="Ø"/>
            </a:pPr>
            <a:r>
              <a:rPr lang="en-US" dirty="0"/>
              <a:t>Oral isotretinoin is the treatment of choice.</a:t>
            </a:r>
          </a:p>
          <a:p>
            <a:pPr>
              <a:buFont typeface="Wingdings" panose="05000000000000000000" pitchFamily="2" charset="2"/>
              <a:buChar char="Ø"/>
            </a:pPr>
            <a:r>
              <a:rPr lang="it-IT" dirty="0"/>
              <a:t>Intralesional corticosteroids (eg, triamcinolone acetonide</a:t>
            </a:r>
            <a:r>
              <a:rPr lang="it-IT" dirty="0" smtClean="0"/>
              <a:t>).</a:t>
            </a:r>
            <a:r>
              <a:rPr lang="it-IT" dirty="0"/>
              <a:t> </a:t>
            </a:r>
          </a:p>
          <a:p>
            <a:pPr>
              <a:buFont typeface="Wingdings" panose="05000000000000000000" pitchFamily="2" charset="2"/>
              <a:buChar char="Ø"/>
            </a:pPr>
            <a:r>
              <a:rPr lang="en-US" dirty="0"/>
              <a:t>Antibiotics such as doxycycline, ciprofloxacin, rifampicin, and dapsone.</a:t>
            </a:r>
          </a:p>
          <a:p>
            <a:pPr>
              <a:buFont typeface="Wingdings" panose="05000000000000000000" pitchFamily="2" charset="2"/>
              <a:buChar char="Ø"/>
            </a:pPr>
            <a:r>
              <a:rPr lang="en-US" dirty="0"/>
              <a:t>Biologic agents such as adalimumab and infliximab </a:t>
            </a:r>
          </a:p>
        </p:txBody>
      </p:sp>
    </p:spTree>
    <p:extLst>
      <p:ext uri="{BB962C8B-B14F-4D97-AF65-F5344CB8AC3E}">
        <p14:creationId xmlns:p14="http://schemas.microsoft.com/office/powerpoint/2010/main" val="27178037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VITILIGO</a:t>
            </a:r>
          </a:p>
        </p:txBody>
      </p:sp>
      <p:sp>
        <p:nvSpPr>
          <p:cNvPr id="3" name="Content Placeholder 2"/>
          <p:cNvSpPr>
            <a:spLocks noGrp="1"/>
          </p:cNvSpPr>
          <p:nvPr>
            <p:ph sz="half" idx="1"/>
          </p:nvPr>
        </p:nvSpPr>
        <p:spPr>
          <a:xfrm>
            <a:off x="457200" y="1371600"/>
            <a:ext cx="4879848" cy="4681728"/>
          </a:xfrm>
        </p:spPr>
        <p:txBody>
          <a:bodyPr>
            <a:normAutofit/>
          </a:bodyPr>
          <a:lstStyle/>
          <a:p>
            <a:pPr>
              <a:buFont typeface="Wingdings" panose="05000000000000000000" pitchFamily="2" charset="2"/>
              <a:buChar char="Ø"/>
            </a:pPr>
            <a:r>
              <a:rPr lang="en-US" dirty="0"/>
              <a:t>Vitiligo is an acquired pigmentary disorder of the skin and mucous membranes, and it is characterized by circumscribed depigmented macules and patches secondary to absence of functional melanocytes in vitiligo skin</a:t>
            </a:r>
          </a:p>
          <a:p>
            <a:endParaRPr lang="en-US" dirty="0"/>
          </a:p>
        </p:txBody>
      </p:sp>
      <p:pic>
        <p:nvPicPr>
          <p:cNvPr id="5" name="Content Placeholder 4" descr="vitiligo.bmp"/>
          <p:cNvPicPr>
            <a:picLocks noGrp="1" noChangeAspect="1"/>
          </p:cNvPicPr>
          <p:nvPr>
            <p:ph sz="half" idx="2"/>
          </p:nvPr>
        </p:nvPicPr>
        <p:blipFill>
          <a:blip r:embed="rId2" cstate="print"/>
          <a:stretch>
            <a:fillRect/>
          </a:stretch>
        </p:blipFill>
        <p:spPr>
          <a:xfrm>
            <a:off x="5486400" y="1828800"/>
            <a:ext cx="3429000" cy="3505200"/>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VITILIGO</a:t>
            </a:r>
          </a:p>
        </p:txBody>
      </p:sp>
      <p:sp>
        <p:nvSpPr>
          <p:cNvPr id="6" name="Content Placeholder 5"/>
          <p:cNvSpPr>
            <a:spLocks noGrp="1"/>
          </p:cNvSpPr>
          <p:nvPr>
            <p:ph sz="half" idx="1"/>
          </p:nvPr>
        </p:nvSpPr>
        <p:spPr>
          <a:xfrm>
            <a:off x="1219200" y="1524000"/>
            <a:ext cx="3197531" cy="3767397"/>
          </a:xfrm>
        </p:spPr>
        <p:txBody>
          <a:bodyPr/>
          <a:lstStyle/>
          <a:p>
            <a:pPr>
              <a:buFont typeface="Wingdings" panose="05000000000000000000" pitchFamily="2" charset="2"/>
              <a:buChar char="Ø"/>
            </a:pPr>
            <a:r>
              <a:rPr lang="en-US" dirty="0"/>
              <a:t>Vitiligo affects 0.5-2% of the world population. </a:t>
            </a:r>
          </a:p>
          <a:p>
            <a:pPr>
              <a:buFont typeface="Wingdings" panose="05000000000000000000" pitchFamily="2" charset="2"/>
              <a:buChar char="Ø"/>
            </a:pPr>
            <a:r>
              <a:rPr lang="en-US" dirty="0"/>
              <a:t>Multifactorial polygenic disorder with a complex pathogenesis.</a:t>
            </a:r>
          </a:p>
          <a:p>
            <a:pPr>
              <a:buFont typeface="Wingdings" panose="05000000000000000000" pitchFamily="2" charset="2"/>
              <a:buChar char="Ø"/>
            </a:pPr>
            <a:endParaRPr lang="en-US" dirty="0"/>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337175" y="1905000"/>
            <a:ext cx="3197225" cy="2127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991600" cy="457200"/>
          </a:xfrm>
        </p:spPr>
        <p:txBody>
          <a:bodyPr>
            <a:normAutofit/>
          </a:bodyPr>
          <a:lstStyle/>
          <a:p>
            <a:r>
              <a:rPr lang="en-US" sz="2400" b="1" dirty="0"/>
              <a:t>                DIFFERENCES BETWEEN TERMINAL AND </a:t>
            </a:r>
            <a:r>
              <a:rPr lang="en-US" sz="2400" b="1" dirty="0" smtClean="0"/>
              <a:t>VELLUS </a:t>
            </a:r>
            <a:r>
              <a:rPr lang="en-US" sz="2400" b="1" dirty="0"/>
              <a:t>HAIR</a:t>
            </a:r>
            <a:endParaRPr lang="en-US" sz="2400" dirty="0"/>
          </a:p>
        </p:txBody>
      </p:sp>
      <p:sp>
        <p:nvSpPr>
          <p:cNvPr id="5" name="Content Placeholder 4"/>
          <p:cNvSpPr>
            <a:spLocks noGrp="1"/>
          </p:cNvSpPr>
          <p:nvPr>
            <p:ph sz="half" idx="1"/>
          </p:nvPr>
        </p:nvSpPr>
        <p:spPr>
          <a:ln w="38100">
            <a:solidFill>
              <a:schemeClr val="tx1"/>
            </a:solidFill>
          </a:ln>
        </p:spPr>
        <p:txBody>
          <a:bodyPr>
            <a:normAutofit/>
          </a:bodyPr>
          <a:lstStyle/>
          <a:p>
            <a:pPr>
              <a:buNone/>
            </a:pPr>
            <a:r>
              <a:rPr lang="en-US" dirty="0">
                <a:solidFill>
                  <a:srgbClr val="FF0000"/>
                </a:solidFill>
              </a:rPr>
              <a:t>Terminal hair:</a:t>
            </a:r>
          </a:p>
          <a:p>
            <a:pPr>
              <a:buFont typeface="Wingdings" panose="05000000000000000000" pitchFamily="2" charset="2"/>
              <a:buChar char="Ø"/>
            </a:pPr>
            <a:r>
              <a:rPr lang="en-US" dirty="0"/>
              <a:t>Large , </a:t>
            </a:r>
            <a:r>
              <a:rPr lang="en-US" dirty="0" smtClean="0"/>
              <a:t>pigmented. </a:t>
            </a:r>
            <a:endParaRPr lang="en-US" dirty="0"/>
          </a:p>
          <a:p>
            <a:pPr>
              <a:buFont typeface="Wingdings" panose="05000000000000000000" pitchFamily="2" charset="2"/>
              <a:buChar char="Ø"/>
            </a:pPr>
            <a:endParaRPr lang="en-US" dirty="0"/>
          </a:p>
          <a:p>
            <a:pPr>
              <a:buFont typeface="Wingdings" panose="05000000000000000000" pitchFamily="2" charset="2"/>
              <a:buChar char="Ø"/>
            </a:pPr>
            <a:r>
              <a:rPr lang="en-US" dirty="0"/>
              <a:t>0.03mm </a:t>
            </a:r>
            <a:r>
              <a:rPr lang="en-US" dirty="0" smtClean="0"/>
              <a:t>diameter.</a:t>
            </a: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r>
              <a:rPr lang="en-US" dirty="0" smtClean="0"/>
              <a:t>Medullated.</a:t>
            </a:r>
            <a:endParaRPr lang="en-US" dirty="0"/>
          </a:p>
          <a:p>
            <a:pPr>
              <a:buFont typeface="Wingdings" panose="05000000000000000000" pitchFamily="2" charset="2"/>
              <a:buChar char="Ø"/>
            </a:pPr>
            <a:r>
              <a:rPr lang="en-US" dirty="0"/>
              <a:t>The terminal hair is deeper in the subcutaneous </a:t>
            </a:r>
            <a:r>
              <a:rPr lang="en-US" dirty="0" smtClean="0"/>
              <a:t>tissue.</a:t>
            </a:r>
            <a:endParaRPr lang="en-US" dirty="0"/>
          </a:p>
          <a:p>
            <a:endParaRPr lang="en-US" dirty="0"/>
          </a:p>
        </p:txBody>
      </p:sp>
      <p:sp>
        <p:nvSpPr>
          <p:cNvPr id="6" name="Content Placeholder 5"/>
          <p:cNvSpPr>
            <a:spLocks noGrp="1"/>
          </p:cNvSpPr>
          <p:nvPr>
            <p:ph sz="half" idx="2"/>
          </p:nvPr>
        </p:nvSpPr>
        <p:spPr>
          <a:ln w="38100">
            <a:solidFill>
              <a:schemeClr val="tx1"/>
            </a:solidFill>
          </a:ln>
        </p:spPr>
        <p:txBody>
          <a:bodyPr>
            <a:normAutofit/>
          </a:bodyPr>
          <a:lstStyle/>
          <a:p>
            <a:pPr>
              <a:buFont typeface="Wingdings" panose="05000000000000000000" pitchFamily="2" charset="2"/>
              <a:buChar char="Ø"/>
            </a:pPr>
            <a:r>
              <a:rPr lang="en-US" dirty="0" smtClean="0">
                <a:solidFill>
                  <a:srgbClr val="FF0000"/>
                </a:solidFill>
              </a:rPr>
              <a:t>Vellus </a:t>
            </a:r>
            <a:r>
              <a:rPr lang="en-US" dirty="0">
                <a:solidFill>
                  <a:srgbClr val="FF0000"/>
                </a:solidFill>
              </a:rPr>
              <a:t>hair</a:t>
            </a:r>
          </a:p>
          <a:p>
            <a:pPr>
              <a:buFont typeface="Wingdings" panose="05000000000000000000" pitchFamily="2" charset="2"/>
              <a:buChar char="Ø"/>
            </a:pPr>
            <a:r>
              <a:rPr lang="en-US" dirty="0"/>
              <a:t>Small, non pigmented </a:t>
            </a:r>
            <a:r>
              <a:rPr lang="en-US" dirty="0" smtClean="0"/>
              <a:t>.</a:t>
            </a:r>
            <a:endParaRPr lang="en-US" dirty="0"/>
          </a:p>
          <a:p>
            <a:pPr>
              <a:buFont typeface="Wingdings" panose="05000000000000000000" pitchFamily="2" charset="2"/>
              <a:buChar char="Ø"/>
            </a:pPr>
            <a:endParaRPr lang="en-US" dirty="0"/>
          </a:p>
          <a:p>
            <a:pPr>
              <a:buFont typeface="Wingdings" panose="05000000000000000000" pitchFamily="2" charset="2"/>
              <a:buChar char="Ø"/>
            </a:pPr>
            <a:r>
              <a:rPr lang="en-US" dirty="0"/>
              <a:t>  Less 0.03mm </a:t>
            </a:r>
            <a:r>
              <a:rPr lang="en-US" dirty="0" smtClean="0"/>
              <a:t>diameter. </a:t>
            </a: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r>
              <a:rPr lang="en-US" dirty="0"/>
              <a:t>Non </a:t>
            </a:r>
            <a:r>
              <a:rPr lang="en-US" dirty="0" smtClean="0"/>
              <a:t>medullated</a:t>
            </a:r>
            <a:r>
              <a:rPr lang="en-US" dirty="0"/>
              <a:t>.</a:t>
            </a:r>
          </a:p>
          <a:p>
            <a:pPr>
              <a:buFont typeface="Wingdings" panose="05000000000000000000" pitchFamily="2" charset="2"/>
              <a:buChar char="Ø"/>
            </a:pPr>
            <a:r>
              <a:rPr lang="en-US" dirty="0" smtClean="0"/>
              <a:t>Vellus </a:t>
            </a:r>
            <a:r>
              <a:rPr lang="en-US" dirty="0"/>
              <a:t>hair is in the upper dermis.</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
        <p:nvSpPr>
          <p:cNvPr id="7" name="Rectangle 6"/>
          <p:cNvSpPr/>
          <p:nvPr/>
        </p:nvSpPr>
        <p:spPr>
          <a:xfrm>
            <a:off x="2362200" y="5562600"/>
            <a:ext cx="5105400" cy="1295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villous hair.bmp2.bmp"/>
          <p:cNvPicPr>
            <a:picLocks noChangeAspect="1"/>
          </p:cNvPicPr>
          <p:nvPr/>
        </p:nvPicPr>
        <p:blipFill>
          <a:blip r:embed="rId2" cstate="print"/>
          <a:stretch>
            <a:fillRect/>
          </a:stretch>
        </p:blipFill>
        <p:spPr>
          <a:xfrm>
            <a:off x="7391400" y="11887200"/>
            <a:ext cx="9144000" cy="68580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VITILIGO</a:t>
            </a:r>
          </a:p>
        </p:txBody>
      </p:sp>
      <p:sp>
        <p:nvSpPr>
          <p:cNvPr id="3" name="Content Placeholder 2"/>
          <p:cNvSpPr>
            <a:spLocks noGrp="1"/>
          </p:cNvSpPr>
          <p:nvPr>
            <p:ph idx="1"/>
          </p:nvPr>
        </p:nvSpPr>
        <p:spPr>
          <a:xfrm>
            <a:off x="1219200" y="1676400"/>
            <a:ext cx="6591985" cy="3777622"/>
          </a:xfrm>
        </p:spPr>
        <p:txBody>
          <a:bodyPr/>
          <a:lstStyle/>
          <a:p>
            <a:pPr marL="0" indent="0">
              <a:buNone/>
            </a:pPr>
            <a:r>
              <a:rPr lang="en-US" dirty="0"/>
              <a:t>Theories regarding destruction of melanocytes include:</a:t>
            </a:r>
          </a:p>
          <a:p>
            <a:pPr>
              <a:buFont typeface="Wingdings" panose="05000000000000000000" pitchFamily="2" charset="2"/>
              <a:buChar char="Ø"/>
            </a:pPr>
            <a:r>
              <a:rPr lang="en-US" dirty="0"/>
              <a:t> Autoimmune mechanisms.</a:t>
            </a:r>
          </a:p>
          <a:p>
            <a:pPr>
              <a:buFont typeface="Wingdings" panose="05000000000000000000" pitchFamily="2" charset="2"/>
              <a:buChar char="Ø"/>
            </a:pPr>
            <a:r>
              <a:rPr lang="en-US" baseline="30000" dirty="0"/>
              <a:t> </a:t>
            </a:r>
            <a:r>
              <a:rPr lang="en-US" dirty="0"/>
              <a:t>Cytotoxic mechanisms .</a:t>
            </a:r>
          </a:p>
          <a:p>
            <a:pPr>
              <a:buFont typeface="Wingdings" panose="05000000000000000000" pitchFamily="2" charset="2"/>
              <a:buChar char="Ø"/>
            </a:pPr>
            <a:r>
              <a:rPr lang="en-US" dirty="0"/>
              <a:t>An intrinsic defect of melanocytes.</a:t>
            </a:r>
          </a:p>
          <a:p>
            <a:pPr>
              <a:buFont typeface="Wingdings" panose="05000000000000000000" pitchFamily="2" charset="2"/>
              <a:buChar char="Ø"/>
            </a:pPr>
            <a:r>
              <a:rPr lang="en-US" dirty="0"/>
              <a:t> Oxidant-antioxidant mechanisms.</a:t>
            </a:r>
          </a:p>
          <a:p>
            <a:pPr>
              <a:buFont typeface="Wingdings" panose="05000000000000000000" pitchFamily="2" charset="2"/>
              <a:buChar char="Ø"/>
            </a:pPr>
            <a:r>
              <a:rPr lang="en-US" dirty="0"/>
              <a:t> Neural mechanisms.</a:t>
            </a:r>
          </a:p>
          <a:p>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VITILIGO</a:t>
            </a:r>
          </a:p>
        </p:txBody>
      </p:sp>
      <p:sp>
        <p:nvSpPr>
          <p:cNvPr id="3" name="Content Placeholder 2"/>
          <p:cNvSpPr>
            <a:spLocks noGrp="1"/>
          </p:cNvSpPr>
          <p:nvPr>
            <p:ph idx="1"/>
          </p:nvPr>
        </p:nvSpPr>
        <p:spPr>
          <a:xfrm>
            <a:off x="1143000" y="1447800"/>
            <a:ext cx="6591985" cy="3777622"/>
          </a:xfrm>
        </p:spPr>
        <p:txBody>
          <a:bodyPr>
            <a:normAutofit lnSpcReduction="10000"/>
          </a:bodyPr>
          <a:lstStyle/>
          <a:p>
            <a:pPr marL="0" indent="0">
              <a:buNone/>
            </a:pPr>
            <a:r>
              <a:rPr lang="en-US" u="sng" dirty="0"/>
              <a:t>Autoimmune mechanisms</a:t>
            </a:r>
            <a:r>
              <a:rPr lang="en-US" dirty="0"/>
              <a:t>:</a:t>
            </a:r>
          </a:p>
          <a:p>
            <a:pPr>
              <a:buFont typeface="Wingdings" panose="05000000000000000000" pitchFamily="2" charset="2"/>
              <a:buChar char="Ø"/>
            </a:pPr>
            <a:r>
              <a:rPr lang="en-US" dirty="0"/>
              <a:t>Humoral and cellular immunity is involved in the destruction of melanocytes .</a:t>
            </a:r>
          </a:p>
          <a:p>
            <a:pPr marL="0" indent="0">
              <a:buNone/>
            </a:pPr>
            <a:r>
              <a:rPr lang="en-US" dirty="0"/>
              <a:t>Associated autoimmune diseases include:</a:t>
            </a:r>
          </a:p>
          <a:p>
            <a:pPr>
              <a:buFont typeface="Wingdings" panose="05000000000000000000" pitchFamily="2" charset="2"/>
              <a:buChar char="Ø"/>
            </a:pPr>
            <a:r>
              <a:rPr lang="en-US" dirty="0"/>
              <a:t>Thyroid disorders, particularly Hashimoto thyroiditis and Graves disease</a:t>
            </a:r>
          </a:p>
          <a:p>
            <a:pPr>
              <a:buFont typeface="Wingdings" panose="05000000000000000000" pitchFamily="2" charset="2"/>
              <a:buChar char="Ø"/>
            </a:pPr>
            <a:r>
              <a:rPr lang="en-US" dirty="0"/>
              <a:t> Other Endocrinopathies, such as Addison disease and Diabetes Mellitus.</a:t>
            </a:r>
          </a:p>
          <a:p>
            <a:pPr>
              <a:buFont typeface="Wingdings" panose="05000000000000000000" pitchFamily="2" charset="2"/>
              <a:buChar char="Ø"/>
            </a:pPr>
            <a:r>
              <a:rPr lang="en-US" dirty="0"/>
              <a:t>Alopecia Areata; Pernicious anemia; Inflammatory bowel disease; Psoriasis.</a:t>
            </a:r>
          </a:p>
          <a:p>
            <a:pPr>
              <a:buFont typeface="Wingdings" panose="05000000000000000000" pitchFamily="2" charset="2"/>
              <a:buChar char="Ø"/>
            </a:pPr>
            <a:r>
              <a:rPr lang="en-US" dirty="0"/>
              <a:t> Autoimmune Polyglandular syndrome. </a:t>
            </a:r>
          </a:p>
          <a:p>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VITILIGO</a:t>
            </a:r>
          </a:p>
        </p:txBody>
      </p:sp>
      <p:sp>
        <p:nvSpPr>
          <p:cNvPr id="3" name="Content Placeholder 2"/>
          <p:cNvSpPr>
            <a:spLocks noGrp="1"/>
          </p:cNvSpPr>
          <p:nvPr>
            <p:ph idx="1"/>
          </p:nvPr>
        </p:nvSpPr>
        <p:spPr>
          <a:xfrm>
            <a:off x="1066800" y="1524000"/>
            <a:ext cx="6591985" cy="3777622"/>
          </a:xfrm>
        </p:spPr>
        <p:txBody>
          <a:bodyPr>
            <a:normAutofit/>
          </a:bodyPr>
          <a:lstStyle/>
          <a:p>
            <a:pPr marL="0" indent="0">
              <a:buNone/>
            </a:pPr>
            <a:r>
              <a:rPr lang="en-US" u="sng" dirty="0"/>
              <a:t>An intrinsic defect of melanocytes:</a:t>
            </a:r>
            <a:endParaRPr lang="en-US" dirty="0"/>
          </a:p>
          <a:p>
            <a:pPr>
              <a:buFont typeface="Wingdings" panose="05000000000000000000" pitchFamily="2" charset="2"/>
              <a:buChar char="Ø"/>
            </a:pPr>
            <a:r>
              <a:rPr lang="en-US" dirty="0"/>
              <a:t>Abnormal rough endoplasmic reticulum.</a:t>
            </a:r>
          </a:p>
          <a:p>
            <a:pPr marL="0" indent="0">
              <a:buNone/>
            </a:pPr>
            <a:r>
              <a:rPr lang="en-US" dirty="0"/>
              <a:t> </a:t>
            </a:r>
            <a:r>
              <a:rPr lang="en-US" u="sng" dirty="0"/>
              <a:t>Oxidant-antioxidant mechanisms:</a:t>
            </a:r>
            <a:endParaRPr lang="en-US" dirty="0"/>
          </a:p>
          <a:p>
            <a:pPr>
              <a:buFont typeface="Wingdings" panose="05000000000000000000" pitchFamily="2" charset="2"/>
              <a:buChar char="Ø"/>
            </a:pPr>
            <a:r>
              <a:rPr lang="en-US" dirty="0"/>
              <a:t> Accumulation of free radicals toxic to melanocytes leads to their destruction.</a:t>
            </a:r>
          </a:p>
          <a:p>
            <a:pPr marL="0" indent="0">
              <a:buNone/>
            </a:pPr>
            <a:r>
              <a:rPr lang="en-US" dirty="0"/>
              <a:t> </a:t>
            </a:r>
            <a:r>
              <a:rPr lang="en-US" u="sng" dirty="0"/>
              <a:t>Neural mechanisms:</a:t>
            </a:r>
            <a:endParaRPr lang="en-US" dirty="0"/>
          </a:p>
          <a:p>
            <a:pPr>
              <a:buFont typeface="Wingdings" panose="05000000000000000000" pitchFamily="2" charset="2"/>
              <a:buChar char="Ø"/>
            </a:pPr>
            <a:r>
              <a:rPr lang="en-US" dirty="0"/>
              <a:t>Patients  with  nerve injuries  have hypopigmentation or depigmentation in denervated areas. </a:t>
            </a:r>
          </a:p>
          <a:p>
            <a:pPr>
              <a:buFont typeface="Wingdings" panose="05000000000000000000" pitchFamily="2" charset="2"/>
              <a:buChar char="Ø"/>
            </a:pPr>
            <a:r>
              <a:rPr lang="en-US" dirty="0"/>
              <a:t> Segmental vitiligo  occurs in a dermatomal pattern. </a:t>
            </a:r>
          </a:p>
          <a:p>
            <a:pPr>
              <a:buFont typeface="Wingdings" panose="05000000000000000000" pitchFamily="2" charset="2"/>
              <a:buChar char="Ø"/>
            </a:pP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24110"/>
            <a:ext cx="6589199" cy="1280890"/>
          </a:xfrm>
        </p:spPr>
        <p:txBody>
          <a:bodyPr/>
          <a:lstStyle/>
          <a:p>
            <a:pPr algn="l"/>
            <a:r>
              <a:rPr lang="en-US" b="1" dirty="0"/>
              <a:t>        CLINICAL PICTURE</a:t>
            </a:r>
          </a:p>
        </p:txBody>
      </p:sp>
      <p:sp>
        <p:nvSpPr>
          <p:cNvPr id="3" name="Content Placeholder 2"/>
          <p:cNvSpPr>
            <a:spLocks noGrp="1"/>
          </p:cNvSpPr>
          <p:nvPr>
            <p:ph idx="1"/>
          </p:nvPr>
        </p:nvSpPr>
        <p:spPr>
          <a:xfrm>
            <a:off x="1143000" y="1600200"/>
            <a:ext cx="6591985" cy="3777622"/>
          </a:xfrm>
        </p:spPr>
        <p:txBody>
          <a:bodyPr>
            <a:normAutofit/>
          </a:bodyPr>
          <a:lstStyle/>
          <a:p>
            <a:pPr>
              <a:buFont typeface="Wingdings" panose="05000000000000000000" pitchFamily="2" charset="2"/>
              <a:buChar char="Ø"/>
            </a:pPr>
            <a:r>
              <a:rPr lang="en-US" dirty="0"/>
              <a:t>30%   occur with a familial clustering of cases.</a:t>
            </a:r>
          </a:p>
          <a:p>
            <a:pPr>
              <a:buFont typeface="Wingdings" panose="05000000000000000000" pitchFamily="2" charset="2"/>
              <a:buChar char="Ø"/>
            </a:pPr>
            <a:r>
              <a:rPr lang="en-US" dirty="0"/>
              <a:t>The onset is in persons aged 10-30 years.</a:t>
            </a:r>
          </a:p>
          <a:p>
            <a:pPr>
              <a:buFont typeface="Wingdings" panose="05000000000000000000" pitchFamily="2" charset="2"/>
              <a:buChar char="Ø"/>
            </a:pPr>
            <a:r>
              <a:rPr lang="en-US" dirty="0"/>
              <a:t> Manifests as acquired white or hypopigmented macules or patches. </a:t>
            </a:r>
          </a:p>
          <a:p>
            <a:pPr>
              <a:buFont typeface="Wingdings" panose="05000000000000000000" pitchFamily="2" charset="2"/>
              <a:buChar char="Ø"/>
            </a:pPr>
            <a:r>
              <a:rPr lang="en-US" dirty="0"/>
              <a:t>Usually well demarcated,  round, oval, or linear in </a:t>
            </a:r>
            <a:r>
              <a:rPr lang="en-US" dirty="0" smtClean="0"/>
              <a:t>shape.</a:t>
            </a:r>
            <a:endParaRPr lang="en-US" dirty="0"/>
          </a:p>
          <a:p>
            <a:pPr>
              <a:buFont typeface="Wingdings" panose="05000000000000000000" pitchFamily="2" charset="2"/>
              <a:buChar char="Ø"/>
            </a:pPr>
            <a:r>
              <a:rPr lang="en-US" dirty="0" smtClean="0"/>
              <a:t>Koebner </a:t>
            </a:r>
            <a:r>
              <a:rPr lang="en-US" dirty="0"/>
              <a:t>phenomenon is the development of vitiligo in  trauma sites, such as a cut, burn, or abrasion.</a:t>
            </a:r>
          </a:p>
          <a:p>
            <a:pPr>
              <a:buFont typeface="Wingdings" panose="05000000000000000000" pitchFamily="2" charset="2"/>
              <a:buChar char="Ø"/>
            </a:pP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CLINICAL PICTURE</a:t>
            </a:r>
          </a:p>
        </p:txBody>
      </p:sp>
      <p:sp>
        <p:nvSpPr>
          <p:cNvPr id="3" name="Content Placeholder 2"/>
          <p:cNvSpPr>
            <a:spLocks noGrp="1"/>
          </p:cNvSpPr>
          <p:nvPr>
            <p:ph idx="1"/>
          </p:nvPr>
        </p:nvSpPr>
        <p:spPr>
          <a:xfrm>
            <a:off x="838200" y="1066800"/>
            <a:ext cx="8503920" cy="4572000"/>
          </a:xfrm>
        </p:spPr>
        <p:txBody>
          <a:bodyPr>
            <a:normAutofit/>
          </a:bodyPr>
          <a:lstStyle/>
          <a:p>
            <a:pPr>
              <a:buFont typeface="Wingdings" panose="05000000000000000000" pitchFamily="2" charset="2"/>
              <a:buChar char="Ø"/>
            </a:pPr>
            <a:endParaRPr lang="en-US" dirty="0"/>
          </a:p>
          <a:p>
            <a:pPr marL="0" indent="0">
              <a:buNone/>
            </a:pPr>
            <a:r>
              <a:rPr lang="en-US" dirty="0"/>
              <a:t>The most common sites of occurrence are areas subjected to  trauma, including the following:</a:t>
            </a:r>
          </a:p>
          <a:p>
            <a:pPr lvl="0">
              <a:buFont typeface="Wingdings" panose="05000000000000000000" pitchFamily="2" charset="2"/>
              <a:buChar char="Ø"/>
            </a:pPr>
            <a:r>
              <a:rPr lang="en-US" dirty="0"/>
              <a:t>Bony prominences.</a:t>
            </a:r>
          </a:p>
          <a:p>
            <a:pPr lvl="0">
              <a:buFont typeface="Wingdings" panose="05000000000000000000" pitchFamily="2" charset="2"/>
              <a:buChar char="Ø"/>
            </a:pPr>
            <a:r>
              <a:rPr lang="en-US" dirty="0"/>
              <a:t>Extensor forearm.</a:t>
            </a:r>
          </a:p>
          <a:p>
            <a:pPr lvl="0">
              <a:buFont typeface="Wingdings" panose="05000000000000000000" pitchFamily="2" charset="2"/>
              <a:buChar char="Ø"/>
            </a:pPr>
            <a:r>
              <a:rPr lang="en-US" dirty="0"/>
              <a:t>Ventral wrists.</a:t>
            </a:r>
          </a:p>
          <a:p>
            <a:pPr lvl="0">
              <a:buFont typeface="Wingdings" panose="05000000000000000000" pitchFamily="2" charset="2"/>
              <a:buChar char="Ø"/>
            </a:pPr>
            <a:r>
              <a:rPr lang="en-US" dirty="0"/>
              <a:t>Dorsal hands.</a:t>
            </a:r>
          </a:p>
          <a:p>
            <a:pPr lvl="0">
              <a:buFont typeface="Wingdings" panose="05000000000000000000" pitchFamily="2" charset="2"/>
              <a:buChar char="Ø"/>
            </a:pPr>
            <a:r>
              <a:rPr lang="en-US" dirty="0"/>
              <a:t>Digital phalanges.</a:t>
            </a:r>
          </a:p>
          <a:p>
            <a:pPr>
              <a:buFont typeface="Wingdings" panose="05000000000000000000" pitchFamily="2" charset="2"/>
              <a:buChar char="Ø"/>
            </a:pPr>
            <a:r>
              <a:rPr lang="en-US" dirty="0"/>
              <a:t>Vitiligo occurs around body orifices such as the lips, genitals, gingiva, areolas, and nipples.</a:t>
            </a:r>
          </a:p>
          <a:p>
            <a:pPr>
              <a:buFont typeface="Wingdings" panose="05000000000000000000" pitchFamily="2" charset="2"/>
              <a:buChar char="Ø"/>
            </a:pPr>
            <a:r>
              <a:rPr lang="en-US" dirty="0"/>
              <a:t>Woods light shows milky white depigmentation.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CLINICAL PICTURE</a:t>
            </a:r>
          </a:p>
        </p:txBody>
      </p:sp>
      <p:sp>
        <p:nvSpPr>
          <p:cNvPr id="3" name="Content Placeholder 2"/>
          <p:cNvSpPr>
            <a:spLocks noGrp="1"/>
          </p:cNvSpPr>
          <p:nvPr>
            <p:ph idx="1"/>
          </p:nvPr>
        </p:nvSpPr>
        <p:spPr>
          <a:xfrm>
            <a:off x="1066800" y="1600200"/>
            <a:ext cx="6591985" cy="3777622"/>
          </a:xfrm>
        </p:spPr>
        <p:txBody>
          <a:bodyPr>
            <a:normAutofit/>
          </a:bodyPr>
          <a:lstStyle/>
          <a:p>
            <a:pPr>
              <a:buFont typeface="Wingdings" panose="05000000000000000000" pitchFamily="2" charset="2"/>
              <a:buChar char="Ø"/>
            </a:pPr>
            <a:r>
              <a:rPr lang="en-US" dirty="0"/>
              <a:t> Body hair depigmentation is </a:t>
            </a:r>
            <a:r>
              <a:rPr lang="en-US" dirty="0" smtClean="0"/>
              <a:t>(</a:t>
            </a:r>
            <a:r>
              <a:rPr lang="en-US" dirty="0"/>
              <a:t>leukotrichia). </a:t>
            </a:r>
          </a:p>
          <a:p>
            <a:pPr>
              <a:buFont typeface="Wingdings" panose="05000000000000000000" pitchFamily="2" charset="2"/>
              <a:buChar char="Ø"/>
            </a:pPr>
            <a:r>
              <a:rPr lang="en-US" dirty="0"/>
              <a:t>Leukotrichia may indicate a poor prognosis in regards to repigmentation. </a:t>
            </a:r>
          </a:p>
          <a:p>
            <a:pPr>
              <a:buFont typeface="Wingdings" panose="05000000000000000000" pitchFamily="2" charset="2"/>
              <a:buChar char="Ø"/>
            </a:pPr>
            <a:r>
              <a:rPr lang="en-US" dirty="0"/>
              <a:t>Spontaneous repigmentation of  hair  does not occur.</a:t>
            </a:r>
          </a:p>
          <a:p>
            <a:pPr>
              <a:buFont typeface="Wingdings" panose="05000000000000000000" pitchFamily="2" charset="2"/>
              <a:buChar char="Ø"/>
            </a:pPr>
            <a:r>
              <a:rPr lang="en-US" dirty="0"/>
              <a:t>Trichrome vitiligo has an intermediate zone of hypochromia located between  achromic center and  peripheral unaffected skin. 3 shades of color—brown, tan, and white.</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4419600"/>
            <a:ext cx="32766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sony\Desktop\leukotrych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453462"/>
            <a:ext cx="3657600" cy="1971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0" y="0"/>
            <a:ext cx="6589200" cy="1280890"/>
          </a:xfrm>
        </p:spPr>
        <p:txBody>
          <a:bodyPr/>
          <a:lstStyle/>
          <a:p>
            <a:pPr algn="l"/>
            <a:r>
              <a:rPr lang="en-US" b="1" dirty="0"/>
              <a:t>                         CLASSIFICATION </a:t>
            </a:r>
          </a:p>
        </p:txBody>
      </p:sp>
      <p:sp>
        <p:nvSpPr>
          <p:cNvPr id="3" name="Content Placeholder 2"/>
          <p:cNvSpPr>
            <a:spLocks noGrp="1"/>
          </p:cNvSpPr>
          <p:nvPr>
            <p:ph sz="half" idx="1"/>
          </p:nvPr>
        </p:nvSpPr>
        <p:spPr>
          <a:xfrm>
            <a:off x="1066800" y="1447800"/>
            <a:ext cx="4038600" cy="3767397"/>
          </a:xfrm>
        </p:spPr>
        <p:txBody>
          <a:bodyPr>
            <a:normAutofit/>
          </a:bodyPr>
          <a:lstStyle/>
          <a:p>
            <a:pPr marL="0" indent="0">
              <a:buNone/>
            </a:pPr>
            <a:r>
              <a:rPr lang="en-US" dirty="0"/>
              <a:t> Vitiligo is classified based on the distribution into localized, generalized, and universal types </a:t>
            </a:r>
          </a:p>
          <a:p>
            <a:pPr marL="0" indent="0">
              <a:buNone/>
            </a:pPr>
            <a:r>
              <a:rPr lang="en-US" b="1" dirty="0">
                <a:solidFill>
                  <a:srgbClr val="FF0000"/>
                </a:solidFill>
              </a:rPr>
              <a:t>Localized </a:t>
            </a:r>
            <a:r>
              <a:rPr lang="en-US" b="1" dirty="0" smtClean="0">
                <a:solidFill>
                  <a:srgbClr val="FF0000"/>
                </a:solidFill>
              </a:rPr>
              <a:t>vitiligo:</a:t>
            </a:r>
            <a:endParaRPr lang="en-US" dirty="0">
              <a:solidFill>
                <a:srgbClr val="FF0000"/>
              </a:solidFill>
            </a:endParaRPr>
          </a:p>
          <a:p>
            <a:pPr lvl="0">
              <a:buFont typeface="Wingdings" panose="05000000000000000000" pitchFamily="2" charset="2"/>
              <a:buChar char="Ø"/>
            </a:pPr>
            <a:r>
              <a:rPr lang="en-US" u="sng" dirty="0"/>
              <a:t>Focal</a:t>
            </a:r>
            <a:r>
              <a:rPr lang="en-US" dirty="0"/>
              <a:t>: This type is characterized by one or more macules in one area, most commonly in the distribution of the trigeminal nerve.</a:t>
            </a:r>
          </a:p>
          <a:p>
            <a:pPr lvl="0">
              <a:buNone/>
            </a:pPr>
            <a:endParaRPr lang="en-US" dirty="0"/>
          </a:p>
          <a:p>
            <a:endParaRPr lang="en-US" dirty="0"/>
          </a:p>
        </p:txBody>
      </p:sp>
      <p:sp>
        <p:nvSpPr>
          <p:cNvPr id="4" name="Content Placeholder 3"/>
          <p:cNvSpPr>
            <a:spLocks noGrp="1"/>
          </p:cNvSpPr>
          <p:nvPr>
            <p:ph sz="half" idx="2"/>
          </p:nvPr>
        </p:nvSpPr>
        <p:spPr/>
        <p:txBody>
          <a:bodyPr>
            <a:normAutofit/>
          </a:bodyPr>
          <a:lstStyle/>
          <a:p>
            <a:endParaRPr lang="en-US" dirty="0"/>
          </a:p>
        </p:txBody>
      </p:sp>
      <p:pic>
        <p:nvPicPr>
          <p:cNvPr id="4098" name="Picture 2" descr="D:\My Documents\My Pictures\vitiligo.bmp"/>
          <p:cNvPicPr>
            <a:picLocks noChangeAspect="1" noChangeArrowheads="1"/>
          </p:cNvPicPr>
          <p:nvPr/>
        </p:nvPicPr>
        <p:blipFill>
          <a:blip r:embed="rId2" cstate="print"/>
          <a:srcRect/>
          <a:stretch>
            <a:fillRect/>
          </a:stretch>
        </p:blipFill>
        <p:spPr bwMode="auto">
          <a:xfrm>
            <a:off x="5105400" y="1295400"/>
            <a:ext cx="4038600" cy="4800600"/>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45200" y="14510"/>
            <a:ext cx="6589200" cy="1280890"/>
          </a:xfrm>
        </p:spPr>
        <p:txBody>
          <a:bodyPr/>
          <a:lstStyle/>
          <a:p>
            <a:pPr algn="l"/>
            <a:r>
              <a:rPr lang="en-US" b="1" dirty="0"/>
              <a:t>                         CLASSIFICATION</a:t>
            </a:r>
          </a:p>
        </p:txBody>
      </p:sp>
      <p:sp>
        <p:nvSpPr>
          <p:cNvPr id="5" name="Content Placeholder 4"/>
          <p:cNvSpPr>
            <a:spLocks noGrp="1"/>
          </p:cNvSpPr>
          <p:nvPr>
            <p:ph sz="half" idx="1"/>
          </p:nvPr>
        </p:nvSpPr>
        <p:spPr>
          <a:xfrm>
            <a:off x="762000" y="1447800"/>
            <a:ext cx="4572000" cy="3767397"/>
          </a:xfrm>
        </p:spPr>
        <p:txBody>
          <a:bodyPr>
            <a:normAutofit lnSpcReduction="10000"/>
          </a:bodyPr>
          <a:lstStyle/>
          <a:p>
            <a:pPr lvl="0">
              <a:buFont typeface="Wingdings" panose="05000000000000000000" pitchFamily="2" charset="2"/>
              <a:buChar char="Ø"/>
            </a:pPr>
            <a:r>
              <a:rPr lang="en-US" u="sng" dirty="0"/>
              <a:t>Segmental:  </a:t>
            </a:r>
            <a:r>
              <a:rPr lang="en-US" dirty="0"/>
              <a:t>Manifests as one or more macules in a dermatomal pattern</a:t>
            </a:r>
            <a:r>
              <a:rPr lang="en-US" dirty="0" smtClean="0"/>
              <a:t>.</a:t>
            </a:r>
          </a:p>
          <a:p>
            <a:pPr lvl="0">
              <a:buFont typeface="Wingdings" panose="05000000000000000000" pitchFamily="2" charset="2"/>
              <a:buChar char="Ø"/>
            </a:pPr>
            <a:r>
              <a:rPr lang="en-US" dirty="0" smtClean="0"/>
              <a:t> </a:t>
            </a:r>
            <a:r>
              <a:rPr lang="en-US" dirty="0"/>
              <a:t>It occurs most commonly in </a:t>
            </a:r>
            <a:r>
              <a:rPr lang="en-US" dirty="0" smtClean="0"/>
              <a:t>children.</a:t>
            </a:r>
          </a:p>
          <a:p>
            <a:pPr lvl="0">
              <a:buFont typeface="Wingdings" panose="05000000000000000000" pitchFamily="2" charset="2"/>
              <a:buChar char="Ø"/>
            </a:pPr>
            <a:r>
              <a:rPr lang="en-US" dirty="0" smtClean="0"/>
              <a:t>More </a:t>
            </a:r>
            <a:r>
              <a:rPr lang="en-US" dirty="0"/>
              <a:t>than half the patients with segmental vitiligo have </a:t>
            </a:r>
            <a:r>
              <a:rPr lang="en-US" dirty="0" smtClean="0"/>
              <a:t>poliosis (white hair). </a:t>
            </a:r>
          </a:p>
          <a:p>
            <a:pPr lvl="0">
              <a:buFont typeface="Wingdings" panose="05000000000000000000" pitchFamily="2" charset="2"/>
              <a:buChar char="Ø"/>
            </a:pPr>
            <a:r>
              <a:rPr lang="en-US" dirty="0" smtClean="0"/>
              <a:t>Is not </a:t>
            </a:r>
            <a:r>
              <a:rPr lang="en-US" dirty="0"/>
              <a:t>associated with thyroid or other autoimmune disorders.</a:t>
            </a:r>
          </a:p>
          <a:p>
            <a:pPr lvl="0">
              <a:buFont typeface="Wingdings" panose="05000000000000000000" pitchFamily="2" charset="2"/>
              <a:buChar char="Ø"/>
            </a:pPr>
            <a:r>
              <a:rPr lang="en-US" u="sng" dirty="0"/>
              <a:t>Mucosal: </a:t>
            </a:r>
            <a:r>
              <a:rPr lang="en-US" dirty="0"/>
              <a:t>Mucous membranes alone are affected.</a:t>
            </a:r>
          </a:p>
        </p:txBody>
      </p:sp>
      <p:pic>
        <p:nvPicPr>
          <p:cNvPr id="7" name="Content Placeholder 6" descr="segmental vitiligo.bmp"/>
          <p:cNvPicPr>
            <a:picLocks noGrp="1" noChangeAspect="1"/>
          </p:cNvPicPr>
          <p:nvPr>
            <p:ph sz="half" idx="2"/>
          </p:nvPr>
        </p:nvPicPr>
        <p:blipFill>
          <a:blip r:embed="rId2" cstate="print"/>
          <a:stretch>
            <a:fillRect/>
          </a:stretch>
        </p:blipFill>
        <p:spPr>
          <a:xfrm>
            <a:off x="5410200" y="2215965"/>
            <a:ext cx="3657600" cy="2889435"/>
          </a:xfrm>
        </p:spPr>
      </p:pic>
      <p:sp>
        <p:nvSpPr>
          <p:cNvPr id="2" name="TextBox 1"/>
          <p:cNvSpPr txBox="1"/>
          <p:nvPr/>
        </p:nvSpPr>
        <p:spPr>
          <a:xfrm>
            <a:off x="6172200" y="3352800"/>
            <a:ext cx="1219200" cy="369332"/>
          </a:xfrm>
          <a:prstGeom prst="rect">
            <a:avLst/>
          </a:prstGeom>
          <a:noFill/>
        </p:spPr>
        <p:txBody>
          <a:bodyPr wrap="square" rtlCol="0">
            <a:spAutoFit/>
          </a:bodyPr>
          <a:lstStyle/>
          <a:p>
            <a:r>
              <a:rPr lang="en-US" dirty="0" smtClean="0"/>
              <a:t>poliosis</a:t>
            </a:r>
            <a:endParaRPr lang="en-US" dirty="0"/>
          </a:p>
        </p:txBody>
      </p:sp>
      <p:sp>
        <p:nvSpPr>
          <p:cNvPr id="3" name="Down Arrow 2"/>
          <p:cNvSpPr/>
          <p:nvPr/>
        </p:nvSpPr>
        <p:spPr>
          <a:xfrm>
            <a:off x="6629400" y="38862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0" y="0"/>
            <a:ext cx="6589200" cy="1280890"/>
          </a:xfrm>
        </p:spPr>
        <p:txBody>
          <a:bodyPr/>
          <a:lstStyle/>
          <a:p>
            <a:pPr algn="l"/>
            <a:r>
              <a:rPr lang="en-US" b="1" dirty="0"/>
              <a:t>                          CLASSIFICATION</a:t>
            </a:r>
          </a:p>
        </p:txBody>
      </p:sp>
      <p:sp>
        <p:nvSpPr>
          <p:cNvPr id="3" name="Content Placeholder 2"/>
          <p:cNvSpPr>
            <a:spLocks noGrp="1"/>
          </p:cNvSpPr>
          <p:nvPr>
            <p:ph sz="half" idx="1"/>
          </p:nvPr>
        </p:nvSpPr>
        <p:spPr>
          <a:xfrm>
            <a:off x="762000" y="1524000"/>
            <a:ext cx="4038600" cy="3767397"/>
          </a:xfrm>
        </p:spPr>
        <p:txBody>
          <a:bodyPr>
            <a:normAutofit/>
          </a:bodyPr>
          <a:lstStyle/>
          <a:p>
            <a:pPr marL="0" indent="0">
              <a:buNone/>
            </a:pPr>
            <a:r>
              <a:rPr lang="en-US" b="1" dirty="0">
                <a:solidFill>
                  <a:srgbClr val="FF0000"/>
                </a:solidFill>
              </a:rPr>
              <a:t>Generalized </a:t>
            </a:r>
            <a:r>
              <a:rPr lang="en-US" b="1" dirty="0" smtClean="0">
                <a:solidFill>
                  <a:srgbClr val="FF0000"/>
                </a:solidFill>
              </a:rPr>
              <a:t>vitiligo:</a:t>
            </a:r>
            <a:endParaRPr lang="en-US" dirty="0">
              <a:solidFill>
                <a:srgbClr val="FF0000"/>
              </a:solidFill>
            </a:endParaRPr>
          </a:p>
          <a:p>
            <a:pPr lvl="0">
              <a:buFont typeface="Wingdings" panose="05000000000000000000" pitchFamily="2" charset="2"/>
              <a:buChar char="Ø"/>
            </a:pPr>
            <a:r>
              <a:rPr lang="en-US" u="sng" dirty="0"/>
              <a:t>Acrofacial: </a:t>
            </a:r>
            <a:r>
              <a:rPr lang="en-US" dirty="0"/>
              <a:t>Depigmentation occurs on the distal fingers and periorificial areas.</a:t>
            </a:r>
          </a:p>
          <a:p>
            <a:pPr lvl="0">
              <a:buFont typeface="Wingdings" panose="05000000000000000000" pitchFamily="2" charset="2"/>
              <a:buChar char="Ø"/>
            </a:pPr>
            <a:r>
              <a:rPr lang="en-US" u="sng" dirty="0"/>
              <a:t>Vulgaris: </a:t>
            </a:r>
            <a:r>
              <a:rPr lang="en-US" dirty="0"/>
              <a:t>This is characterized by scattered patches that are widely distributed.</a:t>
            </a:r>
          </a:p>
          <a:p>
            <a:pPr lvl="0">
              <a:buFont typeface="Wingdings" panose="05000000000000000000" pitchFamily="2" charset="2"/>
              <a:buChar char="Ø"/>
            </a:pPr>
            <a:r>
              <a:rPr lang="en-US" u="sng" dirty="0"/>
              <a:t>Mixed: </a:t>
            </a:r>
            <a:r>
              <a:rPr lang="en-US" dirty="0"/>
              <a:t>Acrofacial and vulgaris vitiligo occur in combination, or segmental and acrofacial </a:t>
            </a:r>
          </a:p>
          <a:p>
            <a:pPr>
              <a:buNone/>
            </a:pPr>
            <a:endParaRPr lang="en-US" dirty="0"/>
          </a:p>
          <a:p>
            <a:endParaRPr lang="en-US" dirty="0"/>
          </a:p>
        </p:txBody>
      </p:sp>
      <p:sp>
        <p:nvSpPr>
          <p:cNvPr id="4" name="Content Placeholder 3"/>
          <p:cNvSpPr>
            <a:spLocks noGrp="1"/>
          </p:cNvSpPr>
          <p:nvPr>
            <p:ph sz="half" idx="2"/>
          </p:nvPr>
        </p:nvSpPr>
        <p:spPr/>
        <p:txBody>
          <a:bodyPr>
            <a:normAutofit/>
          </a:bodyPr>
          <a:lstStyle/>
          <a:p>
            <a:endParaRPr lang="en-US" dirty="0"/>
          </a:p>
        </p:txBody>
      </p:sp>
      <p:pic>
        <p:nvPicPr>
          <p:cNvPr id="6146" name="Picture 2" descr="D:\My Documents\My Pictures\acrofacial.bmp"/>
          <p:cNvPicPr>
            <a:picLocks noChangeAspect="1" noChangeArrowheads="1"/>
          </p:cNvPicPr>
          <p:nvPr/>
        </p:nvPicPr>
        <p:blipFill>
          <a:blip r:embed="rId2" cstate="print"/>
          <a:srcRect/>
          <a:stretch>
            <a:fillRect/>
          </a:stretch>
        </p:blipFill>
        <p:spPr bwMode="auto">
          <a:xfrm>
            <a:off x="4800600" y="1371600"/>
            <a:ext cx="4038600" cy="4648200"/>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45200" y="14510"/>
            <a:ext cx="6589200" cy="1280890"/>
          </a:xfrm>
        </p:spPr>
        <p:txBody>
          <a:bodyPr/>
          <a:lstStyle/>
          <a:p>
            <a:pPr algn="l"/>
            <a:r>
              <a:rPr lang="en-US" b="1" dirty="0"/>
              <a:t>                         CLASSIFICATION</a:t>
            </a:r>
          </a:p>
        </p:txBody>
      </p:sp>
      <p:sp>
        <p:nvSpPr>
          <p:cNvPr id="3" name="Content Placeholder 2"/>
          <p:cNvSpPr>
            <a:spLocks noGrp="1"/>
          </p:cNvSpPr>
          <p:nvPr>
            <p:ph sz="half" idx="1"/>
          </p:nvPr>
        </p:nvSpPr>
        <p:spPr>
          <a:xfrm>
            <a:off x="914400" y="1447800"/>
            <a:ext cx="3886200" cy="3767397"/>
          </a:xfrm>
        </p:spPr>
        <p:txBody>
          <a:bodyPr/>
          <a:lstStyle/>
          <a:p>
            <a:pPr marL="0" indent="0">
              <a:buNone/>
            </a:pPr>
            <a:r>
              <a:rPr lang="en-US" b="1" dirty="0">
                <a:solidFill>
                  <a:srgbClr val="FF0000"/>
                </a:solidFill>
              </a:rPr>
              <a:t>Universal </a:t>
            </a:r>
            <a:r>
              <a:rPr lang="en-US" b="1" dirty="0" smtClean="0">
                <a:solidFill>
                  <a:srgbClr val="FF0000"/>
                </a:solidFill>
              </a:rPr>
              <a:t>vitiligo:</a:t>
            </a:r>
            <a:r>
              <a:rPr lang="en-US" dirty="0" smtClean="0">
                <a:solidFill>
                  <a:srgbClr val="FF0000"/>
                </a:solidFill>
              </a:rPr>
              <a:t> </a:t>
            </a:r>
            <a:r>
              <a:rPr lang="en-US" dirty="0"/>
              <a:t/>
            </a:r>
            <a:br>
              <a:rPr lang="en-US" dirty="0"/>
            </a:br>
            <a:endParaRPr lang="en-US" dirty="0" smtClean="0"/>
          </a:p>
          <a:p>
            <a:pPr>
              <a:buFont typeface="Wingdings" panose="05000000000000000000" pitchFamily="2" charset="2"/>
              <a:buChar char="Ø"/>
            </a:pPr>
            <a:r>
              <a:rPr lang="en-US" dirty="0" smtClean="0"/>
              <a:t> </a:t>
            </a:r>
            <a:r>
              <a:rPr lang="en-US" dirty="0"/>
              <a:t>Complete or nearly complete depigmentation. </a:t>
            </a:r>
            <a:endParaRPr lang="en-US" dirty="0" smtClean="0"/>
          </a:p>
          <a:p>
            <a:pPr>
              <a:buFont typeface="Wingdings" panose="05000000000000000000" pitchFamily="2" charset="2"/>
              <a:buChar char="Ø"/>
            </a:pPr>
            <a:endParaRPr lang="en-US" dirty="0"/>
          </a:p>
          <a:p>
            <a:pPr>
              <a:buFont typeface="Wingdings" panose="05000000000000000000" pitchFamily="2" charset="2"/>
              <a:buChar char="Ø"/>
            </a:pPr>
            <a:r>
              <a:rPr lang="en-US" dirty="0" smtClean="0"/>
              <a:t> </a:t>
            </a:r>
            <a:r>
              <a:rPr lang="en-US" dirty="0"/>
              <a:t>Often associated with multiple endocrinopathy syndrome.</a:t>
            </a:r>
          </a:p>
        </p:txBody>
      </p:sp>
      <p:sp>
        <p:nvSpPr>
          <p:cNvPr id="5" name="Content Placeholder 4"/>
          <p:cNvSpPr>
            <a:spLocks noGrp="1"/>
          </p:cNvSpPr>
          <p:nvPr>
            <p:ph sz="half" idx="2"/>
          </p:nvPr>
        </p:nvSpPr>
        <p:spPr/>
        <p:txBody>
          <a:bodyPr/>
          <a:lstStyle/>
          <a:p>
            <a:endParaRPr lang="en-US" dirty="0"/>
          </a:p>
        </p:txBody>
      </p:sp>
      <p:pic>
        <p:nvPicPr>
          <p:cNvPr id="7170" name="Picture 2" descr="D:\My Documents\My Pictures\universal vit.bmp"/>
          <p:cNvPicPr>
            <a:picLocks noChangeAspect="1" noChangeArrowheads="1"/>
          </p:cNvPicPr>
          <p:nvPr/>
        </p:nvPicPr>
        <p:blipFill>
          <a:blip r:embed="rId2" cstate="print"/>
          <a:srcRect/>
          <a:stretch>
            <a:fillRect/>
          </a:stretch>
        </p:blipFill>
        <p:spPr bwMode="auto">
          <a:xfrm>
            <a:off x="4800600" y="1371600"/>
            <a:ext cx="4114800" cy="46482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1752" y="228600"/>
            <a:ext cx="8534400" cy="1066800"/>
          </a:xfrm>
        </p:spPr>
        <p:txBody>
          <a:bodyPr>
            <a:normAutofit fontScale="90000"/>
          </a:bodyPr>
          <a:lstStyle/>
          <a:p>
            <a:r>
              <a:rPr lang="en-US" sz="2400" b="1" dirty="0"/>
              <a:t>            </a:t>
            </a:r>
            <a:br>
              <a:rPr lang="en-US" sz="2400" b="1" dirty="0"/>
            </a:br>
            <a:r>
              <a:rPr lang="en-US" sz="2400" b="1" dirty="0"/>
              <a:t>                  DIFFERENCES BETWEEN TERMINAL AND </a:t>
            </a:r>
            <a:r>
              <a:rPr lang="en-US" sz="2400" b="1" dirty="0" smtClean="0"/>
              <a:t>VELLUS </a:t>
            </a:r>
            <a:r>
              <a:rPr lang="en-US" sz="2400" b="1" dirty="0"/>
              <a:t>HAIR</a:t>
            </a:r>
            <a:endParaRPr lang="en-US" sz="2400" dirty="0"/>
          </a:p>
        </p:txBody>
      </p:sp>
      <p:sp>
        <p:nvSpPr>
          <p:cNvPr id="6" name="Content Placeholder 5"/>
          <p:cNvSpPr>
            <a:spLocks noGrp="1"/>
          </p:cNvSpPr>
          <p:nvPr>
            <p:ph idx="1"/>
          </p:nvPr>
        </p:nvSpPr>
        <p:spPr/>
        <p:txBody>
          <a:bodyPr/>
          <a:lstStyle/>
          <a:p>
            <a:endParaRPr lang="en-US" dirty="0"/>
          </a:p>
        </p:txBody>
      </p:sp>
      <p:pic>
        <p:nvPicPr>
          <p:cNvPr id="1026" name="Picture 2" descr="C:\Users\sony\Desktop\terminal villous ha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19238"/>
            <a:ext cx="6324600" cy="366236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2514600" y="2286000"/>
            <a:ext cx="457200" cy="228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505200" y="3429000"/>
            <a:ext cx="457200" cy="228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4705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612648"/>
            <a:ext cx="8534400" cy="758952"/>
          </a:xfrm>
        </p:spPr>
        <p:txBody>
          <a:bodyPr>
            <a:noAutofit/>
          </a:bodyPr>
          <a:lstStyle/>
          <a:p>
            <a:pPr algn="l"/>
            <a:r>
              <a:rPr lang="en-US" sz="2400" b="1" dirty="0"/>
              <a:t>                EXTRACUTANEOUS MANIFESTATION</a:t>
            </a:r>
            <a:br>
              <a:rPr lang="en-US" sz="2400" b="1" dirty="0"/>
            </a:br>
            <a:r>
              <a:rPr lang="en-US" sz="2400" b="1" dirty="0"/>
              <a:t/>
            </a:r>
            <a:br>
              <a:rPr lang="en-US" sz="2400" b="1" dirty="0"/>
            </a:br>
            <a:r>
              <a:rPr lang="en-US" sz="2400" b="1" dirty="0"/>
              <a:t/>
            </a:r>
            <a:br>
              <a:rPr lang="en-US" sz="2400" b="1" dirty="0"/>
            </a:br>
            <a:r>
              <a:rPr lang="en-US" sz="2400" b="1" dirty="0"/>
              <a:t/>
            </a:r>
            <a:br>
              <a:rPr lang="en-US" sz="2400" b="1" dirty="0"/>
            </a:br>
            <a:r>
              <a:rPr lang="en-US" sz="2400" b="1" dirty="0"/>
              <a:t/>
            </a:r>
            <a:br>
              <a:rPr lang="en-US" sz="2400" b="1" dirty="0"/>
            </a:br>
            <a:r>
              <a:rPr lang="en-US" sz="2400" b="1" dirty="0"/>
              <a:t/>
            </a:r>
            <a:br>
              <a:rPr lang="en-US" sz="2400" b="1" dirty="0"/>
            </a:br>
            <a:r>
              <a:rPr lang="en-US" sz="2400" b="1" dirty="0"/>
              <a:t/>
            </a:r>
            <a:br>
              <a:rPr lang="en-US" sz="2400" b="1" dirty="0"/>
            </a:br>
            <a:r>
              <a:rPr lang="en-US" sz="2400" b="1" dirty="0"/>
              <a:t/>
            </a:r>
            <a:br>
              <a:rPr lang="en-US" sz="2400" b="1" dirty="0"/>
            </a:br>
            <a:r>
              <a:rPr lang="en-US" sz="2400" b="1" dirty="0"/>
              <a:t/>
            </a:r>
            <a:br>
              <a:rPr lang="en-US" sz="2400" b="1" dirty="0"/>
            </a:br>
            <a:r>
              <a:rPr lang="en-US" sz="2400" b="1" dirty="0"/>
              <a:t/>
            </a:r>
            <a:br>
              <a:rPr lang="en-US" sz="2400" b="1" dirty="0"/>
            </a:br>
            <a:r>
              <a:rPr lang="en-US" sz="2400" b="1" dirty="0"/>
              <a:t/>
            </a:r>
            <a:br>
              <a:rPr lang="en-US" sz="2400" b="1" dirty="0"/>
            </a:br>
            <a:r>
              <a:rPr lang="en-US" sz="2400" b="1" dirty="0"/>
              <a:t/>
            </a:r>
            <a:br>
              <a:rPr lang="en-US" sz="2400" b="1" dirty="0"/>
            </a:br>
            <a:r>
              <a:rPr lang="en-US" sz="2400" b="1" dirty="0"/>
              <a:t/>
            </a:r>
            <a:br>
              <a:rPr lang="en-US" sz="2400" b="1" dirty="0"/>
            </a:br>
            <a:r>
              <a:rPr lang="en-US" sz="2400" b="1" dirty="0"/>
              <a:t>                      </a:t>
            </a:r>
            <a:r>
              <a:rPr lang="en-US" sz="2400" dirty="0"/>
              <a:t/>
            </a:r>
            <a:br>
              <a:rPr lang="en-US" sz="2400" dirty="0"/>
            </a:br>
            <a:endParaRPr lang="en-US" sz="2400" dirty="0"/>
          </a:p>
        </p:txBody>
      </p:sp>
      <p:sp>
        <p:nvSpPr>
          <p:cNvPr id="3" name="Content Placeholder 2"/>
          <p:cNvSpPr>
            <a:spLocks noGrp="1"/>
          </p:cNvSpPr>
          <p:nvPr>
            <p:ph idx="1"/>
          </p:nvPr>
        </p:nvSpPr>
        <p:spPr>
          <a:xfrm>
            <a:off x="1066800" y="1524000"/>
            <a:ext cx="7391399" cy="4724400"/>
          </a:xfrm>
        </p:spPr>
        <p:txBody>
          <a:bodyPr>
            <a:normAutofit fontScale="92500" lnSpcReduction="10000"/>
          </a:bodyPr>
          <a:lstStyle/>
          <a:p>
            <a:pPr>
              <a:buFont typeface="Wingdings" panose="05000000000000000000" pitchFamily="2" charset="2"/>
              <a:buChar char="Ø"/>
            </a:pPr>
            <a:r>
              <a:rPr lang="en-US" dirty="0"/>
              <a:t>Choroidal abnormalities in up to 30% of patients.</a:t>
            </a:r>
          </a:p>
          <a:p>
            <a:pPr>
              <a:buFont typeface="Wingdings" panose="05000000000000000000" pitchFamily="2" charset="2"/>
              <a:buChar char="Ø"/>
            </a:pPr>
            <a:r>
              <a:rPr lang="en-US" dirty="0"/>
              <a:t> Iritis reported in  5% of patients.</a:t>
            </a:r>
          </a:p>
          <a:p>
            <a:pPr>
              <a:buFont typeface="Wingdings" panose="05000000000000000000" pitchFamily="2" charset="2"/>
              <a:buChar char="Ø"/>
            </a:pPr>
            <a:r>
              <a:rPr lang="en-US" dirty="0"/>
              <a:t>  Uveitis is the most significant ocular abnormality. </a:t>
            </a:r>
          </a:p>
          <a:p>
            <a:pPr>
              <a:buFont typeface="Wingdings" panose="05000000000000000000" pitchFamily="2" charset="2"/>
              <a:buChar char="Ø"/>
            </a:pPr>
            <a:r>
              <a:rPr lang="en-US" dirty="0"/>
              <a:t>The most severe form of uveitis is seen in the Vogt-Koyanagi-Harada syndrome.</a:t>
            </a:r>
          </a:p>
          <a:p>
            <a:pPr>
              <a:buFont typeface="Wingdings" panose="05000000000000000000" pitchFamily="2" charset="2"/>
              <a:buChar char="Ø"/>
            </a:pPr>
            <a:r>
              <a:rPr lang="en-US" dirty="0"/>
              <a:t> This syndrome is characterized by:</a:t>
            </a:r>
          </a:p>
          <a:p>
            <a:pPr>
              <a:buFont typeface="Wingdings" panose="05000000000000000000" pitchFamily="2" charset="2"/>
              <a:buChar char="Ø"/>
            </a:pPr>
            <a:r>
              <a:rPr lang="en-US" dirty="0"/>
              <a:t> Vitiligo.</a:t>
            </a:r>
          </a:p>
          <a:p>
            <a:pPr>
              <a:buFont typeface="Wingdings" panose="05000000000000000000" pitchFamily="2" charset="2"/>
              <a:buChar char="Ø"/>
            </a:pPr>
            <a:r>
              <a:rPr lang="en-US" dirty="0"/>
              <a:t> Uveitis.</a:t>
            </a:r>
          </a:p>
          <a:p>
            <a:pPr>
              <a:buFont typeface="Wingdings" panose="05000000000000000000" pitchFamily="2" charset="2"/>
              <a:buChar char="Ø"/>
            </a:pPr>
            <a:r>
              <a:rPr lang="en-US" dirty="0"/>
              <a:t> Aseptic meningitis.</a:t>
            </a:r>
          </a:p>
          <a:p>
            <a:pPr>
              <a:buFont typeface="Wingdings" panose="05000000000000000000" pitchFamily="2" charset="2"/>
              <a:buChar char="Ø"/>
            </a:pPr>
            <a:r>
              <a:rPr lang="en-US" dirty="0"/>
              <a:t> Dysacusis.</a:t>
            </a:r>
          </a:p>
          <a:p>
            <a:pPr>
              <a:buFont typeface="Wingdings" panose="05000000000000000000" pitchFamily="2" charset="2"/>
              <a:buChar char="Ø"/>
            </a:pPr>
            <a:r>
              <a:rPr lang="en-US" dirty="0"/>
              <a:t> Tinnitus.</a:t>
            </a:r>
          </a:p>
          <a:p>
            <a:pPr>
              <a:buFont typeface="Wingdings" panose="05000000000000000000" pitchFamily="2" charset="2"/>
              <a:buChar char="Ø"/>
            </a:pPr>
            <a:r>
              <a:rPr lang="en-US" dirty="0"/>
              <a:t> Poliosis.</a:t>
            </a:r>
          </a:p>
          <a:p>
            <a:pPr>
              <a:buFont typeface="Wingdings" panose="05000000000000000000" pitchFamily="2" charset="2"/>
              <a:buChar char="Ø"/>
            </a:pPr>
            <a:r>
              <a:rPr lang="en-US" dirty="0"/>
              <a:t> Alopecia.</a:t>
            </a:r>
          </a:p>
          <a:p>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DIFFERENTIAL DIAGNOSIS</a:t>
            </a:r>
          </a:p>
        </p:txBody>
      </p:sp>
      <p:sp>
        <p:nvSpPr>
          <p:cNvPr id="3" name="Content Placeholder 2"/>
          <p:cNvSpPr>
            <a:spLocks noGrp="1"/>
          </p:cNvSpPr>
          <p:nvPr>
            <p:ph idx="1"/>
          </p:nvPr>
        </p:nvSpPr>
        <p:spPr>
          <a:xfrm>
            <a:off x="1104215" y="1676400"/>
            <a:ext cx="6591985" cy="3777622"/>
          </a:xfrm>
        </p:spPr>
        <p:txBody>
          <a:bodyPr>
            <a:normAutofit lnSpcReduction="10000"/>
          </a:bodyPr>
          <a:lstStyle/>
          <a:p>
            <a:pPr>
              <a:buFont typeface="Wingdings" panose="05000000000000000000" pitchFamily="2" charset="2"/>
              <a:buChar char="Ø"/>
            </a:pPr>
            <a:r>
              <a:rPr lang="en-US" dirty="0"/>
              <a:t>Pityriasis Alba.</a:t>
            </a:r>
          </a:p>
          <a:p>
            <a:pPr>
              <a:buFont typeface="Wingdings" panose="05000000000000000000" pitchFamily="2" charset="2"/>
              <a:buChar char="Ø"/>
            </a:pPr>
            <a:r>
              <a:rPr lang="en-US" dirty="0"/>
              <a:t>Chemical leukoderma.</a:t>
            </a:r>
          </a:p>
          <a:p>
            <a:pPr>
              <a:buFont typeface="Wingdings" panose="05000000000000000000" pitchFamily="2" charset="2"/>
              <a:buChar char="Ø"/>
            </a:pPr>
            <a:r>
              <a:rPr lang="en-US" dirty="0"/>
              <a:t>Postinflammatory depigmentation.</a:t>
            </a:r>
          </a:p>
          <a:p>
            <a:pPr>
              <a:buFont typeface="Wingdings" panose="05000000000000000000" pitchFamily="2" charset="2"/>
              <a:buChar char="Ø"/>
            </a:pPr>
            <a:r>
              <a:rPr lang="en-US" dirty="0"/>
              <a:t>Halo Nevus.</a:t>
            </a:r>
          </a:p>
          <a:p>
            <a:pPr>
              <a:buFont typeface="Wingdings" panose="05000000000000000000" pitchFamily="2" charset="2"/>
              <a:buChar char="Ø"/>
            </a:pPr>
            <a:r>
              <a:rPr lang="en-US" dirty="0"/>
              <a:t>Prior treatment with corticosteroids.</a:t>
            </a:r>
          </a:p>
          <a:p>
            <a:pPr>
              <a:buFont typeface="Wingdings" panose="05000000000000000000" pitchFamily="2" charset="2"/>
              <a:buChar char="Ø"/>
            </a:pPr>
            <a:r>
              <a:rPr lang="en-US" dirty="0"/>
              <a:t>Idiopathic Guttate </a:t>
            </a:r>
            <a:r>
              <a:rPr lang="en-US" dirty="0" smtClean="0"/>
              <a:t>Hypomelanosis.</a:t>
            </a:r>
          </a:p>
          <a:p>
            <a:pPr>
              <a:buFont typeface="Wingdings" panose="05000000000000000000" pitchFamily="2" charset="2"/>
              <a:buChar char="Ø"/>
            </a:pPr>
            <a:r>
              <a:rPr lang="en-US" dirty="0" smtClean="0"/>
              <a:t>Leprosy</a:t>
            </a:r>
            <a:r>
              <a:rPr lang="en-US" dirty="0"/>
              <a:t>.</a:t>
            </a:r>
          </a:p>
          <a:p>
            <a:pPr>
              <a:buFont typeface="Wingdings" panose="05000000000000000000" pitchFamily="2" charset="2"/>
              <a:buChar char="Ø"/>
            </a:pPr>
            <a:r>
              <a:rPr lang="en-US" dirty="0"/>
              <a:t>Tinea Versicolor.</a:t>
            </a:r>
          </a:p>
          <a:p>
            <a:pPr>
              <a:buFont typeface="Wingdings" panose="05000000000000000000" pitchFamily="2" charset="2"/>
              <a:buChar char="Ø"/>
            </a:pPr>
            <a:r>
              <a:rPr lang="en-US" dirty="0"/>
              <a:t>Nevus Anemicus.</a:t>
            </a:r>
          </a:p>
          <a:p>
            <a:pPr>
              <a:buFont typeface="Wingdings" panose="05000000000000000000" pitchFamily="2" charset="2"/>
              <a:buChar char="Ø"/>
            </a:pPr>
            <a:r>
              <a:rPr lang="en-US" dirty="0"/>
              <a:t>Vogt-Koyanagi-Harada Syndrome.</a:t>
            </a:r>
          </a:p>
          <a:p>
            <a:pPr>
              <a:buFont typeface="Wingdings" panose="05000000000000000000" pitchFamily="2" charset="2"/>
              <a:buChar char="Ø"/>
            </a:pP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1" y="76200"/>
            <a:ext cx="6589199" cy="1280890"/>
          </a:xfrm>
        </p:spPr>
        <p:txBody>
          <a:bodyPr/>
          <a:lstStyle/>
          <a:p>
            <a:pPr algn="l"/>
            <a:r>
              <a:rPr lang="en-US" b="1" dirty="0"/>
              <a:t>                         INVESTIGATIONS</a:t>
            </a:r>
          </a:p>
        </p:txBody>
      </p:sp>
      <p:sp>
        <p:nvSpPr>
          <p:cNvPr id="3" name="Content Placeholder 2"/>
          <p:cNvSpPr>
            <a:spLocks noGrp="1"/>
          </p:cNvSpPr>
          <p:nvPr>
            <p:ph idx="1"/>
          </p:nvPr>
        </p:nvSpPr>
        <p:spPr>
          <a:xfrm>
            <a:off x="1143000" y="1600200"/>
            <a:ext cx="6591985" cy="3777622"/>
          </a:xfrm>
        </p:spPr>
        <p:txBody>
          <a:bodyPr>
            <a:normAutofit/>
          </a:bodyPr>
          <a:lstStyle/>
          <a:p>
            <a:pPr>
              <a:buFont typeface="Wingdings" panose="05000000000000000000" pitchFamily="2" charset="2"/>
              <a:buChar char="Ø"/>
            </a:pPr>
            <a:r>
              <a:rPr lang="en-US" dirty="0"/>
              <a:t>Thyrotropin (TSH) testing  for thyroid disease. </a:t>
            </a:r>
          </a:p>
          <a:p>
            <a:pPr>
              <a:buFont typeface="Wingdings" panose="05000000000000000000" pitchFamily="2" charset="2"/>
              <a:buChar char="Ø"/>
            </a:pPr>
            <a:r>
              <a:rPr lang="en-US" dirty="0"/>
              <a:t>Antinuclear antibody screening. </a:t>
            </a:r>
          </a:p>
          <a:p>
            <a:pPr>
              <a:buFont typeface="Wingdings" panose="05000000000000000000" pitchFamily="2" charset="2"/>
              <a:buChar char="Ø"/>
            </a:pPr>
            <a:r>
              <a:rPr lang="en-US" dirty="0"/>
              <a:t>CBC count with indices helps rule out anemia.</a:t>
            </a:r>
          </a:p>
          <a:p>
            <a:pPr>
              <a:buFont typeface="Wingdings" panose="05000000000000000000" pitchFamily="2" charset="2"/>
              <a:buChar char="Ø"/>
            </a:pPr>
            <a:r>
              <a:rPr lang="en-US" dirty="0"/>
              <a:t>Serum antithyroglobulin and antithyroid peroxidase antibodies.   </a:t>
            </a:r>
          </a:p>
          <a:p>
            <a:pPr>
              <a:buFont typeface="Wingdings" panose="05000000000000000000" pitchFamily="2" charset="2"/>
              <a:buChar char="Ø"/>
            </a:pPr>
            <a:r>
              <a:rPr lang="en-US" dirty="0"/>
              <a:t>Antithyroid peroxidase antibodies are  sensitive and specific marker of autoimmune thyroid antibodies.</a:t>
            </a:r>
          </a:p>
          <a:p>
            <a:pPr>
              <a:buFont typeface="Wingdings" panose="05000000000000000000" pitchFamily="2" charset="2"/>
              <a:buChar char="Ø"/>
            </a:pPr>
            <a:r>
              <a:rPr lang="en-US" dirty="0"/>
              <a:t>Fasting blood glucose or glycosylated hemoglobin testing (HbA1c).</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24110"/>
            <a:ext cx="6589199" cy="1280890"/>
          </a:xfrm>
        </p:spPr>
        <p:txBody>
          <a:bodyPr/>
          <a:lstStyle/>
          <a:p>
            <a:pPr algn="l"/>
            <a:r>
              <a:rPr lang="en-US" b="1" dirty="0"/>
              <a:t>           TREATMENT</a:t>
            </a:r>
          </a:p>
        </p:txBody>
      </p:sp>
      <p:sp>
        <p:nvSpPr>
          <p:cNvPr id="3" name="Content Placeholder 2"/>
          <p:cNvSpPr>
            <a:spLocks noGrp="1"/>
          </p:cNvSpPr>
          <p:nvPr>
            <p:ph idx="1"/>
          </p:nvPr>
        </p:nvSpPr>
        <p:spPr>
          <a:xfrm>
            <a:off x="1066800" y="1676400"/>
            <a:ext cx="6591985" cy="3777622"/>
          </a:xfrm>
        </p:spPr>
        <p:txBody>
          <a:bodyPr>
            <a:normAutofit/>
          </a:bodyPr>
          <a:lstStyle/>
          <a:p>
            <a:pPr>
              <a:buFont typeface="Wingdings" panose="05000000000000000000" pitchFamily="2" charset="2"/>
              <a:buChar char="Ø"/>
            </a:pPr>
            <a:r>
              <a:rPr lang="en-US" dirty="0"/>
              <a:t>Pigmentation  arise  from the following 3 sources:</a:t>
            </a:r>
          </a:p>
          <a:p>
            <a:pPr lvl="0">
              <a:buFont typeface="Wingdings" panose="05000000000000000000" pitchFamily="2" charset="2"/>
              <a:buChar char="Ø"/>
            </a:pPr>
            <a:r>
              <a:rPr lang="en-US" dirty="0"/>
              <a:t>The pilosebaceous unit. </a:t>
            </a:r>
          </a:p>
          <a:p>
            <a:pPr lvl="0">
              <a:buFont typeface="Wingdings" panose="05000000000000000000" pitchFamily="2" charset="2"/>
              <a:buChar char="Ø"/>
            </a:pPr>
            <a:r>
              <a:rPr lang="en-US" dirty="0"/>
              <a:t>Spared epidermal melanocytes not affected during depigmentation.</a:t>
            </a:r>
          </a:p>
          <a:p>
            <a:pPr lvl="0">
              <a:buFont typeface="Wingdings" panose="05000000000000000000" pitchFamily="2" charset="2"/>
              <a:buChar char="Ø"/>
            </a:pPr>
            <a:r>
              <a:rPr lang="en-US" dirty="0"/>
              <a:t>The border of lesions, migrating up to 2-4 mm from the edge.</a:t>
            </a:r>
          </a:p>
          <a:p>
            <a:pPr>
              <a:buFont typeface="Wingdings" panose="05000000000000000000" pitchFamily="2" charset="2"/>
              <a:buChar char="Ø"/>
            </a:pPr>
            <a:r>
              <a:rPr lang="en-US" dirty="0"/>
              <a:t>Repigmentation occurs in a perifollicular pattern.</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4110"/>
            <a:ext cx="6589200" cy="1280890"/>
          </a:xfrm>
        </p:spPr>
        <p:txBody>
          <a:bodyPr/>
          <a:lstStyle/>
          <a:p>
            <a:pPr algn="l"/>
            <a:r>
              <a:rPr lang="en-US" b="1" dirty="0"/>
              <a:t>        TREATMENT </a:t>
            </a:r>
          </a:p>
        </p:txBody>
      </p:sp>
      <p:sp>
        <p:nvSpPr>
          <p:cNvPr id="3" name="Content Placeholder 2"/>
          <p:cNvSpPr>
            <a:spLocks noGrp="1"/>
          </p:cNvSpPr>
          <p:nvPr>
            <p:ph sz="half" idx="1"/>
          </p:nvPr>
        </p:nvSpPr>
        <p:spPr>
          <a:xfrm>
            <a:off x="1066800" y="1524000"/>
            <a:ext cx="3197531" cy="3767397"/>
          </a:xfrm>
        </p:spPr>
        <p:txBody>
          <a:bodyPr>
            <a:normAutofit/>
          </a:bodyPr>
          <a:lstStyle/>
          <a:p>
            <a:pPr marL="0" lvl="0" indent="0">
              <a:buNone/>
            </a:pPr>
            <a:r>
              <a:rPr lang="en-US" u="sng" dirty="0">
                <a:solidFill>
                  <a:srgbClr val="FF0000"/>
                </a:solidFill>
              </a:rPr>
              <a:t>Narrow-band UV-B phototherapy</a:t>
            </a:r>
            <a:r>
              <a:rPr lang="en-US" dirty="0">
                <a:solidFill>
                  <a:srgbClr val="FF0000"/>
                </a:solidFill>
              </a:rPr>
              <a:t> </a:t>
            </a:r>
            <a:r>
              <a:rPr lang="en-US" dirty="0"/>
              <a:t>(311nm)</a:t>
            </a:r>
          </a:p>
          <a:p>
            <a:pPr lvl="0">
              <a:buFont typeface="Wingdings" panose="05000000000000000000" pitchFamily="2" charset="2"/>
              <a:buChar char="Ø"/>
            </a:pPr>
            <a:r>
              <a:rPr lang="en-US" dirty="0"/>
              <a:t> Frequency is 2-3 times weekly,  never on consecutive days.</a:t>
            </a:r>
          </a:p>
          <a:p>
            <a:pPr lvl="0">
              <a:buFont typeface="Wingdings" panose="05000000000000000000" pitchFamily="2" charset="2"/>
              <a:buChar char="Ø"/>
            </a:pPr>
            <a:r>
              <a:rPr lang="en-US" dirty="0"/>
              <a:t> Safely used in children, pregnant women, and lactating women. </a:t>
            </a:r>
          </a:p>
          <a:p>
            <a:pPr lvl="0">
              <a:buFont typeface="Wingdings" panose="05000000000000000000" pitchFamily="2" charset="2"/>
              <a:buChar char="Ø"/>
            </a:pPr>
            <a:r>
              <a:rPr lang="en-US" dirty="0"/>
              <a:t>Short-term adverse effects include pruritus and xerosis.</a:t>
            </a:r>
          </a:p>
          <a:p>
            <a:pPr>
              <a:buFont typeface="Wingdings" panose="05000000000000000000" pitchFamily="2" charset="2"/>
              <a:buChar char="Ø"/>
            </a:pPr>
            <a:endParaRPr lang="en-US" dirty="0"/>
          </a:p>
        </p:txBody>
      </p:sp>
      <p:sp>
        <p:nvSpPr>
          <p:cNvPr id="4" name="Content Placeholder 3"/>
          <p:cNvSpPr>
            <a:spLocks noGrp="1"/>
          </p:cNvSpPr>
          <p:nvPr>
            <p:ph sz="half" idx="2"/>
          </p:nvPr>
        </p:nvSpPr>
        <p:spPr/>
        <p:txBody>
          <a:bodyPr>
            <a:normAutofit/>
          </a:bodyPr>
          <a:lstStyle/>
          <a:p>
            <a:endParaRPr lang="en-US" dirty="0"/>
          </a:p>
        </p:txBody>
      </p:sp>
      <p:pic>
        <p:nvPicPr>
          <p:cNvPr id="2050" name="Picture 2" descr="D:\My Documents\My Pictures\nbuvb.bmp"/>
          <p:cNvPicPr>
            <a:picLocks noChangeAspect="1" noChangeArrowheads="1"/>
          </p:cNvPicPr>
          <p:nvPr/>
        </p:nvPicPr>
        <p:blipFill>
          <a:blip r:embed="rId2" cstate="print"/>
          <a:srcRect/>
          <a:stretch>
            <a:fillRect/>
          </a:stretch>
        </p:blipFill>
        <p:spPr bwMode="auto">
          <a:xfrm>
            <a:off x="7010400" y="1295400"/>
            <a:ext cx="1924050" cy="4724400"/>
          </a:xfrm>
          <a:prstGeom prst="rect">
            <a:avLst/>
          </a:prstGeom>
          <a:noFill/>
        </p:spPr>
      </p:pic>
      <p:pic>
        <p:nvPicPr>
          <p:cNvPr id="2051" name="Picture 3" descr="D:\My Documents\My Pictures\inside nbuvb.bmp"/>
          <p:cNvPicPr>
            <a:picLocks noChangeAspect="1" noChangeArrowheads="1"/>
          </p:cNvPicPr>
          <p:nvPr/>
        </p:nvPicPr>
        <p:blipFill>
          <a:blip r:embed="rId3" cstate="print"/>
          <a:srcRect/>
          <a:stretch>
            <a:fillRect/>
          </a:stretch>
        </p:blipFill>
        <p:spPr bwMode="auto">
          <a:xfrm>
            <a:off x="5257800" y="1295400"/>
            <a:ext cx="1828800" cy="4724400"/>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TREATMENT </a:t>
            </a:r>
          </a:p>
        </p:txBody>
      </p:sp>
      <p:sp>
        <p:nvSpPr>
          <p:cNvPr id="3" name="Content Placeholder 2"/>
          <p:cNvSpPr>
            <a:spLocks noGrp="1"/>
          </p:cNvSpPr>
          <p:nvPr>
            <p:ph idx="1"/>
          </p:nvPr>
        </p:nvSpPr>
        <p:spPr>
          <a:xfrm>
            <a:off x="1028015" y="1676400"/>
            <a:ext cx="6591985" cy="3777622"/>
          </a:xfrm>
        </p:spPr>
        <p:txBody>
          <a:bodyPr>
            <a:normAutofit/>
          </a:bodyPr>
          <a:lstStyle/>
          <a:p>
            <a:pPr marL="0" lvl="0" indent="0">
              <a:buNone/>
            </a:pPr>
            <a:r>
              <a:rPr lang="en-US" u="sng" dirty="0">
                <a:solidFill>
                  <a:srgbClr val="FF0000"/>
                </a:solidFill>
              </a:rPr>
              <a:t>Psoralen photochemotherapy (PUVA</a:t>
            </a:r>
            <a:r>
              <a:rPr lang="en-US" u="sng" dirty="0" smtClean="0">
                <a:solidFill>
                  <a:srgbClr val="FF0000"/>
                </a:solidFill>
              </a:rPr>
              <a:t>):</a:t>
            </a:r>
          </a:p>
          <a:p>
            <a:pPr lvl="0">
              <a:buFont typeface="Wingdings" panose="05000000000000000000" pitchFamily="2" charset="2"/>
              <a:buChar char="Ø"/>
            </a:pPr>
            <a:r>
              <a:rPr lang="en-US" dirty="0" smtClean="0"/>
              <a:t>Treatment </a:t>
            </a:r>
            <a:r>
              <a:rPr lang="en-US" dirty="0"/>
              <a:t>with 8-methoxypsoralen+ UV-A (PUVA) patients who have widespread vitiligo. </a:t>
            </a:r>
          </a:p>
          <a:p>
            <a:pPr lvl="0">
              <a:buFont typeface="Wingdings" panose="05000000000000000000" pitchFamily="2" charset="2"/>
              <a:buChar char="Ø"/>
            </a:pPr>
            <a:r>
              <a:rPr lang="en-US" dirty="0"/>
              <a:t>Psoralens can be applied either topically or orally, followed 2 hours by exposure to artificial UV light or natural sunlight. </a:t>
            </a:r>
          </a:p>
          <a:p>
            <a:pPr lvl="0">
              <a:buFont typeface="Wingdings" panose="05000000000000000000" pitchFamily="2" charset="2"/>
              <a:buChar char="Ø"/>
            </a:pPr>
            <a:r>
              <a:rPr lang="en-US" dirty="0"/>
              <a:t> 2-3 treatments per week for many </a:t>
            </a:r>
            <a:r>
              <a:rPr lang="en-US" dirty="0" smtClean="0"/>
              <a:t>months. </a:t>
            </a:r>
            <a:endParaRPr lang="en-US" dirty="0"/>
          </a:p>
          <a:p>
            <a:pPr lvl="0">
              <a:buFont typeface="Wingdings" panose="05000000000000000000" pitchFamily="2" charset="2"/>
              <a:buChar char="Ø"/>
            </a:pPr>
            <a:r>
              <a:rPr lang="en-US" dirty="0"/>
              <a:t> The total number of PUVA treatments required is 50-300.</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TREATMENT                        </a:t>
            </a:r>
          </a:p>
        </p:txBody>
      </p:sp>
      <p:sp>
        <p:nvSpPr>
          <p:cNvPr id="3" name="Content Placeholder 2"/>
          <p:cNvSpPr>
            <a:spLocks noGrp="1"/>
          </p:cNvSpPr>
          <p:nvPr>
            <p:ph idx="1"/>
          </p:nvPr>
        </p:nvSpPr>
        <p:spPr>
          <a:xfrm>
            <a:off x="1143000" y="1676400"/>
            <a:ext cx="6591985" cy="3777622"/>
          </a:xfrm>
        </p:spPr>
        <p:txBody>
          <a:bodyPr>
            <a:normAutofit/>
          </a:bodyPr>
          <a:lstStyle/>
          <a:p>
            <a:pPr lvl="0">
              <a:buFont typeface="Wingdings" panose="05000000000000000000" pitchFamily="2" charset="2"/>
              <a:buChar char="Ø"/>
            </a:pPr>
            <a:r>
              <a:rPr lang="en-US" dirty="0"/>
              <a:t>The advantages of narrow-band UV-B over PUVA include: </a:t>
            </a:r>
          </a:p>
          <a:p>
            <a:pPr lvl="0">
              <a:buFont typeface="Wingdings" panose="05000000000000000000" pitchFamily="2" charset="2"/>
              <a:buChar char="Ø"/>
            </a:pPr>
            <a:r>
              <a:rPr lang="en-US" dirty="0"/>
              <a:t>Shorter treatment times.</a:t>
            </a:r>
          </a:p>
          <a:p>
            <a:pPr lvl="0">
              <a:buFont typeface="Wingdings" panose="05000000000000000000" pitchFamily="2" charset="2"/>
              <a:buChar char="Ø"/>
            </a:pPr>
            <a:r>
              <a:rPr lang="en-US" dirty="0"/>
              <a:t>No drug costs.</a:t>
            </a:r>
          </a:p>
          <a:p>
            <a:pPr lvl="0">
              <a:buFont typeface="Wingdings" panose="05000000000000000000" pitchFamily="2" charset="2"/>
              <a:buChar char="Ø"/>
            </a:pPr>
            <a:r>
              <a:rPr lang="en-US" dirty="0"/>
              <a:t>No adverse GI effects (eg, nausea).</a:t>
            </a:r>
          </a:p>
          <a:p>
            <a:pPr lvl="0">
              <a:buFont typeface="Wingdings" panose="05000000000000000000" pitchFamily="2" charset="2"/>
              <a:buChar char="Ø"/>
            </a:pPr>
            <a:r>
              <a:rPr lang="en-US" dirty="0"/>
              <a:t> No need for subsequent photoprotection.</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dirty="0"/>
              <a:t>    TREATMENT </a:t>
            </a:r>
          </a:p>
        </p:txBody>
      </p:sp>
      <p:sp>
        <p:nvSpPr>
          <p:cNvPr id="5" name="Content Placeholder 4"/>
          <p:cNvSpPr>
            <a:spLocks noGrp="1"/>
          </p:cNvSpPr>
          <p:nvPr>
            <p:ph sz="half" idx="1"/>
          </p:nvPr>
        </p:nvSpPr>
        <p:spPr>
          <a:xfrm>
            <a:off x="1066800" y="1524000"/>
            <a:ext cx="4270506" cy="3767397"/>
          </a:xfrm>
        </p:spPr>
        <p:txBody>
          <a:bodyPr>
            <a:normAutofit/>
          </a:bodyPr>
          <a:lstStyle/>
          <a:p>
            <a:pPr marL="0" lvl="0" indent="0">
              <a:buNone/>
            </a:pPr>
            <a:r>
              <a:rPr lang="en-US" u="sng" dirty="0">
                <a:solidFill>
                  <a:srgbClr val="FF0000"/>
                </a:solidFill>
              </a:rPr>
              <a:t>Excimer </a:t>
            </a:r>
            <a:r>
              <a:rPr lang="en-US" u="sng" dirty="0" smtClean="0">
                <a:solidFill>
                  <a:srgbClr val="FF0000"/>
                </a:solidFill>
              </a:rPr>
              <a:t>laser:</a:t>
            </a:r>
          </a:p>
          <a:p>
            <a:pPr marL="0" lvl="0" indent="0">
              <a:buNone/>
            </a:pPr>
            <a:r>
              <a:rPr lang="en-US" dirty="0" smtClean="0"/>
              <a:t> </a:t>
            </a:r>
            <a:r>
              <a:rPr lang="en-US" dirty="0"/>
              <a:t>Produces monochromatic rays at 308 nm to treat limited, stable patches. </a:t>
            </a:r>
          </a:p>
          <a:p>
            <a:pPr lvl="0">
              <a:buFont typeface="Wingdings" panose="05000000000000000000" pitchFamily="2" charset="2"/>
              <a:buChar char="Ø"/>
            </a:pPr>
            <a:r>
              <a:rPr lang="en-US" dirty="0"/>
              <a:t> It is an efficacious, safe, and well-tolerated  for vitiligo  limited to less than 30% of the body surface. </a:t>
            </a:r>
          </a:p>
          <a:p>
            <a:pPr lvl="0">
              <a:buFont typeface="Wingdings" panose="05000000000000000000" pitchFamily="2" charset="2"/>
              <a:buChar char="Ø"/>
            </a:pPr>
            <a:r>
              <a:rPr lang="en-US" dirty="0"/>
              <a:t> Expensive.</a:t>
            </a:r>
          </a:p>
          <a:p>
            <a:pPr>
              <a:buFont typeface="Wingdings" panose="05000000000000000000" pitchFamily="2" charset="2"/>
              <a:buChar char="Ø"/>
            </a:pPr>
            <a:r>
              <a:rPr lang="en-US" dirty="0"/>
              <a:t>Treated twice weekly for an average of 24-48 sessions.</a:t>
            </a:r>
          </a:p>
          <a:p>
            <a:endParaRPr lang="en-US" dirty="0"/>
          </a:p>
        </p:txBody>
      </p:sp>
      <p:sp>
        <p:nvSpPr>
          <p:cNvPr id="6" name="Content Placeholder 5"/>
          <p:cNvSpPr>
            <a:spLocks noGrp="1"/>
          </p:cNvSpPr>
          <p:nvPr>
            <p:ph sz="half" idx="2"/>
          </p:nvPr>
        </p:nvSpPr>
        <p:spPr/>
        <p:txBody>
          <a:bodyPr>
            <a:normAutofit/>
          </a:bodyPr>
          <a:lstStyle/>
          <a:p>
            <a:endParaRPr lang="en-US" dirty="0"/>
          </a:p>
        </p:txBody>
      </p:sp>
      <p:pic>
        <p:nvPicPr>
          <p:cNvPr id="3074" name="Picture 2" descr="D:\My Documents\My Pictures\eximer laser.bmp"/>
          <p:cNvPicPr>
            <a:picLocks noChangeAspect="1" noChangeArrowheads="1"/>
          </p:cNvPicPr>
          <p:nvPr/>
        </p:nvPicPr>
        <p:blipFill>
          <a:blip r:embed="rId2" cstate="print"/>
          <a:srcRect/>
          <a:stretch>
            <a:fillRect/>
          </a:stretch>
        </p:blipFill>
        <p:spPr bwMode="auto">
          <a:xfrm>
            <a:off x="5337306" y="1447800"/>
            <a:ext cx="3425693" cy="4572000"/>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TREATMENT </a:t>
            </a:r>
          </a:p>
        </p:txBody>
      </p:sp>
      <p:sp>
        <p:nvSpPr>
          <p:cNvPr id="3" name="Content Placeholder 2"/>
          <p:cNvSpPr>
            <a:spLocks noGrp="1"/>
          </p:cNvSpPr>
          <p:nvPr>
            <p:ph idx="1"/>
          </p:nvPr>
        </p:nvSpPr>
        <p:spPr>
          <a:xfrm>
            <a:off x="1066800" y="1480178"/>
            <a:ext cx="6591985" cy="3777622"/>
          </a:xfrm>
        </p:spPr>
        <p:txBody>
          <a:bodyPr>
            <a:normAutofit fontScale="92500" lnSpcReduction="20000"/>
          </a:bodyPr>
          <a:lstStyle/>
          <a:p>
            <a:pPr marL="0" lvl="0" indent="0">
              <a:buNone/>
            </a:pPr>
            <a:r>
              <a:rPr lang="en-US" u="sng" dirty="0">
                <a:solidFill>
                  <a:srgbClr val="FF0000"/>
                </a:solidFill>
              </a:rPr>
              <a:t>Biologic therapy (JAK </a:t>
            </a:r>
            <a:r>
              <a:rPr lang="en-US" u="sng" dirty="0" smtClean="0">
                <a:solidFill>
                  <a:srgbClr val="FF0000"/>
                </a:solidFill>
              </a:rPr>
              <a:t>inhibitors):</a:t>
            </a:r>
          </a:p>
          <a:p>
            <a:pPr lvl="0">
              <a:buFont typeface="Wingdings" panose="05000000000000000000" pitchFamily="2" charset="2"/>
              <a:buChar char="Ø"/>
            </a:pPr>
            <a:r>
              <a:rPr lang="en-US" dirty="0" smtClean="0"/>
              <a:t>Tofacitinib </a:t>
            </a:r>
            <a:r>
              <a:rPr lang="en-US" dirty="0"/>
              <a:t>+ light.</a:t>
            </a:r>
          </a:p>
          <a:p>
            <a:pPr marL="0" lvl="0" indent="0">
              <a:buNone/>
            </a:pPr>
            <a:endParaRPr lang="en-US" dirty="0">
              <a:solidFill>
                <a:srgbClr val="FF0000"/>
              </a:solidFill>
            </a:endParaRPr>
          </a:p>
          <a:p>
            <a:pPr marL="0" lvl="0" indent="0">
              <a:buNone/>
            </a:pPr>
            <a:r>
              <a:rPr lang="en-US" u="sng" dirty="0">
                <a:solidFill>
                  <a:srgbClr val="FF0000"/>
                </a:solidFill>
              </a:rPr>
              <a:t>Topical </a:t>
            </a:r>
            <a:r>
              <a:rPr lang="en-US" u="sng" dirty="0" smtClean="0">
                <a:solidFill>
                  <a:srgbClr val="FF0000"/>
                </a:solidFill>
              </a:rPr>
              <a:t>therapy:</a:t>
            </a:r>
            <a:endParaRPr lang="en-US" u="sng" dirty="0">
              <a:solidFill>
                <a:srgbClr val="FF0000"/>
              </a:solidFill>
            </a:endParaRPr>
          </a:p>
          <a:p>
            <a:pPr lvl="0">
              <a:buFont typeface="Wingdings" panose="05000000000000000000" pitchFamily="2" charset="2"/>
              <a:buChar char="Ø"/>
            </a:pPr>
            <a:r>
              <a:rPr lang="en-US" dirty="0"/>
              <a:t>Topical Steroid preparation to treat </a:t>
            </a:r>
            <a:r>
              <a:rPr lang="en-US" dirty="0">
                <a:solidFill>
                  <a:schemeClr val="tx1"/>
                </a:solidFill>
              </a:rPr>
              <a:t>localized</a:t>
            </a:r>
            <a:r>
              <a:rPr lang="en-US" dirty="0">
                <a:solidFill>
                  <a:srgbClr val="FF0000"/>
                </a:solidFill>
              </a:rPr>
              <a:t> </a:t>
            </a:r>
            <a:r>
              <a:rPr lang="en-US" dirty="0"/>
              <a:t>vitiligo </a:t>
            </a:r>
          </a:p>
          <a:p>
            <a:pPr lvl="0">
              <a:buFont typeface="Wingdings" panose="05000000000000000000" pitchFamily="2" charset="2"/>
              <a:buChar char="Ø"/>
            </a:pPr>
            <a:r>
              <a:rPr lang="en-US" dirty="0"/>
              <a:t>Topical Tacrolimus ointment (0.03% or 0.1%) is an effective alternative therapy  particularly when the disease involves the head and neck.</a:t>
            </a:r>
          </a:p>
          <a:p>
            <a:pPr lvl="0">
              <a:buFont typeface="Wingdings" panose="05000000000000000000" pitchFamily="2" charset="2"/>
              <a:buChar char="Ø"/>
            </a:pPr>
            <a:r>
              <a:rPr lang="en-US" dirty="0"/>
              <a:t> Combination treatment with topical Tacrolimus 0.1% plus the 308-nm Excimer laser.</a:t>
            </a:r>
          </a:p>
          <a:p>
            <a:pPr lvl="0">
              <a:buFont typeface="Wingdings" panose="05000000000000000000" pitchFamily="2" charset="2"/>
              <a:buChar char="Ø"/>
            </a:pPr>
            <a:r>
              <a:rPr lang="en-US" dirty="0"/>
              <a:t>Vitamin D analogs, particularly Calcipotriol and Tacalcitol.</a:t>
            </a:r>
          </a:p>
          <a:p>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TREATMENT </a:t>
            </a:r>
          </a:p>
        </p:txBody>
      </p:sp>
      <p:sp>
        <p:nvSpPr>
          <p:cNvPr id="3" name="Content Placeholder 2"/>
          <p:cNvSpPr>
            <a:spLocks noGrp="1"/>
          </p:cNvSpPr>
          <p:nvPr>
            <p:ph idx="1"/>
          </p:nvPr>
        </p:nvSpPr>
        <p:spPr>
          <a:xfrm>
            <a:off x="990600" y="1143000"/>
            <a:ext cx="6591985" cy="4419600"/>
          </a:xfrm>
        </p:spPr>
        <p:txBody>
          <a:bodyPr>
            <a:normAutofit fontScale="92500" lnSpcReduction="10000"/>
          </a:bodyPr>
          <a:lstStyle/>
          <a:p>
            <a:pPr marL="0" lvl="0" indent="0">
              <a:buNone/>
            </a:pPr>
            <a:endParaRPr lang="en-US" i="1" dirty="0"/>
          </a:p>
          <a:p>
            <a:pPr marL="0" lvl="0" indent="0">
              <a:buNone/>
            </a:pPr>
            <a:r>
              <a:rPr lang="en-US" i="1" u="sng" dirty="0" smtClean="0">
                <a:solidFill>
                  <a:srgbClr val="FF0000"/>
                </a:solidFill>
              </a:rPr>
              <a:t>Depigmentation:</a:t>
            </a:r>
            <a:endParaRPr lang="en-US" i="1" u="sng" dirty="0">
              <a:solidFill>
                <a:srgbClr val="FF0000"/>
              </a:solidFill>
            </a:endParaRPr>
          </a:p>
          <a:p>
            <a:pPr lvl="0">
              <a:buFont typeface="Wingdings" panose="05000000000000000000" pitchFamily="2" charset="2"/>
              <a:buChar char="Ø"/>
            </a:pPr>
            <a:r>
              <a:rPr lang="en-US" dirty="0"/>
              <a:t>IF vitiligo is widespread depigmentation may be attempted (more than 40% of surface area).</a:t>
            </a:r>
          </a:p>
          <a:p>
            <a:pPr lvl="0">
              <a:buFont typeface="Wingdings" panose="05000000000000000000" pitchFamily="2" charset="2"/>
              <a:buChar char="Ø"/>
            </a:pPr>
            <a:r>
              <a:rPr lang="en-US" dirty="0"/>
              <a:t>A 20% cream of monobenzylether of hydroquinone is applied twice daily for 3-12 months.</a:t>
            </a:r>
          </a:p>
          <a:p>
            <a:pPr lvl="0">
              <a:buFont typeface="Wingdings" panose="05000000000000000000" pitchFamily="2" charset="2"/>
              <a:buChar char="Ø"/>
            </a:pPr>
            <a:r>
              <a:rPr lang="en-US" dirty="0"/>
              <a:t> Burning or itching may occur.</a:t>
            </a:r>
          </a:p>
          <a:p>
            <a:pPr lvl="0">
              <a:buFont typeface="Wingdings" panose="05000000000000000000" pitchFamily="2" charset="2"/>
              <a:buChar char="Ø"/>
            </a:pPr>
            <a:r>
              <a:rPr lang="en-US" dirty="0"/>
              <a:t> Allergic contact dermatitis may be seen.</a:t>
            </a:r>
          </a:p>
          <a:p>
            <a:pPr marL="0" lvl="0" indent="0">
              <a:buNone/>
            </a:pPr>
            <a:r>
              <a:rPr lang="en-US" u="sng" dirty="0" smtClean="0">
                <a:solidFill>
                  <a:srgbClr val="FF0000"/>
                </a:solidFill>
              </a:rPr>
              <a:t>Surgery: </a:t>
            </a:r>
          </a:p>
          <a:p>
            <a:pPr marL="0" lvl="0" indent="0">
              <a:buNone/>
            </a:pPr>
            <a:r>
              <a:rPr lang="en-US" dirty="0"/>
              <a:t>I</a:t>
            </a:r>
            <a:r>
              <a:rPr lang="en-US" dirty="0" smtClean="0"/>
              <a:t>n </a:t>
            </a:r>
            <a:r>
              <a:rPr lang="en-US" dirty="0"/>
              <a:t>cases </a:t>
            </a:r>
            <a:r>
              <a:rPr lang="en-US" dirty="0" smtClean="0"/>
              <a:t>that </a:t>
            </a:r>
            <a:r>
              <a:rPr lang="en-US" dirty="0"/>
              <a:t>are stable suggested by:</a:t>
            </a:r>
          </a:p>
          <a:p>
            <a:pPr lvl="0">
              <a:buFont typeface="Wingdings" panose="05000000000000000000" pitchFamily="2" charset="2"/>
              <a:buChar char="Ø"/>
            </a:pPr>
            <a:r>
              <a:rPr lang="en-US" dirty="0"/>
              <a:t>No progression of lesions for at least 2 years</a:t>
            </a:r>
          </a:p>
          <a:p>
            <a:pPr lvl="0">
              <a:buFont typeface="Wingdings" panose="05000000000000000000" pitchFamily="2" charset="2"/>
              <a:buChar char="Ø"/>
            </a:pPr>
            <a:r>
              <a:rPr lang="en-US" dirty="0"/>
              <a:t>Spontaneous repigmentation indicates vitiligo inactivity.</a:t>
            </a:r>
          </a:p>
          <a:p>
            <a:pPr lvl="0">
              <a:buFont typeface="Wingdings" panose="05000000000000000000" pitchFamily="2" charset="2"/>
              <a:buChar char="Ø"/>
            </a:pPr>
            <a:r>
              <a:rPr lang="en-US" dirty="0"/>
              <a:t>Unilateral vitiligo most stable form of vitiligo.</a:t>
            </a:r>
          </a:p>
          <a:p>
            <a:endParaRPr lang="en-US" dirty="0"/>
          </a:p>
        </p:txBody>
      </p:sp>
    </p:spTree>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TM02892315[[fn=Wisp]]</Template>
  <TotalTime>15258</TotalTime>
  <Words>3957</Words>
  <Application>Microsoft Office PowerPoint</Application>
  <PresentationFormat>On-screen Show (4:3)</PresentationFormat>
  <Paragraphs>665</Paragraphs>
  <Slides>116</Slides>
  <Notes>1</Notes>
  <HiddenSlides>0</HiddenSlides>
  <MMClips>0</MMClips>
  <ScaleCrop>false</ScaleCrop>
  <HeadingPairs>
    <vt:vector size="4" baseType="variant">
      <vt:variant>
        <vt:lpstr>Theme</vt:lpstr>
      </vt:variant>
      <vt:variant>
        <vt:i4>1</vt:i4>
      </vt:variant>
      <vt:variant>
        <vt:lpstr>Slide Titles</vt:lpstr>
      </vt:variant>
      <vt:variant>
        <vt:i4>116</vt:i4>
      </vt:variant>
    </vt:vector>
  </HeadingPairs>
  <TitlesOfParts>
    <vt:vector size="117" baseType="lpstr">
      <vt:lpstr>Wisp</vt:lpstr>
      <vt:lpstr>HAIR  AND PIGMENTARY DISORDERS</vt:lpstr>
      <vt:lpstr>OBJECTIVES OF THE LECTURE</vt:lpstr>
      <vt:lpstr>FUNCTION OF THE HAIR</vt:lpstr>
      <vt:lpstr>HAIR STRUCTURE</vt:lpstr>
      <vt:lpstr>           HAIR SHAFT </vt:lpstr>
      <vt:lpstr>HAIR CONSTITUENTS</vt:lpstr>
      <vt:lpstr>HAIR MORPHOLOGY</vt:lpstr>
      <vt:lpstr>                DIFFERENCES BETWEEN TERMINAL AND VELLUS HAIR</vt:lpstr>
      <vt:lpstr>                               DIFFERENCES BETWEEN TERMINAL AND VELLUS HAIR</vt:lpstr>
      <vt:lpstr>Comparison of terminal and vellus hair</vt:lpstr>
      <vt:lpstr>HAIR GROWTH CYCLE</vt:lpstr>
      <vt:lpstr>                         ANAGEN DURATION OF DIFFERENT REGIONS</vt:lpstr>
      <vt:lpstr>                    HAIR SHINE</vt:lpstr>
      <vt:lpstr>  HAIR SHINE</vt:lpstr>
      <vt:lpstr>    BED SIDE TESTS</vt:lpstr>
      <vt:lpstr>BED SIDE TESTS</vt:lpstr>
      <vt:lpstr>BED SIDE TESTS</vt:lpstr>
      <vt:lpstr>BED SIDE TESTS</vt:lpstr>
      <vt:lpstr>   BED SIDE TEST</vt:lpstr>
      <vt:lpstr>   BED SIDE TEST:</vt:lpstr>
      <vt:lpstr>     TRICHOGRAM MOUNT</vt:lpstr>
      <vt:lpstr>ANAGEN HAIR</vt:lpstr>
      <vt:lpstr>CATAGEN HAIR </vt:lpstr>
      <vt:lpstr>TELOGEN HAIR</vt:lpstr>
      <vt:lpstr>TRICHOSCOPY</vt:lpstr>
      <vt:lpstr>TRICHOSCOPY</vt:lpstr>
      <vt:lpstr>ALOPECIA </vt:lpstr>
      <vt:lpstr>ALOPECIA</vt:lpstr>
      <vt:lpstr>HAIR TIPS</vt:lpstr>
      <vt:lpstr> ALOPECIA AREATA</vt:lpstr>
      <vt:lpstr>    ALOPECIA AREATA</vt:lpstr>
      <vt:lpstr>                          ETIOPATHOGENESIS </vt:lpstr>
      <vt:lpstr>      ALOPECIA AREATA</vt:lpstr>
      <vt:lpstr>ALOPECIA AREATA</vt:lpstr>
      <vt:lpstr>ALOPECIA AREATA</vt:lpstr>
      <vt:lpstr>ALOPECIA AREATA</vt:lpstr>
      <vt:lpstr>ALOPECIA AREATA</vt:lpstr>
      <vt:lpstr>ALOPECIA AREATA</vt:lpstr>
      <vt:lpstr>ALOPECIA AREATA</vt:lpstr>
      <vt:lpstr>ALOPECIA AREATA</vt:lpstr>
      <vt:lpstr>ALOPECIA AREATA</vt:lpstr>
      <vt:lpstr>ALOPECIA AREATA</vt:lpstr>
      <vt:lpstr>ALOPECIA AREATA</vt:lpstr>
      <vt:lpstr>ANDROGENETIC ALOPECIA</vt:lpstr>
      <vt:lpstr>   CLINICAL PICTURE</vt:lpstr>
      <vt:lpstr>   CLINICAL PICTURE</vt:lpstr>
      <vt:lpstr>TRICHOSCOPY </vt:lpstr>
      <vt:lpstr>ANDROGENETIC ALOPECIA</vt:lpstr>
      <vt:lpstr>ANDROGENETIC ALOPECIA</vt:lpstr>
      <vt:lpstr>   DIFFERENTIAL DIAGNOSIS</vt:lpstr>
      <vt:lpstr>TREATMENT</vt:lpstr>
      <vt:lpstr>TREATMENT</vt:lpstr>
      <vt:lpstr>TREATMENT</vt:lpstr>
      <vt:lpstr>TELOGEN EFFLUVIUM</vt:lpstr>
      <vt:lpstr>          CLINICAL PICTURE</vt:lpstr>
      <vt:lpstr>    CLINICAL PICTURE</vt:lpstr>
      <vt:lpstr>  CLINICAL PICTURE</vt:lpstr>
      <vt:lpstr>TRICHOSCOPY </vt:lpstr>
      <vt:lpstr>     DIFFERENTIAL DIAGNOSIS</vt:lpstr>
      <vt:lpstr>        TRIGGERING FACTORS</vt:lpstr>
      <vt:lpstr>         TREATMENT</vt:lpstr>
      <vt:lpstr>ANAGEN EFFLUVIUM</vt:lpstr>
      <vt:lpstr>TRICHOTELLOMANIA</vt:lpstr>
      <vt:lpstr>TRICHOTELLOMANIA </vt:lpstr>
      <vt:lpstr>TRICHOSCOPY </vt:lpstr>
      <vt:lpstr>TRICHOTELLOMANIA </vt:lpstr>
      <vt:lpstr>Traction alopecia</vt:lpstr>
      <vt:lpstr>Traction alopecia</vt:lpstr>
      <vt:lpstr>HAIR TIPS</vt:lpstr>
      <vt:lpstr>SCARRING ALOPECIA</vt:lpstr>
      <vt:lpstr>SCARRING ALOPECIA</vt:lpstr>
      <vt:lpstr>SCARRING ALOPECIA</vt:lpstr>
      <vt:lpstr>SCARRING ALOPECIA</vt:lpstr>
      <vt:lpstr>SCARRING ALOPECIA</vt:lpstr>
      <vt:lpstr>SCARRING ALOPECIA</vt:lpstr>
      <vt:lpstr>SCARING ALOPECIA</vt:lpstr>
      <vt:lpstr>SCARING ALOPECIA</vt:lpstr>
      <vt:lpstr>VITILIGO</vt:lpstr>
      <vt:lpstr>VITILIGO</vt:lpstr>
      <vt:lpstr>VITILIGO</vt:lpstr>
      <vt:lpstr>VITILIGO</vt:lpstr>
      <vt:lpstr>VITILIGO</vt:lpstr>
      <vt:lpstr>        CLINICAL PICTURE</vt:lpstr>
      <vt:lpstr>       CLINICAL PICTURE</vt:lpstr>
      <vt:lpstr>       CLINICAL PICTURE</vt:lpstr>
      <vt:lpstr>                         CLASSIFICATION </vt:lpstr>
      <vt:lpstr>                         CLASSIFICATION</vt:lpstr>
      <vt:lpstr>                          CLASSIFICATION</vt:lpstr>
      <vt:lpstr>                         CLASSIFICATION</vt:lpstr>
      <vt:lpstr>                EXTRACUTANEOUS MANIFESTATION                                    </vt:lpstr>
      <vt:lpstr>    DIFFERENTIAL DIAGNOSIS</vt:lpstr>
      <vt:lpstr>                         INVESTIGATIONS</vt:lpstr>
      <vt:lpstr>           TREATMENT</vt:lpstr>
      <vt:lpstr>        TREATMENT </vt:lpstr>
      <vt:lpstr>     TREATMENT </vt:lpstr>
      <vt:lpstr>      TREATMENT                        </vt:lpstr>
      <vt:lpstr>    TREATMENT </vt:lpstr>
      <vt:lpstr>     TREATMENT </vt:lpstr>
      <vt:lpstr>       TREATMENT </vt:lpstr>
      <vt:lpstr>Segmental vitiligo/vogt koyanagi</vt:lpstr>
      <vt:lpstr>acral vitiligo /perifollicular pigmentation</vt:lpstr>
      <vt:lpstr>Vitiligo universalis/symmetrical vitiligo</vt:lpstr>
      <vt:lpstr> Pityriasis alba/idiopathic guttate hypomelanosis</vt:lpstr>
      <vt:lpstr>Leprosy /Halo nevus</vt:lpstr>
      <vt:lpstr>Chemical leukoderma/post inflammatory Hypopigmentation</vt:lpstr>
      <vt:lpstr>Nevus anemicus/ T. versicolor</vt:lpstr>
      <vt:lpstr>MELASMA</vt:lpstr>
      <vt:lpstr>                           PATHOPHYSIOLOGY</vt:lpstr>
      <vt:lpstr>    CLINICAL PRESENTATION</vt:lpstr>
      <vt:lpstr>PowerPoint Presentation</vt:lpstr>
      <vt:lpstr>Associated diseases</vt:lpstr>
      <vt:lpstr>   TREATMENT</vt:lpstr>
      <vt:lpstr>   TREATMENT </vt:lpstr>
      <vt:lpstr>FRECKLES </vt:lpstr>
      <vt:lpstr>FRECKLES </vt:lpstr>
      <vt:lpstr> </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Hair </dc:title>
  <dc:creator> </dc:creator>
  <cp:lastModifiedBy>sony</cp:lastModifiedBy>
  <cp:revision>442</cp:revision>
  <dcterms:created xsi:type="dcterms:W3CDTF">2010-11-18T16:46:23Z</dcterms:created>
  <dcterms:modified xsi:type="dcterms:W3CDTF">2018-02-22T03:40:35Z</dcterms:modified>
</cp:coreProperties>
</file>