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318" r:id="rId11"/>
    <p:sldId id="266" r:id="rId12"/>
    <p:sldId id="267" r:id="rId13"/>
    <p:sldId id="268" r:id="rId14"/>
    <p:sldId id="313" r:id="rId15"/>
    <p:sldId id="315" r:id="rId16"/>
    <p:sldId id="269" r:id="rId17"/>
    <p:sldId id="319" r:id="rId18"/>
    <p:sldId id="270" r:id="rId19"/>
    <p:sldId id="271" r:id="rId20"/>
    <p:sldId id="320" r:id="rId21"/>
    <p:sldId id="322" r:id="rId22"/>
    <p:sldId id="272" r:id="rId23"/>
    <p:sldId id="273" r:id="rId24"/>
    <p:sldId id="274" r:id="rId25"/>
    <p:sldId id="323" r:id="rId26"/>
    <p:sldId id="275" r:id="rId27"/>
    <p:sldId id="314" r:id="rId28"/>
    <p:sldId id="321" r:id="rId29"/>
    <p:sldId id="276" r:id="rId30"/>
    <p:sldId id="324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90" r:id="rId40"/>
    <p:sldId id="291" r:id="rId41"/>
    <p:sldId id="285" r:id="rId42"/>
    <p:sldId id="287" r:id="rId43"/>
    <p:sldId id="295" r:id="rId44"/>
    <p:sldId id="288" r:id="rId45"/>
    <p:sldId id="286" r:id="rId46"/>
    <p:sldId id="292" r:id="rId47"/>
    <p:sldId id="293" r:id="rId48"/>
    <p:sldId id="289" r:id="rId49"/>
    <p:sldId id="299" r:id="rId50"/>
    <p:sldId id="300" r:id="rId51"/>
    <p:sldId id="294" r:id="rId52"/>
    <p:sldId id="301" r:id="rId53"/>
    <p:sldId id="296" r:id="rId54"/>
    <p:sldId id="297" r:id="rId55"/>
    <p:sldId id="303" r:id="rId56"/>
    <p:sldId id="305" r:id="rId57"/>
    <p:sldId id="308" r:id="rId58"/>
    <p:sldId id="306" r:id="rId59"/>
    <p:sldId id="304" r:id="rId60"/>
    <p:sldId id="309" r:id="rId61"/>
    <p:sldId id="307" r:id="rId62"/>
    <p:sldId id="311" r:id="rId63"/>
    <p:sldId id="316" r:id="rId64"/>
    <p:sldId id="317" r:id="rId65"/>
    <p:sldId id="310" r:id="rId66"/>
    <p:sldId id="302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78CC2-6A97-41DC-9109-A03513DB639B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44617-31C1-4EA2-8EFF-B615928AF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8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44617-31C1-4EA2-8EFF-B615928AFD2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45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714D-D22A-4205-9431-23ABF126E49D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F3-411F-4996-AD7D-593DBF434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70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714D-D22A-4205-9431-23ABF126E49D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F3-411F-4996-AD7D-593DBF434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95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714D-D22A-4205-9431-23ABF126E49D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F3-411F-4996-AD7D-593DBF434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17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714D-D22A-4205-9431-23ABF126E49D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F3-411F-4996-AD7D-593DBF434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97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714D-D22A-4205-9431-23ABF126E49D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F3-411F-4996-AD7D-593DBF434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9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714D-D22A-4205-9431-23ABF126E49D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F3-411F-4996-AD7D-593DBF434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97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714D-D22A-4205-9431-23ABF126E49D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F3-411F-4996-AD7D-593DBF434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1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714D-D22A-4205-9431-23ABF126E49D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F3-411F-4996-AD7D-593DBF434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4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714D-D22A-4205-9431-23ABF126E49D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F3-411F-4996-AD7D-593DBF434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3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714D-D22A-4205-9431-23ABF126E49D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F3-411F-4996-AD7D-593DBF434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2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714D-D22A-4205-9431-23ABF126E49D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7F3-411F-4996-AD7D-593DBF434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72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F714D-D22A-4205-9431-23ABF126E49D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C87F3-411F-4996-AD7D-593DBF434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6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Psoriasis and </a:t>
            </a:r>
            <a:r>
              <a:rPr lang="en-US" b="1" dirty="0" err="1" smtClean="0">
                <a:solidFill>
                  <a:srgbClr val="FF0000"/>
                </a:solidFill>
              </a:rPr>
              <a:t>Papulosquamous</a:t>
            </a:r>
            <a:r>
              <a:rPr lang="en-US" b="1" dirty="0" smtClean="0">
                <a:solidFill>
                  <a:srgbClr val="FF0000"/>
                </a:solidFill>
              </a:rPr>
              <a:t> diseases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By:</a:t>
            </a:r>
          </a:p>
          <a:p>
            <a:r>
              <a:rPr lang="en-US" dirty="0" smtClean="0"/>
              <a:t>Dr. </a:t>
            </a:r>
            <a:r>
              <a:rPr lang="en-US" dirty="0" err="1" smtClean="0"/>
              <a:t>Eman</a:t>
            </a:r>
            <a:r>
              <a:rPr lang="en-US" dirty="0" smtClean="0"/>
              <a:t> </a:t>
            </a:r>
            <a:r>
              <a:rPr lang="en-US" dirty="0" err="1" smtClean="0"/>
              <a:t>Almukhadeb</a:t>
            </a:r>
            <a:endParaRPr lang="en-US" dirty="0" smtClean="0"/>
          </a:p>
          <a:p>
            <a:r>
              <a:rPr lang="en-US" sz="2600" dirty="0" smtClean="0"/>
              <a:t>Consultant Dermatologist , Assistant professor </a:t>
            </a:r>
            <a:r>
              <a:rPr lang="en-US" sz="2600" dirty="0" smtClean="0"/>
              <a:t>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52080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Pathogenesis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3- </a:t>
            </a:r>
            <a:r>
              <a:rPr lang="en-US" b="1" dirty="0" err="1" smtClean="0">
                <a:solidFill>
                  <a:srgbClr val="FF0000"/>
                </a:solidFill>
              </a:rPr>
              <a:t>Immunopathogenesis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9144000" cy="451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63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Psoriasis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There are many clinical types of psoriasis:- </a:t>
            </a:r>
          </a:p>
          <a:p>
            <a:pPr marL="0" indent="0">
              <a:buNone/>
            </a:pPr>
            <a:r>
              <a:rPr lang="en-US" dirty="0" smtClean="0"/>
              <a:t>1-Plaque :-  Most common form of the disease</a:t>
            </a:r>
          </a:p>
          <a:p>
            <a:pPr marL="0" indent="0">
              <a:buNone/>
            </a:pPr>
            <a:r>
              <a:rPr lang="en-US" dirty="0" smtClean="0"/>
              <a:t>2-Guttate :- Appears as small red spots on the skin</a:t>
            </a:r>
          </a:p>
          <a:p>
            <a:pPr marL="0" indent="0">
              <a:buNone/>
            </a:pPr>
            <a:r>
              <a:rPr lang="en-US" dirty="0" smtClean="0"/>
              <a:t>3-Inverse :-  Occurs in skin folds</a:t>
            </a:r>
          </a:p>
          <a:p>
            <a:pPr marL="0" indent="0">
              <a:buNone/>
            </a:pPr>
            <a:r>
              <a:rPr lang="en-US" dirty="0" smtClean="0"/>
              <a:t>4-Pustular :-  sterile small pustules, surrounded by red skin</a:t>
            </a:r>
          </a:p>
          <a:p>
            <a:pPr marL="0" indent="0">
              <a:buNone/>
            </a:pPr>
            <a:r>
              <a:rPr lang="en-US" dirty="0" smtClean="0"/>
              <a:t>5-Erythrodermic:- Intense redness over large areas</a:t>
            </a:r>
          </a:p>
          <a:p>
            <a:pPr marL="0" indent="0">
              <a:buNone/>
            </a:pPr>
            <a:r>
              <a:rPr lang="en-US" dirty="0" smtClean="0"/>
              <a:t>6-Psoriatic arthritis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068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Psoriasis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Psoriasis can occur on any part of the body:- </a:t>
            </a:r>
          </a:p>
          <a:p>
            <a:pPr marL="0" indent="0">
              <a:buNone/>
            </a:pPr>
            <a:r>
              <a:rPr lang="en-US" dirty="0" smtClean="0"/>
              <a:t>- Scalp psoriasis</a:t>
            </a:r>
          </a:p>
          <a:p>
            <a:pPr marL="0" indent="0">
              <a:buNone/>
            </a:pPr>
            <a:r>
              <a:rPr lang="en-US" dirty="0" smtClean="0"/>
              <a:t>- Genital psoriasis</a:t>
            </a:r>
          </a:p>
          <a:p>
            <a:pPr marL="0" indent="0">
              <a:buNone/>
            </a:pPr>
            <a:r>
              <a:rPr lang="en-US" dirty="0" smtClean="0"/>
              <a:t>- Around eyes, ears, mouth and nose</a:t>
            </a:r>
          </a:p>
          <a:p>
            <a:pPr marL="0" indent="0">
              <a:buNone/>
            </a:pPr>
            <a:r>
              <a:rPr lang="en-US" dirty="0" smtClean="0"/>
              <a:t>- On the hands and feet</a:t>
            </a:r>
          </a:p>
          <a:p>
            <a:pPr marL="0" indent="0">
              <a:buNone/>
            </a:pPr>
            <a:r>
              <a:rPr lang="en-US" dirty="0" smtClean="0"/>
              <a:t>- Psoriasis of the nails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987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Plaque Psoriasis ( Psoriasis vulgaris 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95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 the most common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characterized by round-to-oval </a:t>
            </a:r>
            <a:r>
              <a:rPr lang="en-US" dirty="0" smtClean="0"/>
              <a:t>scaly erythematous plaques </a:t>
            </a:r>
            <a:r>
              <a:rPr lang="en-US" dirty="0" smtClean="0"/>
              <a:t>and distributed over extensor body surfaces and the scalp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 smtClean="0"/>
              <a:t>Up </a:t>
            </a:r>
            <a:r>
              <a:rPr lang="en-US" dirty="0" smtClean="0"/>
              <a:t>to 10-20% of patients with plaque psoriasis may evolve into more severe disease, such as pustular or </a:t>
            </a:r>
            <a:r>
              <a:rPr lang="en-US" dirty="0" err="1" smtClean="0"/>
              <a:t>erythrodermic</a:t>
            </a:r>
            <a:r>
              <a:rPr lang="en-US" dirty="0" smtClean="0"/>
              <a:t> psoriasis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441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77" y="1600200"/>
            <a:ext cx="708604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475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477000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38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Guttate</a:t>
            </a:r>
            <a:r>
              <a:rPr lang="en-US" b="1" dirty="0" smtClean="0">
                <a:solidFill>
                  <a:srgbClr val="FF0000"/>
                </a:solidFill>
              </a:rPr>
              <a:t> Psoriasis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 Small, </a:t>
            </a:r>
            <a:r>
              <a:rPr lang="en-US" dirty="0" err="1" smtClean="0"/>
              <a:t>droplike</a:t>
            </a:r>
            <a:r>
              <a:rPr lang="en-US" dirty="0" smtClean="0"/>
              <a:t>, 1-10 mm in diameter, salmon-pink papules, usually with a fine scale</a:t>
            </a:r>
          </a:p>
          <a:p>
            <a:pPr marL="0" indent="0">
              <a:buNone/>
            </a:pPr>
            <a:r>
              <a:rPr lang="en-US" dirty="0" smtClean="0"/>
              <a:t>- Younger than 30 years</a:t>
            </a:r>
          </a:p>
          <a:p>
            <a:pPr marL="0" indent="0">
              <a:buNone/>
            </a:pPr>
            <a:r>
              <a:rPr lang="en-US" dirty="0" smtClean="0"/>
              <a:t>- Upper respiratory infection secondary to group A beta hemolytic streptococci</a:t>
            </a:r>
          </a:p>
          <a:p>
            <a:pPr marL="0" indent="0">
              <a:buNone/>
            </a:pPr>
            <a:r>
              <a:rPr lang="en-US" dirty="0" smtClean="0"/>
              <a:t>- On the trunk and the proximal extremities  </a:t>
            </a:r>
          </a:p>
          <a:p>
            <a:pPr marL="0" indent="0">
              <a:buNone/>
            </a:pPr>
            <a:r>
              <a:rPr lang="en-US" dirty="0" smtClean="0"/>
              <a:t>- Resolution within few months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64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Guttate</a:t>
            </a:r>
            <a:r>
              <a:rPr lang="en-US" b="1" dirty="0">
                <a:solidFill>
                  <a:srgbClr val="FF0000"/>
                </a:solidFill>
              </a:rPr>
              <a:t> Psoriasis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43" y="1862439"/>
            <a:ext cx="5995714" cy="400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285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ERYTHRODERMIC PSORIASIS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- Scaly erythematous lesions, involving 90% or  more of the cutaneous surface</a:t>
            </a:r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 smtClean="0"/>
              <a:t>Few typical psoriatic plaques </a:t>
            </a:r>
          </a:p>
          <a:p>
            <a:pPr marL="0" indent="0">
              <a:buNone/>
            </a:pPr>
            <a:r>
              <a:rPr lang="en-US" dirty="0" smtClean="0"/>
              <a:t>- Unwell, fever, </a:t>
            </a:r>
            <a:r>
              <a:rPr lang="en-US" dirty="0" err="1" smtClean="0"/>
              <a:t>leucocytosis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/>
              <a:t>H</a:t>
            </a:r>
            <a:r>
              <a:rPr lang="en-US" dirty="0" smtClean="0"/>
              <a:t>ypothermia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 smtClean="0"/>
              <a:t>Increase </a:t>
            </a:r>
            <a:r>
              <a:rPr lang="en-US" dirty="0" smtClean="0"/>
              <a:t>cutaneous blood flow</a:t>
            </a:r>
          </a:p>
          <a:p>
            <a:pPr marL="0" indent="0">
              <a:buNone/>
            </a:pPr>
            <a:r>
              <a:rPr lang="en-US" dirty="0" smtClean="0"/>
              <a:t>- Increase percutaneous loss of water, protein and iron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289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Pustular Psoriasis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105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- uncommon form of psoriasis</a:t>
            </a:r>
          </a:p>
          <a:p>
            <a:pPr marL="0" indent="0">
              <a:buNone/>
            </a:pPr>
            <a:r>
              <a:rPr lang="en-US" dirty="0" smtClean="0"/>
              <a:t>- pustules on an erythematous background</a:t>
            </a:r>
          </a:p>
          <a:p>
            <a:pPr marL="0" indent="0">
              <a:buNone/>
            </a:pPr>
            <a:r>
              <a:rPr lang="en-US" dirty="0" smtClean="0"/>
              <a:t>- psoriasis vulgaris may be present before, during, or after</a:t>
            </a:r>
          </a:p>
          <a:p>
            <a:pPr marL="0" indent="0">
              <a:buNone/>
            </a:pPr>
            <a:r>
              <a:rPr lang="en-US" dirty="0" smtClean="0"/>
              <a:t>- pustular psoriasis may be classified into several types: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1-generalized type(von </a:t>
            </a:r>
            <a:r>
              <a:rPr lang="en-US" dirty="0" err="1" smtClean="0">
                <a:solidFill>
                  <a:srgbClr val="FF0000"/>
                </a:solidFill>
              </a:rPr>
              <a:t>Zumbusch</a:t>
            </a:r>
            <a:r>
              <a:rPr lang="en-US" dirty="0" smtClean="0">
                <a:solidFill>
                  <a:srgbClr val="FF0000"/>
                </a:solidFill>
              </a:rPr>
              <a:t> variant):</a:t>
            </a:r>
          </a:p>
          <a:p>
            <a:pPr marL="0" indent="0">
              <a:buNone/>
            </a:pPr>
            <a:r>
              <a:rPr lang="en-US" dirty="0" smtClean="0"/>
              <a:t>- generalized  erythema studded with </a:t>
            </a:r>
            <a:r>
              <a:rPr lang="en-US" dirty="0" err="1" smtClean="0"/>
              <a:t>interfollicular</a:t>
            </a:r>
            <a:r>
              <a:rPr lang="en-US" dirty="0" smtClean="0"/>
              <a:t> </a:t>
            </a:r>
            <a:r>
              <a:rPr lang="en-US" dirty="0" smtClean="0"/>
              <a:t>pustules </a:t>
            </a:r>
          </a:p>
          <a:p>
            <a:pPr marL="0" indent="0">
              <a:buNone/>
            </a:pPr>
            <a:r>
              <a:rPr lang="en-US" dirty="0" smtClean="0"/>
              <a:t>- fever, </a:t>
            </a:r>
            <a:r>
              <a:rPr lang="en-US" dirty="0" err="1" smtClean="0"/>
              <a:t>tachypneic</a:t>
            </a:r>
            <a:r>
              <a:rPr lang="en-US" dirty="0" smtClean="0"/>
              <a:t> , </a:t>
            </a:r>
            <a:r>
              <a:rPr lang="en-US" dirty="0" err="1" smtClean="0"/>
              <a:t>tachycardic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2-Localized </a:t>
            </a:r>
            <a:r>
              <a:rPr lang="en-US" dirty="0" smtClean="0">
                <a:solidFill>
                  <a:srgbClr val="FF0000"/>
                </a:solidFill>
              </a:rPr>
              <a:t>form (palms and soles)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64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Objectives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 Understand the pathogenesis of </a:t>
            </a:r>
            <a:r>
              <a:rPr lang="en-US" dirty="0" err="1" smtClean="0"/>
              <a:t>papulosquamous</a:t>
            </a:r>
            <a:r>
              <a:rPr lang="en-US" dirty="0" smtClean="0"/>
              <a:t> diseases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Recognize the clinical features of </a:t>
            </a:r>
            <a:r>
              <a:rPr lang="en-US" dirty="0" err="1" smtClean="0"/>
              <a:t>papulosquamous</a:t>
            </a:r>
            <a:r>
              <a:rPr lang="en-US" dirty="0"/>
              <a:t> </a:t>
            </a:r>
            <a:r>
              <a:rPr lang="en-US" dirty="0" smtClean="0"/>
              <a:t>diseases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To know the outlines of management of  </a:t>
            </a:r>
            <a:r>
              <a:rPr lang="en-US" dirty="0" err="1" smtClean="0"/>
              <a:t>papulosquamous</a:t>
            </a:r>
            <a:r>
              <a:rPr lang="en-US" dirty="0" smtClean="0"/>
              <a:t> diseases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126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Pustular Psoriasis</a:t>
            </a:r>
            <a:br>
              <a:rPr lang="en-US" dirty="0"/>
            </a:b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780" y="1600200"/>
            <a:ext cx="620443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218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Pustular Psoriasis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50" y="1600200"/>
            <a:ext cx="67543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241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Pustular Psoriasis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5105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Causes :</a:t>
            </a:r>
          </a:p>
          <a:p>
            <a:pPr marL="0" indent="0">
              <a:buNone/>
            </a:pPr>
            <a:r>
              <a:rPr lang="en-US" dirty="0" smtClean="0"/>
              <a:t>Withdrawal of systemic steroids </a:t>
            </a:r>
          </a:p>
          <a:p>
            <a:pPr marL="0" indent="0">
              <a:buNone/>
            </a:pPr>
            <a:r>
              <a:rPr lang="en-US" dirty="0" smtClean="0"/>
              <a:t>Drugs, including salicylates, lithium, </a:t>
            </a:r>
            <a:r>
              <a:rPr lang="en-US" dirty="0" err="1" smtClean="0"/>
              <a:t>phenylbutazone</a:t>
            </a:r>
            <a:r>
              <a:rPr lang="en-US" dirty="0" smtClean="0"/>
              <a:t>,,       hydroxychloroquine, interferon</a:t>
            </a:r>
          </a:p>
          <a:p>
            <a:pPr marL="0" indent="0">
              <a:buNone/>
            </a:pPr>
            <a:r>
              <a:rPr lang="en-US" dirty="0" smtClean="0"/>
              <a:t>Strong, irritating </a:t>
            </a:r>
            <a:r>
              <a:rPr lang="en-US" dirty="0" err="1" smtClean="0"/>
              <a:t>topicals</a:t>
            </a:r>
            <a:r>
              <a:rPr lang="en-US" dirty="0" smtClean="0"/>
              <a:t>, including tar, </a:t>
            </a:r>
            <a:r>
              <a:rPr lang="en-US" dirty="0" err="1" smtClean="0"/>
              <a:t>anthralin</a:t>
            </a:r>
            <a:r>
              <a:rPr lang="en-US" dirty="0" smtClean="0"/>
              <a:t>, steroids under occlusion, and zinc </a:t>
            </a:r>
            <a:r>
              <a:rPr lang="en-US" dirty="0" err="1" smtClean="0"/>
              <a:t>pyrithione</a:t>
            </a:r>
            <a:r>
              <a:rPr lang="en-US" dirty="0" smtClean="0"/>
              <a:t> in shampoo</a:t>
            </a:r>
          </a:p>
          <a:p>
            <a:pPr marL="0" indent="0">
              <a:buNone/>
            </a:pPr>
            <a:r>
              <a:rPr lang="en-US" dirty="0" smtClean="0"/>
              <a:t>Infections </a:t>
            </a:r>
          </a:p>
          <a:p>
            <a:pPr marL="0" indent="0">
              <a:buNone/>
            </a:pPr>
            <a:r>
              <a:rPr lang="en-US" dirty="0" smtClean="0"/>
              <a:t>Sunlight or phototherapy    </a:t>
            </a:r>
          </a:p>
          <a:p>
            <a:pPr marL="0" indent="0">
              <a:buNone/>
            </a:pPr>
            <a:r>
              <a:rPr lang="en-US" dirty="0" err="1" smtClean="0"/>
              <a:t>Cholestatic</a:t>
            </a:r>
            <a:r>
              <a:rPr lang="en-US" dirty="0" smtClean="0"/>
              <a:t> jaundice  </a:t>
            </a:r>
          </a:p>
          <a:p>
            <a:pPr marL="0" indent="0">
              <a:buNone/>
            </a:pPr>
            <a:r>
              <a:rPr lang="en-US" dirty="0" smtClean="0"/>
              <a:t>Hypocalcemia </a:t>
            </a:r>
          </a:p>
          <a:p>
            <a:pPr marL="0" indent="0">
              <a:buNone/>
            </a:pPr>
            <a:r>
              <a:rPr lang="en-US" dirty="0" smtClean="0"/>
              <a:t>Idiopathic in many patients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757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Inverse psoriasis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- Over body folds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The erythema and scales are very similar to that seen in </a:t>
            </a:r>
            <a:r>
              <a:rPr lang="en-US" dirty="0" err="1" smtClean="0"/>
              <a:t>seborrhoeic</a:t>
            </a:r>
            <a:r>
              <a:rPr lang="en-US" dirty="0" smtClean="0"/>
              <a:t> dermatitis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478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Psoriatic Arthritis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8991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-5% of patients with psoriasis develop psoriatic arthritis </a:t>
            </a:r>
          </a:p>
          <a:p>
            <a:pPr marL="0" indent="0">
              <a:buNone/>
            </a:pPr>
            <a:r>
              <a:rPr lang="en-US" dirty="0" smtClean="0"/>
              <a:t>-Most commonly a seronegative </a:t>
            </a:r>
            <a:r>
              <a:rPr lang="en-US" dirty="0" err="1" smtClean="0"/>
              <a:t>oligoarthritis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-Asymmetric </a:t>
            </a:r>
            <a:r>
              <a:rPr lang="en-US" dirty="0" err="1" smtClean="0"/>
              <a:t>oligoarthritis</a:t>
            </a:r>
            <a:r>
              <a:rPr lang="en-US" dirty="0" smtClean="0"/>
              <a:t> occurs in as many as 70% of patients with psoriatic arthritis </a:t>
            </a:r>
          </a:p>
          <a:p>
            <a:pPr marL="0" indent="0">
              <a:buNone/>
            </a:pPr>
            <a:r>
              <a:rPr lang="en-US" dirty="0" smtClean="0"/>
              <a:t>-DIP joint involvement occurs in approximately 5-10 of patients with psoriatic arthritis</a:t>
            </a:r>
          </a:p>
          <a:p>
            <a:pPr marL="0" indent="0">
              <a:buNone/>
            </a:pPr>
            <a:r>
              <a:rPr lang="en-US" dirty="0" smtClean="0"/>
              <a:t>-Arthritis </a:t>
            </a:r>
            <a:r>
              <a:rPr lang="en-US" dirty="0" err="1" smtClean="0"/>
              <a:t>mutilans</a:t>
            </a:r>
            <a:r>
              <a:rPr lang="en-US" dirty="0" smtClean="0"/>
              <a:t> is a rare form of psoriatic arthritis      occurring in 5% of patients with psoriatic arthritis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444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55" y="1600200"/>
            <a:ext cx="710689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699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Nail Psoriasis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-Psoriatic nail disease occurs in 10-55% of all patients with psoriasis </a:t>
            </a:r>
          </a:p>
          <a:p>
            <a:pPr>
              <a:buFontTx/>
              <a:buChar char="-"/>
            </a:pPr>
            <a:r>
              <a:rPr lang="en-US" dirty="0" smtClean="0"/>
              <a:t>Less than 5% of psoriatic nail disease cases occur in patients without other cutaneous findings </a:t>
            </a:r>
          </a:p>
          <a:p>
            <a:pPr>
              <a:buFontTx/>
              <a:buChar char="-"/>
            </a:pPr>
            <a:r>
              <a:rPr lang="en-US" dirty="0" smtClean="0"/>
              <a:t>The following nail changes may be seen: </a:t>
            </a:r>
          </a:p>
          <a:p>
            <a:pPr>
              <a:buFontTx/>
              <a:buChar char="-"/>
            </a:pPr>
            <a:r>
              <a:rPr lang="en-US" dirty="0" smtClean="0"/>
              <a:t>Oil drop or salmon patch</a:t>
            </a:r>
          </a:p>
          <a:p>
            <a:pPr>
              <a:buFontTx/>
              <a:buChar char="-"/>
            </a:pPr>
            <a:r>
              <a:rPr lang="en-US" dirty="0" smtClean="0"/>
              <a:t>Nail plate Pitting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Subungual hyperkeratosis</a:t>
            </a:r>
          </a:p>
          <a:p>
            <a:pPr>
              <a:buFontTx/>
              <a:buChar char="-"/>
            </a:pPr>
            <a:r>
              <a:rPr lang="en-US" dirty="0" err="1" smtClean="0"/>
              <a:t>Onycholysis</a:t>
            </a:r>
            <a:r>
              <a:rPr lang="en-US" dirty="0" smtClean="0"/>
              <a:t>   </a:t>
            </a:r>
          </a:p>
          <a:p>
            <a:pPr marL="0" indent="0">
              <a:buNone/>
            </a:pPr>
            <a:r>
              <a:rPr lang="en-US" dirty="0" smtClean="0"/>
              <a:t>-   Beaus lines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87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91" y="1600200"/>
            <a:ext cx="666221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491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25" y="1447800"/>
            <a:ext cx="5521150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361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Histology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-parakeratosis (nuclei retained in the horny layer)</a:t>
            </a:r>
            <a:br>
              <a:rPr lang="en-US" dirty="0" smtClean="0"/>
            </a:br>
            <a:r>
              <a:rPr lang="en-US" dirty="0" smtClean="0"/>
              <a:t>-irregular thickening of the epidermis over the rete ridges but thinning over dermal papillae</a:t>
            </a:r>
            <a:br>
              <a:rPr lang="en-US" dirty="0" smtClean="0"/>
            </a:br>
            <a:r>
              <a:rPr lang="en-US" dirty="0" smtClean="0"/>
              <a:t>-epidermal </a:t>
            </a:r>
            <a:r>
              <a:rPr lang="en-US" dirty="0" err="1" smtClean="0"/>
              <a:t>polymorphonuclear</a:t>
            </a:r>
            <a:r>
              <a:rPr lang="en-US" dirty="0" smtClean="0"/>
              <a:t> leucocyte infiltrates (</a:t>
            </a:r>
            <a:r>
              <a:rPr lang="en-US" dirty="0" err="1" smtClean="0"/>
              <a:t>munro</a:t>
            </a:r>
            <a:r>
              <a:rPr lang="en-US" dirty="0" smtClean="0"/>
              <a:t> </a:t>
            </a:r>
            <a:r>
              <a:rPr lang="en-US" dirty="0" err="1" smtClean="0"/>
              <a:t>microabscesses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-dilated capillary loops in the dermal papillae</a:t>
            </a:r>
            <a:br>
              <a:rPr lang="en-US" dirty="0" smtClean="0"/>
            </a:br>
            <a:r>
              <a:rPr lang="en-US" dirty="0" smtClean="0"/>
              <a:t>-T-lymphocytes infiltrate in the upper dermis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56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Papulosquamous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term </a:t>
            </a:r>
            <a:r>
              <a:rPr lang="en-US" b="1" dirty="0" smtClean="0">
                <a:solidFill>
                  <a:srgbClr val="FF0000"/>
                </a:solidFill>
              </a:rPr>
              <a:t>squamous</a:t>
            </a:r>
            <a:r>
              <a:rPr lang="en-US" dirty="0" smtClean="0"/>
              <a:t> refers to scaling that represents thick stratum </a:t>
            </a:r>
            <a:r>
              <a:rPr lang="en-US" dirty="0" err="1" smtClean="0"/>
              <a:t>corneum</a:t>
            </a:r>
            <a:r>
              <a:rPr lang="en-US" dirty="0" smtClean="0"/>
              <a:t> and thus implies an abnormal keratinization process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752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772399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69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Treatmen</a:t>
            </a:r>
            <a:r>
              <a:rPr lang="en-US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1295400"/>
            <a:ext cx="93218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116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Phototherapy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534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236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Psoriasis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86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50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Methotrexate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8229599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724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Acitretin</a:t>
            </a:r>
            <a:r>
              <a:rPr lang="en-US" b="1" dirty="0" smtClean="0">
                <a:solidFill>
                  <a:srgbClr val="FF0000"/>
                </a:solidFill>
              </a:rPr>
              <a:t> (Oral </a:t>
            </a:r>
            <a:r>
              <a:rPr lang="en-US" b="1" dirty="0" err="1" smtClean="0">
                <a:solidFill>
                  <a:srgbClr val="FF0000"/>
                </a:solidFill>
              </a:rPr>
              <a:t>retinoids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153399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3409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Cyclosporin</a:t>
            </a:r>
            <a:r>
              <a:rPr lang="en-US" b="1" dirty="0">
                <a:solidFill>
                  <a:srgbClr val="FF0000"/>
                </a:solidFill>
              </a:rPr>
              <a:t>e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9067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60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Biologics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85791"/>
            <a:ext cx="8229600" cy="471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319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Lichen Planus ( LP)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Lichen planus is a disease with altered cell-mediated immune response of unknown origin.</a:t>
            </a:r>
          </a:p>
          <a:p>
            <a:pPr marL="0" indent="0">
              <a:buNone/>
            </a:pPr>
            <a:r>
              <a:rPr lang="en-US" dirty="0" smtClean="0"/>
              <a:t>-Drugs , Metals (gold or Mercury) or infections like hepatitis C virus , can alter cell mediated immunity, therefore are possible inducers of LP in genetically susceptible people.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549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LP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Epidemiology:-</a:t>
            </a:r>
          </a:p>
          <a:p>
            <a:pPr marL="0" indent="0">
              <a:buNone/>
            </a:pPr>
            <a:r>
              <a:rPr lang="en-US" dirty="0"/>
              <a:t>-Approximately 1% of all new patients derma clinic.</a:t>
            </a:r>
          </a:p>
          <a:p>
            <a:pPr marL="0" indent="0">
              <a:buNone/>
            </a:pPr>
            <a:r>
              <a:rPr lang="en-US" dirty="0"/>
              <a:t>-Rare in children                     </a:t>
            </a:r>
          </a:p>
          <a:p>
            <a:pPr marL="0" indent="0">
              <a:buNone/>
            </a:pPr>
            <a:r>
              <a:rPr lang="en-US" dirty="0"/>
              <a:t>-F=M                                      </a:t>
            </a:r>
          </a:p>
          <a:p>
            <a:pPr marL="0" indent="0">
              <a:buNone/>
            </a:pPr>
            <a:r>
              <a:rPr lang="en-US" dirty="0"/>
              <a:t>-No racial predispositions.</a:t>
            </a:r>
          </a:p>
          <a:p>
            <a:pPr marL="0" indent="0">
              <a:buNone/>
            </a:pPr>
            <a:r>
              <a:rPr lang="en-US" dirty="0"/>
              <a:t>-LP can occur at any age but two thirds of patients are aged 30-60 years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916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Papulosquamous</a:t>
            </a:r>
            <a:r>
              <a:rPr lang="en-US" b="1" dirty="0" smtClean="0">
                <a:solidFill>
                  <a:srgbClr val="FF0000"/>
                </a:solidFill>
              </a:rPr>
              <a:t> Diseases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447800"/>
            <a:ext cx="8686800" cy="5410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- Psoriasis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 err="1" smtClean="0"/>
              <a:t>Pityriasis</a:t>
            </a:r>
            <a:r>
              <a:rPr lang="en-US" dirty="0" smtClean="0"/>
              <a:t> </a:t>
            </a:r>
            <a:r>
              <a:rPr lang="en-US" dirty="0" err="1" smtClean="0"/>
              <a:t>rosea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Lichen planus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 err="1" smtClean="0"/>
              <a:t>Pityriasis</a:t>
            </a:r>
            <a:r>
              <a:rPr lang="en-US" dirty="0" smtClean="0"/>
              <a:t> </a:t>
            </a:r>
            <a:r>
              <a:rPr lang="en-US" dirty="0" err="1" smtClean="0"/>
              <a:t>rubra</a:t>
            </a:r>
            <a:r>
              <a:rPr lang="en-US" dirty="0" smtClean="0"/>
              <a:t> pilaris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Miscellaneous : </a:t>
            </a:r>
            <a:r>
              <a:rPr lang="en-US" dirty="0"/>
              <a:t>Secondary </a:t>
            </a:r>
            <a:r>
              <a:rPr lang="en-US" dirty="0" smtClean="0"/>
              <a:t>syphilis, mycosis </a:t>
            </a:r>
            <a:r>
              <a:rPr lang="en-US" dirty="0" err="1" smtClean="0"/>
              <a:t>fungoides</a:t>
            </a:r>
            <a:r>
              <a:rPr lang="en-US" dirty="0" smtClean="0"/>
              <a:t>, discoid lupus erythematosus, ichthyoses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041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LP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029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Pathophysiology:- </a:t>
            </a:r>
          </a:p>
          <a:p>
            <a:pPr marL="0" indent="0">
              <a:buNone/>
            </a:pPr>
            <a:r>
              <a:rPr lang="en-US" dirty="0"/>
              <a:t>- The cause of LP is unknown</a:t>
            </a:r>
          </a:p>
          <a:p>
            <a:pPr marL="0" indent="0">
              <a:buNone/>
            </a:pPr>
            <a:r>
              <a:rPr lang="en-US" dirty="0"/>
              <a:t>- LP may be a cell-mediated immune response </a:t>
            </a:r>
          </a:p>
          <a:p>
            <a:pPr marL="0" indent="0">
              <a:buNone/>
            </a:pPr>
            <a:r>
              <a:rPr lang="en-US" dirty="0"/>
              <a:t>- LP may be associated with: ulcerative colitis, alopecia </a:t>
            </a:r>
            <a:r>
              <a:rPr lang="en-US" dirty="0" err="1"/>
              <a:t>areata</a:t>
            </a:r>
            <a:r>
              <a:rPr lang="en-US" dirty="0"/>
              <a:t>, vitiligo, dermatomyositis</a:t>
            </a:r>
          </a:p>
          <a:p>
            <a:pPr marL="0" indent="0">
              <a:buNone/>
            </a:pPr>
            <a:r>
              <a:rPr lang="en-US" dirty="0"/>
              <a:t>- An association is noted between LP and hepatitis C virus </a:t>
            </a:r>
            <a:r>
              <a:rPr lang="en-US" dirty="0" smtClean="0"/>
              <a:t> </a:t>
            </a:r>
            <a:r>
              <a:rPr lang="en-US" dirty="0"/>
              <a:t>infection ,chronic active hepatitis, and  primary biliary cirrhosis</a:t>
            </a:r>
          </a:p>
          <a:p>
            <a:pPr marL="0" indent="0">
              <a:buNone/>
            </a:pPr>
            <a:r>
              <a:rPr lang="en-US" dirty="0"/>
              <a:t>- Familial cases</a:t>
            </a:r>
          </a:p>
          <a:p>
            <a:pPr marL="0" indent="0">
              <a:buNone/>
            </a:pPr>
            <a:r>
              <a:rPr lang="en-US" dirty="0"/>
              <a:t>- Drug may induce lichenoid reaction like: </a:t>
            </a:r>
            <a:r>
              <a:rPr lang="en-US" dirty="0" err="1"/>
              <a:t>thiazide,antimalarials,propranolol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096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Lichen planus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Clinical features :</a:t>
            </a:r>
          </a:p>
          <a:p>
            <a:pPr marL="0" indent="0">
              <a:buNone/>
            </a:pPr>
            <a:r>
              <a:rPr lang="en-US" dirty="0" smtClean="0"/>
              <a:t>-Shiny flat topped violaceous papules ,with white lines (Wickham’s </a:t>
            </a:r>
            <a:r>
              <a:rPr lang="en-US" dirty="0" err="1" smtClean="0"/>
              <a:t>striae</a:t>
            </a:r>
            <a:r>
              <a:rPr lang="en-US" dirty="0" smtClean="0"/>
              <a:t>).</a:t>
            </a:r>
          </a:p>
          <a:p>
            <a:pPr marL="0" indent="0">
              <a:buNone/>
            </a:pPr>
            <a:r>
              <a:rPr lang="en-US" dirty="0" smtClean="0"/>
              <a:t>-Polygonal or oval ,grouped or scattered</a:t>
            </a:r>
            <a:r>
              <a:rPr lang="en-US" dirty="0" smtClean="0"/>
              <a:t>, linear </a:t>
            </a:r>
            <a:r>
              <a:rPr lang="en-US" dirty="0" smtClean="0"/>
              <a:t>or annular.</a:t>
            </a:r>
          </a:p>
          <a:p>
            <a:pPr marL="0" indent="0">
              <a:buNone/>
            </a:pPr>
            <a:r>
              <a:rPr lang="en-US" dirty="0" smtClean="0"/>
              <a:t>-Sites of Predilection</a:t>
            </a:r>
            <a:r>
              <a:rPr lang="en-US" dirty="0"/>
              <a:t>: flexor surfaces of the upper extremities, on the genitalia, and on the </a:t>
            </a:r>
            <a:r>
              <a:rPr lang="en-US" dirty="0" smtClean="0"/>
              <a:t>mucous membranes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2001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LP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47009"/>
            <a:ext cx="4495800" cy="343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6248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99" y="1600200"/>
            <a:ext cx="59570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196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38" y="1918389"/>
            <a:ext cx="3999323" cy="388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1750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Clinical types of LP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Actinic LP.</a:t>
            </a:r>
          </a:p>
          <a:p>
            <a:pPr marL="0" indent="0">
              <a:buNone/>
            </a:pPr>
            <a:r>
              <a:rPr lang="en-US" dirty="0" smtClean="0"/>
              <a:t>Annular LP.</a:t>
            </a:r>
          </a:p>
          <a:p>
            <a:pPr marL="0" indent="0">
              <a:buNone/>
            </a:pPr>
            <a:r>
              <a:rPr lang="en-US" dirty="0" smtClean="0"/>
              <a:t>Bullous LP.</a:t>
            </a:r>
          </a:p>
          <a:p>
            <a:pPr marL="0" indent="0">
              <a:buNone/>
            </a:pPr>
            <a:r>
              <a:rPr lang="en-US" dirty="0" smtClean="0"/>
              <a:t>Eruptive LP.</a:t>
            </a:r>
          </a:p>
          <a:p>
            <a:pPr marL="0" indent="0">
              <a:buNone/>
            </a:pPr>
            <a:r>
              <a:rPr lang="en-US" dirty="0" smtClean="0"/>
              <a:t>Hypertrophic LP.</a:t>
            </a:r>
          </a:p>
          <a:p>
            <a:pPr marL="0" indent="0">
              <a:buNone/>
            </a:pPr>
            <a:r>
              <a:rPr lang="en-US" dirty="0" smtClean="0"/>
              <a:t>Palmoplantar LP.</a:t>
            </a:r>
          </a:p>
          <a:p>
            <a:pPr marL="0" indent="0">
              <a:buNone/>
            </a:pPr>
            <a:r>
              <a:rPr lang="en-US" dirty="0" smtClean="0"/>
              <a:t>Inverse LP.</a:t>
            </a:r>
          </a:p>
          <a:p>
            <a:pPr marL="0" indent="0">
              <a:buNone/>
            </a:pPr>
            <a:r>
              <a:rPr lang="en-US" dirty="0" smtClean="0"/>
              <a:t>Lichen Planus </a:t>
            </a:r>
            <a:r>
              <a:rPr lang="en-US" dirty="0" err="1" smtClean="0"/>
              <a:t>Pigmentosus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err="1" smtClean="0"/>
              <a:t>Lichenplanopilaris</a:t>
            </a:r>
            <a:r>
              <a:rPr lang="en-US" dirty="0" smtClean="0"/>
              <a:t> (scarring alopecia of scalp).</a:t>
            </a:r>
          </a:p>
          <a:p>
            <a:pPr marL="0" indent="0">
              <a:buNone/>
            </a:pPr>
            <a:r>
              <a:rPr lang="en-US" dirty="0" smtClean="0"/>
              <a:t>Ulcerative LP.</a:t>
            </a:r>
          </a:p>
          <a:p>
            <a:pPr marL="0" indent="0">
              <a:buNone/>
            </a:pPr>
            <a:r>
              <a:rPr lang="en-US" dirty="0" smtClean="0"/>
              <a:t>Oral </a:t>
            </a:r>
            <a:r>
              <a:rPr lang="en-US" dirty="0" smtClean="0"/>
              <a:t>LP (Erosive </a:t>
            </a:r>
            <a:r>
              <a:rPr lang="en-US" dirty="0" smtClean="0"/>
              <a:t>or reticular).</a:t>
            </a:r>
          </a:p>
          <a:p>
            <a:pPr marL="0" indent="0">
              <a:buNone/>
            </a:pPr>
            <a:r>
              <a:rPr lang="en-US" dirty="0" smtClean="0"/>
              <a:t>Nail involvement ( pterygium formation).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547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LP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953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1-Hypertrophic </a:t>
            </a:r>
            <a:r>
              <a:rPr lang="en-US" b="1" dirty="0">
                <a:solidFill>
                  <a:srgbClr val="FF0000"/>
                </a:solidFill>
              </a:rPr>
              <a:t>LP:- </a:t>
            </a:r>
          </a:p>
          <a:p>
            <a:pPr marL="0" indent="0">
              <a:buNone/>
            </a:pPr>
            <a:r>
              <a:rPr lang="en-US" dirty="0"/>
              <a:t>These extremely pruritic lesions are most often found on the extensor surfaces of the lower extremities, especially around the ankles</a:t>
            </a:r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2-Atrophic </a:t>
            </a:r>
            <a:r>
              <a:rPr lang="en-US" b="1" dirty="0">
                <a:solidFill>
                  <a:srgbClr val="FF0000"/>
                </a:solidFill>
              </a:rPr>
              <a:t>LP:- </a:t>
            </a:r>
          </a:p>
          <a:p>
            <a:pPr marL="0" indent="0">
              <a:buNone/>
            </a:pPr>
            <a:r>
              <a:rPr lang="en-US" dirty="0"/>
              <a:t>-is characterized by a few lesions, which are often the resolution of annular or hypertrophic lesions</a:t>
            </a:r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3-Erosive </a:t>
            </a:r>
            <a:r>
              <a:rPr lang="en-US" b="1" dirty="0">
                <a:solidFill>
                  <a:srgbClr val="FF0000"/>
                </a:solidFill>
              </a:rPr>
              <a:t>LP</a:t>
            </a:r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4-Follicular </a:t>
            </a:r>
            <a:r>
              <a:rPr lang="en-US" b="1" dirty="0">
                <a:solidFill>
                  <a:srgbClr val="FF0000"/>
                </a:solidFill>
              </a:rPr>
              <a:t>LP:- </a:t>
            </a:r>
          </a:p>
          <a:p>
            <a:pPr marL="0" indent="0">
              <a:buNone/>
            </a:pPr>
            <a:r>
              <a:rPr lang="en-US" dirty="0"/>
              <a:t>-keratotic papules that may coalesce into plaques</a:t>
            </a:r>
          </a:p>
          <a:p>
            <a:pPr marL="0" indent="0">
              <a:buNone/>
            </a:pPr>
            <a:r>
              <a:rPr lang="en-US" dirty="0"/>
              <a:t>-A scarring alopecia may result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9959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LP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5257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5-Annular LP:-</a:t>
            </a:r>
          </a:p>
          <a:p>
            <a:pPr marL="0" indent="0">
              <a:buNone/>
            </a:pPr>
            <a:r>
              <a:rPr lang="en-US" dirty="0"/>
              <a:t>-Annular lesions with an atrophic center can be found on the buccal mucosa and the male genitalia</a:t>
            </a:r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6-Vesicular </a:t>
            </a:r>
            <a:r>
              <a:rPr lang="en-US" b="1" dirty="0">
                <a:solidFill>
                  <a:srgbClr val="FF0000"/>
                </a:solidFill>
              </a:rPr>
              <a:t>and bullous LP     </a:t>
            </a:r>
          </a:p>
          <a:p>
            <a:pPr marL="0" indent="0">
              <a:buNone/>
            </a:pPr>
            <a:r>
              <a:rPr lang="en-US" dirty="0"/>
              <a:t>-develop on the lower limbs or in the mouth from preexisting LP lesions</a:t>
            </a:r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7-Actinic </a:t>
            </a:r>
            <a:r>
              <a:rPr lang="en-US" b="1" dirty="0">
                <a:solidFill>
                  <a:srgbClr val="FF0000"/>
                </a:solidFill>
              </a:rPr>
              <a:t>LP:-    </a:t>
            </a:r>
          </a:p>
          <a:p>
            <a:pPr marL="0" indent="0">
              <a:buNone/>
            </a:pPr>
            <a:r>
              <a:rPr lang="en-US" dirty="0"/>
              <a:t>-Africa, the Middle East, and India</a:t>
            </a:r>
          </a:p>
          <a:p>
            <a:pPr marL="0" indent="0">
              <a:buNone/>
            </a:pPr>
            <a:r>
              <a:rPr lang="en-US" dirty="0"/>
              <a:t>-mildly pruritic eruption</a:t>
            </a:r>
          </a:p>
          <a:p>
            <a:pPr marL="0" indent="0">
              <a:buNone/>
            </a:pPr>
            <a:r>
              <a:rPr lang="en-US" dirty="0"/>
              <a:t>-characterized by nummular patches with a </a:t>
            </a:r>
            <a:r>
              <a:rPr lang="en-US" dirty="0" err="1"/>
              <a:t>hypopigmented</a:t>
            </a:r>
            <a:r>
              <a:rPr lang="en-US" dirty="0"/>
              <a:t> zone surrounding a </a:t>
            </a:r>
            <a:r>
              <a:rPr lang="en-US" dirty="0" err="1"/>
              <a:t>hyperpigmented</a:t>
            </a:r>
            <a:r>
              <a:rPr lang="en-US" dirty="0"/>
              <a:t> center</a:t>
            </a:r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8-LP </a:t>
            </a:r>
            <a:r>
              <a:rPr lang="en-US" b="1" dirty="0" err="1" smtClean="0">
                <a:solidFill>
                  <a:srgbClr val="FF0000"/>
                </a:solidFill>
              </a:rPr>
              <a:t>pigmentosus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-common in persons with darker-pigmented skin</a:t>
            </a:r>
          </a:p>
          <a:p>
            <a:pPr marL="0" indent="0">
              <a:buNone/>
            </a:pPr>
            <a:r>
              <a:rPr lang="en-US" dirty="0"/>
              <a:t>-usually appears on face and neck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731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Nail LP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8846" y="3733800"/>
            <a:ext cx="3468925" cy="357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صر نائب للمحتوى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1676400"/>
            <a:ext cx="37306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52400" y="1377077"/>
            <a:ext cx="47451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 In </a:t>
            </a:r>
            <a:r>
              <a:rPr lang="en-US" dirty="0"/>
              <a:t>10% of patients</a:t>
            </a:r>
          </a:p>
          <a:p>
            <a:r>
              <a:rPr lang="en-US" dirty="0" smtClean="0"/>
              <a:t>-nail </a:t>
            </a:r>
            <a:r>
              <a:rPr lang="en-US" dirty="0"/>
              <a:t>plate thinning causes longitudinal grooving and ridging</a:t>
            </a:r>
          </a:p>
          <a:p>
            <a:r>
              <a:rPr lang="en-US" dirty="0" smtClean="0"/>
              <a:t>-subungual </a:t>
            </a:r>
            <a:r>
              <a:rPr lang="en-US" dirty="0"/>
              <a:t>hyperkeratosis, </a:t>
            </a:r>
            <a:endParaRPr lang="en-US" dirty="0" smtClean="0"/>
          </a:p>
          <a:p>
            <a:r>
              <a:rPr lang="en-US" dirty="0"/>
              <a:t>-</a:t>
            </a:r>
            <a:r>
              <a:rPr lang="en-US" dirty="0" err="1" smtClean="0"/>
              <a:t>onycholysis</a:t>
            </a:r>
            <a:endParaRPr lang="en-US" dirty="0"/>
          </a:p>
          <a:p>
            <a:r>
              <a:rPr lang="en-US" dirty="0" smtClean="0"/>
              <a:t>-Rarely</a:t>
            </a:r>
            <a:r>
              <a:rPr lang="en-US" dirty="0"/>
              <a:t>, the matrix can be permanently destroyed with prominent pterygium formation</a:t>
            </a:r>
          </a:p>
          <a:p>
            <a:r>
              <a:rPr lang="en-US" dirty="0" smtClean="0"/>
              <a:t>-twenty-nail </a:t>
            </a:r>
            <a:r>
              <a:rPr lang="en-US" dirty="0"/>
              <a:t>dystrophy </a:t>
            </a:r>
          </a:p>
        </p:txBody>
      </p:sp>
    </p:spTree>
    <p:extLst>
      <p:ext uri="{BB962C8B-B14F-4D97-AF65-F5344CB8AC3E}">
        <p14:creationId xmlns:p14="http://schemas.microsoft.com/office/powerpoint/2010/main" val="371626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Oral LP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3808618" cy="344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3944454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299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Psoriasis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- Psoriasis is a common, chronic, non-infectious inflammatory skin disease.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It affects the skin , nails and joints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- It causes rapid skin cell reproduction resulting in red, dry patches of thickened skin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7645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Hair LP (lichen </a:t>
            </a:r>
            <a:r>
              <a:rPr lang="en-US" b="1" dirty="0" err="1" smtClean="0">
                <a:solidFill>
                  <a:srgbClr val="FF0000"/>
                </a:solidFill>
              </a:rPr>
              <a:t>planopilaris</a:t>
            </a:r>
            <a:r>
              <a:rPr lang="en-US" b="1" dirty="0" smtClean="0">
                <a:solidFill>
                  <a:srgbClr val="FF0000"/>
                </a:solidFill>
              </a:rPr>
              <a:t> 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70802"/>
            <a:ext cx="4076845" cy="425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128" y="2070802"/>
            <a:ext cx="3962743" cy="410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5828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Actinic LP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500" y="1600200"/>
            <a:ext cx="5321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025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Histopathology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9067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3765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Treatment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- Self-limited </a:t>
            </a:r>
            <a:r>
              <a:rPr lang="en-US" dirty="0"/>
              <a:t>disease that usually resolves within 8-12 months</a:t>
            </a:r>
          </a:p>
          <a:p>
            <a:pPr>
              <a:buFontTx/>
              <a:buChar char="-"/>
            </a:pPr>
            <a:r>
              <a:rPr lang="en-US" dirty="0" smtClean="0"/>
              <a:t>Topical </a:t>
            </a:r>
            <a:r>
              <a:rPr lang="en-US" dirty="0"/>
              <a:t>steroids, particularly class I or II  </a:t>
            </a:r>
            <a:r>
              <a:rPr lang="en-US" dirty="0" smtClean="0"/>
              <a:t>ointments</a:t>
            </a:r>
          </a:p>
          <a:p>
            <a:pPr>
              <a:buFontTx/>
              <a:buChar char="-"/>
            </a:pPr>
            <a:r>
              <a:rPr lang="en-US" dirty="0"/>
              <a:t>Topical Tacrolimus.</a:t>
            </a:r>
          </a:p>
          <a:p>
            <a:pPr>
              <a:buFontTx/>
              <a:buChar char="-"/>
            </a:pPr>
            <a:r>
              <a:rPr lang="en-US" dirty="0" err="1"/>
              <a:t>Intralesional</a:t>
            </a:r>
            <a:r>
              <a:rPr lang="en-US" dirty="0"/>
              <a:t> steroids(hypertrophic/Nail or hair involvement)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smtClean="0"/>
              <a:t> Systemic </a:t>
            </a:r>
            <a:r>
              <a:rPr lang="en-US" dirty="0"/>
              <a:t>steroids for symptom control and  possibly more rapid resolution</a:t>
            </a:r>
          </a:p>
          <a:p>
            <a:pPr marL="0" indent="0">
              <a:buNone/>
            </a:pPr>
            <a:r>
              <a:rPr lang="en-US" dirty="0"/>
              <a:t>- Oral </a:t>
            </a:r>
            <a:r>
              <a:rPr lang="en-US" dirty="0" err="1"/>
              <a:t>acitretin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- Phototherapy</a:t>
            </a:r>
          </a:p>
          <a:p>
            <a:pPr marL="0" indent="0">
              <a:buNone/>
            </a:pPr>
            <a:r>
              <a:rPr lang="en-US" dirty="0"/>
              <a:t>- Other:  </a:t>
            </a:r>
            <a:r>
              <a:rPr lang="en-US" dirty="0" smtClean="0"/>
              <a:t>Cyclosporine, Mycophenolate </a:t>
            </a:r>
            <a:r>
              <a:rPr lang="en-US" dirty="0" err="1"/>
              <a:t>mofetil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2668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Pityriasis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Rosea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(PR</a:t>
            </a:r>
            <a:r>
              <a:rPr lang="en-US" b="1" dirty="0">
                <a:solidFill>
                  <a:srgbClr val="FF0000"/>
                </a:solidFill>
              </a:rPr>
              <a:t>) 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/>
              <a:t>Acute mild </a:t>
            </a:r>
            <a:r>
              <a:rPr lang="en-US" dirty="0" smtClean="0"/>
              <a:t>self-limited inflammatory exanthema </a:t>
            </a: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Epidemiology</a:t>
            </a:r>
            <a:r>
              <a:rPr lang="en-US" b="1" dirty="0">
                <a:solidFill>
                  <a:srgbClr val="FF0000"/>
                </a:solidFill>
              </a:rPr>
              <a:t>:-</a:t>
            </a:r>
          </a:p>
          <a:p>
            <a:pPr marL="0" indent="0">
              <a:buNone/>
            </a:pPr>
            <a:r>
              <a:rPr lang="en-US" dirty="0"/>
              <a:t>-In children and young adult</a:t>
            </a:r>
          </a:p>
          <a:p>
            <a:pPr marL="0" indent="0">
              <a:buNone/>
            </a:pPr>
            <a:r>
              <a:rPr lang="en-US" dirty="0"/>
              <a:t>-Increased incidence in spring and </a:t>
            </a:r>
            <a:r>
              <a:rPr lang="en-US" dirty="0" smtClean="0"/>
              <a:t>a</a:t>
            </a:r>
            <a:r>
              <a:rPr lang="en-US" dirty="0" smtClean="0"/>
              <a:t>utumn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/>
              <a:t>PR is more common in women than in men </a:t>
            </a:r>
            <a:r>
              <a:rPr lang="en-US" dirty="0" smtClean="0"/>
              <a:t>(2:1)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743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Pathophysiology:- 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/>
              <a:t>Immunologic data suggest a viral etiology</a:t>
            </a:r>
          </a:p>
          <a:p>
            <a:pPr marL="0" indent="0">
              <a:buNone/>
            </a:pPr>
            <a:r>
              <a:rPr lang="en-US" dirty="0"/>
              <a:t>- Families and close contacts</a:t>
            </a:r>
          </a:p>
          <a:p>
            <a:pPr marL="0" indent="0">
              <a:buNone/>
            </a:pPr>
            <a:r>
              <a:rPr lang="en-US" dirty="0"/>
              <a:t>-A single outbreak tends to elicit lifelong immunity</a:t>
            </a:r>
          </a:p>
          <a:p>
            <a:pPr marL="0" indent="0">
              <a:buNone/>
            </a:pPr>
            <a:r>
              <a:rPr lang="en-US" dirty="0"/>
              <a:t>-Human herpesvirus (HHV)–7and </a:t>
            </a:r>
            <a:r>
              <a:rPr lang="en-US" dirty="0" smtClean="0"/>
              <a:t>HHV-6 , ? HHV8 ,? H1N1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391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295400"/>
            <a:ext cx="9067800" cy="54102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4500" b="1" dirty="0">
                <a:solidFill>
                  <a:srgbClr val="FF0000"/>
                </a:solidFill>
              </a:rPr>
              <a:t>Clinical features </a:t>
            </a:r>
            <a:r>
              <a:rPr lang="en-US" sz="4500" b="1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endParaRPr lang="en-US" sz="3800" dirty="0" smtClean="0"/>
          </a:p>
          <a:p>
            <a:pPr marL="0" indent="0">
              <a:buNone/>
            </a:pPr>
            <a:r>
              <a:rPr lang="en-US" sz="3800" dirty="0"/>
              <a:t>-  </a:t>
            </a:r>
            <a:r>
              <a:rPr lang="en-US" sz="3800" dirty="0" smtClean="0"/>
              <a:t>   Approximately 5</a:t>
            </a:r>
            <a:r>
              <a:rPr lang="en-US" sz="3800" dirty="0"/>
              <a:t>% of patients may experience a mild </a:t>
            </a:r>
            <a:r>
              <a:rPr lang="en-US" sz="3800" dirty="0" err="1"/>
              <a:t>prodrome</a:t>
            </a:r>
            <a:r>
              <a:rPr lang="en-US" sz="3800" dirty="0"/>
              <a:t> with headache, </a:t>
            </a:r>
            <a:r>
              <a:rPr lang="en-US" sz="3800" dirty="0" smtClean="0"/>
              <a:t>fever, </a:t>
            </a:r>
            <a:r>
              <a:rPr lang="en-US" sz="3800" dirty="0" err="1" smtClean="0"/>
              <a:t>arthralgias</a:t>
            </a:r>
            <a:r>
              <a:rPr lang="en-US" sz="3800" dirty="0"/>
              <a:t>, or general malaise</a:t>
            </a:r>
            <a:endParaRPr lang="en-US" sz="3800" dirty="0"/>
          </a:p>
          <a:p>
            <a:pPr marL="0" indent="0">
              <a:buNone/>
            </a:pPr>
            <a:endParaRPr lang="en-US" sz="3800" dirty="0" smtClean="0"/>
          </a:p>
          <a:p>
            <a:pPr>
              <a:buFontTx/>
              <a:buChar char="-"/>
            </a:pPr>
            <a:r>
              <a:rPr lang="en-US" sz="3800" dirty="0" smtClean="0"/>
              <a:t>Begins </a:t>
            </a:r>
            <a:r>
              <a:rPr lang="en-US" sz="3800" dirty="0"/>
              <a:t>with a solitary macule that heralds the eruption(herald spot/patch </a:t>
            </a:r>
            <a:r>
              <a:rPr lang="en-US" sz="3800" dirty="0" smtClean="0"/>
              <a:t>)</a:t>
            </a:r>
          </a:p>
          <a:p>
            <a:pPr marL="0" indent="0">
              <a:buNone/>
            </a:pPr>
            <a:endParaRPr lang="en-US" sz="3800" dirty="0"/>
          </a:p>
          <a:p>
            <a:pPr>
              <a:buFontTx/>
              <a:buChar char="-"/>
            </a:pPr>
            <a:r>
              <a:rPr lang="en-US" sz="3800" dirty="0" smtClean="0"/>
              <a:t>Usually </a:t>
            </a:r>
            <a:r>
              <a:rPr lang="en-US" sz="3800" dirty="0"/>
              <a:t>a salmon-colored </a:t>
            </a:r>
            <a:r>
              <a:rPr lang="en-US" sz="3800" dirty="0" smtClean="0"/>
              <a:t>macule</a:t>
            </a:r>
          </a:p>
          <a:p>
            <a:pPr marL="0" indent="0">
              <a:buNone/>
            </a:pPr>
            <a:endParaRPr lang="en-US" sz="3800" dirty="0"/>
          </a:p>
          <a:p>
            <a:pPr>
              <a:buFontTx/>
              <a:buChar char="-"/>
            </a:pPr>
            <a:r>
              <a:rPr lang="en-US" sz="3800" dirty="0" smtClean="0"/>
              <a:t>Over </a:t>
            </a:r>
            <a:r>
              <a:rPr lang="en-US" sz="3800" dirty="0"/>
              <a:t>a few days it become a patch with a </a:t>
            </a:r>
            <a:r>
              <a:rPr lang="en-US" sz="3800" dirty="0" err="1"/>
              <a:t>collarette</a:t>
            </a:r>
            <a:r>
              <a:rPr lang="en-US" sz="3800" dirty="0"/>
              <a:t> of fine scale just inside the well-demarcated </a:t>
            </a:r>
            <a:r>
              <a:rPr lang="en-US" sz="3800" dirty="0" smtClean="0"/>
              <a:t>border , within </a:t>
            </a:r>
            <a:r>
              <a:rPr lang="en-US" sz="3800" dirty="0"/>
              <a:t>the next 1-2 weeks, a generalized </a:t>
            </a:r>
            <a:r>
              <a:rPr lang="en-US" sz="3800" dirty="0" err="1"/>
              <a:t>exanthem</a:t>
            </a:r>
            <a:r>
              <a:rPr lang="en-US" sz="3800" dirty="0"/>
              <a:t> usually appears</a:t>
            </a:r>
          </a:p>
          <a:p>
            <a:pPr>
              <a:buFontTx/>
              <a:buChar char="-"/>
            </a:pPr>
            <a:endParaRPr lang="en-US" sz="3800" dirty="0" smtClean="0"/>
          </a:p>
          <a:p>
            <a:pPr marL="0" indent="0">
              <a:buNone/>
            </a:pPr>
            <a:r>
              <a:rPr lang="en-US" sz="3800" dirty="0" smtClean="0"/>
              <a:t>- </a:t>
            </a:r>
            <a:r>
              <a:rPr lang="en-US" sz="3800" dirty="0" smtClean="0"/>
              <a:t>      Bilateral </a:t>
            </a:r>
            <a:r>
              <a:rPr lang="en-US" sz="3800" dirty="0"/>
              <a:t>and symmetric macules with a </a:t>
            </a:r>
            <a:r>
              <a:rPr lang="en-US" sz="3800" dirty="0" err="1"/>
              <a:t>collarette</a:t>
            </a:r>
            <a:r>
              <a:rPr lang="en-US" sz="3800" dirty="0"/>
              <a:t> scale oriented with </a:t>
            </a:r>
            <a:r>
              <a:rPr lang="en-US" sz="3800" dirty="0"/>
              <a:t> </a:t>
            </a:r>
            <a:r>
              <a:rPr lang="en-US" sz="3800" dirty="0" smtClean="0"/>
              <a:t>their </a:t>
            </a:r>
            <a:r>
              <a:rPr lang="en-US" sz="3800" dirty="0"/>
              <a:t>long axes along cleavage </a:t>
            </a:r>
            <a:r>
              <a:rPr lang="en-US" sz="3800" dirty="0" smtClean="0"/>
              <a:t>lines</a:t>
            </a:r>
          </a:p>
          <a:p>
            <a:pPr marL="0" indent="0">
              <a:buNone/>
            </a:pPr>
            <a:endParaRPr lang="en-US" sz="3800" dirty="0"/>
          </a:p>
          <a:p>
            <a:pPr>
              <a:buFontTx/>
              <a:buChar char="-"/>
            </a:pPr>
            <a:r>
              <a:rPr lang="en-US" sz="3800" dirty="0" smtClean="0"/>
              <a:t>Tends </a:t>
            </a:r>
            <a:r>
              <a:rPr lang="en-US" sz="3800" dirty="0"/>
              <a:t>to resolve over </a:t>
            </a:r>
            <a:r>
              <a:rPr lang="en-US" sz="3800" dirty="0" smtClean="0"/>
              <a:t>6 </a:t>
            </a:r>
            <a:r>
              <a:rPr lang="en-US" sz="3800" dirty="0" smtClean="0"/>
              <a:t>weeks</a:t>
            </a:r>
          </a:p>
          <a:p>
            <a:pPr marL="0" indent="0">
              <a:buNone/>
            </a:pPr>
            <a:endParaRPr lang="en-US" sz="3800" dirty="0"/>
          </a:p>
          <a:p>
            <a:pPr>
              <a:buFontTx/>
              <a:buChar char="-"/>
            </a:pPr>
            <a:r>
              <a:rPr lang="en-US" sz="3800" dirty="0" smtClean="0"/>
              <a:t>Pruritus </a:t>
            </a:r>
            <a:r>
              <a:rPr lang="en-US" sz="3800" dirty="0"/>
              <a:t>is common, usually of mild-to-moderate severity    </a:t>
            </a:r>
            <a:endParaRPr lang="en-US" sz="3800" dirty="0" smtClean="0"/>
          </a:p>
          <a:p>
            <a:pPr>
              <a:buFontTx/>
              <a:buChar char="-"/>
            </a:pPr>
            <a:endParaRPr lang="en-US" sz="3800" dirty="0"/>
          </a:p>
          <a:p>
            <a:pPr>
              <a:buFontTx/>
              <a:buChar char="-"/>
            </a:pPr>
            <a:r>
              <a:rPr lang="en-US" sz="3800" dirty="0" smtClean="0"/>
              <a:t>Over </a:t>
            </a:r>
            <a:r>
              <a:rPr lang="en-US" sz="3800" dirty="0"/>
              <a:t>trunk and proximal limbs </a:t>
            </a:r>
            <a:endParaRPr lang="en-US" sz="38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760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4760913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3279932" cy="404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8175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Atypical form of PR:- </a:t>
            </a:r>
          </a:p>
          <a:p>
            <a:pPr marL="0" indent="0">
              <a:buNone/>
            </a:pPr>
            <a:r>
              <a:rPr lang="en-US" dirty="0"/>
              <a:t>Occurs in 20% of patients</a:t>
            </a:r>
          </a:p>
          <a:p>
            <a:pPr marL="0" indent="0">
              <a:buNone/>
            </a:pPr>
            <a:r>
              <a:rPr lang="en-US" dirty="0"/>
              <a:t>Inverse PR</a:t>
            </a:r>
          </a:p>
          <a:p>
            <a:pPr marL="0" indent="0">
              <a:buNone/>
            </a:pPr>
            <a:r>
              <a:rPr lang="en-US" dirty="0"/>
              <a:t>Unilateral variant</a:t>
            </a:r>
          </a:p>
          <a:p>
            <a:pPr marL="0" indent="0">
              <a:buNone/>
            </a:pPr>
            <a:r>
              <a:rPr lang="en-US" dirty="0" err="1"/>
              <a:t>Papular</a:t>
            </a:r>
            <a:r>
              <a:rPr lang="en-US" dirty="0"/>
              <a:t> PR</a:t>
            </a:r>
          </a:p>
          <a:p>
            <a:pPr marL="0" indent="0">
              <a:buNone/>
            </a:pPr>
            <a:r>
              <a:rPr lang="en-US" dirty="0"/>
              <a:t>Erythema </a:t>
            </a:r>
            <a:r>
              <a:rPr lang="en-US" dirty="0" err="1"/>
              <a:t>multiforme</a:t>
            </a:r>
            <a:r>
              <a:rPr lang="en-US" dirty="0"/>
              <a:t>–like</a:t>
            </a:r>
          </a:p>
          <a:p>
            <a:pPr marL="0" indent="0">
              <a:buNone/>
            </a:pPr>
            <a:r>
              <a:rPr lang="en-US" dirty="0"/>
              <a:t>Purpuric PR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8453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- No treatment </a:t>
            </a:r>
            <a:r>
              <a:rPr lang="en-US" dirty="0" smtClean="0"/>
              <a:t>is needed </a:t>
            </a:r>
            <a:r>
              <a:rPr lang="en-US" dirty="0"/>
              <a:t>with mild disease.</a:t>
            </a:r>
          </a:p>
          <a:p>
            <a:pPr>
              <a:buFontTx/>
              <a:buChar char="-"/>
            </a:pPr>
            <a:r>
              <a:rPr lang="en-US" dirty="0" smtClean="0"/>
              <a:t>Gentle </a:t>
            </a:r>
            <a:r>
              <a:rPr lang="en-US" dirty="0"/>
              <a:t>bathing, mild </a:t>
            </a:r>
            <a:r>
              <a:rPr lang="en-US" dirty="0" smtClean="0"/>
              <a:t>lubricants</a:t>
            </a:r>
          </a:p>
          <a:p>
            <a:pPr>
              <a:buFontTx/>
              <a:buChar char="-"/>
            </a:pPr>
            <a:r>
              <a:rPr lang="en-US" dirty="0" smtClean="0"/>
              <a:t>Topical steroids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Antihistamines</a:t>
            </a:r>
            <a:r>
              <a:rPr lang="en-US" dirty="0"/>
              <a:t>, taken by mouth, may be used to reduce </a:t>
            </a:r>
            <a:r>
              <a:rPr lang="en-US" dirty="0" smtClean="0"/>
              <a:t>itching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U</a:t>
            </a:r>
            <a:r>
              <a:rPr lang="en-US" dirty="0" smtClean="0"/>
              <a:t>ltraviolet </a:t>
            </a:r>
            <a:r>
              <a:rPr lang="en-US" dirty="0"/>
              <a:t>light </a:t>
            </a:r>
            <a:r>
              <a:rPr lang="en-US" dirty="0" smtClean="0"/>
              <a:t>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262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Psoriasis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- 1-3% (under-estimated)                              </a:t>
            </a:r>
          </a:p>
          <a:p>
            <a:pPr marL="0" indent="0">
              <a:buNone/>
            </a:pPr>
            <a:r>
              <a:rPr lang="en-US" dirty="0" smtClean="0"/>
              <a:t>-  F=M                                                          </a:t>
            </a:r>
          </a:p>
          <a:p>
            <a:pPr marL="0" indent="0">
              <a:buNone/>
            </a:pPr>
            <a:r>
              <a:rPr lang="en-US" dirty="0" smtClean="0"/>
              <a:t>-  Any age (two peak of onset) </a:t>
            </a:r>
          </a:p>
          <a:p>
            <a:pPr marL="0" indent="0">
              <a:buNone/>
            </a:pPr>
            <a:r>
              <a:rPr lang="en-US" dirty="0" smtClean="0"/>
              <a:t>-  Race:-any race; higher prevalence in western European and Scandinavian populations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6652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Pityriasis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rubra</a:t>
            </a:r>
            <a:r>
              <a:rPr lang="en-US" b="1" dirty="0" smtClean="0">
                <a:solidFill>
                  <a:srgbClr val="FF0000"/>
                </a:solidFill>
              </a:rPr>
              <a:t> pilaris (PRP)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5029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- A </a:t>
            </a:r>
            <a:r>
              <a:rPr lang="en-US" dirty="0"/>
              <a:t>disease with unknown etiology.</a:t>
            </a:r>
          </a:p>
          <a:p>
            <a:pPr marL="0" indent="0">
              <a:buNone/>
            </a:pPr>
            <a:r>
              <a:rPr lang="en-US" dirty="0" smtClean="0"/>
              <a:t>- Has </a:t>
            </a:r>
            <a:r>
              <a:rPr lang="en-US" dirty="0"/>
              <a:t>a familial form and an acquired form </a:t>
            </a:r>
          </a:p>
          <a:p>
            <a:pPr marL="0" indent="0">
              <a:buNone/>
            </a:pPr>
            <a:r>
              <a:rPr lang="en-US" dirty="0" smtClean="0"/>
              <a:t>- Classified </a:t>
            </a:r>
            <a:r>
              <a:rPr lang="en-US" dirty="0"/>
              <a:t>by “</a:t>
            </a:r>
            <a:r>
              <a:rPr lang="en-US" dirty="0" smtClean="0"/>
              <a:t>GRIFFITH” into 6 Subtypes: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Type I : Classic adult </a:t>
            </a:r>
            <a:r>
              <a:rPr lang="en-US" dirty="0" smtClean="0"/>
              <a:t>PRP (most common 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Type II : Atypical adult PRP</a:t>
            </a:r>
          </a:p>
          <a:p>
            <a:pPr marL="0" indent="0">
              <a:buNone/>
            </a:pPr>
            <a:r>
              <a:rPr lang="en-US" dirty="0"/>
              <a:t>Type III : Classic juvenile PRP</a:t>
            </a:r>
          </a:p>
          <a:p>
            <a:pPr marL="0" indent="0">
              <a:buNone/>
            </a:pPr>
            <a:r>
              <a:rPr lang="en-US" dirty="0"/>
              <a:t>Type IV : circumscribed juvenile PRP</a:t>
            </a:r>
          </a:p>
          <a:p>
            <a:pPr marL="0" indent="0">
              <a:buNone/>
            </a:pPr>
            <a:r>
              <a:rPr lang="en-US" dirty="0"/>
              <a:t>Type V : atypical juvenile PRP</a:t>
            </a:r>
          </a:p>
          <a:p>
            <a:pPr marL="0" indent="0">
              <a:buNone/>
            </a:pPr>
            <a:r>
              <a:rPr lang="en-US" dirty="0"/>
              <a:t>Type VI : HIV associated PRP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4389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PRP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Clinical features :</a:t>
            </a:r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/>
              <a:t>Orange-red or salmon-colored scaly plaques.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/>
              <a:t>Characteristic feature is </a:t>
            </a:r>
            <a:r>
              <a:rPr lang="en-US" dirty="0" smtClean="0"/>
              <a:t>presence of </a:t>
            </a:r>
            <a:r>
              <a:rPr lang="en-US" dirty="0"/>
              <a:t>islands of sparing(unaffected skin </a:t>
            </a:r>
            <a:r>
              <a:rPr lang="en-US" dirty="0" smtClean="0"/>
              <a:t>within the </a:t>
            </a:r>
            <a:r>
              <a:rPr lang="en-US" dirty="0"/>
              <a:t>plaques).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/>
              <a:t>Follicular hyperkeratosis on dorsal aspects of proximal phalanges</a:t>
            </a:r>
            <a:r>
              <a:rPr lang="en-US" dirty="0" smtClean="0"/>
              <a:t>, elbows </a:t>
            </a:r>
            <a:r>
              <a:rPr lang="en-US" dirty="0"/>
              <a:t>and wrists.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/>
              <a:t>Palmoplantar keratoderma occurs in most patients and tends to have an orange hue.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67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PRP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6781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9500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PRP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229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8665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667" y="1600200"/>
            <a:ext cx="655466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5632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- Nail changes: distal yellow-brown discoloration, subungual hyperkeratosis, longitudinal ridging, nail plate thickening, and splinter hemorrhages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/>
              <a:t>Mucous membranes: Patients may complain of pain and irritation in the mouth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1396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500" b="1" dirty="0" smtClean="0">
                <a:solidFill>
                  <a:srgbClr val="FF0000"/>
                </a:solidFill>
              </a:rPr>
              <a:t>Treatment </a:t>
            </a:r>
            <a:r>
              <a:rPr lang="en-US" sz="3500" b="1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endParaRPr lang="en-US" sz="35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400" dirty="0" smtClean="0"/>
              <a:t>The classic types (adult and juvenile) typically resolve within 3–5</a:t>
            </a:r>
          </a:p>
          <a:p>
            <a:pPr marL="0" indent="0">
              <a:buNone/>
            </a:pPr>
            <a:r>
              <a:rPr lang="en-US" sz="3400" dirty="0" smtClean="0"/>
              <a:t>years</a:t>
            </a:r>
            <a:endParaRPr lang="en-US" sz="3400" dirty="0" smtClean="0"/>
          </a:p>
          <a:p>
            <a:pPr marL="0" indent="0">
              <a:buNone/>
            </a:pPr>
            <a:r>
              <a:rPr lang="en-US" dirty="0" smtClean="0"/>
              <a:t>Topical </a:t>
            </a:r>
            <a:r>
              <a:rPr lang="en-US" dirty="0" smtClean="0"/>
              <a:t>steroids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Vit</a:t>
            </a:r>
            <a:r>
              <a:rPr lang="en-US" dirty="0"/>
              <a:t> D analogue. </a:t>
            </a:r>
          </a:p>
          <a:p>
            <a:pPr marL="0" indent="0">
              <a:buNone/>
            </a:pPr>
            <a:r>
              <a:rPr lang="en-US" dirty="0"/>
              <a:t>Topical </a:t>
            </a:r>
            <a:r>
              <a:rPr lang="en-US" dirty="0" err="1"/>
              <a:t>retinoids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Phototherapy (NBUVB).</a:t>
            </a:r>
          </a:p>
          <a:p>
            <a:pPr marL="0" indent="0">
              <a:buNone/>
            </a:pPr>
            <a:r>
              <a:rPr lang="en-US" dirty="0" smtClean="0"/>
              <a:t>Oral </a:t>
            </a:r>
            <a:r>
              <a:rPr lang="en-US" dirty="0" err="1"/>
              <a:t>retinoids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smtClean="0"/>
              <a:t>Methotrexate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3476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Psoriasis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-Epidermal cell kinetics : </a:t>
            </a:r>
            <a:br>
              <a:rPr lang="en-US" dirty="0" smtClean="0"/>
            </a:br>
            <a:r>
              <a:rPr lang="en-US" dirty="0" smtClean="0"/>
              <a:t>-The growth fraction of basal cells is increased to almost 100% compared with 30% in normal skin</a:t>
            </a:r>
            <a:br>
              <a:rPr lang="en-US" dirty="0" smtClean="0"/>
            </a:br>
            <a:r>
              <a:rPr lang="en-US" dirty="0" smtClean="0"/>
              <a:t> -The epidermal turnover time is shortened to less than 10 days compared with 30 to 60 days in normal skin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362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Pathogenesis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Multifactorial includes 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1- Genetic factor:-</a:t>
            </a:r>
          </a:p>
          <a:p>
            <a:pPr marL="0" indent="0">
              <a:buNone/>
            </a:pPr>
            <a:r>
              <a:rPr lang="en-US" dirty="0" smtClean="0"/>
              <a:t>There are two types:-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type I psoriasis: more likely to be familial, have a </a:t>
            </a:r>
            <a:r>
              <a:rPr lang="en-US" dirty="0" smtClean="0"/>
              <a:t>early clinical </a:t>
            </a:r>
            <a:r>
              <a:rPr lang="en-US" dirty="0" smtClean="0"/>
              <a:t>course and is associated with </a:t>
            </a:r>
            <a:r>
              <a:rPr lang="en-US" dirty="0" smtClean="0"/>
              <a:t>HLA-Cw6</a:t>
            </a:r>
          </a:p>
          <a:p>
            <a:pPr marL="0" indent="0">
              <a:buNone/>
            </a:pPr>
            <a:r>
              <a:rPr lang="en-US" dirty="0" smtClean="0"/>
              <a:t>Late </a:t>
            </a:r>
            <a:r>
              <a:rPr lang="en-US" dirty="0" smtClean="0"/>
              <a:t>onset, or type II psoriasis: ages 50 to 60 </a:t>
            </a:r>
            <a:r>
              <a:rPr lang="en-US" dirty="0" smtClean="0"/>
              <a:t>and lack the expression of HLA-CW6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947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Pathogenesis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2-Environmental factors:-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Infection (streptococcal infection)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Physical agents (</a:t>
            </a:r>
            <a:r>
              <a:rPr lang="en-US" dirty="0" err="1" smtClean="0"/>
              <a:t>eg</a:t>
            </a:r>
            <a:r>
              <a:rPr lang="en-US" dirty="0" smtClean="0"/>
              <a:t>, stress</a:t>
            </a:r>
            <a:r>
              <a:rPr lang="en-US" dirty="0" smtClean="0"/>
              <a:t>, alcoholism, smoking)            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Koebner </a:t>
            </a:r>
            <a:r>
              <a:rPr lang="en-US" dirty="0" smtClean="0"/>
              <a:t>phenomenon </a:t>
            </a:r>
            <a:endParaRPr lang="en-US" dirty="0" smtClean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 smtClean="0"/>
              <a:t>Hypocalcemia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Drugs (lithium, anti-</a:t>
            </a:r>
            <a:r>
              <a:rPr lang="en-US" dirty="0" err="1" smtClean="0"/>
              <a:t>malarials</a:t>
            </a:r>
            <a:r>
              <a:rPr lang="en-US" dirty="0" smtClean="0"/>
              <a:t> , NSAID , beta-blockers) 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55093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1678</Words>
  <Application>Microsoft Office PowerPoint</Application>
  <PresentationFormat>عرض على الشاشة (3:4)‏</PresentationFormat>
  <Paragraphs>309</Paragraphs>
  <Slides>66</Slides>
  <Notes>1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66</vt:i4>
      </vt:variant>
    </vt:vector>
  </HeadingPairs>
  <TitlesOfParts>
    <vt:vector size="67" baseType="lpstr">
      <vt:lpstr>نسق Office</vt:lpstr>
      <vt:lpstr>Psoriasis and Papulosquamous diseases </vt:lpstr>
      <vt:lpstr>Objectives</vt:lpstr>
      <vt:lpstr>Papulosquamous</vt:lpstr>
      <vt:lpstr>Papulosquamous Diseases</vt:lpstr>
      <vt:lpstr>Psoriasis</vt:lpstr>
      <vt:lpstr>Psoriasis</vt:lpstr>
      <vt:lpstr>Psoriasis </vt:lpstr>
      <vt:lpstr>Pathogenesis</vt:lpstr>
      <vt:lpstr>Pathogenesis</vt:lpstr>
      <vt:lpstr>Pathogenesis</vt:lpstr>
      <vt:lpstr>Psoriasis </vt:lpstr>
      <vt:lpstr>Psoriasis</vt:lpstr>
      <vt:lpstr>Plaque Psoriasis ( Psoriasis vulgaris )</vt:lpstr>
      <vt:lpstr>عرض تقديمي في PowerPoint</vt:lpstr>
      <vt:lpstr>عرض تقديمي في PowerPoint</vt:lpstr>
      <vt:lpstr>Guttate Psoriasis</vt:lpstr>
      <vt:lpstr>Guttate Psoriasis</vt:lpstr>
      <vt:lpstr>ERYTHRODERMIC PSORIASIS </vt:lpstr>
      <vt:lpstr>Pustular Psoriasis </vt:lpstr>
      <vt:lpstr>Pustular Psoriasis </vt:lpstr>
      <vt:lpstr>Pustular Psoriasis</vt:lpstr>
      <vt:lpstr>Pustular Psoriasis</vt:lpstr>
      <vt:lpstr>Inverse psoriasis</vt:lpstr>
      <vt:lpstr>Psoriatic Arthritis </vt:lpstr>
      <vt:lpstr>عرض تقديمي في PowerPoint</vt:lpstr>
      <vt:lpstr>Nail Psoriasis</vt:lpstr>
      <vt:lpstr>عرض تقديمي في PowerPoint</vt:lpstr>
      <vt:lpstr>عرض تقديمي في PowerPoint</vt:lpstr>
      <vt:lpstr>Histology </vt:lpstr>
      <vt:lpstr>عرض تقديمي في PowerPoint</vt:lpstr>
      <vt:lpstr>Treatment</vt:lpstr>
      <vt:lpstr>Phototherapy </vt:lpstr>
      <vt:lpstr>Psoriasis</vt:lpstr>
      <vt:lpstr>Methotrexate </vt:lpstr>
      <vt:lpstr>Acitretin (Oral retinoids)</vt:lpstr>
      <vt:lpstr>Cyclosporine</vt:lpstr>
      <vt:lpstr>Biologics </vt:lpstr>
      <vt:lpstr>Lichen Planus ( LP)</vt:lpstr>
      <vt:lpstr>LP</vt:lpstr>
      <vt:lpstr>LP</vt:lpstr>
      <vt:lpstr>Lichen planus </vt:lpstr>
      <vt:lpstr>LP</vt:lpstr>
      <vt:lpstr>عرض تقديمي في PowerPoint</vt:lpstr>
      <vt:lpstr>عرض تقديمي في PowerPoint</vt:lpstr>
      <vt:lpstr>Clinical types of LP</vt:lpstr>
      <vt:lpstr>LP </vt:lpstr>
      <vt:lpstr>LP</vt:lpstr>
      <vt:lpstr>Nail LP</vt:lpstr>
      <vt:lpstr>Oral LP</vt:lpstr>
      <vt:lpstr>Hair LP (lichen planopilaris )</vt:lpstr>
      <vt:lpstr>Actinic LP </vt:lpstr>
      <vt:lpstr>Histopathology </vt:lpstr>
      <vt:lpstr>Treatment </vt:lpstr>
      <vt:lpstr>Pityriasis Rosea (PR)   </vt:lpstr>
      <vt:lpstr>PR</vt:lpstr>
      <vt:lpstr>PR</vt:lpstr>
      <vt:lpstr>عرض تقديمي في PowerPoint</vt:lpstr>
      <vt:lpstr>PR</vt:lpstr>
      <vt:lpstr>PR</vt:lpstr>
      <vt:lpstr>Pityriasis rubra pilaris (PRP)</vt:lpstr>
      <vt:lpstr>PRP </vt:lpstr>
      <vt:lpstr>PRP</vt:lpstr>
      <vt:lpstr>PRP</vt:lpstr>
      <vt:lpstr>عرض تقديمي في PowerPoint</vt:lpstr>
      <vt:lpstr>PRP</vt:lpstr>
      <vt:lpstr>PRP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Psoriasis and Papulosquamous diseases</dc:title>
  <dc:creator>Eman</dc:creator>
  <cp:lastModifiedBy>Eman</cp:lastModifiedBy>
  <cp:revision>21</cp:revision>
  <dcterms:created xsi:type="dcterms:W3CDTF">2018-02-05T11:55:20Z</dcterms:created>
  <dcterms:modified xsi:type="dcterms:W3CDTF">2018-02-06T22:02:36Z</dcterms:modified>
</cp:coreProperties>
</file>