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102"/>
  </p:notesMasterIdLst>
  <p:handoutMasterIdLst>
    <p:handoutMasterId r:id="rId103"/>
  </p:handoutMasterIdLst>
  <p:sldIdLst>
    <p:sldId id="368" r:id="rId2"/>
    <p:sldId id="369" r:id="rId3"/>
    <p:sldId id="373" r:id="rId4"/>
    <p:sldId id="372" r:id="rId5"/>
    <p:sldId id="403" r:id="rId6"/>
    <p:sldId id="256" r:id="rId7"/>
    <p:sldId id="370" r:id="rId8"/>
    <p:sldId id="360" r:id="rId9"/>
    <p:sldId id="257" r:id="rId10"/>
    <p:sldId id="393" r:id="rId11"/>
    <p:sldId id="362" r:id="rId12"/>
    <p:sldId id="258" r:id="rId13"/>
    <p:sldId id="259" r:id="rId14"/>
    <p:sldId id="260" r:id="rId15"/>
    <p:sldId id="377" r:id="rId16"/>
    <p:sldId id="261" r:id="rId17"/>
    <p:sldId id="378" r:id="rId18"/>
    <p:sldId id="262" r:id="rId19"/>
    <p:sldId id="263" r:id="rId20"/>
    <p:sldId id="379" r:id="rId21"/>
    <p:sldId id="264" r:id="rId22"/>
    <p:sldId id="265" r:id="rId23"/>
    <p:sldId id="266" r:id="rId24"/>
    <p:sldId id="318" r:id="rId25"/>
    <p:sldId id="356" r:id="rId26"/>
    <p:sldId id="357" r:id="rId27"/>
    <p:sldId id="324" r:id="rId28"/>
    <p:sldId id="325" r:id="rId29"/>
    <p:sldId id="326" r:id="rId30"/>
    <p:sldId id="327" r:id="rId31"/>
    <p:sldId id="376" r:id="rId32"/>
    <p:sldId id="328" r:id="rId33"/>
    <p:sldId id="354" r:id="rId34"/>
    <p:sldId id="329" r:id="rId35"/>
    <p:sldId id="330" r:id="rId36"/>
    <p:sldId id="332" r:id="rId37"/>
    <p:sldId id="336" r:id="rId38"/>
    <p:sldId id="337" r:id="rId39"/>
    <p:sldId id="339" r:id="rId40"/>
    <p:sldId id="355" r:id="rId41"/>
    <p:sldId id="267" r:id="rId42"/>
    <p:sldId id="380" r:id="rId43"/>
    <p:sldId id="319" r:id="rId44"/>
    <p:sldId id="323" r:id="rId45"/>
    <p:sldId id="363" r:id="rId46"/>
    <p:sldId id="269" r:id="rId47"/>
    <p:sldId id="381" r:id="rId48"/>
    <p:sldId id="270" r:id="rId49"/>
    <p:sldId id="321" r:id="rId50"/>
    <p:sldId id="271" r:id="rId51"/>
    <p:sldId id="383" r:id="rId52"/>
    <p:sldId id="394" r:id="rId53"/>
    <p:sldId id="402" r:id="rId54"/>
    <p:sldId id="382" r:id="rId55"/>
    <p:sldId id="400" r:id="rId56"/>
    <p:sldId id="406" r:id="rId57"/>
    <p:sldId id="272" r:id="rId58"/>
    <p:sldId id="384" r:id="rId59"/>
    <p:sldId id="364" r:id="rId60"/>
    <p:sldId id="273" r:id="rId61"/>
    <p:sldId id="385" r:id="rId62"/>
    <p:sldId id="359" r:id="rId63"/>
    <p:sldId id="274" r:id="rId64"/>
    <p:sldId id="386" r:id="rId65"/>
    <p:sldId id="389" r:id="rId66"/>
    <p:sldId id="404" r:id="rId67"/>
    <p:sldId id="387" r:id="rId68"/>
    <p:sldId id="341" r:id="rId69"/>
    <p:sldId id="342" r:id="rId70"/>
    <p:sldId id="343" r:id="rId71"/>
    <p:sldId id="345" r:id="rId72"/>
    <p:sldId id="340" r:id="rId73"/>
    <p:sldId id="344" r:id="rId74"/>
    <p:sldId id="346" r:id="rId75"/>
    <p:sldId id="275" r:id="rId76"/>
    <p:sldId id="276" r:id="rId77"/>
    <p:sldId id="366" r:id="rId78"/>
    <p:sldId id="401" r:id="rId79"/>
    <p:sldId id="407" r:id="rId80"/>
    <p:sldId id="280" r:id="rId81"/>
    <p:sldId id="388" r:id="rId82"/>
    <p:sldId id="351" r:id="rId83"/>
    <p:sldId id="352" r:id="rId84"/>
    <p:sldId id="281" r:id="rId85"/>
    <p:sldId id="397" r:id="rId86"/>
    <p:sldId id="408" r:id="rId87"/>
    <p:sldId id="277" r:id="rId88"/>
    <p:sldId id="390" r:id="rId89"/>
    <p:sldId id="278" r:id="rId90"/>
    <p:sldId id="392" r:id="rId91"/>
    <p:sldId id="399" r:id="rId92"/>
    <p:sldId id="367" r:id="rId93"/>
    <p:sldId id="398" r:id="rId94"/>
    <p:sldId id="348" r:id="rId95"/>
    <p:sldId id="358" r:id="rId96"/>
    <p:sldId id="349" r:id="rId97"/>
    <p:sldId id="405" r:id="rId98"/>
    <p:sldId id="350" r:id="rId99"/>
    <p:sldId id="391" r:id="rId100"/>
    <p:sldId id="395" r:id="rId101"/>
  </p:sldIdLst>
  <p:sldSz cx="9144000" cy="6858000" type="screen4x3"/>
  <p:notesSz cx="6858000" cy="9144000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0" autoAdjust="0"/>
    <p:restoredTop sz="96733" autoAdjust="0"/>
  </p:normalViewPr>
  <p:slideViewPr>
    <p:cSldViewPr>
      <p:cViewPr varScale="1">
        <p:scale>
          <a:sx n="63" d="100"/>
          <a:sy n="63" d="100"/>
        </p:scale>
        <p:origin x="152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95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CC0EAE3-5B1A-4AB9-A29E-CA7DC42341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182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pPr>
              <a:defRPr/>
            </a:pPr>
            <a:fld id="{F7A39882-383A-4E5F-940C-2843C2DFE7F7}" type="datetimeFigureOut">
              <a:rPr lang="ar-SA"/>
              <a:pPr>
                <a:defRPr/>
              </a:pPr>
              <a:t>01/06/1439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ar-SA" noProof="0"/>
              <a:t>Click to edit Master text styles</a:t>
            </a:r>
          </a:p>
          <a:p>
            <a:pPr lvl="1"/>
            <a:r>
              <a:rPr lang="en-US" altLang="ar-SA" noProof="0"/>
              <a:t>Second level</a:t>
            </a:r>
          </a:p>
          <a:p>
            <a:pPr lvl="2"/>
            <a:r>
              <a:rPr lang="en-US" altLang="ar-SA" noProof="0"/>
              <a:t>Third level</a:t>
            </a:r>
          </a:p>
          <a:p>
            <a:pPr lvl="3"/>
            <a:r>
              <a:rPr lang="en-US" altLang="ar-SA" noProof="0"/>
              <a:t>Fourth level</a:t>
            </a:r>
          </a:p>
          <a:p>
            <a:pPr lvl="4"/>
            <a:r>
              <a:rPr lang="en-US" altLang="ar-SA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pPr>
              <a:defRPr/>
            </a:pPr>
            <a:fld id="{32E8E6E3-6439-41A0-AE25-9B326CD748E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854525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altLang="ar-SA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98A2A9F-7E3C-4873-8B02-B2D6846EE808}" type="slidenum">
              <a:rPr lang="ar-SA" altLang="ar-SA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ar-SA" altLang="ar-SA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47AE79-43C9-4884-9B80-F29B745003E0}" type="slidenum">
              <a:rPr lang="ar-SA" altLang="ar-SA" smtClean="0"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92</a:t>
            </a:fld>
            <a:endParaRPr lang="ar-SA" altLang="ar-SA">
              <a:latin typeface="Tahom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oriz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>
            <a:fillRect/>
          </a:stretch>
        </p:blipFill>
        <p:spPr bwMode="auto">
          <a:xfrm>
            <a:off x="0" y="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/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0B3BC-F5C0-4120-8D1E-861BBBAD63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223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43B80-908F-4B71-8C5E-12920013B4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18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F3C81-4560-4F37-8492-55813DD6B5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46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F9882-2AF6-4CDD-A760-83EBF40FF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49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/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B5EB4-82EF-438E-8B9A-EFFE7830FB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4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23E24-9752-40DC-AED4-3B7D369DE1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446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81D01-7A0F-43AB-9759-F63800044C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9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C95D9-FF49-47FD-8D15-08B3CC4277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63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8D0BA-7CC5-4EA3-BB35-50A2B5281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531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EF7C9-6415-41C2-8CAF-5AD1D537A7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76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horiz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2328-742C-41CA-95DE-4634F0A1EE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89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83838"/>
            </a:gs>
            <a:gs pos="31000">
              <a:srgbClr val="000000"/>
            </a:gs>
            <a:gs pos="100000">
              <a:srgbClr val="0000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orizon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  <a:latin typeface="Tahoma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  <a:latin typeface="Tahoma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pPr>
              <a:defRPr/>
            </a:pPr>
            <a:fld id="{CA8304FA-8C04-458D-993B-7380D942B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54" r:id="rId1"/>
    <p:sldLayoutId id="2147483946" r:id="rId2"/>
    <p:sldLayoutId id="2147483955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6" r:id="rId9"/>
    <p:sldLayoutId id="2147483952" r:id="rId10"/>
    <p:sldLayoutId id="214748395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all" spc="5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  <a:ea typeface="MS PGothic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  <a:ea typeface="MS PGothic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  <a:ea typeface="MS PGothic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pitchFamily="34" charset="0"/>
          <a:ea typeface="MS PGothic" pitchFamily="34" charset="-128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What is this ?</a:t>
            </a:r>
            <a:endParaRPr lang="ar-SA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123" name="Picture 2" descr="C:\Users\sony\Desktop\My Lectures\640_Zit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28775"/>
            <a:ext cx="3733800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Content Placeholder 1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844675"/>
            <a:ext cx="2590800" cy="3313113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-100013"/>
            <a:ext cx="7924800" cy="922338"/>
          </a:xfrm>
        </p:spPr>
        <p:txBody>
          <a:bodyPr/>
          <a:lstStyle/>
          <a:p>
            <a:pPr algn="ctr">
              <a:defRPr/>
            </a:pPr>
            <a:r>
              <a:rPr lang="en-US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Clinical features </a:t>
            </a:r>
            <a:endParaRPr lang="ar-SA" sz="36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316" name="Picture 4" descr="C:\Users\sony\Desktop\My Lectures\closed co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628775"/>
            <a:ext cx="3744913" cy="20193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644900"/>
            <a:ext cx="3744913" cy="21605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8" name="Picture 2" descr="C:\Users\sony\Desktop\My Lectures\clinical papulopus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08138"/>
            <a:ext cx="4176712" cy="2646362"/>
          </a:xfr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3" descr="C:\Users\sony\Desktop\My Lectures\acne sca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632200"/>
            <a:ext cx="4176712" cy="21732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476375" y="4292600"/>
            <a:ext cx="2159000" cy="1296988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ony\Desktop\sep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7200799" cy="36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sony\Desktop\Capture.JPGgoo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73016"/>
            <a:ext cx="2505075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95288" y="1600200"/>
            <a:ext cx="4392612" cy="41148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Font typeface="Arial" pitchFamily="34" charset="0"/>
              <a:buNone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Arial" pitchFamily="34" charset="0"/>
              </a:rPr>
              <a:t>When follicles rupture into surrounding tissues they result in: 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Arial" pitchFamily="34" charset="0"/>
              </a:rPr>
              <a:t>Papules.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Arial" pitchFamily="34" charset="0"/>
              </a:rPr>
              <a:t>Pustules.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Arial" pitchFamily="34" charset="0"/>
              </a:rPr>
              <a:t>Nodules.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Arial" pitchFamily="34" charset="0"/>
              </a:rPr>
              <a:t>Cysts.</a:t>
            </a:r>
            <a:endParaRPr 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633412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b="1" cap="none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Arial" pitchFamily="34" charset="0"/>
              </a:rPr>
              <a:t>Clinical features</a:t>
            </a:r>
            <a:endParaRPr lang="ar-SA" b="1" cap="none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pic>
        <p:nvPicPr>
          <p:cNvPr id="14341" name="Picture 5" descr="C:\Users\sony\Desktop\My Lectures\Figure 41 -Acne congloba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452813"/>
            <a:ext cx="3810000" cy="22796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7" descr="C:\Users\sony\Desktop\My Lectures\inflammato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1550988"/>
            <a:ext cx="3800475" cy="20272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27763" y="3716338"/>
            <a:ext cx="647700" cy="12255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1125538"/>
            <a:ext cx="8137525" cy="4610100"/>
          </a:xfrm>
        </p:spPr>
        <p:txBody>
          <a:bodyPr>
            <a:normAutofit fontScale="92500" lnSpcReduction="10000"/>
          </a:bodyPr>
          <a:lstStyle/>
          <a:p>
            <a:pPr marL="457200" indent="-457200" algn="l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Lesions predominate in sebaceous gland rich   </a:t>
            </a:r>
          </a:p>
          <a:p>
            <a:pPr algn="l" eaLnBrk="1" fontAlgn="auto" hangingPunct="1">
              <a:lnSpc>
                <a:spcPct val="90000"/>
              </a:lnSpc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regions (face, upper back, chest &amp; upper arms).   </a:t>
            </a:r>
          </a:p>
          <a:p>
            <a:pPr marL="457200" indent="-457200" algn="l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  <a:p>
            <a:pPr marL="457200" indent="-457200" algn="l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  <a:p>
            <a:pPr marL="457200" indent="-457200" algn="l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The severity of acne ranges from mild, moderate ,</a:t>
            </a:r>
          </a:p>
          <a:p>
            <a:pPr algn="l" eaLnBrk="1" fontAlgn="auto" hangingPunct="1">
              <a:lnSpc>
                <a:spcPct val="90000"/>
              </a:lnSpc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severe according to the predominant lesion.</a:t>
            </a:r>
          </a:p>
          <a:p>
            <a:pPr marL="457200" indent="-457200" algn="l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  <a:p>
            <a:pPr marL="457200" indent="-457200" algn="l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Comedon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predominance is considered to be mild, </a:t>
            </a:r>
          </a:p>
          <a:p>
            <a:pPr algn="l" eaLnBrk="1" fontAlgn="auto" hangingPunct="1">
              <a:lnSpc>
                <a:spcPct val="90000"/>
              </a:lnSpc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while extensive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papulopustules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and nodules or cysts are considered severe.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950" y="549275"/>
            <a:ext cx="8636000" cy="3587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j-ea"/>
                <a:cs typeface="Arial" charset="0"/>
              </a:rPr>
              <a:t> 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Clinical Features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178300" cy="4114800"/>
          </a:xfrm>
        </p:spPr>
        <p:txBody>
          <a:bodyPr>
            <a:normAutofit fontScale="92500" lnSpcReduction="10000"/>
          </a:bodyPr>
          <a:lstStyle/>
          <a:p>
            <a:pPr marL="609600" indent="-609600" eaLnBrk="1" fontAlgn="auto" hangingPunct="1">
              <a:buFontTx/>
              <a:buNone/>
              <a:defRPr/>
            </a:pP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1- Neonatal acne:</a:t>
            </a:r>
          </a:p>
          <a:p>
            <a:pPr marL="457200" lvl="1" indent="-4572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Onset between 0-6 w of age.</a:t>
            </a:r>
          </a:p>
          <a:p>
            <a:pPr marL="457200" lvl="1" indent="-4572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Characterized by closed comedons.</a:t>
            </a:r>
          </a:p>
          <a:p>
            <a:pPr marL="457200" lvl="1" indent="-4572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Resolve spontaneously within 1-3 months.</a:t>
            </a:r>
          </a:p>
          <a:p>
            <a:pPr marL="457200" lvl="1" indent="-4572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No relation with later development of acne.</a:t>
            </a:r>
          </a:p>
          <a:p>
            <a:pPr marL="1263650" lvl="1" indent="-627063" eaLnBrk="1" fontAlgn="auto" hangingPunct="1">
              <a:buFontTx/>
              <a:buNone/>
              <a:defRPr/>
            </a:pP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pitchFamily="34" charset="0"/>
              <a:ea typeface="+mn-e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63775" y="-171450"/>
            <a:ext cx="79248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Acne 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Subtypes</a:t>
            </a:r>
          </a:p>
        </p:txBody>
      </p:sp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557338"/>
            <a:ext cx="3673475" cy="41751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1520" y="1412875"/>
            <a:ext cx="4607818" cy="4608513"/>
          </a:xfrm>
        </p:spPr>
        <p:txBody>
          <a:bodyPr>
            <a:noAutofit/>
          </a:bodyPr>
          <a:lstStyle/>
          <a:p>
            <a:pPr marL="609600" indent="-609600" eaLnBrk="1" fontAlgn="auto" hangingPunct="1">
              <a:buFontTx/>
              <a:buNone/>
              <a:defRPr/>
            </a:pP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2- Infantile Acne:</a:t>
            </a:r>
          </a:p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Onset between 3-6 m.</a:t>
            </a:r>
          </a:p>
          <a:p>
            <a:pPr marL="457200" lvl="1" indent="-4572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Characterized by inflammatory lesions.</a:t>
            </a:r>
          </a:p>
          <a:p>
            <a:pPr marL="457200" lvl="1" indent="-4572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Can be associated with precocious androgen secretion secondary to brain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hamartoma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  and astrocytoma.</a:t>
            </a:r>
          </a:p>
          <a:p>
            <a:pPr marL="990600" lvl="1" indent="-533400" eaLnBrk="1" fontAlgn="auto" hangingPunct="1">
              <a:buFontTx/>
              <a:buNone/>
              <a:defRPr/>
            </a:pP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pitchFamily="34" charset="0"/>
              <a:ea typeface="+mn-e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7924800" cy="70643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 Acne 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Subtypes</a:t>
            </a:r>
          </a:p>
        </p:txBody>
      </p:sp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557338"/>
            <a:ext cx="3600450" cy="41751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79388" y="1600200"/>
            <a:ext cx="4320604" cy="4114800"/>
          </a:xfrm>
        </p:spPr>
        <p:txBody>
          <a:bodyPr/>
          <a:lstStyle/>
          <a:p>
            <a:pPr marL="457200" lvl="1" indent="-457200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Endocrinology examination (LH) and bone age is important.</a:t>
            </a:r>
          </a:p>
          <a:p>
            <a:pPr marL="457200" lvl="1" indent="-457200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There is increased risk of development of severe acne later in life.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-100013"/>
            <a:ext cx="7924800" cy="1143001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               Acne Subtypes</a:t>
            </a: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574800"/>
            <a:ext cx="3600450" cy="2286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860800"/>
            <a:ext cx="3600450" cy="20129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179512" y="1600200"/>
            <a:ext cx="4536504" cy="4114800"/>
          </a:xfrm>
        </p:spPr>
        <p:txBody>
          <a:bodyPr/>
          <a:lstStyle/>
          <a:p>
            <a:pPr marL="0" lvl="1" indent="-533400" eaLnBrk="1" fontAlgn="auto" hangingPunct="1">
              <a:buFontTx/>
              <a:buNone/>
              <a:defRPr/>
            </a:pPr>
            <a:r>
              <a:rPr lang="en-US" sz="2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3-Teenage Acne:</a:t>
            </a:r>
          </a:p>
          <a:p>
            <a:pPr marL="0" lvl="1" indent="-5334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6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More in boys.</a:t>
            </a:r>
          </a:p>
          <a:p>
            <a:pPr marL="0" lvl="1" indent="-5334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6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Mainly </a:t>
            </a:r>
            <a:r>
              <a:rPr lang="en-US" sz="2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comedonal</a:t>
            </a:r>
            <a:r>
              <a:rPr lang="en-US" sz="26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.</a:t>
            </a:r>
          </a:p>
          <a:p>
            <a:pPr marL="0" lvl="1" indent="-5334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6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May be the first sign of        	puberty.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7924800" cy="7778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 Acne 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Subtypes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28775"/>
            <a:ext cx="3673475" cy="4103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5724525" y="4005263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95288" y="1125538"/>
            <a:ext cx="4464050" cy="4319587"/>
          </a:xfrm>
        </p:spPr>
        <p:txBody>
          <a:bodyPr>
            <a:normAutofit fontScale="92500"/>
          </a:bodyPr>
          <a:lstStyle/>
          <a:p>
            <a:pPr marL="0" lvl="1" indent="-533400" eaLnBrk="1" fontAlgn="auto" hangingPunct="1">
              <a:buFont typeface="Arial" pitchFamily="34" charset="0"/>
              <a:buNone/>
              <a:defRPr/>
            </a:pPr>
            <a:r>
              <a:rPr lang="en-US" sz="2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4- Adult Acne:</a:t>
            </a:r>
          </a:p>
          <a:p>
            <a:pPr marL="0" lvl="1" indent="-5334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6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Affects adults above 25 years.</a:t>
            </a:r>
          </a:p>
          <a:p>
            <a:pPr marL="0" lvl="1" indent="-5334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6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Can be continuation of teenage acne or start </a:t>
            </a:r>
            <a:r>
              <a:rPr lang="en-US" sz="26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denovo</a:t>
            </a:r>
            <a:r>
              <a:rPr lang="en-US" sz="26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.</a:t>
            </a:r>
          </a:p>
          <a:p>
            <a:pPr marL="0" lvl="1" indent="-5334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6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IF associated with hirsutism, irregular periods evaluate for hyper secretion of ovarian androgens (e.g. Polycystic ovary syndrome).</a:t>
            </a:r>
          </a:p>
          <a:p>
            <a:pPr>
              <a:defRPr/>
            </a:pP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561975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             Acne Subtypes</a:t>
            </a:r>
            <a:endParaRPr lang="ar-SA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484" name="Picture 2" descr="C:\Users\sony\Desktop\My Lectures\adult-onset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125538"/>
            <a:ext cx="3157538" cy="1943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3" descr="C:\Users\sony\Desktop\My Lectures\adult-ac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429000"/>
            <a:ext cx="30956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268413"/>
            <a:ext cx="4970463" cy="4114800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marL="0" indent="0" eaLnBrk="1" hangingPunct="1">
              <a:buFont typeface="Arial" pitchFamily="34" charset="0"/>
              <a:buNone/>
              <a:defRPr/>
            </a:pP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Arial" pitchFamily="34" charset="0"/>
              </a:rPr>
              <a:t>5- </a:t>
            </a: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Drug induced Acne: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Steroids, Iodides, Bromides, INH, Lithium, Phenytoin, epidermal growth factor inhibitors (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cetuximab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) cause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acniform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eruption.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The characteristic feature of steroids acne is the absence of comedons and monomorphic lesions as small pustules and  papules all looking alike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7924800" cy="63341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 Acne 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Subtypes</a:t>
            </a:r>
          </a:p>
        </p:txBody>
      </p:sp>
      <p:pic>
        <p:nvPicPr>
          <p:cNvPr id="21508" name="Picture 4" descr="C:\Users\sony\Desktop\My Lectures\acne-bacteria-img-thumb-233x317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5" y="1773238"/>
            <a:ext cx="2122488" cy="3333750"/>
          </a:xfr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178300" cy="4114800"/>
          </a:xfrm>
        </p:spPr>
        <p:txBody>
          <a:bodyPr/>
          <a:lstStyle/>
          <a:p>
            <a:pPr marL="609600" indent="-609600" eaLnBrk="1" fontAlgn="auto" hangingPunct="1">
              <a:buFontTx/>
              <a:buNone/>
              <a:defRPr/>
            </a:pP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6- Acne Conglobata:</a:t>
            </a:r>
          </a:p>
          <a:p>
            <a:pPr marL="91440" lvl="1" indent="-533400" eaLnBrk="1" fontAlgn="auto" hangingPunct="1">
              <a:buFontTx/>
              <a:buNone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Highly inflammatory; with comedons, nodules abscesses, draining sinuses, over the back and chest .</a:t>
            </a:r>
          </a:p>
          <a:p>
            <a:pPr marL="91440" lvl="1" indent="-533400" eaLnBrk="1" fontAlgn="auto" hangingPunct="1">
              <a:buFontTx/>
              <a:buNone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Often persist for long periods.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7924800" cy="63341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 Acne 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Subtypes</a:t>
            </a:r>
          </a:p>
        </p:txBody>
      </p:sp>
      <p:pic>
        <p:nvPicPr>
          <p:cNvPr id="2253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1628775"/>
            <a:ext cx="3832225" cy="4103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2476500"/>
          </a:xfrm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                     What are these ?</a:t>
            </a:r>
            <a:endParaRPr lang="ar-SA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148" name="Picture 2" descr="C:\Users\sony\Desktop\My Lectures\closed c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28775"/>
            <a:ext cx="36734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3" descr="C:\Users\sony\Desktop\My Lectures\comedones black and pap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44650"/>
            <a:ext cx="3733800" cy="2536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95536" y="1600200"/>
            <a:ext cx="4392364" cy="4114800"/>
          </a:xfrm>
        </p:spPr>
        <p:txBody>
          <a:bodyPr/>
          <a:lstStyle/>
          <a:p>
            <a:pPr marL="91440" lvl="1" indent="-5334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Affect males in adult life (18-30 years).</a:t>
            </a:r>
          </a:p>
          <a:p>
            <a:pPr marL="91440" lvl="1" indent="-533400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Heals with scars (Depressed or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Keloidal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).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633412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                     Acne Subtypes</a:t>
            </a: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628775"/>
            <a:ext cx="37084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695700" cy="2476500"/>
          </a:xfrm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2355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008438"/>
            <a:ext cx="3708400" cy="18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Rot="1" noChangeAspect="1" noMove="1" noResize="1" noEditPoints="1" noAdjustHandles="1" noChangeArrowheads="1" noChangeShapeType="1" noTextEdit="1"/>
          </p:cNvSpPr>
          <p:nvPr>
            <p:ph sz="quarter" idx="13"/>
          </p:nvPr>
        </p:nvSpPr>
        <p:spPr>
          <a:xfrm>
            <a:off x="323528" y="1484784"/>
            <a:ext cx="4824536" cy="4114800"/>
          </a:xfrm>
          <a:blipFill rotWithShape="1">
            <a:blip r:embed="rId2"/>
            <a:stretch>
              <a:fillRect l="-2149" t="-1481" r="-2149"/>
            </a:stretch>
          </a:blipFill>
        </p:spPr>
        <p:txBody>
          <a:bodyPr/>
          <a:lstStyle/>
          <a:p>
            <a:pPr>
              <a:defRPr/>
            </a:pPr>
            <a:r>
              <a:rPr lang="ar-SA">
                <a:solidFill>
                  <a:schemeClr val="tx2">
                    <a:lumMod val="20000"/>
                    <a:lumOff val="80000"/>
                  </a:schemeClr>
                </a:solidFill>
              </a:rPr>
              <a:t> </a:t>
            </a: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315913"/>
            <a:ext cx="7924800" cy="11430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           Acne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 Subtypes</a:t>
            </a:r>
          </a:p>
        </p:txBody>
      </p:sp>
      <p:pic>
        <p:nvPicPr>
          <p:cNvPr id="24580" name="Picture 4" descr="C:\Users\sony\Desktop\My Lectures\acne fulminance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913" y="1844824"/>
            <a:ext cx="3457575" cy="3213100"/>
          </a:xfr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1268413"/>
            <a:ext cx="8351837" cy="4105275"/>
          </a:xfrm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indent="-609600" algn="l" eaLnBrk="1" hangingPunct="1">
              <a:buFontTx/>
              <a:buNone/>
              <a:defRPr/>
            </a:pP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8- Occupational Acne:</a:t>
            </a:r>
          </a:p>
          <a:p>
            <a:pPr indent="-6096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	 Due to contact with oils – tars –chlorinated         	hydrocarbons used in the synthesis of       	insecticides and solvents.</a:t>
            </a:r>
          </a:p>
          <a:p>
            <a:pPr indent="-6096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	Lesions appear at site of contact including 	large comedons, papules, pustules, nodules.</a:t>
            </a:r>
          </a:p>
          <a:p>
            <a:pPr indent="-609600" algn="l"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	 The most serious form is the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chloracne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due   	to systemic effect (liver damage –CNS 	involvement, decrease lung vital capacity).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476250"/>
            <a:ext cx="6119812" cy="5762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 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 Acne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 Subtypes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850" y="1603375"/>
            <a:ext cx="4622800" cy="4564063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marL="0" indent="-609600"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9- Gram </a:t>
            </a:r>
            <a:r>
              <a:rPr lang="en-US" sz="28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NegativeFolliculitis</a:t>
            </a: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:</a:t>
            </a:r>
          </a:p>
          <a:p>
            <a:pPr marL="0" indent="-609600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Infection with G –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ve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organisms (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Klebsiella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proteus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E.coli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).</a:t>
            </a:r>
          </a:p>
          <a:p>
            <a:pPr marL="0" indent="-609600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Seen in patients under  chronic antibiotic acne treatments.</a:t>
            </a:r>
          </a:p>
          <a:p>
            <a:pPr marL="0" indent="-609600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Superficial pustules without comedons or even cysts involving from intranasal area to chin and cheeks.</a:t>
            </a:r>
          </a:p>
          <a:p>
            <a:pPr marL="0" indent="-609600"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Response to ampicillin,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Isotretenoin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, TMP-SM.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084513" cy="3024188"/>
          </a:xfrm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7924800" cy="7064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           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 Acne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 Subtypes</a:t>
            </a:r>
          </a:p>
        </p:txBody>
      </p:sp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50" y="1628775"/>
            <a:ext cx="2938463" cy="29956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Picture3 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33375"/>
            <a:ext cx="6480175" cy="43894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TextBox 1"/>
          <p:cNvSpPr txBox="1">
            <a:spLocks noChangeArrowheads="1"/>
          </p:cNvSpPr>
          <p:nvPr/>
        </p:nvSpPr>
        <p:spPr bwMode="auto">
          <a:xfrm>
            <a:off x="2124075" y="4724400"/>
            <a:ext cx="5051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Obstructed sebaceous  duct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sp>
        <p:nvSpPr>
          <p:cNvPr id="27652" name="TextBox 1"/>
          <p:cNvSpPr txBox="1">
            <a:spLocks noChangeArrowheads="1"/>
          </p:cNvSpPr>
          <p:nvPr/>
        </p:nvSpPr>
        <p:spPr bwMode="auto">
          <a:xfrm>
            <a:off x="6445250" y="2852738"/>
            <a:ext cx="1366838" cy="64611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800">
                <a:solidFill>
                  <a:schemeClr val="bg2"/>
                </a:solidFill>
                <a:latin typeface="Tahoma" pitchFamily="34" charset="0"/>
              </a:rPr>
              <a:t>Sebaceous gland</a:t>
            </a:r>
            <a:endParaRPr lang="ar-SA" altLang="ar-SA" sz="1800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27653" name="TextBox 4"/>
          <p:cNvSpPr txBox="1">
            <a:spLocks noChangeArrowheads="1"/>
          </p:cNvSpPr>
          <p:nvPr/>
        </p:nvSpPr>
        <p:spPr bwMode="auto">
          <a:xfrm>
            <a:off x="1476375" y="836613"/>
            <a:ext cx="2016125" cy="369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800">
                <a:solidFill>
                  <a:schemeClr val="bg2"/>
                </a:solidFill>
                <a:latin typeface="Tahoma" pitchFamily="34" charset="0"/>
              </a:rPr>
              <a:t>Obstructed duct</a:t>
            </a:r>
            <a:endParaRPr lang="ar-SA" altLang="ar-SA" sz="1800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3" name="4-Point Star 2"/>
          <p:cNvSpPr/>
          <p:nvPr/>
        </p:nvSpPr>
        <p:spPr>
          <a:xfrm>
            <a:off x="6372200" y="764704"/>
            <a:ext cx="142974" cy="228600"/>
          </a:xfrm>
          <a:prstGeom prst="star4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4-Point Star 7"/>
          <p:cNvSpPr/>
          <p:nvPr/>
        </p:nvSpPr>
        <p:spPr>
          <a:xfrm>
            <a:off x="6444208" y="1184176"/>
            <a:ext cx="142974" cy="228600"/>
          </a:xfrm>
          <a:prstGeom prst="star4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4-Point Star 8"/>
          <p:cNvSpPr/>
          <p:nvPr/>
        </p:nvSpPr>
        <p:spPr>
          <a:xfrm>
            <a:off x="6444208" y="1472208"/>
            <a:ext cx="142974" cy="228600"/>
          </a:xfrm>
          <a:prstGeom prst="star4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4-Point Star 9"/>
          <p:cNvSpPr/>
          <p:nvPr/>
        </p:nvSpPr>
        <p:spPr>
          <a:xfrm>
            <a:off x="6228184" y="1328192"/>
            <a:ext cx="142974" cy="228600"/>
          </a:xfrm>
          <a:prstGeom prst="star4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4-Point Star 10"/>
          <p:cNvSpPr/>
          <p:nvPr/>
        </p:nvSpPr>
        <p:spPr>
          <a:xfrm>
            <a:off x="2699792" y="1340768"/>
            <a:ext cx="142974" cy="228600"/>
          </a:xfrm>
          <a:prstGeom prst="star4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 animBg="1"/>
      <p:bldP spid="2765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013" y="274638"/>
            <a:ext cx="5976937" cy="11430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ar-SA" cap="none">
              <a:latin typeface="Tahoma" pitchFamily="34" charset="0"/>
            </a:endParaRP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214313"/>
            <a:ext cx="5976938" cy="484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1971675" y="5084763"/>
            <a:ext cx="51927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Closed and open </a:t>
            </a:r>
            <a:r>
              <a:rPr lang="en-US" altLang="ar-SA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comedones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627313" y="692150"/>
            <a:ext cx="431800" cy="433388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5221288" y="3789363"/>
            <a:ext cx="358775" cy="576262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341438"/>
            <a:ext cx="7416800" cy="35877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699" name="TextBox 1"/>
          <p:cNvSpPr txBox="1">
            <a:spLocks noChangeArrowheads="1"/>
          </p:cNvSpPr>
          <p:nvPr/>
        </p:nvSpPr>
        <p:spPr bwMode="auto">
          <a:xfrm>
            <a:off x="2051050" y="4941888"/>
            <a:ext cx="51927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Closed and open </a:t>
            </a:r>
            <a:r>
              <a:rPr lang="en-US" altLang="ar-SA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comedones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995738" y="3933825"/>
            <a:ext cx="215900" cy="50323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5435600" y="2708275"/>
            <a:ext cx="936625" cy="93662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0729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765175"/>
            <a:ext cx="5145087" cy="30956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TextBox 1"/>
          <p:cNvSpPr txBox="1">
            <a:spLocks noChangeArrowheads="1"/>
          </p:cNvSpPr>
          <p:nvPr/>
        </p:nvSpPr>
        <p:spPr bwMode="auto">
          <a:xfrm>
            <a:off x="611188" y="3860800"/>
            <a:ext cx="787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Marked post inflammatory hyperpigmentation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74788" y="765175"/>
            <a:ext cx="936625" cy="30956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0729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692150"/>
            <a:ext cx="6116637" cy="33956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Box 1"/>
          <p:cNvSpPr txBox="1">
            <a:spLocks noChangeArrowheads="1"/>
          </p:cNvSpPr>
          <p:nvPr/>
        </p:nvSpPr>
        <p:spPr bwMode="auto">
          <a:xfrm>
            <a:off x="3454400" y="4076700"/>
            <a:ext cx="2125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Nodules</a:t>
            </a:r>
            <a:endParaRPr lang="ar-SA" altLang="ar-SA" sz="280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729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925" y="692150"/>
            <a:ext cx="3941763" cy="36734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1042988" y="4365625"/>
            <a:ext cx="69992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Acne conglobata with nodules and scars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84313"/>
            <a:ext cx="7924800" cy="576262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      </a:t>
            </a: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Acne and </a:t>
            </a:r>
            <a:r>
              <a:rPr lang="en-US" sz="28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Acneiform</a:t>
            </a: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 Eruptions</a:t>
            </a:r>
            <a:endParaRPr lang="ar-SA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171" name="Picture 2" descr="C:\Users\sony\Desktop\My Lectures\clip ar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533650"/>
            <a:ext cx="4319588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sony\Desktop\2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0648"/>
            <a:ext cx="1328439" cy="94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ony\Desktop\2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48680"/>
            <a:ext cx="1328439" cy="94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ony\Desktop\2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132856"/>
            <a:ext cx="1328439" cy="94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ony\Desktop\2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945" y="2699142"/>
            <a:ext cx="1328439" cy="94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0729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549275"/>
            <a:ext cx="4968875" cy="27638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TextBox 1"/>
          <p:cNvSpPr txBox="1">
            <a:spLocks noChangeArrowheads="1"/>
          </p:cNvSpPr>
          <p:nvPr/>
        </p:nvSpPr>
        <p:spPr bwMode="auto">
          <a:xfrm>
            <a:off x="1763713" y="3357563"/>
            <a:ext cx="6138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Seborrohea</a:t>
            </a: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 and papules , pustules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iff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908050"/>
            <a:ext cx="5726113" cy="38163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TextBox 1"/>
          <p:cNvSpPr txBox="1">
            <a:spLocks noChangeArrowheads="1"/>
          </p:cNvSpPr>
          <p:nvPr/>
        </p:nvSpPr>
        <p:spPr bwMode="auto">
          <a:xfrm>
            <a:off x="3582988" y="4724400"/>
            <a:ext cx="2908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Neonatal acne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24075" y="908050"/>
            <a:ext cx="5726113" cy="4333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6575" y="765175"/>
            <a:ext cx="5068888" cy="36718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5843" name="TextBox 1"/>
          <p:cNvSpPr txBox="1">
            <a:spLocks noChangeArrowheads="1"/>
          </p:cNvSpPr>
          <p:nvPr/>
        </p:nvSpPr>
        <p:spPr bwMode="auto">
          <a:xfrm>
            <a:off x="2627313" y="4437063"/>
            <a:ext cx="3544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Nodules , </a:t>
            </a:r>
            <a:r>
              <a:rPr lang="en-US" altLang="ar-SA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Keloides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ar-SA" cap="none">
              <a:latin typeface="Tahoma" pitchFamily="34" charset="0"/>
            </a:endParaRPr>
          </a:p>
        </p:txBody>
      </p:sp>
      <p:pic>
        <p:nvPicPr>
          <p:cNvPr id="36867" name="Picture 4" descr="Acne_conglobata_1_0707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620713"/>
            <a:ext cx="5976937" cy="35290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TextBox 1"/>
          <p:cNvSpPr txBox="1">
            <a:spLocks noChangeArrowheads="1"/>
          </p:cNvSpPr>
          <p:nvPr/>
        </p:nvSpPr>
        <p:spPr bwMode="auto">
          <a:xfrm>
            <a:off x="539750" y="4149725"/>
            <a:ext cx="81359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Acne </a:t>
            </a:r>
            <a:r>
              <a:rPr lang="en-US" altLang="ar-SA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fulminans</a:t>
            </a: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 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Nodules, pustules closed </a:t>
            </a:r>
            <a:r>
              <a:rPr lang="en-US" altLang="ar-SA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comedones,papules</a:t>
            </a: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, pus . 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072900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836613"/>
            <a:ext cx="5767388" cy="41052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1" name="TextBox 1"/>
          <p:cNvSpPr txBox="1">
            <a:spLocks noChangeArrowheads="1"/>
          </p:cNvSpPr>
          <p:nvPr/>
        </p:nvSpPr>
        <p:spPr bwMode="auto">
          <a:xfrm>
            <a:off x="1763713" y="4941888"/>
            <a:ext cx="57880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marL="457200" indent="-457200" eaLnBrk="1" hangingPunct="1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Acne conglobata</a:t>
            </a:r>
          </a:p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 Scars, Nodules, </a:t>
            </a:r>
            <a:r>
              <a:rPr lang="en-US" altLang="ar-SA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Keloides</a:t>
            </a: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,  Sinuses 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8375" y="981075"/>
            <a:ext cx="4667250" cy="24479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8915" name="TextBox 1"/>
          <p:cNvSpPr txBox="1">
            <a:spLocks noChangeArrowheads="1"/>
          </p:cNvSpPr>
          <p:nvPr/>
        </p:nvSpPr>
        <p:spPr bwMode="auto">
          <a:xfrm>
            <a:off x="1979613" y="3500438"/>
            <a:ext cx="5276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Acne rolling and boxcar scars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sp>
        <p:nvSpPr>
          <p:cNvPr id="4" name="Frame 3"/>
          <p:cNvSpPr/>
          <p:nvPr/>
        </p:nvSpPr>
        <p:spPr>
          <a:xfrm>
            <a:off x="5867400" y="2565400"/>
            <a:ext cx="649288" cy="647700"/>
          </a:xfrm>
          <a:prstGeom prst="frame">
            <a:avLst>
              <a:gd name="adj1" fmla="val 0"/>
            </a:avLst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schemeClr val="tx1"/>
              </a:solidFill>
            </a:endParaRPr>
          </a:p>
        </p:txBody>
      </p:sp>
      <p:sp>
        <p:nvSpPr>
          <p:cNvPr id="5" name="Frame 4"/>
          <p:cNvSpPr/>
          <p:nvPr/>
        </p:nvSpPr>
        <p:spPr>
          <a:xfrm>
            <a:off x="3276600" y="1268413"/>
            <a:ext cx="1800225" cy="792162"/>
          </a:xfrm>
          <a:prstGeom prst="frame">
            <a:avLst>
              <a:gd name="adj1" fmla="val 0"/>
            </a:avLst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072900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3" y="693738"/>
            <a:ext cx="4521200" cy="46799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TextBox 1"/>
          <p:cNvSpPr txBox="1">
            <a:spLocks noChangeArrowheads="1"/>
          </p:cNvSpPr>
          <p:nvPr/>
        </p:nvSpPr>
        <p:spPr bwMode="auto">
          <a:xfrm>
            <a:off x="2124075" y="5373688"/>
            <a:ext cx="4830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marL="457200" indent="-457200" eaLnBrk="1" hangingPunct="1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q"/>
              <a:defRPr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Monomorphic steroid acne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348038" y="1844675"/>
            <a:ext cx="914400" cy="9144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tiff0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0"/>
            <a:ext cx="6118225" cy="39830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3" name="TextBox 1"/>
          <p:cNvSpPr txBox="1">
            <a:spLocks noChangeArrowheads="1"/>
          </p:cNvSpPr>
          <p:nvPr/>
        </p:nvSpPr>
        <p:spPr bwMode="auto">
          <a:xfrm>
            <a:off x="611188" y="4005263"/>
            <a:ext cx="80645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Postinfammatory</a:t>
            </a: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 hyperpigmentation, papules , pustules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jpeg0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0"/>
            <a:ext cx="5135563" cy="3821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TextBox 1"/>
          <p:cNvSpPr txBox="1">
            <a:spLocks noChangeArrowheads="1"/>
          </p:cNvSpPr>
          <p:nvPr/>
        </p:nvSpPr>
        <p:spPr bwMode="auto">
          <a:xfrm>
            <a:off x="1619250" y="3789363"/>
            <a:ext cx="5835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Hirsutism and closed </a:t>
            </a:r>
            <a:r>
              <a:rPr lang="en-US" altLang="ar-SA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comedones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1"/>
          <p:cNvSpPr txBox="1">
            <a:spLocks noChangeArrowheads="1"/>
          </p:cNvSpPr>
          <p:nvPr/>
        </p:nvSpPr>
        <p:spPr bwMode="auto">
          <a:xfrm>
            <a:off x="1433513" y="4581525"/>
            <a:ext cx="6480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 Open </a:t>
            </a:r>
            <a:r>
              <a:rPr lang="en-US" altLang="ar-SA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comedones</a:t>
            </a: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, papules ,pustules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4475" y="115888"/>
            <a:ext cx="5794375" cy="43053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defRPr/>
            </a:pPr>
            <a:endParaRPr lang="ar-SA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ar-SA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196" name="Picture 2" descr="C:\Users\sony\Desktop\My Lectures\perioral 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787650"/>
            <a:ext cx="4170363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3" descr="C:\Users\sony\Desktop\My Lectures\ca0511hidradenitis2_16597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0350"/>
            <a:ext cx="4105275" cy="248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4" descr="C:\Users\sony\Desktop\My Lectures\rosacea-300x19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60350"/>
            <a:ext cx="38100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5" descr="C:\Users\sony\Desktop\My Lectures\inflammatory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822575"/>
            <a:ext cx="3744912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TextBox 4"/>
          <p:cNvSpPr txBox="1">
            <a:spLocks noChangeArrowheads="1"/>
          </p:cNvSpPr>
          <p:nvPr/>
        </p:nvSpPr>
        <p:spPr bwMode="auto">
          <a:xfrm>
            <a:off x="7524750" y="2205038"/>
            <a:ext cx="1223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800" b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Rosacea</a:t>
            </a:r>
            <a:endParaRPr lang="ar-SA" altLang="ar-SA" sz="1800" b="1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sp>
        <p:nvSpPr>
          <p:cNvPr id="8201" name="TextBox 5"/>
          <p:cNvSpPr txBox="1">
            <a:spLocks noChangeArrowheads="1"/>
          </p:cNvSpPr>
          <p:nvPr/>
        </p:nvSpPr>
        <p:spPr bwMode="auto">
          <a:xfrm>
            <a:off x="7019925" y="5086350"/>
            <a:ext cx="1506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800" b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Perioral dermatitis</a:t>
            </a:r>
            <a:endParaRPr lang="ar-SA" altLang="ar-SA" sz="1800" b="1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sp>
        <p:nvSpPr>
          <p:cNvPr id="8202" name="TextBox 6"/>
          <p:cNvSpPr txBox="1">
            <a:spLocks noChangeArrowheads="1"/>
          </p:cNvSpPr>
          <p:nvPr/>
        </p:nvSpPr>
        <p:spPr bwMode="auto">
          <a:xfrm>
            <a:off x="2987675" y="5445125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800" b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Acne</a:t>
            </a:r>
            <a:endParaRPr lang="ar-SA" altLang="ar-SA" sz="1800" b="1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sp>
        <p:nvSpPr>
          <p:cNvPr id="8203" name="TextBox 7"/>
          <p:cNvSpPr txBox="1">
            <a:spLocks noChangeArrowheads="1"/>
          </p:cNvSpPr>
          <p:nvPr/>
        </p:nvSpPr>
        <p:spPr bwMode="auto">
          <a:xfrm>
            <a:off x="3059113" y="2060575"/>
            <a:ext cx="1597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800" b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Hidradenitis</a:t>
            </a:r>
          </a:p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800" b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supprative</a:t>
            </a:r>
            <a:endParaRPr lang="ar-SA" altLang="ar-SA" sz="1800" b="1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274638"/>
            <a:ext cx="7924800" cy="70609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br>
              <a:rPr lang="en-US" b="1" cap="none" dirty="0">
                <a:latin typeface="Tahoma" pitchFamily="34" charset="0"/>
              </a:rPr>
            </a:br>
            <a:br>
              <a:rPr lang="en-US" b="1" cap="none" dirty="0">
                <a:latin typeface="Tahoma" pitchFamily="34" charset="0"/>
              </a:rPr>
            </a:br>
            <a:r>
              <a:rPr lang="en-US" b="1" cap="none" dirty="0">
                <a:latin typeface="Tahoma" pitchFamily="34" charset="0"/>
              </a:rPr>
              <a:t>                       ACNE SCARS</a:t>
            </a:r>
            <a:endParaRPr lang="ar-SA" b="1" cap="none" dirty="0">
              <a:latin typeface="Tahoma" pitchFamily="34" charset="0"/>
            </a:endParaRPr>
          </a:p>
        </p:txBody>
      </p:sp>
      <p:sp>
        <p:nvSpPr>
          <p:cNvPr id="189443" name="Rectangle 3"/>
          <p:cNvSpPr>
            <a:spLocks noGrp="1" noRot="1" noChangeArrowheads="1"/>
          </p:cNvSpPr>
          <p:nvPr>
            <p:ph sz="quarter" idx="13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endParaRPr lang="ar-SA">
              <a:latin typeface="Tahoma" pitchFamily="34" charset="0"/>
            </a:endParaRPr>
          </a:p>
        </p:txBody>
      </p:sp>
      <p:pic>
        <p:nvPicPr>
          <p:cNvPr id="2050" name="Picture 2" descr="C:\Users\sony\Desktop\acne scar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7848872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1600200"/>
            <a:ext cx="4564063" cy="4114800"/>
          </a:xfrm>
        </p:spPr>
        <p:txBody>
          <a:bodyPr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Diet has no relation to acne.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 Pre menstrual flare.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 Sweating.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 UV radiation.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 Stress.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 Friction.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 Cosmetics.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800" b="1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pitchFamily="34" charset="0"/>
              <a:ea typeface="+mn-ea"/>
            </a:endParaRP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pitchFamily="34" charset="0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561975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:</a:t>
            </a:r>
            <a:br>
              <a:rPr lang="en-US" sz="3200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-US" sz="2800" b="1" i="1" u="sng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Aggravating Factors</a:t>
            </a: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6084" name="Picture 4" descr="C:\Users\sony\Desktop\My Lectures\friction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412875"/>
            <a:ext cx="3841750" cy="2447925"/>
          </a:xfr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5" name="Picture 5" descr="C:\Users\sony\Desktop\My Lectures\sepera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813" y="3827463"/>
            <a:ext cx="1366837" cy="20494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C:\Users\sony\Desktop\My Lectures\Clipart-Stick-Girl-Sweating-In-The-Sun-Royalty-Free-Vector-Illustration-102410792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8" y="3827463"/>
            <a:ext cx="2447925" cy="20494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endParaRPr lang="en-US" sz="1800" dirty="0">
              <a:latin typeface="Franklin Gothic Demi" pitchFamily="34" charset="0"/>
            </a:endParaRPr>
          </a:p>
          <a:p>
            <a:pPr>
              <a:defRPr/>
            </a:pPr>
            <a:endParaRPr lang="ar-S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33363"/>
            <a:ext cx="7924800" cy="1143000"/>
          </a:xfrm>
        </p:spPr>
        <p:txBody>
          <a:bodyPr/>
          <a:lstStyle/>
          <a:p>
            <a:pPr>
              <a:defRPr/>
            </a:pPr>
            <a:r>
              <a:rPr lang="en-US" sz="3200" b="1" u="sng" dirty="0">
                <a:solidFill>
                  <a:schemeClr val="tx2"/>
                </a:solidFill>
              </a:rPr>
              <a:t>                   </a:t>
            </a:r>
            <a:r>
              <a:rPr lang="en-US" sz="3200" b="1" u="sng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Differential Diagnosis</a:t>
            </a: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3733800" cy="574675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 Rosacea</a:t>
            </a:r>
            <a:endParaRPr lang="ar-SA" sz="24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800600" y="1600200"/>
            <a:ext cx="3733800" cy="574675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  <a:defRPr/>
            </a:pP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 Folliculitis</a:t>
            </a:r>
            <a:endParaRPr lang="ar-SA" sz="24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71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205038"/>
            <a:ext cx="3879850" cy="35274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71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05038"/>
            <a:ext cx="4025900" cy="35274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711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44450"/>
            <a:ext cx="2197100" cy="15843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77813"/>
            <a:ext cx="8380413" cy="9096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j-ea"/>
              </a:rPr>
              <a:t>              ACNE TREATMENT - Goals</a:t>
            </a:r>
            <a:endParaRPr lang="en-GB" b="1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pitchFamily="34" charset="0"/>
              <a:ea typeface="+mj-ea"/>
            </a:endParaRPr>
          </a:p>
        </p:txBody>
      </p:sp>
      <p:sp>
        <p:nvSpPr>
          <p:cNvPr id="122883" name="Rectangle 3"/>
          <p:cNvSpPr>
            <a:spLocks noGrp="1" noRot="1" noChangeArrowheads="1"/>
          </p:cNvSpPr>
          <p:nvPr>
            <p:ph sz="quarter" idx="13"/>
          </p:nvPr>
        </p:nvSpPr>
        <p:spPr>
          <a:xfrm>
            <a:off x="457200" y="908720"/>
            <a:ext cx="8229600" cy="4320480"/>
          </a:xfrm>
        </p:spPr>
        <p:txBody>
          <a:bodyPr/>
          <a:lstStyle/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endParaRPr lang="en-US" sz="2800" i="1" u="sng" dirty="0">
              <a:solidFill>
                <a:schemeClr val="tx2">
                  <a:lumMod val="20000"/>
                  <a:lumOff val="80000"/>
                </a:schemeClr>
              </a:solidFill>
              <a:ea typeface="+mn-ea"/>
            </a:endParaRPr>
          </a:p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Decrease scarring.</a:t>
            </a:r>
          </a:p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Decrease unsightly appearance.</a:t>
            </a:r>
          </a:p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Decrease psychological stress.</a:t>
            </a:r>
          </a:p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Explain  length of treatment,  may be several months and initial response may be slow but must persevere .</a:t>
            </a:r>
            <a:endParaRPr lang="en-GB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pitchFamily="34" charset="0"/>
              <a:ea typeface="+mn-ea"/>
            </a:endParaRP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3"/>
          <p:cNvSpPr>
            <a:spLocks noGrp="1" noRot="1" noChangeArrowheads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n-ea"/>
                <a:cs typeface="Arial" charset="0"/>
              </a:rPr>
              <a:t>Reverse the altered keratinization.</a:t>
            </a:r>
          </a:p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n-ea"/>
                <a:cs typeface="Arial" charset="0"/>
              </a:rPr>
              <a:t>Decrease the intra-follicular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n-ea"/>
                <a:cs typeface="Arial" charset="0"/>
              </a:rPr>
              <a:t>P.acnes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n-ea"/>
                <a:cs typeface="Arial" charset="0"/>
              </a:rPr>
              <a:t>.</a:t>
            </a:r>
          </a:p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n-ea"/>
                <a:cs typeface="Arial" charset="0"/>
              </a:rPr>
              <a:t>Decrease sebaceous gland activity.</a:t>
            </a:r>
          </a:p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n-ea"/>
                <a:cs typeface="Arial" charset="0"/>
              </a:rPr>
              <a:t>Decrease inflammation.</a:t>
            </a:r>
          </a:p>
        </p:txBody>
      </p:sp>
      <p:sp>
        <p:nvSpPr>
          <p:cNvPr id="1556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09600" y="-242888"/>
            <a:ext cx="7924800" cy="11430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j-ea"/>
                <a:cs typeface="Arial" charset="0"/>
              </a:rPr>
              <a:t>Principles in treating acne:</a:t>
            </a:r>
          </a:p>
        </p:txBody>
      </p:sp>
      <p:pic>
        <p:nvPicPr>
          <p:cNvPr id="49156" name="Picture 4" descr="C:\Users\sony\Desktop\My Lectures\p-acne-bacteria1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357563"/>
            <a:ext cx="3733800" cy="2528887"/>
          </a:xfr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Picture 5" descr="C:\Users\sony\Desktop\My Lectures\acne path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484313"/>
            <a:ext cx="3697287" cy="2870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00013"/>
            <a:ext cx="7924800" cy="1143001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6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Treatment</a:t>
            </a:r>
            <a:endParaRPr lang="ar-SA" sz="60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561144712"/>
              </p:ext>
            </p:extLst>
          </p:nvPr>
        </p:nvGraphicFramePr>
        <p:xfrm>
          <a:off x="609600" y="1600200"/>
          <a:ext cx="7924800" cy="37084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64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Miscellaneous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Oral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Topical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Laser resurfacing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b="1" dirty="0"/>
                        <a:t>Antibiotics: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Benzoyl peroxide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Chemical peel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Doxycycline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baseline="0" dirty="0"/>
                        <a:t>Retinoic acid</a:t>
                      </a:r>
                      <a:r>
                        <a:rPr lang="ar-SA" baseline="0" dirty="0"/>
                        <a:t> 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 err="1"/>
                        <a:t>Comedo</a:t>
                      </a:r>
                      <a:r>
                        <a:rPr lang="en-US" dirty="0"/>
                        <a:t> extraction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Minocycline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Adaplene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Tazarotene</a:t>
                      </a:r>
                      <a:r>
                        <a:rPr lang="en-US" dirty="0"/>
                        <a:t> ,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 err="1"/>
                        <a:t>Dermaberasion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Erythromycin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err="1"/>
                        <a:t>Resorcinol,Sulfer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 err="1"/>
                        <a:t>Intralesional</a:t>
                      </a:r>
                      <a:r>
                        <a:rPr lang="en-US" dirty="0"/>
                        <a:t> steroid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b="1" dirty="0" err="1"/>
                        <a:t>Retinoids</a:t>
                      </a:r>
                      <a:r>
                        <a:rPr lang="en-US" b="1" dirty="0"/>
                        <a:t>: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err="1"/>
                        <a:t>Azeliac</a:t>
                      </a:r>
                      <a:r>
                        <a:rPr lang="en-US" dirty="0"/>
                        <a:t> acid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CROSS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err="1"/>
                        <a:t>Isotretinoin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b="1" dirty="0"/>
                        <a:t>Antibiotics:</a:t>
                      </a:r>
                      <a:endParaRPr lang="ar-SA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b="1" dirty="0"/>
                        <a:t>Hormones:</a:t>
                      </a:r>
                      <a:endParaRPr lang="ar-S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Clindamycin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 err="1"/>
                        <a:t>Antiandrogens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Erythromycin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dirty="0"/>
                        <a:t>OCP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609600" y="1600200"/>
            <a:ext cx="4178300" cy="4276725"/>
          </a:xfrm>
        </p:spPr>
        <p:txBody>
          <a:bodyPr>
            <a:normAutofit fontScale="85000" lnSpcReduction="10000"/>
          </a:bodyPr>
          <a:lstStyle/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n-ea"/>
                <a:cs typeface="Arial" charset="0"/>
              </a:rPr>
              <a:t> </a:t>
            </a:r>
            <a:r>
              <a:rPr lang="en-US" sz="24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Benzoyl peroxide: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High antibacterial activity.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Drying effect.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Could cause irritation and contact dermatitis.</a:t>
            </a:r>
          </a:p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4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Retinoic Acid: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Comedolytic activity.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Advice patient not to expose to sun as it may lead to burn.</a:t>
            </a:r>
          </a:p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4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Salicylic Acid: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Comedolytic, less potent than retinoic acid.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-26988"/>
            <a:ext cx="7924800" cy="850901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Topical Therapy</a:t>
            </a:r>
          </a:p>
        </p:txBody>
      </p:sp>
      <p:pic>
        <p:nvPicPr>
          <p:cNvPr id="5120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1484313"/>
            <a:ext cx="3771900" cy="3276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0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4760913"/>
            <a:ext cx="3771900" cy="14287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4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 Resorcinol and sulfur: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 are keratolytic.</a:t>
            </a:r>
          </a:p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4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Azeliac acid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: antibacterial and bleaching.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Topical treatment result is noticed within 2 months.</a:t>
            </a:r>
          </a:p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 </a:t>
            </a:r>
          </a:p>
          <a:p>
            <a:pPr>
              <a:defRPr/>
            </a:pP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2549525"/>
          </a:xfrm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-242888"/>
            <a:ext cx="7924800" cy="1143001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             Topical Therapy:</a:t>
            </a: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22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28775"/>
            <a:ext cx="3744912" cy="29575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59338" y="4149725"/>
            <a:ext cx="3600450" cy="4365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6" name="Rectangle 5"/>
          <p:cNvSpPr/>
          <p:nvPr/>
        </p:nvSpPr>
        <p:spPr>
          <a:xfrm>
            <a:off x="6372225" y="1916113"/>
            <a:ext cx="914400" cy="914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650" y="0"/>
            <a:ext cx="7772400" cy="7921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Treatment</a:t>
            </a:r>
          </a:p>
        </p:txBody>
      </p:sp>
      <p:graphicFrame>
        <p:nvGraphicFramePr>
          <p:cNvPr id="53341" name="Group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799088"/>
              </p:ext>
            </p:extLst>
          </p:nvPr>
        </p:nvGraphicFramePr>
        <p:xfrm>
          <a:off x="34925" y="992188"/>
          <a:ext cx="9109075" cy="5845174"/>
        </p:xfrm>
        <a:graphic>
          <a:graphicData uri="http://schemas.openxmlformats.org/drawingml/2006/table">
            <a:tbl>
              <a:tblPr/>
              <a:tblGrid>
                <a:gridCol w="2449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482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79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Drug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Dose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Recommendation and Duration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85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Tetracycline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0.5 BD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Taken on empty stomach to promote absorption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Not to be taken with milk or antacid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Not to be given to pregnant women </a:t>
                      </a: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“</a:t>
                      </a: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Why</a:t>
                      </a:r>
                      <a:r>
                        <a:rPr kumimoji="0" lang="ja-JP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”</a:t>
                      </a:r>
                      <a:r>
                        <a:rPr kumimoji="0" lang="en-US" altLang="ja-JP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?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Franklin Gothic Demi" charset="0"/>
                        <a:ea typeface="MS PGothic" pitchFamily="34" charset="-128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Erythromycin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0.5 g BD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For pregnant women with bad acne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azithromycin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250mg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3 consecutive days/w for pregnant  women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3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Doxycycline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100 mg/day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Can be taken with food, photosensitivity.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44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Minocycline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100 mg/day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Drug could cause blue – black pigmentation in scars, lupus, hepatitis, photosensitive drug rash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8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Clindamycin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endParaRPr kumimoji="0" lang="ar-SA" sz="1800" b="1" i="0" u="none" strike="noStrike" cap="none" normalizeH="0" baseline="0">
                        <a:ln>
                          <a:noFill/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Franklin Gothic Demi" charset="0"/>
                        <a:ea typeface="MS PGothic" pitchFamily="34" charset="-128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Could cause pseudo membranous colitis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53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Trimethoprim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Sulphamethoxazole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endParaRPr kumimoji="0" lang="ar-SA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Franklin Gothic Demi" charset="0"/>
                        <a:ea typeface="MS PGothic" pitchFamily="34" charset="-128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Used only in resistant cases .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826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Isotretinoin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0.5-1mg/kg</a:t>
                      </a:r>
                      <a:endParaRPr kumimoji="0" lang="ar-SA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Franklin Gothic Demi" charset="0"/>
                        <a:ea typeface="MS PGothic" pitchFamily="34" charset="-128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Give long term remission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Given in resistant acne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2024" name="Line 94"/>
          <p:cNvSpPr>
            <a:spLocks noChangeShapeType="1"/>
          </p:cNvSpPr>
          <p:nvPr/>
        </p:nvSpPr>
        <p:spPr bwMode="auto">
          <a:xfrm>
            <a:off x="0" y="6850063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chemeClr val="tx2">
                  <a:lumMod val="20000"/>
                  <a:lumOff val="80000"/>
                </a:schemeClr>
              </a:solidFill>
              <a:latin typeface="Tahoma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4213" y="341313"/>
            <a:ext cx="8064500" cy="8556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  <a:latin typeface="Franklin Gothic Demi" pitchFamily="34" charset="0"/>
                <a:ea typeface="+mj-ea"/>
              </a:rPr>
              <a:t>                                   </a:t>
            </a:r>
            <a:b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  <a:ea typeface="+mj-ea"/>
              </a:rPr>
            </a:b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             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Acne treatment</a:t>
            </a:r>
            <a:endParaRPr lang="en-GB" b="1" dirty="0">
              <a:solidFill>
                <a:schemeClr val="tx2">
                  <a:lumMod val="20000"/>
                  <a:lumOff val="80000"/>
                </a:schemeClr>
              </a:solidFill>
              <a:ea typeface="+mj-ea"/>
            </a:endParaRPr>
          </a:p>
        </p:txBody>
      </p:sp>
      <p:sp>
        <p:nvSpPr>
          <p:cNvPr id="124931" name="Rectangle 3"/>
          <p:cNvSpPr>
            <a:spLocks noGrp="1" noRot="1" noChangeArrowheads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pPr marL="0" indent="0" eaLnBrk="1" fontAlgn="auto" hangingPunct="1">
              <a:buFont typeface="Arial" pitchFamily="34" charset="0"/>
              <a:buNone/>
              <a:defRPr/>
            </a:pP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Systemic Antibiotic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: </a:t>
            </a:r>
          </a:p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have to be used for 3months to avoid resistance.</a:t>
            </a:r>
          </a:p>
          <a:p>
            <a:pPr marL="0" indent="0" eaLnBrk="1" fontAlgn="auto" hangingPunct="1">
              <a:buFont typeface="Arial" pitchFamily="34" charset="0"/>
              <a:buNone/>
              <a:defRPr/>
            </a:pP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Hormonal:</a:t>
            </a:r>
          </a:p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 OCP consider less androgenic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progestogen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eg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marvelon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/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cilest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, but increased risk of DVT.</a:t>
            </a:r>
          </a:p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Consider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cyproterone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 acetate (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antiandrogen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) with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oestrogen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(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dianette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) .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flutamide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 (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antiandrogen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). 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pitchFamily="34" charset="0"/>
              <a:ea typeface="+mn-ea"/>
            </a:endParaRPr>
          </a:p>
          <a:p>
            <a:pPr marL="0" indent="0" eaLnBrk="1" fontAlgn="auto" hangingPunct="1">
              <a:buFont typeface="Arial" pitchFamily="34" charset="0"/>
              <a:buNone/>
              <a:defRPr/>
            </a:pP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Isotretinoin [Accutane]:</a:t>
            </a:r>
          </a:p>
          <a:p>
            <a:pPr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Vitamin A analogue</a:t>
            </a:r>
            <a:endParaRPr lang="en-GB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pitchFamily="34" charset="0"/>
              <a:ea typeface="+mn-ea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75792" y="-243408"/>
            <a:ext cx="7924800" cy="1143000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Objective of the lecture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09600" y="952128"/>
            <a:ext cx="7924800" cy="470912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To know the multiple </a:t>
            </a:r>
            <a:r>
              <a:rPr lang="en-US" sz="24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pathogenetic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mechanisms causing acne</a:t>
            </a:r>
            <a:b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To recognize the clinical features of acne.</a:t>
            </a:r>
            <a:b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To differentiate acne from other </a:t>
            </a:r>
            <a:r>
              <a:rPr lang="en-US" sz="24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acniform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eruptions such as rosacea.</a:t>
            </a:r>
            <a:b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To prevent acne scars and treat acne efficiently.</a:t>
            </a:r>
            <a:b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To recognize the clinical features of rosacea, it’s variable types, differential diagnosis and treatment.</a:t>
            </a:r>
            <a:b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To recognize the features of perioral </a:t>
            </a:r>
            <a:r>
              <a:rPr lang="en-US" sz="24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dermatititis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 differential diagnosis and treatment.</a:t>
            </a:r>
            <a:b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To recognize the features of </a:t>
            </a:r>
            <a:r>
              <a:rPr lang="en-US" sz="24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hidradenitis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supprativa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and treatment.</a:t>
            </a:r>
          </a:p>
        </p:txBody>
      </p:sp>
      <p:pic>
        <p:nvPicPr>
          <p:cNvPr id="2050" name="Picture 2" descr="C:\Users\sony\Desktop\object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885" y="519646"/>
            <a:ext cx="1688603" cy="88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ony\Desktop\object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08886"/>
            <a:ext cx="1688603" cy="88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0412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850" y="1600200"/>
            <a:ext cx="4319588" cy="4114800"/>
          </a:xfrm>
        </p:spPr>
        <p:txBody>
          <a:bodyPr>
            <a:normAutofit fontScale="85000" lnSpcReduction="10000"/>
          </a:bodyPr>
          <a:lstStyle/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Side Effects of Isotretinoin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: </a:t>
            </a:r>
          </a:p>
          <a:p>
            <a:pPr marL="114300" indent="-4572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Dryness of mucous  membranes [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Chelitis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,   Conjunctivitis].</a:t>
            </a:r>
          </a:p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  </a:t>
            </a:r>
          </a:p>
          <a:p>
            <a:pPr marL="114300" indent="-4572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Headache and increased                 intracranial pressure [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Pseudotumor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cerebri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].</a:t>
            </a:r>
          </a:p>
          <a:p>
            <a:pPr marL="114300" indent="-4572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Isotretinoin should not be given with tetracycline.</a:t>
            </a:r>
          </a:p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242888"/>
            <a:ext cx="7924800" cy="1143001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Treatment</a:t>
            </a:r>
          </a:p>
        </p:txBody>
      </p:sp>
      <p:pic>
        <p:nvPicPr>
          <p:cNvPr id="5530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16063"/>
            <a:ext cx="4321175" cy="421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5219700" y="2133600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4178300" cy="4114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Bone and joint pains.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Increases triglycerides and cholesterol or  LFT.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Patients should avoid pregnancy 4 w after discontinuation of drug because of teratogenicity.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850" y="-171450"/>
            <a:ext cx="7924800" cy="1143000"/>
          </a:xfrm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Treatment</a:t>
            </a:r>
            <a:endParaRPr lang="ar-SA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632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57338"/>
            <a:ext cx="4032250" cy="41751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588125" y="1628775"/>
            <a:ext cx="647700" cy="4572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3" name="Oval 2"/>
          <p:cNvSpPr/>
          <p:nvPr/>
        </p:nvSpPr>
        <p:spPr>
          <a:xfrm>
            <a:off x="6732588" y="2708275"/>
            <a:ext cx="914400" cy="504825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7" name="Oval 6"/>
          <p:cNvSpPr/>
          <p:nvPr/>
        </p:nvSpPr>
        <p:spPr>
          <a:xfrm>
            <a:off x="6804025" y="4365625"/>
            <a:ext cx="914400" cy="719138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                         </a:t>
            </a:r>
            <a:r>
              <a:rPr lang="en-US" sz="4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Treatment</a:t>
            </a:r>
            <a:endParaRPr lang="ar-SA" sz="40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7347" name="Picture 2" descr="C:\Users\sony\Desktop\My Lectures\comedo ex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08263"/>
            <a:ext cx="3733800" cy="2098675"/>
          </a:xfr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3" descr="C:\Users\sony\Desktop\My Lectures\cross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2733675"/>
            <a:ext cx="2466975" cy="1847850"/>
          </a:xfrm>
          <a:noFill/>
          <a:ln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9" name="TextBox 4"/>
          <p:cNvSpPr txBox="1">
            <a:spLocks noChangeArrowheads="1"/>
          </p:cNvSpPr>
          <p:nvPr/>
        </p:nvSpPr>
        <p:spPr bwMode="auto">
          <a:xfrm>
            <a:off x="5076825" y="5157788"/>
            <a:ext cx="3311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1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Comedo extraction</a:t>
            </a:r>
            <a:endParaRPr lang="ar-SA" altLang="ar-SA" sz="1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sp>
        <p:nvSpPr>
          <p:cNvPr id="57350" name="TextBox 5"/>
          <p:cNvSpPr txBox="1">
            <a:spLocks noChangeArrowheads="1"/>
          </p:cNvSpPr>
          <p:nvPr/>
        </p:nvSpPr>
        <p:spPr bwMode="auto">
          <a:xfrm>
            <a:off x="1889125" y="5157788"/>
            <a:ext cx="1171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1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CROSS</a:t>
            </a:r>
            <a:endParaRPr lang="ar-SA" altLang="ar-SA" sz="1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-171450"/>
            <a:ext cx="7924800" cy="1143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                       treatment</a:t>
            </a:r>
          </a:p>
        </p:txBody>
      </p:sp>
      <p:pic>
        <p:nvPicPr>
          <p:cNvPr id="58371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4608512" cy="241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212976"/>
            <a:ext cx="523875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311943"/>
            <a:ext cx="7993062" cy="542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258888" y="908050"/>
            <a:ext cx="1512887" cy="5762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3" name="Oval 2"/>
          <p:cNvSpPr/>
          <p:nvPr/>
        </p:nvSpPr>
        <p:spPr>
          <a:xfrm>
            <a:off x="1258888" y="2009775"/>
            <a:ext cx="1512887" cy="9604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4" name="Oval 3"/>
          <p:cNvSpPr/>
          <p:nvPr/>
        </p:nvSpPr>
        <p:spPr>
          <a:xfrm>
            <a:off x="3635375" y="908050"/>
            <a:ext cx="1800225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6" name="Oval 5"/>
          <p:cNvSpPr/>
          <p:nvPr/>
        </p:nvSpPr>
        <p:spPr>
          <a:xfrm>
            <a:off x="7258050" y="549275"/>
            <a:ext cx="914400" cy="647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7" name="Oval 6"/>
          <p:cNvSpPr/>
          <p:nvPr/>
        </p:nvSpPr>
        <p:spPr>
          <a:xfrm>
            <a:off x="3779838" y="2133600"/>
            <a:ext cx="1800225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8" name="Oval 7"/>
          <p:cNvSpPr/>
          <p:nvPr/>
        </p:nvSpPr>
        <p:spPr>
          <a:xfrm>
            <a:off x="7169150" y="3141663"/>
            <a:ext cx="1054100" cy="6969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9" name="Oval 8"/>
          <p:cNvSpPr/>
          <p:nvPr/>
        </p:nvSpPr>
        <p:spPr>
          <a:xfrm>
            <a:off x="7308850" y="4581525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0" name="Oval 9"/>
          <p:cNvSpPr/>
          <p:nvPr/>
        </p:nvSpPr>
        <p:spPr>
          <a:xfrm>
            <a:off x="6011863" y="3667125"/>
            <a:ext cx="987425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1" name="Oval 10"/>
          <p:cNvSpPr/>
          <p:nvPr/>
        </p:nvSpPr>
        <p:spPr>
          <a:xfrm>
            <a:off x="3419475" y="3644900"/>
            <a:ext cx="914400" cy="914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2" name="Oval 11"/>
          <p:cNvSpPr/>
          <p:nvPr/>
        </p:nvSpPr>
        <p:spPr>
          <a:xfrm>
            <a:off x="3784600" y="2128838"/>
            <a:ext cx="1201738" cy="8413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3" name="Oval 12"/>
          <p:cNvSpPr/>
          <p:nvPr/>
        </p:nvSpPr>
        <p:spPr>
          <a:xfrm>
            <a:off x="6227763" y="1628775"/>
            <a:ext cx="1322387" cy="647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4" name="Oval 13"/>
          <p:cNvSpPr/>
          <p:nvPr/>
        </p:nvSpPr>
        <p:spPr>
          <a:xfrm>
            <a:off x="7235825" y="4508500"/>
            <a:ext cx="914400" cy="5302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cxnSp>
        <p:nvCxnSpPr>
          <p:cNvPr id="16" name="Straight Connector 15"/>
          <p:cNvCxnSpPr/>
          <p:nvPr/>
        </p:nvCxnSpPr>
        <p:spPr>
          <a:xfrm>
            <a:off x="4154488" y="1731963"/>
            <a:ext cx="647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153150" y="1079500"/>
            <a:ext cx="1882775" cy="22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300788" y="1233488"/>
            <a:ext cx="1738312" cy="174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443663" y="1412875"/>
            <a:ext cx="12493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374" name="Straight Connector 58373"/>
          <p:cNvCxnSpPr/>
          <p:nvPr/>
        </p:nvCxnSpPr>
        <p:spPr>
          <a:xfrm flipH="1">
            <a:off x="7308850" y="5373688"/>
            <a:ext cx="7302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71450"/>
            <a:ext cx="7924800" cy="1143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               Take home massage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  <a:defRPr/>
            </a:pP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avoid squeezing and manipulation.</a:t>
            </a:r>
          </a:p>
          <a:p>
            <a:pPr>
              <a:defRPr/>
            </a:pP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 comply with medication.</a:t>
            </a:r>
          </a:p>
          <a:p>
            <a:pPr>
              <a:defRPr/>
            </a:pP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N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 no cosmetics and moisturizers.</a:t>
            </a:r>
          </a:p>
          <a:p>
            <a:pPr>
              <a:defRPr/>
            </a:pP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  <a:defRPr/>
            </a:pP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E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 early treatment to avoid scaring.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ony\Desktop\separa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764704"/>
            <a:ext cx="5904655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6129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528" y="1600200"/>
            <a:ext cx="4464372" cy="4114800"/>
          </a:xfrm>
        </p:spPr>
        <p:txBody>
          <a:bodyPr>
            <a:normAutofit fontScale="92500" lnSpcReduction="10000"/>
          </a:bodyPr>
          <a:lstStyle/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Definition: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	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Papules and Papulo- pustules in the center of the face against vivid erythematous background with telangi-ectasia.</a:t>
            </a:r>
          </a:p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Incidence: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Common in 3</a:t>
            </a:r>
            <a:r>
              <a:rPr lang="en-US" sz="2800" baseline="300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rd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 and 4</a:t>
            </a:r>
            <a:r>
              <a:rPr lang="en-US" sz="2800" baseline="300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th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 decade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  <a:ea typeface="+mn-ea"/>
              </a:rPr>
              <a:t> Peaks between 40-50.</a:t>
            </a:r>
          </a:p>
          <a:p>
            <a:pPr eaLnBrk="1" fontAlgn="auto" hangingPunct="1">
              <a:lnSpc>
                <a:spcPct val="90000"/>
              </a:lnSpc>
              <a:defRPr/>
            </a:pP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pitchFamily="34" charset="0"/>
              <a:ea typeface="+mn-ea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ln>
            <a:solidFill>
              <a:srgbClr val="FF0000"/>
            </a:solidFill>
          </a:ln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-171450"/>
            <a:ext cx="79248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j-ea"/>
                <a:cs typeface="Arial" charset="0"/>
              </a:rPr>
              <a:t>Rosacea </a:t>
            </a:r>
          </a:p>
        </p:txBody>
      </p:sp>
      <p:pic>
        <p:nvPicPr>
          <p:cNvPr id="6144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72816"/>
            <a:ext cx="3744540" cy="3961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5097760" y="3090664"/>
            <a:ext cx="914400" cy="9144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251520" y="1600200"/>
            <a:ext cx="4607818" cy="4114800"/>
          </a:xfrm>
        </p:spPr>
        <p:txBody>
          <a:bodyPr/>
          <a:lstStyle/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Common in fair skin.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Women are affected more than men but </a:t>
            </a:r>
            <a:r>
              <a:rPr lang="en-US" sz="24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rhinophyma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 is more in men.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ar-SA" sz="2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859338" y="1484313"/>
            <a:ext cx="2520950" cy="2525712"/>
          </a:xfrm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388" y="-171450"/>
            <a:ext cx="7924800" cy="1143000"/>
          </a:xfrm>
        </p:spPr>
        <p:txBody>
          <a:bodyPr/>
          <a:lstStyle/>
          <a:p>
            <a:pPr algn="ctr">
              <a:defRPr/>
            </a:pPr>
            <a:r>
              <a:rPr lang="en-US" sz="32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Rosacea </a:t>
            </a:r>
            <a:endParaRPr lang="ar-SA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24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557338"/>
            <a:ext cx="2520950" cy="23812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5795963" y="2205038"/>
            <a:ext cx="914400" cy="9144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9388" y="1600200"/>
            <a:ext cx="4752975" cy="4114800"/>
          </a:xfrm>
        </p:spPr>
        <p:txBody>
          <a:bodyPr>
            <a:normAutofit fontScale="92500"/>
          </a:bodyPr>
          <a:lstStyle/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Unknown.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Genetic predisposition (38% have a relative).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Sunlight and heat.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Constitutional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predispostion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  to flushing &amp; blushing.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Demodex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folliculorum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 mite.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H. Pylori infection.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06437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       Rosacea</a:t>
            </a:r>
            <a:r>
              <a:rPr lang="en-US" sz="36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pitchFamily="34" charset="0"/>
              </a:rPr>
              <a:t> Pathogenesis: </a:t>
            </a:r>
            <a:endParaRPr lang="ar-SA" sz="36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349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544638"/>
            <a:ext cx="3717925" cy="1955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349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500438"/>
            <a:ext cx="3790950" cy="2305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30F0A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2016125"/>
            <a:ext cx="8569325" cy="5949950"/>
          </a:xfrm>
        </p:spPr>
        <p:txBody>
          <a:bodyPr/>
          <a:lstStyle/>
          <a:p>
            <a:pPr marL="457200" indent="-457200" algn="l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n-ea"/>
                <a:cs typeface="Arial" charset="0"/>
              </a:rPr>
              <a:t> Multifactorial disease of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n-ea"/>
                <a:cs typeface="Arial" charset="0"/>
              </a:rPr>
              <a:t>pilosebaceous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n-ea"/>
                <a:cs typeface="Arial" charset="0"/>
              </a:rPr>
              <a:t> unit.</a:t>
            </a:r>
          </a:p>
          <a:p>
            <a:pPr marL="457200" indent="-457200" algn="l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n-ea"/>
                <a:cs typeface="Arial" charset="0"/>
              </a:rPr>
              <a:t> Affects both males and females.</a:t>
            </a:r>
          </a:p>
          <a:p>
            <a:pPr marL="457200" indent="-457200" algn="l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n-ea"/>
                <a:cs typeface="Arial" charset="0"/>
              </a:rPr>
              <a:t> The most common dermatological disease.</a:t>
            </a:r>
          </a:p>
          <a:p>
            <a:pPr marL="457200" indent="-457200" algn="l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n-ea"/>
                <a:cs typeface="Arial" charset="0"/>
              </a:rPr>
              <a:t> Mostly prevalent between 12-24 yrs.</a:t>
            </a:r>
          </a:p>
          <a:p>
            <a:pPr marL="457200" indent="-457200" algn="l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ea typeface="+mn-ea"/>
                <a:cs typeface="Arial" charset="0"/>
              </a:rPr>
              <a:t> Affects 8% between 25-34, 4% between 35-44.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333375"/>
            <a:ext cx="7772400" cy="836613"/>
          </a:xfrm>
        </p:spPr>
        <p:txBody>
          <a:bodyPr/>
          <a:lstStyle/>
          <a:p>
            <a:pPr eaLnBrk="1" fontAlgn="auto" hangingPunct="1">
              <a:lnSpc>
                <a:spcPct val="90000"/>
              </a:lnSpc>
              <a:defRPr/>
            </a:pPr>
            <a:r>
              <a:rPr lang="en-US" sz="40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Acne Vulgaris</a:t>
            </a: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850" y="1600200"/>
            <a:ext cx="5328270" cy="4114800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The hall mark is: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Episodes of flushing and erythema in butterfly distribution.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Papules and pustules.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Erythema and telangiectasia.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Absent comedons.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Granulomas [firm papules].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5652120" y="1628775"/>
            <a:ext cx="2882280" cy="2546350"/>
          </a:xfrm>
        </p:spPr>
        <p:txBody>
          <a:bodyPr/>
          <a:lstStyle/>
          <a:p>
            <a:pPr marL="0" indent="0">
              <a:buNone/>
              <a:defRPr/>
            </a:pPr>
            <a:endParaRPr lang="ar-SA" dirty="0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-100013"/>
            <a:ext cx="7924800" cy="1143001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Clinical Findings</a:t>
            </a:r>
          </a:p>
        </p:txBody>
      </p:sp>
      <p:pic>
        <p:nvPicPr>
          <p:cNvPr id="6451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28775"/>
            <a:ext cx="3096344" cy="25463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23528" y="1600200"/>
            <a:ext cx="4464372" cy="41148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Localization:</a:t>
            </a: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	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The nose, cheeks, chin, forehead, glabella.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May involve ears, chest.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3484563"/>
          </a:xfrm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8313" y="-171450"/>
            <a:ext cx="7924800" cy="1143000"/>
          </a:xfrm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Clinical Findings</a:t>
            </a: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55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62100"/>
            <a:ext cx="3744913" cy="35226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9512" y="1600200"/>
            <a:ext cx="4536951" cy="41148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Font typeface="Arial" pitchFamily="34" charset="0"/>
              <a:buNone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Arial" pitchFamily="34" charset="0"/>
              </a:rPr>
              <a:t>Types of Rosacea: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Arial" pitchFamily="34" charset="0"/>
              </a:rPr>
              <a:t>Erythematotelangictatic.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Arial" pitchFamily="34" charset="0"/>
              </a:rPr>
              <a:t>Papulopustular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Arial" pitchFamily="34" charset="0"/>
              </a:rPr>
              <a:t>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Arial" pitchFamily="34" charset="0"/>
              </a:rPr>
              <a:t>Ocular.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Arial" pitchFamily="34" charset="0"/>
              </a:rPr>
              <a:t>Phymatous.</a:t>
            </a:r>
            <a:endParaRPr 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300413" cy="4114800"/>
          </a:xfrm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-171450"/>
            <a:ext cx="7924800" cy="1143000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b="1" cap="none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Arial" pitchFamily="34" charset="0"/>
              </a:rPr>
              <a:t>CLINICAL FINDINGS</a:t>
            </a:r>
            <a:endParaRPr lang="ar-SA" b="1" cap="none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pic>
        <p:nvPicPr>
          <p:cNvPr id="6656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4005263"/>
            <a:ext cx="3241675" cy="18002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656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1557338"/>
            <a:ext cx="3241675" cy="23653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528" y="1600200"/>
            <a:ext cx="4464372" cy="4114800"/>
          </a:xfrm>
        </p:spPr>
        <p:txBody>
          <a:bodyPr>
            <a:normAutofit lnSpcReduction="10000"/>
          </a:bodyPr>
          <a:lstStyle/>
          <a:p>
            <a:pPr marL="0" indent="-609600" eaLnBrk="1" fontAlgn="auto" hangingPunct="1">
              <a:lnSpc>
                <a:spcPct val="90000"/>
              </a:lnSpc>
              <a:buFontTx/>
              <a:buNone/>
              <a:defRPr/>
            </a:pPr>
            <a:r>
              <a:rPr lang="en-US" sz="2800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Phymatous complication:</a:t>
            </a:r>
          </a:p>
          <a:p>
            <a:pPr marL="0" indent="-609600" eaLnBrk="1" fontAlgn="auto" hangingPunct="1">
              <a:lnSpc>
                <a:spcPct val="90000"/>
              </a:lnSpc>
              <a:buFontTx/>
              <a:buNone/>
              <a:defRPr/>
            </a:pP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Rhinophyma:Swelling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of the nose due to sebaceous gland hyperplasia.</a:t>
            </a:r>
          </a:p>
          <a:p>
            <a:pPr marL="0" indent="-609600" eaLnBrk="1" fontAlgn="auto" hangingPunct="1">
              <a:lnSpc>
                <a:spcPct val="90000"/>
              </a:lnSpc>
              <a:buFontTx/>
              <a:buNone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Other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phymatous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complications include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gnathophyma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,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otophyma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,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blepharophyma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and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metophyma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4787900" y="1589088"/>
            <a:ext cx="3287713" cy="4114800"/>
          </a:xfrm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-171450"/>
            <a:ext cx="79248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Complications</a:t>
            </a:r>
          </a:p>
        </p:txBody>
      </p:sp>
      <p:pic>
        <p:nvPicPr>
          <p:cNvPr id="6758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628775"/>
            <a:ext cx="3287713" cy="4103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4033838" cy="4205288"/>
          </a:xfrm>
        </p:spPr>
        <p:txBody>
          <a:bodyPr/>
          <a:lstStyle/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400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 Eye complications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: </a:t>
            </a: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Occurs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  <a:sym typeface="Wingdings" charset="0"/>
              </a:rPr>
              <a:t>in 50% of cases including:</a:t>
            </a: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Blepharitis. </a:t>
            </a: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Conjunctivitis.</a:t>
            </a: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Keratitis.</a:t>
            </a: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Iritis.</a:t>
            </a: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Eyelid telangi-ectasia.	</a:t>
            </a:r>
            <a:endParaRPr lang="ar-SA" sz="2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8611" name="Content Placeholder 1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828800"/>
            <a:ext cx="3302000" cy="22479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288" y="-171450"/>
            <a:ext cx="7924800" cy="1143000"/>
          </a:xfrm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Complications</a:t>
            </a: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86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639888"/>
            <a:ext cx="935037" cy="24368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MARSH syndrome =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Melasma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Acne.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Rosacea.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Seborrheic dermatitis.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Hirsutism.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ar-SA" sz="2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2179638" cy="4114800"/>
          </a:xfrm>
        </p:spPr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288" y="-242888"/>
            <a:ext cx="7924800" cy="1143001"/>
          </a:xfrm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Associated diseases</a:t>
            </a:r>
            <a:endParaRPr lang="ar-SA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9637" name="Picture 4" descr="http://www.celibre.com/images/melasmaBA/melasmaBeforeAf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628775"/>
            <a:ext cx="2192338" cy="40322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                          triggers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Hot or cold temperatures, Wind.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Hot drinks, Caffeine, Spicy food, Alcohol.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Exercise.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Emotions.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Topical products that irritate the skin and decrease the barrier.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Medications that cause flushing (nicotinamide).</a:t>
            </a:r>
          </a:p>
          <a:p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6505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95287" y="1600200"/>
            <a:ext cx="4392141" cy="41148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</a:rPr>
              <a:t>SLE (erythema only).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</a:rPr>
              <a:t>Acne (comedons).</a:t>
            </a:r>
          </a:p>
          <a:p>
            <a:pPr marL="457200" lvl="1" indent="0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None/>
              <a:defRPr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</a:rPr>
              <a:t>	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</a:rPr>
              <a:t>Seborrheic dermatitis no pustules.</a:t>
            </a: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endParaRPr lang="en-US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</a:endParaRPr>
          </a:p>
          <a:p>
            <a:pPr lvl="1" eaLnBrk="1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</a:rPr>
              <a:t>Perioral dermatitis.</a:t>
            </a: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77875"/>
          </a:xfrm>
        </p:spPr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Differential Diagnosis</a:t>
            </a:r>
            <a:endParaRPr lang="ar-SA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06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429" y="1565275"/>
            <a:ext cx="1728787" cy="43926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066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993" y="1565275"/>
            <a:ext cx="2376487" cy="2397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066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580" y="3932238"/>
            <a:ext cx="2374900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4859338" y="2708275"/>
            <a:ext cx="914400" cy="1223963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70665" name="TextBox 5"/>
          <p:cNvSpPr txBox="1">
            <a:spLocks noChangeArrowheads="1"/>
          </p:cNvSpPr>
          <p:nvPr/>
        </p:nvSpPr>
        <p:spPr bwMode="auto">
          <a:xfrm>
            <a:off x="6607076" y="3429000"/>
            <a:ext cx="557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800" dirty="0">
                <a:latin typeface="Tahoma" pitchFamily="34" charset="0"/>
              </a:rPr>
              <a:t>SLE</a:t>
            </a:r>
            <a:endParaRPr lang="ar-SA" altLang="ar-SA" sz="1800" dirty="0">
              <a:latin typeface="Tahoma" pitchFamily="34" charset="0"/>
            </a:endParaRPr>
          </a:p>
        </p:txBody>
      </p:sp>
      <p:sp>
        <p:nvSpPr>
          <p:cNvPr id="70666" name="TextBox 6"/>
          <p:cNvSpPr txBox="1">
            <a:spLocks noChangeArrowheads="1"/>
          </p:cNvSpPr>
          <p:nvPr/>
        </p:nvSpPr>
        <p:spPr bwMode="auto">
          <a:xfrm>
            <a:off x="4825280" y="5589588"/>
            <a:ext cx="1258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800" dirty="0">
                <a:latin typeface="Tahoma" pitchFamily="34" charset="0"/>
              </a:rPr>
              <a:t>SEB DERM</a:t>
            </a:r>
            <a:endParaRPr lang="ar-SA" altLang="ar-SA" sz="1800" dirty="0">
              <a:latin typeface="Tahoma" pitchFamily="34" charset="0"/>
            </a:endParaRPr>
          </a:p>
        </p:txBody>
      </p:sp>
      <p:sp>
        <p:nvSpPr>
          <p:cNvPr id="70667" name="TextBox 7"/>
          <p:cNvSpPr txBox="1">
            <a:spLocks noChangeArrowheads="1"/>
          </p:cNvSpPr>
          <p:nvPr/>
        </p:nvSpPr>
        <p:spPr bwMode="auto">
          <a:xfrm>
            <a:off x="6528767" y="5589588"/>
            <a:ext cx="1571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800" dirty="0">
                <a:latin typeface="Tahoma" pitchFamily="34" charset="0"/>
              </a:rPr>
              <a:t>Perioral </a:t>
            </a:r>
            <a:r>
              <a:rPr lang="en-US" altLang="ar-SA" sz="1800" dirty="0" err="1">
                <a:latin typeface="Tahoma" pitchFamily="34" charset="0"/>
              </a:rPr>
              <a:t>Derm</a:t>
            </a:r>
            <a:endParaRPr lang="ar-SA" altLang="ar-SA" sz="1800" dirty="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Box 1"/>
          <p:cNvSpPr txBox="1">
            <a:spLocks noChangeArrowheads="1"/>
          </p:cNvSpPr>
          <p:nvPr/>
        </p:nvSpPr>
        <p:spPr bwMode="auto">
          <a:xfrm>
            <a:off x="3032125" y="3860800"/>
            <a:ext cx="312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Malar erythema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pic>
        <p:nvPicPr>
          <p:cNvPr id="7168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16113"/>
            <a:ext cx="3457575" cy="1905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/>
          <p:cNvSpPr>
            <a:spLocks noChangeArrowheads="1"/>
          </p:cNvSpPr>
          <p:nvPr/>
        </p:nvSpPr>
        <p:spPr bwMode="auto">
          <a:xfrm>
            <a:off x="2268538" y="4365625"/>
            <a:ext cx="49958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Malar erythema and scales 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pic>
        <p:nvPicPr>
          <p:cNvPr id="72707" name="Picture 5" descr="http://media.clinicaladvisor.com/images/2011/03/11/rosacea2_1512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66725"/>
            <a:ext cx="5715000" cy="3810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Pathogenesis:</a:t>
            </a:r>
            <a:br>
              <a:rPr lang="en-US" sz="32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</a:b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50825" y="1196975"/>
            <a:ext cx="8283575" cy="4600575"/>
          </a:xfrm>
        </p:spPr>
        <p:txBody>
          <a:bodyPr/>
          <a:lstStyle/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Ductal cornification and occlusion</a:t>
            </a:r>
          </a:p>
          <a:p>
            <a:pPr marL="0" indent="0" eaLnBrk="1" fontAlgn="auto" hangingPunct="1">
              <a:lnSpc>
                <a:spcPct val="90000"/>
              </a:lnSpc>
              <a:buNone/>
              <a:defRPr/>
            </a:pP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    (micro-</a:t>
            </a:r>
            <a:r>
              <a:rPr lang="en-US" sz="20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comedo</a:t>
            </a: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).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 Increased sebum secretion (</a:t>
            </a:r>
            <a:r>
              <a:rPr lang="en-US" sz="20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Seborrhoea</a:t>
            </a: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).</a:t>
            </a:r>
          </a:p>
          <a:p>
            <a:pPr marL="0" indent="0" eaLnBrk="1" fontAlgn="auto" hangingPunct="1">
              <a:lnSpc>
                <a:spcPct val="90000"/>
              </a:lnSpc>
              <a:buNone/>
              <a:defRPr/>
            </a:pPr>
            <a:endParaRPr lang="en-US" sz="2000" b="1" dirty="0">
              <a:solidFill>
                <a:schemeClr val="tx2">
                  <a:lumMod val="20000"/>
                  <a:lumOff val="80000"/>
                </a:schemeClr>
              </a:solidFill>
              <a:latin typeface="Tahoma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1800" b="1" dirty="0">
              <a:solidFill>
                <a:schemeClr val="tx2">
                  <a:lumMod val="20000"/>
                  <a:lumOff val="80000"/>
                </a:schemeClr>
              </a:solidFill>
              <a:latin typeface="Tahoma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1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 </a:t>
            </a: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Ductal colonization with </a:t>
            </a:r>
            <a:r>
              <a:rPr lang="en-US" sz="20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propioni</a:t>
            </a: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 </a:t>
            </a:r>
          </a:p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      bacterium acnes. 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000" b="1" dirty="0">
              <a:solidFill>
                <a:schemeClr val="tx2">
                  <a:lumMod val="20000"/>
                  <a:lumOff val="80000"/>
                </a:schemeClr>
              </a:solidFill>
              <a:latin typeface="Tahoma" charset="0"/>
              <a:cs typeface="Arial" charset="0"/>
            </a:endParaRP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Rupture of sebaceous gland and </a:t>
            </a:r>
          </a:p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charset="0"/>
                <a:cs typeface="Arial" charset="0"/>
              </a:rPr>
              <a:t>     inflammation.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244" name="Picture 2" descr="C:\Users\sony\Desktop\My Lectures\acne path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125538"/>
            <a:ext cx="2963863" cy="4248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072900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3" y="620713"/>
            <a:ext cx="5329237" cy="29654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1" name="TextBox 1"/>
          <p:cNvSpPr txBox="1">
            <a:spLocks noChangeArrowheads="1"/>
          </p:cNvSpPr>
          <p:nvPr/>
        </p:nvSpPr>
        <p:spPr bwMode="auto">
          <a:xfrm>
            <a:off x="1331913" y="3644900"/>
            <a:ext cx="7318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4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Telangictasia</a:t>
            </a:r>
            <a:r>
              <a:rPr lang="en-US" altLang="ar-SA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, papules , </a:t>
            </a:r>
            <a:r>
              <a:rPr lang="en-US" altLang="ar-SA" sz="24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blepharitis</a:t>
            </a:r>
            <a:r>
              <a:rPr lang="en-US" altLang="ar-SA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 , </a:t>
            </a:r>
            <a:r>
              <a:rPr lang="en-US" altLang="ar-SA" sz="24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conjunctivites</a:t>
            </a:r>
            <a:endParaRPr lang="ar-SA" altLang="ar-SA" sz="24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1"/>
          <p:cNvSpPr txBox="1">
            <a:spLocks noChangeArrowheads="1"/>
          </p:cNvSpPr>
          <p:nvPr/>
        </p:nvSpPr>
        <p:spPr bwMode="auto">
          <a:xfrm>
            <a:off x="1187450" y="4652963"/>
            <a:ext cx="6616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Papules on erythematous background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pic>
        <p:nvPicPr>
          <p:cNvPr id="74755" name="Picture 5" descr="http://zizaidermatology.files.wordpress.com/2011/04/rosacea-seve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33375"/>
            <a:ext cx="5753100" cy="42211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072900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692150"/>
            <a:ext cx="4446588" cy="35290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9" name="TextBox 2"/>
          <p:cNvSpPr txBox="1">
            <a:spLocks noChangeArrowheads="1"/>
          </p:cNvSpPr>
          <p:nvPr/>
        </p:nvSpPr>
        <p:spPr bwMode="auto">
          <a:xfrm>
            <a:off x="3284538" y="4292600"/>
            <a:ext cx="2613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Rhinophyma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072900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836613"/>
            <a:ext cx="3303588" cy="41195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3" name="TextBox 1"/>
          <p:cNvSpPr txBox="1">
            <a:spLocks noChangeArrowheads="1"/>
          </p:cNvSpPr>
          <p:nvPr/>
        </p:nvSpPr>
        <p:spPr bwMode="auto">
          <a:xfrm>
            <a:off x="3132138" y="5013325"/>
            <a:ext cx="2613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Rhinophyma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072900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76250"/>
            <a:ext cx="5400675" cy="30908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7" name="TextBox 1"/>
          <p:cNvSpPr txBox="1">
            <a:spLocks noChangeArrowheads="1"/>
          </p:cNvSpPr>
          <p:nvPr/>
        </p:nvSpPr>
        <p:spPr bwMode="auto">
          <a:xfrm>
            <a:off x="1187450" y="3644900"/>
            <a:ext cx="7613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Papules on erythematous background , </a:t>
            </a:r>
            <a:r>
              <a:rPr lang="en-US" altLang="ar-SA" sz="24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telangictasia</a:t>
            </a:r>
            <a:endParaRPr lang="ar-SA" altLang="ar-SA" sz="24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851275" y="1916113"/>
            <a:ext cx="914400" cy="9144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1484313"/>
            <a:ext cx="8748712" cy="5373687"/>
          </a:xfrm>
        </p:spPr>
        <p:txBody>
          <a:bodyPr/>
          <a:lstStyle/>
          <a:p>
            <a:pPr algn="l" eaLnBrk="1" fontAlgn="auto" hangingPunct="1"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Schedules are determined by stage &amp; severity.</a:t>
            </a:r>
          </a:p>
          <a:p>
            <a:pPr algn="l" eaLnBrk="1" fontAlgn="auto" hangingPunct="1"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General measures:</a:t>
            </a:r>
          </a:p>
          <a:p>
            <a:pPr marL="457200" indent="-457200" algn="l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The skin of rosacea patients is delicate to physical insults.</a:t>
            </a:r>
          </a:p>
          <a:p>
            <a:pPr marL="457200" indent="-457200" algn="l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Patient should use mild soaps or diluted detergents.</a:t>
            </a:r>
          </a:p>
          <a:p>
            <a:pPr marL="457200" indent="-457200" algn="l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Protection against sunlight by sunscreen</a:t>
            </a:r>
          </a:p>
          <a:p>
            <a:pPr marL="457200" indent="-457200" algn="l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Avoid hot drinks and heat.</a:t>
            </a:r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-100013"/>
            <a:ext cx="7772400" cy="10810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Treatment</a:t>
            </a:r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88913"/>
            <a:ext cx="7772400" cy="7207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Treatment</a:t>
            </a:r>
          </a:p>
        </p:txBody>
      </p:sp>
      <p:graphicFrame>
        <p:nvGraphicFramePr>
          <p:cNvPr id="5943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061706"/>
              </p:ext>
            </p:extLst>
          </p:nvPr>
        </p:nvGraphicFramePr>
        <p:xfrm>
          <a:off x="395288" y="836613"/>
          <a:ext cx="8497887" cy="5957276"/>
        </p:xfrm>
        <a:graphic>
          <a:graphicData uri="http://schemas.openxmlformats.org/drawingml/2006/table">
            <a:tbl>
              <a:tblPr/>
              <a:tblGrid>
                <a:gridCol w="4375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2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4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Topical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Systemic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0841">
                <a:tc>
                  <a:txBody>
                    <a:bodyPr/>
                    <a:lstStyle/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1.Topical antibiotics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      Clindamycin.</a:t>
                      </a:r>
                    </a:p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      Erythromycin.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Tetracycline reduces erythema.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59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2. Metronidazole –affects papules or pustules but no effect on erythema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Oxy-tetracycline.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74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3.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Imidazoles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 e.g. Ketoconazole cream – has anti-inflammatory action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Minocycline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4. 2-5% sulfur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lotion,sulfacetamide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Franklin Gothic Demi" charset="0"/>
                        <a:ea typeface="MS PGothic" pitchFamily="34" charset="-128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Doxycycline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59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5. Isotretinoin 0.1% in cream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Isotretinoin in resistant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phymas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 cases (0.1 -0.2 mg/kg)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35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Antiparasitic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 :   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Lindane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,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permethrin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Franklin Gothic Demi" charset="0"/>
                        <a:ea typeface="MS PGothic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Benzyl benzoate,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Crotamiton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Franklin Gothic Demi" charset="0"/>
                        <a:ea typeface="MS PGothic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,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ivermectin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Franklin Gothic Demi" charset="0"/>
                        <a:ea typeface="MS PGothic" pitchFamily="34" charset="-128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Metronidazole 500 mg for 20-60 days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4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Sunscreen, Vascular laser, ,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brimonidine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 </a:t>
                      </a:r>
                      <a:r>
                        <a:rPr kumimoji="0" lang="el-GR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α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  adrenergic blocker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pitchFamily="34" charset="0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Franklin Gothic Demi" charset="0"/>
                          <a:ea typeface="MS PGothic" pitchFamily="34" charset="-128"/>
                        </a:rPr>
                        <a:t>Azithromycin </a:t>
                      </a:r>
                      <a:endParaRPr kumimoji="0" lang="ar-SA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Franklin Gothic Demi" charset="0"/>
                        <a:ea typeface="MS PGothic" pitchFamily="34" charset="-128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924800" cy="490537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Treatment</a:t>
            </a:r>
            <a:endParaRPr lang="ar-SA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2468" name="Rectangle 3"/>
          <p:cNvSpPr>
            <a:spLocks noChangeArrowheads="1"/>
          </p:cNvSpPr>
          <p:nvPr/>
        </p:nvSpPr>
        <p:spPr bwMode="auto">
          <a:xfrm>
            <a:off x="539750" y="981075"/>
            <a:ext cx="806450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None/>
              <a:defRPr/>
            </a:pPr>
            <a:r>
              <a:rPr lang="en-US" altLang="ar-SA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Tahoma" pitchFamily="34" charset="0"/>
              </a:rPr>
              <a:t>Topical: </a:t>
            </a:r>
            <a:r>
              <a:rPr lang="en-US" altLang="ar-SA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Tahoma" pitchFamily="34" charset="0"/>
              </a:rPr>
              <a:t>	</a:t>
            </a:r>
          </a:p>
          <a:p>
            <a:pPr rtl="1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None/>
              <a:defRPr/>
            </a:pPr>
            <a:endParaRPr lang="en-US" altLang="ar-SA" sz="24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altLang="ar-SA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Tahoma" pitchFamily="34" charset="0"/>
              </a:rPr>
              <a:t>Metronidazole gel 0.75%.</a:t>
            </a:r>
          </a:p>
          <a:p>
            <a:pPr marL="0" indent="0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ar-SA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Tahoma" pitchFamily="34" charset="0"/>
              </a:rPr>
              <a:t>			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altLang="ar-SA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Tahoma" pitchFamily="34" charset="0"/>
              </a:rPr>
              <a:t>Erythromycin 2% gel bid.</a:t>
            </a:r>
          </a:p>
          <a:p>
            <a:pPr rtl="1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None/>
              <a:defRPr/>
            </a:pPr>
            <a:endParaRPr lang="en-US" altLang="ar-SA" sz="24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rtl="1"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None/>
              <a:defRPr/>
            </a:pPr>
            <a:r>
              <a:rPr lang="en-US" altLang="ar-SA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Tahoma" pitchFamily="34" charset="0"/>
              </a:rPr>
              <a:t>	</a:t>
            </a:r>
            <a:r>
              <a:rPr lang="en-US" altLang="ar-SA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Tahoma" pitchFamily="34" charset="0"/>
              </a:rPr>
              <a:t>Systemic: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None/>
              <a:defRPr/>
            </a:pPr>
            <a:endParaRPr lang="en-US" altLang="ar-SA" sz="24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altLang="ar-SA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Tahoma" pitchFamily="34" charset="0"/>
              </a:rPr>
              <a:t>Minocycline 100 mg bid till clear then taper.		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endParaRPr lang="en-US" altLang="ar-SA" sz="24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altLang="ar-SA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Tahoma" pitchFamily="34" charset="0"/>
              </a:rPr>
              <a:t>Doxycycline 100 mg bid then taper.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endParaRPr lang="en-US" altLang="ar-SA" sz="24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altLang="ar-SA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Tahoma" pitchFamily="34" charset="0"/>
              </a:rPr>
              <a:t>Tetracycline 500 mg bid till clear and tapered.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endParaRPr lang="en-US" altLang="ar-SA" sz="24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  <a:defRPr/>
            </a:pPr>
            <a:r>
              <a:rPr lang="en-US" altLang="ar-SA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cs typeface="Tahoma" pitchFamily="34" charset="0"/>
              </a:rPr>
              <a:t>Anti H. pylori therapy.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6988"/>
            <a:ext cx="7924800" cy="1143001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              Take home massage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R</a:t>
            </a: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recognize triggers.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O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 ocular hygiene.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 sunblock.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 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avoid hot food.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 comply with instructions.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E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 early treatment.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 avoid scrubs and harsh cleansers.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ony\Desktop\separato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272" y="1128117"/>
            <a:ext cx="53340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426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95288" y="980729"/>
            <a:ext cx="4321175" cy="4734272"/>
          </a:xfrm>
        </p:spPr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  <a:defRPr/>
            </a:pPr>
            <a:r>
              <a:rPr lang="en-US" sz="2000" b="1" u="sng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Microcomedone</a:t>
            </a:r>
            <a:r>
              <a:rPr lang="en-US" sz="2000" b="1" u="sng" dirty="0">
                <a:solidFill>
                  <a:schemeClr val="tx2">
                    <a:lumMod val="20000"/>
                    <a:lumOff val="80000"/>
                  </a:schemeClr>
                </a:solidFill>
              </a:rPr>
              <a:t>: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000"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Hyperkeratotic</a:t>
            </a: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plug made of sebum and keratin in follicular canal.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u="sng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Closed </a:t>
            </a:r>
            <a:r>
              <a:rPr lang="en-US" sz="2000" b="1" u="sng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comedo</a:t>
            </a:r>
            <a:r>
              <a:rPr lang="en-US" sz="2000" b="1" u="sng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( whitehead):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Closed follicular orifice, accumulation of sebum and keratin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sz="2000" b="1" u="sng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en-US" sz="2000" b="1" u="sng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Open </a:t>
            </a:r>
            <a:r>
              <a:rPr lang="en-US" sz="2000" b="1" u="sng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comedo</a:t>
            </a:r>
            <a:r>
              <a:rPr lang="en-US" sz="2000" b="1" u="sng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( blackhead):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Opened follicular orifice packed with melanin and oxidized lipids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00013"/>
            <a:ext cx="7924800" cy="922338"/>
          </a:xfrm>
        </p:spPr>
        <p:txBody>
          <a:bodyPr/>
          <a:lstStyle/>
          <a:p>
            <a:pPr algn="ctr">
              <a:defRPr/>
            </a:pPr>
            <a:r>
              <a:rPr lang="en-US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Specialized terms</a:t>
            </a:r>
            <a:endParaRPr lang="ar-SA" sz="36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269" name="Picture 4" descr="C:\Users\sony\Desktop\My Lectures\closed co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56792"/>
            <a:ext cx="3744913" cy="20193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644900"/>
            <a:ext cx="3744913" cy="21605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5364163" y="2060575"/>
            <a:ext cx="914400" cy="9144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5" name="Right Arrow 4"/>
          <p:cNvSpPr/>
          <p:nvPr/>
        </p:nvSpPr>
        <p:spPr>
          <a:xfrm>
            <a:off x="3923928" y="2204864"/>
            <a:ext cx="576064" cy="361578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3995936" y="3859510"/>
            <a:ext cx="576064" cy="361578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528" y="1619250"/>
            <a:ext cx="5256980" cy="4114800"/>
          </a:xfrm>
        </p:spPr>
        <p:txBody>
          <a:bodyPr>
            <a:normAutofit/>
          </a:bodyPr>
          <a:lstStyle/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Occurs mainly in young women.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Discrete &amp; confluent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papulo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pustules over the perioral or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periorbital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skin sparing the vermilion border of lips.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 comedons.</a:t>
            </a: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Perioral dermatitis</a:t>
            </a:r>
          </a:p>
        </p:txBody>
      </p:sp>
      <p:pic>
        <p:nvPicPr>
          <p:cNvPr id="8294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508" y="1628775"/>
            <a:ext cx="3455988" cy="41052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609599" y="1600200"/>
            <a:ext cx="5114925" cy="4114800"/>
          </a:xfrm>
        </p:spPr>
        <p:txBody>
          <a:bodyPr/>
          <a:lstStyle/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Predominant in females at 20- 30 years of age.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Aggravated by topical steroids,  dentifrice and moisturizers.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Occasionally itchy or burning or feeling of tightness.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Perioral dermatitis</a:t>
            </a: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724525" y="1628775"/>
            <a:ext cx="2279650" cy="4114800"/>
          </a:xfrm>
        </p:spPr>
        <p:txBody>
          <a:bodyPr/>
          <a:lstStyle/>
          <a:p>
            <a:pPr>
              <a:defRPr/>
            </a:pPr>
            <a:endParaRPr lang="ar-SA" dirty="0"/>
          </a:p>
        </p:txBody>
      </p:sp>
      <p:pic>
        <p:nvPicPr>
          <p:cNvPr id="8397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628775"/>
            <a:ext cx="2279650" cy="4103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Box 1"/>
          <p:cNvSpPr txBox="1">
            <a:spLocks noChangeArrowheads="1"/>
          </p:cNvSpPr>
          <p:nvPr/>
        </p:nvSpPr>
        <p:spPr bwMode="auto">
          <a:xfrm>
            <a:off x="2051050" y="4797425"/>
            <a:ext cx="5449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Female with papules over chin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pic>
        <p:nvPicPr>
          <p:cNvPr id="8499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152650"/>
            <a:ext cx="3671887" cy="25527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072900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908050"/>
            <a:ext cx="6553200" cy="34607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19" name="TextBox 1"/>
          <p:cNvSpPr txBox="1">
            <a:spLocks noChangeArrowheads="1"/>
          </p:cNvSpPr>
          <p:nvPr/>
        </p:nvSpPr>
        <p:spPr bwMode="auto">
          <a:xfrm>
            <a:off x="1835150" y="4418013"/>
            <a:ext cx="6024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Papules , pustules, no </a:t>
            </a:r>
            <a:r>
              <a:rPr lang="en-US" altLang="ar-SA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comedones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47813" y="3789363"/>
            <a:ext cx="6553200" cy="579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2987675" y="1628775"/>
            <a:ext cx="3960813" cy="180022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528" y="1600200"/>
            <a:ext cx="4535810" cy="4114800"/>
          </a:xfrm>
        </p:spPr>
        <p:txBody>
          <a:bodyPr/>
          <a:lstStyle/>
          <a:p>
            <a:pPr eaLnBrk="1" fontAlgn="auto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Acne.</a:t>
            </a:r>
          </a:p>
          <a:p>
            <a:pPr eaLnBrk="1" fontAlgn="auto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Rosacea.</a:t>
            </a:r>
          </a:p>
          <a:p>
            <a:pPr eaLnBrk="1" fontAlgn="auto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Seborrheic Dermatitis.</a:t>
            </a:r>
          </a:p>
          <a:p>
            <a:pPr eaLnBrk="1" fontAlgn="auto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Atopic Dermatitis.</a:t>
            </a:r>
          </a:p>
          <a:p>
            <a:pPr eaLnBrk="1" fontAlgn="auto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Allergic Contact Dermatitis.</a:t>
            </a:r>
          </a:p>
          <a:p>
            <a:pPr marL="0" indent="-609600" eaLnBrk="1" fontAlgn="auto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endParaRPr lang="en-US" sz="2400" b="1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Differential Diagnosis</a:t>
            </a:r>
          </a:p>
        </p:txBody>
      </p:sp>
      <p:pic>
        <p:nvPicPr>
          <p:cNvPr id="8704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28775"/>
            <a:ext cx="3298825" cy="2305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704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933825"/>
            <a:ext cx="3298825" cy="20002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7047" name="TextBox 3"/>
          <p:cNvSpPr txBox="1">
            <a:spLocks noChangeArrowheads="1"/>
          </p:cNvSpPr>
          <p:nvPr/>
        </p:nvSpPr>
        <p:spPr bwMode="auto">
          <a:xfrm>
            <a:off x="4859338" y="3573463"/>
            <a:ext cx="21605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800">
                <a:solidFill>
                  <a:schemeClr val="bg1"/>
                </a:solidFill>
                <a:latin typeface="Tahoma" pitchFamily="34" charset="0"/>
              </a:rPr>
              <a:t>Atopic dermatitis</a:t>
            </a:r>
            <a:endParaRPr lang="ar-SA" altLang="ar-SA" sz="180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87048" name="TextBox 4"/>
          <p:cNvSpPr txBox="1">
            <a:spLocks noChangeArrowheads="1"/>
          </p:cNvSpPr>
          <p:nvPr/>
        </p:nvSpPr>
        <p:spPr bwMode="auto">
          <a:xfrm>
            <a:off x="5292725" y="5589588"/>
            <a:ext cx="2951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800">
                <a:solidFill>
                  <a:schemeClr val="bg1"/>
                </a:solidFill>
                <a:latin typeface="Tahoma" pitchFamily="34" charset="0"/>
              </a:rPr>
              <a:t>Allergic contact dermatitis</a:t>
            </a:r>
            <a:endParaRPr lang="ar-SA" altLang="ar-SA" sz="1800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Treatment</a:t>
            </a:r>
            <a:endParaRPr lang="ar-SA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Wean patients of topical steroid.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Stop any moisturizers.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In pregnant mild cases use topical antimicrobial therapy with metronidazole gel and erythromycin solution.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Pimecrolimus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cream  in steroid induced perioral dermatitis.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Topical anti acne medication like </a:t>
            </a:r>
            <a:r>
              <a:rPr lang="en-US" sz="24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adaplene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and </a:t>
            </a:r>
            <a:r>
              <a:rPr lang="en-US" sz="2400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azelaic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acid.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In severe cases oral doxycycline or minocycline 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Isotretinoin for resistant cases.</a:t>
            </a:r>
          </a:p>
          <a:p>
            <a:pPr>
              <a:defRPr/>
            </a:pP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sony\Desktop\se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4704"/>
            <a:ext cx="5832648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87862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1520" y="1689323"/>
            <a:ext cx="4607818" cy="3971925"/>
          </a:xfrm>
        </p:spPr>
        <p:txBody>
          <a:bodyPr/>
          <a:lstStyle/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Chronic recurrent </a:t>
            </a:r>
            <a:r>
              <a:rPr lang="en-US" sz="24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supprative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scarring disease of apocrine gland bearing skin (axillae, </a:t>
            </a:r>
            <a:r>
              <a:rPr lang="en-US" sz="24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anogenital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region, under female breast).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Associated with obesity. 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Develops in 2</a:t>
            </a:r>
            <a:r>
              <a:rPr lang="en-US" sz="2400" baseline="300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nd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and 3</a:t>
            </a:r>
            <a:r>
              <a:rPr lang="en-US" sz="2400" baseline="300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rd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decades.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endParaRPr lang="ar-SA" dirty="0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8013" y="188640"/>
            <a:ext cx="79248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Hidradenitis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 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Supprativa</a:t>
            </a:r>
            <a:endParaRPr lang="en-US" sz="40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j-ea"/>
              <a:cs typeface="Arial" charset="0"/>
            </a:endParaRPr>
          </a:p>
        </p:txBody>
      </p:sp>
      <p:pic>
        <p:nvPicPr>
          <p:cNvPr id="8909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557338"/>
            <a:ext cx="3673475" cy="41751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6011863" y="3573463"/>
            <a:ext cx="914400" cy="9144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51520" y="1600200"/>
            <a:ext cx="4507805" cy="4114800"/>
          </a:xfrm>
        </p:spPr>
        <p:txBody>
          <a:bodyPr/>
          <a:lstStyle/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Unknown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Apocrine duct occlusion.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Dilatation and rupture of apocrine gland.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Secondary bacterial infection and draining sinuses.</a:t>
            </a:r>
          </a:p>
          <a:p>
            <a:pPr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Genetic predisposition[38% have a relative affected].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87338"/>
            <a:ext cx="7924800" cy="1125537"/>
          </a:xfrm>
        </p:spPr>
        <p:txBody>
          <a:bodyPr/>
          <a:lstStyle/>
          <a:p>
            <a:pPr>
              <a:defRPr/>
            </a:pPr>
            <a:r>
              <a:rPr lang="en-US" sz="32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Pathogenesis:</a:t>
            </a:r>
            <a:br>
              <a:rPr lang="en-US" sz="32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</a:br>
            <a:endParaRPr lang="ar-SA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01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1557338"/>
            <a:ext cx="3773488" cy="4248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1600200"/>
            <a:ext cx="5329238" cy="4114800"/>
          </a:xfrm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Intermittent pain and tenderness.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Pus drainage.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Double headed comedons [characteristic lesion].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Nodules, abscess, sinus tracts, scarring.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Submammary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, axillary , inguinal regions are common in females.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Perineal</a:t>
            </a: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 involvement occurs more in males.</a:t>
            </a: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Clinical Presentation</a:t>
            </a:r>
          </a:p>
        </p:txBody>
      </p:sp>
      <p:pic>
        <p:nvPicPr>
          <p:cNvPr id="91140" name="Picture 4" descr="C:\Users\sony\Desktop\My Lectures\double heded comedon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557338"/>
            <a:ext cx="2941637" cy="1727200"/>
          </a:xfr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1" name="Picture 6" descr="http://hidradenitissuppurativa.files.wordpress.com/2011/07/dsc02705-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284538"/>
            <a:ext cx="2952750" cy="25209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1052513"/>
            <a:ext cx="8496300" cy="5300662"/>
          </a:xfrm>
        </p:spPr>
        <p:txBody>
          <a:bodyPr/>
          <a:lstStyle/>
          <a:p>
            <a:pPr marL="457200" indent="-457200" algn="l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Acne lesions are divided into:</a:t>
            </a:r>
          </a:p>
          <a:p>
            <a:pPr marL="457200" indent="-457200" algn="l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Inflammatory (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papules,pustules,nodules,cyst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)</a:t>
            </a:r>
          </a:p>
          <a:p>
            <a:pPr marL="457200" indent="-457200" algn="l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Non inflammatory (open, closed comedons).</a:t>
            </a:r>
          </a:p>
          <a:p>
            <a:pPr marL="457200" indent="-457200" algn="l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The comedons are the pathognomonic lesion</a:t>
            </a:r>
          </a:p>
          <a:p>
            <a:pPr marL="457200" indent="-457200" algn="l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Seborrhoea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.</a:t>
            </a:r>
          </a:p>
          <a:p>
            <a:pPr marL="457200" indent="-457200" algn="l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Post inflammatory hyper pigmentation .</a:t>
            </a:r>
          </a:p>
          <a:p>
            <a:pPr marL="457200" indent="-457200" algn="l" eaLnBrk="1" fontAlgn="auto" hangingPunct="1"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 Scarring (Atrophic or Hypertrophic).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476250"/>
            <a:ext cx="7772400" cy="431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Clinical Features</a:t>
            </a:r>
          </a:p>
        </p:txBody>
      </p:sp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annals.org/data/Journals/AIM/926085/4TT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7561262" cy="47529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www.globalacademycme.com/fileadmin/images/cme/2014/Hidradenitis2014/Hidradentis_Suppurativa_Natural_History_Figure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4103687" cy="24685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7" name="Picture 4" descr="http://ha-beauty.com/wp-content/uploads/2015/05/Miradry-%E5%BE%AE%E8%88%92%E6%B7%A8-%E6%A1%83%E5%9C%92-%E8%85%8B%E4%B8%8B%E5%87%BA%E6%B1%97-%E8%85%8B%E4%B8%8B%E5%A4%9A%E6%B1%97%E7%97%87-%E8%85%8B%E4%B8%8B%E6%AD%A2%E6%B1%97-%E6%89%8B%E6%B1%97-%E9%99%A4%E8%87%AD-%E7%88%BD%E8%BA%AB-%E7%8B%90%E8%87%AD-%E7%95%B0%E5%91%B3-%E6%8E%A8%E8%96%A6-1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692150"/>
            <a:ext cx="3009900" cy="30241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8" name="Picture 6" descr="http://www.danderm-pdv.is.kkh.dk/atlas/pics/4/4-155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57563"/>
            <a:ext cx="3095625" cy="19700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9" name="Picture 8" descr="http://www.huidarts.com/wp-content/uploads/2015/06/031469HB-1024x67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881438"/>
            <a:ext cx="2160587" cy="14192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26988"/>
            <a:ext cx="7924800" cy="927101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Associated findings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:</a:t>
            </a: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0825" y="1052513"/>
            <a:ext cx="8893175" cy="24193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l" rtl="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The follicular occlusion tetrad including:</a:t>
            </a:r>
          </a:p>
          <a:p>
            <a:pPr marL="457200" indent="-457200" algn="l" rtl="0">
              <a:lnSpc>
                <a:spcPct val="90000"/>
              </a:lnSpc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Extensive acne vulgaris (conglobata variety). </a:t>
            </a:r>
          </a:p>
          <a:p>
            <a:pPr marL="457200" indent="-457200" algn="l" rtl="0">
              <a:lnSpc>
                <a:spcPct val="90000"/>
              </a:lnSpc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Perifolliculitis of the scalp.</a:t>
            </a:r>
          </a:p>
          <a:p>
            <a:pPr marL="457200" indent="-457200" algn="l" rtl="0">
              <a:lnSpc>
                <a:spcPct val="90000"/>
              </a:lnSpc>
              <a:buFont typeface="Wingdings" panose="05000000000000000000" pitchFamily="2" charset="2"/>
              <a:buChar char="q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Pilonidal sinus.</a:t>
            </a:r>
          </a:p>
          <a:p>
            <a:pPr algn="l" rtl="0">
              <a:lnSpc>
                <a:spcPct val="90000"/>
              </a:lnSpc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         </a:t>
            </a:r>
          </a:p>
          <a:p>
            <a:pPr marL="609600" indent="-609600" algn="l" rtl="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pitchFamily="34" charset="0"/>
            </a:endParaRPr>
          </a:p>
        </p:txBody>
      </p:sp>
      <p:pic>
        <p:nvPicPr>
          <p:cNvPr id="942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429000"/>
            <a:ext cx="201612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25" y="3424238"/>
            <a:ext cx="1846263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0" y="3443288"/>
            <a:ext cx="206851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5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424238"/>
            <a:ext cx="2016125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6" name="TextBox 7"/>
          <p:cNvSpPr txBox="1">
            <a:spLocks noChangeArrowheads="1"/>
          </p:cNvSpPr>
          <p:nvPr/>
        </p:nvSpPr>
        <p:spPr bwMode="auto">
          <a:xfrm>
            <a:off x="107950" y="4724400"/>
            <a:ext cx="2303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40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Hidradenitis supprativa</a:t>
            </a:r>
            <a:endParaRPr lang="ar-SA" altLang="ar-SA" sz="140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sp>
        <p:nvSpPr>
          <p:cNvPr id="94217" name="TextBox 8"/>
          <p:cNvSpPr txBox="1">
            <a:spLocks noChangeArrowheads="1"/>
          </p:cNvSpPr>
          <p:nvPr/>
        </p:nvSpPr>
        <p:spPr bwMode="auto">
          <a:xfrm>
            <a:off x="2863850" y="3429000"/>
            <a:ext cx="1492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40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Acne conglobata</a:t>
            </a:r>
            <a:endParaRPr lang="ar-SA" altLang="ar-SA" sz="140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sp>
        <p:nvSpPr>
          <p:cNvPr id="94218" name="TextBox 9"/>
          <p:cNvSpPr txBox="1">
            <a:spLocks noChangeArrowheads="1"/>
          </p:cNvSpPr>
          <p:nvPr/>
        </p:nvSpPr>
        <p:spPr bwMode="auto">
          <a:xfrm>
            <a:off x="4732338" y="3429000"/>
            <a:ext cx="1279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rtl="1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ar-SA" sz="140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Perifolliculitis</a:t>
            </a:r>
            <a:r>
              <a:rPr lang="en-US" altLang="ar-SA" sz="180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 </a:t>
            </a:r>
            <a:endParaRPr lang="ar-SA" altLang="ar-SA" sz="180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ar-SA" sz="32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Associated findings</a:t>
            </a:r>
            <a:br>
              <a:rPr lang="ar-SA" altLang="ar-SA" sz="32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endParaRPr lang="ar-SA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7088" y="1412776"/>
            <a:ext cx="7201296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l" rtl="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Crohn’</a:t>
            </a:r>
            <a:r>
              <a:rPr lang="en-US" altLang="ja-JP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s</a:t>
            </a:r>
            <a:r>
              <a:rPr lang="en-US" altLang="ja-JP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disease in 39% of patients.</a:t>
            </a:r>
          </a:p>
          <a:p>
            <a:pPr algn="l" rtl="0">
              <a:lnSpc>
                <a:spcPct val="90000"/>
              </a:lnSpc>
              <a:defRPr/>
            </a:pP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pitchFamily="34" charset="0"/>
            </a:endParaRPr>
          </a:p>
          <a:p>
            <a:pPr marL="457200" indent="-457200" algn="l" rtl="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  Irritable bowel syndrome.</a:t>
            </a:r>
          </a:p>
          <a:p>
            <a:pPr marL="609600" indent="-609600" algn="l" rtl="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pitchFamily="34" charset="0"/>
            </a:endParaRPr>
          </a:p>
          <a:p>
            <a:pPr marL="609600" indent="-609600" algn="l" rtl="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pitchFamily="34" charset="0"/>
              </a:rPr>
              <a:t>Sjogren syndrome.</a:t>
            </a:r>
          </a:p>
          <a:p>
            <a:pPr marL="609600" indent="-609600" algn="l" rtl="0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0063" y="692150"/>
            <a:ext cx="5826125" cy="40211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6259" name="TextBox 1"/>
          <p:cNvSpPr txBox="1">
            <a:spLocks noChangeArrowheads="1"/>
          </p:cNvSpPr>
          <p:nvPr/>
        </p:nvSpPr>
        <p:spPr bwMode="auto">
          <a:xfrm>
            <a:off x="1835150" y="4724400"/>
            <a:ext cx="62154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marL="457200" indent="-457200" eaLnBrk="1" hangingPunct="1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Sinuses, nodules, connecting tracts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908050"/>
            <a:ext cx="3819525" cy="23145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7283" name="TextBox 1"/>
          <p:cNvSpPr txBox="1">
            <a:spLocks noChangeArrowheads="1"/>
          </p:cNvSpPr>
          <p:nvPr/>
        </p:nvSpPr>
        <p:spPr bwMode="auto">
          <a:xfrm>
            <a:off x="2268538" y="3213100"/>
            <a:ext cx="49407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marL="457200" indent="-457200" eaLnBrk="1" hangingPunct="1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Double headed </a:t>
            </a:r>
            <a:r>
              <a:rPr lang="en-US" altLang="ar-SA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comedones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635375" y="1341438"/>
            <a:ext cx="288925" cy="287337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072900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76250"/>
            <a:ext cx="6513513" cy="39528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7" name="TextBox 1"/>
          <p:cNvSpPr txBox="1">
            <a:spLocks noChangeArrowheads="1"/>
          </p:cNvSpPr>
          <p:nvPr/>
        </p:nvSpPr>
        <p:spPr bwMode="auto">
          <a:xfrm>
            <a:off x="3106738" y="4437063"/>
            <a:ext cx="31796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algn="l" rtl="0" eaLnBrk="0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marL="457200" indent="-457200" eaLnBrk="1" hangingPunct="1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q"/>
            </a:pPr>
            <a:r>
              <a:rPr lang="en-US" altLang="ar-SA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Tahoma" pitchFamily="34" charset="0"/>
              </a:rPr>
              <a:t>Tracts , sinuses </a:t>
            </a:r>
            <a:endParaRPr lang="ar-SA" altLang="ar-SA" sz="2800" dirty="0">
              <a:solidFill>
                <a:schemeClr val="tx2">
                  <a:lumMod val="20000"/>
                  <a:lumOff val="80000"/>
                </a:schemeClr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                      treatment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u="sng" dirty="0">
                <a:solidFill>
                  <a:schemeClr val="tx2">
                    <a:lumMod val="20000"/>
                    <a:lumOff val="80000"/>
                  </a:schemeClr>
                </a:solidFill>
              </a:rPr>
              <a:t>General measures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Practicing proper hygiene.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Using soaps and antiseptic and antiperspirant agents.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Using warm compresses.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Wearing loose-fitting clothing.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Smoking cessation.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Weight reduction.</a:t>
            </a:r>
          </a:p>
          <a:p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2568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23849" y="1557338"/>
            <a:ext cx="6192365" cy="4157662"/>
          </a:xfrm>
        </p:spPr>
        <p:txBody>
          <a:bodyPr>
            <a:normAutofit fontScale="92500" lnSpcReduction="20000"/>
          </a:bodyPr>
          <a:lstStyle/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800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Medical : </a:t>
            </a: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Intralesional triamcinolone acetonide for acute lesions</a:t>
            </a: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Antibiotics (minocycline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 erythromycin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)</a:t>
            </a: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Retinoids (Acitretin better than  	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isotretinoin</a:t>
            </a:r>
            <a:endParaRPr lang="en-US" sz="28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ea typeface="+mn-ea"/>
              <a:cs typeface="Arial" charset="0"/>
            </a:endParaRP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Antiandrogens.</a:t>
            </a: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Biological therapy (infliximab,      	</a:t>
            </a:r>
            <a:r>
              <a:rPr lang="en-US" sz="28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adalimumab</a:t>
            </a:r>
            <a:r>
              <a:rPr lang="en-US" sz="28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n-ea"/>
                <a:cs typeface="Arial" charset="0"/>
              </a:rPr>
              <a:t>) </a:t>
            </a:r>
          </a:p>
        </p:txBody>
      </p:sp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ea typeface="+mj-ea"/>
                <a:cs typeface="Arial" charset="0"/>
              </a:rPr>
              <a:t>                treatment</a:t>
            </a:r>
          </a:p>
        </p:txBody>
      </p:sp>
      <p:pic>
        <p:nvPicPr>
          <p:cNvPr id="99333" name="Picture 7" descr="https://encrypted-tbn0.gstatic.com/images?q=tbn:ANd9GcRGy6vReFDYVE_-_Euda5Ak1NBK-PUvrRXtMeXqoF89eykfIOdgW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5" y="1556792"/>
            <a:ext cx="184514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pPr marL="0" indent="0" eaLnBrk="1" fontAlgn="auto" hangingPunct="1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en-US" sz="2400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Surgical:</a:t>
            </a: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Incision and drainage of abscess better avoided</a:t>
            </a: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charset="0"/>
            </a:endParaRP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Excision of sinus tracts and chronic nodules</a:t>
            </a: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endParaRPr lang="en-US" sz="2400" dirty="0">
              <a:solidFill>
                <a:schemeClr val="tx2">
                  <a:lumMod val="20000"/>
                  <a:lumOff val="80000"/>
                </a:schemeClr>
              </a:solidFill>
              <a:latin typeface="Franklin Gothic Demi" charset="0"/>
              <a:cs typeface="Arial" charset="0"/>
            </a:endParaRP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Complete excision of the area and grafting.</a:t>
            </a:r>
          </a:p>
          <a:p>
            <a:pPr marL="0" indent="-609600" eaLnBrk="1" fontAlgn="auto" hangingPunct="1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CO2 laser.</a:t>
            </a:r>
          </a:p>
          <a:p>
            <a:pPr marL="0">
              <a:buFont typeface="Wingdings" panose="05000000000000000000" pitchFamily="2" charset="2"/>
              <a:buChar char="Ø"/>
              <a:defRPr/>
            </a:pP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defRPr/>
            </a:pPr>
            <a:endParaRPr lang="ar-SA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850900"/>
          </a:xfrm>
        </p:spPr>
        <p:txBody>
          <a:bodyPr/>
          <a:lstStyle/>
          <a:p>
            <a:pPr algn="ctr">
              <a:defRPr/>
            </a:pP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Franklin Gothic Demi" charset="0"/>
                <a:cs typeface="Arial" charset="0"/>
              </a:rPr>
              <a:t>treatment</a:t>
            </a:r>
            <a:endParaRPr lang="ar-SA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03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57338"/>
            <a:ext cx="3744913" cy="41751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6227763" y="395446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graft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23454</TotalTime>
  <Words>2038</Words>
  <Application>Microsoft Office PowerPoint</Application>
  <PresentationFormat>On-screen Show (4:3)</PresentationFormat>
  <Paragraphs>476</Paragraphs>
  <Slides>100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9" baseType="lpstr">
      <vt:lpstr>MS PGothic</vt:lpstr>
      <vt:lpstr>MS PGothic</vt:lpstr>
      <vt:lpstr>Arial</vt:lpstr>
      <vt:lpstr>Arial Narrow</vt:lpstr>
      <vt:lpstr>Calibri</vt:lpstr>
      <vt:lpstr>Franklin Gothic Demi</vt:lpstr>
      <vt:lpstr>Tahoma</vt:lpstr>
      <vt:lpstr>Wingdings</vt:lpstr>
      <vt:lpstr>Horizon</vt:lpstr>
      <vt:lpstr> What is this ?</vt:lpstr>
      <vt:lpstr>                      What are these ?</vt:lpstr>
      <vt:lpstr>      Acne and Acneiform Eruptions</vt:lpstr>
      <vt:lpstr>PowerPoint Presentation</vt:lpstr>
      <vt:lpstr>Objective of the lecture</vt:lpstr>
      <vt:lpstr>Acne Vulgaris</vt:lpstr>
      <vt:lpstr>Pathogenesis: </vt:lpstr>
      <vt:lpstr>Specialized terms</vt:lpstr>
      <vt:lpstr>Clinical Features</vt:lpstr>
      <vt:lpstr>Clinical features </vt:lpstr>
      <vt:lpstr>Clinical features</vt:lpstr>
      <vt:lpstr> Clinical Features</vt:lpstr>
      <vt:lpstr>Acne Subtypes</vt:lpstr>
      <vt:lpstr> Acne Subtypes</vt:lpstr>
      <vt:lpstr>               Acne Subtypes</vt:lpstr>
      <vt:lpstr> Acne Subtypes</vt:lpstr>
      <vt:lpstr>             Acne Subtypes</vt:lpstr>
      <vt:lpstr> Acne Subtypes</vt:lpstr>
      <vt:lpstr> Acne Subtypes</vt:lpstr>
      <vt:lpstr>                     Acne Subtypes</vt:lpstr>
      <vt:lpstr>           Acne Subtypes</vt:lpstr>
      <vt:lpstr>  Acne Subtypes</vt:lpstr>
      <vt:lpstr>            Acne Subtypes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ACNE SCARS</vt:lpstr>
      <vt:lpstr>: Aggravating Factors</vt:lpstr>
      <vt:lpstr>                   Differential Diagnosis</vt:lpstr>
      <vt:lpstr>              ACNE TREATMENT - Goals</vt:lpstr>
      <vt:lpstr>Principles in treating acne:</vt:lpstr>
      <vt:lpstr>Treatment</vt:lpstr>
      <vt:lpstr>Topical Therapy</vt:lpstr>
      <vt:lpstr>             Topical Therapy:</vt:lpstr>
      <vt:lpstr>Treatment</vt:lpstr>
      <vt:lpstr>                                                 Acne treatment</vt:lpstr>
      <vt:lpstr>Treatment</vt:lpstr>
      <vt:lpstr>Treatment</vt:lpstr>
      <vt:lpstr>                          Treatment</vt:lpstr>
      <vt:lpstr>                        treatment</vt:lpstr>
      <vt:lpstr>PowerPoint Presentation</vt:lpstr>
      <vt:lpstr>                Take home massage</vt:lpstr>
      <vt:lpstr>PowerPoint Presentation</vt:lpstr>
      <vt:lpstr>Rosacea </vt:lpstr>
      <vt:lpstr>Rosacea </vt:lpstr>
      <vt:lpstr>        Rosacea Pathogenesis: </vt:lpstr>
      <vt:lpstr>Clinical Findings</vt:lpstr>
      <vt:lpstr>Clinical Findings</vt:lpstr>
      <vt:lpstr>CLINICAL FINDINGS</vt:lpstr>
      <vt:lpstr>Complications</vt:lpstr>
      <vt:lpstr>Complications</vt:lpstr>
      <vt:lpstr>Associated diseases</vt:lpstr>
      <vt:lpstr>                           triggers</vt:lpstr>
      <vt:lpstr>Differential Diagnosis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Treatment</vt:lpstr>
      <vt:lpstr>Treatment</vt:lpstr>
      <vt:lpstr>Treatment</vt:lpstr>
      <vt:lpstr>               Take home massage</vt:lpstr>
      <vt:lpstr>PowerPoint Presentation</vt:lpstr>
      <vt:lpstr>Perioral dermatitis</vt:lpstr>
      <vt:lpstr>Perioral dermatitis</vt:lpstr>
      <vt:lpstr>PowerPoint Presentation</vt:lpstr>
      <vt:lpstr>PowerPoint Presentation</vt:lpstr>
      <vt:lpstr>Differential Diagnosis</vt:lpstr>
      <vt:lpstr>Treatment</vt:lpstr>
      <vt:lpstr>PowerPoint Presentation</vt:lpstr>
      <vt:lpstr>Hidradenitis  Supprativa</vt:lpstr>
      <vt:lpstr>Pathogenesis: </vt:lpstr>
      <vt:lpstr>Clinical Presentation</vt:lpstr>
      <vt:lpstr>PowerPoint Presentation</vt:lpstr>
      <vt:lpstr>PowerPoint Presentation</vt:lpstr>
      <vt:lpstr>Associated findings:</vt:lpstr>
      <vt:lpstr>Associated findings </vt:lpstr>
      <vt:lpstr>PowerPoint Presentation</vt:lpstr>
      <vt:lpstr>PowerPoint Presentation</vt:lpstr>
      <vt:lpstr>PowerPoint Presentation</vt:lpstr>
      <vt:lpstr>                       treatment</vt:lpstr>
      <vt:lpstr>                treatment</vt:lpstr>
      <vt:lpstr>treatment</vt:lpstr>
      <vt:lpstr>PowerPoint Presentation</vt:lpstr>
    </vt:vector>
  </TitlesOfParts>
  <Company>K.K.H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Acne and Acniform Eruptions</dc:title>
  <dc:creator>K.K.H</dc:creator>
  <cp:lastModifiedBy>HP</cp:lastModifiedBy>
  <cp:revision>233</cp:revision>
  <dcterms:created xsi:type="dcterms:W3CDTF">2005-10-29T09:46:42Z</dcterms:created>
  <dcterms:modified xsi:type="dcterms:W3CDTF">2018-02-15T21:35:02Z</dcterms:modified>
</cp:coreProperties>
</file>