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4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313" r:id="rId20"/>
    <p:sldId id="279" r:id="rId21"/>
    <p:sldId id="314" r:id="rId22"/>
    <p:sldId id="280" r:id="rId23"/>
    <p:sldId id="275" r:id="rId24"/>
    <p:sldId id="276" r:id="rId25"/>
    <p:sldId id="278" r:id="rId26"/>
    <p:sldId id="277" r:id="rId27"/>
    <p:sldId id="281" r:id="rId28"/>
    <p:sldId id="282" r:id="rId29"/>
    <p:sldId id="312" r:id="rId30"/>
    <p:sldId id="283" r:id="rId31"/>
    <p:sldId id="284" r:id="rId32"/>
    <p:sldId id="286" r:id="rId33"/>
    <p:sldId id="288" r:id="rId34"/>
    <p:sldId id="287" r:id="rId35"/>
    <p:sldId id="289" r:id="rId36"/>
    <p:sldId id="290" r:id="rId37"/>
    <p:sldId id="291" r:id="rId38"/>
    <p:sldId id="292" r:id="rId39"/>
    <p:sldId id="294" r:id="rId40"/>
    <p:sldId id="298" r:id="rId41"/>
    <p:sldId id="296" r:id="rId42"/>
    <p:sldId id="297" r:id="rId43"/>
    <p:sldId id="299" r:id="rId44"/>
    <p:sldId id="300" r:id="rId45"/>
    <p:sldId id="301" r:id="rId46"/>
    <p:sldId id="303" r:id="rId47"/>
    <p:sldId id="304" r:id="rId48"/>
    <p:sldId id="305" r:id="rId49"/>
    <p:sldId id="308" r:id="rId50"/>
    <p:sldId id="309" r:id="rId51"/>
    <p:sldId id="310" r:id="rId52"/>
    <p:sldId id="31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FFFFFF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13709-4178-4374-A649-717840B5C898}" type="doc">
      <dgm:prSet loTypeId="urn:microsoft.com/office/officeart/2008/layout/AlternatingHexagons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FA87C3F9-F318-4D8F-AA3F-88B6796B73D5}">
      <dgm:prSet phldrT="[Text]" custT="1"/>
      <dgm:spPr>
        <a:solidFill>
          <a:srgbClr val="99CCFF"/>
        </a:solidFill>
      </dgm:spPr>
      <dgm:t>
        <a:bodyPr/>
        <a:lstStyle/>
        <a:p>
          <a:r>
            <a:rPr lang="en-US" sz="2300" dirty="0" smtClean="0"/>
            <a:t>Fracture of nasal septum</a:t>
          </a:r>
          <a:endParaRPr lang="en-IN" sz="2300" dirty="0"/>
        </a:p>
      </dgm:t>
    </dgm:pt>
    <dgm:pt modelId="{DF563C61-ED0A-4B73-9EB6-D59FF541541D}" type="parTrans" cxnId="{25439356-1AB4-438E-B9D5-9F6A5E5DB2FD}">
      <dgm:prSet/>
      <dgm:spPr/>
      <dgm:t>
        <a:bodyPr/>
        <a:lstStyle/>
        <a:p>
          <a:endParaRPr lang="en-IN"/>
        </a:p>
      </dgm:t>
    </dgm:pt>
    <dgm:pt modelId="{B5336DE2-62DD-4529-AE16-C4B510318425}" type="sibTrans" cxnId="{25439356-1AB4-438E-B9D5-9F6A5E5DB2FD}">
      <dgm:prSet custT="1"/>
      <dgm:spPr>
        <a:solidFill>
          <a:srgbClr val="99CCFF"/>
        </a:solidFill>
      </dgm:spPr>
      <dgm:t>
        <a:bodyPr/>
        <a:lstStyle/>
        <a:p>
          <a:pPr algn="l"/>
          <a:r>
            <a:rPr lang="en-US" sz="2400" dirty="0" smtClean="0"/>
            <a:t>Deviated nasal septum</a:t>
          </a:r>
          <a:endParaRPr lang="en-IN" sz="2400" dirty="0"/>
        </a:p>
      </dgm:t>
    </dgm:pt>
    <dgm:pt modelId="{FC60AF90-F933-4805-9834-61A0F623AB29}">
      <dgm:prSet phldrT="[Text]" phldr="1"/>
      <dgm:spPr/>
      <dgm:t>
        <a:bodyPr/>
        <a:lstStyle/>
        <a:p>
          <a:endParaRPr lang="en-IN" dirty="0"/>
        </a:p>
      </dgm:t>
    </dgm:pt>
    <dgm:pt modelId="{B5B3E90C-A2A8-47F1-AB83-55A5ECF562FF}" type="parTrans" cxnId="{0859C0DE-6BA2-49C7-A4FA-1D0A5364E600}">
      <dgm:prSet/>
      <dgm:spPr/>
      <dgm:t>
        <a:bodyPr/>
        <a:lstStyle/>
        <a:p>
          <a:endParaRPr lang="en-IN"/>
        </a:p>
      </dgm:t>
    </dgm:pt>
    <dgm:pt modelId="{F8872FB8-170C-485B-9021-618A5A6CEE2F}" type="sibTrans" cxnId="{0859C0DE-6BA2-49C7-A4FA-1D0A5364E600}">
      <dgm:prSet/>
      <dgm:spPr/>
      <dgm:t>
        <a:bodyPr/>
        <a:lstStyle/>
        <a:p>
          <a:endParaRPr lang="en-IN"/>
        </a:p>
      </dgm:t>
    </dgm:pt>
    <dgm:pt modelId="{9C41313D-76CC-4DEA-8831-92480946F82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 smtClean="0"/>
            <a:t>Septal</a:t>
          </a:r>
          <a:r>
            <a:rPr lang="en-US" sz="2400" dirty="0" smtClean="0"/>
            <a:t> </a:t>
          </a:r>
          <a:r>
            <a:rPr lang="en-US" sz="2400" dirty="0" err="1" smtClean="0"/>
            <a:t>haematoma</a:t>
          </a:r>
          <a:endParaRPr lang="en-IN" sz="2400" dirty="0"/>
        </a:p>
      </dgm:t>
    </dgm:pt>
    <dgm:pt modelId="{F84B270E-6DF5-4715-8715-77537B6EA5EC}" type="parTrans" cxnId="{5DBEBD46-1224-4AED-96B3-26C3C6A049C0}">
      <dgm:prSet/>
      <dgm:spPr/>
      <dgm:t>
        <a:bodyPr/>
        <a:lstStyle/>
        <a:p>
          <a:endParaRPr lang="en-IN"/>
        </a:p>
      </dgm:t>
    </dgm:pt>
    <dgm:pt modelId="{9046B828-DFCF-4DD3-8A06-9AE4B4224507}" type="sibTrans" cxnId="{5DBEBD46-1224-4AED-96B3-26C3C6A049C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 smtClean="0"/>
            <a:t>Septal</a:t>
          </a:r>
          <a:r>
            <a:rPr lang="en-US" sz="2400" dirty="0" smtClean="0"/>
            <a:t> </a:t>
          </a:r>
          <a:r>
            <a:rPr lang="en-US" sz="2400" dirty="0" err="1" smtClean="0"/>
            <a:t>abcess</a:t>
          </a:r>
          <a:endParaRPr lang="en-IN" sz="2400" dirty="0"/>
        </a:p>
      </dgm:t>
    </dgm:pt>
    <dgm:pt modelId="{8F32C6D9-6FF8-4C39-AC45-3C3984EF29F1}">
      <dgm:prSet phldrT="[Text]" phldr="1"/>
      <dgm:spPr/>
      <dgm:t>
        <a:bodyPr/>
        <a:lstStyle/>
        <a:p>
          <a:endParaRPr lang="en-IN" dirty="0"/>
        </a:p>
      </dgm:t>
    </dgm:pt>
    <dgm:pt modelId="{73BE7BC5-9948-42D2-B274-8C3D35346BB7}" type="parTrans" cxnId="{E058A34E-4E29-4850-9536-F035C25F6F74}">
      <dgm:prSet/>
      <dgm:spPr/>
      <dgm:t>
        <a:bodyPr/>
        <a:lstStyle/>
        <a:p>
          <a:endParaRPr lang="en-IN"/>
        </a:p>
      </dgm:t>
    </dgm:pt>
    <dgm:pt modelId="{516F4487-B5F7-43E0-9FC9-3A6B2B9BF4D5}" type="sibTrans" cxnId="{E058A34E-4E29-4850-9536-F035C25F6F74}">
      <dgm:prSet/>
      <dgm:spPr/>
      <dgm:t>
        <a:bodyPr/>
        <a:lstStyle/>
        <a:p>
          <a:endParaRPr lang="en-IN"/>
        </a:p>
      </dgm:t>
    </dgm:pt>
    <dgm:pt modelId="{E0B8C335-776C-409F-B54C-412228020996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dirty="0" smtClean="0"/>
            <a:t>Nasal </a:t>
          </a:r>
          <a:r>
            <a:rPr lang="en-US" sz="2400" dirty="0" err="1" smtClean="0"/>
            <a:t>synechia</a:t>
          </a:r>
          <a:endParaRPr lang="en-IN" sz="2400" dirty="0"/>
        </a:p>
      </dgm:t>
    </dgm:pt>
    <dgm:pt modelId="{7EFA3BAE-6552-47ED-B9F0-92F5CEC92C93}" type="parTrans" cxnId="{E7D0D4D3-871D-4CD1-B4FD-6149BC126E5E}">
      <dgm:prSet/>
      <dgm:spPr/>
      <dgm:t>
        <a:bodyPr/>
        <a:lstStyle/>
        <a:p>
          <a:endParaRPr lang="en-IN"/>
        </a:p>
      </dgm:t>
    </dgm:pt>
    <dgm:pt modelId="{BDF5F62B-6557-4784-B748-3AF386DB8A5F}" type="sibTrans" cxnId="{E7D0D4D3-871D-4CD1-B4FD-6149BC126E5E}">
      <dgm:prSet custT="1"/>
      <dgm:spPr>
        <a:solidFill>
          <a:srgbClr val="92D050"/>
        </a:solidFill>
      </dgm:spPr>
      <dgm:t>
        <a:bodyPr/>
        <a:lstStyle/>
        <a:p>
          <a:r>
            <a:rPr lang="en-US" sz="2400" dirty="0" err="1" smtClean="0"/>
            <a:t>Septal</a:t>
          </a:r>
          <a:r>
            <a:rPr lang="en-US" sz="2400" dirty="0" smtClean="0"/>
            <a:t> perforation</a:t>
          </a:r>
          <a:endParaRPr lang="en-IN" sz="2400" dirty="0"/>
        </a:p>
      </dgm:t>
    </dgm:pt>
    <dgm:pt modelId="{3EB4A642-248A-4B3E-A95D-97AED5530876}">
      <dgm:prSet phldrT="[Text]" phldr="1"/>
      <dgm:spPr/>
      <dgm:t>
        <a:bodyPr/>
        <a:lstStyle/>
        <a:p>
          <a:endParaRPr lang="en-IN"/>
        </a:p>
      </dgm:t>
    </dgm:pt>
    <dgm:pt modelId="{6FA21D43-5B4A-4BC0-BC47-6438251ECE77}" type="parTrans" cxnId="{C2658661-DE31-423C-B292-4F3D7D6D02A2}">
      <dgm:prSet/>
      <dgm:spPr/>
      <dgm:t>
        <a:bodyPr/>
        <a:lstStyle/>
        <a:p>
          <a:endParaRPr lang="en-IN"/>
        </a:p>
      </dgm:t>
    </dgm:pt>
    <dgm:pt modelId="{5EEF8EFE-3ACD-4C04-96AF-C801B5277B3C}" type="sibTrans" cxnId="{C2658661-DE31-423C-B292-4F3D7D6D02A2}">
      <dgm:prSet/>
      <dgm:spPr/>
      <dgm:t>
        <a:bodyPr/>
        <a:lstStyle/>
        <a:p>
          <a:endParaRPr lang="en-IN"/>
        </a:p>
      </dgm:t>
    </dgm:pt>
    <dgm:pt modelId="{10A05EA7-EB4C-4F16-BFFC-C7D499BB1209}" type="pres">
      <dgm:prSet presAssocID="{4C813709-4178-4374-A649-717840B5C89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4ABE304-ACCF-439E-8F9F-5E1F0629EF69}" type="pres">
      <dgm:prSet presAssocID="{FA87C3F9-F318-4D8F-AA3F-88B6796B73D5}" presName="composite" presStyleCnt="0"/>
      <dgm:spPr/>
      <dgm:t>
        <a:bodyPr/>
        <a:lstStyle/>
        <a:p>
          <a:endParaRPr lang="en-US"/>
        </a:p>
      </dgm:t>
    </dgm:pt>
    <dgm:pt modelId="{1C371234-6853-4B73-B9D7-F5B106ED5526}" type="pres">
      <dgm:prSet presAssocID="{FA87C3F9-F318-4D8F-AA3F-88B6796B73D5}" presName="Parent1" presStyleLbl="node1" presStyleIdx="0" presStyleCnt="6" custScaleX="113966" custScaleY="91718" custLinFactNeighborX="9696" custLinFactNeighborY="-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7DBCC95-2D2F-42CF-8076-98A2C3C9894C}" type="pres">
      <dgm:prSet presAssocID="{FA87C3F9-F318-4D8F-AA3F-88B6796B73D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A9DBF-029E-4E96-B821-B3EBF175294E}" type="pres">
      <dgm:prSet presAssocID="{FA87C3F9-F318-4D8F-AA3F-88B6796B73D5}" presName="BalanceSpacing" presStyleCnt="0"/>
      <dgm:spPr/>
      <dgm:t>
        <a:bodyPr/>
        <a:lstStyle/>
        <a:p>
          <a:endParaRPr lang="en-US"/>
        </a:p>
      </dgm:t>
    </dgm:pt>
    <dgm:pt modelId="{40AF9EC6-3C87-411B-86F2-A52656C2711E}" type="pres">
      <dgm:prSet presAssocID="{FA87C3F9-F318-4D8F-AA3F-88B6796B73D5}" presName="BalanceSpacing1" presStyleCnt="0"/>
      <dgm:spPr/>
      <dgm:t>
        <a:bodyPr/>
        <a:lstStyle/>
        <a:p>
          <a:endParaRPr lang="en-US"/>
        </a:p>
      </dgm:t>
    </dgm:pt>
    <dgm:pt modelId="{8C3369D2-1F7C-4A3A-93D6-78AAB87BB9FF}" type="pres">
      <dgm:prSet presAssocID="{B5336DE2-62DD-4529-AE16-C4B510318425}" presName="Accent1Text" presStyleLbl="node1" presStyleIdx="1" presStyleCnt="6" custScaleX="116058" custScaleY="91816" custLinFactNeighborX="-4848" custLinFactNeighborY="-91"/>
      <dgm:spPr/>
      <dgm:t>
        <a:bodyPr/>
        <a:lstStyle/>
        <a:p>
          <a:endParaRPr lang="en-IN"/>
        </a:p>
      </dgm:t>
    </dgm:pt>
    <dgm:pt modelId="{A34A8A92-9560-4AF4-950B-C9BD6BD6D883}" type="pres">
      <dgm:prSet presAssocID="{B5336DE2-62DD-4529-AE16-C4B510318425}" presName="spaceBetweenRectangles" presStyleCnt="0"/>
      <dgm:spPr/>
      <dgm:t>
        <a:bodyPr/>
        <a:lstStyle/>
        <a:p>
          <a:endParaRPr lang="en-US"/>
        </a:p>
      </dgm:t>
    </dgm:pt>
    <dgm:pt modelId="{10B737B7-61FC-4CE0-A2F8-F4785F502444}" type="pres">
      <dgm:prSet presAssocID="{9C41313D-76CC-4DEA-8831-92480946F82D}" presName="composite" presStyleCnt="0"/>
      <dgm:spPr/>
      <dgm:t>
        <a:bodyPr/>
        <a:lstStyle/>
        <a:p>
          <a:endParaRPr lang="en-US"/>
        </a:p>
      </dgm:t>
    </dgm:pt>
    <dgm:pt modelId="{E615E696-E2CB-42E8-895A-7CF8B40E55EE}" type="pres">
      <dgm:prSet presAssocID="{9C41313D-76CC-4DEA-8831-92480946F82D}" presName="Parent1" presStyleLbl="node1" presStyleIdx="2" presStyleCnt="6" custScaleY="88671" custLinFactNeighborX="-452" custLinFactNeighborY="-13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D766484-3E7D-4608-A854-91179638363F}" type="pres">
      <dgm:prSet presAssocID="{9C41313D-76CC-4DEA-8831-92480946F82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96B6E-CC68-4F12-A9DD-DFD7AE7E2FD2}" type="pres">
      <dgm:prSet presAssocID="{9C41313D-76CC-4DEA-8831-92480946F82D}" presName="BalanceSpacing" presStyleCnt="0"/>
      <dgm:spPr/>
      <dgm:t>
        <a:bodyPr/>
        <a:lstStyle/>
        <a:p>
          <a:endParaRPr lang="en-US"/>
        </a:p>
      </dgm:t>
    </dgm:pt>
    <dgm:pt modelId="{B4FC3768-93FA-43BB-B644-BD9FC8CD830C}" type="pres">
      <dgm:prSet presAssocID="{9C41313D-76CC-4DEA-8831-92480946F82D}" presName="BalanceSpacing1" presStyleCnt="0"/>
      <dgm:spPr/>
      <dgm:t>
        <a:bodyPr/>
        <a:lstStyle/>
        <a:p>
          <a:endParaRPr lang="en-US"/>
        </a:p>
      </dgm:t>
    </dgm:pt>
    <dgm:pt modelId="{FE15EDF5-25A2-4F7D-8666-8EF707B6C961}" type="pres">
      <dgm:prSet presAssocID="{9046B828-DFCF-4DD3-8A06-9AE4B4224507}" presName="Accent1Text" presStyleLbl="node1" presStyleIdx="3" presStyleCnt="6" custScaleY="88221" custLinFactNeighborX="2692" custLinFactNeighborY="-1525"/>
      <dgm:spPr/>
      <dgm:t>
        <a:bodyPr/>
        <a:lstStyle/>
        <a:p>
          <a:endParaRPr lang="en-IN"/>
        </a:p>
      </dgm:t>
    </dgm:pt>
    <dgm:pt modelId="{6B31244D-F3BF-4C7E-A8AA-35FABE584E3C}" type="pres">
      <dgm:prSet presAssocID="{9046B828-DFCF-4DD3-8A06-9AE4B4224507}" presName="spaceBetweenRectangles" presStyleCnt="0"/>
      <dgm:spPr/>
      <dgm:t>
        <a:bodyPr/>
        <a:lstStyle/>
        <a:p>
          <a:endParaRPr lang="en-US"/>
        </a:p>
      </dgm:t>
    </dgm:pt>
    <dgm:pt modelId="{6210D012-9645-4BBC-9796-52BA2F1EFE38}" type="pres">
      <dgm:prSet presAssocID="{E0B8C335-776C-409F-B54C-412228020996}" presName="composite" presStyleCnt="0"/>
      <dgm:spPr/>
      <dgm:t>
        <a:bodyPr/>
        <a:lstStyle/>
        <a:p>
          <a:endParaRPr lang="en-US"/>
        </a:p>
      </dgm:t>
    </dgm:pt>
    <dgm:pt modelId="{B024A969-5C98-4B22-9B7F-7093FDBC881C}" type="pres">
      <dgm:prSet presAssocID="{E0B8C335-776C-409F-B54C-412228020996}" presName="Parent1" presStyleLbl="node1" presStyleIdx="4" presStyleCnt="6" custScaleX="127557" custScaleY="89029" custLinFactNeighborX="13684" custLinFactNeighborY="-72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73C8ED8-9177-4A6C-9CDF-7BF363FA103A}" type="pres">
      <dgm:prSet presAssocID="{E0B8C335-776C-409F-B54C-412228020996}" presName="Childtext1" presStyleLbl="revTx" presStyleIdx="2" presStyleCnt="3" custLinFactNeighborX="353" custLinFactNeighborY="40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3CA8C-F2AA-4453-B987-919740EB7A05}" type="pres">
      <dgm:prSet presAssocID="{E0B8C335-776C-409F-B54C-412228020996}" presName="BalanceSpacing" presStyleCnt="0"/>
      <dgm:spPr/>
      <dgm:t>
        <a:bodyPr/>
        <a:lstStyle/>
        <a:p>
          <a:endParaRPr lang="en-US"/>
        </a:p>
      </dgm:t>
    </dgm:pt>
    <dgm:pt modelId="{00070D0B-2FD7-41C6-BB85-DF64383244B5}" type="pres">
      <dgm:prSet presAssocID="{E0B8C335-776C-409F-B54C-412228020996}" presName="BalanceSpacing1" presStyleCnt="0"/>
      <dgm:spPr/>
      <dgm:t>
        <a:bodyPr/>
        <a:lstStyle/>
        <a:p>
          <a:endParaRPr lang="en-US"/>
        </a:p>
      </dgm:t>
    </dgm:pt>
    <dgm:pt modelId="{1A82F232-EE08-491D-8A7D-B41A44B5E1E7}" type="pres">
      <dgm:prSet presAssocID="{BDF5F62B-6557-4784-B748-3AF386DB8A5F}" presName="Accent1Text" presStyleLbl="node1" presStyleIdx="5" presStyleCnt="6" custScaleX="127404" custScaleY="92976" custLinFactNeighborX="-10362" custLinFactNeighborY="-8578"/>
      <dgm:spPr/>
      <dgm:t>
        <a:bodyPr/>
        <a:lstStyle/>
        <a:p>
          <a:endParaRPr lang="en-US"/>
        </a:p>
      </dgm:t>
    </dgm:pt>
  </dgm:ptLst>
  <dgm:cxnLst>
    <dgm:cxn modelId="{71AE34F2-3442-41F8-90D1-E7143C6AA81E}" type="presOf" srcId="{4C813709-4178-4374-A649-717840B5C898}" destId="{10A05EA7-EB4C-4F16-BFFC-C7D499BB1209}" srcOrd="0" destOrd="0" presId="urn:microsoft.com/office/officeart/2008/layout/AlternatingHexagons"/>
    <dgm:cxn modelId="{ECE53820-C389-490E-B043-DED016AE87FC}" type="presOf" srcId="{E0B8C335-776C-409F-B54C-412228020996}" destId="{B024A969-5C98-4B22-9B7F-7093FDBC881C}" srcOrd="0" destOrd="0" presId="urn:microsoft.com/office/officeart/2008/layout/AlternatingHexagons"/>
    <dgm:cxn modelId="{C2658661-DE31-423C-B292-4F3D7D6D02A2}" srcId="{E0B8C335-776C-409F-B54C-412228020996}" destId="{3EB4A642-248A-4B3E-A95D-97AED5530876}" srcOrd="0" destOrd="0" parTransId="{6FA21D43-5B4A-4BC0-BC47-6438251ECE77}" sibTransId="{5EEF8EFE-3ACD-4C04-96AF-C801B5277B3C}"/>
    <dgm:cxn modelId="{3C418334-817E-4B34-8A01-1D4D2A96F3EB}" type="presOf" srcId="{BDF5F62B-6557-4784-B748-3AF386DB8A5F}" destId="{1A82F232-EE08-491D-8A7D-B41A44B5E1E7}" srcOrd="0" destOrd="0" presId="urn:microsoft.com/office/officeart/2008/layout/AlternatingHexagons"/>
    <dgm:cxn modelId="{D65CF8ED-8BA6-4841-9EE3-A371B6C37455}" type="presOf" srcId="{FC60AF90-F933-4805-9834-61A0F623AB29}" destId="{A7DBCC95-2D2F-42CF-8076-98A2C3C9894C}" srcOrd="0" destOrd="0" presId="urn:microsoft.com/office/officeart/2008/layout/AlternatingHexagons"/>
    <dgm:cxn modelId="{31904436-897A-4FFD-9910-34143722C5C8}" type="presOf" srcId="{9046B828-DFCF-4DD3-8A06-9AE4B4224507}" destId="{FE15EDF5-25A2-4F7D-8666-8EF707B6C961}" srcOrd="0" destOrd="0" presId="urn:microsoft.com/office/officeart/2008/layout/AlternatingHexagons"/>
    <dgm:cxn modelId="{E7D0D4D3-871D-4CD1-B4FD-6149BC126E5E}" srcId="{4C813709-4178-4374-A649-717840B5C898}" destId="{E0B8C335-776C-409F-B54C-412228020996}" srcOrd="2" destOrd="0" parTransId="{7EFA3BAE-6552-47ED-B9F0-92F5CEC92C93}" sibTransId="{BDF5F62B-6557-4784-B748-3AF386DB8A5F}"/>
    <dgm:cxn modelId="{0859C0DE-6BA2-49C7-A4FA-1D0A5364E600}" srcId="{FA87C3F9-F318-4D8F-AA3F-88B6796B73D5}" destId="{FC60AF90-F933-4805-9834-61A0F623AB29}" srcOrd="0" destOrd="0" parTransId="{B5B3E90C-A2A8-47F1-AB83-55A5ECF562FF}" sibTransId="{F8872FB8-170C-485B-9021-618A5A6CEE2F}"/>
    <dgm:cxn modelId="{5DBEBD46-1224-4AED-96B3-26C3C6A049C0}" srcId="{4C813709-4178-4374-A649-717840B5C898}" destId="{9C41313D-76CC-4DEA-8831-92480946F82D}" srcOrd="1" destOrd="0" parTransId="{F84B270E-6DF5-4715-8715-77537B6EA5EC}" sibTransId="{9046B828-DFCF-4DD3-8A06-9AE4B4224507}"/>
    <dgm:cxn modelId="{E058A34E-4E29-4850-9536-F035C25F6F74}" srcId="{9C41313D-76CC-4DEA-8831-92480946F82D}" destId="{8F32C6D9-6FF8-4C39-AC45-3C3984EF29F1}" srcOrd="0" destOrd="0" parTransId="{73BE7BC5-9948-42D2-B274-8C3D35346BB7}" sibTransId="{516F4487-B5F7-43E0-9FC9-3A6B2B9BF4D5}"/>
    <dgm:cxn modelId="{D0607A6E-71AE-4CDB-9F9E-1C1997408E73}" type="presOf" srcId="{8F32C6D9-6FF8-4C39-AC45-3C3984EF29F1}" destId="{3D766484-3E7D-4608-A854-91179638363F}" srcOrd="0" destOrd="0" presId="urn:microsoft.com/office/officeart/2008/layout/AlternatingHexagons"/>
    <dgm:cxn modelId="{25439356-1AB4-438E-B9D5-9F6A5E5DB2FD}" srcId="{4C813709-4178-4374-A649-717840B5C898}" destId="{FA87C3F9-F318-4D8F-AA3F-88B6796B73D5}" srcOrd="0" destOrd="0" parTransId="{DF563C61-ED0A-4B73-9EB6-D59FF541541D}" sibTransId="{B5336DE2-62DD-4529-AE16-C4B510318425}"/>
    <dgm:cxn modelId="{01BD0186-04A4-4724-96E2-90DE9E14B1A1}" type="presOf" srcId="{FA87C3F9-F318-4D8F-AA3F-88B6796B73D5}" destId="{1C371234-6853-4B73-B9D7-F5B106ED5526}" srcOrd="0" destOrd="0" presId="urn:microsoft.com/office/officeart/2008/layout/AlternatingHexagons"/>
    <dgm:cxn modelId="{F6066C25-1D03-4039-95CB-0202989A5BB1}" type="presOf" srcId="{3EB4A642-248A-4B3E-A95D-97AED5530876}" destId="{B73C8ED8-9177-4A6C-9CDF-7BF363FA103A}" srcOrd="0" destOrd="0" presId="urn:microsoft.com/office/officeart/2008/layout/AlternatingHexagons"/>
    <dgm:cxn modelId="{16A3F97C-DE11-440A-B36B-690B58E1C9C4}" type="presOf" srcId="{9C41313D-76CC-4DEA-8831-92480946F82D}" destId="{E615E696-E2CB-42E8-895A-7CF8B40E55EE}" srcOrd="0" destOrd="0" presId="urn:microsoft.com/office/officeart/2008/layout/AlternatingHexagons"/>
    <dgm:cxn modelId="{A273D83F-C3C1-4581-BE48-6BF59BC3B2F0}" type="presOf" srcId="{B5336DE2-62DD-4529-AE16-C4B510318425}" destId="{8C3369D2-1F7C-4A3A-93D6-78AAB87BB9FF}" srcOrd="0" destOrd="0" presId="urn:microsoft.com/office/officeart/2008/layout/AlternatingHexagons"/>
    <dgm:cxn modelId="{D4EF754B-444F-4A48-86A2-0F0D7A5DB3AB}" type="presParOf" srcId="{10A05EA7-EB4C-4F16-BFFC-C7D499BB1209}" destId="{A4ABE304-ACCF-439E-8F9F-5E1F0629EF69}" srcOrd="0" destOrd="0" presId="urn:microsoft.com/office/officeart/2008/layout/AlternatingHexagons"/>
    <dgm:cxn modelId="{96FAF539-0947-46D8-9CB7-1903C37CF0A2}" type="presParOf" srcId="{A4ABE304-ACCF-439E-8F9F-5E1F0629EF69}" destId="{1C371234-6853-4B73-B9D7-F5B106ED5526}" srcOrd="0" destOrd="0" presId="urn:microsoft.com/office/officeart/2008/layout/AlternatingHexagons"/>
    <dgm:cxn modelId="{3FF08356-3F51-4D66-9265-E795511AB252}" type="presParOf" srcId="{A4ABE304-ACCF-439E-8F9F-5E1F0629EF69}" destId="{A7DBCC95-2D2F-42CF-8076-98A2C3C9894C}" srcOrd="1" destOrd="0" presId="urn:microsoft.com/office/officeart/2008/layout/AlternatingHexagons"/>
    <dgm:cxn modelId="{A11719B1-E94A-43CA-81AB-A2625A1CCA6A}" type="presParOf" srcId="{A4ABE304-ACCF-439E-8F9F-5E1F0629EF69}" destId="{D3DA9DBF-029E-4E96-B821-B3EBF175294E}" srcOrd="2" destOrd="0" presId="urn:microsoft.com/office/officeart/2008/layout/AlternatingHexagons"/>
    <dgm:cxn modelId="{C4164B76-57DC-48E5-A5A0-3C9C966B1345}" type="presParOf" srcId="{A4ABE304-ACCF-439E-8F9F-5E1F0629EF69}" destId="{40AF9EC6-3C87-411B-86F2-A52656C2711E}" srcOrd="3" destOrd="0" presId="urn:microsoft.com/office/officeart/2008/layout/AlternatingHexagons"/>
    <dgm:cxn modelId="{34420EAF-C897-41E8-B882-D3D43A76BB78}" type="presParOf" srcId="{A4ABE304-ACCF-439E-8F9F-5E1F0629EF69}" destId="{8C3369D2-1F7C-4A3A-93D6-78AAB87BB9FF}" srcOrd="4" destOrd="0" presId="urn:microsoft.com/office/officeart/2008/layout/AlternatingHexagons"/>
    <dgm:cxn modelId="{CE094648-793C-4E45-94C2-B4BA7C54D1DD}" type="presParOf" srcId="{10A05EA7-EB4C-4F16-BFFC-C7D499BB1209}" destId="{A34A8A92-9560-4AF4-950B-C9BD6BD6D883}" srcOrd="1" destOrd="0" presId="urn:microsoft.com/office/officeart/2008/layout/AlternatingHexagons"/>
    <dgm:cxn modelId="{15E3A81B-69AF-433C-8F4B-E93D254E53A3}" type="presParOf" srcId="{10A05EA7-EB4C-4F16-BFFC-C7D499BB1209}" destId="{10B737B7-61FC-4CE0-A2F8-F4785F502444}" srcOrd="2" destOrd="0" presId="urn:microsoft.com/office/officeart/2008/layout/AlternatingHexagons"/>
    <dgm:cxn modelId="{6B9FA7A2-05FA-46AC-8F5C-2E8513DFD707}" type="presParOf" srcId="{10B737B7-61FC-4CE0-A2F8-F4785F502444}" destId="{E615E696-E2CB-42E8-895A-7CF8B40E55EE}" srcOrd="0" destOrd="0" presId="urn:microsoft.com/office/officeart/2008/layout/AlternatingHexagons"/>
    <dgm:cxn modelId="{E1BF0A69-205A-4D69-B13E-215A3B754ED7}" type="presParOf" srcId="{10B737B7-61FC-4CE0-A2F8-F4785F502444}" destId="{3D766484-3E7D-4608-A854-91179638363F}" srcOrd="1" destOrd="0" presId="urn:microsoft.com/office/officeart/2008/layout/AlternatingHexagons"/>
    <dgm:cxn modelId="{CCE55361-9BA4-40D6-BBF0-23DA937534D1}" type="presParOf" srcId="{10B737B7-61FC-4CE0-A2F8-F4785F502444}" destId="{61D96B6E-CC68-4F12-A9DD-DFD7AE7E2FD2}" srcOrd="2" destOrd="0" presId="urn:microsoft.com/office/officeart/2008/layout/AlternatingHexagons"/>
    <dgm:cxn modelId="{292477AC-9936-4F94-B310-C37070E18948}" type="presParOf" srcId="{10B737B7-61FC-4CE0-A2F8-F4785F502444}" destId="{B4FC3768-93FA-43BB-B644-BD9FC8CD830C}" srcOrd="3" destOrd="0" presId="urn:microsoft.com/office/officeart/2008/layout/AlternatingHexagons"/>
    <dgm:cxn modelId="{C1F6085E-3660-47B5-A765-BE8F92484411}" type="presParOf" srcId="{10B737B7-61FC-4CE0-A2F8-F4785F502444}" destId="{FE15EDF5-25A2-4F7D-8666-8EF707B6C961}" srcOrd="4" destOrd="0" presId="urn:microsoft.com/office/officeart/2008/layout/AlternatingHexagons"/>
    <dgm:cxn modelId="{381CA009-7813-4796-9761-131A3FA89336}" type="presParOf" srcId="{10A05EA7-EB4C-4F16-BFFC-C7D499BB1209}" destId="{6B31244D-F3BF-4C7E-A8AA-35FABE584E3C}" srcOrd="3" destOrd="0" presId="urn:microsoft.com/office/officeart/2008/layout/AlternatingHexagons"/>
    <dgm:cxn modelId="{115FB487-77CA-4D48-AB7A-6CD5CFA228AF}" type="presParOf" srcId="{10A05EA7-EB4C-4F16-BFFC-C7D499BB1209}" destId="{6210D012-9645-4BBC-9796-52BA2F1EFE38}" srcOrd="4" destOrd="0" presId="urn:microsoft.com/office/officeart/2008/layout/AlternatingHexagons"/>
    <dgm:cxn modelId="{8297B065-5224-446F-9366-7195B7CE85AF}" type="presParOf" srcId="{6210D012-9645-4BBC-9796-52BA2F1EFE38}" destId="{B024A969-5C98-4B22-9B7F-7093FDBC881C}" srcOrd="0" destOrd="0" presId="urn:microsoft.com/office/officeart/2008/layout/AlternatingHexagons"/>
    <dgm:cxn modelId="{3A63EBCD-FB60-49C7-AB07-5D605248CA23}" type="presParOf" srcId="{6210D012-9645-4BBC-9796-52BA2F1EFE38}" destId="{B73C8ED8-9177-4A6C-9CDF-7BF363FA103A}" srcOrd="1" destOrd="0" presId="urn:microsoft.com/office/officeart/2008/layout/AlternatingHexagons"/>
    <dgm:cxn modelId="{C5E6B60F-E103-429C-BB98-921B4B8BA078}" type="presParOf" srcId="{6210D012-9645-4BBC-9796-52BA2F1EFE38}" destId="{3A33CA8C-F2AA-4453-B987-919740EB7A05}" srcOrd="2" destOrd="0" presId="urn:microsoft.com/office/officeart/2008/layout/AlternatingHexagons"/>
    <dgm:cxn modelId="{E45EF303-8B1F-4B0F-A25D-80654C3D8C92}" type="presParOf" srcId="{6210D012-9645-4BBC-9796-52BA2F1EFE38}" destId="{00070D0B-2FD7-41C6-BB85-DF64383244B5}" srcOrd="3" destOrd="0" presId="urn:microsoft.com/office/officeart/2008/layout/AlternatingHexagons"/>
    <dgm:cxn modelId="{51E24360-DD7E-4016-BD84-A9CDD40FB11E}" type="presParOf" srcId="{6210D012-9645-4BBC-9796-52BA2F1EFE38}" destId="{1A82F232-EE08-491D-8A7D-B41A44B5E1E7}" srcOrd="4" destOrd="0" presId="urn:microsoft.com/office/officeart/2008/layout/AlternatingHexagons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371234-6853-4B73-B9D7-F5B106ED5526}">
      <dsp:nvSpPr>
        <dsp:cNvPr id="0" name=""/>
        <dsp:cNvSpPr/>
      </dsp:nvSpPr>
      <dsp:spPr>
        <a:xfrm rot="5400000">
          <a:off x="5006609" y="10928"/>
          <a:ext cx="2210709" cy="2389855"/>
        </a:xfrm>
        <a:prstGeom prst="hexagon">
          <a:avLst>
            <a:gd name="adj" fmla="val 25000"/>
            <a:gd name="vf" fmla="val 115470"/>
          </a:avLst>
        </a:prstGeom>
        <a:solidFill>
          <a:srgbClr val="99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Fracture of nasal septum</a:t>
          </a:r>
          <a:endParaRPr lang="en-IN" sz="2300" kern="1200" dirty="0"/>
        </a:p>
      </dsp:txBody>
      <dsp:txXfrm rot="5400000">
        <a:off x="5006609" y="10928"/>
        <a:ext cx="2210709" cy="2389855"/>
      </dsp:txXfrm>
    </dsp:sp>
    <dsp:sp modelId="{A7DBCC95-2D2F-42CF-8076-98A2C3C9894C}">
      <dsp:nvSpPr>
        <dsp:cNvPr id="0" name=""/>
        <dsp:cNvSpPr/>
      </dsp:nvSpPr>
      <dsp:spPr>
        <a:xfrm>
          <a:off x="7020768" y="484949"/>
          <a:ext cx="2689932" cy="144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 dirty="0"/>
        </a:p>
      </dsp:txBody>
      <dsp:txXfrm>
        <a:off x="7020768" y="484949"/>
        <a:ext cx="2689932" cy="1446200"/>
      </dsp:txXfrm>
    </dsp:sp>
    <dsp:sp modelId="{8C3369D2-1F7C-4A3A-93D6-78AAB87BB9FF}">
      <dsp:nvSpPr>
        <dsp:cNvPr id="0" name=""/>
        <dsp:cNvSpPr/>
      </dsp:nvSpPr>
      <dsp:spPr>
        <a:xfrm rot="5400000">
          <a:off x="2435692" y="-11006"/>
          <a:ext cx="2213071" cy="2433724"/>
        </a:xfrm>
        <a:prstGeom prst="hexagon">
          <a:avLst>
            <a:gd name="adj" fmla="val 25000"/>
            <a:gd name="vf" fmla="val 115470"/>
          </a:avLst>
        </a:prstGeom>
        <a:solidFill>
          <a:srgbClr val="99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Deviated nasal septum</a:t>
          </a:r>
          <a:endParaRPr lang="en-IN" sz="2400" kern="1200" dirty="0"/>
        </a:p>
      </dsp:txBody>
      <dsp:txXfrm rot="5400000">
        <a:off x="2435692" y="-11006"/>
        <a:ext cx="2213071" cy="2433724"/>
      </dsp:txXfrm>
    </dsp:sp>
    <dsp:sp modelId="{E615E696-E2CB-42E8-895A-7CF8B40E55EE}">
      <dsp:nvSpPr>
        <dsp:cNvPr id="0" name=""/>
        <dsp:cNvSpPr/>
      </dsp:nvSpPr>
      <dsp:spPr>
        <a:xfrm rot="5400000">
          <a:off x="3693815" y="2075480"/>
          <a:ext cx="2137266" cy="209699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Septal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haematoma</a:t>
          </a:r>
          <a:endParaRPr lang="en-IN" sz="2400" kern="1200" dirty="0"/>
        </a:p>
      </dsp:txBody>
      <dsp:txXfrm rot="5400000">
        <a:off x="3693815" y="2075480"/>
        <a:ext cx="2137266" cy="2096990"/>
      </dsp:txXfrm>
    </dsp:sp>
    <dsp:sp modelId="{3D766484-3E7D-4608-A854-91179638363F}">
      <dsp:nvSpPr>
        <dsp:cNvPr id="0" name=""/>
        <dsp:cNvSpPr/>
      </dsp:nvSpPr>
      <dsp:spPr>
        <a:xfrm>
          <a:off x="1033499" y="2432209"/>
          <a:ext cx="2603160" cy="144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 dirty="0"/>
        </a:p>
      </dsp:txBody>
      <dsp:txXfrm>
        <a:off x="1033499" y="2432209"/>
        <a:ext cx="2603160" cy="1446200"/>
      </dsp:txXfrm>
    </dsp:sp>
    <dsp:sp modelId="{FE15EDF5-25A2-4F7D-8666-8EF707B6C961}">
      <dsp:nvSpPr>
        <dsp:cNvPr id="0" name=""/>
        <dsp:cNvSpPr/>
      </dsp:nvSpPr>
      <dsp:spPr>
        <a:xfrm rot="5400000">
          <a:off x="6029917" y="2070057"/>
          <a:ext cx="2126420" cy="209699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Septal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abcess</a:t>
          </a:r>
          <a:endParaRPr lang="en-IN" sz="2400" kern="1200" dirty="0"/>
        </a:p>
      </dsp:txBody>
      <dsp:txXfrm rot="5400000">
        <a:off x="6029917" y="2070057"/>
        <a:ext cx="2126420" cy="2096990"/>
      </dsp:txXfrm>
    </dsp:sp>
    <dsp:sp modelId="{B024A969-5C98-4B22-9B7F-7093FDBC881C}">
      <dsp:nvSpPr>
        <dsp:cNvPr id="0" name=""/>
        <dsp:cNvSpPr/>
      </dsp:nvSpPr>
      <dsp:spPr>
        <a:xfrm rot="5400000">
          <a:off x="5122644" y="3688492"/>
          <a:ext cx="2145895" cy="2674857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Nasal </a:t>
          </a:r>
          <a:r>
            <a:rPr lang="en-US" sz="2400" kern="1200" dirty="0" err="1" smtClean="0"/>
            <a:t>synechia</a:t>
          </a:r>
          <a:endParaRPr lang="en-IN" sz="2400" kern="1200" dirty="0"/>
        </a:p>
      </dsp:txBody>
      <dsp:txXfrm rot="5400000">
        <a:off x="5122644" y="3688492"/>
        <a:ext cx="2145895" cy="2674857"/>
      </dsp:txXfrm>
    </dsp:sp>
    <dsp:sp modelId="{B73C8ED8-9177-4A6C-9CDF-7BF363FA103A}">
      <dsp:nvSpPr>
        <dsp:cNvPr id="0" name=""/>
        <dsp:cNvSpPr/>
      </dsp:nvSpPr>
      <dsp:spPr>
        <a:xfrm>
          <a:off x="7030263" y="4536946"/>
          <a:ext cx="2689932" cy="144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>
        <a:off x="7030263" y="4536946"/>
        <a:ext cx="2689932" cy="1446200"/>
      </dsp:txXfrm>
    </dsp:sp>
    <dsp:sp modelId="{1A82F232-EE08-491D-8A7D-B41A44B5E1E7}">
      <dsp:nvSpPr>
        <dsp:cNvPr id="0" name=""/>
        <dsp:cNvSpPr/>
      </dsp:nvSpPr>
      <dsp:spPr>
        <a:xfrm rot="5400000">
          <a:off x="2306084" y="3658618"/>
          <a:ext cx="2241031" cy="2671649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Septal</a:t>
          </a:r>
          <a:r>
            <a:rPr lang="en-US" sz="2400" kern="1200" dirty="0" smtClean="0"/>
            <a:t> perforation</a:t>
          </a:r>
          <a:endParaRPr lang="en-IN" sz="2400" kern="1200" dirty="0"/>
        </a:p>
      </dsp:txBody>
      <dsp:txXfrm rot="5400000">
        <a:off x="2306084" y="3658618"/>
        <a:ext cx="2241031" cy="267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6024-C50B-4AB3-A6FD-CE2BFD1E72DF}" type="datetimeFigureOut">
              <a:rPr lang="en-IN" smtClean="0"/>
              <a:pPr/>
              <a:t>31-08-2015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C2EBB-AA4E-4089-8297-A40679A3C18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6738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1-using </a:t>
            </a:r>
            <a:r>
              <a:rPr lang="en-US" dirty="0" err="1" smtClean="0"/>
              <a:t>diathermy.bipolar</a:t>
            </a:r>
            <a:r>
              <a:rPr lang="en-US" dirty="0" smtClean="0"/>
              <a:t> </a:t>
            </a:r>
            <a:r>
              <a:rPr lang="en-US" dirty="0" err="1" smtClean="0"/>
              <a:t>cautery,laser</a:t>
            </a:r>
            <a:endParaRPr lang="en-US" dirty="0" smtClean="0"/>
          </a:p>
          <a:p>
            <a:r>
              <a:rPr lang="en-US" dirty="0" smtClean="0"/>
              <a:t>2-for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wk</a:t>
            </a:r>
            <a:r>
              <a:rPr lang="en-US" baseline="0" dirty="0" smtClean="0"/>
              <a:t>-prevent further adhesions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C2EBB-AA4E-4089-8297-A40679A3C18B}" type="slidenum">
              <a:rPr lang="en-IN" smtClean="0"/>
              <a:pPr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3387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23A692-C63E-4806-A8DD-A59457612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0169F-D43F-4185-93F1-B7DAF0D34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21F00-56E8-437F-99DC-E2F45BEF9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88670-FB43-45C4-8659-AA33A17D7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A7804-737A-4C37-93E4-D19D43356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B89B4-AE31-43AE-8568-29027A9EC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02DA2-65B3-4172-94BD-F0E5DED8E8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D8FD7-A721-4A02-83C4-58133962C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26CB4-0CAD-4C01-8504-9B83466EB7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D50FA-9C94-41A8-97A6-C1D9359B0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0561C-C4C9-4B2A-8F31-11AAF24EC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7CE3E557-2744-438A-8E5F-FBCF7692D4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NASAL SEPTAL DISEASES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724400"/>
            <a:ext cx="6096000" cy="1600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Dr.Mohammad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Aloulah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Assistant Professor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Consultant ORL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E:\ent\New folder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1" y="0"/>
            <a:ext cx="2362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006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2.DEVIATED NASAL SEPTUM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err="1" smtClean="0"/>
              <a:t>Aetiology</a:t>
            </a:r>
            <a:endParaRPr lang="en-US" b="1" u="sng" dirty="0" smtClean="0"/>
          </a:p>
          <a:p>
            <a:pPr marL="0" indent="0">
              <a:buNone/>
            </a:pPr>
            <a:r>
              <a:rPr lang="en-US" dirty="0" smtClean="0"/>
              <a:t>    1. Trauma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2. Developmental errors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3. Racial factors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4. Hereditary factors</a:t>
            </a:r>
            <a:endParaRPr lang="en-US" dirty="0"/>
          </a:p>
        </p:txBody>
      </p:sp>
      <p:pic>
        <p:nvPicPr>
          <p:cNvPr id="4" name="Content Placeholder 3" descr="559119_386457624742324_145400899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24399" y="2057400"/>
            <a:ext cx="441960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5313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1. TRAUMA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lateral blow on the nose may cause displacement of </a:t>
            </a:r>
            <a:r>
              <a:rPr lang="en-US" dirty="0" err="1" smtClean="0"/>
              <a:t>septal</a:t>
            </a:r>
            <a:r>
              <a:rPr lang="en-US" dirty="0" smtClean="0"/>
              <a:t> cartilage from the maxillary crest</a:t>
            </a:r>
          </a:p>
          <a:p>
            <a:endParaRPr lang="en-US" dirty="0" smtClean="0"/>
          </a:p>
          <a:p>
            <a:r>
              <a:rPr lang="en-US" dirty="0" smtClean="0"/>
              <a:t>A crushing blow from the front may cause buckling , twisting ,fractures and crushing of nasal septum </a:t>
            </a:r>
          </a:p>
          <a:p>
            <a:endParaRPr lang="en-US" dirty="0" smtClean="0"/>
          </a:p>
          <a:p>
            <a:r>
              <a:rPr lang="en-US" dirty="0" smtClean="0"/>
              <a:t>Trauma during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8021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6425" cy="1143000"/>
          </a:xfrm>
        </p:spPr>
        <p:txBody>
          <a:bodyPr/>
          <a:lstStyle/>
          <a:p>
            <a:r>
              <a:rPr lang="en-US" sz="2800" dirty="0" smtClean="0"/>
              <a:t>2 . DEVELOPMENTAL ERRORS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Nasal septum is formed by the </a:t>
            </a:r>
            <a:r>
              <a:rPr lang="en-US" dirty="0" err="1" smtClean="0"/>
              <a:t>tectoseptal</a:t>
            </a:r>
            <a:r>
              <a:rPr lang="en-US" dirty="0" smtClean="0"/>
              <a:t> process which descends to meet the two halves of developing palate in the midline</a:t>
            </a:r>
          </a:p>
          <a:p>
            <a:endParaRPr lang="en-US" dirty="0" smtClean="0"/>
          </a:p>
          <a:p>
            <a:r>
              <a:rPr lang="en-US" dirty="0" smtClean="0"/>
              <a:t>During primary and secondary dentition further developments takes place in palate</a:t>
            </a:r>
          </a:p>
          <a:p>
            <a:endParaRPr lang="en-US" dirty="0" smtClean="0"/>
          </a:p>
          <a:p>
            <a:r>
              <a:rPr lang="en-US" dirty="0" smtClean="0"/>
              <a:t>Unequal growth between palate and base of skull may cause buckling of nasal septum </a:t>
            </a:r>
          </a:p>
          <a:p>
            <a:endParaRPr lang="en-US" dirty="0"/>
          </a:p>
          <a:p>
            <a:r>
              <a:rPr lang="en-US" dirty="0" smtClean="0"/>
              <a:t>In mouth breathers-high arched palate and DNS</a:t>
            </a:r>
          </a:p>
          <a:p>
            <a:endParaRPr lang="en-US" dirty="0"/>
          </a:p>
          <a:p>
            <a:r>
              <a:rPr lang="en-US" dirty="0" smtClean="0"/>
              <a:t>In cleft </a:t>
            </a:r>
            <a:r>
              <a:rPr lang="en-US" dirty="0" err="1" smtClean="0"/>
              <a:t>palate,cleft</a:t>
            </a:r>
            <a:r>
              <a:rPr lang="en-US" dirty="0" smtClean="0"/>
              <a:t> </a:t>
            </a:r>
            <a:r>
              <a:rPr lang="en-US" dirty="0" err="1" smtClean="0"/>
              <a:t>lip,dental</a:t>
            </a:r>
            <a:r>
              <a:rPr lang="en-US" dirty="0" smtClean="0"/>
              <a:t> abnormalities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3480870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E:\ent\R9788131223642-026-f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722"/>
            <a:ext cx="8305800" cy="64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955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609600"/>
            <a:ext cx="8226425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RACIAL FACTORS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Caucasians are more affected than African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HEREDITARY FACTORS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Members of same family may have deviated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septum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014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838200"/>
            <a:ext cx="7772400" cy="5334000"/>
          </a:xfrm>
        </p:spPr>
      </p:pic>
    </p:spTree>
    <p:extLst>
      <p:ext uri="{BB962C8B-B14F-4D97-AF65-F5344CB8AC3E}">
        <p14:creationId xmlns:p14="http://schemas.microsoft.com/office/powerpoint/2010/main" xmlns="" val="1028490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 smtClean="0"/>
              <a:t>Sites of DNS</a:t>
            </a:r>
            <a:endParaRPr lang="en-IN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Cartilagenous</a:t>
            </a:r>
            <a:r>
              <a:rPr lang="en-US" dirty="0" smtClean="0"/>
              <a:t>/bony/both</a:t>
            </a:r>
          </a:p>
          <a:p>
            <a:endParaRPr lang="en-US" dirty="0"/>
          </a:p>
          <a:p>
            <a:r>
              <a:rPr lang="en-US" dirty="0" smtClean="0"/>
              <a:t>Anterior/posterior</a:t>
            </a:r>
          </a:p>
          <a:p>
            <a:endParaRPr lang="en-US" dirty="0"/>
          </a:p>
          <a:p>
            <a:r>
              <a:rPr lang="en-US" dirty="0" smtClean="0"/>
              <a:t>High/low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0031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/>
              <a:t>Types of DNS</a:t>
            </a:r>
            <a:endParaRPr lang="en-US" sz="2400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00200"/>
            <a:ext cx="8534400" cy="5486400"/>
          </a:xfrm>
        </p:spPr>
      </p:pic>
    </p:spTree>
    <p:extLst>
      <p:ext uri="{BB962C8B-B14F-4D97-AF65-F5344CB8AC3E}">
        <p14:creationId xmlns:p14="http://schemas.microsoft.com/office/powerpoint/2010/main" xmlns="" val="13454306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685800"/>
            <a:ext cx="8229600" cy="6553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71500"/>
            <a:ext cx="8226425" cy="1143000"/>
          </a:xfrm>
        </p:spPr>
        <p:txBody>
          <a:bodyPr/>
          <a:lstStyle/>
          <a:p>
            <a:r>
              <a:rPr lang="en-IN" dirty="0" smtClean="0"/>
              <a:t>ANTERIOR DISLOCATION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9606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ANATOMY OF NASAL SEPTUM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three parts </a:t>
            </a:r>
          </a:p>
          <a:p>
            <a:pPr marL="0" indent="0">
              <a:buNone/>
            </a:pPr>
            <a:r>
              <a:rPr lang="en-US" dirty="0" smtClean="0"/>
              <a:t>      1. </a:t>
            </a:r>
            <a:r>
              <a:rPr lang="en-US" dirty="0" err="1" smtClean="0"/>
              <a:t>Columellar</a:t>
            </a:r>
            <a:r>
              <a:rPr lang="en-US" dirty="0" smtClean="0"/>
              <a:t>  septum</a:t>
            </a:r>
          </a:p>
          <a:p>
            <a:pPr marL="0" indent="0">
              <a:buNone/>
            </a:pPr>
            <a:r>
              <a:rPr lang="en-US" dirty="0" smtClean="0"/>
              <a:t>      2</a:t>
            </a:r>
            <a:r>
              <a:rPr lang="en-US" dirty="0" smtClean="0"/>
              <a:t>. Membranous </a:t>
            </a:r>
            <a:r>
              <a:rPr lang="en-US" dirty="0" smtClean="0"/>
              <a:t>septum</a:t>
            </a:r>
          </a:p>
          <a:p>
            <a:pPr marL="0" indent="0">
              <a:buNone/>
            </a:pPr>
            <a:r>
              <a:rPr lang="en-US" dirty="0" smtClean="0"/>
              <a:t>      3</a:t>
            </a:r>
            <a:r>
              <a:rPr lang="en-US" dirty="0" smtClean="0"/>
              <a:t>. Septum </a:t>
            </a:r>
            <a:r>
              <a:rPr lang="en-US" dirty="0" smtClean="0"/>
              <a:t>proper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E:\ent\New folder\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777" y="2743200"/>
            <a:ext cx="234315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810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6425" cy="1143000"/>
          </a:xfrm>
        </p:spPr>
        <p:txBody>
          <a:bodyPr/>
          <a:lstStyle/>
          <a:p>
            <a:r>
              <a:rPr lang="en-US" dirty="0" smtClean="0"/>
              <a:t>SEPTAL SPUR</a:t>
            </a:r>
            <a:endParaRPr lang="en-US" dirty="0"/>
          </a:p>
        </p:txBody>
      </p:sp>
      <p:pic>
        <p:nvPicPr>
          <p:cNvPr id="5" name="Picture 4" descr="e71f80f31e1fd74db76de0870c8cbc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305800" cy="5867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/>
              <a:t>Effects of DNS</a:t>
            </a:r>
            <a:endParaRPr lang="en-IN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Compensatory hypertrophy of </a:t>
            </a:r>
            <a:r>
              <a:rPr lang="en-US" dirty="0" err="1" smtClean="0"/>
              <a:t>turbinates</a:t>
            </a:r>
            <a:r>
              <a:rPr lang="en-US" dirty="0" smtClean="0"/>
              <a:t> of opposite side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External deformity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Impairment of drainage to sinus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Secondary atrophic </a:t>
            </a:r>
            <a:r>
              <a:rPr lang="en-US" dirty="0" err="1" smtClean="0"/>
              <a:t>rhinits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7064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Clinical features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 . NASAL OBSTRUCTION</a:t>
            </a:r>
          </a:p>
          <a:p>
            <a:r>
              <a:rPr lang="en-US" dirty="0" smtClean="0"/>
              <a:t>Sites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1. Vestibular</a:t>
            </a:r>
          </a:p>
          <a:p>
            <a:pPr marL="0" indent="0">
              <a:buNone/>
            </a:pPr>
            <a:r>
              <a:rPr lang="en-US" dirty="0" smtClean="0"/>
              <a:t>          2. At the nasal valve</a:t>
            </a:r>
          </a:p>
          <a:p>
            <a:pPr marL="0" indent="0">
              <a:buNone/>
            </a:pPr>
            <a:r>
              <a:rPr lang="en-US" dirty="0" smtClean="0"/>
              <a:t>          3. </a:t>
            </a:r>
            <a:r>
              <a:rPr lang="en-US" dirty="0" err="1" smtClean="0"/>
              <a:t>Turbinal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4. </a:t>
            </a:r>
            <a:r>
              <a:rPr lang="en-US" dirty="0" err="1" smtClean="0"/>
              <a:t>Choanal</a:t>
            </a:r>
            <a:endParaRPr lang="en-US" dirty="0" smtClean="0"/>
          </a:p>
          <a:p>
            <a:r>
              <a:rPr lang="en-US" dirty="0" smtClean="0"/>
              <a:t>Bilateral/unilateral obstruction</a:t>
            </a:r>
            <a:endParaRPr lang="en-US" dirty="0"/>
          </a:p>
        </p:txBody>
      </p:sp>
      <p:pic>
        <p:nvPicPr>
          <p:cNvPr id="9218" name="Picture 2" descr="E:\ent\New folder\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6932" y="1385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193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COTTLE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in nasal obstruction due to abnormality of nasal valve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this test ,cheek is drawn laterally while patient breathes </a:t>
            </a:r>
            <a:r>
              <a:rPr lang="en-US" dirty="0" err="1" smtClean="0"/>
              <a:t>quietly.If</a:t>
            </a:r>
            <a:r>
              <a:rPr lang="en-US" dirty="0" smtClean="0"/>
              <a:t> the nasal airway improves on test </a:t>
            </a:r>
            <a:r>
              <a:rPr lang="en-US" dirty="0" err="1" smtClean="0"/>
              <a:t>side,the</a:t>
            </a:r>
            <a:r>
              <a:rPr lang="en-US" dirty="0" smtClean="0"/>
              <a:t> test is positive and indicates abnormality of vestibular component of nasal valve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33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48327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2. HEADACHE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3. SINUSITIS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4. EPISTAXIS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5. ANOSMIA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6. EXTERNAL DEFORMITY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7. MIDDLE EAR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948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Minor degrees of </a:t>
            </a:r>
            <a:r>
              <a:rPr lang="en-US" dirty="0" err="1" smtClean="0"/>
              <a:t>septal</a:t>
            </a:r>
            <a:r>
              <a:rPr lang="en-US" dirty="0" smtClean="0"/>
              <a:t> deviation  require no treatment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produces mechanical nasal obstruction or other symptoms, an operation is indicated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724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05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</a:t>
            </a:r>
            <a:r>
              <a:rPr lang="en-US" b="1" u="sng" dirty="0" smtClean="0"/>
              <a:t>SUBMUCOUS RESECTION OPERATION</a:t>
            </a:r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dirty="0" smtClean="0"/>
              <a:t>Generally done in adults under  local 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r>
              <a:rPr lang="en-US" dirty="0" smtClean="0"/>
              <a:t>Elevating the </a:t>
            </a:r>
            <a:r>
              <a:rPr lang="en-US" dirty="0" err="1" smtClean="0"/>
              <a:t>mucoperichondrial</a:t>
            </a:r>
            <a:r>
              <a:rPr lang="en-US" dirty="0" smtClean="0"/>
              <a:t> and </a:t>
            </a:r>
            <a:r>
              <a:rPr lang="en-US" dirty="0" err="1" smtClean="0"/>
              <a:t>mucoperiosteal</a:t>
            </a:r>
            <a:r>
              <a:rPr lang="en-US" dirty="0" smtClean="0"/>
              <a:t> flaps on either side of the </a:t>
            </a:r>
            <a:r>
              <a:rPr lang="en-US" dirty="0" err="1" smtClean="0"/>
              <a:t>septal</a:t>
            </a:r>
            <a:r>
              <a:rPr lang="en-US" dirty="0" smtClean="0"/>
              <a:t> framework by a single incision made on one side of the septum </a:t>
            </a:r>
          </a:p>
          <a:p>
            <a:r>
              <a:rPr lang="en-US" dirty="0" smtClean="0"/>
              <a:t>Removing the deflected parts of bony and cartilaginous septum </a:t>
            </a:r>
          </a:p>
          <a:p>
            <a:r>
              <a:rPr lang="en-US" dirty="0"/>
              <a:t>R</a:t>
            </a:r>
            <a:r>
              <a:rPr lang="en-US" dirty="0" smtClean="0"/>
              <a:t>epositioning the flaps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8450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78563"/>
          </a:xfrm>
        </p:spPr>
      </p:pic>
    </p:spTree>
    <p:extLst>
      <p:ext uri="{BB962C8B-B14F-4D97-AF65-F5344CB8AC3E}">
        <p14:creationId xmlns:p14="http://schemas.microsoft.com/office/powerpoint/2010/main" xmlns="" val="491667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6425" cy="1143000"/>
          </a:xfrm>
        </p:spPr>
        <p:txBody>
          <a:bodyPr/>
          <a:lstStyle/>
          <a:p>
            <a:r>
              <a:rPr lang="en-US" sz="2400" b="1" u="sng" dirty="0" smtClean="0"/>
              <a:t>2.SEPTOPLASTY </a:t>
            </a:r>
            <a:endParaRPr lang="en-US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Conservative surgery</a:t>
            </a:r>
          </a:p>
          <a:p>
            <a:r>
              <a:rPr lang="en-US" dirty="0" smtClean="0"/>
              <a:t>Only most deviated parts are removed</a:t>
            </a:r>
          </a:p>
          <a:p>
            <a:r>
              <a:rPr lang="en-US" dirty="0" smtClean="0"/>
              <a:t>Rest of the </a:t>
            </a:r>
            <a:r>
              <a:rPr lang="en-US" dirty="0" err="1" smtClean="0"/>
              <a:t>septal</a:t>
            </a:r>
            <a:r>
              <a:rPr lang="en-US" dirty="0" smtClean="0"/>
              <a:t> framework is corrected and repositioned by plastic means.</a:t>
            </a:r>
          </a:p>
          <a:p>
            <a:r>
              <a:rPr lang="en-US" dirty="0" err="1" smtClean="0"/>
              <a:t>Mucoperichondrial</a:t>
            </a:r>
            <a:r>
              <a:rPr lang="en-US" dirty="0" smtClean="0"/>
              <a:t> or </a:t>
            </a:r>
            <a:r>
              <a:rPr lang="en-US" dirty="0" err="1" smtClean="0"/>
              <a:t>mucoperiosteal</a:t>
            </a:r>
            <a:r>
              <a:rPr lang="en-US" dirty="0" smtClean="0"/>
              <a:t> flap is generally raised only in one side of the septum retaining the attachment and blood supply of the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1633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E:\ent\R9788131223642-026-f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2884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1"/>
            <a:ext cx="8915400" cy="6477000"/>
          </a:xfrm>
        </p:spPr>
      </p:pic>
    </p:spTree>
    <p:extLst>
      <p:ext uri="{BB962C8B-B14F-4D97-AF65-F5344CB8AC3E}">
        <p14:creationId xmlns:p14="http://schemas.microsoft.com/office/powerpoint/2010/main" xmlns="" val="32244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SEPTAL HAEMATOMA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Definition </a:t>
            </a:r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dirty="0" smtClean="0"/>
              <a:t>Collection of blood under the perichondrium or </a:t>
            </a:r>
            <a:r>
              <a:rPr lang="en-US" dirty="0" err="1" smtClean="0"/>
              <a:t>periosteum</a:t>
            </a:r>
            <a:r>
              <a:rPr lang="en-US" dirty="0" smtClean="0"/>
              <a:t> of nasal septum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err="1" smtClean="0"/>
              <a:t>Aetiology</a:t>
            </a:r>
            <a:endParaRPr lang="en-US" b="1" u="sng" dirty="0" smtClean="0"/>
          </a:p>
          <a:p>
            <a:pPr marL="0" indent="0">
              <a:buNone/>
            </a:pPr>
            <a:endParaRPr lang="en-US" b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nasal trauma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septal</a:t>
            </a:r>
            <a:r>
              <a:rPr lang="en-US" dirty="0" smtClean="0"/>
              <a:t> surgery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bleeding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4597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/>
              <a:t>Clinical features 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8688387" cy="4525963"/>
          </a:xfrm>
        </p:spPr>
        <p:txBody>
          <a:bodyPr/>
          <a:lstStyle/>
          <a:p>
            <a:r>
              <a:rPr lang="en-US" dirty="0" smtClean="0"/>
              <a:t>Bilateral nasal obstruction and mouth breathing</a:t>
            </a:r>
          </a:p>
          <a:p>
            <a:endParaRPr lang="en-US" dirty="0" smtClean="0"/>
          </a:p>
          <a:p>
            <a:r>
              <a:rPr lang="en-US" dirty="0" smtClean="0"/>
              <a:t>Frontal headache </a:t>
            </a:r>
          </a:p>
          <a:p>
            <a:endParaRPr lang="en-US" dirty="0" smtClean="0"/>
          </a:p>
          <a:p>
            <a:r>
              <a:rPr lang="en-US" dirty="0" smtClean="0"/>
              <a:t>Sense of pressure over nasal bridge</a:t>
            </a:r>
          </a:p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mooth rounded swelling of the septum in both nasal fossae</a:t>
            </a:r>
          </a:p>
          <a:p>
            <a:endParaRPr lang="en-US" dirty="0" smtClean="0"/>
          </a:p>
          <a:p>
            <a:r>
              <a:rPr lang="en-US" dirty="0" smtClean="0"/>
              <a:t>Soft and fluctuant mass felt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7801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0585" y="609600"/>
            <a:ext cx="435341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57200"/>
            <a:ext cx="4378036" cy="4523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48742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6425" cy="1143000"/>
          </a:xfrm>
        </p:spPr>
        <p:txBody>
          <a:bodyPr/>
          <a:lstStyle/>
          <a:p>
            <a:r>
              <a:rPr lang="en-US" sz="2800" b="1" u="sng" dirty="0" smtClean="0"/>
              <a:t>Treatment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/>
          <a:lstStyle/>
          <a:p>
            <a:r>
              <a:rPr lang="en-US" dirty="0" smtClean="0"/>
              <a:t>Small </a:t>
            </a:r>
            <a:r>
              <a:rPr lang="en-US" dirty="0" err="1" smtClean="0"/>
              <a:t>haematoma</a:t>
            </a:r>
            <a:r>
              <a:rPr lang="en-US" dirty="0" smtClean="0"/>
              <a:t>- Aspiration with a wide bore sterile needle</a:t>
            </a:r>
          </a:p>
          <a:p>
            <a:endParaRPr lang="en-US" dirty="0" smtClean="0"/>
          </a:p>
          <a:p>
            <a:r>
              <a:rPr lang="en-US" dirty="0" smtClean="0"/>
              <a:t>Large </a:t>
            </a:r>
            <a:r>
              <a:rPr lang="en-US" dirty="0" err="1" smtClean="0"/>
              <a:t>haematoma</a:t>
            </a:r>
            <a:r>
              <a:rPr lang="en-US" dirty="0" smtClean="0"/>
              <a:t>-Incised and drained by a small </a:t>
            </a:r>
            <a:r>
              <a:rPr lang="en-US" dirty="0" err="1" smtClean="0"/>
              <a:t>anteroposterior</a:t>
            </a:r>
            <a:r>
              <a:rPr lang="en-US" dirty="0" smtClean="0"/>
              <a:t> incision parallel to the nasal floor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Nose is packed on both sides to prevent  </a:t>
            </a:r>
            <a:r>
              <a:rPr lang="en-US" dirty="0" err="1" smtClean="0"/>
              <a:t>reaccumulation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Antibiotics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0760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/>
              <a:t>Complications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ermanently thickened septum </a:t>
            </a:r>
          </a:p>
          <a:p>
            <a:endParaRPr lang="en-US" dirty="0" smtClean="0"/>
          </a:p>
          <a:p>
            <a:r>
              <a:rPr lang="en-US" dirty="0" err="1"/>
              <a:t>S</a:t>
            </a:r>
            <a:r>
              <a:rPr lang="en-US" dirty="0" err="1" smtClean="0"/>
              <a:t>eptal</a:t>
            </a:r>
            <a:r>
              <a:rPr lang="en-US" dirty="0" smtClean="0"/>
              <a:t> abscess with necrosis of cartilage and depression of nasal dorsum </a:t>
            </a:r>
          </a:p>
          <a:p>
            <a:endParaRPr lang="en-US" dirty="0"/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1488821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SEPTAL ABSCESS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err="1" smtClean="0"/>
              <a:t>Aetiology</a:t>
            </a:r>
            <a:endParaRPr lang="en-US" b="1" u="sng" dirty="0" smtClean="0"/>
          </a:p>
          <a:p>
            <a:r>
              <a:rPr lang="en-US" dirty="0" smtClean="0"/>
              <a:t>Secondary infection from </a:t>
            </a:r>
            <a:r>
              <a:rPr lang="en-US" dirty="0" err="1" smtClean="0"/>
              <a:t>septal</a:t>
            </a:r>
            <a:r>
              <a:rPr lang="en-US" dirty="0" smtClean="0"/>
              <a:t> </a:t>
            </a:r>
            <a:r>
              <a:rPr lang="en-US" dirty="0" err="1" smtClean="0"/>
              <a:t>haematoma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Furuncle of the nose  or upper lip</a:t>
            </a:r>
          </a:p>
          <a:p>
            <a:endParaRPr lang="en-US" dirty="0" smtClean="0"/>
          </a:p>
          <a:p>
            <a:r>
              <a:rPr lang="en-US" dirty="0" smtClean="0"/>
              <a:t>Acute infection such as typhoid or measles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E:\ent\New folder\ff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1"/>
            <a:ext cx="1219200" cy="16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153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990600"/>
            <a:ext cx="7501977" cy="51355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659672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/>
              <a:t>Clinical features 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 bilateral nasal obstruction with pain and tenderness over the bridge of nose </a:t>
            </a:r>
          </a:p>
          <a:p>
            <a:r>
              <a:rPr lang="en-US" dirty="0" smtClean="0"/>
              <a:t>fever with chills and frontal headache </a:t>
            </a:r>
          </a:p>
          <a:p>
            <a:r>
              <a:rPr lang="en-US" dirty="0" smtClean="0"/>
              <a:t>Skin over the nose -- red and swollen </a:t>
            </a:r>
          </a:p>
          <a:p>
            <a:r>
              <a:rPr lang="en-US" dirty="0" smtClean="0"/>
              <a:t>smooth bilateral swelling of nasal septum</a:t>
            </a:r>
          </a:p>
          <a:p>
            <a:r>
              <a:rPr lang="en-US" dirty="0" smtClean="0"/>
              <a:t>Fluctuation elicited</a:t>
            </a:r>
            <a:endParaRPr lang="en-US" dirty="0"/>
          </a:p>
          <a:p>
            <a:r>
              <a:rPr lang="en-US" dirty="0" err="1"/>
              <a:t>Septal</a:t>
            </a:r>
            <a:r>
              <a:rPr lang="en-US" dirty="0"/>
              <a:t> mucosa </a:t>
            </a:r>
            <a:r>
              <a:rPr lang="en-US" dirty="0" smtClean="0"/>
              <a:t>-- congested</a:t>
            </a:r>
            <a:endParaRPr lang="en-US" dirty="0"/>
          </a:p>
          <a:p>
            <a:r>
              <a:rPr lang="en-US" dirty="0"/>
              <a:t>Submandibular lymph </a:t>
            </a:r>
            <a:r>
              <a:rPr lang="en-US" dirty="0" smtClean="0"/>
              <a:t>nodes -- </a:t>
            </a:r>
            <a:r>
              <a:rPr lang="en-US" dirty="0"/>
              <a:t>enlarged and tender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5609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8229600" cy="6781800"/>
          </a:xfrm>
        </p:spPr>
      </p:pic>
    </p:spTree>
    <p:extLst>
      <p:ext uri="{BB962C8B-B14F-4D97-AF65-F5344CB8AC3E}">
        <p14:creationId xmlns:p14="http://schemas.microsoft.com/office/powerpoint/2010/main" xmlns="" val="3263901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BLOOD SUPPLY OF NASAL SEPTUM</a:t>
            </a:r>
            <a:endParaRPr lang="en-IN" sz="3200" b="1" i="1" dirty="0"/>
          </a:p>
        </p:txBody>
      </p:sp>
      <p:pic>
        <p:nvPicPr>
          <p:cNvPr id="2050" name="Picture 2" descr="E:\ENT pics\ENT2\R9788131223642-033-f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53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9702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6425" cy="1143000"/>
          </a:xfrm>
        </p:spPr>
        <p:txBody>
          <a:bodyPr/>
          <a:lstStyle/>
          <a:p>
            <a:r>
              <a:rPr lang="en-US" sz="2800" b="1" u="sng" dirty="0" smtClean="0"/>
              <a:t>Treatment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9144001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Early drainage</a:t>
            </a:r>
          </a:p>
          <a:p>
            <a:endParaRPr lang="en-US" dirty="0" smtClean="0"/>
          </a:p>
          <a:p>
            <a:r>
              <a:rPr lang="en-US" dirty="0" smtClean="0"/>
              <a:t>Incision  made in the most dependent parts of the abscess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 piece of </a:t>
            </a:r>
            <a:r>
              <a:rPr lang="en-US" dirty="0" err="1" smtClean="0"/>
              <a:t>septal</a:t>
            </a:r>
            <a:r>
              <a:rPr lang="en-US" dirty="0" smtClean="0"/>
              <a:t> mucosa is excised</a:t>
            </a:r>
          </a:p>
          <a:p>
            <a:endParaRPr lang="en-US" dirty="0" smtClean="0"/>
          </a:p>
          <a:p>
            <a:r>
              <a:rPr lang="en-US" dirty="0" smtClean="0"/>
              <a:t>Pus and </a:t>
            </a:r>
            <a:r>
              <a:rPr lang="en-US" dirty="0" err="1" smtClean="0"/>
              <a:t>necrosed</a:t>
            </a:r>
            <a:r>
              <a:rPr lang="en-US" dirty="0" smtClean="0"/>
              <a:t> pieces of cartilages are removed by suction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Incision reopened daily for 2-3 days </a:t>
            </a:r>
          </a:p>
          <a:p>
            <a:endParaRPr lang="en-US" dirty="0" smtClean="0"/>
          </a:p>
          <a:p>
            <a:r>
              <a:rPr lang="en-US" dirty="0" smtClean="0"/>
              <a:t>Systemic antibiotics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8743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/>
              <a:t>Complications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853598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Depression of the cartilaginous dorsum in the </a:t>
            </a:r>
            <a:r>
              <a:rPr lang="en-US" dirty="0" err="1" smtClean="0"/>
              <a:t>supratip</a:t>
            </a:r>
            <a:r>
              <a:rPr lang="en-US" dirty="0" smtClean="0"/>
              <a:t> area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Septal</a:t>
            </a:r>
            <a:r>
              <a:rPr lang="en-US" dirty="0" smtClean="0"/>
              <a:t> perforation </a:t>
            </a:r>
          </a:p>
          <a:p>
            <a:endParaRPr lang="en-US" dirty="0" smtClean="0"/>
          </a:p>
          <a:p>
            <a:r>
              <a:rPr lang="en-US" dirty="0" smtClean="0"/>
              <a:t>Meningitis and cavernous sinus thrombosis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496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PERFORATION  OF NASAL SEPTUM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Aetiology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AutoNum type="arabicPeriod"/>
            </a:pPr>
            <a:r>
              <a:rPr lang="en-US" u="sng" dirty="0" smtClean="0"/>
              <a:t>Traumatic perforation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r>
              <a:rPr lang="en-US" dirty="0" smtClean="0"/>
              <a:t> Injury to mucosal flaps during SMR    </a:t>
            </a:r>
          </a:p>
          <a:p>
            <a:r>
              <a:rPr lang="en-US" dirty="0" smtClean="0"/>
              <a:t> cauterization of septum with chemicals </a:t>
            </a:r>
          </a:p>
          <a:p>
            <a:r>
              <a:rPr lang="en-US" dirty="0" smtClean="0"/>
              <a:t> Habitual nose- picking </a:t>
            </a:r>
            <a:endParaRPr lang="en-US" dirty="0"/>
          </a:p>
        </p:txBody>
      </p:sp>
      <p:pic>
        <p:nvPicPr>
          <p:cNvPr id="10242" name="Picture 2" descr="E:\ent\New folder\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3166" y="473565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1358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2 .</a:t>
            </a:r>
            <a:r>
              <a:rPr lang="en-US" u="sng" dirty="0" smtClean="0"/>
              <a:t> Pathologic perforations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dirty="0" err="1" smtClean="0"/>
              <a:t>Septal</a:t>
            </a:r>
            <a:r>
              <a:rPr lang="en-US" dirty="0" smtClean="0"/>
              <a:t> abscess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Rhinolith</a:t>
            </a:r>
            <a:r>
              <a:rPr lang="en-US" dirty="0" smtClean="0"/>
              <a:t> or neglected foreign body </a:t>
            </a:r>
          </a:p>
          <a:p>
            <a:endParaRPr lang="en-US" dirty="0" smtClean="0"/>
          </a:p>
          <a:p>
            <a:r>
              <a:rPr lang="en-US" dirty="0" smtClean="0"/>
              <a:t>Chronic granulomatous conditions like Lupus,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tuberculosis, leprosy, syphilis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Wegener’s granuloma </a:t>
            </a:r>
          </a:p>
        </p:txBody>
      </p:sp>
    </p:spTree>
    <p:extLst>
      <p:ext uri="{BB962C8B-B14F-4D97-AF65-F5344CB8AC3E}">
        <p14:creationId xmlns:p14="http://schemas.microsoft.com/office/powerpoint/2010/main" xmlns="" val="129856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3 . </a:t>
            </a:r>
            <a:r>
              <a:rPr lang="en-US" u="sng" dirty="0" smtClean="0"/>
              <a:t>Drugs and chemicals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dirty="0" smtClean="0"/>
              <a:t> Prolonged use of steroids in nasal allergy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Cocaine addicts</a:t>
            </a:r>
          </a:p>
          <a:p>
            <a:endParaRPr lang="en-US" dirty="0" smtClean="0"/>
          </a:p>
          <a:p>
            <a:r>
              <a:rPr lang="en-US" dirty="0" smtClean="0"/>
              <a:t> Workers in certain occupations. </a:t>
            </a:r>
            <a:r>
              <a:rPr lang="en-US" dirty="0" err="1" smtClean="0"/>
              <a:t>Eg</a:t>
            </a:r>
            <a:r>
              <a:rPr lang="en-US" dirty="0" smtClean="0"/>
              <a:t> .chromium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plating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</a:t>
            </a:r>
            <a:r>
              <a:rPr lang="en-US" u="sng" dirty="0" smtClean="0"/>
              <a:t>Idiopathic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939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685800"/>
            <a:ext cx="7171531" cy="52395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512466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/>
              <a:t>Clinical features 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anterior perforation cause whistling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sound during inspiration or expiration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Large perforations develop crusts which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obstruct the nose or cause epistaxis when </a:t>
            </a:r>
          </a:p>
          <a:p>
            <a:pPr marL="0" indent="0">
              <a:buNone/>
            </a:pPr>
            <a:r>
              <a:rPr lang="en-US" dirty="0" smtClean="0"/>
              <a:t>   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6218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Treatment</a:t>
            </a:r>
            <a:endParaRPr lang="en-US" sz="2800" b="1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8688387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Based on cause and size of perforation</a:t>
            </a:r>
          </a:p>
          <a:p>
            <a:endParaRPr lang="en-US" dirty="0" smtClean="0"/>
          </a:p>
          <a:p>
            <a:r>
              <a:rPr lang="en-US" dirty="0" smtClean="0"/>
              <a:t>Small perforation--closed by plastic flaps, nasal mucosal flap</a:t>
            </a:r>
          </a:p>
          <a:p>
            <a:endParaRPr lang="en-US" dirty="0" smtClean="0"/>
          </a:p>
          <a:p>
            <a:r>
              <a:rPr lang="en-US" dirty="0" smtClean="0"/>
              <a:t>Larger perforations </a:t>
            </a:r>
          </a:p>
          <a:p>
            <a:pPr marL="0" indent="0">
              <a:buNone/>
            </a:pPr>
            <a:r>
              <a:rPr lang="en-US" dirty="0" smtClean="0"/>
              <a:t>   treatment aim -- to keep the nose--crust free</a:t>
            </a:r>
          </a:p>
          <a:p>
            <a:pPr marL="0" indent="0">
              <a:buNone/>
            </a:pPr>
            <a:r>
              <a:rPr lang="en-US" dirty="0" smtClean="0"/>
              <a:t>   By alkaline nasal douches and application of a </a:t>
            </a:r>
          </a:p>
          <a:p>
            <a:pPr marL="0" indent="0">
              <a:buNone/>
            </a:pPr>
            <a:r>
              <a:rPr lang="en-US" dirty="0" smtClean="0"/>
              <a:t>   bland ointment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thin </a:t>
            </a:r>
            <a:r>
              <a:rPr lang="en-US" dirty="0" err="1" smtClean="0"/>
              <a:t>silastic</a:t>
            </a:r>
            <a:r>
              <a:rPr lang="en-US" dirty="0" smtClean="0"/>
              <a:t> button can be worn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6934" y="4671061"/>
            <a:ext cx="2777066" cy="2186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67388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81000"/>
            <a:ext cx="8226425" cy="1143000"/>
          </a:xfrm>
        </p:spPr>
        <p:txBody>
          <a:bodyPr/>
          <a:lstStyle/>
          <a:p>
            <a:r>
              <a:rPr lang="en-US" b="1" dirty="0" smtClean="0"/>
              <a:t>NASAL SYNECHIA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226425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/>
              <a:t>Aetiology</a:t>
            </a:r>
            <a:endParaRPr lang="en-US" b="1" u="sng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Adhesions between septum and lateral wall</a:t>
            </a:r>
          </a:p>
          <a:p>
            <a:endParaRPr lang="en-US" dirty="0" smtClean="0"/>
          </a:p>
          <a:p>
            <a:r>
              <a:rPr lang="en-US" dirty="0" smtClean="0"/>
              <a:t>Adhesions between middle turbinate and lateral wall</a:t>
            </a:r>
          </a:p>
          <a:p>
            <a:endParaRPr lang="en-US" dirty="0" smtClean="0"/>
          </a:p>
          <a:p>
            <a:r>
              <a:rPr lang="en-US" dirty="0" smtClean="0"/>
              <a:t>Following nasal surgery and nasal packing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Clinical features</a:t>
            </a:r>
          </a:p>
          <a:p>
            <a:endParaRPr lang="en-US" b="1" u="sng" dirty="0" smtClean="0"/>
          </a:p>
          <a:p>
            <a:r>
              <a:rPr lang="en-US" dirty="0" smtClean="0"/>
              <a:t>Nasal obstruction</a:t>
            </a:r>
          </a:p>
          <a:p>
            <a:endParaRPr lang="en-US" dirty="0" smtClean="0"/>
          </a:p>
          <a:p>
            <a:r>
              <a:rPr lang="en-US" dirty="0" smtClean="0"/>
              <a:t>Sinusitis and headache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78422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ENT pics\ENT2\R9788131223642-029-f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148" y="457200"/>
            <a:ext cx="6799355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8038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6425" cy="1143000"/>
          </a:xfrm>
        </p:spPr>
        <p:txBody>
          <a:bodyPr/>
          <a:lstStyle/>
          <a:p>
            <a:r>
              <a:rPr lang="en-US" sz="4400" b="1" u="sng" dirty="0" smtClean="0"/>
              <a:t>NASAL SEPTAL DISEASES</a:t>
            </a:r>
            <a:endParaRPr lang="en-IN" sz="4400" b="1" u="sng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1341662"/>
              </p:ext>
            </p:extLst>
          </p:nvPr>
        </p:nvGraphicFramePr>
        <p:xfrm>
          <a:off x="-762000" y="762000"/>
          <a:ext cx="10744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4956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28600"/>
            <a:ext cx="8226425" cy="6477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Treatment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Excision and release of adhesion</a:t>
            </a:r>
          </a:p>
          <a:p>
            <a:endParaRPr lang="en-US" dirty="0"/>
          </a:p>
          <a:p>
            <a:r>
              <a:rPr lang="en-US" dirty="0" err="1" smtClean="0"/>
              <a:t>sialistic</a:t>
            </a:r>
            <a:r>
              <a:rPr lang="en-US" dirty="0" smtClean="0"/>
              <a:t> sheets between 2 surfaces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Prevention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en-US" dirty="0" smtClean="0"/>
              <a:t>Proper perioperative cleaning</a:t>
            </a:r>
          </a:p>
          <a:p>
            <a:endParaRPr lang="en-US" dirty="0" smtClean="0"/>
          </a:p>
          <a:p>
            <a:r>
              <a:rPr lang="en-US" dirty="0" smtClean="0"/>
              <a:t>Lubrication of nasal pack before insertion</a:t>
            </a:r>
          </a:p>
          <a:p>
            <a:endParaRPr lang="en-US" dirty="0" smtClean="0"/>
          </a:p>
          <a:p>
            <a:r>
              <a:rPr lang="en-US" dirty="0" smtClean="0"/>
              <a:t>Use of </a:t>
            </a:r>
            <a:r>
              <a:rPr lang="en-US" dirty="0" err="1" smtClean="0"/>
              <a:t>septal</a:t>
            </a:r>
            <a:r>
              <a:rPr lang="en-US" dirty="0" smtClean="0"/>
              <a:t> splints following surgery</a:t>
            </a:r>
            <a:endParaRPr lang="en-US" dirty="0"/>
          </a:p>
        </p:txBody>
      </p:sp>
      <p:pic>
        <p:nvPicPr>
          <p:cNvPr id="4099" name="Picture 3" descr="E:\ent\New folder\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6511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991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1.FRACTURES OF NASAL SEPTUM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8688387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/>
              <a:t>Aetiopathogenesis</a:t>
            </a:r>
            <a:endParaRPr lang="en-US" b="1" u="sng" dirty="0" smtClean="0"/>
          </a:p>
          <a:p>
            <a:r>
              <a:rPr lang="en-US" dirty="0" smtClean="0"/>
              <a:t>Trauma</a:t>
            </a:r>
          </a:p>
          <a:p>
            <a:r>
              <a:rPr lang="en-US" dirty="0" smtClean="0"/>
              <a:t>Fate of septum -   buckling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vertical or horizontal fracture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crushed into pieces</a:t>
            </a:r>
          </a:p>
          <a:p>
            <a:r>
              <a:rPr lang="en-US" dirty="0" err="1" smtClean="0"/>
              <a:t>Septal</a:t>
            </a:r>
            <a:r>
              <a:rPr lang="en-US" dirty="0" smtClean="0"/>
              <a:t> injuries with mucosal tear           profuse epistaxis</a:t>
            </a:r>
          </a:p>
          <a:p>
            <a:r>
              <a:rPr lang="en-US" dirty="0" err="1" smtClean="0"/>
              <a:t>Septal</a:t>
            </a:r>
            <a:r>
              <a:rPr lang="en-US" dirty="0" smtClean="0"/>
              <a:t> injuries without mucosal tear          </a:t>
            </a:r>
            <a:r>
              <a:rPr lang="en-US" dirty="0" err="1" smtClean="0"/>
              <a:t>septal</a:t>
            </a:r>
            <a:r>
              <a:rPr lang="en-US" dirty="0" smtClean="0"/>
              <a:t> hematoma</a:t>
            </a:r>
          </a:p>
          <a:p>
            <a:r>
              <a:rPr lang="en-US" dirty="0" smtClean="0"/>
              <a:t>Types-  1.Jarjaway fracture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2.Chevallet fracture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389418" y="40386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5732318" y="44958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94" name="Picture 2" descr="E:\ent\New folder\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229599" cy="491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953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78832"/>
            <a:ext cx="8458199" cy="6477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70665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 smtClean="0"/>
              <a:t>Treatment</a:t>
            </a:r>
            <a:br>
              <a:rPr lang="en-US" sz="2400" b="1" u="sng" dirty="0" smtClean="0"/>
            </a:br>
            <a:r>
              <a:rPr lang="en-US" sz="2400" b="1" u="sng" dirty="0"/>
              <a:t/>
            </a:r>
            <a:br>
              <a:rPr lang="en-US" sz="2400" b="1" u="sng" dirty="0"/>
            </a:br>
            <a:endParaRPr lang="en-US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14400"/>
            <a:ext cx="8226425" cy="5211763"/>
          </a:xfrm>
        </p:spPr>
        <p:txBody>
          <a:bodyPr/>
          <a:lstStyle/>
          <a:p>
            <a:r>
              <a:rPr lang="en-US" dirty="0" smtClean="0"/>
              <a:t>Early recognition and treatment of </a:t>
            </a:r>
            <a:r>
              <a:rPr lang="en-US" dirty="0" err="1" smtClean="0"/>
              <a:t>septal</a:t>
            </a:r>
            <a:r>
              <a:rPr lang="en-US" dirty="0" smtClean="0"/>
              <a:t> injuries is essential.</a:t>
            </a:r>
          </a:p>
          <a:p>
            <a:endParaRPr lang="en-US" dirty="0" smtClean="0"/>
          </a:p>
          <a:p>
            <a:r>
              <a:rPr lang="en-US" dirty="0" err="1" smtClean="0"/>
              <a:t>Haematoma</a:t>
            </a:r>
            <a:r>
              <a:rPr lang="en-US" dirty="0" smtClean="0"/>
              <a:t> is drained 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3513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Complications</a:t>
            </a:r>
            <a:endParaRPr lang="en-US" sz="2400" b="1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226425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deviation of cartilaginous nose </a:t>
            </a:r>
          </a:p>
          <a:p>
            <a:endParaRPr lang="en-US" dirty="0" smtClean="0"/>
          </a:p>
          <a:p>
            <a:r>
              <a:rPr lang="en-US" dirty="0" smtClean="0"/>
              <a:t>asymmetry of nasal tip, </a:t>
            </a:r>
            <a:r>
              <a:rPr lang="en-US" dirty="0" err="1" smtClean="0"/>
              <a:t>columella</a:t>
            </a:r>
            <a:r>
              <a:rPr lang="en-US" dirty="0" smtClean="0"/>
              <a:t> or the nostril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93874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med_0171_slide">
  <a:themeElements>
    <a:clrScheme name="Office Theme 2">
      <a:dk1>
        <a:srgbClr val="000000"/>
      </a:dk1>
      <a:lt1>
        <a:srgbClr val="FFCCFF"/>
      </a:lt1>
      <a:dk2>
        <a:srgbClr val="000000"/>
      </a:dk2>
      <a:lt2>
        <a:srgbClr val="CCCCCC"/>
      </a:lt2>
      <a:accent1>
        <a:srgbClr val="99364E"/>
      </a:accent1>
      <a:accent2>
        <a:srgbClr val="5A3699"/>
      </a:accent2>
      <a:accent3>
        <a:srgbClr val="FFE2FF"/>
      </a:accent3>
      <a:accent4>
        <a:srgbClr val="000000"/>
      </a:accent4>
      <a:accent5>
        <a:srgbClr val="CAAEB2"/>
      </a:accent5>
      <a:accent6>
        <a:srgbClr val="51308A"/>
      </a:accent6>
      <a:hlink>
        <a:srgbClr val="6E216E"/>
      </a:hlink>
      <a:folHlink>
        <a:srgbClr val="2D3C8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E2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E2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E2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E2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FF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FF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FF"/>
      </a:lt1>
      <a:dk2>
        <a:srgbClr val="000000"/>
      </a:dk2>
      <a:lt2>
        <a:srgbClr val="CCCCCC"/>
      </a:lt2>
      <a:accent1>
        <a:srgbClr val="99364E"/>
      </a:accent1>
      <a:accent2>
        <a:srgbClr val="5A3699"/>
      </a:accent2>
      <a:accent3>
        <a:srgbClr val="FFE2FF"/>
      </a:accent3>
      <a:accent4>
        <a:srgbClr val="000000"/>
      </a:accent4>
      <a:accent5>
        <a:srgbClr val="CAAEB2"/>
      </a:accent5>
      <a:accent6>
        <a:srgbClr val="51308A"/>
      </a:accent6>
      <a:hlink>
        <a:srgbClr val="6E216E"/>
      </a:hlink>
      <a:folHlink>
        <a:srgbClr val="2D3C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E2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E2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E2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E2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FF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FF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NASAL SEPTAL DISEASES</Template>
  <TotalTime>364</TotalTime>
  <Words>971</Words>
  <Application>Microsoft Office PowerPoint</Application>
  <PresentationFormat>On-screen Show (4:3)</PresentationFormat>
  <Paragraphs>270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med_0171_slide</vt:lpstr>
      <vt:lpstr>1_Default Design</vt:lpstr>
      <vt:lpstr>NASAL SEPTAL DISEASES</vt:lpstr>
      <vt:lpstr>ANATOMY OF NASAL SEPTUM</vt:lpstr>
      <vt:lpstr>Slide 3</vt:lpstr>
      <vt:lpstr>BLOOD SUPPLY OF NASAL SEPTUM</vt:lpstr>
      <vt:lpstr>NASAL SEPTAL DISEASES</vt:lpstr>
      <vt:lpstr>1.FRACTURES OF NASAL SEPTUM</vt:lpstr>
      <vt:lpstr>Slide 7</vt:lpstr>
      <vt:lpstr>Treatment  </vt:lpstr>
      <vt:lpstr>Complications</vt:lpstr>
      <vt:lpstr>2.DEVIATED NASAL SEPTUM</vt:lpstr>
      <vt:lpstr>1. TRAUMA</vt:lpstr>
      <vt:lpstr>2 . DEVELOPMENTAL ERRORS</vt:lpstr>
      <vt:lpstr>Slide 13</vt:lpstr>
      <vt:lpstr>Slide 14</vt:lpstr>
      <vt:lpstr>Slide 15</vt:lpstr>
      <vt:lpstr>Sites of DNS</vt:lpstr>
      <vt:lpstr>Types of DNS</vt:lpstr>
      <vt:lpstr>Slide 18</vt:lpstr>
      <vt:lpstr>ANTERIOR DISLOCATION</vt:lpstr>
      <vt:lpstr>SEPTAL SPUR</vt:lpstr>
      <vt:lpstr>Effects of DNS</vt:lpstr>
      <vt:lpstr>Clinical features</vt:lpstr>
      <vt:lpstr>COTTLE TEST </vt:lpstr>
      <vt:lpstr>Slide 24</vt:lpstr>
      <vt:lpstr>Slide 25</vt:lpstr>
      <vt:lpstr>TREATMENT</vt:lpstr>
      <vt:lpstr>Slide 27</vt:lpstr>
      <vt:lpstr>Slide 28</vt:lpstr>
      <vt:lpstr>2.SEPTOPLASTY </vt:lpstr>
      <vt:lpstr>Slide 30</vt:lpstr>
      <vt:lpstr>SEPTAL HAEMATOMA</vt:lpstr>
      <vt:lpstr>Clinical features </vt:lpstr>
      <vt:lpstr>Slide 33</vt:lpstr>
      <vt:lpstr>Treatment</vt:lpstr>
      <vt:lpstr>Complications</vt:lpstr>
      <vt:lpstr>SEPTAL ABSCESS </vt:lpstr>
      <vt:lpstr>Slide 37</vt:lpstr>
      <vt:lpstr>Clinical features </vt:lpstr>
      <vt:lpstr>Slide 39</vt:lpstr>
      <vt:lpstr>Treatment</vt:lpstr>
      <vt:lpstr>Complications</vt:lpstr>
      <vt:lpstr>PERFORATION  OF NASAL SEPTUM </vt:lpstr>
      <vt:lpstr>Slide 43</vt:lpstr>
      <vt:lpstr>Slide 44</vt:lpstr>
      <vt:lpstr>Slide 45</vt:lpstr>
      <vt:lpstr>Clinical features </vt:lpstr>
      <vt:lpstr>Treatment</vt:lpstr>
      <vt:lpstr>NASAL SYNECHIA</vt:lpstr>
      <vt:lpstr>Slide 49</vt:lpstr>
      <vt:lpstr>Slide 50</vt:lpstr>
      <vt:lpstr>Slide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NASAL SEPTAL DISEASES</dc:title>
  <dc:creator>vishnu</dc:creator>
  <cp:lastModifiedBy>dr_aloulah@hotmail.com</cp:lastModifiedBy>
  <cp:revision>34</cp:revision>
  <dcterms:created xsi:type="dcterms:W3CDTF">2006-08-16T00:00:00Z</dcterms:created>
  <dcterms:modified xsi:type="dcterms:W3CDTF">2015-08-31T03:41:05Z</dcterms:modified>
</cp:coreProperties>
</file>