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2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3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4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5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60" r:id="rId5"/>
    <p:sldId id="262" r:id="rId6"/>
    <p:sldId id="261" r:id="rId7"/>
    <p:sldId id="259" r:id="rId8"/>
    <p:sldId id="263" r:id="rId9"/>
    <p:sldId id="264" r:id="rId10"/>
    <p:sldId id="265" r:id="rId11"/>
    <p:sldId id="266" r:id="rId12"/>
    <p:sldId id="267" r:id="rId13"/>
    <p:sldId id="288" r:id="rId14"/>
    <p:sldId id="268" r:id="rId15"/>
    <p:sldId id="274" r:id="rId16"/>
    <p:sldId id="269" r:id="rId17"/>
    <p:sldId id="281" r:id="rId18"/>
    <p:sldId id="270" r:id="rId19"/>
    <p:sldId id="280" r:id="rId20"/>
    <p:sldId id="271" r:id="rId21"/>
    <p:sldId id="279" r:id="rId22"/>
    <p:sldId id="272" r:id="rId23"/>
    <p:sldId id="273" r:id="rId24"/>
    <p:sldId id="275" r:id="rId25"/>
    <p:sldId id="276" r:id="rId26"/>
    <p:sldId id="277" r:id="rId27"/>
    <p:sldId id="278" r:id="rId28"/>
    <p:sldId id="282" r:id="rId29"/>
    <p:sldId id="283" r:id="rId30"/>
    <p:sldId id="284" r:id="rId31"/>
    <p:sldId id="287" r:id="rId32"/>
    <p:sldId id="285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5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87054-4133-4558-AF79-B3694715B925}" type="datetimeFigureOut">
              <a:rPr lang="en-US" smtClean="0"/>
              <a:pPr/>
              <a:t>2/27/17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526A3-CC89-4EC7-B7E8-D673C3376F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25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9A59-58C7-4851-A09F-295F492E4B5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AD158-7203-40B9-9222-3FAC3396C79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AD158-7203-40B9-9222-3FAC3396C79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AD158-7203-40B9-9222-3FAC3396C79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BC1C1-A3DF-4782-9486-D03B6F8B641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5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6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752599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of Nose and Paranasal Sinus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1295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By:</a:t>
            </a:r>
          </a:p>
          <a:p>
            <a:r>
              <a:rPr lang="ar-sa" dirty="0"/>
              <a:t>د. أحمد الروقي</a:t>
            </a:r>
            <a:endParaRPr lang="en-US" dirty="0"/>
          </a:p>
        </p:txBody>
      </p:sp>
      <p:pic>
        <p:nvPicPr>
          <p:cNvPr id="24577" name="Picture 1" descr="C:\Users\User\Desktop\nose-in-the-sky-te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209800"/>
            <a:ext cx="49530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Floor of Nasal Cavity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Palatine process maxilla</a:t>
            </a:r>
          </a:p>
          <a:p>
            <a:endParaRPr lang="en-US" dirty="0" smtClean="0"/>
          </a:p>
          <a:p>
            <a:r>
              <a:rPr lang="en-US" dirty="0" smtClean="0"/>
              <a:t>Horizontal plate palatine bone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8129" name="Picture 1" descr="C:\Users\User\Desktop\nasal_bones_medi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00200"/>
            <a:ext cx="48006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Roof of Nasal Cavity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Narrow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It is formed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anteriorly beneath the bridge of the nose by the nasal and frontal bones,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in the middle by the </a:t>
            </a:r>
            <a:r>
              <a:rPr lang="en-US" sz="2000" dirty="0" err="1" smtClean="0"/>
              <a:t>cribriform</a:t>
            </a:r>
            <a:r>
              <a:rPr lang="en-US" sz="2000" dirty="0" smtClean="0"/>
              <a:t> plate of the ethmoid,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located beneath the anterior cranial </a:t>
            </a:r>
            <a:r>
              <a:rPr lang="en-US" sz="2000" dirty="0" err="1" smtClean="0"/>
              <a:t>fossa</a:t>
            </a:r>
            <a:r>
              <a:rPr lang="en-US" sz="2000" dirty="0" smtClean="0"/>
              <a:t>,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posteriorly</a:t>
            </a:r>
            <a:r>
              <a:rPr lang="en-US" sz="2000" dirty="0" smtClean="0"/>
              <a:t> by the downward sloping body of the sphenoid</a:t>
            </a:r>
            <a:endParaRPr lang="en-US" sz="1600" b="1" dirty="0" smtClean="0"/>
          </a:p>
        </p:txBody>
      </p:sp>
      <p:pic>
        <p:nvPicPr>
          <p:cNvPr id="56321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05000"/>
            <a:ext cx="4572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Medial Wall of Nasal Cavity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Nasal Septum</a:t>
            </a:r>
          </a:p>
          <a:p>
            <a:r>
              <a:rPr lang="en-US" dirty="0" smtClean="0"/>
              <a:t>Divides the nasal cavity into right and left halves</a:t>
            </a:r>
          </a:p>
          <a:p>
            <a:r>
              <a:rPr lang="en-US" dirty="0" smtClean="0"/>
              <a:t>It has osseous and cartilaginous parts </a:t>
            </a:r>
          </a:p>
          <a:p>
            <a:endParaRPr lang="en-US" dirty="0" smtClean="0"/>
          </a:p>
          <a:p>
            <a:r>
              <a:rPr lang="en-US" dirty="0" smtClean="0"/>
              <a:t>Nasal septum consists of the </a:t>
            </a:r>
            <a:r>
              <a:rPr lang="en-US" b="1" dirty="0" smtClean="0"/>
              <a:t>perpendicular plate of the ethmoid</a:t>
            </a:r>
            <a:r>
              <a:rPr lang="en-US" dirty="0" smtClean="0"/>
              <a:t> bone (superior), the </a:t>
            </a:r>
            <a:r>
              <a:rPr lang="en-US" b="1" dirty="0" smtClean="0"/>
              <a:t>vomer</a:t>
            </a:r>
            <a:r>
              <a:rPr lang="en-US" dirty="0" smtClean="0"/>
              <a:t> (inferior) and </a:t>
            </a:r>
            <a:r>
              <a:rPr lang="en-US" b="1" dirty="0" err="1" smtClean="0"/>
              <a:t>septial</a:t>
            </a:r>
            <a:r>
              <a:rPr lang="en-US" b="1" dirty="0" smtClean="0"/>
              <a:t> cartilage</a:t>
            </a:r>
            <a:r>
              <a:rPr lang="en-US" dirty="0" smtClean="0"/>
              <a:t> (anterior)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1828800"/>
          <a:ext cx="4038600" cy="3800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צילום של Photo Editor" r:id="rId4" imgW="4258269" imgH="3723810" progId="">
                  <p:embed/>
                </p:oleObj>
              </mc:Choice>
              <mc:Fallback>
                <p:oleObj name="צילום של Photo Editor" r:id="rId4" imgW="4258269" imgH="372381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828800"/>
                        <a:ext cx="4038600" cy="3800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6019800" y="3047999"/>
            <a:ext cx="16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Perpendicular Plate </a:t>
            </a:r>
            <a:r>
              <a:rPr lang="en-US" sz="1400" b="1" dirty="0"/>
              <a:t>(ethmoid)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5105400" y="3581400"/>
            <a:ext cx="114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/>
              <a:t>Septal</a:t>
            </a:r>
            <a:r>
              <a:rPr lang="en-US" b="1" dirty="0"/>
              <a:t> Cartilage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6248400" y="40386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Vomer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Nasal Septum</a:t>
            </a:r>
          </a:p>
        </p:txBody>
      </p:sp>
      <p:pic>
        <p:nvPicPr>
          <p:cNvPr id="108549" name="Picture 5" descr="sna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9200"/>
            <a:ext cx="77724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Lateral Walls of Nasal Cavity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Marked by 3 projections:</a:t>
            </a:r>
          </a:p>
          <a:p>
            <a:pPr lvl="1"/>
            <a:r>
              <a:rPr lang="en-US" dirty="0" smtClean="0"/>
              <a:t>Superior concha</a:t>
            </a:r>
          </a:p>
          <a:p>
            <a:pPr lvl="1"/>
            <a:r>
              <a:rPr lang="en-US" dirty="0" smtClean="0"/>
              <a:t>Middle concha</a:t>
            </a:r>
          </a:p>
          <a:p>
            <a:pPr lvl="1"/>
            <a:r>
              <a:rPr lang="en-US" dirty="0" smtClean="0"/>
              <a:t>Inferior concha</a:t>
            </a:r>
          </a:p>
          <a:p>
            <a:r>
              <a:rPr lang="en-US" dirty="0" smtClean="0"/>
              <a:t>The space below each concha is called a meatus.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4572000" y="1905000"/>
          <a:ext cx="40386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צילום של Photo Editor" r:id="rId4" imgW="3115110" imgH="1790476" progId="">
                  <p:embed/>
                </p:oleObj>
              </mc:Choice>
              <mc:Fallback>
                <p:oleObj name="צילום של Photo Editor" r:id="rId4" imgW="3115110" imgH="17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05000"/>
                        <a:ext cx="40386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Lateral Walls of Nasal Cavity </a:t>
            </a:r>
            <a:endParaRPr lang="en-US" dirty="0"/>
          </a:p>
        </p:txBody>
      </p:sp>
      <p:pic>
        <p:nvPicPr>
          <p:cNvPr id="7" name="Picture 5" descr="0710a_BonesofNasalCavity_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8381999" cy="5029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Lateral Walls of Nasal Cavity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b="1" dirty="0" smtClean="0"/>
              <a:t>Inferior meatus:  </a:t>
            </a:r>
            <a:r>
              <a:rPr lang="en-US" sz="2400" dirty="0" err="1" smtClean="0"/>
              <a:t>nasolacrimal</a:t>
            </a:r>
            <a:r>
              <a:rPr lang="en-US" sz="2400" dirty="0" smtClean="0"/>
              <a:t> duct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b="1" dirty="0" smtClean="0"/>
              <a:t>Middle meatus: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</a:pPr>
            <a:r>
              <a:rPr lang="en-US" dirty="0" smtClean="0"/>
              <a:t>Maxillary sinus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</a:pPr>
            <a:r>
              <a:rPr lang="en-US" dirty="0" smtClean="0"/>
              <a:t>Frontal sinus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</a:pPr>
            <a:r>
              <a:rPr lang="en-US" dirty="0" smtClean="0"/>
              <a:t>Anterior ethmoid sinuses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 smtClean="0"/>
              <a:t>Superior meatus:      </a:t>
            </a:r>
            <a:r>
              <a:rPr lang="en-US" sz="2400" dirty="0" smtClean="0"/>
              <a:t>posterior ethmoid sinuses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 smtClean="0"/>
              <a:t>Sphenoethmoidal recess: </a:t>
            </a:r>
            <a:r>
              <a:rPr lang="en-US" sz="2400" dirty="0" smtClean="0"/>
              <a:t>sphenoid sinus</a:t>
            </a:r>
          </a:p>
        </p:txBody>
      </p:sp>
      <p:pic>
        <p:nvPicPr>
          <p:cNvPr id="44033" name="Picture 1" descr="C:\Users\User\Desktop\Picture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981200"/>
            <a:ext cx="44196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Openings Into the Nasal </a:t>
            </a:r>
            <a:r>
              <a:rPr lang="en-US" dirty="0" smtClean="0"/>
              <a:t>Cavity</a:t>
            </a:r>
            <a:endParaRPr lang="en-US" dirty="0"/>
          </a:p>
        </p:txBody>
      </p:sp>
      <p:graphicFrame>
        <p:nvGraphicFramePr>
          <p:cNvPr id="32771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2895600" y="1676400"/>
          <a:ext cx="56261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צילום של Photo Editor" r:id="rId4" imgW="2534004" imgH="2038095" progId="">
                  <p:embed/>
                </p:oleObj>
              </mc:Choice>
              <mc:Fallback>
                <p:oleObj name="צילום של Photo Editor" r:id="rId4" imgW="2534004" imgH="203809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676400"/>
                        <a:ext cx="562610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905000" y="594360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Nasolacrimal Canal drains into</a:t>
            </a:r>
            <a:r>
              <a:rPr lang="en-US"/>
              <a:t> </a:t>
            </a:r>
            <a:r>
              <a:rPr lang="en-US" b="1"/>
              <a:t>Inferior Meatus</a:t>
            </a: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V="1">
            <a:off x="4038600" y="4343400"/>
            <a:ext cx="83820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257800" y="1219200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Sphenoid sinus opens into sphenoethmoidal recess</a:t>
            </a: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H="1">
            <a:off x="5867400" y="1752600"/>
            <a:ext cx="1524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6019800" y="1828800"/>
            <a:ext cx="3124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Posterior ethmoidal air cells open into superior meatus</a:t>
            </a:r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>
            <a:off x="5867400" y="2514600"/>
            <a:ext cx="3048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228600" y="1752600"/>
            <a:ext cx="3200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Anterior &amp; middle ethmoid air cells, maxillary and frontal sinuses open into middle meatus</a:t>
            </a: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3124200" y="2362200"/>
            <a:ext cx="1905000" cy="1143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Supply to the Nasal Cavity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From branches of the maxillary artery, one of the terminal branches of the external carotid artery. </a:t>
            </a:r>
          </a:p>
          <a:p>
            <a:r>
              <a:rPr lang="en-US" sz="2800" dirty="0" smtClean="0"/>
              <a:t>The most important branch is the </a:t>
            </a:r>
            <a:r>
              <a:rPr lang="en-US" sz="2800" dirty="0" err="1" smtClean="0"/>
              <a:t>sphenopalatine</a:t>
            </a:r>
            <a:r>
              <a:rPr lang="en-US" sz="2800" dirty="0" smtClean="0"/>
              <a:t> artery.</a:t>
            </a:r>
          </a:p>
          <a:p>
            <a:r>
              <a:rPr lang="en-US" sz="2800" dirty="0" smtClean="0"/>
              <a:t>The </a:t>
            </a:r>
            <a:r>
              <a:rPr lang="en-US" sz="2800" dirty="0" err="1" smtClean="0"/>
              <a:t>sphenopalatine</a:t>
            </a:r>
            <a:r>
              <a:rPr lang="en-US" sz="2800" dirty="0" smtClean="0"/>
              <a:t> artery </a:t>
            </a:r>
            <a:r>
              <a:rPr lang="en-US" sz="2800" dirty="0" err="1" smtClean="0"/>
              <a:t>anastomoses</a:t>
            </a:r>
            <a:r>
              <a:rPr lang="en-US" sz="2800" dirty="0" smtClean="0"/>
              <a:t> with the </a:t>
            </a:r>
            <a:r>
              <a:rPr lang="en-US" sz="2800" dirty="0" err="1" smtClean="0"/>
              <a:t>septal</a:t>
            </a:r>
            <a:r>
              <a:rPr lang="en-US" sz="2800" dirty="0" smtClean="0"/>
              <a:t> branch of the superior labial branch of the facial artery in the region of the vestibule. </a:t>
            </a:r>
          </a:p>
          <a:p>
            <a:r>
              <a:rPr lang="en-US" sz="2800" dirty="0" smtClean="0"/>
              <a:t>The </a:t>
            </a:r>
            <a:r>
              <a:rPr lang="en-US" sz="2800" dirty="0" err="1" smtClean="0"/>
              <a:t>submucous</a:t>
            </a:r>
            <a:r>
              <a:rPr lang="en-US" sz="2800" dirty="0" smtClean="0"/>
              <a:t> venous plexus is drained by veins that accompany the arteries.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Blood Supply to the Nasal Cavity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1905000" y="1905000"/>
          <a:ext cx="5562600" cy="394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צילום של Photo Editor" r:id="rId4" imgW="4505954" imgH="3191320" progId="">
                  <p:embed/>
                </p:oleObj>
              </mc:Choice>
              <mc:Fallback>
                <p:oleObj name="צילום של Photo Editor" r:id="rId4" imgW="4505954" imgH="31913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905000"/>
                        <a:ext cx="5562600" cy="394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28600" y="25908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/>
              <a:t>Sphenopalatine</a:t>
            </a:r>
            <a:r>
              <a:rPr lang="en-US" b="1" dirty="0"/>
              <a:t> a.</a:t>
            </a: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2133600" y="2743200"/>
            <a:ext cx="1524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7315200" y="46482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Maxillary a.</a:t>
            </a: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H="1" flipV="1">
            <a:off x="6248400" y="4343400"/>
            <a:ext cx="1066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914400" y="6096000"/>
            <a:ext cx="7010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Netter, Frank H., </a:t>
            </a:r>
            <a:r>
              <a:rPr lang="en-US" sz="1200" u="sng"/>
              <a:t>Atlas of Human Anatomy</a:t>
            </a:r>
            <a:r>
              <a:rPr lang="en-US" sz="1200"/>
              <a:t>. Ciba-Geigy Corporation, Summit, N.J.  1993. Plate 35.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nose consists of the </a:t>
            </a:r>
            <a:r>
              <a:rPr lang="en-US" b="1" i="1" dirty="0" smtClean="0"/>
              <a:t>external nose </a:t>
            </a:r>
            <a:r>
              <a:rPr lang="en-US" dirty="0" smtClean="0"/>
              <a:t>and the </a:t>
            </a:r>
            <a:r>
              <a:rPr lang="en-US" b="1" i="1" dirty="0" smtClean="0"/>
              <a:t>nasal cavity</a:t>
            </a:r>
            <a:r>
              <a:rPr lang="en-US" dirty="0" smtClean="0"/>
              <a:t>, </a:t>
            </a:r>
          </a:p>
          <a:p>
            <a:r>
              <a:rPr lang="en-US" dirty="0" smtClean="0"/>
              <a:t>Both are divided by a septum into right and left halves.</a:t>
            </a:r>
            <a:endParaRPr lang="en-US" dirty="0"/>
          </a:p>
        </p:txBody>
      </p:sp>
      <p:pic>
        <p:nvPicPr>
          <p:cNvPr id="22529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2133600"/>
            <a:ext cx="3924300" cy="325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Supply of the Nasal Cavity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olfactory nerves from the olfactory mucous membrane ascend through the </a:t>
            </a:r>
            <a:r>
              <a:rPr lang="en-US" dirty="0" err="1" smtClean="0"/>
              <a:t>cribriform</a:t>
            </a:r>
            <a:r>
              <a:rPr lang="en-US" dirty="0" smtClean="0"/>
              <a:t> plate of the ethmoid bone to the olfactory bulbs .</a:t>
            </a:r>
          </a:p>
          <a:p>
            <a:r>
              <a:rPr lang="en-US" dirty="0" smtClean="0"/>
              <a:t>The nerves of ordinary sensation are branches of the ophthalmic division (V1) and the maxillary division (V2) of the trigeminal nerve.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Supply of the Nasal Cavity</a:t>
            </a:r>
            <a:endParaRPr lang="en-US" dirty="0"/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2209800" y="2286000"/>
          <a:ext cx="449580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צילום של Photo Editor" r:id="rId4" imgW="4495238" imgH="3543795" progId="">
                  <p:embed/>
                </p:oleObj>
              </mc:Choice>
              <mc:Fallback>
                <p:oleObj name="צילום של Photo Editor" r:id="rId4" imgW="4495238" imgH="354379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86000"/>
                        <a:ext cx="4495800" cy="354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810000" y="18288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CN I – Olfactory Nerves (SVA)</a:t>
            </a:r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4267200" y="21336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81000" y="22098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Anterior </a:t>
            </a:r>
            <a:r>
              <a:rPr lang="en-US" b="1" dirty="0" err="1"/>
              <a:t>ethmoidal</a:t>
            </a:r>
            <a:r>
              <a:rPr lang="en-US" b="1" dirty="0"/>
              <a:t> branch of V</a:t>
            </a:r>
            <a:r>
              <a:rPr lang="en-US" b="1" baseline="-25000" dirty="0"/>
              <a:t>1 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1447800" y="2819400"/>
            <a:ext cx="1676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6934200" y="4572000"/>
            <a:ext cx="190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Posterior nasal branches of </a:t>
            </a:r>
            <a:r>
              <a:rPr lang="en-US" b="1" dirty="0" smtClean="0"/>
              <a:t>V</a:t>
            </a:r>
            <a:r>
              <a:rPr lang="en-US" b="1" baseline="-25000" dirty="0" smtClean="0"/>
              <a:t>2</a:t>
            </a:r>
            <a:endParaRPr lang="en-US" b="1" dirty="0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H="1" flipV="1">
            <a:off x="5105400" y="3886200"/>
            <a:ext cx="1752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H="1" flipV="1">
            <a:off x="5181600" y="4191000"/>
            <a:ext cx="1676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228600" y="4800600"/>
            <a:ext cx="2286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Cut </a:t>
            </a:r>
            <a:r>
              <a:rPr lang="en-US" b="1" dirty="0" err="1"/>
              <a:t>nasopalatine</a:t>
            </a:r>
            <a:r>
              <a:rPr lang="en-US" b="1" dirty="0"/>
              <a:t> branch of V</a:t>
            </a:r>
            <a:r>
              <a:rPr lang="en-US" b="1" baseline="-25000" dirty="0"/>
              <a:t>2 </a:t>
            </a:r>
            <a:r>
              <a:rPr lang="en-US" b="1" dirty="0"/>
              <a:t>to septum </a:t>
            </a: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V="1">
            <a:off x="2133600" y="3810000"/>
            <a:ext cx="3048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 Drainage of the Nasal Cavity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lymph vessels draining the vestibule end in the </a:t>
            </a:r>
            <a:r>
              <a:rPr lang="en-US" b="1" i="1" dirty="0" smtClean="0"/>
              <a:t>submandibular nodes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remainder of the nasal cavity is drained by vessels that pass to the </a:t>
            </a:r>
            <a:r>
              <a:rPr lang="en-US" b="1" i="1" dirty="0" smtClean="0"/>
              <a:t>upper deep cervical nodes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dirty="0" smtClean="0"/>
              <a:t>Examination of the Nasal Cavity</a:t>
            </a:r>
          </a:p>
          <a:p>
            <a:r>
              <a:rPr lang="en-US" dirty="0" smtClean="0"/>
              <a:t>Trauma to the Nose</a:t>
            </a:r>
          </a:p>
          <a:p>
            <a:r>
              <a:rPr lang="en-US" dirty="0" smtClean="0"/>
              <a:t>Infection of the Nasal Cavity</a:t>
            </a:r>
          </a:p>
          <a:p>
            <a:r>
              <a:rPr lang="en-US" dirty="0" smtClean="0"/>
              <a:t>Foreign Bodies in the Nose</a:t>
            </a:r>
          </a:p>
          <a:p>
            <a:r>
              <a:rPr lang="en-US" dirty="0" smtClean="0"/>
              <a:t>Nose Bleeding (</a:t>
            </a:r>
            <a:r>
              <a:rPr lang="en-US" dirty="0" err="1" smtClean="0"/>
              <a:t>Epistaxis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219200"/>
            <a:ext cx="2971800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581400"/>
            <a:ext cx="2971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1295400"/>
            <a:ext cx="21050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Paranasal Sinuses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User\Desktop\Picture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95400"/>
            <a:ext cx="77724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Paranasal Sinuses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The paranasal sinuses are cavities found in the interior of the maxilla, frontal, sphenoid, and ethmoid bones . </a:t>
            </a:r>
          </a:p>
          <a:p>
            <a:r>
              <a:rPr lang="en-US" sz="2600" dirty="0" smtClean="0"/>
              <a:t>They are lined with </a:t>
            </a:r>
            <a:r>
              <a:rPr lang="en-US" sz="2600" dirty="0" err="1" smtClean="0"/>
              <a:t>mucoperiosteum</a:t>
            </a:r>
            <a:r>
              <a:rPr lang="en-US" sz="2600" dirty="0" smtClean="0"/>
              <a:t> and filled with air. </a:t>
            </a:r>
          </a:p>
          <a:p>
            <a:r>
              <a:rPr lang="en-US" sz="2600" dirty="0" smtClean="0"/>
              <a:t>They communicate with the nasal cavity through relatively small apertures.</a:t>
            </a:r>
            <a:endParaRPr lang="en-US" sz="2600" dirty="0"/>
          </a:p>
        </p:txBody>
      </p:sp>
      <p:pic>
        <p:nvPicPr>
          <p:cNvPr id="9" name="Picture 6" descr="0711b_ParanasalSinuses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00200"/>
            <a:ext cx="4495800" cy="4648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Drainage of Mucus and Function of Paranasal Sinuses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The mucus produced by the mucous membrane is moved into the nose by </a:t>
            </a:r>
            <a:r>
              <a:rPr lang="en-US" sz="3000" dirty="0" err="1" smtClean="0"/>
              <a:t>ciliary</a:t>
            </a:r>
            <a:r>
              <a:rPr lang="en-US" sz="3000" dirty="0" smtClean="0"/>
              <a:t> action of the columnar cells. </a:t>
            </a:r>
          </a:p>
          <a:p>
            <a:r>
              <a:rPr lang="en-US" sz="3000" dirty="0" smtClean="0"/>
              <a:t>Drainage of the mucus is also achieved by the siphon action created during the blowing of the nose.</a:t>
            </a:r>
          </a:p>
          <a:p>
            <a:pPr>
              <a:spcBef>
                <a:spcPct val="50000"/>
              </a:spcBef>
            </a:pPr>
            <a:r>
              <a:rPr lang="en-US" sz="3000" dirty="0" smtClean="0"/>
              <a:t>Functions: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2600" dirty="0" smtClean="0"/>
              <a:t>Resonators of the voice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2600" dirty="0" smtClean="0"/>
              <a:t>They also reduce the skulls weight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2600" dirty="0" smtClean="0"/>
              <a:t>Help </a:t>
            </a:r>
            <a:r>
              <a:rPr lang="en-US" sz="2600" dirty="0" err="1" smtClean="0"/>
              <a:t>wam</a:t>
            </a:r>
            <a:r>
              <a:rPr lang="en-US" sz="2600" dirty="0" smtClean="0"/>
              <a:t> and moisten inhaled air 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2600" dirty="0" smtClean="0"/>
              <a:t>Act as shock absorbers in trauma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Maxillary Sinus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105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Pyramidal in shape</a:t>
            </a:r>
          </a:p>
          <a:p>
            <a:r>
              <a:rPr lang="en-US" sz="2400" dirty="0" smtClean="0"/>
              <a:t>Paired &amp; symmetric</a:t>
            </a:r>
          </a:p>
          <a:p>
            <a:r>
              <a:rPr lang="en-US" sz="2400" dirty="0" smtClean="0"/>
              <a:t> Located within the body of the maxilla behind the skin of the cheek.</a:t>
            </a:r>
          </a:p>
          <a:p>
            <a:r>
              <a:rPr lang="en-US" sz="2400" dirty="0" smtClean="0"/>
              <a:t>The roof is formed by the floor of the orbit, and the floor is related to the roots of the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premolars and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molar teeth. </a:t>
            </a:r>
          </a:p>
          <a:p>
            <a:r>
              <a:rPr lang="en-US" sz="2400" dirty="0" smtClean="0"/>
              <a:t>The maxillary sinus opens into the middle meatus of the nose</a:t>
            </a:r>
            <a:endParaRPr lang="en-US" sz="2400" dirty="0"/>
          </a:p>
        </p:txBody>
      </p:sp>
      <p:pic>
        <p:nvPicPr>
          <p:cNvPr id="7" name="Picture 11" descr="Maxillary sinus diagra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9624" t="23112" b="8963"/>
          <a:stretch>
            <a:fillRect/>
          </a:stretch>
        </p:blipFill>
        <p:spPr>
          <a:xfrm>
            <a:off x="4648200" y="1752600"/>
            <a:ext cx="4191000" cy="3814416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Frontal Sinuses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Rarely symmetrical</a:t>
            </a:r>
          </a:p>
          <a:p>
            <a:r>
              <a:rPr lang="en-US" sz="2200" dirty="0" smtClean="0"/>
              <a:t>Contained within the frontal bone .</a:t>
            </a:r>
          </a:p>
          <a:p>
            <a:r>
              <a:rPr lang="en-US" sz="2200" dirty="0" smtClean="0"/>
              <a:t>Separated from each other by a bony septum.</a:t>
            </a:r>
          </a:p>
          <a:p>
            <a:r>
              <a:rPr lang="en-US" sz="2200" dirty="0" smtClean="0"/>
              <a:t>Each sinus is roughly triangular</a:t>
            </a:r>
          </a:p>
          <a:p>
            <a:r>
              <a:rPr lang="en-US" sz="2200" dirty="0" smtClean="0"/>
              <a:t>Extending upward above the medial end of the eyebrow and backward into the medial part of the roof of the orbit.</a:t>
            </a:r>
          </a:p>
          <a:p>
            <a:r>
              <a:rPr lang="en-US" sz="2200" dirty="0" smtClean="0"/>
              <a:t>Opens into the middle meatus </a:t>
            </a:r>
            <a:endParaRPr lang="en-US" sz="2200" dirty="0"/>
          </a:p>
        </p:txBody>
      </p:sp>
      <p:pic>
        <p:nvPicPr>
          <p:cNvPr id="5" name="Picture 7" descr="Frontal sinus diagra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2076" t="38206" b="8963"/>
          <a:stretch>
            <a:fillRect/>
          </a:stretch>
        </p:blipFill>
        <p:spPr>
          <a:xfrm>
            <a:off x="4648200" y="1905000"/>
            <a:ext cx="4191000" cy="3657600"/>
          </a:xfrm>
          <a:noFill/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Sphenoidal Sinuses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Lie within the body of the sphenoid bone </a:t>
            </a:r>
          </a:p>
          <a:p>
            <a:r>
              <a:rPr lang="en-US" dirty="0" smtClean="0"/>
              <a:t>Below </a:t>
            </a:r>
            <a:r>
              <a:rPr lang="en-US" dirty="0" err="1" smtClean="0"/>
              <a:t>sella</a:t>
            </a:r>
            <a:r>
              <a:rPr lang="en-US" dirty="0" smtClean="0"/>
              <a:t> </a:t>
            </a:r>
            <a:r>
              <a:rPr lang="en-US" dirty="0" err="1" smtClean="0"/>
              <a:t>turcica</a:t>
            </a:r>
            <a:endParaRPr lang="en-US" dirty="0" smtClean="0"/>
          </a:p>
          <a:p>
            <a:pPr lvl="1"/>
            <a:r>
              <a:rPr lang="en-US" dirty="0" smtClean="0"/>
              <a:t>Extends between dorsum </a:t>
            </a:r>
            <a:r>
              <a:rPr lang="en-US" dirty="0" err="1" smtClean="0"/>
              <a:t>sellae</a:t>
            </a:r>
            <a:r>
              <a:rPr lang="en-US" dirty="0" smtClean="0"/>
              <a:t> and post </a:t>
            </a:r>
            <a:r>
              <a:rPr lang="en-US" dirty="0" err="1" smtClean="0"/>
              <a:t>clinoid</a:t>
            </a:r>
            <a:r>
              <a:rPr lang="en-US" dirty="0" smtClean="0"/>
              <a:t> processes</a:t>
            </a:r>
          </a:p>
          <a:p>
            <a:r>
              <a:rPr lang="en-US" dirty="0" smtClean="0"/>
              <a:t>Opens into the sphenoethmoidal recess above the superior concha</a:t>
            </a:r>
            <a:endParaRPr lang="en-US" dirty="0"/>
          </a:p>
        </p:txBody>
      </p:sp>
      <p:pic>
        <p:nvPicPr>
          <p:cNvPr id="5" name="Picture 7" descr="Sphenoid sinus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3961" t="39247" b="6447"/>
          <a:stretch>
            <a:fillRect/>
          </a:stretch>
        </p:blipFill>
        <p:spPr>
          <a:xfrm>
            <a:off x="4648200" y="1981200"/>
            <a:ext cx="4267200" cy="3581400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Nose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external nose has two elliptical orifices called the  </a:t>
            </a:r>
            <a:r>
              <a:rPr lang="en-US" b="1" i="1" dirty="0" smtClean="0"/>
              <a:t>naris (nostrils)</a:t>
            </a:r>
            <a:r>
              <a:rPr lang="en-US" dirty="0" smtClean="0"/>
              <a:t>, which are separated from each other by the </a:t>
            </a:r>
            <a:r>
              <a:rPr lang="en-US" b="1" i="1" dirty="0" smtClean="0"/>
              <a:t>nasal septum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lateral margin, the </a:t>
            </a:r>
            <a:r>
              <a:rPr lang="en-US" b="1" i="1" dirty="0" smtClean="0"/>
              <a:t>ala </a:t>
            </a:r>
            <a:r>
              <a:rPr lang="en-US" b="1" i="1" dirty="0" err="1" smtClean="0"/>
              <a:t>nasi</a:t>
            </a:r>
            <a:r>
              <a:rPr lang="en-US" dirty="0" smtClean="0"/>
              <a:t>, is rounded and mobile.</a:t>
            </a:r>
            <a:endParaRPr lang="en-US" dirty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981200"/>
            <a:ext cx="4495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Ethmoid Sinuses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They are anterior, middle, and posterior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They are contained within the ethmoid bone, between the nose and the orbit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Anterior &amp; middle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Drains into middle nasal meatus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Posterior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Drain into superior nasal meatus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Separated from the orbit by a thin plate of bone so that infection can readily spread from the sinuses into the orbit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7" descr="Ethmoid sinue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3267" t="28145" b="11478"/>
          <a:stretch>
            <a:fillRect/>
          </a:stretch>
        </p:blipFill>
        <p:spPr>
          <a:xfrm>
            <a:off x="4648200" y="2057400"/>
            <a:ext cx="4267200" cy="3505199"/>
          </a:xfrm>
          <a:noFill/>
          <a:ln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Sinus Drainage Schema</a:t>
            </a:r>
            <a:endParaRPr lang="en-US" dirty="0"/>
          </a:p>
        </p:txBody>
      </p:sp>
      <p:pic>
        <p:nvPicPr>
          <p:cNvPr id="9" name="Picture 2" descr="D:\Porter\sinusdrai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04800" y="1219200"/>
            <a:ext cx="85344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Examination of the Paranasal Sinuses</a:t>
            </a:r>
          </a:p>
          <a:p>
            <a:r>
              <a:rPr lang="en-US" dirty="0" smtClean="0"/>
              <a:t>Sinusitis</a:t>
            </a:r>
          </a:p>
          <a:p>
            <a:r>
              <a:rPr lang="en-US" dirty="0" smtClean="0"/>
              <a:t>Basal skull fracture</a:t>
            </a:r>
            <a:endParaRPr lang="en-US" dirty="0"/>
          </a:p>
        </p:txBody>
      </p:sp>
      <p:pic>
        <p:nvPicPr>
          <p:cNvPr id="58371" name="Picture 3" descr="C:\Users\User\Desktop\Pictur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657600"/>
            <a:ext cx="2819400" cy="2514600"/>
          </a:xfrm>
          <a:prstGeom prst="rect">
            <a:avLst/>
          </a:prstGeom>
          <a:noFill/>
        </p:spPr>
      </p:pic>
      <p:pic>
        <p:nvPicPr>
          <p:cNvPr id="58372" name="Picture 4" descr="C:\Users\User\Desktop\ch119f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990600"/>
            <a:ext cx="2590800" cy="3299257"/>
          </a:xfrm>
          <a:prstGeom prst="rect">
            <a:avLst/>
          </a:prstGeom>
          <a:noFill/>
        </p:spPr>
      </p:pic>
      <p:pic>
        <p:nvPicPr>
          <p:cNvPr id="58373" name="Picture 5" descr="C:\Users\User\Desktop\ch119f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1219200"/>
            <a:ext cx="2914650" cy="3257550"/>
          </a:xfrm>
          <a:prstGeom prst="rect">
            <a:avLst/>
          </a:prstGeom>
          <a:noFill/>
        </p:spPr>
      </p:pic>
      <p:pic>
        <p:nvPicPr>
          <p:cNvPr id="58374" name="Picture 6" descr="C:\Users\User\Desktop\sinusiti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4495800"/>
            <a:ext cx="2628900" cy="2133600"/>
          </a:xfrm>
          <a:prstGeom prst="rect">
            <a:avLst/>
          </a:prstGeom>
          <a:noFill/>
        </p:spPr>
      </p:pic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4495800"/>
            <a:ext cx="3048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922526" y="2967335"/>
            <a:ext cx="529895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 </a:t>
            </a:r>
            <a:endParaRPr lang="en-US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Nose</a:t>
            </a:r>
            <a:endParaRPr lang="en-US" dirty="0"/>
          </a:p>
        </p:txBody>
      </p:sp>
      <p:pic>
        <p:nvPicPr>
          <p:cNvPr id="6" name="Picture 7" descr="22_02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500" t="2499" r="626" b="1250"/>
          <a:stretch>
            <a:fillRect/>
          </a:stretch>
        </p:blipFill>
        <p:spPr bwMode="auto">
          <a:xfrm>
            <a:off x="533400" y="1371600"/>
            <a:ext cx="8382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Nose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framework of the external nose is made up above by the </a:t>
            </a:r>
            <a:r>
              <a:rPr lang="en-US" b="1" i="1" dirty="0" smtClean="0"/>
              <a:t>nasal bones</a:t>
            </a:r>
            <a:r>
              <a:rPr lang="en-US" dirty="0" smtClean="0"/>
              <a:t>, the </a:t>
            </a:r>
            <a:r>
              <a:rPr lang="en-US" b="1" i="1" dirty="0" smtClean="0"/>
              <a:t>frontal processes of the maxillae</a:t>
            </a:r>
            <a:r>
              <a:rPr lang="en-US" dirty="0" smtClean="0"/>
              <a:t>, and </a:t>
            </a:r>
            <a:r>
              <a:rPr lang="en-US" b="1" i="1" dirty="0" smtClean="0"/>
              <a:t>the nasal part of the frontal bone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Below, the framework is formed of plates of hyaline cartilage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1" y="1600200"/>
            <a:ext cx="411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Nose</a:t>
            </a:r>
            <a:endParaRPr lang="en-US" dirty="0"/>
          </a:p>
        </p:txBody>
      </p:sp>
      <p:pic>
        <p:nvPicPr>
          <p:cNvPr id="4" name="Picture 1027" descr="22_02b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688" t="2499"/>
          <a:stretch>
            <a:fillRect/>
          </a:stretch>
        </p:blipFill>
        <p:spPr bwMode="auto">
          <a:xfrm>
            <a:off x="533401" y="1295400"/>
            <a:ext cx="81534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Blood Supply of the External Nose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skin of the external nose is supplied by branches of the ophthalmic and the maxillary arteries.</a:t>
            </a:r>
          </a:p>
          <a:p>
            <a:r>
              <a:rPr lang="en-US" dirty="0" smtClean="0"/>
              <a:t>The skin of the ala and the lower part of the septum are supplied by branches from the facial artery.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Supply of the External Nose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err="1" smtClean="0"/>
              <a:t>infratrochlear</a:t>
            </a:r>
            <a:r>
              <a:rPr lang="en-US" sz="3600" dirty="0" smtClean="0"/>
              <a:t> and external nasal branches of the ophthalmic nerve (CN V) and the </a:t>
            </a:r>
            <a:r>
              <a:rPr lang="en-US" sz="3600" dirty="0" err="1" smtClean="0"/>
              <a:t>infraorbital</a:t>
            </a:r>
            <a:r>
              <a:rPr lang="en-US" sz="3600" dirty="0" smtClean="0"/>
              <a:t> branch of the maxillary nerve (CN V).</a:t>
            </a:r>
            <a:endParaRPr lang="en-US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Nasal Cavity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nasal cavity has</a:t>
            </a:r>
          </a:p>
          <a:p>
            <a:pPr lvl="1"/>
            <a:r>
              <a:rPr lang="en-US" sz="2800" dirty="0" smtClean="0"/>
              <a:t>a floor, </a:t>
            </a:r>
          </a:p>
          <a:p>
            <a:pPr lvl="1"/>
            <a:r>
              <a:rPr lang="en-US" sz="2800" dirty="0" smtClean="0"/>
              <a:t>a roof, </a:t>
            </a:r>
          </a:p>
          <a:p>
            <a:pPr lvl="1"/>
            <a:r>
              <a:rPr lang="en-US" sz="2800" dirty="0" smtClean="0"/>
              <a:t>a lateral wall, </a:t>
            </a:r>
          </a:p>
          <a:p>
            <a:pPr lvl="1"/>
            <a:r>
              <a:rPr lang="en-US" sz="2800" dirty="0" smtClean="0"/>
              <a:t>a medial or </a:t>
            </a:r>
            <a:r>
              <a:rPr lang="en-US" sz="2800" dirty="0" err="1" smtClean="0"/>
              <a:t>septal</a:t>
            </a:r>
            <a:r>
              <a:rPr lang="en-US" sz="2800" dirty="0" smtClean="0"/>
              <a:t> wall.</a:t>
            </a:r>
            <a:endParaRPr lang="en-US" sz="2800" dirty="0"/>
          </a:p>
        </p:txBody>
      </p:sp>
      <p:pic>
        <p:nvPicPr>
          <p:cNvPr id="8193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600200"/>
            <a:ext cx="4724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1080</Words>
  <Application>Microsoft Macintosh PowerPoint</Application>
  <PresentationFormat>On-screen Show (4:3)</PresentationFormat>
  <Paragraphs>174</Paragraphs>
  <Slides>33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צילום של Photo Editor</vt:lpstr>
      <vt:lpstr>Anatomy of Nose and Paranasal Sinus</vt:lpstr>
      <vt:lpstr>The Nose</vt:lpstr>
      <vt:lpstr>External Nose</vt:lpstr>
      <vt:lpstr>External Nose</vt:lpstr>
      <vt:lpstr>External Nose</vt:lpstr>
      <vt:lpstr>External Nose</vt:lpstr>
      <vt:lpstr>Blood Supply of the External Nose</vt:lpstr>
      <vt:lpstr>Nerve Supply of the External Nose</vt:lpstr>
      <vt:lpstr>Nasal Cavity</vt:lpstr>
      <vt:lpstr>The Floor of Nasal Cavity </vt:lpstr>
      <vt:lpstr>The Roof of Nasal Cavity </vt:lpstr>
      <vt:lpstr>The Medial Wall of Nasal Cavity </vt:lpstr>
      <vt:lpstr>The Nasal Septum</vt:lpstr>
      <vt:lpstr>The Lateral Walls of Nasal Cavity </vt:lpstr>
      <vt:lpstr>The Lateral Walls of Nasal Cavity </vt:lpstr>
      <vt:lpstr>The Lateral Walls of Nasal Cavity </vt:lpstr>
      <vt:lpstr>Openings Into the Nasal Cavity</vt:lpstr>
      <vt:lpstr>Blood Supply to the Nasal Cavity</vt:lpstr>
      <vt:lpstr>Blood Supply to the Nasal Cavity</vt:lpstr>
      <vt:lpstr>Nerve Supply of the Nasal Cavity</vt:lpstr>
      <vt:lpstr>Nerve Supply of the Nasal Cavity</vt:lpstr>
      <vt:lpstr>Lymph Drainage of the Nasal Cavity</vt:lpstr>
      <vt:lpstr>Clinical Notes</vt:lpstr>
      <vt:lpstr>The Paranasal Sinuses</vt:lpstr>
      <vt:lpstr>The Paranasal Sinuses</vt:lpstr>
      <vt:lpstr>Drainage of Mucus and Function of Paranasal Sinuses</vt:lpstr>
      <vt:lpstr>Maxillary Sinus</vt:lpstr>
      <vt:lpstr>Frontal Sinuses</vt:lpstr>
      <vt:lpstr>Sphenoidal Sinuses</vt:lpstr>
      <vt:lpstr>Ethmoid Sinuses</vt:lpstr>
      <vt:lpstr>Sinus Drainage Schema</vt:lpstr>
      <vt:lpstr>Clinical Notes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Nose and Paranasal Sinus</dc:title>
  <dc:creator>User</dc:creator>
  <cp:lastModifiedBy>Ahmad Roqi</cp:lastModifiedBy>
  <cp:revision>20</cp:revision>
  <dcterms:created xsi:type="dcterms:W3CDTF">2006-08-16T00:00:00Z</dcterms:created>
  <dcterms:modified xsi:type="dcterms:W3CDTF">2017-02-27T08:32:12Z</dcterms:modified>
</cp:coreProperties>
</file>