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tags/tag10.xml" ContentType="application/vnd.openxmlformats-officedocument.presentationml.tags+xml"/>
  <Override PartName="/ppt/notesSlides/notesSlide5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6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7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8.xml" ContentType="application/vnd.openxmlformats-officedocument.presentationml.notesSlide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9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2"/>
  </p:sldMasterIdLst>
  <p:notesMasterIdLst>
    <p:notesMasterId r:id="rId21"/>
  </p:notesMasterIdLst>
  <p:handoutMasterIdLst>
    <p:handoutMasterId r:id="rId22"/>
  </p:handoutMasterIdLst>
  <p:sldIdLst>
    <p:sldId id="259" r:id="rId3"/>
    <p:sldId id="261" r:id="rId4"/>
    <p:sldId id="262" r:id="rId5"/>
    <p:sldId id="291" r:id="rId6"/>
    <p:sldId id="292" r:id="rId7"/>
    <p:sldId id="287" r:id="rId8"/>
    <p:sldId id="293" r:id="rId9"/>
    <p:sldId id="298" r:id="rId10"/>
    <p:sldId id="299" r:id="rId11"/>
    <p:sldId id="268" r:id="rId12"/>
    <p:sldId id="308" r:id="rId13"/>
    <p:sldId id="270" r:id="rId14"/>
    <p:sldId id="272" r:id="rId15"/>
    <p:sldId id="274" r:id="rId16"/>
    <p:sldId id="275" r:id="rId17"/>
    <p:sldId id="319" r:id="rId18"/>
    <p:sldId id="277" r:id="rId19"/>
    <p:sldId id="320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rt" id="{779CC93D-E52E-4D84-901B-11D7331DD495}">
          <p14:sldIdLst>
            <p14:sldId id="259"/>
          </p14:sldIdLst>
        </p14:section>
        <p14:section name="Introduction" id="{ABA716BF-3A5C-4ADB-94C9-CFEF84EBA240}">
          <p14:sldIdLst>
            <p14:sldId id="261"/>
          </p14:sldIdLst>
        </p14:section>
        <p14:section name="Classification" id="{925A0B5B-F14F-4D20-97ED-3176DC289D22}">
          <p14:sldIdLst>
            <p14:sldId id="262"/>
            <p14:sldId id="291"/>
            <p14:sldId id="292"/>
            <p14:sldId id="287"/>
            <p14:sldId id="293"/>
            <p14:sldId id="298"/>
            <p14:sldId id="299"/>
          </p14:sldIdLst>
        </p14:section>
        <p14:section name="Theories" id="{6D9936A3-3945-4757-BC8B-B5C252D8E036}">
          <p14:sldIdLst/>
        </p14:section>
        <p14:section name="Ac polyp theories" id="{46DE15C5-A641-4AF6-9804-06E04EAEDAC7}">
          <p14:sldIdLst/>
        </p14:section>
        <p14:section name="Clinical features" id="{BAB3A466-96C9-4230-9978-795378D75699}">
          <p14:sldIdLst>
            <p14:sldId id="268"/>
            <p14:sldId id="308"/>
            <p14:sldId id="270"/>
            <p14:sldId id="272"/>
            <p14:sldId id="274"/>
          </p14:sldIdLst>
        </p14:section>
        <p14:section name="Management" id="{790CEF5B-569A-4C2F-BED5-750B08C0E5AD}">
          <p14:sldIdLst>
            <p14:sldId id="275"/>
            <p14:sldId id="319"/>
            <p14:sldId id="277"/>
            <p14:sldId id="32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4" autoAdjust="0"/>
    <p:restoredTop sz="96271" autoAdjust="0"/>
  </p:normalViewPr>
  <p:slideViewPr>
    <p:cSldViewPr>
      <p:cViewPr>
        <p:scale>
          <a:sx n="97" d="100"/>
          <a:sy n="97" d="100"/>
        </p:scale>
        <p:origin x="-14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20" Type="http://schemas.openxmlformats.org/officeDocument/2006/relationships/slide" Target="slides/slide18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1" Type="http://schemas.openxmlformats.org/officeDocument/2006/relationships/customXml" Target="../customXml/item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FEADD9-F67D-41F5-BA4C-3C84956E7F46}" type="doc">
      <dgm:prSet loTypeId="urn:microsoft.com/office/officeart/2005/8/layout/vList5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4EE5CD8-078F-4590-BF9C-A341A294A016}">
      <dgm:prSet phldrT="[Text]" custT="1"/>
      <dgm:spPr/>
      <dgm:t>
        <a:bodyPr/>
        <a:lstStyle/>
        <a:p>
          <a:r>
            <a:rPr lang="en-US" sz="4400" smtClean="0"/>
            <a:t>1</a:t>
          </a:r>
          <a:endParaRPr lang="en-US" sz="4400" dirty="0"/>
        </a:p>
      </dgm:t>
    </dgm:pt>
    <dgm:pt modelId="{BB568D76-3363-43D3-B00C-3359A643216C}" type="parTrans" cxnId="{F40F9561-0D4C-44CF-91EF-A92B1DBDE44B}">
      <dgm:prSet/>
      <dgm:spPr/>
      <dgm:t>
        <a:bodyPr/>
        <a:lstStyle/>
        <a:p>
          <a:endParaRPr lang="en-US" sz="3200"/>
        </a:p>
      </dgm:t>
    </dgm:pt>
    <dgm:pt modelId="{CF9FB981-E6ED-4440-AC98-4E4E2ABA2C55}" type="sibTrans" cxnId="{F40F9561-0D4C-44CF-91EF-A92B1DBDE44B}">
      <dgm:prSet/>
      <dgm:spPr/>
      <dgm:t>
        <a:bodyPr/>
        <a:lstStyle/>
        <a:p>
          <a:endParaRPr lang="en-US" sz="3200"/>
        </a:p>
      </dgm:t>
    </dgm:pt>
    <dgm:pt modelId="{AA046201-5C4D-445E-BF0B-5C6D2B0A1945}">
      <dgm:prSet phldrT="[Text]" custT="1"/>
      <dgm:spPr/>
      <dgm:t>
        <a:bodyPr/>
        <a:lstStyle/>
        <a:p>
          <a:r>
            <a:rPr lang="en-US" sz="4400" smtClean="0"/>
            <a:t>2</a:t>
          </a:r>
          <a:endParaRPr lang="en-US" sz="4400" dirty="0"/>
        </a:p>
      </dgm:t>
    </dgm:pt>
    <dgm:pt modelId="{FE92FC33-5E0F-4302-9E80-A69E8ACDDE56}" type="parTrans" cxnId="{B8AF1086-D7BE-446F-9133-738B599E9A7D}">
      <dgm:prSet/>
      <dgm:spPr/>
      <dgm:t>
        <a:bodyPr/>
        <a:lstStyle/>
        <a:p>
          <a:endParaRPr lang="en-US" sz="3200"/>
        </a:p>
      </dgm:t>
    </dgm:pt>
    <dgm:pt modelId="{40767EFF-7D52-4469-ACEE-7D28E67337E2}" type="sibTrans" cxnId="{B8AF1086-D7BE-446F-9133-738B599E9A7D}">
      <dgm:prSet/>
      <dgm:spPr/>
      <dgm:t>
        <a:bodyPr/>
        <a:lstStyle/>
        <a:p>
          <a:endParaRPr lang="en-US" sz="3200"/>
        </a:p>
      </dgm:t>
    </dgm:pt>
    <dgm:pt modelId="{C59269D0-92A5-481C-BA64-727AFB0DD545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Fungal polyp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12CC84D-092F-422A-AA24-A4619DBBB7BE}" type="parTrans" cxnId="{9071FB3B-D26B-4384-BD1A-80C12C62D02C}">
      <dgm:prSet/>
      <dgm:spPr/>
      <dgm:t>
        <a:bodyPr/>
        <a:lstStyle/>
        <a:p>
          <a:endParaRPr lang="en-US" sz="3200"/>
        </a:p>
      </dgm:t>
    </dgm:pt>
    <dgm:pt modelId="{266DE8E8-1339-41C4-B9A7-6148496C7FA9}" type="sibTrans" cxnId="{9071FB3B-D26B-4384-BD1A-80C12C62D02C}">
      <dgm:prSet/>
      <dgm:spPr/>
      <dgm:t>
        <a:bodyPr/>
        <a:lstStyle/>
        <a:p>
          <a:endParaRPr lang="en-US" sz="3200"/>
        </a:p>
      </dgm:t>
    </dgm:pt>
    <dgm:pt modelId="{D1776C8F-2B10-4075-8DF7-7F65AB725ED5}">
      <dgm:prSet phldrT="[Text]" custT="1"/>
      <dgm:spPr/>
      <dgm:t>
        <a:bodyPr/>
        <a:lstStyle/>
        <a:p>
          <a:r>
            <a:rPr lang="en-US" sz="4400" smtClean="0"/>
            <a:t>3</a:t>
          </a:r>
          <a:endParaRPr lang="en-US" sz="4400" dirty="0"/>
        </a:p>
      </dgm:t>
    </dgm:pt>
    <dgm:pt modelId="{7291E740-3E17-41B3-99D3-1D67AE37CC3F}" type="parTrans" cxnId="{7077B78D-FCDC-4519-8416-DC357ACD5043}">
      <dgm:prSet/>
      <dgm:spPr/>
      <dgm:t>
        <a:bodyPr/>
        <a:lstStyle/>
        <a:p>
          <a:endParaRPr lang="en-US" sz="3200"/>
        </a:p>
      </dgm:t>
    </dgm:pt>
    <dgm:pt modelId="{88B75C29-8054-417D-BCE3-878A55118F6D}" type="sibTrans" cxnId="{7077B78D-FCDC-4519-8416-DC357ACD5043}">
      <dgm:prSet/>
      <dgm:spPr/>
      <dgm:t>
        <a:bodyPr/>
        <a:lstStyle/>
        <a:p>
          <a:endParaRPr lang="en-US" sz="3200"/>
        </a:p>
      </dgm:t>
    </dgm:pt>
    <dgm:pt modelId="{6BE4E373-0656-4EDC-821E-BE09C952B1F6}">
      <dgm:prSet phldrT="[Text]" custT="1"/>
      <dgm:spPr/>
      <dgm:t>
        <a:bodyPr/>
        <a:lstStyle/>
        <a:p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Malignant polyp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4218063-BF94-4304-99BD-B3F7BA4D3C8F}" type="parTrans" cxnId="{119690D4-400B-468B-8BA0-5C9C9E2AFEAF}">
      <dgm:prSet/>
      <dgm:spPr/>
      <dgm:t>
        <a:bodyPr/>
        <a:lstStyle/>
        <a:p>
          <a:endParaRPr lang="en-US" sz="3200"/>
        </a:p>
      </dgm:t>
    </dgm:pt>
    <dgm:pt modelId="{E17B9BF1-2948-497F-8EC7-3BF734D839DB}" type="sibTrans" cxnId="{119690D4-400B-468B-8BA0-5C9C9E2AFEAF}">
      <dgm:prSet/>
      <dgm:spPr/>
      <dgm:t>
        <a:bodyPr/>
        <a:lstStyle/>
        <a:p>
          <a:endParaRPr lang="en-US" sz="3200"/>
        </a:p>
      </dgm:t>
    </dgm:pt>
    <dgm:pt modelId="{1E4D3931-0DBD-4211-A24A-6AF364284B1E}">
      <dgm:prSet phldrT="[Text]" custT="1"/>
      <dgm:spPr/>
      <dgm:t>
        <a:bodyPr/>
        <a:lstStyle/>
        <a:p>
          <a:pPr marL="280988" indent="-280988"/>
          <a:r>
            <a: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Simple nasal polyp</a:t>
          </a:r>
          <a:endParaRPr lang="en-US" sz="3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ADAA3D9-7C63-4729-85B0-64C8AF644EEF}" type="sibTrans" cxnId="{63E4D827-0083-4625-9FD6-043D8D32091E}">
      <dgm:prSet/>
      <dgm:spPr/>
      <dgm:t>
        <a:bodyPr/>
        <a:lstStyle/>
        <a:p>
          <a:endParaRPr lang="en-US" sz="3200"/>
        </a:p>
      </dgm:t>
    </dgm:pt>
    <dgm:pt modelId="{FC93695B-FD0E-4353-B1FD-4328F4386DEC}" type="parTrans" cxnId="{63E4D827-0083-4625-9FD6-043D8D32091E}">
      <dgm:prSet/>
      <dgm:spPr/>
      <dgm:t>
        <a:bodyPr/>
        <a:lstStyle/>
        <a:p>
          <a:endParaRPr lang="en-US" sz="3200"/>
        </a:p>
      </dgm:t>
    </dgm:pt>
    <dgm:pt modelId="{AAE7A1E6-6847-453D-B55B-8A82BF138C1D}" type="pres">
      <dgm:prSet presAssocID="{F6FEADD9-F67D-41F5-BA4C-3C84956E7F4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C4407577-18A2-46E0-8805-2838042EB67A}" type="pres">
      <dgm:prSet presAssocID="{74EE5CD8-078F-4590-BF9C-A341A294A016}" presName="linNode" presStyleCnt="0"/>
      <dgm:spPr/>
      <dgm:t>
        <a:bodyPr/>
        <a:lstStyle/>
        <a:p>
          <a:endParaRPr lang="en-US"/>
        </a:p>
      </dgm:t>
    </dgm:pt>
    <dgm:pt modelId="{7E429971-BC57-430F-BB25-C0574E5E39E3}" type="pres">
      <dgm:prSet presAssocID="{74EE5CD8-078F-4590-BF9C-A341A294A016}" presName="parentText" presStyleLbl="node1" presStyleIdx="0" presStyleCnt="3" custLinFactNeighborY="-15667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D54B1729-BC98-42C1-9C6C-D65DCBA4358F}" type="pres">
      <dgm:prSet presAssocID="{74EE5CD8-078F-4590-BF9C-A341A294A016}" presName="descendantText" presStyleLbl="alignAccFollowNode1" presStyleIdx="0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AB8574CC-D4F2-4555-AEE3-F4EE58B11D03}" type="pres">
      <dgm:prSet presAssocID="{CF9FB981-E6ED-4440-AC98-4E4E2ABA2C55}" presName="sp" presStyleCnt="0"/>
      <dgm:spPr/>
      <dgm:t>
        <a:bodyPr/>
        <a:lstStyle/>
        <a:p>
          <a:endParaRPr lang="en-US"/>
        </a:p>
      </dgm:t>
    </dgm:pt>
    <dgm:pt modelId="{85B8F607-FDD8-476A-ADBE-E1250824F294}" type="pres">
      <dgm:prSet presAssocID="{AA046201-5C4D-445E-BF0B-5C6D2B0A1945}" presName="linNode" presStyleCnt="0"/>
      <dgm:spPr/>
      <dgm:t>
        <a:bodyPr/>
        <a:lstStyle/>
        <a:p>
          <a:endParaRPr lang="en-US"/>
        </a:p>
      </dgm:t>
    </dgm:pt>
    <dgm:pt modelId="{C04276DC-EE64-470A-B8BC-09067B8045FA}" type="pres">
      <dgm:prSet presAssocID="{AA046201-5C4D-445E-BF0B-5C6D2B0A1945}" presName="parentText" presStyleLbl="node1" presStyleIdx="1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37A5355-225B-4C6F-AED7-6C620F99EECC}" type="pres">
      <dgm:prSet presAssocID="{AA046201-5C4D-445E-BF0B-5C6D2B0A1945}" presName="descendantText" presStyleLbl="alignAccFollowNode1" presStyleIdx="1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  <dgm:pt modelId="{5ACAA866-A8A8-4183-97B5-CEEAB1525C60}" type="pres">
      <dgm:prSet presAssocID="{40767EFF-7D52-4469-ACEE-7D28E67337E2}" presName="sp" presStyleCnt="0"/>
      <dgm:spPr/>
      <dgm:t>
        <a:bodyPr/>
        <a:lstStyle/>
        <a:p>
          <a:endParaRPr lang="en-US"/>
        </a:p>
      </dgm:t>
    </dgm:pt>
    <dgm:pt modelId="{477213BE-9E91-4950-8451-7F60796F47F4}" type="pres">
      <dgm:prSet presAssocID="{D1776C8F-2B10-4075-8DF7-7F65AB725ED5}" presName="linNode" presStyleCnt="0"/>
      <dgm:spPr/>
      <dgm:t>
        <a:bodyPr/>
        <a:lstStyle/>
        <a:p>
          <a:endParaRPr lang="en-US"/>
        </a:p>
      </dgm:t>
    </dgm:pt>
    <dgm:pt modelId="{F5034101-5B7D-4FE7-B47A-5A48CF39606B}" type="pres">
      <dgm:prSet presAssocID="{D1776C8F-2B10-4075-8DF7-7F65AB725ED5}" presName="parentText" presStyleLbl="node1" presStyleIdx="2" presStyleCnt="3">
        <dgm:presLayoutVars>
          <dgm:chMax val="1"/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C7C3E6FD-D83F-4BDA-907E-B5EE041DA931}" type="pres">
      <dgm:prSet presAssocID="{D1776C8F-2B10-4075-8DF7-7F65AB725ED5}" presName="descendantText" presStyleLbl="alignAccFollowNode1" presStyleIdx="2" presStyleCnt="3" custScaleX="25963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n-US"/>
        </a:p>
      </dgm:t>
    </dgm:pt>
  </dgm:ptLst>
  <dgm:cxnLst>
    <dgm:cxn modelId="{7077B78D-FCDC-4519-8416-DC357ACD5043}" srcId="{F6FEADD9-F67D-41F5-BA4C-3C84956E7F46}" destId="{D1776C8F-2B10-4075-8DF7-7F65AB725ED5}" srcOrd="2" destOrd="0" parTransId="{7291E740-3E17-41B3-99D3-1D67AE37CC3F}" sibTransId="{88B75C29-8054-417D-BCE3-878A55118F6D}"/>
    <dgm:cxn modelId="{119690D4-400B-468B-8BA0-5C9C9E2AFEAF}" srcId="{D1776C8F-2B10-4075-8DF7-7F65AB725ED5}" destId="{6BE4E373-0656-4EDC-821E-BE09C952B1F6}" srcOrd="0" destOrd="0" parTransId="{34218063-BF94-4304-99BD-B3F7BA4D3C8F}" sibTransId="{E17B9BF1-2948-497F-8EC7-3BF734D839DB}"/>
    <dgm:cxn modelId="{3D887057-7E91-45EF-8E4B-3006C2DFECB4}" type="presOf" srcId="{6BE4E373-0656-4EDC-821E-BE09C952B1F6}" destId="{C7C3E6FD-D83F-4BDA-907E-B5EE041DA931}" srcOrd="0" destOrd="0" presId="urn:microsoft.com/office/officeart/2005/8/layout/vList5"/>
    <dgm:cxn modelId="{B6416E04-E5DE-46CA-AD27-47EBE280D636}" type="presOf" srcId="{C59269D0-92A5-481C-BA64-727AFB0DD545}" destId="{B37A5355-225B-4C6F-AED7-6C620F99EECC}" srcOrd="0" destOrd="0" presId="urn:microsoft.com/office/officeart/2005/8/layout/vList5"/>
    <dgm:cxn modelId="{F40F9561-0D4C-44CF-91EF-A92B1DBDE44B}" srcId="{F6FEADD9-F67D-41F5-BA4C-3C84956E7F46}" destId="{74EE5CD8-078F-4590-BF9C-A341A294A016}" srcOrd="0" destOrd="0" parTransId="{BB568D76-3363-43D3-B00C-3359A643216C}" sibTransId="{CF9FB981-E6ED-4440-AC98-4E4E2ABA2C55}"/>
    <dgm:cxn modelId="{5417F3DF-8CAE-4E6C-ADBB-ED6F50084B8E}" type="presOf" srcId="{D1776C8F-2B10-4075-8DF7-7F65AB725ED5}" destId="{F5034101-5B7D-4FE7-B47A-5A48CF39606B}" srcOrd="0" destOrd="0" presId="urn:microsoft.com/office/officeart/2005/8/layout/vList5"/>
    <dgm:cxn modelId="{9071FB3B-D26B-4384-BD1A-80C12C62D02C}" srcId="{AA046201-5C4D-445E-BF0B-5C6D2B0A1945}" destId="{C59269D0-92A5-481C-BA64-727AFB0DD545}" srcOrd="0" destOrd="0" parTransId="{312CC84D-092F-422A-AA24-A4619DBBB7BE}" sibTransId="{266DE8E8-1339-41C4-B9A7-6148496C7FA9}"/>
    <dgm:cxn modelId="{B8AF1086-D7BE-446F-9133-738B599E9A7D}" srcId="{F6FEADD9-F67D-41F5-BA4C-3C84956E7F46}" destId="{AA046201-5C4D-445E-BF0B-5C6D2B0A1945}" srcOrd="1" destOrd="0" parTransId="{FE92FC33-5E0F-4302-9E80-A69E8ACDDE56}" sibTransId="{40767EFF-7D52-4469-ACEE-7D28E67337E2}"/>
    <dgm:cxn modelId="{DBCA7E61-D822-40A0-A27A-D7E092386A0B}" type="presOf" srcId="{F6FEADD9-F67D-41F5-BA4C-3C84956E7F46}" destId="{AAE7A1E6-6847-453D-B55B-8A82BF138C1D}" srcOrd="0" destOrd="0" presId="urn:microsoft.com/office/officeart/2005/8/layout/vList5"/>
    <dgm:cxn modelId="{9A0DCB65-9DCB-4972-9768-1762E4116F3C}" type="presOf" srcId="{74EE5CD8-078F-4590-BF9C-A341A294A016}" destId="{7E429971-BC57-430F-BB25-C0574E5E39E3}" srcOrd="0" destOrd="0" presId="urn:microsoft.com/office/officeart/2005/8/layout/vList5"/>
    <dgm:cxn modelId="{63E4D827-0083-4625-9FD6-043D8D32091E}" srcId="{74EE5CD8-078F-4590-BF9C-A341A294A016}" destId="{1E4D3931-0DBD-4211-A24A-6AF364284B1E}" srcOrd="0" destOrd="0" parTransId="{FC93695B-FD0E-4353-B1FD-4328F4386DEC}" sibTransId="{CADAA3D9-7C63-4729-85B0-64C8AF644EEF}"/>
    <dgm:cxn modelId="{1D12F37E-DF42-400C-B5B5-A8FAF49EC0EC}" type="presOf" srcId="{1E4D3931-0DBD-4211-A24A-6AF364284B1E}" destId="{D54B1729-BC98-42C1-9C6C-D65DCBA4358F}" srcOrd="0" destOrd="0" presId="urn:microsoft.com/office/officeart/2005/8/layout/vList5"/>
    <dgm:cxn modelId="{AFF7133D-5E9D-4613-9299-006F9E49301B}" type="presOf" srcId="{AA046201-5C4D-445E-BF0B-5C6D2B0A1945}" destId="{C04276DC-EE64-470A-B8BC-09067B8045FA}" srcOrd="0" destOrd="0" presId="urn:microsoft.com/office/officeart/2005/8/layout/vList5"/>
    <dgm:cxn modelId="{1E18118B-9778-4714-A249-2B714D5427F7}" type="presParOf" srcId="{AAE7A1E6-6847-453D-B55B-8A82BF138C1D}" destId="{C4407577-18A2-46E0-8805-2838042EB67A}" srcOrd="0" destOrd="0" presId="urn:microsoft.com/office/officeart/2005/8/layout/vList5"/>
    <dgm:cxn modelId="{84152E8A-21A6-4CAF-BC09-47C13F4FFFB8}" type="presParOf" srcId="{C4407577-18A2-46E0-8805-2838042EB67A}" destId="{7E429971-BC57-430F-BB25-C0574E5E39E3}" srcOrd="0" destOrd="0" presId="urn:microsoft.com/office/officeart/2005/8/layout/vList5"/>
    <dgm:cxn modelId="{1D51832F-3B38-483B-8C08-BDD413206841}" type="presParOf" srcId="{C4407577-18A2-46E0-8805-2838042EB67A}" destId="{D54B1729-BC98-42C1-9C6C-D65DCBA4358F}" srcOrd="1" destOrd="0" presId="urn:microsoft.com/office/officeart/2005/8/layout/vList5"/>
    <dgm:cxn modelId="{F2BB24AB-7DB6-4F0F-92D8-664E0F322520}" type="presParOf" srcId="{AAE7A1E6-6847-453D-B55B-8A82BF138C1D}" destId="{AB8574CC-D4F2-4555-AEE3-F4EE58B11D03}" srcOrd="1" destOrd="0" presId="urn:microsoft.com/office/officeart/2005/8/layout/vList5"/>
    <dgm:cxn modelId="{3F47CC38-27AC-4E4E-92A2-FDE046382C80}" type="presParOf" srcId="{AAE7A1E6-6847-453D-B55B-8A82BF138C1D}" destId="{85B8F607-FDD8-476A-ADBE-E1250824F294}" srcOrd="2" destOrd="0" presId="urn:microsoft.com/office/officeart/2005/8/layout/vList5"/>
    <dgm:cxn modelId="{B4BBC5E0-69C0-4FD2-84A6-C47E62DEA28D}" type="presParOf" srcId="{85B8F607-FDD8-476A-ADBE-E1250824F294}" destId="{C04276DC-EE64-470A-B8BC-09067B8045FA}" srcOrd="0" destOrd="0" presId="urn:microsoft.com/office/officeart/2005/8/layout/vList5"/>
    <dgm:cxn modelId="{71B90C6E-E0F2-4EE1-8864-5914AAFA20A7}" type="presParOf" srcId="{85B8F607-FDD8-476A-ADBE-E1250824F294}" destId="{B37A5355-225B-4C6F-AED7-6C620F99EECC}" srcOrd="1" destOrd="0" presId="urn:microsoft.com/office/officeart/2005/8/layout/vList5"/>
    <dgm:cxn modelId="{E6DEED78-0C33-4D1D-A595-AFE4311369E4}" type="presParOf" srcId="{AAE7A1E6-6847-453D-B55B-8A82BF138C1D}" destId="{5ACAA866-A8A8-4183-97B5-CEEAB1525C60}" srcOrd="3" destOrd="0" presId="urn:microsoft.com/office/officeart/2005/8/layout/vList5"/>
    <dgm:cxn modelId="{FD2A22C3-24B0-4E4D-A3BC-79528D3FBC48}" type="presParOf" srcId="{AAE7A1E6-6847-453D-B55B-8A82BF138C1D}" destId="{477213BE-9E91-4950-8451-7F60796F47F4}" srcOrd="4" destOrd="0" presId="urn:microsoft.com/office/officeart/2005/8/layout/vList5"/>
    <dgm:cxn modelId="{2D9E3819-8AF8-4F78-AD5E-1D892BCE0381}" type="presParOf" srcId="{477213BE-9E91-4950-8451-7F60796F47F4}" destId="{F5034101-5B7D-4FE7-B47A-5A48CF39606B}" srcOrd="0" destOrd="0" presId="urn:microsoft.com/office/officeart/2005/8/layout/vList5"/>
    <dgm:cxn modelId="{5FD7E964-E46A-45B4-A545-5D657B6094BB}" type="presParOf" srcId="{477213BE-9E91-4950-8451-7F60796F47F4}" destId="{C7C3E6FD-D83F-4BDA-907E-B5EE041DA93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066871" y="-1848315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Simple nasal polyp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132953"/>
        <a:ext cx="5010287" cy="1047750"/>
      </dsp:txXfrm>
    </dsp:sp>
    <dsp:sp modelId="{7E429971-BC57-430F-BB25-C0574E5E39E3}">
      <dsp:nvSpPr>
        <dsp:cNvPr id="0" name=""/>
        <dsp:cNvSpPr/>
      </dsp:nvSpPr>
      <dsp:spPr>
        <a:xfrm>
          <a:off x="109" y="0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1</a:t>
          </a:r>
          <a:endParaRPr lang="en-US" sz="4400" kern="1200" dirty="0"/>
        </a:p>
      </dsp:txBody>
      <dsp:txXfrm>
        <a:off x="53098" y="52989"/>
        <a:ext cx="979514" cy="1203709"/>
      </dsp:txXfrm>
    </dsp:sp>
    <dsp:sp modelId="{B37A5355-225B-4C6F-AED7-6C620F99EECC}">
      <dsp:nvSpPr>
        <dsp:cNvPr id="0" name=""/>
        <dsp:cNvSpPr/>
      </dsp:nvSpPr>
      <dsp:spPr>
        <a:xfrm rot="5400000">
          <a:off x="3066871" y="-473143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5358426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6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Fungal polyp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1508125"/>
        <a:ext cx="5010287" cy="1047750"/>
      </dsp:txXfrm>
    </dsp:sp>
    <dsp:sp modelId="{C04276DC-EE64-470A-B8BC-09067B8045FA}">
      <dsp:nvSpPr>
        <dsp:cNvPr id="0" name=""/>
        <dsp:cNvSpPr/>
      </dsp:nvSpPr>
      <dsp:spPr>
        <a:xfrm>
          <a:off x="109" y="1377156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5625133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3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3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2</a:t>
          </a:r>
          <a:endParaRPr lang="en-US" sz="4400" kern="1200" dirty="0"/>
        </a:p>
      </dsp:txBody>
      <dsp:txXfrm>
        <a:off x="53098" y="1430145"/>
        <a:ext cx="979514" cy="1203709"/>
      </dsp:txXfrm>
    </dsp:sp>
    <dsp:sp modelId="{C7C3E6FD-D83F-4BDA-907E-B5EE041DA931}">
      <dsp:nvSpPr>
        <dsp:cNvPr id="0" name=""/>
        <dsp:cNvSpPr/>
      </dsp:nvSpPr>
      <dsp:spPr>
        <a:xfrm rot="5400000">
          <a:off x="3066871" y="902028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10716852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2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3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Malignant polyp</a:t>
          </a:r>
          <a:endParaRPr lang="en-US" sz="3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2883296"/>
        <a:ext cx="5010287" cy="1047750"/>
      </dsp:txXfrm>
    </dsp:sp>
    <dsp:sp modelId="{F5034101-5B7D-4FE7-B47A-5A48CF39606B}">
      <dsp:nvSpPr>
        <dsp:cNvPr id="0" name=""/>
        <dsp:cNvSpPr/>
      </dsp:nvSpPr>
      <dsp:spPr>
        <a:xfrm>
          <a:off x="109" y="2752328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11250266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6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6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smtClean="0"/>
            <a:t>3</a:t>
          </a:r>
          <a:endParaRPr lang="en-US" sz="4400" kern="1200" dirty="0"/>
        </a:p>
      </dsp:txBody>
      <dsp:txXfrm>
        <a:off x="53098" y="2805317"/>
        <a:ext cx="979514" cy="12037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FDC75-7F73-4A4A-A77C-09AADF00E0EA}" type="datetimeFigureOut">
              <a:rPr lang="en-US" smtClean="0"/>
              <a:pPr/>
              <a:t>2/27/17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9226BF-1F13-42D3-80DC-373E7ADD1EB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0670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AEF76B-3757-4A0B-AF93-28494465C1DD}" type="datetimeFigureOut">
              <a:rPr lang="en-US" smtClean="0"/>
              <a:pPr/>
              <a:t>2/27/17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693FD4-8F83-4EF7-AC3F-0DC0388986B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8480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</a:t>
            </a:r>
            <a:r>
              <a:rPr lang="en-US" b="1" dirty="0" smtClean="0"/>
              <a:t>Engineering Excellence</a:t>
            </a:r>
            <a:endParaRPr lang="en-US" dirty="0" smtClean="0"/>
          </a:p>
        </p:txBody>
      </p:sp>
      <p:sp>
        <p:nvSpPr>
          <p:cNvPr id="4198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dirty="0" smtClean="0"/>
              <a:t>Microsoft Confidential</a:t>
            </a:r>
          </a:p>
        </p:txBody>
      </p:sp>
      <p:sp>
        <p:nvSpPr>
          <p:cNvPr id="4198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2B44A5F-6CE4-493C-A0D7-6834FF76660C}" type="slidenum">
              <a:rPr lang="en-US" smtClean="0"/>
              <a:pPr/>
              <a:t>17</a:t>
            </a:fld>
            <a:endParaRPr lang="en-US" dirty="0" smtClean="0"/>
          </a:p>
        </p:txBody>
      </p:sp>
      <p:sp>
        <p:nvSpPr>
          <p:cNvPr id="419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19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4"/>
            <a:ext cx="6261652" cy="4554823"/>
          </a:xfrm>
          <a:noFill/>
          <a:ln/>
        </p:spPr>
        <p:txBody>
          <a:bodyPr/>
          <a:lstStyle/>
          <a:p>
            <a:pPr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en-US" sz="1200" dirty="0" smtClean="0"/>
              <a:t>This is another option</a:t>
            </a:r>
            <a:r>
              <a:rPr lang="en-US" sz="1200" baseline="0" dirty="0" smtClean="0"/>
              <a:t> for an Overview slide.</a:t>
            </a:r>
            <a:endParaRPr lang="en-US" sz="1200" dirty="0" smtClean="0"/>
          </a:p>
          <a:p>
            <a:pPr marL="228600" indent="-228600">
              <a:buFont typeface="+mj-lt"/>
              <a:buNone/>
            </a:pPr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 smtClean="0"/>
              <a:t>What</a:t>
            </a:r>
            <a:r>
              <a:rPr lang="en-US" b="0" baseline="0" dirty="0" smtClean="0"/>
              <a:t> will the audience be able to do after this training is complete?</a:t>
            </a:r>
            <a:r>
              <a:rPr lang="en-US" dirty="0" smtClean="0"/>
              <a:t> Briefly describe each objective how the audience</a:t>
            </a:r>
            <a:r>
              <a:rPr lang="en-US" baseline="0" dirty="0" smtClean="0"/>
              <a:t> </a:t>
            </a:r>
            <a:r>
              <a:rPr lang="en-US" dirty="0" smtClean="0"/>
              <a:t>will benefit from this</a:t>
            </a:r>
            <a:r>
              <a:rPr lang="en-US" baseline="0" dirty="0" smtClean="0"/>
              <a:t> presentation.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Keep it brief. Make your text as brief as possible to maintain a larger font size.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3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Microsoft </a:t>
            </a:r>
            <a:r>
              <a:rPr lang="en-US" b="1" smtClean="0"/>
              <a:t>Engineering Excellence</a:t>
            </a:r>
            <a:endParaRPr lang="en-US" smtClean="0"/>
          </a:p>
        </p:txBody>
      </p:sp>
      <p:sp>
        <p:nvSpPr>
          <p:cNvPr id="47107" name="Rectangle 25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Microsoft Confidential</a:t>
            </a:r>
          </a:p>
        </p:txBody>
      </p:sp>
      <p:sp>
        <p:nvSpPr>
          <p:cNvPr id="47108" name="Rectangle 26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D19570C-A909-40C0-B9F8-7AD3BA2C3C56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710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450850"/>
            <a:ext cx="4572000" cy="3429000"/>
          </a:xfrm>
          <a:ln/>
        </p:spPr>
      </p:sp>
      <p:sp>
        <p:nvSpPr>
          <p:cNvPr id="4711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7492" y="4130103"/>
            <a:ext cx="6261652" cy="4593861"/>
          </a:xfrm>
          <a:noFill/>
          <a:ln/>
        </p:spPr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there is relevant</a:t>
            </a:r>
            <a:r>
              <a:rPr lang="en-US" baseline="0" dirty="0" smtClean="0"/>
              <a:t> video content, such as a case study video, demo of a product, or other training materials, include it in the presentation as well. </a:t>
            </a:r>
            <a:endParaRPr lang="en-US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a case study or</a:t>
            </a:r>
            <a:r>
              <a:rPr lang="en-US" baseline="0" dirty="0" smtClean="0"/>
              <a:t> class simulation to encourage discussion and apply lessons.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en-US" smtClean="0"/>
              <a:pPr/>
              <a:t>15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>
              <a:defRPr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>
              <a:buNone/>
              <a:defRPr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>
              <a:buNone/>
              <a:defRPr sz="2000" baseline="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5600"/>
            <a:ext cx="81946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3100" y="1497013"/>
            <a:ext cx="397510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760" y="1497013"/>
            <a:ext cx="3977640" cy="4759325"/>
          </a:xfrm>
        </p:spPr>
        <p:txBody>
          <a:bodyPr/>
          <a:lstStyle>
            <a:lvl4pPr>
              <a:defRPr baseline="0"/>
            </a:lvl4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E4F76A12-45B1-40F6-B0C0-62EEDC8BE9D9}" type="datetime1">
              <a:rPr lang="en-US" smtClean="0"/>
              <a:pPr/>
              <a:t>2/27/17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C6D8AB-506B-40E7-B6AE-876251773623}" type="datetime1">
              <a:rPr lang="en-US" smtClean="0"/>
              <a:pPr/>
              <a:t>2/27/17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AC76BB-9CCA-45A6-B84C-AEBED6D25235}" type="datetime1">
              <a:rPr lang="en-US" smtClean="0"/>
              <a:pPr/>
              <a:t>2/27/17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ackground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F59B0A5A-539D-4895-8776-66EE5A738BA4}" type="datetime1">
              <a:rPr lang="en-US" smtClean="0"/>
              <a:pPr/>
              <a:t>2/27/17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>
              <a:defRPr sz="4000" b="1" cap="small" baseline="0">
                <a:solidFill>
                  <a:srgbClr val="0033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B8EADA-8559-4510-8FFB-7DC7AD443CA2}" type="datetime1">
              <a:rPr lang="en-US" smtClean="0"/>
              <a:pPr/>
              <a:t>2/27/17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Company Logo</a:t>
            </a:r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>
              <a:defRPr lang="en-US" dirty="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400">
                <a:latin typeface="+mn-lt"/>
              </a:defRPr>
            </a:lvl4pPr>
            <a:lvl5pPr>
              <a:defRPr sz="2400">
                <a:latin typeface="+mn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90AB7A-E311-4C1B-9EF4-AFC8AC1AF356}" type="datetime1">
              <a:rPr lang="en-US" smtClean="0"/>
              <a:pPr/>
              <a:t>2/27/17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EA461-934F-4581-B6D2-8B8465ADB2DC}" type="datetime1">
              <a:rPr lang="en-US" smtClean="0"/>
              <a:pPr/>
              <a:t>2/27/17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52280-013C-4132-8348-3A5DBCD4DCB4}" type="datetime1">
              <a:rPr lang="en-US" smtClean="0"/>
              <a:pPr/>
              <a:t>2/27/17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5F58F4-7B6D-4EAD-A16D-0C52B5D9061A}" type="datetime1">
              <a:rPr lang="en-US" smtClean="0"/>
              <a:pPr/>
              <a:t>2/27/17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27063-386F-4E3C-B12C-6B7AFCF94A94}" type="datetime1">
              <a:rPr lang="en-US" smtClean="0"/>
              <a:pPr/>
              <a:t>2/27/17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298AB0-EEFB-4A68-8000-15C0F63ABE78}" type="datetime1">
              <a:rPr lang="en-US" smtClean="0"/>
              <a:pPr/>
              <a:t>2/27/17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46B8A-3072-458C-8AF2-1F2725B1CD94}" type="datetime1">
              <a:rPr lang="en-US" smtClean="0"/>
              <a:pPr/>
              <a:t>2/27/17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A4E87-102D-4585-8730-8F3038B2A9E1}" type="datetime1">
              <a:rPr lang="en-US" smtClean="0"/>
              <a:pPr/>
              <a:t>2/27/17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62" r:id="rId10"/>
    <p:sldLayoutId id="2147483654" r:id="rId11"/>
    <p:sldLayoutId id="2147483655" r:id="rId12"/>
    <p:sldLayoutId id="2147483663" r:id="rId13"/>
  </p:sldLayoutIdLst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  <p:hf hdr="0" dt="0"/>
  <p:txStyles>
    <p:titleStyle>
      <a:lvl1pPr algn="l" defTabSz="914400" rtl="0" eaLnBrk="1" latinLnBrk="0" hangingPunct="1">
        <a:spcBef>
          <a:spcPct val="0"/>
        </a:spcBef>
        <a:buNone/>
        <a:defRPr lang="en-US" sz="4400" kern="1200" dirty="0" smtClean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Relationship Id="rId1" Type="http://schemas.openxmlformats.org/officeDocument/2006/relationships/tags" Target="../tags/tag1.xml"/><Relationship Id="rId2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tags" Target="../tags/tag10.xml"/><Relationship Id="rId2" Type="http://schemas.openxmlformats.org/officeDocument/2006/relationships/slideLayout" Target="../slideLayouts/slideLayout12.xml"/><Relationship Id="rId3" Type="http://schemas.openxmlformats.org/officeDocument/2006/relationships/notesSlide" Target="../notesSlides/notesSlide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4" Type="http://schemas.openxmlformats.org/officeDocument/2006/relationships/slideLayout" Target="../slideLayouts/slideLayout10.xml"/><Relationship Id="rId5" Type="http://schemas.openxmlformats.org/officeDocument/2006/relationships/notesSlide" Target="../notesSlides/notesSlide6.xml"/><Relationship Id="rId6" Type="http://schemas.openxmlformats.org/officeDocument/2006/relationships/image" Target="../media/image13.png"/><Relationship Id="rId1" Type="http://schemas.openxmlformats.org/officeDocument/2006/relationships/tags" Target="../tags/tag11.xml"/><Relationship Id="rId2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7.xml"/><Relationship Id="rId6" Type="http://schemas.openxmlformats.org/officeDocument/2006/relationships/image" Target="../media/image6.jpeg"/><Relationship Id="rId1" Type="http://schemas.openxmlformats.org/officeDocument/2006/relationships/tags" Target="../tags/tag14.xml"/><Relationship Id="rId2" Type="http://schemas.openxmlformats.org/officeDocument/2006/relationships/tags" Target="../tags/tag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8.xml"/><Relationship Id="rId1" Type="http://schemas.openxmlformats.org/officeDocument/2006/relationships/tags" Target="../tags/tag17.xml"/><Relationship Id="rId2" Type="http://schemas.openxmlformats.org/officeDocument/2006/relationships/tags" Target="../tags/tag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9.xml"/><Relationship Id="rId5" Type="http://schemas.openxmlformats.org/officeDocument/2006/relationships/image" Target="../media/image14.jpeg"/><Relationship Id="rId6" Type="http://schemas.openxmlformats.org/officeDocument/2006/relationships/image" Target="../media/image15.jpeg"/><Relationship Id="rId7" Type="http://schemas.openxmlformats.org/officeDocument/2006/relationships/image" Target="../media/image16.jpeg"/><Relationship Id="rId8" Type="http://schemas.openxmlformats.org/officeDocument/2006/relationships/image" Target="../media/image17.jpeg"/><Relationship Id="rId1" Type="http://schemas.openxmlformats.org/officeDocument/2006/relationships/tags" Target="../tags/tag20.xml"/><Relationship Id="rId2" Type="http://schemas.openxmlformats.org/officeDocument/2006/relationships/tags" Target="../tags/tag2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notesSlide" Target="../notesSlides/notesSlide10.xml"/><Relationship Id="rId1" Type="http://schemas.openxmlformats.org/officeDocument/2006/relationships/tags" Target="../tags/tag22.xml"/><Relationship Id="rId2" Type="http://schemas.openxmlformats.org/officeDocument/2006/relationships/tags" Target="../tags/tag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4" Type="http://schemas.openxmlformats.org/officeDocument/2006/relationships/slideLayout" Target="../slideLayouts/slideLayout3.xml"/><Relationship Id="rId5" Type="http://schemas.openxmlformats.org/officeDocument/2006/relationships/notesSlide" Target="../notesSlides/notesSlide2.xml"/><Relationship Id="rId1" Type="http://schemas.openxmlformats.org/officeDocument/2006/relationships/tags" Target="../tags/tag4.xml"/><Relationship Id="rId2" Type="http://schemas.openxmlformats.org/officeDocument/2006/relationships/tags" Target="../tags/tag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4" Type="http://schemas.openxmlformats.org/officeDocument/2006/relationships/slideLayout" Target="../slideLayouts/slideLayout4.xml"/><Relationship Id="rId5" Type="http://schemas.openxmlformats.org/officeDocument/2006/relationships/notesSlide" Target="../notesSlides/notesSlide4.xml"/><Relationship Id="rId1" Type="http://schemas.openxmlformats.org/officeDocument/2006/relationships/tags" Target="../tags/tag7.xml"/><Relationship Id="rId2" Type="http://schemas.openxmlformats.org/officeDocument/2006/relationships/tags" Target="../tags/tag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4" Type="http://schemas.openxmlformats.org/officeDocument/2006/relationships/image" Target="../media/image9.png"/><Relationship Id="rId5" Type="http://schemas.openxmlformats.org/officeDocument/2006/relationships/image" Target="../media/image10.jpeg"/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pPr algn="ctr"/>
            <a:r>
              <a:rPr lang="en-US" dirty="0" smtClean="0"/>
              <a:t>Nasal polypi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pPr algn="ctr"/>
            <a:r>
              <a:rPr lang="ar-sa" sz="2400" dirty="0" smtClean="0">
                <a:latin typeface="+mn-lt"/>
              </a:rPr>
              <a:t>د. أحمد الروقي</a:t>
            </a:r>
            <a:endParaRPr lang="en-US" sz="2400" dirty="0" smtClean="0">
              <a:latin typeface="+mn-lt"/>
            </a:endParaRPr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79712" y="2636912"/>
            <a:ext cx="55071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Clinical Features</a:t>
            </a:r>
            <a:endParaRPr lang="en-US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10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Clinical features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Nasal obstruction – Unilateral / bilateral</a:t>
            </a:r>
          </a:p>
          <a:p>
            <a:r>
              <a:rPr lang="en-US" dirty="0" smtClean="0"/>
              <a:t>Anosmia</a:t>
            </a:r>
          </a:p>
          <a:p>
            <a:r>
              <a:rPr lang="en-US" dirty="0" smtClean="0"/>
              <a:t>Loss of taste</a:t>
            </a:r>
          </a:p>
          <a:p>
            <a:r>
              <a:rPr lang="en-US" dirty="0" err="1" smtClean="0"/>
              <a:t>Rhinorrhoea</a:t>
            </a:r>
            <a:r>
              <a:rPr lang="en-US" dirty="0" smtClean="0"/>
              <a:t> – watery / mucoid / </a:t>
            </a:r>
            <a:r>
              <a:rPr lang="en-US" dirty="0" err="1" smtClean="0"/>
              <a:t>mucopurulent</a:t>
            </a:r>
            <a:endParaRPr lang="en-US" dirty="0" smtClean="0"/>
          </a:p>
          <a:p>
            <a:r>
              <a:rPr lang="en-US" dirty="0" smtClean="0"/>
              <a:t>Head ache</a:t>
            </a:r>
          </a:p>
          <a:p>
            <a:r>
              <a:rPr lang="en-US" dirty="0" smtClean="0"/>
              <a:t>Broadening of nose (Frog face)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2962513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762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841249" y="304800"/>
            <a:ext cx="7921752" cy="11430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Examination</a:t>
            </a:r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4800600" y="2098675"/>
            <a:ext cx="4129087" cy="4149725"/>
          </a:xfrm>
        </p:spPr>
        <p:txBody>
          <a:bodyPr>
            <a:normAutofit/>
          </a:bodyPr>
          <a:lstStyle/>
          <a:p>
            <a:r>
              <a:rPr lang="en-US" dirty="0" smtClean="0"/>
              <a:t>Smooth glossy multiple mass seen in anterior </a:t>
            </a:r>
            <a:r>
              <a:rPr lang="en-US" dirty="0" err="1" smtClean="0"/>
              <a:t>rhinoscopy</a:t>
            </a:r>
            <a:endParaRPr lang="en-US" dirty="0" smtClean="0"/>
          </a:p>
          <a:p>
            <a:r>
              <a:rPr lang="en-US" dirty="0" smtClean="0"/>
              <a:t>Insensitive on probing.  Probe can be passed around the polyp</a:t>
            </a:r>
          </a:p>
          <a:p>
            <a:r>
              <a:rPr lang="en-US" dirty="0" smtClean="0"/>
              <a:t>Soft and mobile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88840"/>
            <a:ext cx="3975100" cy="2981325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4800"/>
            <a:ext cx="4267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Posterior </a:t>
            </a:r>
            <a:r>
              <a:rPr lang="en-US" dirty="0" err="1" smtClean="0"/>
              <a:t>rhinoscopy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838200" y="1524000"/>
            <a:ext cx="4267200" cy="4297363"/>
          </a:xfrm>
        </p:spPr>
        <p:txBody>
          <a:bodyPr/>
          <a:lstStyle/>
          <a:p>
            <a:r>
              <a:rPr lang="en-US" dirty="0" smtClean="0"/>
              <a:t>Polyp can be seen at the level of choana</a:t>
            </a:r>
          </a:p>
          <a:p>
            <a:r>
              <a:rPr lang="en-US" dirty="0" smtClean="0"/>
              <a:t>Antrochoanal polyp can be seen exiting out of accessory ostium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1772816"/>
            <a:ext cx="3657600" cy="274320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13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Differential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/>
          <a:lstStyle/>
          <a:p>
            <a:r>
              <a:rPr lang="en-US" dirty="0" err="1" smtClean="0"/>
              <a:t>Meningocele</a:t>
            </a:r>
            <a:endParaRPr lang="en-US" dirty="0" smtClean="0"/>
          </a:p>
          <a:p>
            <a:r>
              <a:rPr lang="en-US" dirty="0" err="1" smtClean="0"/>
              <a:t>Angiofibroma</a:t>
            </a:r>
            <a:endParaRPr lang="en-US" dirty="0" smtClean="0"/>
          </a:p>
          <a:p>
            <a:r>
              <a:rPr lang="en-US" dirty="0" err="1" smtClean="0"/>
              <a:t>Sq</a:t>
            </a:r>
            <a:r>
              <a:rPr lang="en-US" dirty="0" smtClean="0"/>
              <a:t> cell carcinoma</a:t>
            </a:r>
          </a:p>
          <a:p>
            <a:r>
              <a:rPr lang="en-US" dirty="0" smtClean="0"/>
              <a:t>Enlarged turbinates</a:t>
            </a:r>
          </a:p>
          <a:p>
            <a:r>
              <a:rPr lang="en-US" dirty="0" smtClean="0"/>
              <a:t>Inverted papilloma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14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Radiology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772816"/>
            <a:ext cx="1905000" cy="15811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844824"/>
            <a:ext cx="1905000" cy="1428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096" y="1844824"/>
            <a:ext cx="2295525" cy="199072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903665"/>
            <a:ext cx="2808312" cy="2622830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15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Medical Management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Antihistamines ?</a:t>
            </a:r>
          </a:p>
          <a:p>
            <a:r>
              <a:rPr lang="en-US" dirty="0" smtClean="0"/>
              <a:t>Nasal decongestant</a:t>
            </a:r>
          </a:p>
          <a:p>
            <a:r>
              <a:rPr lang="en-US" dirty="0" smtClean="0"/>
              <a:t>Steroids</a:t>
            </a:r>
          </a:p>
          <a:p>
            <a:r>
              <a:rPr lang="en-US" dirty="0" smtClean="0"/>
              <a:t>Antibiotics ?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6580916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0546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dirty="0" smtClean="0"/>
              <a:t>Surgery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FESS</a:t>
            </a:r>
          </a:p>
          <a:p>
            <a:r>
              <a:rPr lang="en-US" dirty="0" smtClean="0"/>
              <a:t>Endoscopic </a:t>
            </a:r>
            <a:r>
              <a:rPr lang="en-US" dirty="0" err="1" smtClean="0"/>
              <a:t>polypectomy</a:t>
            </a:r>
            <a:endParaRPr lang="en-US" dirty="0" smtClean="0"/>
          </a:p>
          <a:p>
            <a:r>
              <a:rPr lang="en-US" dirty="0" err="1" smtClean="0"/>
              <a:t>Caldwel</a:t>
            </a:r>
            <a:r>
              <a:rPr lang="en-US" dirty="0" smtClean="0"/>
              <a:t> </a:t>
            </a:r>
            <a:r>
              <a:rPr lang="en-US" smtClean="0"/>
              <a:t>Luc procedure</a:t>
            </a:r>
            <a:endParaRPr lang="en-US" dirty="0" smtClean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17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88586" y="2967335"/>
            <a:ext cx="3166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Thank you</a:t>
            </a:r>
            <a:endParaRPr lang="en-US" sz="5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8399293"/>
      </p:ext>
    </p:extLst>
  </p:cSld>
  <p:clrMapOvr>
    <a:masterClrMapping/>
  </p:clrMapOvr>
  <p:transition xmlns:p14="http://schemas.microsoft.com/office/powerpoint/2010/main" spd="slow"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Definition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term polyp derived from Latin word “</a:t>
            </a:r>
            <a:r>
              <a:rPr lang="en-US" dirty="0" err="1" smtClean="0"/>
              <a:t>Polypous</a:t>
            </a:r>
            <a:r>
              <a:rPr lang="en-US" dirty="0" smtClean="0"/>
              <a:t>” Many footed</a:t>
            </a:r>
          </a:p>
          <a:p>
            <a:r>
              <a:rPr lang="en-US" dirty="0" smtClean="0"/>
              <a:t>Defined as simple </a:t>
            </a:r>
            <a:r>
              <a:rPr lang="en-US" dirty="0" err="1" smtClean="0"/>
              <a:t>oedematous</a:t>
            </a:r>
            <a:r>
              <a:rPr lang="en-US" dirty="0" smtClean="0"/>
              <a:t> hypertrophic nasal mucosa</a:t>
            </a:r>
            <a:endParaRPr lang="en-US" dirty="0"/>
          </a:p>
          <a:p>
            <a:r>
              <a:rPr lang="en-US" dirty="0" smtClean="0"/>
              <a:t>Can be unilateral / bilateral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2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102585685"/>
              </p:ext>
            </p:extLst>
          </p:nvPr>
        </p:nvGraphicFramePr>
        <p:xfrm>
          <a:off x="1828800" y="17526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r>
              <a:rPr lang="en-US" dirty="0" smtClean="0"/>
              <a:t>Classification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3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7E429971-BC57-430F-BB25-C0574E5E39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D54B1729-BC98-42C1-9C6C-D65DCBA4358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C04276DC-EE64-470A-B8BC-09067B8045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B37A5355-225B-4C6F-AED7-6C620F99EEC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5034101-5B7D-4FE7-B47A-5A48CF39606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C7C3E6FD-D83F-4BDA-907E-B5EE041DA9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nasal polypi</a:t>
            </a:r>
            <a:endParaRPr lang="en-IN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300" y="2060848"/>
            <a:ext cx="3657600" cy="3173933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Also known as inflammatory polyp</a:t>
            </a:r>
          </a:p>
          <a:p>
            <a:r>
              <a:rPr lang="en-US" dirty="0" smtClean="0"/>
              <a:t>Ethmoidal polyp</a:t>
            </a:r>
          </a:p>
          <a:p>
            <a:r>
              <a:rPr lang="en-US" dirty="0" smtClean="0"/>
              <a:t>Antrochoanal polyp</a:t>
            </a:r>
            <a:endParaRPr lang="en-I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563087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 polyp / Ethmoidal polypi</a:t>
            </a:r>
            <a:endParaRPr lang="en-IN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607950"/>
              </p:ext>
            </p:extLst>
          </p:nvPr>
        </p:nvGraphicFramePr>
        <p:xfrm>
          <a:off x="2062289" y="1600202"/>
          <a:ext cx="5476622" cy="4525959"/>
        </p:xfrm>
        <a:graphic>
          <a:graphicData uri="http://schemas.openxmlformats.org/drawingml/2006/table">
            <a:tbl>
              <a:tblPr/>
              <a:tblGrid>
                <a:gridCol w="2738311"/>
                <a:gridCol w="2738311"/>
              </a:tblGrid>
              <a:tr h="43399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>
                          <a:effectLst/>
                        </a:rPr>
                        <a:t>Ethmoidal polypi</a:t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>
                          <a:effectLst/>
                        </a:rPr>
                        <a:t>Antrochoanal polyp</a:t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99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>
                          <a:effectLst/>
                        </a:rPr>
                        <a:t>Seen in adults</a:t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>
                          <a:effectLst/>
                        </a:rPr>
                        <a:t>Seen in children and adolescents</a:t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99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>
                          <a:effectLst/>
                        </a:rPr>
                        <a:t>Allergy is the common cause</a:t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>
                          <a:effectLst/>
                        </a:rPr>
                        <a:t>Infection is the common cause</a:t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99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>
                          <a:effectLst/>
                        </a:rPr>
                        <a:t>Multiple (bunch of grapes)</a:t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>
                          <a:effectLst/>
                        </a:rPr>
                        <a:t>Unilateral</a:t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99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>
                          <a:effectLst/>
                        </a:rPr>
                        <a:t/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>
                          <a:effectLst/>
                        </a:rPr>
                        <a:t>Arises from maxillary antrum</a:t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99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>
                          <a:effectLst/>
                        </a:rPr>
                        <a:t>Seen easily on anterior </a:t>
                      </a:r>
                      <a:r>
                        <a:rPr lang="en-IN" sz="1200" b="1" dirty="0" err="1">
                          <a:effectLst/>
                        </a:rPr>
                        <a:t>rhinoscopy</a:t>
                      </a:r>
                      <a:r>
                        <a:rPr lang="en-IN" sz="1200" b="1" dirty="0">
                          <a:effectLst/>
                        </a:rPr>
                        <a:t/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>
                          <a:effectLst/>
                        </a:rPr>
                        <a:t>Seen commonly in post nasal exam</a:t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619995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>
                          <a:effectLst/>
                        </a:rPr>
                        <a:t>X ray PNS may show hazy </a:t>
                      </a:r>
                      <a:r>
                        <a:rPr lang="en-IN" sz="1200" b="1" dirty="0" err="1">
                          <a:effectLst/>
                        </a:rPr>
                        <a:t>ethmoids</a:t>
                      </a:r>
                      <a:r>
                        <a:rPr lang="en-IN" sz="1200" b="1" dirty="0">
                          <a:effectLst/>
                        </a:rPr>
                        <a:t> and normal maxillary sinuses</a:t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>
                          <a:effectLst/>
                        </a:rPr>
                        <a:t>X ray PNS shows hazy maxillary antrum</a:t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99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>
                          <a:effectLst/>
                        </a:rPr>
                        <a:t>Mostly bilateral</a:t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>
                          <a:effectLst/>
                        </a:rPr>
                        <a:t>Usually unilateral</a:t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99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>
                          <a:effectLst/>
                        </a:rPr>
                        <a:t>Recurrence is common</a:t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>
                          <a:effectLst/>
                        </a:rPr>
                        <a:t>Recurrence is uncommon</a:t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33996"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 err="1">
                          <a:effectLst/>
                        </a:rPr>
                        <a:t>Polypectomy</a:t>
                      </a:r>
                      <a:r>
                        <a:rPr lang="en-IN" sz="1200" b="1" dirty="0">
                          <a:effectLst/>
                        </a:rPr>
                        <a:t/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IN" sz="1200" b="1" dirty="0" err="1">
                          <a:effectLst/>
                        </a:rPr>
                        <a:t>Caldwel</a:t>
                      </a:r>
                      <a:r>
                        <a:rPr lang="en-IN" sz="1200" b="1" dirty="0">
                          <a:effectLst/>
                        </a:rPr>
                        <a:t> </a:t>
                      </a:r>
                      <a:r>
                        <a:rPr lang="en-IN" sz="1200" b="1" dirty="0" err="1">
                          <a:effectLst/>
                        </a:rPr>
                        <a:t>luc</a:t>
                      </a:r>
                      <a:r>
                        <a:rPr lang="en-IN" sz="1200" b="1" dirty="0">
                          <a:effectLst/>
                        </a:rPr>
                        <a:t> surgery in recurrent cases</a:t>
                      </a:r>
                      <a:br>
                        <a:rPr lang="en-IN" sz="1200" b="1" dirty="0">
                          <a:effectLst/>
                        </a:rPr>
                      </a:br>
                      <a:endParaRPr lang="en-IN" sz="1200" b="1" dirty="0">
                        <a:effectLst/>
                      </a:endParaRPr>
                    </a:p>
                  </a:txBody>
                  <a:tcPr marL="61999" marR="61999" marT="31000" marB="31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062163" y="1600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2060697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838200" y="306168"/>
            <a:ext cx="8077200" cy="1143000"/>
          </a:xfrm>
        </p:spPr>
        <p:txBody>
          <a:bodyPr/>
          <a:lstStyle/>
          <a:p>
            <a:r>
              <a:rPr lang="en-US" dirty="0" smtClean="0"/>
              <a:t>Fungal polyp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838200" y="1524000"/>
            <a:ext cx="337376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5 Different types</a:t>
            </a:r>
          </a:p>
          <a:p>
            <a:r>
              <a:rPr lang="en-US" sz="3200" dirty="0" smtClean="0"/>
              <a:t>Acute fulminant</a:t>
            </a:r>
            <a:endParaRPr lang="en-US" sz="3200" dirty="0"/>
          </a:p>
          <a:p>
            <a:r>
              <a:rPr lang="en-US" sz="3200" dirty="0" smtClean="0"/>
              <a:t>Chronic invasive</a:t>
            </a:r>
          </a:p>
          <a:p>
            <a:r>
              <a:rPr lang="en-US" sz="3200" dirty="0" smtClean="0"/>
              <a:t>Granulomatous invasive</a:t>
            </a:r>
          </a:p>
          <a:p>
            <a:r>
              <a:rPr lang="en-US" sz="3200" dirty="0" smtClean="0"/>
              <a:t>Fungal ball</a:t>
            </a:r>
          </a:p>
          <a:p>
            <a:r>
              <a:rPr lang="en-US" sz="3200" dirty="0" smtClean="0"/>
              <a:t>AFRS 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6</a:t>
            </a:fld>
            <a:endParaRPr lang="en-US" dirty="0"/>
          </a:p>
        </p:txBody>
      </p:sp>
    </p:spTree>
    <p:custDataLst>
      <p:tags r:id="rId1"/>
    </p:custData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620688"/>
            <a:ext cx="2790310" cy="223224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1" y="641362"/>
            <a:ext cx="2948765" cy="22115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7" y="3789039"/>
            <a:ext cx="2880321" cy="21602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1543" y="3789039"/>
            <a:ext cx="2767133" cy="2233971"/>
          </a:xfrm>
          <a:prstGeom prst="rect">
            <a:avLst/>
          </a:prstGeom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081668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Fungal ball</a:t>
            </a:r>
            <a:endParaRPr lang="en-IN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56792"/>
            <a:ext cx="4040188" cy="3232150"/>
          </a:xfrm>
        </p:spPr>
      </p:pic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860032" y="1556792"/>
            <a:ext cx="4041775" cy="639762"/>
          </a:xfrm>
        </p:spPr>
        <p:txBody>
          <a:bodyPr/>
          <a:lstStyle/>
          <a:p>
            <a:r>
              <a:rPr lang="en-US" dirty="0" smtClean="0"/>
              <a:t>Features</a:t>
            </a:r>
            <a:endParaRPr lang="en-IN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 smtClean="0"/>
              <a:t>Immunocompetent</a:t>
            </a:r>
            <a:endParaRPr lang="en-US" dirty="0" smtClean="0"/>
          </a:p>
          <a:p>
            <a:r>
              <a:rPr lang="en-US" dirty="0" smtClean="0"/>
              <a:t>Fungal ball is tightly packed hyphae of </a:t>
            </a:r>
            <a:r>
              <a:rPr lang="en-US" dirty="0" err="1" smtClean="0"/>
              <a:t>aspergillus</a:t>
            </a:r>
            <a:r>
              <a:rPr lang="en-US" dirty="0" smtClean="0"/>
              <a:t> (common)</a:t>
            </a:r>
          </a:p>
          <a:p>
            <a:r>
              <a:rPr lang="en-US" dirty="0" smtClean="0"/>
              <a:t>Antifungal </a:t>
            </a:r>
            <a:r>
              <a:rPr lang="en-US" dirty="0" err="1" smtClean="0"/>
              <a:t>trt</a:t>
            </a:r>
            <a:r>
              <a:rPr lang="en-US" dirty="0" smtClean="0"/>
              <a:t> is not necessary</a:t>
            </a:r>
            <a:endParaRPr lang="en-IN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27190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AFRS</a:t>
            </a:r>
            <a:endParaRPr lang="en-IN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628801"/>
            <a:ext cx="4102224" cy="3672408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Bent’s criteria</a:t>
            </a:r>
            <a:endParaRPr lang="en-IN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Type I hypersensitivity (demonstrable)</a:t>
            </a:r>
          </a:p>
          <a:p>
            <a:r>
              <a:rPr lang="en-US" dirty="0" smtClean="0"/>
              <a:t>Nasal polyposis</a:t>
            </a:r>
          </a:p>
          <a:p>
            <a:r>
              <a:rPr lang="en-US" dirty="0" smtClean="0"/>
              <a:t>Heterodense mass lesion seen in CT scans</a:t>
            </a:r>
          </a:p>
          <a:p>
            <a:r>
              <a:rPr lang="en-US" dirty="0" smtClean="0"/>
              <a:t>Presence of eosinophilic mucin mixed with non invasive fungus</a:t>
            </a:r>
          </a:p>
          <a:p>
            <a:r>
              <a:rPr lang="en-US" dirty="0" smtClean="0"/>
              <a:t>+ Fungal stain / culture</a:t>
            </a:r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drtbalu's otolaryngology online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155605"/>
      </p:ext>
    </p:extLst>
  </p:cSld>
  <p:clrMapOvr>
    <a:masterClrMapping/>
  </p:clrMapOvr>
  <p:transition xmlns:p14="http://schemas.microsoft.com/office/powerpoint/2010/main" spd="slow">
    <p:wipe dir="d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FpChuQ9mrn7ncHkUb4wJD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HsVeI2TwAzQM9S4tQjLvMM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lJFhM9s1uk4SUavhm7qdN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RE8H4Cw6MhrnQZNFfxntk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CdIAG7WhWjupCZ4n8F2K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7C7AXHsIfcZM0GIL5sI0jk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Nt3NLyN5bG9MX84Ywq40Qo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bORDfvhHahmpDFmvtYCcVK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yODdiYQyEGY8EmMcNZ3vZT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p3DFAl6DuE5xCL7XTKqog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ezdaKHeWyBnZyZ2cDqRSo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LRMR96J2MVd0CGe2e5htjk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etnMj4SFfqbVIhVK0Rf8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gLLkbNYfJYmMS8cGCr6Zqx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zvrdC8eV6YWWfpMhsRT8jq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Q5rpkfSAY2XQl9CRvNvPMK"/>
</p:tagLst>
</file>

<file path=ppt/theme/theme1.xml><?xml version="1.0" encoding="utf-8"?>
<a:theme xmlns:a="http://schemas.openxmlformats.org/drawingml/2006/main" name="TS101674557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CBBC8FAA-EEEF-4048-9536-A7C45121028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TS101674557</Template>
  <TotalTime>0</TotalTime>
  <Words>495</Words>
  <Application>Microsoft Macintosh PowerPoint</Application>
  <PresentationFormat>On-screen Show (4:3)</PresentationFormat>
  <Paragraphs>141</Paragraphs>
  <Slides>18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TS101674557</vt:lpstr>
      <vt:lpstr>Nasal polypi</vt:lpstr>
      <vt:lpstr>Definition</vt:lpstr>
      <vt:lpstr>Classification</vt:lpstr>
      <vt:lpstr>Simple nasal polypi</vt:lpstr>
      <vt:lpstr>AC polyp / Ethmoidal polypi</vt:lpstr>
      <vt:lpstr>Fungal polyp</vt:lpstr>
      <vt:lpstr>PowerPoint Presentation</vt:lpstr>
      <vt:lpstr>Fungal ball</vt:lpstr>
      <vt:lpstr>AFRS</vt:lpstr>
      <vt:lpstr>PowerPoint Presentation</vt:lpstr>
      <vt:lpstr>Clinical features</vt:lpstr>
      <vt:lpstr>Examination</vt:lpstr>
      <vt:lpstr>Posterior rhinoscopy</vt:lpstr>
      <vt:lpstr>Differential diagnosis</vt:lpstr>
      <vt:lpstr>Radiology</vt:lpstr>
      <vt:lpstr>Medical Management</vt:lpstr>
      <vt:lpstr>Surgery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2011-10-02T09:15:30Z</dcterms:created>
  <dcterms:modified xsi:type="dcterms:W3CDTF">2017-02-27T08:31:32Z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TC016745579991</vt:lpwstr>
  </property>
</Properties>
</file>