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39" r:id="rId2"/>
  </p:sldMasterIdLst>
  <p:sldIdLst>
    <p:sldId id="320" r:id="rId3"/>
    <p:sldId id="258" r:id="rId4"/>
    <p:sldId id="259" r:id="rId5"/>
    <p:sldId id="260" r:id="rId6"/>
    <p:sldId id="263" r:id="rId7"/>
    <p:sldId id="262" r:id="rId8"/>
    <p:sldId id="283" r:id="rId9"/>
    <p:sldId id="318" r:id="rId10"/>
    <p:sldId id="319" r:id="rId11"/>
    <p:sldId id="316" r:id="rId12"/>
    <p:sldId id="315" r:id="rId13"/>
    <p:sldId id="265" r:id="rId14"/>
    <p:sldId id="266" r:id="rId15"/>
    <p:sldId id="267" r:id="rId16"/>
    <p:sldId id="306" r:id="rId17"/>
    <p:sldId id="307" r:id="rId18"/>
    <p:sldId id="308" r:id="rId19"/>
    <p:sldId id="309" r:id="rId20"/>
    <p:sldId id="269" r:id="rId21"/>
    <p:sldId id="270" r:id="rId22"/>
    <p:sldId id="271" r:id="rId23"/>
    <p:sldId id="282" r:id="rId24"/>
    <p:sldId id="310" r:id="rId25"/>
    <p:sldId id="278" r:id="rId26"/>
    <p:sldId id="279" r:id="rId27"/>
    <p:sldId id="311" r:id="rId28"/>
    <p:sldId id="312" r:id="rId29"/>
    <p:sldId id="284" r:id="rId30"/>
    <p:sldId id="285" r:id="rId31"/>
    <p:sldId id="286" r:id="rId32"/>
    <p:sldId id="287" r:id="rId33"/>
    <p:sldId id="289" r:id="rId34"/>
    <p:sldId id="290" r:id="rId35"/>
    <p:sldId id="294" r:id="rId36"/>
    <p:sldId id="295" r:id="rId37"/>
    <p:sldId id="296" r:id="rId38"/>
    <p:sldId id="297" r:id="rId39"/>
    <p:sldId id="300" r:id="rId40"/>
    <p:sldId id="313" r:id="rId41"/>
  </p:sldIdLst>
  <p:sldSz cx="9144000" cy="6858000" type="screen4x3"/>
  <p:notesSz cx="6858000" cy="9144000"/>
  <p:defaultTextStyle>
    <a:defPPr>
      <a:defRPr lang="en-US"/>
    </a:defPPr>
    <a:lvl1pPr marL="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3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0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72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26" algn="l" defTabSz="45715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4" autoAdjust="0"/>
    <p:restoredTop sz="94624" autoAdjust="0"/>
  </p:normalViewPr>
  <p:slideViewPr>
    <p:cSldViewPr snapToGrid="0" snapToObjects="1">
      <p:cViewPr>
        <p:scale>
          <a:sx n="66" d="100"/>
          <a:sy n="66" d="100"/>
        </p:scale>
        <p:origin x="-147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07601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2512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82244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5570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77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531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892969" y="1151930"/>
            <a:ext cx="7358063" cy="2321719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892969" y="3536156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129606" y="446485"/>
            <a:ext cx="6875859" cy="416123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892969" y="4723805"/>
            <a:ext cx="7358063" cy="1000125"/>
          </a:xfrm>
          <a:prstGeom prst="rect">
            <a:avLst/>
          </a:prstGeom>
        </p:spPr>
        <p:txBody>
          <a:bodyPr anchor="b"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892969" y="5759649"/>
            <a:ext cx="7358063" cy="794742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4437983" y="6500812"/>
            <a:ext cx="520973" cy="272186"/>
          </a:xfrm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892969" y="2268141"/>
            <a:ext cx="7358063" cy="2321719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4723805" y="446484"/>
            <a:ext cx="3750469" cy="5786438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669726" y="446484"/>
            <a:ext cx="3750469" cy="2803922"/>
          </a:xfrm>
          <a:prstGeom prst="rect">
            <a:avLst/>
          </a:prstGeom>
        </p:spPr>
        <p:txBody>
          <a:bodyPr anchor="b"/>
          <a:lstStyle>
            <a:lvl1pPr>
              <a:defRPr sz="4200"/>
            </a:lvl1pPr>
          </a:lstStyle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669726" y="3348633"/>
            <a:ext cx="3750469" cy="2884289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2200"/>
            </a:lvl1pPr>
            <a:lvl2pPr marL="0" indent="160729" algn="ctr">
              <a:spcBef>
                <a:spcPts val="0"/>
              </a:spcBef>
              <a:buSzTx/>
              <a:buNone/>
              <a:defRPr sz="2200"/>
            </a:lvl2pPr>
            <a:lvl3pPr marL="0" indent="321457" algn="ctr">
              <a:spcBef>
                <a:spcPts val="0"/>
              </a:spcBef>
              <a:buSzTx/>
              <a:buNone/>
              <a:defRPr sz="2200"/>
            </a:lvl3pPr>
            <a:lvl4pPr marL="0" indent="482186" algn="ctr">
              <a:spcBef>
                <a:spcPts val="0"/>
              </a:spcBef>
              <a:buSzTx/>
              <a:buNone/>
              <a:defRPr sz="2200"/>
            </a:lvl4pPr>
            <a:lvl5pPr marL="0" indent="642915" algn="ctr">
              <a:spcBef>
                <a:spcPts val="0"/>
              </a:spcBef>
              <a:buSzTx/>
              <a:buNone/>
              <a:defRPr sz="22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968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4723805" y="1830586"/>
            <a:ext cx="3750469" cy="4420195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669726" y="1830586"/>
            <a:ext cx="3750469" cy="4420195"/>
          </a:xfrm>
          <a:prstGeom prst="rect">
            <a:avLst/>
          </a:prstGeom>
        </p:spPr>
        <p:txBody>
          <a:bodyPr/>
          <a:lstStyle>
            <a:lvl1pPr marL="241093" indent="-241093">
              <a:spcBef>
                <a:spcPts val="2250"/>
              </a:spcBef>
              <a:defRPr sz="2000"/>
            </a:lvl1pPr>
            <a:lvl2pPr marL="482186" indent="-241093">
              <a:spcBef>
                <a:spcPts val="2250"/>
              </a:spcBef>
              <a:defRPr sz="2000"/>
            </a:lvl2pPr>
            <a:lvl3pPr marL="723279" indent="-241093">
              <a:spcBef>
                <a:spcPts val="2250"/>
              </a:spcBef>
              <a:defRPr sz="2000"/>
            </a:lvl3pPr>
            <a:lvl4pPr marL="964372" indent="-241093">
              <a:spcBef>
                <a:spcPts val="2250"/>
              </a:spcBef>
              <a:defRPr sz="2000"/>
            </a:lvl4pPr>
            <a:lvl5pPr marL="1205465" indent="-241093">
              <a:spcBef>
                <a:spcPts val="2250"/>
              </a:spcBef>
              <a:defRPr sz="2000"/>
            </a:lvl5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669727" y="892969"/>
            <a:ext cx="7804547" cy="50720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4728177" y="625078"/>
            <a:ext cx="3750469" cy="2652117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892969" y="4473774"/>
            <a:ext cx="7358063" cy="333742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1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892969" y="3000375"/>
            <a:ext cx="7358063" cy="48763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700"/>
            </a:lvl1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 lIns="64291" tIns="32145" rIns="64291" bIns="32145" anchor="t">
            <a:noAutofit/>
          </a:bodyPr>
          <a:lstStyle/>
          <a:p>
            <a:r>
              <a:rPr lang="de-DE" smtClean="0"/>
              <a:t>Bild durch Klicken auf Symbol hinzufügen</a:t>
            </a:r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087968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4464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57A1-2C14-6A49-AF32-B457408DD2B2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6177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695559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22E08E-ED33-3340-ABB1-52EECD53F47C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5570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9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  <a:ln/>
        </p:spPr>
        <p:txBody>
          <a:bodyPr lIns="91430" tIns="45716" rIns="91430" bIns="45716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42D6DE-A1BD-564C-BDBB-2828810D3D8D}" type="slidenum">
              <a:rPr lang="ar-SA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45318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lIns="91430" tIns="45716" rIns="91430" bIns="45716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540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244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8052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5437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125540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990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58610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0" tIns="45716" rIns="91430" bIns="4571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30" tIns="45716" rIns="91430" bIns="4571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5B8EB-B927-2349-94A8-D840F1924B5A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30" tIns="45716" rIns="91430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8755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457154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5" indent="-342865" algn="l" defTabSz="457154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4" indent="-285722" algn="l" defTabSz="457154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3" indent="-228576" algn="l" defTabSz="457154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36" indent="-228576" algn="l" defTabSz="457154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0" indent="-228576" algn="l" defTabSz="457154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2" indent="-228576" algn="l" defTabSz="457154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0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669727" y="312539"/>
            <a:ext cx="7804547" cy="1518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669727" y="1830586"/>
            <a:ext cx="7804547" cy="44201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4437983" y="6505277"/>
            <a:ext cx="520973" cy="272186"/>
          </a:xfrm>
          <a:prstGeom prst="rect">
            <a:avLst/>
          </a:prstGeom>
          <a:ln w="12700">
            <a:miter lim="400000"/>
          </a:ln>
        </p:spPr>
        <p:txBody>
          <a:bodyPr wrap="none" lIns="35717" tIns="35717" rIns="35717" bIns="35717">
            <a:spAutoFit/>
          </a:bodyPr>
          <a:lstStyle>
            <a:lvl1pPr>
              <a:defRPr sz="1300"/>
            </a:lvl1pPr>
          </a:lstStyle>
          <a:p>
            <a:fld id="{6116EF7D-CAAF-ED4E-B6B7-44CEC2B2B0CD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</p:sldLayoutIdLst>
  <p:transition spd="med"/>
  <p:txStyles>
    <p:title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1252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62505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93758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25011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1562640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1875168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2187696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2500224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2812752" marR="0" indent="-312528" algn="l" defTabSz="410751" rtl="0" eaLnBrk="1" latinLnBrk="0" hangingPunct="1">
        <a:lnSpc>
          <a:spcPct val="100000"/>
        </a:lnSpc>
        <a:spcBef>
          <a:spcPts val="2953"/>
        </a:spcBef>
        <a:spcAft>
          <a:spcPts val="0"/>
        </a:spcAft>
        <a:buClrTx/>
        <a:buSzPct val="75000"/>
        <a:buFontTx/>
        <a:buChar char="•"/>
        <a:tabLst/>
        <a:defRPr sz="25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1607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321457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482186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642915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803643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964372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125101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285829" algn="ctr" defTabSz="410751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m.sa/url?sa=i&amp;rct=j&amp;q=&amp;esrc=s&amp;source=images&amp;cd=&amp;cad=rja&amp;uact=8&amp;ved=0CAcQjRxqFQoTCIm4s7yFwMcCFcNaGgodbb4I9A&amp;url=http://wiley-vch.e-bookshelf.de/products/reading-epub/product-id/668846/title/ABC+of+Ear,+Nose+and+Throat.html?lang=dt&amp;ei=5SzaVcmxDsO1ae38oqAP&amp;psig=AFQjCNFLo64s8duzV7pJ1pddFAn7HcWJmQ&amp;ust=1440447938389292" TargetMode="External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fmuhawas\AppData\Local\Packages\microsoft.windowscommunicationsapps_8wekyb3d8bbwe\LocalState\LiveComm\f654d39b75757abb\120712-0049\Att\200006b9\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66" t="24068" r="20740" b="31726"/>
          <a:stretch/>
        </p:blipFill>
        <p:spPr bwMode="auto">
          <a:xfrm>
            <a:off x="571472" y="1142984"/>
            <a:ext cx="8072494" cy="442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-86154" y="1304902"/>
            <a:ext cx="7314271" cy="14700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3" tIns="35713" rIns="35713" bIns="35713" anchor="b">
            <a:normAutofit fontScale="62500" lnSpcReduction="20000"/>
          </a:bodyPr>
          <a:lstStyle/>
          <a:p>
            <a:pPr algn="ctr" defTabSz="410709">
              <a:defRPr/>
            </a:pPr>
            <a:r>
              <a:rPr lang="en-US" sz="7200" dirty="0" smtClean="0">
                <a:solidFill>
                  <a:srgbClr val="7030A0"/>
                </a:solidFill>
                <a:latin typeface="Arial" charset="0"/>
              </a:rPr>
              <a:t>( Ear I )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4800" dirty="0" smtClean="0">
                <a:latin typeface="Arial" charset="0"/>
              </a:rPr>
              <a:t>Anatomy and Physiology </a:t>
            </a:r>
          </a:p>
          <a:p>
            <a:pPr algn="ctr" defTabSz="410709">
              <a:defRPr/>
            </a:pPr>
            <a:r>
              <a:rPr lang="en-US" sz="4800" dirty="0" smtClean="0">
                <a:latin typeface="Arial" charset="0"/>
              </a:rPr>
              <a:t>of the ear</a:t>
            </a:r>
            <a:r>
              <a:rPr lang="en-US" sz="4800" b="1" kern="0" dirty="0" smtClean="0">
                <a:solidFill>
                  <a:srgbClr val="990033"/>
                </a:solidFill>
                <a:sym typeface="Helvetica Light"/>
              </a:rPr>
              <a:t>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5272" y="5181617"/>
            <a:ext cx="7620000" cy="15335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35713" tIns="35713" rIns="35713" bIns="35713" anchor="t">
            <a:normAutofit/>
          </a:bodyPr>
          <a:lstStyle/>
          <a:p>
            <a:pPr algn="ctr" defTabSz="410709">
              <a:lnSpc>
                <a:spcPct val="90000"/>
              </a:lnSpc>
              <a:defRPr/>
            </a:pPr>
            <a:r>
              <a:rPr lang="en-US" sz="2800" b="1" kern="0" dirty="0" smtClean="0">
                <a:sym typeface="Helvetica Light"/>
              </a:rPr>
              <a:t>Dr. </a:t>
            </a:r>
            <a:r>
              <a:rPr lang="en-US" sz="2800" b="1" kern="0" dirty="0" err="1" smtClean="0">
                <a:sym typeface="Helvetica Light"/>
              </a:rPr>
              <a:t>Farid</a:t>
            </a:r>
            <a:r>
              <a:rPr lang="en-US" sz="2800" b="1" kern="0" dirty="0" smtClean="0">
                <a:sym typeface="Helvetica Light"/>
              </a:rPr>
              <a:t> </a:t>
            </a:r>
            <a:r>
              <a:rPr lang="en-US" sz="2800" b="1" kern="0" dirty="0" err="1" smtClean="0">
                <a:sym typeface="Helvetica Light"/>
              </a:rPr>
              <a:t>Alzhrani</a:t>
            </a:r>
            <a:r>
              <a:rPr lang="en-US" sz="2000" b="1" kern="0" dirty="0" smtClean="0">
                <a:sym typeface="Helvetica Light"/>
              </a:rPr>
              <a:t/>
            </a:r>
            <a:br>
              <a:rPr lang="en-US" sz="2000" b="1" kern="0" dirty="0" smtClean="0">
                <a:sym typeface="Helvetica Light"/>
              </a:rPr>
            </a:br>
            <a:r>
              <a:rPr lang="en-US" kern="0" dirty="0" smtClean="0">
                <a:sym typeface="Helvetica Light"/>
              </a:rPr>
              <a:t>Assistant  professor</a:t>
            </a:r>
          </a:p>
          <a:p>
            <a:pPr algn="ctr" defTabSz="410709">
              <a:lnSpc>
                <a:spcPct val="90000"/>
              </a:lnSpc>
              <a:defRPr/>
            </a:pPr>
            <a:r>
              <a:rPr lang="en-US" kern="0" dirty="0" smtClean="0">
                <a:sym typeface="Helvetica Light"/>
              </a:rPr>
              <a:t> Consultant of  Otolaryngology, head and neck surgery</a:t>
            </a:r>
          </a:p>
          <a:p>
            <a:pPr algn="ctr" defTabSz="410709">
              <a:lnSpc>
                <a:spcPct val="90000"/>
              </a:lnSpc>
              <a:defRPr/>
            </a:pPr>
            <a:r>
              <a:rPr lang="en-US" kern="0" dirty="0" smtClean="0">
                <a:sym typeface="Helvetica Light"/>
              </a:rPr>
              <a:t> King </a:t>
            </a:r>
            <a:r>
              <a:rPr lang="en-US" kern="0" dirty="0" err="1" smtClean="0">
                <a:sym typeface="Helvetica Light"/>
              </a:rPr>
              <a:t>Abdulaziz</a:t>
            </a:r>
            <a:r>
              <a:rPr lang="en-US" kern="0" dirty="0" smtClean="0">
                <a:sym typeface="Helvetica Light"/>
              </a:rPr>
              <a:t> University Hospital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membran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1200" y="1417641"/>
            <a:ext cx="7765143" cy="4649330"/>
          </a:xfrm>
        </p:spPr>
      </p:pic>
      <p:sp>
        <p:nvSpPr>
          <p:cNvPr id="6" name="Ellipse 5"/>
          <p:cNvSpPr/>
          <p:nvPr/>
        </p:nvSpPr>
        <p:spPr>
          <a:xfrm>
            <a:off x="5892800" y="1640115"/>
            <a:ext cx="1596572" cy="5225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647545" y="2960913"/>
            <a:ext cx="1494972" cy="62411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  <p:pic>
        <p:nvPicPr>
          <p:cNvPr id="5" name="Inhaltsplatzhalter 4" descr="normal-eardrum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042827"/>
            <a:ext cx="4038600" cy="3524596"/>
          </a:xfrm>
        </p:spPr>
      </p:pic>
      <p:pic>
        <p:nvPicPr>
          <p:cNvPr id="7" name="Grafik 6" descr="-Cholesteatom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1" y="1417640"/>
            <a:ext cx="3563257" cy="2399619"/>
          </a:xfrm>
          <a:prstGeom prst="rect">
            <a:avLst/>
          </a:prstGeom>
        </p:spPr>
      </p:pic>
      <p:pic>
        <p:nvPicPr>
          <p:cNvPr id="8" name="Grafik 7" descr="ear-drom-perforatio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2" y="3991430"/>
            <a:ext cx="3563257" cy="23617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1830587"/>
            <a:ext cx="7804547" cy="3989642"/>
          </a:xfrm>
        </p:spPr>
        <p:txBody>
          <a:bodyPr/>
          <a:lstStyle/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solidFill>
                  <a:srgbClr val="FFCC00"/>
                </a:solidFill>
                <a:latin typeface="Arial" charset="0"/>
              </a:rPr>
              <a:t>Middle Ear </a:t>
            </a:r>
            <a:endParaRPr lang="en-US" dirty="0">
              <a:solidFill>
                <a:schemeClr val="tx2"/>
              </a:solidFill>
              <a:latin typeface="Arial" charset="0"/>
            </a:endParaRPr>
          </a:p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B) Middle Ear 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4033838" cy="4525963"/>
          </a:xfrm>
        </p:spPr>
        <p:txBody>
          <a:bodyPr>
            <a:normAutofit/>
          </a:bodyPr>
          <a:lstStyle/>
          <a:p>
            <a:pPr marL="514298" indent="-514298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latin typeface="Arial" charset="0"/>
              </a:rPr>
              <a:t>Eustachian (</a:t>
            </a:r>
            <a:r>
              <a:rPr lang="en-US" sz="2400" dirty="0" err="1">
                <a:latin typeface="Arial" charset="0"/>
              </a:rPr>
              <a:t>Pharyngo</a:t>
            </a:r>
            <a:r>
              <a:rPr lang="en-US" sz="2400" dirty="0">
                <a:latin typeface="Arial" charset="0"/>
              </a:rPr>
              <a:t>-tympanic) Tube</a:t>
            </a:r>
          </a:p>
          <a:p>
            <a:pPr marL="514298" indent="-514298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latin typeface="Arial" charset="0"/>
              </a:rPr>
              <a:t>Tympanum (Middle Ear Cavity)</a:t>
            </a:r>
          </a:p>
          <a:p>
            <a:pPr marL="514298" indent="-514298">
              <a:lnSpc>
                <a:spcPct val="140000"/>
              </a:lnSpc>
              <a:buFont typeface="+mj-lt"/>
              <a:buAutoNum type="arabicPeriod"/>
            </a:pPr>
            <a:r>
              <a:rPr lang="en-US" sz="2400" dirty="0">
                <a:latin typeface="Arial" charset="0"/>
              </a:rPr>
              <a:t>Mastoid </a:t>
            </a:r>
            <a:r>
              <a:rPr lang="en-US" sz="2400" dirty="0" err="1">
                <a:latin typeface="Arial" charset="0"/>
              </a:rPr>
              <a:t>Antrum</a:t>
            </a:r>
            <a:r>
              <a:rPr lang="en-US" sz="2400" dirty="0">
                <a:latin typeface="Arial" charset="0"/>
              </a:rPr>
              <a:t> and  Air Cells</a:t>
            </a:r>
          </a:p>
        </p:txBody>
      </p:sp>
      <p:pic>
        <p:nvPicPr>
          <p:cNvPr id="31746" name="Picture 2" descr="http://download.e-bookshelf.de/download/0000/6688/46/L-X-0000668846-0001409245.XHTML/images/c02f009.jpg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38255" y="1600200"/>
            <a:ext cx="3948545" cy="42879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038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2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en-US" sz="3100" dirty="0">
              <a:latin typeface="Arial" charset="0"/>
            </a:endParaRPr>
          </a:p>
        </p:txBody>
      </p:sp>
      <p:pic>
        <p:nvPicPr>
          <p:cNvPr id="10" name="Inhaltsplatzhalter 9" descr="anatomy of-eustachian-tube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211696" y="1600200"/>
            <a:ext cx="2911608" cy="2185988"/>
          </a:xfrm>
        </p:spPr>
      </p:pic>
      <p:pic>
        <p:nvPicPr>
          <p:cNvPr id="12" name="Inhaltsplatzhalter 11" descr="Eustachian tube and ICA.jpg"/>
          <p:cNvPicPr>
            <a:picLocks noGrp="1" noChangeAspect="1"/>
          </p:cNvPicPr>
          <p:nvPr>
            <p:ph sz="quarter" idx="3"/>
          </p:nvPr>
        </p:nvPicPr>
        <p:blipFill>
          <a:blip r:embed="rId3"/>
          <a:stretch>
            <a:fillRect/>
          </a:stretch>
        </p:blipFill>
        <p:spPr>
          <a:xfrm>
            <a:off x="5457071" y="3938588"/>
            <a:ext cx="2420858" cy="2187575"/>
          </a:xfrm>
        </p:spPr>
      </p:pic>
      <p:sp>
        <p:nvSpPr>
          <p:cNvPr id="7" name="Textfeld 6"/>
          <p:cNvSpPr txBox="1"/>
          <p:nvPr/>
        </p:nvSpPr>
        <p:spPr>
          <a:xfrm>
            <a:off x="595744" y="2202877"/>
            <a:ext cx="4031674" cy="3539422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 Connect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cavity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nasopharynx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 Lies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adjacent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ICA</a:t>
            </a:r>
          </a:p>
          <a:p>
            <a:pPr algn="just">
              <a:buFont typeface="Arial" pitchFamily="34" charset="0"/>
              <a:buChar char="•"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7894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parts of-eustachian-tub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1611087"/>
            <a:ext cx="8425542" cy="45957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4" name="Inhaltsplatzhalter 3" descr="physiology-of-eustachian-tub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9543" y="1757818"/>
            <a:ext cx="6937828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sz="3200" dirty="0" smtClean="0">
                <a:latin typeface="Arial" charset="0"/>
              </a:rPr>
              <a:t/>
            </a:r>
            <a:br>
              <a:rPr lang="en-US" sz="3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5" name="Inhaltsplatzhalter 4" descr="eustachian-tube-functio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399" y="1830585"/>
            <a:ext cx="7242630" cy="412027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Eustachian (</a:t>
            </a:r>
            <a:r>
              <a:rPr lang="en-US" sz="3100" dirty="0" err="1" smtClean="0">
                <a:solidFill>
                  <a:srgbClr val="FFCC00"/>
                </a:solidFill>
                <a:latin typeface="Arial" charset="0"/>
              </a:rPr>
              <a:t>Pharyngo</a:t>
            </a: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-Tympanic) Tube</a:t>
            </a:r>
            <a:endParaRPr lang="de-DE" sz="3100" dirty="0"/>
          </a:p>
        </p:txBody>
      </p:sp>
      <p:pic>
        <p:nvPicPr>
          <p:cNvPr id="7" name="Inhaltsplatzhalter 6" descr="eustachian-tube (adults and infants)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25600"/>
            <a:ext cx="4038600" cy="3753639"/>
          </a:xfrm>
        </p:spPr>
      </p:pic>
      <p:pic>
        <p:nvPicPr>
          <p:cNvPr id="8" name="Inhaltsplatzhalter 7" descr="Eustachian tube (adults and infants)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495800" y="1799771"/>
            <a:ext cx="4191000" cy="4180115"/>
          </a:xfrm>
        </p:spPr>
      </p:pic>
      <p:sp>
        <p:nvSpPr>
          <p:cNvPr id="5" name="Ellipse 4"/>
          <p:cNvSpPr/>
          <p:nvPr/>
        </p:nvSpPr>
        <p:spPr>
          <a:xfrm>
            <a:off x="3541491" y="2583551"/>
            <a:ext cx="794657" cy="12482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0" tIns="45716" rIns="91430" bIns="45716"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6" name="Inhaltsplatzhalter 5" descr="boundaries of Middle ear cavit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8287" y="1654630"/>
            <a:ext cx="7588903" cy="4412342"/>
          </a:xfrm>
        </p:spPr>
      </p:pic>
    </p:spTree>
    <p:extLst>
      <p:ext uri="{BB962C8B-B14F-4D97-AF65-F5344CB8AC3E}">
        <p14:creationId xmlns="" xmlns:p14="http://schemas.microsoft.com/office/powerpoint/2010/main" val="3605044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pic>
        <p:nvPicPr>
          <p:cNvPr id="5" name="Inhaltsplatzhalter 4" descr="parts of the ea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2000" y="1925638"/>
            <a:ext cx="5080000" cy="4229100"/>
          </a:xfrm>
        </p:spPr>
      </p:pic>
    </p:spTree>
    <p:extLst>
      <p:ext uri="{BB962C8B-B14F-4D97-AF65-F5344CB8AC3E}">
        <p14:creationId xmlns="" xmlns:p14="http://schemas.microsoft.com/office/powerpoint/2010/main" val="374990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pic>
        <p:nvPicPr>
          <p:cNvPr id="11" name="Inhaltsplatzhalter 10" descr="contents of middle ea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5029" y="1699762"/>
            <a:ext cx="7112000" cy="4419600"/>
          </a:xfrm>
        </p:spPr>
      </p:pic>
    </p:spTree>
    <p:extLst>
      <p:ext uri="{BB962C8B-B14F-4D97-AF65-F5344CB8AC3E}">
        <p14:creationId xmlns="" xmlns:p14="http://schemas.microsoft.com/office/powerpoint/2010/main" val="371043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/>
          <p:cNvSpPr>
            <a:spLocks noGrp="1"/>
          </p:cNvSpPr>
          <p:nvPr>
            <p:ph type="body" sz="half" idx="1"/>
          </p:nvPr>
        </p:nvSpPr>
        <p:spPr>
          <a:xfrm>
            <a:off x="458848" y="2394857"/>
            <a:ext cx="3140689" cy="2294908"/>
          </a:xfrm>
        </p:spPr>
        <p:txBody>
          <a:bodyPr>
            <a:normAutofit/>
          </a:bodyPr>
          <a:lstStyle/>
          <a:p>
            <a:pPr rtl="1"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cavity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divided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into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parts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Inhaltsplatzhalter 6" descr="parts of middle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796153" y="1669146"/>
            <a:ext cx="4781798" cy="4151086"/>
          </a:xfrm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7200" dirty="0" smtClean="0">
                <a:latin typeface="Arial" charset="0"/>
              </a:rPr>
              <a:t/>
            </a:r>
            <a:br>
              <a:rPr lang="en-US" sz="72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  <p:sp>
        <p:nvSpPr>
          <p:cNvPr id="5632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60000"/>
              </a:lnSpc>
              <a:buNone/>
            </a:pPr>
            <a:r>
              <a:rPr lang="en-US" dirty="0" smtClean="0">
                <a:latin typeface="Arial" charset="0"/>
              </a:rPr>
              <a:t>LINING OF THE MIDDLE EAR :</a:t>
            </a:r>
          </a:p>
          <a:p>
            <a:pPr marL="0" indent="0" algn="just">
              <a:lnSpc>
                <a:spcPct val="160000"/>
              </a:lnSpc>
              <a:buNone/>
            </a:pPr>
            <a:r>
              <a:rPr lang="en-US" sz="3000" dirty="0" smtClean="0">
                <a:latin typeface="Arial" charset="0"/>
              </a:rPr>
              <a:t>Mucous </a:t>
            </a:r>
            <a:r>
              <a:rPr lang="en-US" sz="3000" dirty="0">
                <a:latin typeface="Arial" charset="0"/>
              </a:rPr>
              <a:t>membrane </a:t>
            </a:r>
            <a:r>
              <a:rPr lang="en-US" sz="3000" dirty="0" smtClean="0">
                <a:latin typeface="Arial" charset="0"/>
              </a:rPr>
              <a:t>of the middle ear space consists of 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stratified </a:t>
            </a:r>
            <a:r>
              <a:rPr lang="en-US" sz="3000" b="1" dirty="0" err="1" smtClean="0">
                <a:solidFill>
                  <a:srgbClr val="FF0000"/>
                </a:solidFill>
                <a:latin typeface="Arial" charset="0"/>
              </a:rPr>
              <a:t>cuboidal</a:t>
            </a:r>
            <a:r>
              <a:rPr lang="en-US" sz="3000" b="1" dirty="0" smtClean="0">
                <a:solidFill>
                  <a:srgbClr val="FF0000"/>
                </a:solidFill>
                <a:latin typeface="Arial" charset="0"/>
              </a:rPr>
              <a:t> epithelium</a:t>
            </a:r>
            <a:r>
              <a:rPr lang="en-US" sz="3000" dirty="0" smtClean="0">
                <a:latin typeface="Arial" charset="0"/>
              </a:rPr>
              <a:t>, which changes to </a:t>
            </a:r>
            <a:r>
              <a:rPr lang="en-US" sz="3000" dirty="0" err="1" smtClean="0">
                <a:latin typeface="Arial" charset="0"/>
              </a:rPr>
              <a:t>pseudostratified</a:t>
            </a:r>
            <a:r>
              <a:rPr lang="en-US" sz="3000" dirty="0" smtClean="0">
                <a:latin typeface="Arial" charset="0"/>
              </a:rPr>
              <a:t> ciliated epithelium around the mouth of the </a:t>
            </a:r>
            <a:r>
              <a:rPr lang="en-US" sz="3000" dirty="0" err="1" smtClean="0">
                <a:latin typeface="Arial" charset="0"/>
              </a:rPr>
              <a:t>eustachian</a:t>
            </a:r>
            <a:r>
              <a:rPr lang="en-US" sz="3000" dirty="0" smtClean="0">
                <a:latin typeface="Arial" charset="0"/>
              </a:rPr>
              <a:t> tube.</a:t>
            </a:r>
            <a:endParaRPr lang="en-US" sz="30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261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312061" y="2017483"/>
            <a:ext cx="4038600" cy="3818402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de-DE" sz="2400" b="1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Sensory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nerve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supply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middle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ear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mucosa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514298" indent="-514298">
              <a:buFont typeface="+mj-lt"/>
              <a:buAutoNum type="arabicPeriod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Tympanic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branch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glossopharyngeal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nerve.</a:t>
            </a:r>
          </a:p>
          <a:p>
            <a:pPr marL="514298" indent="-514298">
              <a:buFont typeface="+mj-lt"/>
              <a:buAutoNum type="arabicPeriod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Auriculotemporal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branch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trigeminal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nerve.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4510314" y="2017483"/>
            <a:ext cx="4176486" cy="378564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  <p:txBody>
          <a:bodyPr wrap="square" lIns="91430" tIns="45716" rIns="91430" bIns="45716" rtlCol="0">
            <a:spAutoFit/>
          </a:bodyPr>
          <a:lstStyle/>
          <a:p>
            <a:r>
              <a:rPr lang="de-DE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Motor 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nerve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supply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of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middle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ear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u="sng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muscles</a:t>
            </a:r>
            <a:r>
              <a:rPr lang="de-DE" sz="2400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sz="2400" dirty="0" smtClean="0">
              <a:latin typeface="Arial" pitchFamily="34" charset="0"/>
              <a:cs typeface="Arial" pitchFamily="34" charset="0"/>
            </a:endParaRPr>
          </a:p>
          <a:p>
            <a:pPr marL="342865" indent="-342865">
              <a:buFont typeface="+mj-lt"/>
              <a:buAutoNum type="arabicPeriod"/>
            </a:pP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Stapedius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muscle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supplied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stapedial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branch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nerve.</a:t>
            </a:r>
          </a:p>
          <a:p>
            <a:pPr marL="342865" indent="-342865">
              <a:buFont typeface="+mj-lt"/>
              <a:buAutoNum type="arabicPeriod"/>
            </a:pPr>
            <a:r>
              <a:rPr lang="de-DE" sz="2400" dirty="0" smtClean="0">
                <a:latin typeface="Arial" pitchFamily="34" charset="0"/>
                <a:cs typeface="Arial" pitchFamily="34" charset="0"/>
              </a:rPr>
              <a:t>Tensor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tympani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muscle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supplied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mandibular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division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trigeminal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nerve.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</a:t>
            </a:r>
            <a:br>
              <a:rPr lang="en-US" sz="40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C00"/>
                </a:solidFill>
                <a:latin typeface="Arial" charset="0"/>
              </a:rPr>
              <a:t>Tympanic cavity (Middle ear cavity)</a:t>
            </a:r>
            <a:endParaRPr lang="en-US" sz="3100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2412984"/>
            <a:ext cx="4038600" cy="2696029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Air-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containing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cells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mastoid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continuous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air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in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Inhaltsplatzhalter 5" descr="Mastoid air cells.pn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33256" y="1962055"/>
            <a:ext cx="3824515" cy="3686140"/>
          </a:xfr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9727" y="312539"/>
            <a:ext cx="7804547" cy="1518047"/>
          </a:xfrm>
        </p:spPr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106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latin typeface="Arial" charset="0"/>
              </a:rPr>
              <a:t>Middle Ear </a:t>
            </a:r>
            <a:r>
              <a:rPr lang="en-US" sz="15100" dirty="0" smtClean="0">
                <a:latin typeface="Arial" charset="0"/>
              </a:rPr>
              <a:t/>
            </a:r>
            <a:br>
              <a:rPr lang="en-US" sz="15100" dirty="0" smtClean="0"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Mastoid </a:t>
            </a:r>
            <a:r>
              <a:rPr lang="en-US" sz="3100" dirty="0" err="1" smtClean="0">
                <a:solidFill>
                  <a:srgbClr val="FFC000"/>
                </a:solidFill>
                <a:latin typeface="Arial" charset="0"/>
              </a:rPr>
              <a:t>antrum</a:t>
            </a: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and air cells</a:t>
            </a:r>
            <a:endParaRPr lang="en-US" sz="3100" dirty="0">
              <a:latin typeface="Arial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69726" y="1669150"/>
            <a:ext cx="7804547" cy="4616640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complete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sixth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twelfth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years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life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algn="just">
              <a:lnSpc>
                <a:spcPct val="150000"/>
              </a:lnSpc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Font typeface="Arial" pitchFamily="34" charset="0"/>
              <a:buChar char="•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tubal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function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prerequisite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biologically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active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healthy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thus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normal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process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pneumatization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de-DE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1305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latin typeface="Arial" charset="0"/>
              </a:rPr>
              <a:t>ANATOMY OF THE EAR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>
          <a:xfrm>
            <a:off x="669727" y="1569334"/>
            <a:ext cx="7804547" cy="4420195"/>
          </a:xfrm>
        </p:spPr>
        <p:txBody>
          <a:bodyPr/>
          <a:lstStyle/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latin typeface="Arial" charset="0"/>
              </a:rPr>
              <a:t>External </a:t>
            </a:r>
            <a:r>
              <a:rPr lang="en-US" dirty="0" smtClean="0">
                <a:latin typeface="Arial" charset="0"/>
              </a:rPr>
              <a:t>Ear</a:t>
            </a:r>
          </a:p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 smtClean="0">
                <a:latin typeface="Arial" charset="0"/>
              </a:rPr>
              <a:t>Middle Ear Cleft</a:t>
            </a:r>
            <a:endParaRPr lang="en-US" dirty="0">
              <a:latin typeface="Arial" charset="0"/>
            </a:endParaRPr>
          </a:p>
          <a:p>
            <a:pPr marL="514298" indent="-514298">
              <a:lnSpc>
                <a:spcPct val="220000"/>
              </a:lnSpc>
              <a:buFont typeface="+mj-lt"/>
              <a:buAutoNum type="alphaLcParenR"/>
            </a:pPr>
            <a:r>
              <a:rPr lang="en-US" dirty="0">
                <a:solidFill>
                  <a:srgbClr val="FFC000"/>
                </a:solidFill>
                <a:latin typeface="Arial" charset="0"/>
              </a:rPr>
              <a:t>Inner Ear</a:t>
            </a:r>
          </a:p>
        </p:txBody>
      </p:sp>
    </p:spTree>
    <p:extLst>
      <p:ext uri="{BB962C8B-B14F-4D97-AF65-F5344CB8AC3E}">
        <p14:creationId xmlns="" xmlns:p14="http://schemas.microsoft.com/office/powerpoint/2010/main" val="51308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>C) Inner Ear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434114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Consists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:</a:t>
            </a:r>
          </a:p>
          <a:p>
            <a:pPr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298" indent="-514298">
              <a:buFont typeface="+mj-lt"/>
              <a:buAutoNum type="arabicPeriod"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Labyrinth.</a:t>
            </a:r>
          </a:p>
          <a:p>
            <a:pPr marL="826826" lvl="1" indent="-514298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Bony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</a:t>
            </a:r>
          </a:p>
          <a:p>
            <a:pPr marL="826826" lvl="1" indent="-514298"/>
            <a:r>
              <a:rPr lang="de-DE" sz="2400" dirty="0" err="1" smtClean="0">
                <a:latin typeface="Arial" pitchFamily="34" charset="0"/>
                <a:cs typeface="Arial" pitchFamily="34" charset="0"/>
              </a:rPr>
              <a:t>Membranous</a:t>
            </a:r>
            <a:r>
              <a:rPr lang="de-DE" sz="2400" dirty="0" smtClean="0">
                <a:latin typeface="Arial" pitchFamily="34" charset="0"/>
                <a:cs typeface="Arial" pitchFamily="34" charset="0"/>
              </a:rPr>
              <a:t> Labyrinth </a:t>
            </a:r>
          </a:p>
          <a:p>
            <a:pPr marL="514298" indent="-514298">
              <a:buNone/>
            </a:pPr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pPr marL="514298" indent="-514298">
              <a:buNone/>
            </a:pPr>
            <a:r>
              <a:rPr lang="de-DE" sz="2800" dirty="0" smtClean="0">
                <a:latin typeface="Arial" pitchFamily="34" charset="0"/>
                <a:cs typeface="Arial" pitchFamily="34" charset="0"/>
              </a:rPr>
              <a:t>2.  Internal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Canal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6" name="Inhaltsplatzhalter 5" descr="parts of Inner ear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09028" y="2032002"/>
            <a:ext cx="3693883" cy="339216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solidFill>
                <a:srgbClr val="FFC000"/>
              </a:solidFill>
              <a:latin typeface="Arial" charset="0"/>
            </a:endParaRPr>
          </a:p>
        </p:txBody>
      </p:sp>
      <p:pic>
        <p:nvPicPr>
          <p:cNvPr id="29701" name="Picture 5" descr="Picture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09406" y="1843317"/>
            <a:ext cx="4033837" cy="3361645"/>
          </a:xfrm>
          <a:noFill/>
        </p:spPr>
      </p:pic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250825" y="1393385"/>
            <a:ext cx="4572000" cy="418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0" tIns="45716" rIns="91430" bIns="45716"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971450" lvl="1" indent="-514298">
              <a:lnSpc>
                <a:spcPct val="19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Its parts :</a:t>
            </a:r>
          </a:p>
          <a:p>
            <a:pPr marL="971450" lvl="1" indent="-514298">
              <a:lnSpc>
                <a:spcPct val="190000"/>
              </a:lnSpc>
              <a:buFont typeface="+mj-lt"/>
              <a:buAutoNum type="arabicPeriod"/>
            </a:pPr>
            <a:r>
              <a:rPr lang="en-US" sz="28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</a:t>
            </a: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</a:t>
            </a:r>
          </a:p>
          <a:p>
            <a:pPr marL="971450" lvl="1" indent="-514298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Vestibule</a:t>
            </a:r>
          </a:p>
          <a:p>
            <a:pPr marL="971450" lvl="1" indent="-514298">
              <a:lnSpc>
                <a:spcPct val="19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Bony semicircular canals</a:t>
            </a:r>
            <a:endParaRPr lang="en-US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396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Bony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3659" y="1600202"/>
            <a:ext cx="4195763" cy="4525963"/>
          </a:xfrm>
        </p:spPr>
        <p:txBody>
          <a:bodyPr>
            <a:noAutofit/>
          </a:bodyPr>
          <a:lstStyle/>
          <a:p>
            <a:pPr eaLnBrk="1" hangingPunct="1">
              <a:lnSpc>
                <a:spcPct val="18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Its contents :</a:t>
            </a:r>
          </a:p>
          <a:p>
            <a:pPr marL="457154" indent="-457154">
              <a:lnSpc>
                <a:spcPct val="18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Perilymph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457154" indent="-457154">
              <a:lnSpc>
                <a:spcPct val="18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Membranous </a:t>
            </a:r>
            <a:r>
              <a:rPr lang="en-US" sz="2800" dirty="0" smtClean="0">
                <a:solidFill>
                  <a:schemeClr val="tx2"/>
                </a:solidFill>
                <a:latin typeface="Arial" charset="0"/>
              </a:rPr>
              <a:t>labyrinth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30724" name="Picture 4" descr="Picture3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3143"/>
            <a:ext cx="4038600" cy="3760076"/>
          </a:xfrm>
          <a:noFill/>
        </p:spPr>
      </p:pic>
    </p:spTree>
    <p:extLst>
      <p:ext uri="{BB962C8B-B14F-4D97-AF65-F5344CB8AC3E}">
        <p14:creationId xmlns="" xmlns:p14="http://schemas.microsoft.com/office/powerpoint/2010/main" val="1199631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A) External Ear</a:t>
            </a:r>
            <a:endParaRPr lang="en-US" sz="3600" dirty="0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6149" name="Picture 5" descr="Picture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5" y="1584556"/>
            <a:ext cx="6757987" cy="4525962"/>
          </a:xfrm>
          <a:noFill/>
        </p:spPr>
      </p:pic>
      <p:sp>
        <p:nvSpPr>
          <p:cNvPr id="32771" name="Text Box 6"/>
          <p:cNvSpPr txBox="1">
            <a:spLocks noChangeArrowheads="1"/>
          </p:cNvSpPr>
          <p:nvPr/>
        </p:nvSpPr>
        <p:spPr bwMode="auto">
          <a:xfrm>
            <a:off x="684215" y="3573463"/>
            <a:ext cx="2016125" cy="37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1800" dirty="0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611189" y="2852738"/>
            <a:ext cx="1800225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</a:rPr>
              <a:t>Auricle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2484438" y="3860801"/>
            <a:ext cx="2806700" cy="525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 eaLnBrk="1" hangingPunct="1">
              <a:spcBef>
                <a:spcPct val="50000"/>
              </a:spcBef>
            </a:pPr>
            <a:r>
              <a:rPr lang="en-US" sz="2800" dirty="0">
                <a:solidFill>
                  <a:srgbClr val="000000"/>
                </a:solidFill>
              </a:rPr>
              <a:t>External Canal</a:t>
            </a:r>
          </a:p>
        </p:txBody>
      </p:sp>
    </p:spTree>
    <p:extLst>
      <p:ext uri="{BB962C8B-B14F-4D97-AF65-F5344CB8AC3E}">
        <p14:creationId xmlns="" xmlns:p14="http://schemas.microsoft.com/office/powerpoint/2010/main" val="18897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 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>
          <a:xfrm>
            <a:off x="457200" y="1948537"/>
            <a:ext cx="4038600" cy="4015021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v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Its parts :</a:t>
            </a:r>
          </a:p>
          <a:p>
            <a:pPr lvl="1"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971450" lvl="1" indent="-514298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Cochlear duct</a:t>
            </a:r>
          </a:p>
          <a:p>
            <a:pPr marL="971450" lvl="1" indent="-514298">
              <a:buFont typeface="+mj-lt"/>
              <a:buAutoNum type="arabicPeriod"/>
            </a:pPr>
            <a:r>
              <a:rPr lang="en-US" dirty="0" err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Saccule</a:t>
            </a: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and utricle</a:t>
            </a:r>
          </a:p>
          <a:p>
            <a:pPr marL="971450" lvl="1" indent="-514298">
              <a:buFont typeface="+mj-lt"/>
              <a:buAutoNum type="arabicPeriod"/>
            </a:pPr>
            <a:r>
              <a:rPr lang="en-US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Membranous semicircular ducts</a:t>
            </a:r>
          </a:p>
        </p:txBody>
      </p:sp>
      <p:pic>
        <p:nvPicPr>
          <p:cNvPr id="60418" name="Picture 4" descr="membranouslabyrinth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060" y="2024058"/>
            <a:ext cx="4038600" cy="3504079"/>
          </a:xfrm>
          <a:noFill/>
        </p:spPr>
      </p:pic>
    </p:spTree>
    <p:extLst>
      <p:ext uri="{BB962C8B-B14F-4D97-AF65-F5344CB8AC3E}">
        <p14:creationId xmlns="" xmlns:p14="http://schemas.microsoft.com/office/powerpoint/2010/main" val="412948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>
                <a:latin typeface="Arial" charset="0"/>
              </a:rPr>
              <a:t>Inner Ear</a:t>
            </a:r>
            <a:r>
              <a:rPr lang="en-US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dirty="0" smtClean="0">
                <a:solidFill>
                  <a:srgbClr val="FF0000"/>
                </a:solidFill>
                <a:latin typeface="Arial" charset="0"/>
              </a:rPr>
            </a:br>
            <a:r>
              <a:rPr lang="en-US" sz="3100" dirty="0" smtClean="0">
                <a:solidFill>
                  <a:srgbClr val="FFC000"/>
                </a:solidFill>
                <a:latin typeface="Arial" charset="0"/>
              </a:rPr>
              <a:t>Membranous Labyrinth</a:t>
            </a:r>
            <a:endParaRPr lang="en-US" sz="3100" dirty="0">
              <a:latin typeface="Arial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2"/>
            <a:ext cx="4033838" cy="452596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60000"/>
              </a:lnSpc>
              <a:buFont typeface="Wingdings" pitchFamily="2" charset="2"/>
              <a:buChar char="v"/>
            </a:pPr>
            <a:r>
              <a:rPr lang="en-US" sz="2800" dirty="0" smtClean="0">
                <a:latin typeface="Arial" charset="0"/>
              </a:rPr>
              <a:t> </a:t>
            </a:r>
            <a:r>
              <a:rPr lang="en-US" sz="3000" dirty="0" smtClean="0">
                <a:latin typeface="Arial" charset="0"/>
              </a:rPr>
              <a:t>Its contents :</a:t>
            </a:r>
            <a:endParaRPr lang="en-US" sz="2800" dirty="0" smtClean="0">
              <a:latin typeface="Arial" charset="0"/>
            </a:endParaRPr>
          </a:p>
          <a:p>
            <a:pPr marL="514298" indent="-514298">
              <a:lnSpc>
                <a:spcPct val="160000"/>
              </a:lnSpc>
              <a:buFont typeface="+mj-lt"/>
              <a:buAutoNum type="arabicPeriod"/>
            </a:pPr>
            <a:r>
              <a:rPr lang="en-US" sz="2800" dirty="0" err="1" smtClean="0">
                <a:solidFill>
                  <a:schemeClr val="tx2"/>
                </a:solidFill>
                <a:latin typeface="Arial" charset="0"/>
              </a:rPr>
              <a:t>Endolymph</a:t>
            </a:r>
            <a:endParaRPr lang="en-US" sz="2800" dirty="0">
              <a:solidFill>
                <a:schemeClr val="tx2"/>
              </a:solidFill>
              <a:latin typeface="Arial" charset="0"/>
            </a:endParaRPr>
          </a:p>
          <a:p>
            <a:pPr marL="514298" indent="-514298">
              <a:lnSpc>
                <a:spcPct val="160000"/>
              </a:lnSpc>
              <a:buFont typeface="+mj-lt"/>
              <a:buAutoNum type="arabicPeriod"/>
            </a:pPr>
            <a:r>
              <a:rPr lang="en-US" sz="2800" dirty="0">
                <a:solidFill>
                  <a:schemeClr val="tx2"/>
                </a:solidFill>
                <a:latin typeface="Arial" charset="0"/>
              </a:rPr>
              <a:t>Sensory epithelium</a:t>
            </a:r>
          </a:p>
          <a:p>
            <a:pPr lvl="1" eaLnBrk="1" hangingPunct="1">
              <a:lnSpc>
                <a:spcPct val="200000"/>
              </a:lnSpc>
            </a:pPr>
            <a:r>
              <a:rPr lang="en-US" sz="2300" b="1" dirty="0">
                <a:latin typeface="Arial" charset="0"/>
                <a:cs typeface="Arial" charset="0"/>
              </a:rPr>
              <a:t>Cochlea</a:t>
            </a:r>
            <a:r>
              <a:rPr lang="en-US" sz="2300" dirty="0">
                <a:latin typeface="Arial" charset="0"/>
                <a:cs typeface="Arial" charset="0"/>
              </a:rPr>
              <a:t>: </a:t>
            </a:r>
            <a:r>
              <a:rPr lang="en-US" sz="2300" i="1" dirty="0">
                <a:solidFill>
                  <a:schemeClr val="hlink"/>
                </a:solidFill>
                <a:latin typeface="Arial" charset="0"/>
                <a:cs typeface="Arial" charset="0"/>
              </a:rPr>
              <a:t>organ of </a:t>
            </a:r>
            <a:r>
              <a:rPr lang="en-US" sz="23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Corti</a:t>
            </a:r>
            <a:endParaRPr lang="en-US" sz="2300" i="1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2300" b="1" dirty="0">
                <a:latin typeface="Arial" charset="0"/>
                <a:cs typeface="Arial" charset="0"/>
              </a:rPr>
              <a:t>Utricle &amp; </a:t>
            </a:r>
            <a:r>
              <a:rPr lang="en-US" sz="2300" b="1" dirty="0" err="1">
                <a:latin typeface="Arial" charset="0"/>
                <a:cs typeface="Arial" charset="0"/>
              </a:rPr>
              <a:t>saccule</a:t>
            </a:r>
            <a:r>
              <a:rPr lang="en-US" sz="2300" dirty="0">
                <a:latin typeface="Arial" charset="0"/>
                <a:cs typeface="Arial" charset="0"/>
              </a:rPr>
              <a:t>:</a:t>
            </a:r>
            <a:r>
              <a:rPr lang="en-US" sz="2300" i="1" dirty="0">
                <a:solidFill>
                  <a:schemeClr val="hlink"/>
                </a:solidFill>
                <a:latin typeface="Arial" charset="0"/>
                <a:cs typeface="Arial" charset="0"/>
              </a:rPr>
              <a:t> maculae</a:t>
            </a:r>
            <a:endParaRPr lang="en-US" sz="2300" dirty="0">
              <a:latin typeface="Arial" charset="0"/>
              <a:cs typeface="Arial" charset="0"/>
            </a:endParaRPr>
          </a:p>
          <a:p>
            <a:pPr lvl="1" eaLnBrk="1" hangingPunct="1">
              <a:lnSpc>
                <a:spcPct val="200000"/>
              </a:lnSpc>
            </a:pPr>
            <a:r>
              <a:rPr lang="en-US" sz="2300" b="1" dirty="0">
                <a:latin typeface="Arial" charset="0"/>
                <a:cs typeface="Arial" charset="0"/>
              </a:rPr>
              <a:t>Semicircular canals</a:t>
            </a:r>
            <a:r>
              <a:rPr lang="en-US" sz="2300" dirty="0">
                <a:latin typeface="Arial" charset="0"/>
                <a:cs typeface="Arial" charset="0"/>
              </a:rPr>
              <a:t>:</a:t>
            </a:r>
            <a:r>
              <a:rPr lang="en-US" sz="2300" dirty="0">
                <a:solidFill>
                  <a:srgbClr val="FFCC00"/>
                </a:solidFill>
                <a:latin typeface="Arial" charset="0"/>
                <a:cs typeface="Arial" charset="0"/>
              </a:rPr>
              <a:t> </a:t>
            </a:r>
            <a:r>
              <a:rPr lang="en-US" sz="2300" i="1" dirty="0" err="1">
                <a:solidFill>
                  <a:schemeClr val="hlink"/>
                </a:solidFill>
                <a:latin typeface="Arial" charset="0"/>
                <a:cs typeface="Arial" charset="0"/>
              </a:rPr>
              <a:t>cristae</a:t>
            </a:r>
            <a:endParaRPr lang="en-US" sz="2300" dirty="0">
              <a:latin typeface="Arial" charset="0"/>
              <a:cs typeface="Arial" charset="0"/>
            </a:endParaRPr>
          </a:p>
        </p:txBody>
      </p:sp>
      <p:pic>
        <p:nvPicPr>
          <p:cNvPr id="32772" name="Picture 4" descr="mso1514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5470" y="1905000"/>
            <a:ext cx="2825750" cy="2144486"/>
          </a:xfrm>
          <a:noFill/>
        </p:spPr>
      </p:pic>
      <p:pic>
        <p:nvPicPr>
          <p:cNvPr id="5" name="Picture 6" descr="Picture3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035" y="4359729"/>
            <a:ext cx="396081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1745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14298" indent="-514298"/>
            <a:r>
              <a:rPr lang="en-US" sz="4000" dirty="0" smtClean="0">
                <a:latin typeface="Arial" charset="0"/>
              </a:rPr>
              <a:t>   Inner 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buNone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Contains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Cochleovetibular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</a:t>
            </a:r>
          </a:p>
          <a:p>
            <a:endParaRPr lang="de-DE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DE" sz="2800" dirty="0" err="1" smtClean="0">
                <a:latin typeface="Arial" pitchFamily="34" charset="0"/>
                <a:cs typeface="Arial" pitchFamily="34" charset="0"/>
              </a:rPr>
              <a:t>Facial</a:t>
            </a:r>
            <a:r>
              <a:rPr lang="de-DE" sz="2800" dirty="0" smtClean="0">
                <a:latin typeface="Arial" pitchFamily="34" charset="0"/>
                <a:cs typeface="Arial" pitchFamily="34" charset="0"/>
              </a:rPr>
              <a:t> nerve </a:t>
            </a:r>
          </a:p>
        </p:txBody>
      </p:sp>
      <p:pic>
        <p:nvPicPr>
          <p:cNvPr id="7" name="Inhaltsplatzhalter 6" descr="Internal auditory canal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57750" y="2383956"/>
            <a:ext cx="3619500" cy="3377406"/>
          </a:xfrm>
        </p:spPr>
      </p:pic>
    </p:spTree>
    <p:extLst>
      <p:ext uri="{BB962C8B-B14F-4D97-AF65-F5344CB8AC3E}">
        <p14:creationId xmlns="" xmlns:p14="http://schemas.microsoft.com/office/powerpoint/2010/main" val="334514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 descr="IAC relations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9850" y="2101850"/>
            <a:ext cx="3924300" cy="3876675"/>
          </a:xfrm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marL="514298" indent="-514298"/>
            <a:r>
              <a:rPr lang="en-US" sz="4000" dirty="0" smtClean="0">
                <a:latin typeface="Arial" charset="0"/>
              </a:rPr>
              <a:t>   Inner Ear</a:t>
            </a:r>
            <a:r>
              <a:rPr lang="en-US" sz="4000" dirty="0" smtClean="0">
                <a:solidFill>
                  <a:srgbClr val="FF0000"/>
                </a:solidFill>
                <a:latin typeface="Arial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rial" charset="0"/>
              </a:rPr>
            </a:b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Internal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Auditory</a:t>
            </a:r>
            <a:r>
              <a:rPr lang="de-DE" sz="31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sz="3100" dirty="0" err="1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Canal</a:t>
            </a:r>
            <a:endParaRPr lang="de-DE" sz="31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19989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823018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</a:rPr>
              <a:t>PHYSIOLOGY OF THE EAR</a:t>
            </a:r>
          </a:p>
        </p:txBody>
      </p:sp>
    </p:spTree>
    <p:extLst>
      <p:ext uri="{BB962C8B-B14F-4D97-AF65-F5344CB8AC3E}">
        <p14:creationId xmlns="" xmlns:p14="http://schemas.microsoft.com/office/powerpoint/2010/main" val="38813625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EXTERNAL EAR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Protection of the middle ear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Curvature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 err="1">
                <a:latin typeface="Arial" charset="0"/>
                <a:cs typeface="Arial" charset="0"/>
              </a:rPr>
              <a:t>Cerumen</a:t>
            </a:r>
            <a:endParaRPr lang="en-US" dirty="0">
              <a:latin typeface="Arial" charset="0"/>
              <a:cs typeface="Arial" charset="0"/>
            </a:endParaRPr>
          </a:p>
          <a:p>
            <a:pPr eaLnBrk="1" hangingPunct="1">
              <a:lnSpc>
                <a:spcPct val="110000"/>
              </a:lnSpc>
            </a:pPr>
            <a:r>
              <a:rPr lang="en-US" dirty="0">
                <a:latin typeface="Arial" charset="0"/>
              </a:rPr>
              <a:t>Auditory functions: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Sound conduction</a:t>
            </a:r>
          </a:p>
          <a:p>
            <a:pPr lvl="1" eaLnBrk="1" hangingPunct="1">
              <a:lnSpc>
                <a:spcPct val="110000"/>
              </a:lnSpc>
            </a:pPr>
            <a:r>
              <a:rPr lang="en-US" dirty="0">
                <a:latin typeface="Arial" charset="0"/>
                <a:cs typeface="Arial" charset="0"/>
              </a:rPr>
              <a:t>Increase sound pressure by the resonance function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71839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 bldLvl="3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FUNCTIONS OF THE EUSTACHIAN TUBE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916238" y="5805490"/>
            <a:ext cx="2755900" cy="70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Ventilation</a:t>
            </a:r>
            <a:endParaRPr lang="en-US" sz="3200" b="1" dirty="0">
              <a:solidFill>
                <a:srgbClr val="FF000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0" y="5734050"/>
            <a:ext cx="2514600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 dirty="0">
                <a:latin typeface="Times New Roman" charset="0"/>
                <a:cs typeface="Times New Roman" charset="0"/>
              </a:rPr>
              <a:t>Protection</a:t>
            </a:r>
            <a:endParaRPr lang="en-US" dirty="0">
              <a:latin typeface="Times New Roman" charset="0"/>
              <a:cs typeface="Times New Roman" charset="0"/>
            </a:endParaRPr>
          </a:p>
        </p:txBody>
      </p:sp>
      <p:sp>
        <p:nvSpPr>
          <p:cNvPr id="40966" name="Text Box 6"/>
          <p:cNvSpPr txBox="1">
            <a:spLocks noChangeArrowheads="1"/>
          </p:cNvSpPr>
          <p:nvPr/>
        </p:nvSpPr>
        <p:spPr bwMode="auto">
          <a:xfrm>
            <a:off x="6156325" y="5805489"/>
            <a:ext cx="2133600" cy="590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rtl="0">
              <a:spcBef>
                <a:spcPct val="50000"/>
              </a:spcBef>
            </a:pPr>
            <a:r>
              <a:rPr lang="en-US" sz="3200" dirty="0">
                <a:latin typeface="Times New Roman" charset="0"/>
                <a:cs typeface="Times New Roman" charset="0"/>
              </a:rPr>
              <a:t>Drainage</a:t>
            </a:r>
          </a:p>
        </p:txBody>
      </p:sp>
      <p:pic>
        <p:nvPicPr>
          <p:cNvPr id="40967" name="Picture 7" descr="Pictur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2090" y="1898911"/>
            <a:ext cx="2860675" cy="373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Picture 8" descr="Picture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9666" y="1901631"/>
            <a:ext cx="3021013" cy="380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9" name="Picture 9" descr="Picture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19" y="1891186"/>
            <a:ext cx="2743200" cy="373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33487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  <p:bldP spid="4096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0" name="Picture 4" descr="Picture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6984" y="2336797"/>
            <a:ext cx="3708400" cy="2809875"/>
          </a:xfrm>
          <a:noFill/>
        </p:spPr>
      </p:pic>
      <p:sp>
        <p:nvSpPr>
          <p:cNvPr id="4505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559" y="2075545"/>
            <a:ext cx="4308673" cy="4050618"/>
          </a:xfrm>
        </p:spPr>
        <p:txBody>
          <a:bodyPr>
            <a:normAutofit/>
          </a:bodyPr>
          <a:lstStyle/>
          <a:p>
            <a:pPr eaLnBrk="1" hangingPunct="1">
              <a:lnSpc>
                <a:spcPct val="130000"/>
              </a:lnSpc>
            </a:pPr>
            <a:r>
              <a:rPr lang="en-US" dirty="0">
                <a:latin typeface="Arial" charset="0"/>
              </a:rPr>
              <a:t>Conduction of sound</a:t>
            </a:r>
          </a:p>
          <a:p>
            <a:pPr>
              <a:lnSpc>
                <a:spcPct val="130000"/>
              </a:lnSpc>
            </a:pPr>
            <a:endParaRPr lang="en-US" dirty="0" smtClean="0">
              <a:latin typeface="Arial" charset="0"/>
            </a:endParaRPr>
          </a:p>
          <a:p>
            <a:pPr>
              <a:lnSpc>
                <a:spcPct val="130000"/>
              </a:lnSpc>
            </a:pPr>
            <a:r>
              <a:rPr lang="en-US" dirty="0" smtClean="0">
                <a:latin typeface="Arial" charset="0"/>
              </a:rPr>
              <a:t>Protection to the inner ear</a:t>
            </a:r>
          </a:p>
          <a:p>
            <a:pPr lvl="1">
              <a:lnSpc>
                <a:spcPct val="130000"/>
              </a:lnSpc>
            </a:pPr>
            <a:r>
              <a:rPr lang="en-US" dirty="0" err="1" smtClean="0">
                <a:latin typeface="Arial" charset="0"/>
                <a:cs typeface="Arial" charset="0"/>
              </a:rPr>
              <a:t>stapedial</a:t>
            </a:r>
            <a:r>
              <a:rPr lang="en-US" dirty="0" smtClean="0">
                <a:latin typeface="Arial" charset="0"/>
                <a:cs typeface="Arial" charset="0"/>
              </a:rPr>
              <a:t> reflex</a:t>
            </a:r>
          </a:p>
          <a:p>
            <a:pPr lvl="1" eaLnBrk="1" hangingPunct="1">
              <a:lnSpc>
                <a:spcPct val="13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</a:t>
            </a:r>
            <a:r>
              <a:rPr lang="en-US" sz="3600" dirty="0" smtClean="0">
                <a:solidFill>
                  <a:srgbClr val="FF0000"/>
                </a:solidFill>
                <a:latin typeface="Arial" charset="0"/>
              </a:rPr>
              <a:t>MIDDLE  </a:t>
            </a:r>
            <a:r>
              <a:rPr lang="en-US" sz="3600" dirty="0">
                <a:solidFill>
                  <a:srgbClr val="FF0000"/>
                </a:solidFill>
                <a:latin typeface="Arial" charset="0"/>
              </a:rPr>
              <a:t>EAR</a:t>
            </a:r>
          </a:p>
        </p:txBody>
      </p:sp>
    </p:spTree>
    <p:extLst>
      <p:ext uri="{BB962C8B-B14F-4D97-AF65-F5344CB8AC3E}">
        <p14:creationId xmlns="" xmlns:p14="http://schemas.microsoft.com/office/powerpoint/2010/main" val="1858025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>
                <a:solidFill>
                  <a:srgbClr val="FF0000"/>
                </a:solidFill>
                <a:latin typeface="Arial" charset="0"/>
              </a:rPr>
              <a:t>FUNCIONS OF THE INNER  EAR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31367" y="1469574"/>
            <a:ext cx="7917543" cy="4517585"/>
          </a:xfrm>
        </p:spPr>
        <p:txBody>
          <a:bodyPr>
            <a:noAutofit/>
          </a:bodyPr>
          <a:lstStyle/>
          <a:p>
            <a:pPr eaLnBrk="1" hangingPunct="1">
              <a:lnSpc>
                <a:spcPct val="120000"/>
              </a:lnSpc>
            </a:pPr>
            <a:r>
              <a:rPr lang="en-US" b="1" dirty="0">
                <a:solidFill>
                  <a:schemeClr val="tx2"/>
                </a:solidFill>
                <a:latin typeface="Arial" charset="0"/>
              </a:rPr>
              <a:t>Hearing Function:</a:t>
            </a:r>
          </a:p>
          <a:p>
            <a:pPr lvl="1" eaLnBrk="1" hangingPunct="1">
              <a:lnSpc>
                <a:spcPct val="120000"/>
              </a:lnSpc>
              <a:buFont typeface="Symbol" pitchFamily="18" charset="2"/>
              <a:buChar char="-"/>
            </a:pPr>
            <a:r>
              <a:rPr lang="en-US" dirty="0">
                <a:latin typeface="Arial" charset="0"/>
                <a:cs typeface="Arial" charset="0"/>
              </a:rPr>
              <a:t>Transduction of sound to action </a:t>
            </a:r>
            <a:r>
              <a:rPr lang="en-US" dirty="0" smtClean="0">
                <a:latin typeface="Arial" charset="0"/>
                <a:cs typeface="Arial" charset="0"/>
              </a:rPr>
              <a:t>potentials</a:t>
            </a:r>
          </a:p>
          <a:p>
            <a:pPr lvl="1" eaLnBrk="1" hangingPunct="1">
              <a:lnSpc>
                <a:spcPct val="120000"/>
              </a:lnSpc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Vestibular Function:</a:t>
            </a:r>
          </a:p>
          <a:p>
            <a:pPr lvl="1">
              <a:spcBef>
                <a:spcPct val="50000"/>
              </a:spcBef>
              <a:buFontTx/>
              <a:buChar char="–"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   Participate in maintaining body balance </a:t>
            </a:r>
          </a:p>
        </p:txBody>
      </p:sp>
      <p:sp>
        <p:nvSpPr>
          <p:cNvPr id="74755" name="Text Box 4"/>
          <p:cNvSpPr txBox="1">
            <a:spLocks noChangeArrowheads="1"/>
          </p:cNvSpPr>
          <p:nvPr/>
        </p:nvSpPr>
        <p:spPr bwMode="auto">
          <a:xfrm>
            <a:off x="990600" y="3657600"/>
            <a:ext cx="6553200" cy="46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6" rIns="91430" bIns="45716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rtl="0">
              <a:spcBef>
                <a:spcPct val="50000"/>
              </a:spcBef>
            </a:pPr>
            <a:endParaRPr lang="en-US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1378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ldergebnis für ^Than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71480"/>
            <a:ext cx="5381625" cy="558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Auricle:</a:t>
            </a:r>
            <a:endParaRPr lang="en-US" sz="3600" dirty="0">
              <a:latin typeface="Arial" charset="0"/>
            </a:endParaRPr>
          </a:p>
        </p:txBody>
      </p:sp>
      <p:pic>
        <p:nvPicPr>
          <p:cNvPr id="5" name="Inhaltsplatzhalter 4" descr="parts of the auricl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7345" y="1417640"/>
            <a:ext cx="5195455" cy="4858471"/>
          </a:xfrm>
        </p:spPr>
      </p:pic>
    </p:spTree>
    <p:extLst>
      <p:ext uri="{BB962C8B-B14F-4D97-AF65-F5344CB8AC3E}">
        <p14:creationId xmlns="" xmlns:p14="http://schemas.microsoft.com/office/powerpoint/2010/main" val="893447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10" name="Inhaltsplatzhalter 9" descr="Ear-Canal-Anatom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6918" y="1537849"/>
            <a:ext cx="6622473" cy="4613564"/>
          </a:xfrm>
        </p:spPr>
      </p:pic>
    </p:spTree>
    <p:extLst>
      <p:ext uri="{BB962C8B-B14F-4D97-AF65-F5344CB8AC3E}">
        <p14:creationId xmlns="" xmlns:p14="http://schemas.microsoft.com/office/powerpoint/2010/main" val="1192716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" charset="0"/>
              </a:rPr>
              <a:t>The External Auditory Canal :</a:t>
            </a:r>
            <a:endParaRPr lang="en-US" sz="3600" dirty="0">
              <a:latin typeface="Arial" charset="0"/>
            </a:endParaRPr>
          </a:p>
        </p:txBody>
      </p:sp>
      <p:pic>
        <p:nvPicPr>
          <p:cNvPr id="216068" name="Picture 4" descr="pull%20back%20pinn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14" y="2806966"/>
            <a:ext cx="2857500" cy="1876425"/>
          </a:xfrm>
          <a:noFill/>
        </p:spPr>
      </p:pic>
      <p:pic>
        <p:nvPicPr>
          <p:cNvPr id="8" name="Inhaltsplatzhalter 7" descr="Bone-vs_-Cartilage EAC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92731" y="1898074"/>
            <a:ext cx="4488873" cy="3934691"/>
          </a:xfrm>
        </p:spPr>
      </p:pic>
    </p:spTree>
    <p:extLst>
      <p:ext uri="{BB962C8B-B14F-4D97-AF65-F5344CB8AC3E}">
        <p14:creationId xmlns="" xmlns:p14="http://schemas.microsoft.com/office/powerpoint/2010/main" val="380543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>
                <a:latin typeface="Arial" charset="0"/>
              </a:rPr>
              <a:t>Nerve Supply of External Ear </a:t>
            </a:r>
            <a:endParaRPr lang="en-US" sz="3600" dirty="0">
              <a:latin typeface="Arial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Cervical </a:t>
            </a:r>
            <a:r>
              <a:rPr lang="en-US" sz="2800" dirty="0">
                <a:latin typeface="Arial" charset="0"/>
              </a:rPr>
              <a:t>II &amp; III ( </a:t>
            </a:r>
            <a:r>
              <a:rPr lang="en-US" sz="2800" dirty="0" smtClean="0">
                <a:latin typeface="Arial" charset="0"/>
              </a:rPr>
              <a:t>greater </a:t>
            </a:r>
            <a:r>
              <a:rPr lang="en-US" sz="2800" dirty="0">
                <a:latin typeface="Arial" charset="0"/>
              </a:rPr>
              <a:t>auricular and </a:t>
            </a:r>
            <a:r>
              <a:rPr lang="en-US" sz="2800" dirty="0" smtClean="0">
                <a:latin typeface="Arial" charset="0"/>
              </a:rPr>
              <a:t>lesser </a:t>
            </a:r>
            <a:r>
              <a:rPr lang="en-US" sz="2800" dirty="0">
                <a:latin typeface="Arial" charset="0"/>
              </a:rPr>
              <a:t>occipital)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>
                <a:latin typeface="Arial" charset="0"/>
              </a:rPr>
              <a:t>V  cranial nerve </a:t>
            </a:r>
            <a:r>
              <a:rPr lang="en-US" sz="2800" dirty="0" smtClean="0">
                <a:latin typeface="Arial" charset="0"/>
              </a:rPr>
              <a:t>(</a:t>
            </a:r>
            <a:r>
              <a:rPr lang="en-US" sz="2800" dirty="0" err="1" smtClean="0">
                <a:latin typeface="Arial" charset="0"/>
              </a:rPr>
              <a:t>auriculotemporal</a:t>
            </a:r>
            <a:r>
              <a:rPr lang="en-US" sz="2800" dirty="0">
                <a:latin typeface="Arial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smtClean="0">
                <a:latin typeface="Arial" charset="0"/>
              </a:rPr>
              <a:t>X </a:t>
            </a:r>
            <a:r>
              <a:rPr lang="en-US" sz="2800" dirty="0">
                <a:latin typeface="Arial" charset="0"/>
              </a:rPr>
              <a:t>cranial nerve </a:t>
            </a:r>
            <a:r>
              <a:rPr lang="en-US" sz="2800" dirty="0" smtClean="0">
                <a:latin typeface="Arial" charset="0"/>
              </a:rPr>
              <a:t>(auricular </a:t>
            </a:r>
            <a:r>
              <a:rPr lang="en-US" sz="2800" dirty="0">
                <a:latin typeface="Arial" charset="0"/>
              </a:rPr>
              <a:t>or Arnold’s)</a:t>
            </a:r>
          </a:p>
          <a:p>
            <a:pPr eaLnBrk="1" hangingPunct="1">
              <a:lnSpc>
                <a:spcPct val="120000"/>
              </a:lnSpc>
            </a:pPr>
            <a:r>
              <a:rPr lang="en-US" sz="2800" dirty="0" err="1" smtClean="0">
                <a:latin typeface="Arial" charset="0"/>
              </a:rPr>
              <a:t>Fibres</a:t>
            </a:r>
            <a:r>
              <a:rPr lang="en-US" sz="2800" dirty="0" smtClean="0">
                <a:latin typeface="Arial" charset="0"/>
              </a:rPr>
              <a:t> from </a:t>
            </a:r>
            <a:r>
              <a:rPr lang="en-US" sz="2800" dirty="0">
                <a:latin typeface="Arial" charset="0"/>
              </a:rPr>
              <a:t>VII cranial nerve</a:t>
            </a:r>
          </a:p>
        </p:txBody>
      </p:sp>
      <p:pic>
        <p:nvPicPr>
          <p:cNvPr id="5" name="Inhaltsplatzhalter 4" descr="nerve supply of the Auricle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18744" y="1658258"/>
            <a:ext cx="3868057" cy="4072731"/>
          </a:xfrm>
        </p:spPr>
      </p:pic>
    </p:spTree>
    <p:extLst>
      <p:ext uri="{BB962C8B-B14F-4D97-AF65-F5344CB8AC3E}">
        <p14:creationId xmlns="" xmlns:p14="http://schemas.microsoft.com/office/powerpoint/2010/main" val="3711106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69727" y="1417638"/>
            <a:ext cx="7804547" cy="4833143"/>
          </a:xfrm>
        </p:spPr>
        <p:txBody>
          <a:bodyPr/>
          <a:lstStyle/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It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forms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partition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between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external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auditory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canal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Parts :</a:t>
            </a:r>
          </a:p>
          <a:p>
            <a:pPr marL="826826" lvl="1" indent="-514298">
              <a:buFont typeface="+mj-lt"/>
              <a:buAutoNum type="arabicPeriod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Pars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Tensa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826826" lvl="1" indent="-514298">
              <a:buFont typeface="+mj-lt"/>
              <a:buAutoNum type="arabicPeriod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Pars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Flaccida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de-DE" dirty="0" smtClean="0">
                <a:solidFill>
                  <a:srgbClr val="FF0000"/>
                </a:solidFill>
              </a:rPr>
              <a:t>TYMPANIC MEMBRANE</a:t>
            </a:r>
            <a:endParaRPr lang="de-DE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Tympanic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membrane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consist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three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 marL="514298" indent="-514298" algn="just">
              <a:buFont typeface="+mj-lt"/>
              <a:buAutoNum type="arabicPeriod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Outer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epithelial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ectodermal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origin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514298" indent="-514298" algn="just">
              <a:buFont typeface="+mj-lt"/>
              <a:buAutoNum type="arabicPeriod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lamina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propria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mesodermal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origin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</a:t>
            </a:r>
          </a:p>
          <a:p>
            <a:pPr marL="514298" indent="-514298" algn="just">
              <a:buFont typeface="+mj-lt"/>
              <a:buAutoNum type="arabicPeriod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inner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layer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endodermal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origin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comprising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middle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ear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mucosa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35717" tIns="35717" rIns="35717" bIns="35717" anchor="ctr">
            <a:normAutofit/>
          </a:bodyPr>
          <a:lstStyle/>
          <a:p>
            <a:pPr marL="0" marR="0" lvl="0" indent="0" algn="ctr" defTabSz="4107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56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Helvetica Light"/>
              </a:rPr>
              <a:t>TYMPANIC MEMBRANE</a:t>
            </a:r>
            <a:endParaRPr kumimoji="0" lang="de-DE" sz="5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ESC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533</Words>
  <Application>Microsoft Macintosh PowerPoint</Application>
  <PresentationFormat>Bildschirmpräsentation (4:3)</PresentationFormat>
  <Paragraphs>132</Paragraphs>
  <Slides>39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39</vt:i4>
      </vt:variant>
    </vt:vector>
  </HeadingPairs>
  <TitlesOfParts>
    <vt:vector size="41" baseType="lpstr">
      <vt:lpstr>Office Theme</vt:lpstr>
      <vt:lpstr>KAESC</vt:lpstr>
      <vt:lpstr>Folie 1</vt:lpstr>
      <vt:lpstr>ANATOMY OF THE EAR</vt:lpstr>
      <vt:lpstr>A) External Ear</vt:lpstr>
      <vt:lpstr>The Auricle:</vt:lpstr>
      <vt:lpstr>The External Auditory Canal :</vt:lpstr>
      <vt:lpstr>The External Auditory Canal :</vt:lpstr>
      <vt:lpstr>Nerve Supply of External Ear </vt:lpstr>
      <vt:lpstr>TYMPANIC MEMBRANE</vt:lpstr>
      <vt:lpstr>Folie 9</vt:lpstr>
      <vt:lpstr>TYMPANIC MEMBRANE</vt:lpstr>
      <vt:lpstr>TYMPANIC MEMBRANE</vt:lpstr>
      <vt:lpstr>ANATOMY OF THE EAR</vt:lpstr>
      <vt:lpstr>B) Middle Ear 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Eustachian (Pharyngo-Tympanic) Tube</vt:lpstr>
      <vt:lpstr>Middle Ear Tympanic cavity (Middle ear cavity)</vt:lpstr>
      <vt:lpstr>Middle Ear Tympanic cavity (Middle ear cavity)</vt:lpstr>
      <vt:lpstr>Middle Ear Tympanic cavity (Middle ear cavity)</vt:lpstr>
      <vt:lpstr>Middle Ear  Tympanic cavity (Middle ear cavity)</vt:lpstr>
      <vt:lpstr>Middle Ear Tympanic cavity (Middle ear cavity)</vt:lpstr>
      <vt:lpstr>Middle Ear  Mastoid antrum and air cells</vt:lpstr>
      <vt:lpstr>Middle Ear  Mastoid antrum and air cells</vt:lpstr>
      <vt:lpstr>ANATOMY OF THE EAR</vt:lpstr>
      <vt:lpstr>C) Inner Ear</vt:lpstr>
      <vt:lpstr>Inner Ear Bony Labyrinth</vt:lpstr>
      <vt:lpstr>Inner Ear Bony Labyrinth</vt:lpstr>
      <vt:lpstr>Inner Ear  Membranous Labyrinth</vt:lpstr>
      <vt:lpstr>Inner Ear Membranous Labyrinth</vt:lpstr>
      <vt:lpstr>   Inner Ear Internal Auditory Canal</vt:lpstr>
      <vt:lpstr>   Inner Ear Internal Auditory Canal</vt:lpstr>
      <vt:lpstr>PHYSIOLOGY OF THE EAR</vt:lpstr>
      <vt:lpstr>FUNCIONS OF THE EXTERNAL EAR</vt:lpstr>
      <vt:lpstr>FUNCTIONS OF THE EUSTACHIAN TUBE</vt:lpstr>
      <vt:lpstr>FUNCIONS OF THE MIDDLE  EAR</vt:lpstr>
      <vt:lpstr>FUNCIONS OF THE INNER  EAR</vt:lpstr>
      <vt:lpstr>Folie 39</vt:lpstr>
    </vt:vector>
  </TitlesOfParts>
  <Company>AFQ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Abdulrahman Alsanosi</dc:creator>
  <cp:lastModifiedBy>Alzhrani</cp:lastModifiedBy>
  <cp:revision>73</cp:revision>
  <dcterms:created xsi:type="dcterms:W3CDTF">2015-08-18T19:46:35Z</dcterms:created>
  <dcterms:modified xsi:type="dcterms:W3CDTF">2017-09-17T09:30:31Z</dcterms:modified>
</cp:coreProperties>
</file>