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2" r:id="rId2"/>
  </p:sldMasterIdLst>
  <p:notesMasterIdLst>
    <p:notesMasterId r:id="rId96"/>
  </p:notesMasterIdLst>
  <p:sldIdLst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257" r:id="rId54"/>
    <p:sldId id="258" r:id="rId55"/>
    <p:sldId id="259" r:id="rId56"/>
    <p:sldId id="260" r:id="rId57"/>
    <p:sldId id="261" r:id="rId58"/>
    <p:sldId id="262" r:id="rId59"/>
    <p:sldId id="263" r:id="rId60"/>
    <p:sldId id="264" r:id="rId61"/>
    <p:sldId id="265" r:id="rId62"/>
    <p:sldId id="266" r:id="rId63"/>
    <p:sldId id="267" r:id="rId64"/>
    <p:sldId id="268" r:id="rId65"/>
    <p:sldId id="269" r:id="rId66"/>
    <p:sldId id="270" r:id="rId67"/>
    <p:sldId id="271" r:id="rId68"/>
    <p:sldId id="272" r:id="rId69"/>
    <p:sldId id="273" r:id="rId70"/>
    <p:sldId id="274" r:id="rId71"/>
    <p:sldId id="275" r:id="rId72"/>
    <p:sldId id="276" r:id="rId73"/>
    <p:sldId id="278" r:id="rId74"/>
    <p:sldId id="279" r:id="rId75"/>
    <p:sldId id="280" r:id="rId76"/>
    <p:sldId id="281" r:id="rId77"/>
    <p:sldId id="282" r:id="rId78"/>
    <p:sldId id="284" r:id="rId79"/>
    <p:sldId id="286" r:id="rId80"/>
    <p:sldId id="287" r:id="rId81"/>
    <p:sldId id="288" r:id="rId82"/>
    <p:sldId id="289" r:id="rId83"/>
    <p:sldId id="291" r:id="rId84"/>
    <p:sldId id="292" r:id="rId85"/>
    <p:sldId id="293" r:id="rId86"/>
    <p:sldId id="294" r:id="rId87"/>
    <p:sldId id="295" r:id="rId88"/>
    <p:sldId id="296" r:id="rId89"/>
    <p:sldId id="297" r:id="rId90"/>
    <p:sldId id="298" r:id="rId91"/>
    <p:sldId id="299" r:id="rId92"/>
    <p:sldId id="301" r:id="rId93"/>
    <p:sldId id="302" r:id="rId94"/>
    <p:sldId id="303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968BE-8441-4373-B54F-10A84DEA558D}" type="datetimeFigureOut">
              <a:rPr lang="en-US" smtClean="0"/>
              <a:pPr/>
              <a:t>9/7/2014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35293-A82D-459C-BB5D-28E0731909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6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5293-A82D-459C-BB5D-28E07319090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5293-A82D-459C-BB5D-28E073190902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9/7/2014</a:t>
            </a:fld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0335-9880-4E58-A16A-4EA1957E8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8B20D-3608-4E1B-9F45-172DC7FCB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4" r:id="rId14"/>
    <p:sldLayoutId id="2147483725" r:id="rId15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25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2138363"/>
            <a:ext cx="8226425" cy="14462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1000" b="1" dirty="0" err="1" smtClean="0"/>
              <a:t>Laryngology</a:t>
            </a:r>
            <a:endParaRPr lang="en-US" sz="110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191000"/>
            <a:ext cx="64008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AHMED ALARFAJ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 descr="msbv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61571" y="609600"/>
            <a:ext cx="5225029" cy="5562600"/>
          </a:xfrm>
          <a:ln w="1905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Content Placeholder 3" descr=" jh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8732" y="1066800"/>
            <a:ext cx="6902268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69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ANATOMY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133600"/>
            <a:ext cx="74676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Laryngeal Innervation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/>
          </a:p>
          <a:p>
            <a:pPr eaLnBrk="1" hangingPunct="1">
              <a:defRPr/>
            </a:pPr>
            <a:r>
              <a:rPr lang="en-US" sz="3600" b="1" dirty="0" smtClean="0"/>
              <a:t>Internal Branch of the SLN</a:t>
            </a:r>
          </a:p>
          <a:p>
            <a:pPr eaLnBrk="1" hangingPunct="1">
              <a:defRPr/>
            </a:pPr>
            <a:r>
              <a:rPr lang="en-US" sz="3600" b="1" dirty="0" smtClean="0"/>
              <a:t>RLN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 descr="Untitled.png hg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838200"/>
            <a:ext cx="7162800" cy="529272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33400"/>
            <a:ext cx="4038600" cy="614629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/>
              <a:t>Nerve supply: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Superior laryngeal nerve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Internal branch (sensory) 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External branch ►</a:t>
            </a:r>
            <a:r>
              <a:rPr lang="en-US" sz="2000" b="1" dirty="0" err="1" smtClean="0"/>
              <a:t>cricothyroid</a:t>
            </a:r>
            <a:r>
              <a:rPr lang="en-US" sz="2000" b="1" dirty="0" smtClean="0"/>
              <a:t> muscle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Recurrent laryngeal nerve 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RT side: crosses the </a:t>
            </a:r>
            <a:r>
              <a:rPr lang="en-US" sz="2000" b="1" dirty="0" err="1" smtClean="0"/>
              <a:t>subclavian</a:t>
            </a:r>
            <a:r>
              <a:rPr lang="en-US" sz="2000" b="1" dirty="0" smtClean="0"/>
              <a:t> artery 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sz="2000" b="1" dirty="0" smtClean="0"/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LT side: arises on the arch of the aorta deep to </a:t>
            </a:r>
            <a:r>
              <a:rPr lang="en-US" sz="2000" b="1" dirty="0" err="1" smtClean="0"/>
              <a:t>ligamentum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arteriosum</a:t>
            </a:r>
            <a:r>
              <a:rPr lang="en-US" sz="2000" b="1" dirty="0" smtClean="0"/>
              <a:t> 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sz="20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it is divided behind the </a:t>
            </a:r>
            <a:r>
              <a:rPr lang="en-US" sz="2000" b="1" dirty="0" err="1" smtClean="0"/>
              <a:t>cricothyroid</a:t>
            </a:r>
            <a:r>
              <a:rPr lang="en-US" sz="2000" b="1" dirty="0" smtClean="0"/>
              <a:t> joint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Motor ►all the intrinsic muscles except 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Sensory  </a:t>
            </a:r>
          </a:p>
        </p:txBody>
      </p:sp>
      <p:pic>
        <p:nvPicPr>
          <p:cNvPr id="16388" name="Picture 4" descr="Picture 0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143000"/>
            <a:ext cx="4019550" cy="4800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4"/>
          <p:cNvGraphicFramePr>
            <a:graphicFrameLocks noGrp="1" noChangeAspect="1"/>
          </p:cNvGraphicFramePr>
          <p:nvPr>
            <p:ph/>
          </p:nvPr>
        </p:nvGraphicFramePr>
        <p:xfrm>
          <a:off x="723900" y="457200"/>
          <a:ext cx="7762875" cy="582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Photo" r:id="rId3" imgW="21638095" imgH="16228571" progId="">
                  <p:embed/>
                </p:oleObj>
              </mc:Choice>
              <mc:Fallback>
                <p:oleObj name="Photo Editor Photo" r:id="rId3" imgW="21638095" imgH="16228571" progId="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457200"/>
                        <a:ext cx="7762875" cy="582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8610600" cy="609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/>
              <a:t>                   </a:t>
            </a:r>
            <a:r>
              <a:rPr lang="en-US" sz="4000" b="1" dirty="0" smtClean="0">
                <a:latin typeface="Arial Black" pitchFamily="34" charset="0"/>
              </a:rPr>
              <a:t>ANATOMY</a:t>
            </a:r>
            <a:endParaRPr lang="en-US" b="1" dirty="0" smtClean="0">
              <a:latin typeface="Arial Black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>
              <a:latin typeface="Arial Black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/>
              <a:t>Laryngeal Cartilage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Thyroid, </a:t>
            </a:r>
            <a:r>
              <a:rPr lang="en-US" sz="3600" b="1" dirty="0" err="1" smtClean="0"/>
              <a:t>Cricoid</a:t>
            </a:r>
            <a:r>
              <a:rPr lang="en-US" sz="3600" b="1" dirty="0" smtClean="0"/>
              <a:t> and Arytenoids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Epiglottis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>
                <a:latin typeface="Symbol" pitchFamily="18" charset="2"/>
              </a:rPr>
              <a:t>  </a:t>
            </a:r>
            <a:r>
              <a:rPr lang="en-US" sz="3600" b="1" dirty="0" err="1" smtClean="0"/>
              <a:t>Corniculate</a:t>
            </a:r>
            <a:r>
              <a:rPr lang="en-US" sz="3600" b="1" dirty="0" smtClean="0"/>
              <a:t> Cartilage 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 </a:t>
            </a:r>
            <a:r>
              <a:rPr lang="en-US" sz="3600" b="1" dirty="0" err="1" smtClean="0"/>
              <a:t>Trieceous</a:t>
            </a:r>
            <a:r>
              <a:rPr lang="en-US" sz="3600" b="1" dirty="0" smtClean="0"/>
              <a:t> Cartilage  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4041775" cy="113261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06" charset="2"/>
              <a:buBlip>
                <a:blip r:embed="rId2"/>
              </a:buBlip>
              <a:defRPr/>
            </a:pPr>
            <a:r>
              <a:rPr lang="en-US" sz="2800" b="1" dirty="0" smtClean="0"/>
              <a:t>Thyroid cartilage</a:t>
            </a:r>
            <a:r>
              <a:rPr lang="en-US" sz="2800" dirty="0" smtClean="0"/>
              <a:t>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b="1" dirty="0" smtClean="0"/>
              <a:t>Shield like </a:t>
            </a:r>
          </a:p>
          <a:p>
            <a:pPr eaLnBrk="1" hangingPunct="1">
              <a:lnSpc>
                <a:spcPct val="90000"/>
              </a:lnSpc>
              <a:buFont typeface="Wingdings" pitchFamily="-106" charset="2"/>
              <a:buBlip>
                <a:blip r:embed="rId2"/>
              </a:buBlip>
              <a:defRPr/>
            </a:pPr>
            <a:endParaRPr lang="en-US" sz="2000" dirty="0" smtClean="0"/>
          </a:p>
        </p:txBody>
      </p:sp>
      <p:pic>
        <p:nvPicPr>
          <p:cNvPr id="19460" name="Picture 4" descr="Picture 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19688" y="1600200"/>
            <a:ext cx="3095625" cy="4530725"/>
          </a:xfrm>
          <a:noFill/>
          <a:ln w="19050">
            <a:solidFill>
              <a:schemeClr val="tx1"/>
            </a:solidFill>
          </a:ln>
        </p:spPr>
      </p:pic>
      <p:pic>
        <p:nvPicPr>
          <p:cNvPr id="19461" name="Picture 4" descr="mn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209800"/>
            <a:ext cx="3581400" cy="3962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2"/>
            <a:ext cx="3733800" cy="5244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 smtClean="0"/>
              <a:t>Cricoid</a:t>
            </a:r>
            <a:r>
              <a:rPr lang="en-US" sz="2400" b="1" dirty="0" smtClean="0"/>
              <a:t> cartilage</a:t>
            </a:r>
            <a:r>
              <a:rPr lang="en-US" sz="2400" dirty="0" smtClean="0"/>
              <a:t>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Signet ring shaped.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the only complete skeletal ring for the </a:t>
            </a:r>
            <a:r>
              <a:rPr lang="en-US" dirty="0" smtClean="0"/>
              <a:t>airway</a:t>
            </a:r>
            <a:r>
              <a:rPr lang="en-US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♦Both thyroid and </a:t>
            </a:r>
            <a:r>
              <a:rPr lang="en-US" dirty="0" err="1" smtClean="0"/>
              <a:t>cricoid</a:t>
            </a:r>
            <a:r>
              <a:rPr lang="en-US" dirty="0" smtClean="0"/>
              <a:t> cartilage </a:t>
            </a:r>
            <a:r>
              <a:rPr lang="en-US" b="1" dirty="0" smtClean="0"/>
              <a:t>►</a:t>
            </a:r>
            <a:r>
              <a:rPr lang="en-US" dirty="0" smtClean="0"/>
              <a:t> hyaline </a:t>
            </a:r>
            <a:r>
              <a:rPr lang="en-US" b="1" dirty="0" smtClean="0"/>
              <a:t>►</a:t>
            </a:r>
            <a:r>
              <a:rPr lang="en-US" dirty="0" smtClean="0"/>
              <a:t> calcification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err="1" smtClean="0"/>
              <a:t>Cricothyroid</a:t>
            </a:r>
            <a:r>
              <a:rPr lang="en-US" b="1" dirty="0" smtClean="0"/>
              <a:t> joint</a:t>
            </a:r>
            <a:r>
              <a:rPr lang="en-US" dirty="0" smtClean="0"/>
              <a:t>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400" dirty="0" smtClean="0"/>
              <a:t>Synovial joint </a:t>
            </a:r>
            <a:r>
              <a:rPr lang="en-US" sz="2400" b="1" dirty="0" smtClean="0"/>
              <a:t>►</a:t>
            </a:r>
            <a:r>
              <a:rPr lang="en-US" sz="2400" dirty="0" smtClean="0"/>
              <a:t> hinge </a:t>
            </a:r>
            <a:r>
              <a:rPr lang="en-US" sz="2400" dirty="0" smtClean="0"/>
              <a:t>motion</a:t>
            </a:r>
            <a:endParaRPr lang="en-US" sz="2400" dirty="0" smtClean="0"/>
          </a:p>
          <a:p>
            <a:pPr>
              <a:defRPr/>
            </a:pPr>
            <a:endParaRPr lang="en-US" sz="2400" dirty="0" smtClean="0"/>
          </a:p>
        </p:txBody>
      </p:sp>
      <p:pic>
        <p:nvPicPr>
          <p:cNvPr id="20484" name="Content Placeholder 5" descr="cricoid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143000"/>
            <a:ext cx="464820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21507" name="Content Placeholder 6" descr="Untitled.png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457200"/>
            <a:ext cx="4038600" cy="4152900"/>
          </a:xfrm>
        </p:spPr>
      </p:pic>
      <p:sp>
        <p:nvSpPr>
          <p:cNvPr id="921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304800"/>
            <a:ext cx="4038600" cy="2895600"/>
          </a:xfrm>
        </p:spPr>
        <p:txBody>
          <a:bodyPr/>
          <a:lstStyle/>
          <a:p>
            <a:pPr eaLnBrk="1" hangingPunct="1">
              <a:buFont typeface="Wingdings" pitchFamily="-106" charset="2"/>
              <a:buBlip>
                <a:blip r:embed="rId3"/>
              </a:buBlip>
              <a:defRPr/>
            </a:pPr>
            <a:r>
              <a:rPr lang="en-US" b="1" smtClean="0"/>
              <a:t>Arytenoid cartilage</a:t>
            </a:r>
            <a:r>
              <a:rPr lang="en-US" smtClean="0"/>
              <a:t> :</a:t>
            </a:r>
          </a:p>
          <a:p>
            <a:pPr lvl="1" eaLnBrk="1" hangingPunct="1">
              <a:defRPr/>
            </a:pPr>
            <a:r>
              <a:rPr lang="en-US" sz="1800" b="1" smtClean="0"/>
              <a:t>Pyramidal shaped</a:t>
            </a:r>
          </a:p>
          <a:p>
            <a:pPr lvl="1" eaLnBrk="1" hangingPunct="1">
              <a:defRPr/>
            </a:pPr>
            <a:r>
              <a:rPr lang="en-US" sz="1800" b="1" smtClean="0"/>
              <a:t>Apex  ,vocal &amp;</a:t>
            </a:r>
            <a:r>
              <a:rPr lang="en-US" smtClean="0"/>
              <a:t> </a:t>
            </a:r>
            <a:r>
              <a:rPr lang="en-US" sz="1800" b="1" smtClean="0"/>
              <a:t>muscular process.</a:t>
            </a:r>
          </a:p>
          <a:p>
            <a:pPr lvl="1" eaLnBrk="1" hangingPunct="1">
              <a:defRPr/>
            </a:pPr>
            <a:endParaRPr lang="en-US" sz="1800" b="1" smtClean="0"/>
          </a:p>
          <a:p>
            <a:pPr lvl="1" eaLnBrk="1" hangingPunct="1">
              <a:defRPr/>
            </a:pPr>
            <a:r>
              <a:rPr lang="en-US" sz="2000" b="1" smtClean="0"/>
              <a:t>Cricoarytenoid  joint</a:t>
            </a:r>
            <a:r>
              <a:rPr lang="en-US" sz="1800" b="1" smtClean="0"/>
              <a:t> </a:t>
            </a:r>
          </a:p>
          <a:p>
            <a:pPr lvl="2" eaLnBrk="1" hangingPunct="1">
              <a:buFont typeface="Wingdings" pitchFamily="-106" charset="2"/>
              <a:buBlip>
                <a:blip r:embed="rId4"/>
              </a:buBlip>
              <a:defRPr/>
            </a:pPr>
            <a:r>
              <a:rPr lang="en-US" sz="1600" b="1" smtClean="0"/>
              <a:t>Synovial</a:t>
            </a:r>
          </a:p>
          <a:p>
            <a:pPr lvl="2" eaLnBrk="1" hangingPunct="1">
              <a:buFont typeface="Wingdings" pitchFamily="-106" charset="2"/>
              <a:buBlip>
                <a:blip r:embed="rId4"/>
              </a:buBlip>
              <a:defRPr/>
            </a:pPr>
            <a:r>
              <a:rPr lang="en-US" sz="1600" b="1" smtClean="0"/>
              <a:t> rocking motion </a:t>
            </a:r>
          </a:p>
          <a:p>
            <a:pPr lvl="2" eaLnBrk="1" hangingPunct="1">
              <a:buFont typeface="Wingdings" pitchFamily="-106" charset="2"/>
              <a:buBlip>
                <a:blip r:embed="rId4"/>
              </a:buBlip>
              <a:defRPr/>
            </a:pPr>
            <a:endParaRPr lang="en-US" sz="1600" b="1" smtClean="0"/>
          </a:p>
          <a:p>
            <a:pPr eaLnBrk="1" hangingPunct="1">
              <a:buFont typeface="Wingdings" pitchFamily="-106" charset="2"/>
              <a:buBlip>
                <a:blip r:embed="rId3"/>
              </a:buBlip>
              <a:defRPr/>
            </a:pPr>
            <a:r>
              <a:rPr lang="en-US" sz="2000" b="1" smtClean="0"/>
              <a:t>Corniculate and cuneiform cartilage:</a:t>
            </a:r>
          </a:p>
          <a:p>
            <a:pPr eaLnBrk="1" hangingPunct="1">
              <a:buFont typeface="Wingdings" pitchFamily="-106" charset="2"/>
              <a:buNone/>
              <a:defRPr/>
            </a:pPr>
            <a:endParaRPr lang="en-US" sz="2000" smtClean="0"/>
          </a:p>
        </p:txBody>
      </p:sp>
      <p:pic>
        <p:nvPicPr>
          <p:cNvPr id="21509" name="Picture 7" descr="bbv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757738"/>
            <a:ext cx="66294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665162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3757952"/>
          </a:xfrm>
        </p:spPr>
        <p:txBody>
          <a:bodyPr/>
          <a:lstStyle/>
          <a:p>
            <a:pPr algn="just">
              <a:lnSpc>
                <a:spcPct val="125000"/>
              </a:lnSpc>
              <a:buFontTx/>
              <a:buChar char="-"/>
              <a:defRPr/>
            </a:pPr>
            <a:r>
              <a:rPr lang="en-US" sz="2400" b="1" dirty="0" smtClean="0"/>
              <a:t>To know the basic larynx anatomy and physiology.</a:t>
            </a:r>
            <a:endParaRPr lang="en-US" sz="2400" dirty="0" smtClean="0"/>
          </a:p>
          <a:p>
            <a:pPr algn="just">
              <a:lnSpc>
                <a:spcPct val="125000"/>
              </a:lnSpc>
              <a:buFontTx/>
              <a:buChar char="-"/>
              <a:defRPr/>
            </a:pPr>
            <a:r>
              <a:rPr lang="en-US" sz="2400" b="1" dirty="0" smtClean="0"/>
              <a:t>To recognize assessment and management of common laryngeal diseases, include ability to obtain patients’ history, perform comprehensive physical  assessment, interprets findings</a:t>
            </a:r>
            <a:endParaRPr lang="en-US" sz="2400" dirty="0" smtClean="0"/>
          </a:p>
          <a:p>
            <a:pPr algn="just">
              <a:lnSpc>
                <a:spcPct val="125000"/>
              </a:lnSpc>
              <a:buFontTx/>
              <a:buChar char="-"/>
              <a:defRPr/>
            </a:pPr>
            <a:r>
              <a:rPr lang="en-US" sz="2400" b="1" dirty="0" smtClean="0"/>
              <a:t>To know how to handle common laryngeal   emergencies.</a:t>
            </a:r>
            <a:endParaRPr lang="en-US" sz="2400" dirty="0" smtClean="0"/>
          </a:p>
          <a:p>
            <a:pPr algn="just">
              <a:lnSpc>
                <a:spcPct val="125000"/>
              </a:lnSpc>
              <a:buFontTx/>
              <a:buChar char="-"/>
              <a:defRPr/>
            </a:pPr>
            <a:r>
              <a:rPr lang="en-US" sz="2400" b="1" dirty="0" smtClean="0"/>
              <a:t>To be aware of common laryngeal operations.</a:t>
            </a:r>
            <a:endParaRPr lang="en-US" sz="2400" dirty="0" smtClean="0"/>
          </a:p>
          <a:p>
            <a:pPr>
              <a:buFont typeface="Wingdings" pitchFamily="-106" charset="2"/>
              <a:buBlip>
                <a:blip r:embed="rId2"/>
              </a:buBlip>
              <a:defRPr/>
            </a:pPr>
            <a:endParaRPr lang="en-US" sz="18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077200" cy="6477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Laryngeal Joints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smtClean="0"/>
          </a:p>
          <a:p>
            <a:pPr eaLnBrk="1" hangingPunct="1">
              <a:buClr>
                <a:schemeClr val="tx1"/>
              </a:buClr>
              <a:defRPr/>
            </a:pPr>
            <a:r>
              <a:rPr lang="en-US" b="1" smtClean="0"/>
              <a:t> Cricothyroid Joints 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b="1" smtClean="0"/>
              <a:t> Cricoarytenoid Joints</a:t>
            </a:r>
            <a:endParaRPr lang="en-US" sz="3600" b="1" u="sng" smtClean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066800" y="228600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ANATOMY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15651691"/>
              </p:ext>
            </p:extLst>
          </p:nvPr>
        </p:nvGraphicFramePr>
        <p:xfrm>
          <a:off x="685800" y="609600"/>
          <a:ext cx="7762875" cy="582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hoto Editor Photo" r:id="rId3" imgW="21638095" imgH="16228571" progId="">
                  <p:embed/>
                </p:oleObj>
              </mc:Choice>
              <mc:Fallback>
                <p:oleObj name="Photo Editor Photo" r:id="rId3" imgW="21638095" imgH="16228571" progId="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09600"/>
                        <a:ext cx="7762875" cy="582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7175"/>
            <a:ext cx="4724400" cy="5292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Laryngeal mucosa :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lvl="1" eaLnBrk="1" hangingPunct="1">
              <a:defRPr/>
            </a:pPr>
            <a:r>
              <a:rPr lang="en-US" sz="2400" dirty="0" smtClean="0"/>
              <a:t>All mucosa from trachea to </a:t>
            </a:r>
            <a:r>
              <a:rPr lang="en-US" sz="2400" dirty="0" err="1" smtClean="0"/>
              <a:t>aryepiglottic</a:t>
            </a:r>
            <a:r>
              <a:rPr lang="en-US" sz="2400" dirty="0" smtClean="0"/>
              <a:t> fold </a:t>
            </a:r>
            <a:r>
              <a:rPr lang="en-US" sz="2400" b="1" dirty="0" smtClean="0"/>
              <a:t>►ciliated columnar epithelium</a:t>
            </a:r>
            <a:r>
              <a:rPr lang="en-US" sz="2400" dirty="0" smtClean="0"/>
              <a:t>.</a:t>
            </a:r>
          </a:p>
          <a:p>
            <a:pPr lvl="1" eaLnBrk="1" hangingPunct="1">
              <a:defRPr/>
            </a:pPr>
            <a:endParaRPr lang="en-US" sz="2400" dirty="0" smtClean="0"/>
          </a:p>
          <a:p>
            <a:pPr lvl="1" eaLnBrk="1" hangingPunct="1">
              <a:defRPr/>
            </a:pPr>
            <a:r>
              <a:rPr lang="en-US" sz="2400" b="1" dirty="0" smtClean="0"/>
              <a:t>☼</a:t>
            </a:r>
            <a:r>
              <a:rPr lang="en-US" sz="2400" dirty="0" smtClean="0"/>
              <a:t> except vocal cord and </a:t>
            </a:r>
            <a:r>
              <a:rPr lang="en-US" sz="2400" dirty="0" err="1" smtClean="0"/>
              <a:t>aryepiglottic</a:t>
            </a:r>
            <a:r>
              <a:rPr lang="en-US" sz="2400" dirty="0" smtClean="0"/>
              <a:t> fold </a:t>
            </a:r>
            <a:r>
              <a:rPr lang="en-US" sz="2400" b="1" dirty="0" smtClean="0"/>
              <a:t>►</a:t>
            </a:r>
            <a:r>
              <a:rPr lang="en-US" sz="2400" dirty="0" smtClean="0"/>
              <a:t>squamous epithelium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5025" y="1600200"/>
            <a:ext cx="4041775" cy="2190750"/>
          </a:xfrm>
        </p:spPr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sz="2400" smtClean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4645025" y="3938588"/>
            <a:ext cx="4041775" cy="2192337"/>
          </a:xfrm>
        </p:spPr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H:\dr. arfaj\anatomy\873_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963" y="1905000"/>
            <a:ext cx="62182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Histopathology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-106" charset="2"/>
              <a:buBlip>
                <a:blip r:embed="rId2"/>
              </a:buBlip>
              <a:defRPr/>
            </a:pPr>
            <a:endParaRPr lang="en-US" smtClean="0"/>
          </a:p>
        </p:txBody>
      </p:sp>
      <p:pic>
        <p:nvPicPr>
          <p:cNvPr id="26628" name="Content Placeholder 4" descr="histology of the vocal fol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600200"/>
            <a:ext cx="752475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284163"/>
            <a:ext cx="7769225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Arial Black" pitchFamily="34" charset="0"/>
              </a:rPr>
              <a:t>ANATOMY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51054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b="1" smtClean="0"/>
              <a:t>Vocal Fold Layers (from superficial to deep)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b="1" smtClean="0"/>
              <a:t>Squamous Epithelium 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b="1" smtClean="0"/>
              <a:t>Superficial Lamina Propria (SLP. Reinke</a:t>
            </a:r>
            <a:r>
              <a:rPr lang="en-US" b="1" smtClean="0">
                <a:latin typeface="Tahoma"/>
              </a:rPr>
              <a:t>’</a:t>
            </a:r>
            <a:r>
              <a:rPr lang="en-US" b="1" smtClean="0"/>
              <a:t>s Space)  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b="1" smtClean="0"/>
              <a:t>Intermediate Lamina Propria 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b="1" smtClean="0"/>
              <a:t>Deep Lamina Propria  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b="1" smtClean="0"/>
              <a:t>Thyroarytenoid Muscle Complex </a:t>
            </a:r>
            <a:endParaRPr lang="en-US" smtClean="0"/>
          </a:p>
          <a:p>
            <a:pPr marL="609600" indent="-609600"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46075"/>
            <a:ext cx="7769225" cy="944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Arial Black" pitchFamily="34" charset="0"/>
              </a:rPr>
              <a:t>ANATOMY</a:t>
            </a:r>
            <a:br>
              <a:rPr lang="en-US" b="1" smtClean="0">
                <a:latin typeface="Arial Black" pitchFamily="34" charset="0"/>
              </a:rPr>
            </a:br>
            <a:r>
              <a:rPr lang="en-US" sz="3600" b="1" smtClean="0">
                <a:latin typeface="Arial Black" pitchFamily="34" charset="0"/>
              </a:rPr>
              <a:t>SPECIAL CONSIDERATION</a:t>
            </a:r>
            <a:endParaRPr lang="en-US" sz="4000" b="1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458200" cy="390568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Pediatric Airway </a:t>
            </a:r>
            <a:r>
              <a:rPr lang="en-US" b="1" dirty="0" smtClean="0"/>
              <a:t>Anatomy</a:t>
            </a:r>
            <a:endParaRPr lang="en-US" b="1" dirty="0" smtClean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b="1" dirty="0" smtClean="0"/>
              <a:t>                        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b="1" dirty="0" smtClean="0">
                <a:latin typeface="Tahoma"/>
              </a:rPr>
              <a:t> </a:t>
            </a:r>
            <a:r>
              <a:rPr lang="en-US" b="1" dirty="0" smtClean="0"/>
              <a:t> 1mm of laryngeal edema in the neonate can be reduce airway by 60%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46075"/>
            <a:ext cx="7769225" cy="944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Arial Black" pitchFamily="34" charset="0"/>
              </a:rPr>
              <a:t>PHYSIOLOGY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72390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smtClean="0"/>
              <a:t>Components of Speech</a:t>
            </a:r>
          </a:p>
          <a:p>
            <a:pPr eaLnBrk="1" hangingPunct="1">
              <a:defRPr/>
            </a:pPr>
            <a:r>
              <a:rPr lang="en-US" sz="3600" b="1" smtClean="0"/>
              <a:t> Phonation</a:t>
            </a:r>
          </a:p>
          <a:p>
            <a:pPr eaLnBrk="1" hangingPunct="1">
              <a:defRPr/>
            </a:pPr>
            <a:r>
              <a:rPr lang="en-US" sz="3600" b="1" smtClean="0"/>
              <a:t> Resonation  </a:t>
            </a:r>
          </a:p>
          <a:p>
            <a:pPr eaLnBrk="1" hangingPunct="1">
              <a:defRPr/>
            </a:pPr>
            <a:r>
              <a:rPr lang="en-US" sz="3600" b="1" smtClean="0"/>
              <a:t> Articulation</a:t>
            </a:r>
          </a:p>
          <a:p>
            <a:pPr eaLnBrk="1" hangingPunct="1">
              <a:defRPr/>
            </a:pPr>
            <a:r>
              <a:rPr lang="en-US" sz="3600" b="1" smtClean="0"/>
              <a:t> Respiration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Applied physiology of the larynx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r>
              <a:rPr lang="en-US" b="1" smtClean="0"/>
              <a:t>Protection of the lower air passages</a:t>
            </a:r>
          </a:p>
          <a:p>
            <a:pPr lvl="1" eaLnBrk="1" hangingPunct="1">
              <a:defRPr/>
            </a:pPr>
            <a:r>
              <a:rPr lang="en-US" smtClean="0"/>
              <a:t>Closure of the laryngeal inlet </a:t>
            </a:r>
          </a:p>
          <a:p>
            <a:pPr lvl="1" eaLnBrk="1" hangingPunct="1">
              <a:defRPr/>
            </a:pPr>
            <a:r>
              <a:rPr lang="en-US" smtClean="0"/>
              <a:t>Closure of the glottis </a:t>
            </a:r>
          </a:p>
          <a:p>
            <a:pPr lvl="1" eaLnBrk="1" hangingPunct="1">
              <a:defRPr/>
            </a:pPr>
            <a:r>
              <a:rPr lang="en-US" smtClean="0"/>
              <a:t>Cessation of respiration </a:t>
            </a:r>
          </a:p>
          <a:p>
            <a:pPr lvl="1" eaLnBrk="1" hangingPunct="1">
              <a:defRPr/>
            </a:pPr>
            <a:r>
              <a:rPr lang="en-US" smtClean="0"/>
              <a:t>Cough reflex (forced expiration is made against a closed larynx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8229600" cy="4525963"/>
          </a:xfrm>
        </p:spPr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r>
              <a:rPr lang="en-US" b="1" dirty="0" smtClean="0"/>
              <a:t>Phonation :</a:t>
            </a:r>
          </a:p>
          <a:p>
            <a:pPr lvl="2" eaLnBrk="1" hangingPunct="1">
              <a:buFont typeface="Wingdings" pitchFamily="-106" charset="2"/>
              <a:buBlip>
                <a:blip r:embed="rId3"/>
              </a:buBlip>
              <a:defRPr/>
            </a:pPr>
            <a:r>
              <a:rPr lang="en-US" dirty="0" smtClean="0"/>
              <a:t>Voice is produced by vibration of the vocal cord </a:t>
            </a:r>
          </a:p>
          <a:p>
            <a:pPr lvl="2" eaLnBrk="1" hangingPunct="1">
              <a:buFont typeface="Wingdings" pitchFamily="-106" charset="2"/>
              <a:buBlip>
                <a:blip r:embed="rId3"/>
              </a:buBlip>
              <a:defRPr/>
            </a:pPr>
            <a:r>
              <a:rPr lang="en-US" dirty="0" smtClean="0"/>
              <a:t>Source of energy is the airflow </a:t>
            </a:r>
          </a:p>
          <a:p>
            <a:pPr lvl="2" eaLnBrk="1" hangingPunct="1">
              <a:buFont typeface="Wingdings" pitchFamily="-106" charset="2"/>
              <a:buBlip>
                <a:blip r:embed="rId3"/>
              </a:buBlip>
              <a:defRPr/>
            </a:pPr>
            <a:r>
              <a:rPr lang="en-US" dirty="0" smtClean="0"/>
              <a:t>Normal vocal fold vibration occurs vertically from inferior to superior</a:t>
            </a:r>
          </a:p>
          <a:p>
            <a:pPr lvl="2" eaLnBrk="1" hangingPunct="1">
              <a:buFont typeface="Wingdings" pitchFamily="-106" charset="2"/>
              <a:buBlip>
                <a:blip r:embed="rId3"/>
              </a:buBlip>
              <a:defRPr/>
            </a:pPr>
            <a:r>
              <a:rPr lang="en-US" dirty="0" smtClean="0"/>
              <a:t>The mouth ,pharynx ,nose ,chest (</a:t>
            </a:r>
            <a:r>
              <a:rPr lang="en-US" b="1" dirty="0" smtClean="0"/>
              <a:t>resonating chambers)</a:t>
            </a:r>
          </a:p>
          <a:p>
            <a:pPr lvl="2" eaLnBrk="1" hangingPunct="1">
              <a:buFont typeface="Wingdings" pitchFamily="-106" charset="2"/>
              <a:buBlip>
                <a:blip r:embed="rId3"/>
              </a:buBlip>
              <a:defRPr/>
            </a:pPr>
            <a:endParaRPr lang="en-US" b="1" dirty="0" smtClean="0"/>
          </a:p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r>
              <a:rPr lang="en-US" b="1" dirty="0" smtClean="0"/>
              <a:t>Respiration:</a:t>
            </a:r>
          </a:p>
          <a:p>
            <a:pPr eaLnBrk="1" hangingPunct="1">
              <a:buFont typeface="Wingdings" pitchFamily="-106" charset="2"/>
              <a:buNone/>
              <a:defRPr/>
            </a:pPr>
            <a:r>
              <a:rPr lang="en-US" sz="2400" dirty="0" smtClean="0"/>
              <a:t>Vocal cord in abduction  position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 err="1" smtClean="0">
                <a:solidFill>
                  <a:srgbClr val="FFFF00"/>
                </a:solidFill>
              </a:rPr>
              <a:t>dysphonia</a:t>
            </a:r>
            <a:r>
              <a:rPr lang="en-US" dirty="0" smtClean="0"/>
              <a:t>: </a:t>
            </a:r>
            <a:r>
              <a:rPr lang="en-US" b="1" dirty="0" smtClean="0"/>
              <a:t>is a descriptive medical term meaning disorder of voice.</a:t>
            </a:r>
          </a:p>
          <a:p>
            <a:pPr>
              <a:buFont typeface="Wingdings" pitchFamily="-106" charset="2"/>
              <a:buNone/>
              <a:defRPr/>
            </a:pP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Hoarseness:</a:t>
            </a:r>
            <a:r>
              <a:rPr lang="en-US" dirty="0" smtClean="0"/>
              <a:t> is a subjective term, and usually refers to a weak or altered voice</a:t>
            </a:r>
            <a:r>
              <a:rPr lang="en-US" i="1" dirty="0" smtClean="0"/>
              <a:t>. </a:t>
            </a:r>
          </a:p>
          <a:p>
            <a:pPr>
              <a:buFont typeface="Wingdings" pitchFamily="-106" charset="2"/>
              <a:buNone/>
              <a:defRPr/>
            </a:pPr>
            <a:endParaRPr lang="en-US" i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i="1" dirty="0" smtClean="0"/>
              <a:t>voice change are: breathy, harsh, tremulous, weak, reduced to a whisper, or vocal fatigue (voice deteriorates with use).</a:t>
            </a:r>
            <a:endParaRPr lang="en-US" b="1" dirty="0" smtClean="0"/>
          </a:p>
          <a:p>
            <a:pPr>
              <a:buFont typeface="Wingdings" pitchFamily="-106" charset="2"/>
              <a:buBlip>
                <a:blip r:embed="rId2"/>
              </a:buBlip>
              <a:defRPr/>
            </a:pP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46075"/>
            <a:ext cx="7769225" cy="944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Arial Black" pitchFamily="34" charset="0"/>
              </a:rPr>
              <a:t>PHYSIOLOGY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72390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smtClean="0"/>
              <a:t>Voice Parameters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4000" smtClean="0"/>
              <a:t>  </a:t>
            </a:r>
            <a:r>
              <a:rPr lang="en-US" sz="4000" b="1" smtClean="0"/>
              <a:t>Pitch (Hz)</a:t>
            </a:r>
            <a:r>
              <a:rPr lang="en-US" sz="4000" smtClean="0"/>
              <a:t>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4000" b="1" smtClean="0"/>
              <a:t>  Fundamental Frequency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4000" b="1" smtClean="0"/>
              <a:t>  Loudness (decibels)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4000" b="1" smtClean="0"/>
              <a:t>  Quality</a:t>
            </a: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077200" cy="5064125"/>
          </a:xfrm>
        </p:spPr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r>
              <a:rPr lang="en-US" b="1" smtClean="0"/>
              <a:t>Laryngeal sphincters</a:t>
            </a:r>
          </a:p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b="1" smtClean="0"/>
          </a:p>
          <a:p>
            <a:pPr lvl="1" eaLnBrk="1" hangingPunct="1">
              <a:defRPr/>
            </a:pPr>
            <a:r>
              <a:rPr lang="en-US" smtClean="0"/>
              <a:t>True vocal cord </a:t>
            </a:r>
          </a:p>
          <a:p>
            <a:pPr lvl="1" eaLnBrk="1" hangingPunct="1">
              <a:defRPr/>
            </a:pPr>
            <a:r>
              <a:rPr lang="en-US" smtClean="0"/>
              <a:t> false vocal cord</a:t>
            </a:r>
          </a:p>
          <a:p>
            <a:pPr lvl="1" eaLnBrk="1" hangingPunct="1">
              <a:defRPr/>
            </a:pPr>
            <a:r>
              <a:rPr lang="en-US" smtClean="0"/>
              <a:t>Aryepiglottic  sphincter </a:t>
            </a:r>
          </a:p>
        </p:txBody>
      </p:sp>
      <p:pic>
        <p:nvPicPr>
          <p:cNvPr id="33796" name="Content Placeholder 6" descr="mmmm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2155825"/>
            <a:ext cx="4037013" cy="3382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EVALUATION OF THE DYSPHONIC PATIENT</a:t>
            </a:r>
            <a:r>
              <a:rPr lang="en-US" sz="5300" b="1" smtClean="0"/>
              <a:t/>
            </a:r>
            <a:br>
              <a:rPr lang="en-US" sz="5300" b="1" smtClean="0"/>
            </a:br>
            <a:r>
              <a:rPr lang="en-US" sz="4000" b="1" smtClean="0"/>
              <a:t>History and Physical Exam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idx="1"/>
          </p:nvPr>
        </p:nvSpPr>
        <p:spPr>
          <a:xfrm>
            <a:off x="762000" y="2819400"/>
            <a:ext cx="73914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/>
              <a:t>History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600" b="1" smtClean="0"/>
              <a:t>Character of Dysphonia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600" b="1" smtClean="0"/>
              <a:t>Associated Symptoms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600" b="1" smtClean="0"/>
              <a:t>“KITTNES” for differential    diagnosis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/>
              <a:t>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 Black" pitchFamily="34" charset="0"/>
              </a:rPr>
              <a:t>EVALUATION OF THE DYSPHONIC PATIENT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8153400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Physical Exam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smtClean="0"/>
              <a:t> </a:t>
            </a:r>
            <a:r>
              <a:rPr lang="en-US" b="1" smtClean="0"/>
              <a:t>Quality of Voice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b="1" smtClean="0"/>
              <a:t> Indirect and Direct Laryngosocopy     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smtClean="0"/>
              <a:t>    (Mirror, Flexible Nasopharyngoscopy, 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smtClean="0"/>
              <a:t>    Videostroboscopy):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b="1" smtClean="0"/>
              <a:t> H &amp;N Exam: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smtClean="0"/>
          </a:p>
        </p:txBody>
      </p:sp>
      <p:pic>
        <p:nvPicPr>
          <p:cNvPr id="36868" name="Picture 5" descr="Picture 0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76400"/>
            <a:ext cx="65532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Picture 0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962400"/>
            <a:ext cx="59007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smtClean="0"/>
          </a:p>
        </p:txBody>
      </p:sp>
      <p:pic>
        <p:nvPicPr>
          <p:cNvPr id="37892" name="Picture 4" descr="Picture 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838200"/>
            <a:ext cx="182880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icture 0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447800"/>
            <a:ext cx="60293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8915" name="Picture 4" descr="Picture 0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7213" y="1598613"/>
            <a:ext cx="5483225" cy="4497387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9939" name="Picture 4" descr="Picture 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7213" y="1598613"/>
            <a:ext cx="5483225" cy="4497387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/>
              <a:t>Differential Diagnosis of Dysphonia : KITTENS Method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u="sng" smtClean="0"/>
              <a:t>Congenital </a:t>
            </a:r>
            <a:r>
              <a:rPr lang="en-US" sz="1800" smtClean="0"/>
              <a:t> </a:t>
            </a:r>
            <a:r>
              <a:rPr lang="en-US" sz="1800" u="sng" smtClean="0"/>
              <a:t>Infectious &amp;    Trauma &amp;  Tumor           Endocrine     Neurologic    Systemic</a:t>
            </a:r>
            <a:r>
              <a:rPr lang="en-US" sz="1500" smtClean="0"/>
              <a:t>	</a:t>
            </a:r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en-US" sz="1500" smtClean="0">
                <a:latin typeface="Tahoma"/>
              </a:rPr>
              <a:t>  </a:t>
            </a:r>
            <a:endParaRPr lang="en-US" sz="1500" smtClean="0"/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en-US" sz="1500" smtClean="0"/>
              <a:t>Congenital   Laryngitis        Laryngeal cysts,  Recurrent        Hypothyroidism    Cerebral  	GERD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		   (Viral, bacteria, nodules, polyps    laryngeal         (laryngeal               palsy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		   &amp; fungal)           &amp; ulcers	    papillomatosis   myxedema)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>
                <a:latin typeface="Tahoma"/>
              </a:rPr>
              <a:t> </a:t>
            </a:r>
            <a:endParaRPr lang="en-US" sz="15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Under-	   vocal fold          voice                 laryngeal         adrenal,         extra-                 connective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Developed   paralysis            abuse                 cancer            pituitary,       pyramidal              tissue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Larynx                                                                               gonadic        lesions                  disorders                                                                                                 					           disorders       (parkinson</a:t>
            </a:r>
            <a:r>
              <a:rPr lang="en-US" sz="1500" smtClean="0">
                <a:latin typeface="Tahoma"/>
              </a:rPr>
              <a:t>’</a:t>
            </a:r>
            <a:r>
              <a:rPr lang="en-US" sz="1500" smtClean="0"/>
              <a:t>s)      (rheumatoid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                                                                                                                  arthritis, 									SLE)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b="1" smtClean="0"/>
              <a:t>                    </a:t>
            </a:r>
            <a:r>
              <a:rPr lang="en-US" sz="1500" smtClean="0"/>
              <a:t>Adductor          Reinker</a:t>
            </a:r>
            <a:r>
              <a:rPr lang="en-US" sz="1500" smtClean="0">
                <a:latin typeface="Tahoma"/>
              </a:rPr>
              <a:t>’</a:t>
            </a:r>
            <a:r>
              <a:rPr lang="en-US" sz="1500" smtClean="0"/>
              <a:t>s           Benign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 Spasmodic         edema           laryngeal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Dysphonia		    neoplasms				 </a:t>
            </a:r>
            <a:r>
              <a:rPr lang="en-US" sz="1500" smtClean="0">
                <a:latin typeface="Tahoma"/>
              </a:rPr>
              <a:t> </a:t>
            </a:r>
            <a:endParaRPr lang="en-US" sz="15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>
                <a:latin typeface="Tahoma"/>
              </a:rPr>
              <a:t> </a:t>
            </a:r>
            <a:r>
              <a:rPr lang="en-US" sz="1500" smtClean="0"/>
              <a:t>                                          arytenoid       (hemangiomas,   Pubescence   stroke          Psychogenic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                         dislocation      cystic hygromas                                       Guillain Barre</a:t>
            </a:r>
            <a:r>
              <a:rPr lang="en-US" sz="1500" smtClean="0">
                <a:latin typeface="Tahoma"/>
              </a:rPr>
              <a:t>’</a:t>
            </a:r>
            <a:endParaRPr lang="en-US" sz="15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muscle-tension    vocal fold                                                                   Myasthenia gravis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disorders            granulomas                                                                        Other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                         Caustic                                                                             neurological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                         inhalation                                                                          disorders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smtClean="0"/>
              <a:t>                                             injuries                                               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ANCILLARY TESTS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133600"/>
            <a:ext cx="6858000" cy="4724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b="1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smtClean="0"/>
              <a:t>Videostroboscopy: 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smtClean="0"/>
              <a:t>Laryngeal EMG:</a:t>
            </a:r>
            <a:r>
              <a:rPr lang="en-US" sz="3400" b="1" smtClean="0"/>
              <a:t>  </a:t>
            </a:r>
            <a:r>
              <a:rPr lang="en-US" b="1" smtClean="0"/>
              <a:t>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533400"/>
            <a:ext cx="7162800" cy="582612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BENIGN LARYNGEAL PATHOLOGY</a:t>
            </a:r>
            <a:r>
              <a:rPr lang="en-US" sz="5400" b="1" smtClean="0"/>
              <a:t/>
            </a:r>
            <a:br>
              <a:rPr lang="en-US" sz="5400" b="1" smtClean="0"/>
            </a:br>
            <a:r>
              <a:rPr lang="en-US" sz="4000" b="1" smtClean="0"/>
              <a:t>Congenital Laryngeal Defects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438400"/>
            <a:ext cx="8839200" cy="4419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/>
              <a:t>Congenital Webs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800" b="1" dirty="0" smtClean="0"/>
              <a:t>Most commonly anteriorly based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800" b="1" dirty="0" smtClean="0"/>
              <a:t>Pathophysiology :  incomplete recanalization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800" b="1" dirty="0" smtClean="0"/>
              <a:t>Types:   </a:t>
            </a:r>
            <a:r>
              <a:rPr lang="en-US" sz="2800" b="1" dirty="0" err="1" smtClean="0"/>
              <a:t>supraglottic</a:t>
            </a:r>
            <a:r>
              <a:rPr lang="en-US" sz="2800" b="1" dirty="0" smtClean="0"/>
              <a:t> (2%) </a:t>
            </a:r>
            <a:r>
              <a:rPr lang="en-US" sz="2800" b="1" dirty="0" err="1" smtClean="0"/>
              <a:t>glottic</a:t>
            </a:r>
            <a:r>
              <a:rPr lang="en-US" sz="2800" b="1" dirty="0" smtClean="0"/>
              <a:t> (75%), subglottic (7%)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800" b="1" dirty="0" smtClean="0"/>
              <a:t>Symptom:    </a:t>
            </a:r>
            <a:r>
              <a:rPr lang="en-US" sz="2800" b="1" dirty="0" err="1" smtClean="0"/>
              <a:t>aphonia</a:t>
            </a:r>
            <a:r>
              <a:rPr lang="en-US" sz="2800" b="1" dirty="0" smtClean="0"/>
              <a:t>, stridor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800" b="1" dirty="0" smtClean="0"/>
              <a:t>Management:  </a:t>
            </a:r>
            <a:r>
              <a:rPr lang="en-US" sz="2800" b="1" dirty="0" smtClean="0">
                <a:latin typeface="Tahoma" pitchFamily="34" charset="0"/>
              </a:rPr>
              <a:t> </a:t>
            </a:r>
            <a:endParaRPr lang="en-US" sz="2800" b="1" dirty="0" smtClean="0"/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US" sz="2800" b="1" dirty="0" smtClean="0"/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3000" b="1" dirty="0" smtClean="0"/>
              <a:t> 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smtClean="0"/>
              <a:t>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44035" name="Content Placeholder 8" descr="hhg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1598613"/>
            <a:ext cx="3519488" cy="4497387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-106" charset="2"/>
              <a:buBlip>
                <a:blip r:embed="rId3"/>
              </a:buBlip>
              <a:defRPr/>
            </a:pPr>
            <a:endParaRPr lang="en-US" smtClean="0"/>
          </a:p>
        </p:txBody>
      </p:sp>
      <p:pic>
        <p:nvPicPr>
          <p:cNvPr id="44037" name="Picture 4" descr="Picture 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752600"/>
            <a:ext cx="35782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5059" name="Picture 4" descr="Picture 0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98613" y="1598613"/>
            <a:ext cx="5483225" cy="4497387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57200"/>
            <a:ext cx="8839200" cy="6400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4000" b="1" dirty="0" smtClean="0"/>
              <a:t>         CONGENITAL SUBGLOTTIC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4000" b="1" dirty="0" smtClean="0"/>
              <a:t>                          STENOSIS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4000" b="1" dirty="0" smtClean="0"/>
              <a:t>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500" b="1" dirty="0" smtClean="0"/>
              <a:t> </a:t>
            </a:r>
            <a:r>
              <a:rPr lang="en-US" sz="3100" b="1" dirty="0" smtClean="0"/>
              <a:t>&lt; 4 mm in newborn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100" b="1" dirty="0" smtClean="0"/>
              <a:t> Pathophysiology:  incomplete recanalization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100" b="1" dirty="0" smtClean="0"/>
              <a:t> Types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100" b="1" dirty="0" smtClean="0"/>
              <a:t>             1.   Membranous 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100" b="1" dirty="0" smtClean="0"/>
              <a:t>             2.   Cartilaginous 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100" b="1" dirty="0" smtClean="0"/>
              <a:t>             3.   Mixed 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100" b="1" dirty="0" smtClean="0"/>
              <a:t>Grades:  I. &lt;50% obstruction, II 50-70%, </a:t>
            </a:r>
            <a:r>
              <a:rPr lang="en-US" sz="2800" b="1" dirty="0" smtClean="0"/>
              <a:t>III</a:t>
            </a:r>
            <a:r>
              <a:rPr lang="en-US" sz="3100" b="1" dirty="0" smtClean="0"/>
              <a:t>- 70-90% IV.&gt;  90-Complete obstruction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100" b="1" dirty="0" smtClean="0"/>
              <a:t>Symptom:    stridor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100" b="1" dirty="0" smtClean="0"/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100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:\dr. arfaj\sgs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1113" y="1828800"/>
            <a:ext cx="3925887" cy="392588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CONGENITAL SUBGLOTTIC STENOSIS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153400" cy="495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2800" b="1" smtClean="0"/>
              <a:t>				 </a:t>
            </a:r>
            <a:r>
              <a:rPr lang="en-US" sz="3600" b="1" smtClean="0"/>
              <a:t>Management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800" b="1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smtClean="0"/>
              <a:t>Secure Airway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smtClean="0"/>
              <a:t>Medical Management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800" b="1" smtClean="0"/>
              <a:t>Grade I-II:   Endoscopic management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800" b="1" smtClean="0"/>
              <a:t>Grade III-IV: Open Procedures: 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smtClean="0"/>
              <a:t>Anterior Cricoid Split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smtClean="0"/>
              <a:t>Posterior Cricoid Split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smtClean="0"/>
              <a:t>Laryngofissure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smtClean="0"/>
              <a:t>Segmental Resection with End to End   Anastomosis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b="1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LARYNGOMALACIA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229600" cy="594624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b="1" dirty="0" smtClean="0"/>
              <a:t> Most common laryngeal </a:t>
            </a:r>
            <a:r>
              <a:rPr lang="en-US" b="1" dirty="0" err="1" smtClean="0"/>
              <a:t>anomally</a:t>
            </a:r>
            <a:endParaRPr lang="en-US" b="1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b="1" dirty="0" smtClean="0"/>
              <a:t> Most common cause of stridor in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  </a:t>
            </a:r>
            <a:r>
              <a:rPr lang="en-US" b="1" dirty="0" smtClean="0"/>
              <a:t> neonate </a:t>
            </a:r>
            <a:r>
              <a:rPr lang="en-US" b="1" dirty="0" smtClean="0"/>
              <a:t>and chronic pediatric stridor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b="1" dirty="0" smtClean="0"/>
              <a:t> Pathophysiology :  immature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   cartilage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 Symptom:    inspiratory stridor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 Diagnosis: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 Management:  observation , </a:t>
            </a:r>
            <a:r>
              <a:rPr lang="en-US" b="1" dirty="0" err="1" smtClean="0"/>
              <a:t>epiglottoplasty</a:t>
            </a:r>
            <a:r>
              <a:rPr lang="en-US" b="1" dirty="0" smtClean="0"/>
              <a:t> , correct GERD if present.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>
                <a:latin typeface="Tahoma" pitchFamily="34" charset="0"/>
              </a:rPr>
              <a:t> </a:t>
            </a: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000" b="1" dirty="0" smtClean="0"/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000" b="1" dirty="0" smtClean="0"/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800" b="1" dirty="0" smtClean="0"/>
              <a:t>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0179" name="Picture 4" descr="Picture 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7213" y="1598613"/>
            <a:ext cx="5483225" cy="4497387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TRACHEOMALACIA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020763" y="1765300"/>
            <a:ext cx="7258050" cy="2936188"/>
          </a:xfrm>
        </p:spPr>
        <p:txBody>
          <a:bodyPr/>
          <a:lstStyle/>
          <a:p>
            <a:pPr eaLnBrk="1" hangingPunct="1">
              <a:buClr>
                <a:schemeClr val="tx1"/>
              </a:buClr>
              <a:defRPr/>
            </a:pPr>
            <a:r>
              <a:rPr lang="en-US" sz="3400" b="1" dirty="0" smtClean="0">
                <a:latin typeface="Symbol" pitchFamily="18" charset="2"/>
              </a:rPr>
              <a:t>   </a:t>
            </a:r>
            <a:r>
              <a:rPr lang="en-US" sz="3600" b="1" dirty="0" smtClean="0"/>
              <a:t>Less common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 Pathophysiology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 Symptom:  expiratory stridor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 Diagnosis: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 Management:  observation.  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H:\dr. arfaj\tracheomalacia\1331341-1331361-1004463-1740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457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642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smtClean="0">
                <a:latin typeface="Arial Black" pitchFamily="34" charset="0"/>
              </a:rPr>
              <a:t>TRACHEOMALACIA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226425" cy="4497388"/>
          </a:xfrm>
          <a:noFill/>
        </p:spPr>
        <p:txBody>
          <a:bodyPr/>
          <a:lstStyle/>
          <a:p>
            <a:endParaRPr lang="ar-SA" smtClean="0"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52071"/>
            <a:ext cx="8153400" cy="541532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</a:t>
            </a:r>
            <a:endParaRPr lang="en-US" sz="3600" b="1" u="sng" dirty="0" smtClean="0">
              <a:latin typeface="+mj-lt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latin typeface="+mj-lt"/>
              </a:rPr>
              <a:t>ANATOMY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500" b="1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 smtClean="0"/>
              <a:t>	Laryngeal Neuromuscular Anatomy</a:t>
            </a:r>
            <a:endParaRPr lang="en-US" sz="3600" b="1" dirty="0" smtClean="0"/>
          </a:p>
          <a:p>
            <a:pPr lvl="1">
              <a:defRPr/>
            </a:pPr>
            <a:r>
              <a:rPr lang="en-US" b="1" dirty="0" smtClean="0"/>
              <a:t>  </a:t>
            </a:r>
            <a:r>
              <a:rPr lang="en-US" sz="2400" b="1" dirty="0" smtClean="0">
                <a:latin typeface="Tahoma"/>
              </a:rPr>
              <a:t> </a:t>
            </a:r>
            <a:r>
              <a:rPr lang="en-US" sz="2400" b="1" dirty="0" smtClean="0"/>
              <a:t> Extrinsic Depressors:  </a:t>
            </a:r>
          </a:p>
          <a:p>
            <a:pPr lvl="1">
              <a:defRPr/>
            </a:pPr>
            <a:r>
              <a:rPr lang="en-US" sz="2400" b="1" dirty="0" smtClean="0">
                <a:latin typeface="Tahoma"/>
              </a:rPr>
              <a:t>   </a:t>
            </a:r>
            <a:r>
              <a:rPr lang="en-US" sz="2400" b="1" dirty="0" smtClean="0"/>
              <a:t> Extrinsic Elevators: </a:t>
            </a:r>
          </a:p>
          <a:p>
            <a:pPr lvl="1">
              <a:defRPr/>
            </a:pPr>
            <a:r>
              <a:rPr lang="en-US" sz="2400" b="1" dirty="0" smtClean="0">
                <a:latin typeface="Tahoma"/>
              </a:rPr>
              <a:t>   </a:t>
            </a:r>
            <a:r>
              <a:rPr lang="en-US" sz="2400" b="1" dirty="0" smtClean="0"/>
              <a:t> Posterior </a:t>
            </a:r>
            <a:r>
              <a:rPr lang="en-US" sz="2400" b="1" dirty="0" err="1" smtClean="0"/>
              <a:t>Cricoarytenoid</a:t>
            </a:r>
            <a:r>
              <a:rPr lang="en-US" sz="2400" b="1" dirty="0" smtClean="0"/>
              <a:t> </a:t>
            </a:r>
          </a:p>
          <a:p>
            <a:pPr lvl="1">
              <a:defRPr/>
            </a:pPr>
            <a:r>
              <a:rPr lang="en-US" sz="2400" b="1" dirty="0" smtClean="0">
                <a:latin typeface="Tahoma"/>
              </a:rPr>
              <a:t>   </a:t>
            </a:r>
            <a:r>
              <a:rPr lang="en-US" sz="2400" b="1" dirty="0" smtClean="0"/>
              <a:t> Lateral </a:t>
            </a:r>
            <a:r>
              <a:rPr lang="en-US" sz="2400" b="1" dirty="0" err="1" smtClean="0"/>
              <a:t>Cricoarytenoid</a:t>
            </a:r>
            <a:r>
              <a:rPr lang="en-US" sz="2400" b="1" dirty="0" smtClean="0"/>
              <a:t>:</a:t>
            </a:r>
          </a:p>
          <a:p>
            <a:pPr lvl="1">
              <a:defRPr/>
            </a:pPr>
            <a:r>
              <a:rPr lang="en-US" sz="2400" b="1" dirty="0" smtClean="0">
                <a:latin typeface="Tahoma"/>
              </a:rPr>
              <a:t>  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Thyroarytenoid</a:t>
            </a:r>
            <a:r>
              <a:rPr lang="en-US" sz="2400" b="1" dirty="0" smtClean="0"/>
              <a:t>:  </a:t>
            </a:r>
          </a:p>
          <a:p>
            <a:pPr lvl="1">
              <a:defRPr/>
            </a:pPr>
            <a:r>
              <a:rPr lang="en-US" sz="2400" b="1" dirty="0" smtClean="0">
                <a:latin typeface="Tahoma"/>
              </a:rPr>
              <a:t>  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Cricothyroid</a:t>
            </a:r>
            <a:r>
              <a:rPr lang="en-US" sz="2400" b="1" dirty="0" smtClean="0"/>
              <a:t>:  </a:t>
            </a:r>
          </a:p>
          <a:p>
            <a:pPr lvl="1">
              <a:defRPr/>
            </a:pPr>
            <a:r>
              <a:rPr lang="en-US" sz="2400" b="1" dirty="0" smtClean="0">
                <a:latin typeface="Tahoma"/>
              </a:rPr>
              <a:t>  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Interarytenoid</a:t>
            </a:r>
            <a:r>
              <a:rPr lang="en-US" sz="2400" b="1" dirty="0" smtClean="0"/>
              <a:t>  </a:t>
            </a:r>
            <a:r>
              <a:rPr lang="en-US" sz="2400" b="1" dirty="0" smtClean="0">
                <a:latin typeface="Tahoma"/>
              </a:rPr>
              <a:t> </a:t>
            </a:r>
            <a:endParaRPr lang="en-US" sz="2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LARYNGITIS</a:t>
            </a:r>
            <a:r>
              <a:rPr lang="en-US" b="1" smtClean="0">
                <a:latin typeface="Arial Black" pitchFamily="34" charset="0"/>
              </a:rPr>
              <a:t>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4582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smtClean="0"/>
              <a:t>   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/>
              <a:t>Acute Viral Laryngitis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smtClean="0">
                <a:latin typeface="Tahoma" pitchFamily="34" charset="0"/>
              </a:rPr>
              <a:t>  </a:t>
            </a:r>
            <a:r>
              <a:rPr lang="en-US" sz="3600" b="1" smtClean="0"/>
              <a:t> Pathogens:  rhinovirus (most           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smtClean="0"/>
              <a:t>        common)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smtClean="0">
                <a:latin typeface="Tahoma" pitchFamily="34" charset="0"/>
              </a:rPr>
              <a:t>  </a:t>
            </a:r>
            <a:r>
              <a:rPr lang="en-US" sz="3600" b="1" smtClean="0"/>
              <a:t> Symptom:  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smtClean="0">
                <a:latin typeface="Tahoma" pitchFamily="34" charset="0"/>
              </a:rPr>
              <a:t>   </a:t>
            </a:r>
            <a:r>
              <a:rPr lang="en-US" sz="3600" b="1" smtClean="0"/>
              <a:t>Management</a:t>
            </a:r>
            <a:r>
              <a:rPr lang="en-US" sz="3600" b="1" smtClean="0">
                <a:latin typeface="Tahoma" pitchFamily="34" charset="0"/>
              </a:rPr>
              <a:t> </a:t>
            </a:r>
            <a:r>
              <a:rPr lang="en-US" sz="3600" b="1" smtClean="0"/>
              <a:t> :  conservative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latin typeface="Arial Black" pitchFamily="34" charset="0"/>
              </a:rPr>
              <a:t>ADULT SUPRAGLOTTITIS</a:t>
            </a:r>
            <a:endParaRPr lang="en-US" b="1" smtClean="0">
              <a:latin typeface="Arial Black" pitchFamily="34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620000" cy="4876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b="1" dirty="0" smtClean="0"/>
              <a:t>Common Pathogens:  H. influenza (most common) S. </a:t>
            </a:r>
            <a:r>
              <a:rPr lang="en-US" b="1" dirty="0" err="1" smtClean="0"/>
              <a:t>pneumoniae</a:t>
            </a:r>
            <a:r>
              <a:rPr lang="en-US" b="1" dirty="0" smtClean="0"/>
              <a:t>. </a:t>
            </a:r>
            <a:r>
              <a:rPr lang="en-US" b="1" dirty="0" err="1" smtClean="0"/>
              <a:t>S.aureus</a:t>
            </a:r>
            <a:r>
              <a:rPr lang="en-US" b="1" dirty="0" smtClean="0"/>
              <a:t>, </a:t>
            </a:r>
            <a:r>
              <a:rPr lang="el-GR" b="1" dirty="0" smtClean="0"/>
              <a:t>β</a:t>
            </a:r>
            <a:r>
              <a:rPr lang="en-US" b="1" dirty="0" smtClean="0"/>
              <a:t> hemolytic Streptococcus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b="1" dirty="0" smtClean="0"/>
              <a:t>Symptom:  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b="1" dirty="0" smtClean="0"/>
              <a:t>Management: 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/>
              <a:t>          1.    Evaluate airway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/>
              <a:t>          2.    Humidification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/>
              <a:t>          3.    Parenteral antibiotics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b="1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55399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Reflux – Induced Laryngitis</a:t>
            </a:r>
            <a:endParaRPr lang="en-US" b="1" dirty="0" smtClean="0">
              <a:latin typeface="Arial Black" pitchFamily="34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209800"/>
            <a:ext cx="7258050" cy="391477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defRPr/>
            </a:pPr>
            <a:r>
              <a:rPr lang="en-US" sz="3400" b="1" dirty="0" smtClean="0">
                <a:latin typeface="Symbol" pitchFamily="18" charset="2"/>
              </a:rPr>
              <a:t>  </a:t>
            </a:r>
            <a:r>
              <a:rPr lang="en-US" sz="3600" b="1" dirty="0" err="1" smtClean="0"/>
              <a:t>Pathophysiology</a:t>
            </a:r>
            <a:endParaRPr lang="en-US" sz="3600" b="1" dirty="0" smtClean="0"/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 Clinical feature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 Laryngeal Findings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3600" b="1" dirty="0" smtClean="0"/>
              <a:t>  Management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/>
              <a:t> 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379837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:\dr. arfaj\reflux larn\reflux%20laryngit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533400"/>
            <a:ext cx="6248400" cy="5744497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61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458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CROUP (Acute </a:t>
            </a:r>
            <a:r>
              <a:rPr lang="en-US" sz="4000" b="1" dirty="0" err="1" smtClean="0">
                <a:latin typeface="Arial Black" pitchFamily="34" charset="0"/>
              </a:rPr>
              <a:t>Laryngotracheobronchitis</a:t>
            </a:r>
            <a:r>
              <a:rPr lang="en-US" sz="4000" b="1" dirty="0" smtClean="0">
                <a:latin typeface="Arial Black" pitchFamily="34" charset="0"/>
              </a:rPr>
              <a:t>, LTB)</a:t>
            </a:r>
            <a:endParaRPr lang="en-US" b="1" dirty="0" smtClean="0">
              <a:latin typeface="Arial Black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610600" cy="3619452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Most common cause of </a:t>
            </a:r>
            <a:r>
              <a:rPr lang="en-US" sz="2800" b="1" dirty="0" err="1" smtClean="0"/>
              <a:t>stridor</a:t>
            </a:r>
            <a:r>
              <a:rPr lang="en-US" sz="2800" b="1" dirty="0" smtClean="0"/>
              <a:t> in children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err="1" smtClean="0"/>
              <a:t>Subglottic</a:t>
            </a:r>
            <a:r>
              <a:rPr lang="en-US" sz="2800" b="1" dirty="0" smtClean="0"/>
              <a:t> region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Pathogen:  </a:t>
            </a:r>
            <a:r>
              <a:rPr lang="en-US" sz="2800" b="1" dirty="0" err="1" smtClean="0"/>
              <a:t>parainfluenza</a:t>
            </a:r>
            <a:r>
              <a:rPr lang="en-US" sz="2800" b="1" dirty="0" smtClean="0"/>
              <a:t> 1 (most common cause)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Risks:  1-5 years old during fall and winter seasons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err="1" smtClean="0"/>
              <a:t>Sign&amp;symptom</a:t>
            </a:r>
            <a:r>
              <a:rPr lang="en-US" sz="2800" b="1" dirty="0" smtClean="0"/>
              <a:t>: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Diagnosis:  plain neck films (</a:t>
            </a:r>
            <a:r>
              <a:rPr lang="en-US" sz="2800" b="1" dirty="0" smtClean="0">
                <a:latin typeface="Tahoma" pitchFamily="34" charset="0"/>
              </a:rPr>
              <a:t>“</a:t>
            </a:r>
            <a:r>
              <a:rPr lang="en-US" sz="2800" b="1" dirty="0" smtClean="0"/>
              <a:t>Steeple</a:t>
            </a:r>
            <a:r>
              <a:rPr lang="en-US" sz="2800" b="1" dirty="0" smtClean="0">
                <a:latin typeface="Tahoma" pitchFamily="34" charset="0"/>
              </a:rPr>
              <a:t>”</a:t>
            </a:r>
            <a:r>
              <a:rPr lang="en-US" sz="2800" b="1" dirty="0" smtClean="0"/>
              <a:t>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802534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4" descr="DSCN4473   fig 16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465030"/>
            <a:ext cx="5791200" cy="593577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60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686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>
                <a:latin typeface="Arial Black" pitchFamily="34" charset="0"/>
              </a:rPr>
              <a:t>CROUP (Acute </a:t>
            </a:r>
            <a:r>
              <a:rPr lang="en-US" sz="4000" b="1" dirty="0" err="1" smtClean="0">
                <a:latin typeface="Arial Black" pitchFamily="34" charset="0"/>
              </a:rPr>
              <a:t>Laryngotracheobronchitis</a:t>
            </a:r>
            <a:r>
              <a:rPr lang="en-US" sz="4000" b="1" dirty="0" smtClean="0">
                <a:latin typeface="Arial Black" pitchFamily="34" charset="0"/>
              </a:rPr>
              <a:t>, LTB)</a:t>
            </a:r>
            <a:endParaRPr lang="en-US" b="1" dirty="0" smtClean="0">
              <a:latin typeface="Arial Black" pitchFamily="34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590800"/>
            <a:ext cx="6400800" cy="2718758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3600" b="1" dirty="0" smtClean="0"/>
              <a:t>Management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>
                <a:latin typeface="Symbol" pitchFamily="18" charset="2"/>
              </a:rPr>
              <a:t> </a:t>
            </a:r>
            <a:r>
              <a:rPr lang="en-US" sz="3600" b="1" dirty="0" smtClean="0"/>
              <a:t>Assess Airway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Medical Management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Endoscopy  </a:t>
            </a:r>
            <a:endParaRPr lang="en-US" sz="3400" b="1" dirty="0" smtClean="0"/>
          </a:p>
        </p:txBody>
      </p:sp>
    </p:spTree>
    <p:extLst>
      <p:ext uri="{BB962C8B-B14F-4D97-AF65-F5344CB8AC3E}">
        <p14:creationId xmlns:p14="http://schemas.microsoft.com/office/powerpoint/2010/main" val="728922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133600"/>
            <a:ext cx="7924800" cy="3490186"/>
          </a:xfrm>
        </p:spPr>
        <p:txBody>
          <a:bodyPr/>
          <a:lstStyle/>
          <a:p>
            <a:pPr marL="395288" indent="-395288"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Pathogen  </a:t>
            </a:r>
          </a:p>
          <a:p>
            <a:pPr marL="395288" indent="-395288"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Risks </a:t>
            </a:r>
          </a:p>
          <a:p>
            <a:pPr marL="395288" indent="-395288"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Clinical feature </a:t>
            </a:r>
          </a:p>
          <a:p>
            <a:pPr marL="395288" indent="-395288"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Diagnosis:   plain neck films      (“thumbprint sign’) </a:t>
            </a:r>
          </a:p>
          <a:p>
            <a:pPr marL="395288" indent="-395288"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Complications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dirty="0" smtClean="0"/>
              <a:t> 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686800" cy="60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err="1" smtClean="0">
                <a:latin typeface="Arial Black" pitchFamily="34" charset="0"/>
              </a:rPr>
              <a:t>Epiglottitis</a:t>
            </a:r>
            <a:endParaRPr lang="en-US" b="1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59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4" descr="DSCN4473   fig 17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457200"/>
            <a:ext cx="5695500" cy="586740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76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4" descr="Picture2 0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r="5501" b="6813"/>
          <a:stretch>
            <a:fillRect/>
          </a:stretch>
        </p:blipFill>
        <p:spPr>
          <a:xfrm>
            <a:off x="914400" y="609600"/>
            <a:ext cx="7416800" cy="5562600"/>
          </a:xfr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395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Content Placeholder 4" descr="Ms of the larynx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685800"/>
            <a:ext cx="7148945" cy="5486400"/>
          </a:xfr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362200"/>
            <a:ext cx="8001000" cy="29915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3600" b="1" dirty="0" smtClean="0"/>
              <a:t>Management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Establish Emergent Airway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Endoscopy</a:t>
            </a:r>
          </a:p>
          <a:p>
            <a:pPr marL="573088" indent="-573088"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Postoperative care </a:t>
            </a:r>
            <a:r>
              <a:rPr lang="en-US" sz="3600" b="1" dirty="0" err="1" smtClean="0"/>
              <a:t>parenteral</a:t>
            </a:r>
            <a:r>
              <a:rPr lang="en-US" sz="3600" b="1" dirty="0" smtClean="0"/>
              <a:t> antibiotics and corticosteroids  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3600" b="1" dirty="0" smtClean="0"/>
              <a:t> 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0" y="1447800"/>
            <a:ext cx="5638800" cy="6096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marL="0" marR="0" lvl="0" indent="0" algn="l" defTabSz="9128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 err="1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ea typeface="+mn-ea"/>
                <a:cs typeface="Arial" charset="0"/>
              </a:rPr>
              <a:t>Epiglottitis</a:t>
            </a:r>
            <a:endParaRPr kumimoji="0" lang="en-US" sz="4800" b="1" i="0" u="none" strike="noStrike" kern="1200" cap="none" spc="-150" normalizeH="0" baseline="0" noProof="0" dirty="0" smtClean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15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121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/>
              <a:t>Contrasting Acute </a:t>
            </a:r>
            <a:r>
              <a:rPr lang="en-US" sz="3600" b="1" dirty="0" err="1" smtClean="0"/>
              <a:t>Laryngotracheobronchitis</a:t>
            </a:r>
            <a:r>
              <a:rPr lang="en-US" sz="3600" b="1" dirty="0" smtClean="0"/>
              <a:t> (Croup) and </a:t>
            </a:r>
            <a:r>
              <a:rPr lang="en-US" sz="3600" b="1" dirty="0" err="1" smtClean="0"/>
              <a:t>Epiglottitis</a:t>
            </a:r>
            <a:endParaRPr lang="en-US" sz="3600" b="1" dirty="0" smtClean="0">
              <a:latin typeface="Arial Black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400" y="1752600"/>
          <a:ext cx="8153399" cy="4419599"/>
        </p:xfrm>
        <a:graphic>
          <a:graphicData uri="http://schemas.openxmlformats.org/drawingml/2006/table">
            <a:tbl>
              <a:tblPr/>
              <a:tblGrid>
                <a:gridCol w="1924202"/>
                <a:gridCol w="3163519"/>
                <a:gridCol w="3065678"/>
              </a:tblGrid>
              <a:tr h="709670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400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endParaRPr lang="en-US" sz="900" kern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3179" marR="0" indent="-393179" algn="ctr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Acute </a:t>
                      </a:r>
                      <a:r>
                        <a:rPr lang="en-US" sz="1500" b="1" u="sng" kern="1200">
                          <a:solidFill>
                            <a:schemeClr val="tx1"/>
                          </a:solidFill>
                          <a:latin typeface="Calibri"/>
                        </a:rPr>
                        <a:t>Laryngotracheo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393179" marR="0" indent="-393179" algn="ctr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u="sng" kern="120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393179" marR="0" indent="-393179" algn="ctr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u="sng" kern="1200">
                          <a:solidFill>
                            <a:schemeClr val="tx1"/>
                          </a:solidFill>
                          <a:latin typeface="Calibri"/>
                        </a:rPr>
                        <a:t>bronchitis</a:t>
                      </a: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500" b="1" u="sng" kern="1200">
                          <a:solidFill>
                            <a:schemeClr val="tx1"/>
                          </a:solidFill>
                          <a:latin typeface="Calibri"/>
                        </a:rPr>
                        <a:t>Epiglottitis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Acute</a:t>
                      </a:r>
                      <a:r>
                        <a:rPr lang="en-US" sz="1500" kern="140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500" b="1" u="sng" kern="1200">
                          <a:solidFill>
                            <a:schemeClr val="tx1"/>
                          </a:solidFill>
                          <a:latin typeface="Calibri"/>
                        </a:rPr>
                        <a:t>Epiglottitis</a:t>
                      </a:r>
                      <a:r>
                        <a:rPr lang="en-US" sz="1500" kern="140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Pathogen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Parainfluenza virus 1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Haemophilis influenze B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282">
                <a:tc>
                  <a:txBody>
                    <a:bodyPr/>
                    <a:lstStyle/>
                    <a:p>
                      <a:pPr marL="5378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Age	 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&lt;5 years old		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2-6 years old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Location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subglottic	        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supraglottic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Onset	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gradual (days)        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sudden onset (hours)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Cough                                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barky	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latin typeface="Calibri"/>
                        </a:rPr>
                        <a:t>normal</a:t>
                      </a:r>
                      <a:endParaRPr lang="en-US" sz="900" kern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Posture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supine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upright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Drooling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no	                    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yes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75">
                <a:tc>
                  <a:txBody>
                    <a:bodyPr/>
                    <a:lstStyle/>
                    <a:p>
                      <a:pPr marL="5378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Fever	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 low grade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high fevers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Radiographs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steeple sign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       thumb printing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34">
                <a:tc>
                  <a:txBody>
                    <a:bodyPr/>
                    <a:lstStyle/>
                    <a:p>
                      <a:pPr marL="53785" marR="0" indent="0" algn="l" rtl="0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Treatment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latin typeface="Calibri"/>
                        </a:rPr>
                        <a:t>supportive                          </a:t>
                      </a:r>
                      <a:endParaRPr lang="en-US" sz="900" kern="14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569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latin typeface="Calibri"/>
                        </a:rPr>
                        <a:t>airway management</a:t>
                      </a:r>
                      <a:endParaRPr lang="en-US" sz="900" kern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31212" marR="31212" marT="31212" marB="3121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79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0799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Examples of Specific Chronic Laryngitis</a:t>
            </a:r>
            <a:endParaRPr lang="en-US" b="1" dirty="0" smtClean="0">
              <a:latin typeface="Arial Black" pitchFamily="34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458200" cy="4984340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TB Laryngitis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Syphilitic Laryngitis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</a:t>
            </a:r>
            <a:r>
              <a:rPr lang="en-US" sz="3600" b="1" dirty="0" err="1" smtClean="0"/>
              <a:t>Scleroma</a:t>
            </a:r>
            <a:r>
              <a:rPr lang="en-US" sz="3600" b="1" dirty="0" smtClean="0"/>
              <a:t> of the Larynx/ </a:t>
            </a:r>
            <a:r>
              <a:rPr lang="en-US" sz="3600" b="1" dirty="0" err="1" smtClean="0"/>
              <a:t>Rhinoscleroma</a:t>
            </a:r>
            <a:endParaRPr lang="en-US" sz="3600" b="1" dirty="0" smtClean="0"/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>
                <a:latin typeface="Tahoma"/>
              </a:rPr>
              <a:t> </a:t>
            </a:r>
            <a:r>
              <a:rPr lang="en-US" sz="3600" b="1" dirty="0" smtClean="0"/>
              <a:t> Leprosy (Hansen</a:t>
            </a:r>
            <a:r>
              <a:rPr lang="en-US" sz="3600" b="1" dirty="0" smtClean="0">
                <a:latin typeface="Tahoma"/>
              </a:rPr>
              <a:t>’</a:t>
            </a:r>
            <a:r>
              <a:rPr lang="en-US" sz="3600" b="1" dirty="0" smtClean="0"/>
              <a:t>s Disease)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</a:t>
            </a:r>
            <a:r>
              <a:rPr lang="en-US" sz="3600" b="1" dirty="0" err="1" smtClean="0"/>
              <a:t>Perichondritis</a:t>
            </a:r>
            <a:r>
              <a:rPr lang="en-US" sz="3600" b="1" dirty="0" smtClean="0"/>
              <a:t> of the Larynx/</a:t>
            </a:r>
            <a:r>
              <a:rPr lang="en-US" sz="3600" b="1" dirty="0" err="1" smtClean="0"/>
              <a:t>Polychondritis</a:t>
            </a:r>
            <a:endParaRPr lang="en-US" sz="3600" b="1" dirty="0" smtClean="0"/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  Fungal Laryngitis </a:t>
            </a:r>
            <a:r>
              <a:rPr lang="en-US" sz="3600" b="1" dirty="0" smtClean="0">
                <a:latin typeface="Tahoma"/>
              </a:rPr>
              <a:t> 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436274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90206"/>
            <a:ext cx="7772400" cy="1495794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Arial Black" pitchFamily="34" charset="0"/>
              </a:rPr>
              <a:t>Common Benign Laryngeal </a:t>
            </a:r>
            <a:r>
              <a:rPr lang="en-US" sz="3600" b="1" dirty="0" err="1" smtClean="0">
                <a:latin typeface="Arial Black" pitchFamily="34" charset="0"/>
              </a:rPr>
              <a:t>Neoplasms</a:t>
            </a:r>
            <a:r>
              <a:rPr lang="en-US" sz="3600" b="1" dirty="0" smtClean="0">
                <a:latin typeface="Arial Black" pitchFamily="34" charset="0"/>
              </a:rPr>
              <a:t/>
            </a:r>
            <a:br>
              <a:rPr lang="en-US" sz="3600" b="1" dirty="0" smtClean="0">
                <a:latin typeface="Arial Black" pitchFamily="34" charset="0"/>
              </a:rPr>
            </a:br>
            <a:r>
              <a:rPr lang="en-US" sz="3600" b="1" dirty="0" smtClean="0"/>
              <a:t>Recurrent Respiratory </a:t>
            </a:r>
            <a:r>
              <a:rPr lang="en-US" sz="3600" b="1" dirty="0" err="1" smtClean="0"/>
              <a:t>Papillomatosis</a:t>
            </a:r>
            <a:endParaRPr lang="en-US" sz="3600" b="1" dirty="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584912"/>
            <a:ext cx="8458200" cy="31300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err="1" smtClean="0"/>
              <a:t>Pathophysiology</a:t>
            </a:r>
            <a:r>
              <a:rPr lang="en-US" b="1" dirty="0" smtClean="0"/>
              <a:t>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Lesion:  wart-like, irregular </a:t>
            </a:r>
            <a:r>
              <a:rPr lang="en-US" b="1" dirty="0" err="1" smtClean="0"/>
              <a:t>exophytic</a:t>
            </a: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Types: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        1.  Juvenile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        2.  Senile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Clinical feature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Complications</a:t>
            </a:r>
            <a:r>
              <a:rPr lang="en-US" sz="3400" b="1" dirty="0" smtClean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3386902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4" descr="Picture 0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4"/>
          <a:stretch>
            <a:fillRect/>
          </a:stretch>
        </p:blipFill>
        <p:spPr>
          <a:xfrm>
            <a:off x="762000" y="762000"/>
            <a:ext cx="7676515" cy="533400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055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53933" r="4494" b="3796"/>
          <a:stretch>
            <a:fillRect/>
          </a:stretch>
        </p:blipFill>
        <p:spPr bwMode="auto">
          <a:xfrm>
            <a:off x="1600200" y="3276600"/>
            <a:ext cx="6172200" cy="2209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5831" r="3371" b="59186"/>
          <a:stretch>
            <a:fillRect/>
          </a:stretch>
        </p:blipFill>
        <p:spPr bwMode="auto">
          <a:xfrm>
            <a:off x="1600200" y="1295400"/>
            <a:ext cx="6172200" cy="1828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876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4" descr="Picture 1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7" t="9524" r="6098" b="11905"/>
          <a:stretch>
            <a:fillRect/>
          </a:stretch>
        </p:blipFill>
        <p:spPr>
          <a:xfrm>
            <a:off x="5410200" y="457200"/>
            <a:ext cx="2286000" cy="251460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5" descr="Picture 1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7692" r="20339" b="7692"/>
          <a:stretch>
            <a:fillRect/>
          </a:stretch>
        </p:blipFill>
        <p:spPr bwMode="auto">
          <a:xfrm>
            <a:off x="2514600" y="3124200"/>
            <a:ext cx="3962400" cy="3352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 1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26191" r="47561" b="11905"/>
          <a:stretch>
            <a:fillRect/>
          </a:stretch>
        </p:blipFill>
        <p:spPr bwMode="auto">
          <a:xfrm>
            <a:off x="1447800" y="457200"/>
            <a:ext cx="3771900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189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5800"/>
            <a:ext cx="7772400" cy="1495794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latin typeface="Arial Black" pitchFamily="34" charset="0"/>
              </a:rPr>
              <a:t>Common Benign Laryngeal </a:t>
            </a:r>
            <a:r>
              <a:rPr lang="en-US" sz="3600" b="1" dirty="0" err="1" smtClean="0">
                <a:latin typeface="Arial Black" pitchFamily="34" charset="0"/>
              </a:rPr>
              <a:t>Neoplasms</a:t>
            </a:r>
            <a:r>
              <a:rPr lang="en-US" sz="3600" b="1" dirty="0" smtClean="0">
                <a:latin typeface="Arial Black" pitchFamily="34" charset="0"/>
              </a:rPr>
              <a:t> </a:t>
            </a:r>
            <a:r>
              <a:rPr lang="en-US" sz="4000" b="1" dirty="0" smtClean="0">
                <a:latin typeface="Arial Black" pitchFamily="34" charset="0"/>
              </a:rPr>
              <a:t/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3600" b="1" dirty="0" smtClean="0"/>
              <a:t>Recurrent Respiratory </a:t>
            </a:r>
            <a:r>
              <a:rPr lang="en-US" sz="3600" b="1" dirty="0" err="1" smtClean="0"/>
              <a:t>Papillomatosis</a:t>
            </a:r>
            <a:endParaRPr lang="en-US" sz="3600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557314"/>
            <a:ext cx="7239000" cy="3462486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dirty="0" smtClean="0"/>
              <a:t>Management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err="1" smtClean="0"/>
              <a:t>Microlaryngoscopy</a:t>
            </a:r>
            <a:r>
              <a:rPr lang="en-US" sz="3600" b="1" dirty="0" smtClean="0"/>
              <a:t> with Laser  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600" b="1" dirty="0" smtClean="0"/>
              <a:t>    Excision: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Avoid tracheotomy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Adjunctive Therapy: </a:t>
            </a:r>
            <a:r>
              <a:rPr lang="el-GR" sz="3600" b="1" dirty="0" smtClean="0"/>
              <a:t>α</a:t>
            </a:r>
            <a:r>
              <a:rPr lang="en-US" sz="3600" b="1" dirty="0" smtClean="0"/>
              <a:t>INF…….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050648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143000"/>
            <a:ext cx="7772400" cy="110799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Systemic Disease Affecting the Larynx</a:t>
            </a:r>
            <a:endParaRPr lang="en-US" b="1" dirty="0" smtClean="0">
              <a:latin typeface="Arial Black" pitchFamily="34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743200"/>
            <a:ext cx="7162800" cy="2057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err="1" smtClean="0"/>
              <a:t>Sarcoidosis</a:t>
            </a:r>
            <a:endParaRPr lang="en-US" sz="36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Wegener’s </a:t>
            </a:r>
            <a:r>
              <a:rPr lang="en-US" sz="3600" b="1" dirty="0" err="1" smtClean="0"/>
              <a:t>Granulomatosis</a:t>
            </a:r>
            <a:r>
              <a:rPr lang="en-US" sz="3600" b="1" dirty="0" smtClean="0"/>
              <a:t>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err="1" smtClean="0"/>
              <a:t>Amyloidosis</a:t>
            </a:r>
            <a:endParaRPr lang="en-US" sz="36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600" b="1" dirty="0" smtClean="0"/>
              <a:t>Arthritis of </a:t>
            </a:r>
            <a:r>
              <a:rPr lang="en-US" sz="3600" b="1" dirty="0" err="1" smtClean="0"/>
              <a:t>Cricoarytenoid</a:t>
            </a:r>
            <a:r>
              <a:rPr lang="en-US" sz="3600" b="1" dirty="0" smtClean="0"/>
              <a:t> Joint</a:t>
            </a:r>
          </a:p>
        </p:txBody>
      </p:sp>
    </p:spTree>
    <p:extLst>
      <p:ext uri="{BB962C8B-B14F-4D97-AF65-F5344CB8AC3E}">
        <p14:creationId xmlns:p14="http://schemas.microsoft.com/office/powerpoint/2010/main" val="1880146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320832"/>
            <a:ext cx="7772400" cy="110799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Other Common Laryngeal Lesion</a:t>
            </a:r>
            <a:endParaRPr lang="en-US" b="1" dirty="0" smtClean="0">
              <a:latin typeface="Arial Black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692432"/>
            <a:ext cx="6705600" cy="241296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Acquired </a:t>
            </a:r>
            <a:r>
              <a:rPr lang="en-US" b="1" dirty="0" err="1" smtClean="0"/>
              <a:t>Stenosis</a:t>
            </a:r>
            <a:r>
              <a:rPr lang="en-US" b="1" dirty="0" smtClean="0"/>
              <a:t>  - </a:t>
            </a:r>
            <a:r>
              <a:rPr lang="en-US" b="1" dirty="0" err="1" smtClean="0"/>
              <a:t>Subglottic</a:t>
            </a:r>
            <a:endParaRPr lang="en-US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Edema - </a:t>
            </a:r>
            <a:r>
              <a:rPr lang="en-US" b="1" dirty="0" err="1" smtClean="0"/>
              <a:t>Reink</a:t>
            </a:r>
            <a:r>
              <a:rPr lang="en-US" b="1" dirty="0" err="1" smtClean="0">
                <a:latin typeface="Tahoma"/>
              </a:rPr>
              <a:t>’</a:t>
            </a:r>
            <a:r>
              <a:rPr lang="en-US" b="1" dirty="0" err="1" smtClean="0"/>
              <a:t>s</a:t>
            </a:r>
            <a:r>
              <a:rPr lang="en-US" b="1" dirty="0" smtClean="0"/>
              <a:t> edema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Cysts - laryngeal cyst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err="1" smtClean="0"/>
              <a:t>laryngocele</a:t>
            </a: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45650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3657600" cy="5429179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/>
              <a:t>Intrinsic musculature 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en-US" sz="2400" b="1" dirty="0" smtClean="0"/>
          </a:p>
          <a:p>
            <a:pPr lvl="2" eaLnBrk="1" hangingPunct="1">
              <a:lnSpc>
                <a:spcPct val="90000"/>
              </a:lnSpc>
              <a:buFont typeface="Wingdings" pitchFamily="-106" charset="2"/>
              <a:buBlip>
                <a:blip r:embed="rId2"/>
              </a:buBlip>
              <a:defRPr/>
            </a:pPr>
            <a:r>
              <a:rPr lang="en-US" b="1" dirty="0" smtClean="0"/>
              <a:t>Abductors</a:t>
            </a:r>
            <a:r>
              <a:rPr lang="en-US" dirty="0" smtClean="0"/>
              <a:t> :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posterior </a:t>
            </a:r>
            <a:r>
              <a:rPr lang="en-US" dirty="0" err="1" smtClean="0"/>
              <a:t>cricoarytenoid</a:t>
            </a:r>
            <a:r>
              <a:rPr lang="en-US" dirty="0" smtClean="0"/>
              <a:t> (PCA)</a:t>
            </a:r>
          </a:p>
          <a:p>
            <a:pPr lvl="2" eaLnBrk="1" hangingPunct="1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 typeface="Wingdings" pitchFamily="-106" charset="2"/>
              <a:buBlip>
                <a:blip r:embed="rId2"/>
              </a:buBlip>
              <a:defRPr/>
            </a:pPr>
            <a:r>
              <a:rPr lang="en-US" b="1" dirty="0" smtClean="0"/>
              <a:t>Adductors:</a:t>
            </a:r>
            <a:r>
              <a:rPr lang="en-US" dirty="0" smtClean="0"/>
              <a:t> 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err="1" smtClean="0"/>
              <a:t>thyroarytenoid</a:t>
            </a:r>
            <a:r>
              <a:rPr lang="en-US" dirty="0" smtClean="0"/>
              <a:t> (TA) ,lateral </a:t>
            </a:r>
            <a:r>
              <a:rPr lang="en-US" dirty="0" err="1" smtClean="0"/>
              <a:t>cricoarytenoid</a:t>
            </a:r>
            <a:r>
              <a:rPr lang="en-US" dirty="0" smtClean="0"/>
              <a:t> (LCA) ,</a:t>
            </a:r>
            <a:r>
              <a:rPr lang="en-US" dirty="0" err="1" smtClean="0"/>
              <a:t>cricothyroid</a:t>
            </a:r>
            <a:r>
              <a:rPr lang="en-US" dirty="0" smtClean="0"/>
              <a:t>,  </a:t>
            </a:r>
            <a:r>
              <a:rPr lang="en-US" dirty="0" err="1" smtClean="0"/>
              <a:t>interarytenoid</a:t>
            </a:r>
            <a:r>
              <a:rPr lang="en-US" dirty="0" smtClean="0"/>
              <a:t> </a:t>
            </a:r>
          </a:p>
        </p:txBody>
      </p:sp>
      <p:pic>
        <p:nvPicPr>
          <p:cNvPr id="9222" name="Picture 5" descr="Picture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77597"/>
            <a:ext cx="4343400" cy="25990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3" name="Picture 7" descr="Picture 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505200"/>
            <a:ext cx="4322763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icture 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6667"/>
          <a:stretch>
            <a:fillRect/>
          </a:stretch>
        </p:blipFill>
        <p:spPr>
          <a:xfrm>
            <a:off x="533400" y="1524000"/>
            <a:ext cx="4073611" cy="350520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8" descr="H:\dr. arfaj\oedema\reinke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733800" cy="3505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8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6705600" cy="6651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/>
              <a:t>Subglottic</a:t>
            </a:r>
            <a:r>
              <a:rPr lang="en-US" b="1" dirty="0" smtClean="0"/>
              <a:t> </a:t>
            </a:r>
            <a:r>
              <a:rPr lang="en-US" b="1" dirty="0" err="1" smtClean="0"/>
              <a:t>haemangioma</a:t>
            </a:r>
            <a:endParaRPr lang="en-US" b="1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6629400" cy="5133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Most common in </a:t>
            </a:r>
            <a:r>
              <a:rPr lang="en-US" sz="2400" b="1" dirty="0" err="1" smtClean="0">
                <a:latin typeface="+mj-lt"/>
              </a:rPr>
              <a:t>subglottic</a:t>
            </a:r>
            <a:r>
              <a:rPr lang="en-US" sz="2400" b="1" dirty="0" smtClean="0">
                <a:latin typeface="+mj-lt"/>
              </a:rPr>
              <a:t> space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	- 50% of </a:t>
            </a:r>
            <a:r>
              <a:rPr lang="en-US" sz="2400" b="1" dirty="0" err="1" smtClean="0">
                <a:latin typeface="+mj-lt"/>
              </a:rPr>
              <a:t>subglottic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hemangiomas</a:t>
            </a:r>
            <a:r>
              <a:rPr lang="en-US" sz="2400" b="1" dirty="0" smtClean="0">
                <a:latin typeface="+mj-lt"/>
              </a:rPr>
              <a:t> associated </a:t>
            </a:r>
          </a:p>
          <a:p>
            <a:pPr>
              <a:buNone/>
              <a:defRPr/>
            </a:pPr>
            <a:r>
              <a:rPr lang="en-US" sz="2400" b="1" dirty="0" smtClean="0">
                <a:latin typeface="+mj-lt"/>
              </a:rPr>
              <a:t>	   with cutaneous involvement </a:t>
            </a:r>
          </a:p>
          <a:p>
            <a:pPr>
              <a:buNone/>
              <a:defRPr/>
            </a:pPr>
            <a:r>
              <a:rPr lang="en-US" sz="2400" b="1" dirty="0" smtClean="0"/>
              <a:t>Typically </a:t>
            </a:r>
            <a:r>
              <a:rPr lang="en-US" sz="2400" b="1" dirty="0"/>
              <a:t>presents by 6 months old then involutes by 2 years of </a:t>
            </a:r>
            <a:r>
              <a:rPr lang="en-US" sz="2400" b="1" dirty="0" smtClean="0"/>
              <a:t>age</a:t>
            </a:r>
            <a:endParaRPr lang="en-US" sz="24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Types: 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- capillary (typically resolve)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- cavernous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SSX: biphasic </a:t>
            </a:r>
            <a:r>
              <a:rPr lang="en-US" sz="2400" b="1" dirty="0" err="1" smtClean="0">
                <a:latin typeface="+mj-lt"/>
              </a:rPr>
              <a:t>stridor</a:t>
            </a:r>
            <a:r>
              <a:rPr lang="en-US" sz="2400" b="1" dirty="0" smtClean="0">
                <a:latin typeface="+mj-lt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DX :endoscope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RX: - observation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- </a:t>
            </a:r>
            <a:r>
              <a:rPr lang="en-US" sz="2400" b="1" dirty="0" err="1" smtClean="0">
                <a:latin typeface="+mj-lt"/>
              </a:rPr>
              <a:t>Crticosteroid</a:t>
            </a:r>
            <a:r>
              <a:rPr lang="en-US" sz="2400" b="1" dirty="0" smtClean="0">
                <a:latin typeface="+mj-lt"/>
              </a:rPr>
              <a:t> </a:t>
            </a:r>
            <a:endParaRPr lang="en-US" sz="2400" b="1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latin typeface="+mj-lt"/>
              </a:rPr>
              <a:t>- CO2 Laser </a:t>
            </a:r>
          </a:p>
        </p:txBody>
      </p:sp>
    </p:spTree>
    <p:extLst>
      <p:ext uri="{BB962C8B-B14F-4D97-AF65-F5344CB8AC3E}">
        <p14:creationId xmlns:p14="http://schemas.microsoft.com/office/powerpoint/2010/main" val="3725211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80772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b="1" dirty="0" smtClean="0">
                <a:effectLst/>
              </a:rPr>
              <a:t>Management</a:t>
            </a:r>
          </a:p>
          <a:p>
            <a:r>
              <a:rPr lang="en-US" sz="2800" dirty="0" smtClean="0">
                <a:effectLst/>
              </a:rPr>
              <a:t>May observe if asymptomatic and non progressive</a:t>
            </a:r>
          </a:p>
          <a:p>
            <a:r>
              <a:rPr lang="en-US" sz="2800" dirty="0" err="1" smtClean="0">
                <a:effectLst/>
              </a:rPr>
              <a:t>Embolization</a:t>
            </a:r>
            <a:endParaRPr lang="en-US" sz="2800" dirty="0" smtClean="0">
              <a:effectLst/>
            </a:endParaRPr>
          </a:p>
          <a:p>
            <a:r>
              <a:rPr lang="en-US" sz="2800" dirty="0" smtClean="0">
                <a:effectLst/>
              </a:rPr>
              <a:t>Corticosteroids or interferon.</a:t>
            </a:r>
          </a:p>
          <a:p>
            <a:r>
              <a:rPr lang="en-US" sz="2800" dirty="0" smtClean="0">
                <a:effectLst/>
              </a:rPr>
              <a:t>Endoscopic CO2 or argon laser excision (YAG lasers). </a:t>
            </a:r>
          </a:p>
          <a:p>
            <a:r>
              <a:rPr lang="en-US" sz="2800" dirty="0" smtClean="0">
                <a:effectLst/>
              </a:rPr>
              <a:t>Radiation therapy may be considered although increases risk of malignant degeneration.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effectLst/>
              </a:rPr>
              <a:t>Hemangioma</a:t>
            </a: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endParaRPr lang="en-US" sz="4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4838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Picture 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4754" r="62797" b="4918"/>
          <a:stretch>
            <a:fillRect/>
          </a:stretch>
        </p:blipFill>
        <p:spPr bwMode="auto">
          <a:xfrm>
            <a:off x="609600" y="2203784"/>
            <a:ext cx="3505200" cy="378192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 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0" t="14754" r="15471" b="4918"/>
          <a:stretch>
            <a:fillRect/>
          </a:stretch>
        </p:blipFill>
        <p:spPr bwMode="auto">
          <a:xfrm>
            <a:off x="4800600" y="2189747"/>
            <a:ext cx="3810000" cy="3810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9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229600" cy="66479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Traumatic Conditions of the Larynx</a:t>
            </a:r>
            <a:r>
              <a:rPr lang="en-US" b="1" dirty="0" smtClean="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229600" cy="5017399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Direct injuries (blows)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Penetration (open)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Burns (inhalation , corrosive fluids)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Inhalation foreign bodies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Intubations injuries 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Prolonged intubation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Blind intubation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 too large tube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 pathology 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Abrasion ► </a:t>
            </a:r>
            <a:r>
              <a:rPr lang="en-US" sz="2200" b="1" dirty="0" err="1" smtClean="0">
                <a:latin typeface="+mj-lt"/>
              </a:rPr>
              <a:t>granulomatous</a:t>
            </a:r>
            <a:r>
              <a:rPr lang="en-US" sz="2200" b="1" dirty="0" smtClean="0">
                <a:latin typeface="+mj-lt"/>
              </a:rPr>
              <a:t> formation… </a:t>
            </a:r>
            <a:r>
              <a:rPr lang="en-US" sz="2200" b="1" dirty="0" err="1" smtClean="0">
                <a:latin typeface="+mj-lt"/>
              </a:rPr>
              <a:t>subglottic</a:t>
            </a:r>
            <a:r>
              <a:rPr lang="en-US" sz="2200" b="1" dirty="0" smtClean="0">
                <a:latin typeface="+mj-lt"/>
              </a:rPr>
              <a:t> </a:t>
            </a:r>
            <a:r>
              <a:rPr lang="en-US" sz="2200" b="1" dirty="0" err="1" smtClean="0">
                <a:latin typeface="+mj-lt"/>
              </a:rPr>
              <a:t>stenosis</a:t>
            </a:r>
            <a:endParaRPr lang="en-US" sz="2200" b="1" dirty="0" smtClean="0">
              <a:latin typeface="+mj-lt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SSX; </a:t>
            </a:r>
            <a:r>
              <a:rPr lang="en-US" sz="2200" b="1" dirty="0" err="1" smtClean="0">
                <a:latin typeface="+mj-lt"/>
              </a:rPr>
              <a:t>hoarsness</a:t>
            </a:r>
            <a:r>
              <a:rPr lang="en-US" sz="2200" b="1" dirty="0" smtClean="0">
                <a:latin typeface="+mj-lt"/>
              </a:rPr>
              <a:t> , </a:t>
            </a:r>
            <a:r>
              <a:rPr lang="en-US" sz="2200" b="1" dirty="0" err="1" smtClean="0">
                <a:latin typeface="+mj-lt"/>
              </a:rPr>
              <a:t>dyspnoea</a:t>
            </a:r>
            <a:endParaRPr lang="en-US" sz="2200" b="1" dirty="0" smtClean="0">
              <a:latin typeface="+mj-lt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RX: 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voice rest 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 endoscopic removal 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en-US" sz="2200" b="1" dirty="0" smtClean="0">
                <a:latin typeface="+mj-lt"/>
              </a:rPr>
              <a:t> prevention </a:t>
            </a:r>
          </a:p>
        </p:txBody>
      </p:sp>
    </p:spTree>
    <p:extLst>
      <p:ext uri="{BB962C8B-B14F-4D97-AF65-F5344CB8AC3E}">
        <p14:creationId xmlns:p14="http://schemas.microsoft.com/office/powerpoint/2010/main" val="1180724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4" descr="Picture 1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8471" r="5123" b="5384"/>
          <a:stretch>
            <a:fillRect/>
          </a:stretch>
        </p:blipFill>
        <p:spPr>
          <a:xfrm>
            <a:off x="499872" y="1981200"/>
            <a:ext cx="8186928" cy="259080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88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Picture 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10526" r="1852"/>
          <a:stretch>
            <a:fillRect/>
          </a:stretch>
        </p:blipFill>
        <p:spPr bwMode="auto">
          <a:xfrm>
            <a:off x="734704" y="345744"/>
            <a:ext cx="7696200" cy="25908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6" descr="Picture 0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0"/>
          <a:stretch>
            <a:fillRect/>
          </a:stretch>
        </p:blipFill>
        <p:spPr bwMode="auto">
          <a:xfrm>
            <a:off x="914400" y="3084512"/>
            <a:ext cx="1981200" cy="17922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7" descr="Picture 0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84512"/>
            <a:ext cx="5370513" cy="17922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8" descr="Picture 1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7407" r="1471" b="18519"/>
          <a:stretch>
            <a:fillRect/>
          </a:stretch>
        </p:blipFill>
        <p:spPr bwMode="auto">
          <a:xfrm>
            <a:off x="1981200" y="5029200"/>
            <a:ext cx="5029200" cy="1524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99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229600" cy="38779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+mn-lt"/>
              </a:rPr>
              <a:t>Vocal fold lesions secondary to vocal abuse and trauma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6248400" cy="2135124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400" b="1" u="sng" dirty="0" smtClean="0"/>
              <a:t>Vocal nodules (singer’s nodules)</a:t>
            </a:r>
          </a:p>
          <a:p>
            <a:pPr lvl="1" eaLnBrk="1" hangingPunct="1">
              <a:defRPr/>
            </a:pPr>
            <a:r>
              <a:rPr lang="en-US" sz="2400" b="1" dirty="0" smtClean="0"/>
              <a:t>At junction of ant 1/3 and mid 1/3 </a:t>
            </a:r>
          </a:p>
          <a:p>
            <a:pPr lvl="1" eaLnBrk="1" hangingPunct="1">
              <a:defRPr/>
            </a:pPr>
            <a:r>
              <a:rPr lang="en-US" sz="2400" b="1" dirty="0" smtClean="0"/>
              <a:t>RX :</a:t>
            </a:r>
          </a:p>
          <a:p>
            <a:pPr lvl="2" eaLnBrk="1" hangingPunct="1">
              <a:buNone/>
              <a:defRPr/>
            </a:pPr>
            <a:r>
              <a:rPr lang="en-US" b="1" dirty="0" smtClean="0"/>
              <a:t> - voice therapy </a:t>
            </a:r>
          </a:p>
          <a:p>
            <a:pPr lvl="2" eaLnBrk="1" hangingPunct="1">
              <a:buNone/>
              <a:defRPr/>
            </a:pPr>
            <a:r>
              <a:rPr lang="en-US" b="1" dirty="0" smtClean="0"/>
              <a:t> - surgical excision (</a:t>
            </a:r>
            <a:r>
              <a:rPr lang="en-US" b="1" dirty="0" err="1" smtClean="0"/>
              <a:t>microlaryngoscopy</a:t>
            </a:r>
            <a:r>
              <a:rPr lang="en-US" b="1" dirty="0" smtClean="0"/>
              <a:t>) </a:t>
            </a:r>
          </a:p>
          <a:p>
            <a:pPr lvl="2" eaLnBrk="1" hangingPunct="1">
              <a:buFont typeface="Wingdings" pitchFamily="-106" charset="2"/>
              <a:buBlip>
                <a:blip r:embed="rId3"/>
              </a:buBlip>
              <a:defRPr/>
            </a:pPr>
            <a:endParaRPr lang="en-US" dirty="0" smtClean="0"/>
          </a:p>
        </p:txBody>
      </p:sp>
      <p:pic>
        <p:nvPicPr>
          <p:cNvPr id="87044" name="Picture 4" descr="Picture 0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6724"/>
            <a:ext cx="2590800" cy="27174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Picture 0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8456" r="63349" b="6988"/>
          <a:stretch>
            <a:fillRect/>
          </a:stretch>
        </p:blipFill>
        <p:spPr bwMode="auto">
          <a:xfrm>
            <a:off x="887549" y="3506724"/>
            <a:ext cx="2084251" cy="27185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0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2" t="8456" r="8372" b="6988"/>
          <a:stretch>
            <a:fillRect/>
          </a:stretch>
        </p:blipFill>
        <p:spPr bwMode="auto">
          <a:xfrm>
            <a:off x="3249749" y="3506724"/>
            <a:ext cx="2084251" cy="27185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55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533400"/>
            <a:ext cx="8229600" cy="22098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800" b="1" dirty="0" smtClean="0"/>
              <a:t>Vocal fold polyp :</a:t>
            </a:r>
          </a:p>
          <a:p>
            <a:pPr lvl="1" eaLnBrk="1" hangingPunct="1">
              <a:defRPr/>
            </a:pPr>
            <a:r>
              <a:rPr lang="en-US" sz="2400" b="1" dirty="0" smtClean="0"/>
              <a:t>Middle and ant 1/3 , free edge , unilateral </a:t>
            </a:r>
          </a:p>
          <a:p>
            <a:pPr lvl="1" eaLnBrk="1" hangingPunct="1">
              <a:defRPr/>
            </a:pPr>
            <a:r>
              <a:rPr lang="en-US" sz="2400" b="1" dirty="0" err="1" smtClean="0"/>
              <a:t>Mucoid</a:t>
            </a:r>
            <a:r>
              <a:rPr lang="en-US" sz="2400" b="1" dirty="0" smtClean="0"/>
              <a:t> , hemorrhagic </a:t>
            </a:r>
          </a:p>
          <a:p>
            <a:pPr lvl="1" eaLnBrk="1" hangingPunct="1">
              <a:defRPr/>
            </a:pPr>
            <a:r>
              <a:rPr lang="en-US" sz="2400" b="1" dirty="0" smtClean="0"/>
              <a:t> RX :</a:t>
            </a:r>
          </a:p>
          <a:p>
            <a:pPr lvl="2" eaLnBrk="1" hangingPunct="1">
              <a:buNone/>
              <a:defRPr/>
            </a:pPr>
            <a:r>
              <a:rPr lang="en-US" b="1" dirty="0" smtClean="0"/>
              <a:t>	- surgical excision</a:t>
            </a:r>
          </a:p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dirty="0" smtClean="0"/>
          </a:p>
        </p:txBody>
      </p:sp>
      <p:pic>
        <p:nvPicPr>
          <p:cNvPr id="89092" name="Picture 4" descr="Picture 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0" t="12579" r="5724" b="1887"/>
          <a:stretch>
            <a:fillRect/>
          </a:stretch>
        </p:blipFill>
        <p:spPr bwMode="auto">
          <a:xfrm>
            <a:off x="3352800" y="2743200"/>
            <a:ext cx="2514600" cy="37172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Picture 0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" b="1459"/>
          <a:stretch>
            <a:fillRect/>
          </a:stretch>
        </p:blipFill>
        <p:spPr bwMode="auto">
          <a:xfrm>
            <a:off x="6096000" y="2743200"/>
            <a:ext cx="2514600" cy="37172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12579" r="63637" b="1887"/>
          <a:stretch>
            <a:fillRect/>
          </a:stretch>
        </p:blipFill>
        <p:spPr bwMode="auto">
          <a:xfrm>
            <a:off x="623248" y="2743200"/>
            <a:ext cx="2514600" cy="37172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76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Picture 0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26550"/>
          <a:stretch>
            <a:fillRect/>
          </a:stretch>
        </p:blipFill>
        <p:spPr>
          <a:xfrm>
            <a:off x="1828800" y="533400"/>
            <a:ext cx="5513969" cy="5715000"/>
          </a:xfr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61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10243" name="Content Placeholder 3" descr="j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447800"/>
            <a:ext cx="3810000" cy="4111625"/>
          </a:xfrm>
        </p:spPr>
      </p:pic>
      <p:pic>
        <p:nvPicPr>
          <p:cNvPr id="10244" name="Picture 4" descr="Untitled.pngl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685800"/>
            <a:ext cx="41052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457200"/>
            <a:ext cx="6629400" cy="23622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800" b="1" dirty="0" smtClean="0"/>
              <a:t>Vocal fold cyst</a:t>
            </a:r>
          </a:p>
          <a:p>
            <a:pPr lvl="1" eaLnBrk="1" hangingPunct="1">
              <a:defRPr/>
            </a:pPr>
            <a:r>
              <a:rPr lang="en-US" b="1" dirty="0" smtClean="0"/>
              <a:t> congenital </a:t>
            </a:r>
            <a:r>
              <a:rPr lang="en-US" b="1" dirty="0" err="1" smtClean="0"/>
              <a:t>dermoid</a:t>
            </a:r>
            <a:r>
              <a:rPr lang="en-US" b="1" dirty="0" smtClean="0"/>
              <a:t> cyst </a:t>
            </a:r>
          </a:p>
          <a:p>
            <a:pPr lvl="1" eaLnBrk="1" hangingPunct="1">
              <a:defRPr/>
            </a:pPr>
            <a:r>
              <a:rPr lang="en-US" b="1" dirty="0" smtClean="0"/>
              <a:t> mucus retention cyst </a:t>
            </a:r>
          </a:p>
          <a:p>
            <a:pPr lvl="1" eaLnBrk="1" hangingPunct="1">
              <a:defRPr/>
            </a:pPr>
            <a:r>
              <a:rPr lang="en-US" b="1" dirty="0" smtClean="0"/>
              <a:t> RX: </a:t>
            </a:r>
          </a:p>
          <a:p>
            <a:pPr lvl="2" eaLnBrk="1" hangingPunct="1">
              <a:buNone/>
              <a:defRPr/>
            </a:pPr>
            <a:r>
              <a:rPr lang="en-US" sz="2800" b="1" dirty="0" smtClean="0"/>
              <a:t>  - surgical excision </a:t>
            </a:r>
          </a:p>
          <a:p>
            <a:pPr lvl="2"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dirty="0" smtClean="0"/>
          </a:p>
        </p:txBody>
      </p:sp>
      <p:pic>
        <p:nvPicPr>
          <p:cNvPr id="91140" name="Picture 4" descr="Picture 0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9077" b="5085"/>
          <a:stretch>
            <a:fillRect/>
          </a:stretch>
        </p:blipFill>
        <p:spPr bwMode="auto">
          <a:xfrm>
            <a:off x="672737" y="2971800"/>
            <a:ext cx="2107474" cy="3352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Picture 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" b="2778"/>
          <a:stretch>
            <a:fillRect/>
          </a:stretch>
        </p:blipFill>
        <p:spPr bwMode="auto">
          <a:xfrm>
            <a:off x="2882537" y="2971800"/>
            <a:ext cx="5651863" cy="3352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35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457200"/>
            <a:ext cx="8001000" cy="2057399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800" b="1" dirty="0" err="1" smtClean="0"/>
              <a:t>Reinke’s</a:t>
            </a:r>
            <a:r>
              <a:rPr lang="en-US" sz="2800" b="1" dirty="0" smtClean="0"/>
              <a:t> edema</a:t>
            </a:r>
          </a:p>
          <a:p>
            <a:pPr lvl="1" eaLnBrk="1" hangingPunct="1">
              <a:defRPr/>
            </a:pPr>
            <a:r>
              <a:rPr lang="en-US" b="1" dirty="0" smtClean="0"/>
              <a:t>RX:</a:t>
            </a:r>
          </a:p>
          <a:p>
            <a:pPr lvl="2" eaLnBrk="1" hangingPunct="1">
              <a:buNone/>
              <a:defRPr/>
            </a:pPr>
            <a:r>
              <a:rPr lang="en-US" sz="2800" b="1" dirty="0" smtClean="0"/>
              <a:t> - voice rest ,stop smoking, anti reflux therapy  </a:t>
            </a:r>
          </a:p>
          <a:p>
            <a:pPr lvl="2" eaLnBrk="1" hangingPunct="1">
              <a:buNone/>
              <a:defRPr/>
            </a:pPr>
            <a:r>
              <a:rPr lang="en-US" sz="2800" b="1" dirty="0" smtClean="0"/>
              <a:t> - surgical excision</a:t>
            </a:r>
          </a:p>
          <a:p>
            <a:pPr eaLnBrk="1" hangingPunct="1">
              <a:buFont typeface="Wingdings" pitchFamily="-106" charset="2"/>
              <a:buBlip>
                <a:blip r:embed="rId2"/>
              </a:buBlip>
              <a:defRPr/>
            </a:pPr>
            <a:endParaRPr lang="en-US" dirty="0" smtClean="0"/>
          </a:p>
        </p:txBody>
      </p:sp>
      <p:pic>
        <p:nvPicPr>
          <p:cNvPr id="92164" name="Picture 4" descr="mm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5376049" cy="3810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34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315200" cy="6651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/>
              <a:t>Laryngocele</a:t>
            </a:r>
            <a:endParaRPr lang="en-US" b="1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07726"/>
            <a:ext cx="8382000" cy="3754874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Air filled dilation of the appendix of the ventricle, communicates with laryngeal lumen </a:t>
            </a:r>
          </a:p>
          <a:p>
            <a:pPr lvl="1" eaLnBrk="1" hangingPunct="1">
              <a:defRPr/>
            </a:pPr>
            <a:r>
              <a:rPr lang="en-US" dirty="0" smtClean="0"/>
              <a:t> congenital or acquired </a:t>
            </a:r>
          </a:p>
          <a:p>
            <a:pPr eaLnBrk="1" hangingPunct="1">
              <a:buNone/>
              <a:defRPr/>
            </a:pPr>
            <a:r>
              <a:rPr lang="en-US" b="1" dirty="0" smtClean="0"/>
              <a:t>		types :</a:t>
            </a:r>
          </a:p>
          <a:p>
            <a:pPr lvl="1" eaLnBrk="1" hangingPunct="1">
              <a:defRPr/>
            </a:pPr>
            <a:r>
              <a:rPr lang="en-US" dirty="0" smtClean="0"/>
              <a:t>External : through </a:t>
            </a:r>
            <a:r>
              <a:rPr lang="en-US" dirty="0" err="1" smtClean="0"/>
              <a:t>thyrohyoid</a:t>
            </a:r>
            <a:r>
              <a:rPr lang="en-US" dirty="0" smtClean="0"/>
              <a:t> membrane </a:t>
            </a:r>
          </a:p>
          <a:p>
            <a:pPr lvl="1" eaLnBrk="1" hangingPunct="1">
              <a:defRPr/>
            </a:pPr>
            <a:r>
              <a:rPr lang="en-US" dirty="0" smtClean="0"/>
              <a:t>Internal :</a:t>
            </a:r>
          </a:p>
          <a:p>
            <a:pPr lvl="1" eaLnBrk="1" hangingPunct="1">
              <a:defRPr/>
            </a:pPr>
            <a:r>
              <a:rPr lang="en-US" dirty="0" smtClean="0"/>
              <a:t>Combined </a:t>
            </a:r>
          </a:p>
          <a:p>
            <a:pPr eaLnBrk="1" hangingPunct="1">
              <a:buNone/>
              <a:defRPr/>
            </a:pPr>
            <a:r>
              <a:rPr lang="en-US" b="1" dirty="0" smtClean="0"/>
              <a:t>		Rx</a:t>
            </a:r>
            <a:r>
              <a:rPr lang="en-US" dirty="0" smtClean="0"/>
              <a:t> :</a:t>
            </a:r>
            <a:r>
              <a:rPr lang="en-US" dirty="0" err="1" smtClean="0"/>
              <a:t>marsupialization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8816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1495794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 smtClean="0">
                <a:latin typeface="Arial Black" pitchFamily="34" charset="0"/>
              </a:rPr>
              <a:t>Neurogenic Vocal Pathologies</a:t>
            </a:r>
          </a:p>
        </p:txBody>
      </p:sp>
    </p:spTree>
    <p:extLst>
      <p:ext uri="{BB962C8B-B14F-4D97-AF65-F5344CB8AC3E}">
        <p14:creationId xmlns:p14="http://schemas.microsoft.com/office/powerpoint/2010/main" val="211517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066800"/>
            <a:ext cx="7772400" cy="110799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rial Black" pitchFamily="34" charset="0"/>
              </a:rPr>
              <a:t>Vocal Fold Paralysis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/>
              <a:t>Evaluation of Vocal Fold Paralysis</a:t>
            </a:r>
            <a:endParaRPr lang="en-US" b="1" dirty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667000"/>
            <a:ext cx="6629400" cy="1828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History and Physical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Vocal Fold Positioning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    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6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771734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07996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latin typeface="Arial Black" pitchFamily="34" charset="0"/>
              </a:rPr>
              <a:t>Vocal Fold Paralysis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/>
              <a:t>Evaluation of Vocal Fold Paralysis</a:t>
            </a:r>
            <a:endParaRPr lang="en-US" b="1" dirty="0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467600" cy="40441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Causes of Vocal Fold Paralysis in Adults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b="1" dirty="0" smtClean="0"/>
              <a:t>  </a:t>
            </a:r>
            <a:r>
              <a:rPr lang="en-US" sz="2800" b="1" dirty="0" err="1" smtClean="0"/>
              <a:t>Neoplastic</a:t>
            </a:r>
            <a:endParaRPr lang="en-US" sz="2800" b="1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Iatrogenic Injury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Idiopathic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Trauma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Neurological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Infectious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Systemic Diseases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Toxins</a:t>
            </a:r>
          </a:p>
        </p:txBody>
      </p:sp>
    </p:spTree>
    <p:extLst>
      <p:ext uri="{BB962C8B-B14F-4D97-AF65-F5344CB8AC3E}">
        <p14:creationId xmlns:p14="http://schemas.microsoft.com/office/powerpoint/2010/main" val="2425085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53011"/>
            <a:ext cx="7772400" cy="1107996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latin typeface="Arial Black" pitchFamily="34" charset="0"/>
              </a:rPr>
              <a:t>Vocal Fold Paralysis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/>
              <a:t>Evaluation of Vocal Fold Paralysis</a:t>
            </a:r>
            <a:endParaRPr lang="en-US" b="1" dirty="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377011"/>
            <a:ext cx="8305800" cy="288078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Causes of Vocal Fold Paralysis in Pediatrics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6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Idiopathic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Birth Trauma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Iatrogenic Injury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Infection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Vascular Abnormalities</a:t>
            </a:r>
          </a:p>
        </p:txBody>
      </p:sp>
    </p:spTree>
    <p:extLst>
      <p:ext uri="{BB962C8B-B14F-4D97-AF65-F5344CB8AC3E}">
        <p14:creationId xmlns:p14="http://schemas.microsoft.com/office/powerpoint/2010/main" val="3187521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07996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latin typeface="Arial Black" pitchFamily="34" charset="0"/>
              </a:rPr>
              <a:t>Vocal Fold Paralysis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/>
              <a:t>Evaluation of Vocal Fold Paralysis</a:t>
            </a:r>
            <a:endParaRPr lang="en-US" b="1" dirty="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797256" y="2203811"/>
            <a:ext cx="7315200" cy="282538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Unilateral Vocal Paralysis Management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Must determine if self limiting or permanent paralysis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May not require surgical management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Goal of unilateral surgical procedures is to </a:t>
            </a:r>
            <a:r>
              <a:rPr lang="en-US" sz="2800" b="1" dirty="0" err="1" smtClean="0"/>
              <a:t>medialize</a:t>
            </a:r>
            <a:r>
              <a:rPr lang="en-US" sz="2800" b="1" dirty="0" smtClean="0"/>
              <a:t> vocal fold</a:t>
            </a:r>
          </a:p>
        </p:txBody>
      </p:sp>
    </p:spTree>
    <p:extLst>
      <p:ext uri="{BB962C8B-B14F-4D97-AF65-F5344CB8AC3E}">
        <p14:creationId xmlns:p14="http://schemas.microsoft.com/office/powerpoint/2010/main" val="885381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286000"/>
            <a:ext cx="8458200" cy="254839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b="1" dirty="0" smtClean="0"/>
              <a:t>Surgical Management of Unilateral Vocal Fold Paralysis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36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Vocal Fold Injections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endParaRPr lang="en-US" sz="28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</a:t>
            </a:r>
            <a:r>
              <a:rPr lang="en-US" sz="2800" b="1" dirty="0" err="1" smtClean="0"/>
              <a:t>Thyroplasty</a:t>
            </a:r>
            <a:endParaRPr lang="en-US" sz="2800" b="1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1107996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latin typeface="Arial Black" pitchFamily="34" charset="0"/>
              </a:rPr>
              <a:t>Vocal Fold Paralysis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/>
              <a:t>Evaluation of Vocal Fold Paralysis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29635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13" descr="Picture 1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352800"/>
            <a:ext cx="4728437" cy="3048000"/>
          </a:xfr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12" descr="Picture 0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2083" r="5319" b="6250"/>
          <a:stretch>
            <a:fillRect/>
          </a:stretch>
        </p:blipFill>
        <p:spPr bwMode="auto">
          <a:xfrm>
            <a:off x="381000" y="457200"/>
            <a:ext cx="8458200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31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3" descr="msx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533400"/>
            <a:ext cx="4953983" cy="5715000"/>
          </a:xfrm>
          <a:ln w="19050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6" descr="Picture 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8" t="5556"/>
          <a:stretch>
            <a:fillRect/>
          </a:stretch>
        </p:blipFill>
        <p:spPr bwMode="auto">
          <a:xfrm>
            <a:off x="5867400" y="1752600"/>
            <a:ext cx="2698376" cy="3200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 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6" t="5556" r="37729"/>
          <a:stretch>
            <a:fillRect/>
          </a:stretch>
        </p:blipFill>
        <p:spPr bwMode="auto">
          <a:xfrm>
            <a:off x="2895600" y="1752600"/>
            <a:ext cx="2819400" cy="3200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icture 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75092"/>
          <a:stretch>
            <a:fillRect/>
          </a:stretch>
        </p:blipFill>
        <p:spPr bwMode="auto">
          <a:xfrm>
            <a:off x="609600" y="1752600"/>
            <a:ext cx="2133600" cy="3200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31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97004"/>
            <a:ext cx="7162800" cy="1107996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latin typeface="Arial Black" pitchFamily="34" charset="0"/>
              </a:rPr>
              <a:t>Vocal Fold Paralysis</a:t>
            </a:r>
            <a:br>
              <a:rPr lang="en-US" sz="4000" b="1" dirty="0" smtClean="0">
                <a:latin typeface="Arial Black" pitchFamily="34" charset="0"/>
              </a:rPr>
            </a:br>
            <a:r>
              <a:rPr lang="en-US" sz="4000" b="1" dirty="0" smtClean="0"/>
              <a:t>Evaluation of Vocal Fold Paralysis</a:t>
            </a:r>
            <a:endParaRPr lang="en-US" b="1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924800" cy="3865674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3400" b="1" dirty="0" smtClean="0"/>
              <a:t>Bilateral Vocal Fold Paralysis Management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3400" b="1" dirty="0" smtClean="0"/>
              <a:t>  </a:t>
            </a:r>
            <a:r>
              <a:rPr lang="en-US" sz="2800" b="1" dirty="0" smtClean="0"/>
              <a:t>Goal is lateralize vocal fold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Tracheotomy:  gold standard treatment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</a:t>
            </a:r>
            <a:r>
              <a:rPr lang="en-US" sz="2800" b="1" dirty="0" err="1" smtClean="0"/>
              <a:t>Cordotomy</a:t>
            </a:r>
            <a:r>
              <a:rPr lang="en-US" sz="2800" b="1" dirty="0" smtClean="0"/>
              <a:t> (Laser)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2800" b="1" dirty="0" smtClean="0"/>
              <a:t>  </a:t>
            </a:r>
            <a:r>
              <a:rPr lang="en-US" sz="2800" b="1" dirty="0" err="1" smtClean="0"/>
              <a:t>Arytenoidectomy</a:t>
            </a:r>
            <a:endParaRPr lang="en-US" sz="2800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US" b="1" dirty="0" smtClean="0"/>
          </a:p>
          <a:p>
            <a:pPr eaLnBrk="1" hangingPunct="1">
              <a:spcBef>
                <a:spcPct val="0"/>
              </a:spcBef>
              <a:buClr>
                <a:schemeClr val="tx1"/>
              </a:buClr>
              <a:defRPr/>
            </a:pP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966654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6096000" cy="665162"/>
          </a:xfrm>
        </p:spPr>
        <p:txBody>
          <a:bodyPr/>
          <a:lstStyle/>
          <a:p>
            <a:pPr>
              <a:defRPr/>
            </a:pPr>
            <a:r>
              <a:rPr lang="en-US" b="1" dirty="0" err="1" smtClean="0"/>
              <a:t>Arytenoidectomy</a:t>
            </a:r>
            <a:r>
              <a:rPr lang="en-US" b="1" dirty="0" smtClean="0"/>
              <a:t> </a:t>
            </a:r>
          </a:p>
        </p:txBody>
      </p:sp>
      <p:pic>
        <p:nvPicPr>
          <p:cNvPr id="105475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26402"/>
            <a:ext cx="4296358" cy="4703428"/>
          </a:xfrm>
          <a:ln w="19050">
            <a:solidFill>
              <a:schemeClr val="tx1"/>
            </a:solidFill>
          </a:ln>
        </p:spPr>
      </p:pic>
      <p:pic>
        <p:nvPicPr>
          <p:cNvPr id="105476" name="Picture 4" descr="DownloadedFi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6431"/>
            <a:ext cx="4419600" cy="468337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946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971800"/>
            <a:ext cx="8229600" cy="1107996"/>
          </a:xfrm>
        </p:spPr>
        <p:txBody>
          <a:bodyPr/>
          <a:lstStyle/>
          <a:p>
            <a:pPr algn="ctr" eaLnBrk="1" hangingPunct="1">
              <a:spcBef>
                <a:spcPts val="6000"/>
              </a:spcBef>
              <a:buFont typeface="Wingdings" pitchFamily="2" charset="2"/>
              <a:buNone/>
              <a:defRPr/>
            </a:pPr>
            <a:r>
              <a:rPr lang="en-US" sz="8000" b="1" dirty="0" smtClean="0">
                <a:latin typeface="Script MT Bold" pitchFamily="66" charset="0"/>
              </a:rPr>
              <a:t>Thanks!!!</a:t>
            </a:r>
          </a:p>
        </p:txBody>
      </p:sp>
    </p:spTree>
    <p:extLst>
      <p:ext uri="{BB962C8B-B14F-4D97-AF65-F5344CB8AC3E}">
        <p14:creationId xmlns:p14="http://schemas.microsoft.com/office/powerpoint/2010/main" val="659427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laryngology.1</Template>
  <TotalTime>179</TotalTime>
  <Words>1253</Words>
  <Application>Microsoft Office PowerPoint</Application>
  <PresentationFormat>On-screen Show (4:3)</PresentationFormat>
  <Paragraphs>444</Paragraphs>
  <Slides>93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119</vt:lpstr>
      <vt:lpstr>White with Courier font for code slides</vt:lpstr>
      <vt:lpstr>Photo Editor Photo</vt:lpstr>
      <vt:lpstr>Laryngology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Histopathology  </vt:lpstr>
      <vt:lpstr>ANATOMY</vt:lpstr>
      <vt:lpstr>ANATOMY SPECIAL CONSIDERATION</vt:lpstr>
      <vt:lpstr>PHYSIOLOGY</vt:lpstr>
      <vt:lpstr>Applied physiology of the larynx</vt:lpstr>
      <vt:lpstr>PowerPoint Presentation</vt:lpstr>
      <vt:lpstr>PHYSIOLOGY</vt:lpstr>
      <vt:lpstr>PowerPoint Presentation</vt:lpstr>
      <vt:lpstr>EVALUATION OF THE DYSPHONIC PATIENT History and Physical Exam </vt:lpstr>
      <vt:lpstr>EVALUATION OF THE DYSPHONIC PATIENT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ANCILLARY TESTS </vt:lpstr>
      <vt:lpstr>BENIGN LARYNGEAL PATHOLOGY Congenital Laryngeal Defects </vt:lpstr>
      <vt:lpstr>PowerPoint Presentation</vt:lpstr>
      <vt:lpstr>PowerPoint Presentation</vt:lpstr>
      <vt:lpstr>PowerPoint Presentation</vt:lpstr>
      <vt:lpstr>PowerPoint Presentation</vt:lpstr>
      <vt:lpstr>CONGENITAL SUBGLOTTIC STENOSIS </vt:lpstr>
      <vt:lpstr>LARYNGOMALACIA </vt:lpstr>
      <vt:lpstr>PowerPoint Presentation</vt:lpstr>
      <vt:lpstr>TRACHEOMALACIA </vt:lpstr>
      <vt:lpstr>TRACHEOMALACIA</vt:lpstr>
      <vt:lpstr>LARYNGITIS </vt:lpstr>
      <vt:lpstr>ADULT SUPRAGLOTTITIS</vt:lpstr>
      <vt:lpstr>Reflux – Induced Laryngitis</vt:lpstr>
      <vt:lpstr>PowerPoint Presentation</vt:lpstr>
      <vt:lpstr>CROUP (Acute Laryngotracheobronchitis, LTB)</vt:lpstr>
      <vt:lpstr>PowerPoint Presentation</vt:lpstr>
      <vt:lpstr>CROUP (Acute Laryngotracheobronchitis, LTB)</vt:lpstr>
      <vt:lpstr>Epiglottitis</vt:lpstr>
      <vt:lpstr>PowerPoint Presentation</vt:lpstr>
      <vt:lpstr>PowerPoint Presentation</vt:lpstr>
      <vt:lpstr>PowerPoint Presentation</vt:lpstr>
      <vt:lpstr>Contrasting Acute Laryngotracheobronchitis (Croup) and Epiglottitis</vt:lpstr>
      <vt:lpstr>Examples of Specific Chronic Laryngitis</vt:lpstr>
      <vt:lpstr>Common Benign Laryngeal Neoplasms Recurrent Respiratory Papillomatosis</vt:lpstr>
      <vt:lpstr>PowerPoint Presentation</vt:lpstr>
      <vt:lpstr>PowerPoint Presentation</vt:lpstr>
      <vt:lpstr>PowerPoint Presentation</vt:lpstr>
      <vt:lpstr>Common Benign Laryngeal Neoplasms  Recurrent Respiratory Papillomatosis</vt:lpstr>
      <vt:lpstr>Systemic Disease Affecting the Larynx</vt:lpstr>
      <vt:lpstr>Other Common Laryngeal Lesion</vt:lpstr>
      <vt:lpstr>PowerPoint Presentation</vt:lpstr>
      <vt:lpstr>Subglottic haemangioma</vt:lpstr>
      <vt:lpstr>Hemangioma </vt:lpstr>
      <vt:lpstr>PowerPoint Presentation</vt:lpstr>
      <vt:lpstr>Traumatic Conditions of the Larynx </vt:lpstr>
      <vt:lpstr>PowerPoint Presentation</vt:lpstr>
      <vt:lpstr>PowerPoint Presentation</vt:lpstr>
      <vt:lpstr>Vocal fold lesions secondary to vocal abuse and trauma </vt:lpstr>
      <vt:lpstr>PowerPoint Presentation</vt:lpstr>
      <vt:lpstr>PowerPoint Presentation</vt:lpstr>
      <vt:lpstr>PowerPoint Presentation</vt:lpstr>
      <vt:lpstr>PowerPoint Presentation</vt:lpstr>
      <vt:lpstr>Laryngocele</vt:lpstr>
      <vt:lpstr>Neurogenic Vocal Pathologies</vt:lpstr>
      <vt:lpstr>Vocal Fold Paralysis Evaluation of Vocal Fold Paralysis</vt:lpstr>
      <vt:lpstr>Vocal Fold Paralysis Evaluation of Vocal Fold Paralysis</vt:lpstr>
      <vt:lpstr>Vocal Fold Paralysis Evaluation of Vocal Fold Paralysis</vt:lpstr>
      <vt:lpstr>Vocal Fold Paralysis Evaluation of Vocal Fold Paralysis</vt:lpstr>
      <vt:lpstr>Vocal Fold Paralysis Evaluation of Vocal Fold Paralysis</vt:lpstr>
      <vt:lpstr>PowerPoint Presentation</vt:lpstr>
      <vt:lpstr>PowerPoint Presentation</vt:lpstr>
      <vt:lpstr>Vocal Fold Paralysis Evaluation of Vocal Fold Paralysis</vt:lpstr>
      <vt:lpstr>Arytenoidectomy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Dr.Ahmad</cp:lastModifiedBy>
  <cp:revision>22</cp:revision>
  <dcterms:created xsi:type="dcterms:W3CDTF">2006-08-16T00:00:00Z</dcterms:created>
  <dcterms:modified xsi:type="dcterms:W3CDTF">2014-09-07T06:18:52Z</dcterms:modified>
</cp:coreProperties>
</file>