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diagrams/data1.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1"/>
  </p:notesMasterIdLst>
  <p:sldIdLst>
    <p:sldId id="431" r:id="rId2"/>
    <p:sldId id="310" r:id="rId3"/>
    <p:sldId id="309" r:id="rId4"/>
    <p:sldId id="311" r:id="rId5"/>
    <p:sldId id="313" r:id="rId6"/>
    <p:sldId id="314" r:id="rId7"/>
    <p:sldId id="315" r:id="rId8"/>
    <p:sldId id="316" r:id="rId9"/>
    <p:sldId id="381" r:id="rId10"/>
    <p:sldId id="318" r:id="rId11"/>
    <p:sldId id="319" r:id="rId12"/>
    <p:sldId id="321" r:id="rId13"/>
    <p:sldId id="322" r:id="rId14"/>
    <p:sldId id="323" r:id="rId15"/>
    <p:sldId id="324" r:id="rId16"/>
    <p:sldId id="325" r:id="rId17"/>
    <p:sldId id="382" r:id="rId18"/>
    <p:sldId id="383" r:id="rId19"/>
    <p:sldId id="384" r:id="rId20"/>
    <p:sldId id="385" r:id="rId21"/>
    <p:sldId id="386" r:id="rId22"/>
    <p:sldId id="387" r:id="rId23"/>
    <p:sldId id="388" r:id="rId24"/>
    <p:sldId id="389" r:id="rId25"/>
    <p:sldId id="390" r:id="rId26"/>
    <p:sldId id="391" r:id="rId27"/>
    <p:sldId id="392" r:id="rId28"/>
    <p:sldId id="393" r:id="rId29"/>
    <p:sldId id="394" r:id="rId30"/>
    <p:sldId id="395" r:id="rId31"/>
    <p:sldId id="396" r:id="rId32"/>
    <p:sldId id="397" r:id="rId33"/>
    <p:sldId id="398" r:id="rId34"/>
    <p:sldId id="399" r:id="rId35"/>
    <p:sldId id="400" r:id="rId36"/>
    <p:sldId id="327" r:id="rId37"/>
    <p:sldId id="411" r:id="rId38"/>
    <p:sldId id="412" r:id="rId39"/>
    <p:sldId id="413" r:id="rId40"/>
    <p:sldId id="414" r:id="rId41"/>
    <p:sldId id="415" r:id="rId42"/>
    <p:sldId id="416" r:id="rId43"/>
    <p:sldId id="417" r:id="rId44"/>
    <p:sldId id="418" r:id="rId45"/>
    <p:sldId id="419" r:id="rId46"/>
    <p:sldId id="420" r:id="rId47"/>
    <p:sldId id="332" r:id="rId48"/>
    <p:sldId id="333" r:id="rId49"/>
    <p:sldId id="334" r:id="rId50"/>
    <p:sldId id="335" r:id="rId51"/>
    <p:sldId id="336" r:id="rId52"/>
    <p:sldId id="337" r:id="rId53"/>
    <p:sldId id="338" r:id="rId54"/>
    <p:sldId id="339" r:id="rId55"/>
    <p:sldId id="380" r:id="rId56"/>
    <p:sldId id="295" r:id="rId57"/>
    <p:sldId id="296" r:id="rId58"/>
    <p:sldId id="341" r:id="rId59"/>
    <p:sldId id="340" r:id="rId60"/>
    <p:sldId id="343" r:id="rId61"/>
    <p:sldId id="299" r:id="rId62"/>
    <p:sldId id="300" r:id="rId63"/>
    <p:sldId id="301" r:id="rId64"/>
    <p:sldId id="302" r:id="rId65"/>
    <p:sldId id="303" r:id="rId66"/>
    <p:sldId id="304" r:id="rId67"/>
    <p:sldId id="342" r:id="rId68"/>
    <p:sldId id="305" r:id="rId69"/>
    <p:sldId id="306" r:id="rId70"/>
    <p:sldId id="307" r:id="rId71"/>
    <p:sldId id="308" r:id="rId72"/>
    <p:sldId id="344" r:id="rId73"/>
    <p:sldId id="402" r:id="rId74"/>
    <p:sldId id="357" r:id="rId75"/>
    <p:sldId id="403" r:id="rId76"/>
    <p:sldId id="421" r:id="rId77"/>
    <p:sldId id="422" r:id="rId78"/>
    <p:sldId id="423" r:id="rId79"/>
    <p:sldId id="424" r:id="rId80"/>
    <p:sldId id="425" r:id="rId81"/>
    <p:sldId id="426" r:id="rId82"/>
    <p:sldId id="427" r:id="rId83"/>
    <p:sldId id="428" r:id="rId84"/>
    <p:sldId id="429" r:id="rId85"/>
    <p:sldId id="363" r:id="rId86"/>
    <p:sldId id="409" r:id="rId87"/>
    <p:sldId id="408" r:id="rId88"/>
    <p:sldId id="410" r:id="rId89"/>
    <p:sldId id="365" r:id="rId90"/>
    <p:sldId id="257" r:id="rId91"/>
    <p:sldId id="258" r:id="rId92"/>
    <p:sldId id="259" r:id="rId93"/>
    <p:sldId id="260" r:id="rId94"/>
    <p:sldId id="366" r:id="rId95"/>
    <p:sldId id="368" r:id="rId96"/>
    <p:sldId id="261" r:id="rId97"/>
    <p:sldId id="262" r:id="rId98"/>
    <p:sldId id="263" r:id="rId99"/>
    <p:sldId id="264" r:id="rId100"/>
    <p:sldId id="369" r:id="rId101"/>
    <p:sldId id="265" r:id="rId102"/>
    <p:sldId id="266" r:id="rId103"/>
    <p:sldId id="267" r:id="rId104"/>
    <p:sldId id="268" r:id="rId105"/>
    <p:sldId id="269" r:id="rId106"/>
    <p:sldId id="270" r:id="rId107"/>
    <p:sldId id="271" r:id="rId108"/>
    <p:sldId id="272" r:id="rId109"/>
    <p:sldId id="273" r:id="rId110"/>
    <p:sldId id="274" r:id="rId111"/>
    <p:sldId id="275" r:id="rId112"/>
    <p:sldId id="276" r:id="rId113"/>
    <p:sldId id="277" r:id="rId114"/>
    <p:sldId id="278" r:id="rId115"/>
    <p:sldId id="279" r:id="rId116"/>
    <p:sldId id="280" r:id="rId117"/>
    <p:sldId id="281" r:id="rId118"/>
    <p:sldId id="282" r:id="rId119"/>
    <p:sldId id="283" r:id="rId120"/>
    <p:sldId id="430" r:id="rId121"/>
    <p:sldId id="284" r:id="rId122"/>
    <p:sldId id="285" r:id="rId123"/>
    <p:sldId id="286" r:id="rId124"/>
    <p:sldId id="287" r:id="rId125"/>
    <p:sldId id="288" r:id="rId126"/>
    <p:sldId id="289" r:id="rId127"/>
    <p:sldId id="290" r:id="rId128"/>
    <p:sldId id="291" r:id="rId129"/>
    <p:sldId id="292" r:id="rId1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E7C5A-E0FA-4014-85D5-3FDE7C64E05F}" type="doc">
      <dgm:prSet loTypeId="urn:microsoft.com/office/officeart/2005/8/layout/orgChart1" loCatId="hierarchy" qsTypeId="urn:microsoft.com/office/officeart/2005/8/quickstyle/simple1" qsCatId="simple" csTypeId="urn:microsoft.com/office/officeart/2005/8/colors/accent1_2" csCatId="accent1"/>
      <dgm:spPr/>
    </dgm:pt>
    <dgm:pt modelId="{27361506-87BA-4710-90AC-72DCF3C50F2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Types</a:t>
          </a:r>
        </a:p>
      </dgm:t>
    </dgm:pt>
    <dgm:pt modelId="{F83B461A-D2C7-449A-80BE-DCA5C995DC10}" type="parTrans" cxnId="{5D0FF2E5-D178-4B7D-B9A5-697BF6CBEDD3}">
      <dgm:prSet/>
      <dgm:spPr/>
    </dgm:pt>
    <dgm:pt modelId="{94A67C16-AB9B-4917-82F6-4E1F9061C54B}" type="sibTrans" cxnId="{5D0FF2E5-D178-4B7D-B9A5-697BF6CBEDD3}">
      <dgm:prSet/>
      <dgm:spPr/>
    </dgm:pt>
    <dgm:pt modelId="{78CA9F65-8622-44F2-A91B-90CCEEEBEB5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Spontaneous OAE’s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(SPOAE’s)</a:t>
          </a:r>
        </a:p>
      </dgm:t>
    </dgm:pt>
    <dgm:pt modelId="{95C2D83D-A51B-4BAD-8DF0-4A43114796A9}" type="parTrans" cxnId="{75DCA9FA-B78D-44E4-AABA-474C56DF1C98}">
      <dgm:prSet/>
      <dgm:spPr/>
    </dgm:pt>
    <dgm:pt modelId="{96E9CB21-0F62-457A-B4D9-A158E999275D}" type="sibTrans" cxnId="{75DCA9FA-B78D-44E4-AABA-474C56DF1C98}">
      <dgm:prSet/>
      <dgm:spPr/>
    </dgm:pt>
    <dgm:pt modelId="{ADEFF2C0-2BE4-4ABE-9C92-89C541E708D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Distortion Product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OAE’s (DPOAE’s)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pitchFamily="34" charset="0"/>
            <a:cs typeface="Arial" charset="0"/>
          </a:endParaRPr>
        </a:p>
      </dgm:t>
    </dgm:pt>
    <dgm:pt modelId="{B3762E70-2B43-43E9-8BA7-3BE398C2838E}" type="parTrans" cxnId="{8B86203D-B733-4674-BE1D-D8DFEA678931}">
      <dgm:prSet/>
      <dgm:spPr/>
    </dgm:pt>
    <dgm:pt modelId="{1320C1FF-08E7-468A-AD84-1BD3A679CE8C}" type="sibTrans" cxnId="{8B86203D-B733-4674-BE1D-D8DFEA678931}">
      <dgm:prSet/>
      <dgm:spPr/>
    </dgm:pt>
    <dgm:pt modelId="{A3D60EF2-080E-4003-8438-60229D71C42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Transient Evoked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OAE’s (TEOAE’s)</a:t>
          </a:r>
        </a:p>
      </dgm:t>
    </dgm:pt>
    <dgm:pt modelId="{6AC71C9D-B209-4123-B074-2A92E90C02BF}" type="parTrans" cxnId="{DB966256-DD77-4C77-A3D9-3E54341A69B6}">
      <dgm:prSet/>
      <dgm:spPr/>
    </dgm:pt>
    <dgm:pt modelId="{552A1A46-4DF2-4114-BB36-85A5F17EDC3E}" type="sibTrans" cxnId="{DB966256-DD77-4C77-A3D9-3E54341A69B6}">
      <dgm:prSet/>
      <dgm:spPr/>
    </dgm:pt>
    <dgm:pt modelId="{AEED3DF6-B6E7-482B-9E56-4EA35C85D1D1}" type="pres">
      <dgm:prSet presAssocID="{0DDE7C5A-E0FA-4014-85D5-3FDE7C64E05F}" presName="hierChild1" presStyleCnt="0">
        <dgm:presLayoutVars>
          <dgm:orgChart val="1"/>
          <dgm:chPref val="1"/>
          <dgm:dir/>
          <dgm:animOne val="branch"/>
          <dgm:animLvl val="lvl"/>
          <dgm:resizeHandles/>
        </dgm:presLayoutVars>
      </dgm:prSet>
      <dgm:spPr/>
    </dgm:pt>
    <dgm:pt modelId="{47E2A4E7-4A0F-42B8-B3B9-55FD9E714D82}" type="pres">
      <dgm:prSet presAssocID="{27361506-87BA-4710-90AC-72DCF3C50F2B}" presName="hierRoot1" presStyleCnt="0">
        <dgm:presLayoutVars>
          <dgm:hierBranch/>
        </dgm:presLayoutVars>
      </dgm:prSet>
      <dgm:spPr/>
    </dgm:pt>
    <dgm:pt modelId="{BDEE9883-C3E9-4BD4-90D6-213A8B6E873F}" type="pres">
      <dgm:prSet presAssocID="{27361506-87BA-4710-90AC-72DCF3C50F2B}" presName="rootComposite1" presStyleCnt="0"/>
      <dgm:spPr/>
    </dgm:pt>
    <dgm:pt modelId="{ED661233-04F6-4FCC-8C63-912C12E2468C}" type="pres">
      <dgm:prSet presAssocID="{27361506-87BA-4710-90AC-72DCF3C50F2B}" presName="rootText1" presStyleLbl="node0" presStyleIdx="0" presStyleCnt="1">
        <dgm:presLayoutVars>
          <dgm:chPref val="3"/>
        </dgm:presLayoutVars>
      </dgm:prSet>
      <dgm:spPr/>
      <dgm:t>
        <a:bodyPr/>
        <a:lstStyle/>
        <a:p>
          <a:endParaRPr lang="en-US"/>
        </a:p>
      </dgm:t>
    </dgm:pt>
    <dgm:pt modelId="{3A393099-B25B-4F6E-A21F-1A19488478A0}" type="pres">
      <dgm:prSet presAssocID="{27361506-87BA-4710-90AC-72DCF3C50F2B}" presName="rootConnector1" presStyleLbl="node1" presStyleIdx="0" presStyleCnt="0"/>
      <dgm:spPr/>
      <dgm:t>
        <a:bodyPr/>
        <a:lstStyle/>
        <a:p>
          <a:endParaRPr lang="en-US"/>
        </a:p>
      </dgm:t>
    </dgm:pt>
    <dgm:pt modelId="{E9872B42-1CEA-4954-A711-6E9FBE68C2E4}" type="pres">
      <dgm:prSet presAssocID="{27361506-87BA-4710-90AC-72DCF3C50F2B}" presName="hierChild2" presStyleCnt="0"/>
      <dgm:spPr/>
    </dgm:pt>
    <dgm:pt modelId="{9AE395D0-B63B-40F4-B385-FFB0D281F700}" type="pres">
      <dgm:prSet presAssocID="{95C2D83D-A51B-4BAD-8DF0-4A43114796A9}" presName="Name35" presStyleLbl="parChTrans1D2" presStyleIdx="0" presStyleCnt="3"/>
      <dgm:spPr/>
    </dgm:pt>
    <dgm:pt modelId="{58BEE126-DF1A-4B72-A0DE-19233237C3EB}" type="pres">
      <dgm:prSet presAssocID="{78CA9F65-8622-44F2-A91B-90CCEEEBEB58}" presName="hierRoot2" presStyleCnt="0">
        <dgm:presLayoutVars>
          <dgm:hierBranch/>
        </dgm:presLayoutVars>
      </dgm:prSet>
      <dgm:spPr/>
    </dgm:pt>
    <dgm:pt modelId="{5AD5DBB3-4332-4EDE-A70C-F65B2643F6E9}" type="pres">
      <dgm:prSet presAssocID="{78CA9F65-8622-44F2-A91B-90CCEEEBEB58}" presName="rootComposite" presStyleCnt="0"/>
      <dgm:spPr/>
    </dgm:pt>
    <dgm:pt modelId="{DFFCF295-54A0-4446-8E31-1F445AF98B38}" type="pres">
      <dgm:prSet presAssocID="{78CA9F65-8622-44F2-A91B-90CCEEEBEB58}" presName="rootText" presStyleLbl="node2" presStyleIdx="0" presStyleCnt="3">
        <dgm:presLayoutVars>
          <dgm:chPref val="3"/>
        </dgm:presLayoutVars>
      </dgm:prSet>
      <dgm:spPr/>
      <dgm:t>
        <a:bodyPr/>
        <a:lstStyle/>
        <a:p>
          <a:endParaRPr lang="en-US"/>
        </a:p>
      </dgm:t>
    </dgm:pt>
    <dgm:pt modelId="{9852EE39-483A-415A-8586-FCB36DC7EB63}" type="pres">
      <dgm:prSet presAssocID="{78CA9F65-8622-44F2-A91B-90CCEEEBEB58}" presName="rootConnector" presStyleLbl="node2" presStyleIdx="0" presStyleCnt="3"/>
      <dgm:spPr/>
      <dgm:t>
        <a:bodyPr/>
        <a:lstStyle/>
        <a:p>
          <a:endParaRPr lang="en-US"/>
        </a:p>
      </dgm:t>
    </dgm:pt>
    <dgm:pt modelId="{B5AB6932-151B-4922-9B1C-6099B8456D8A}" type="pres">
      <dgm:prSet presAssocID="{78CA9F65-8622-44F2-A91B-90CCEEEBEB58}" presName="hierChild4" presStyleCnt="0"/>
      <dgm:spPr/>
    </dgm:pt>
    <dgm:pt modelId="{B14D9454-5378-44B4-9A23-F88626D3F847}" type="pres">
      <dgm:prSet presAssocID="{78CA9F65-8622-44F2-A91B-90CCEEEBEB58}" presName="hierChild5" presStyleCnt="0"/>
      <dgm:spPr/>
    </dgm:pt>
    <dgm:pt modelId="{4D9168D0-5FE0-4ED8-8C07-01C4E3C1A0F8}" type="pres">
      <dgm:prSet presAssocID="{B3762E70-2B43-43E9-8BA7-3BE398C2838E}" presName="Name35" presStyleLbl="parChTrans1D2" presStyleIdx="1" presStyleCnt="3"/>
      <dgm:spPr/>
    </dgm:pt>
    <dgm:pt modelId="{2BD101AB-E759-4CCB-AFA1-20AD05E60D4C}" type="pres">
      <dgm:prSet presAssocID="{ADEFF2C0-2BE4-4ABE-9C92-89C541E708DC}" presName="hierRoot2" presStyleCnt="0">
        <dgm:presLayoutVars>
          <dgm:hierBranch/>
        </dgm:presLayoutVars>
      </dgm:prSet>
      <dgm:spPr/>
    </dgm:pt>
    <dgm:pt modelId="{AC50ED3A-03FB-4687-9B58-4049CBEA8E62}" type="pres">
      <dgm:prSet presAssocID="{ADEFF2C0-2BE4-4ABE-9C92-89C541E708DC}" presName="rootComposite" presStyleCnt="0"/>
      <dgm:spPr/>
    </dgm:pt>
    <dgm:pt modelId="{13BFE934-BB1A-42FB-B076-70D977A63B01}" type="pres">
      <dgm:prSet presAssocID="{ADEFF2C0-2BE4-4ABE-9C92-89C541E708DC}" presName="rootText" presStyleLbl="node2" presStyleIdx="1" presStyleCnt="3">
        <dgm:presLayoutVars>
          <dgm:chPref val="3"/>
        </dgm:presLayoutVars>
      </dgm:prSet>
      <dgm:spPr/>
      <dgm:t>
        <a:bodyPr/>
        <a:lstStyle/>
        <a:p>
          <a:endParaRPr lang="en-US"/>
        </a:p>
      </dgm:t>
    </dgm:pt>
    <dgm:pt modelId="{0EB9FDE4-4C1E-400E-8364-BA4D819EC5C2}" type="pres">
      <dgm:prSet presAssocID="{ADEFF2C0-2BE4-4ABE-9C92-89C541E708DC}" presName="rootConnector" presStyleLbl="node2" presStyleIdx="1" presStyleCnt="3"/>
      <dgm:spPr/>
      <dgm:t>
        <a:bodyPr/>
        <a:lstStyle/>
        <a:p>
          <a:endParaRPr lang="en-US"/>
        </a:p>
      </dgm:t>
    </dgm:pt>
    <dgm:pt modelId="{53242042-7440-445C-B0F7-AA60436B3595}" type="pres">
      <dgm:prSet presAssocID="{ADEFF2C0-2BE4-4ABE-9C92-89C541E708DC}" presName="hierChild4" presStyleCnt="0"/>
      <dgm:spPr/>
    </dgm:pt>
    <dgm:pt modelId="{794044FA-F021-4B2A-9464-0883E1BFBFBE}" type="pres">
      <dgm:prSet presAssocID="{ADEFF2C0-2BE4-4ABE-9C92-89C541E708DC}" presName="hierChild5" presStyleCnt="0"/>
      <dgm:spPr/>
    </dgm:pt>
    <dgm:pt modelId="{7EE7D48B-C390-47AC-8C2F-3843E8619713}" type="pres">
      <dgm:prSet presAssocID="{6AC71C9D-B209-4123-B074-2A92E90C02BF}" presName="Name35" presStyleLbl="parChTrans1D2" presStyleIdx="2" presStyleCnt="3"/>
      <dgm:spPr/>
    </dgm:pt>
    <dgm:pt modelId="{5625618F-472D-4B8A-90E5-80B70CB8BED0}" type="pres">
      <dgm:prSet presAssocID="{A3D60EF2-080E-4003-8438-60229D71C42D}" presName="hierRoot2" presStyleCnt="0">
        <dgm:presLayoutVars>
          <dgm:hierBranch/>
        </dgm:presLayoutVars>
      </dgm:prSet>
      <dgm:spPr/>
    </dgm:pt>
    <dgm:pt modelId="{6EE36C78-18D7-46AB-858D-CE72DDA201EF}" type="pres">
      <dgm:prSet presAssocID="{A3D60EF2-080E-4003-8438-60229D71C42D}" presName="rootComposite" presStyleCnt="0"/>
      <dgm:spPr/>
    </dgm:pt>
    <dgm:pt modelId="{9F53862D-A9A4-43D7-A108-F4AFBE8B8597}" type="pres">
      <dgm:prSet presAssocID="{A3D60EF2-080E-4003-8438-60229D71C42D}" presName="rootText" presStyleLbl="node2" presStyleIdx="2" presStyleCnt="3">
        <dgm:presLayoutVars>
          <dgm:chPref val="3"/>
        </dgm:presLayoutVars>
      </dgm:prSet>
      <dgm:spPr/>
      <dgm:t>
        <a:bodyPr/>
        <a:lstStyle/>
        <a:p>
          <a:endParaRPr lang="en-US"/>
        </a:p>
      </dgm:t>
    </dgm:pt>
    <dgm:pt modelId="{BD56A0B3-92D7-4200-9DD1-966CEE48C041}" type="pres">
      <dgm:prSet presAssocID="{A3D60EF2-080E-4003-8438-60229D71C42D}" presName="rootConnector" presStyleLbl="node2" presStyleIdx="2" presStyleCnt="3"/>
      <dgm:spPr/>
      <dgm:t>
        <a:bodyPr/>
        <a:lstStyle/>
        <a:p>
          <a:endParaRPr lang="en-US"/>
        </a:p>
      </dgm:t>
    </dgm:pt>
    <dgm:pt modelId="{05B66057-8BDE-43C6-8074-DFE703C74E10}" type="pres">
      <dgm:prSet presAssocID="{A3D60EF2-080E-4003-8438-60229D71C42D}" presName="hierChild4" presStyleCnt="0"/>
      <dgm:spPr/>
    </dgm:pt>
    <dgm:pt modelId="{7ED8E974-1FAE-4E8C-A3A7-38B7D2FA2A79}" type="pres">
      <dgm:prSet presAssocID="{A3D60EF2-080E-4003-8438-60229D71C42D}" presName="hierChild5" presStyleCnt="0"/>
      <dgm:spPr/>
    </dgm:pt>
    <dgm:pt modelId="{FB974177-B653-4AA8-B611-95CB7009185E}" type="pres">
      <dgm:prSet presAssocID="{27361506-87BA-4710-90AC-72DCF3C50F2B}" presName="hierChild3" presStyleCnt="0"/>
      <dgm:spPr/>
    </dgm:pt>
  </dgm:ptLst>
  <dgm:cxnLst>
    <dgm:cxn modelId="{87A103A1-8ABC-4DBB-8281-6ADBDC6B5F02}" type="presOf" srcId="{78CA9F65-8622-44F2-A91B-90CCEEEBEB58}" destId="{DFFCF295-54A0-4446-8E31-1F445AF98B38}" srcOrd="0" destOrd="0" presId="urn:microsoft.com/office/officeart/2005/8/layout/orgChart1"/>
    <dgm:cxn modelId="{78FBDFEC-476E-4B3F-BD43-A425484920A1}" type="presOf" srcId="{78CA9F65-8622-44F2-A91B-90CCEEEBEB58}" destId="{9852EE39-483A-415A-8586-FCB36DC7EB63}" srcOrd="1" destOrd="0" presId="urn:microsoft.com/office/officeart/2005/8/layout/orgChart1"/>
    <dgm:cxn modelId="{4A29759B-B1C8-4472-BA3A-2F76A46E8A65}" type="presOf" srcId="{27361506-87BA-4710-90AC-72DCF3C50F2B}" destId="{3A393099-B25B-4F6E-A21F-1A19488478A0}" srcOrd="1" destOrd="0" presId="urn:microsoft.com/office/officeart/2005/8/layout/orgChart1"/>
    <dgm:cxn modelId="{E16301C2-A153-42EB-BA2E-C020174DDEB4}" type="presOf" srcId="{0DDE7C5A-E0FA-4014-85D5-3FDE7C64E05F}" destId="{AEED3DF6-B6E7-482B-9E56-4EA35C85D1D1}" srcOrd="0" destOrd="0" presId="urn:microsoft.com/office/officeart/2005/8/layout/orgChart1"/>
    <dgm:cxn modelId="{D6FA5A02-C831-48B8-BF39-F5BF9D354227}" type="presOf" srcId="{6AC71C9D-B209-4123-B074-2A92E90C02BF}" destId="{7EE7D48B-C390-47AC-8C2F-3843E8619713}" srcOrd="0" destOrd="0" presId="urn:microsoft.com/office/officeart/2005/8/layout/orgChart1"/>
    <dgm:cxn modelId="{DB966256-DD77-4C77-A3D9-3E54341A69B6}" srcId="{27361506-87BA-4710-90AC-72DCF3C50F2B}" destId="{A3D60EF2-080E-4003-8438-60229D71C42D}" srcOrd="2" destOrd="0" parTransId="{6AC71C9D-B209-4123-B074-2A92E90C02BF}" sibTransId="{552A1A46-4DF2-4114-BB36-85A5F17EDC3E}"/>
    <dgm:cxn modelId="{8B86203D-B733-4674-BE1D-D8DFEA678931}" srcId="{27361506-87BA-4710-90AC-72DCF3C50F2B}" destId="{ADEFF2C0-2BE4-4ABE-9C92-89C541E708DC}" srcOrd="1" destOrd="0" parTransId="{B3762E70-2B43-43E9-8BA7-3BE398C2838E}" sibTransId="{1320C1FF-08E7-468A-AD84-1BD3A679CE8C}"/>
    <dgm:cxn modelId="{74E9C2B9-00D0-4F79-83C6-024735220D2F}" type="presOf" srcId="{A3D60EF2-080E-4003-8438-60229D71C42D}" destId="{9F53862D-A9A4-43D7-A108-F4AFBE8B8597}" srcOrd="0" destOrd="0" presId="urn:microsoft.com/office/officeart/2005/8/layout/orgChart1"/>
    <dgm:cxn modelId="{5D0FF2E5-D178-4B7D-B9A5-697BF6CBEDD3}" srcId="{0DDE7C5A-E0FA-4014-85D5-3FDE7C64E05F}" destId="{27361506-87BA-4710-90AC-72DCF3C50F2B}" srcOrd="0" destOrd="0" parTransId="{F83B461A-D2C7-449A-80BE-DCA5C995DC10}" sibTransId="{94A67C16-AB9B-4917-82F6-4E1F9061C54B}"/>
    <dgm:cxn modelId="{8D8C527C-B2D1-4AAF-AAE5-4CC11166A212}" type="presOf" srcId="{A3D60EF2-080E-4003-8438-60229D71C42D}" destId="{BD56A0B3-92D7-4200-9DD1-966CEE48C041}" srcOrd="1" destOrd="0" presId="urn:microsoft.com/office/officeart/2005/8/layout/orgChart1"/>
    <dgm:cxn modelId="{06688B6C-73BD-4539-B570-42F808412B80}" type="presOf" srcId="{B3762E70-2B43-43E9-8BA7-3BE398C2838E}" destId="{4D9168D0-5FE0-4ED8-8C07-01C4E3C1A0F8}" srcOrd="0" destOrd="0" presId="urn:microsoft.com/office/officeart/2005/8/layout/orgChart1"/>
    <dgm:cxn modelId="{75DCA9FA-B78D-44E4-AABA-474C56DF1C98}" srcId="{27361506-87BA-4710-90AC-72DCF3C50F2B}" destId="{78CA9F65-8622-44F2-A91B-90CCEEEBEB58}" srcOrd="0" destOrd="0" parTransId="{95C2D83D-A51B-4BAD-8DF0-4A43114796A9}" sibTransId="{96E9CB21-0F62-457A-B4D9-A158E999275D}"/>
    <dgm:cxn modelId="{16C61F66-4D82-4882-8BEE-5F6EB48D6E63}" type="presOf" srcId="{ADEFF2C0-2BE4-4ABE-9C92-89C541E708DC}" destId="{13BFE934-BB1A-42FB-B076-70D977A63B01}" srcOrd="0" destOrd="0" presId="urn:microsoft.com/office/officeart/2005/8/layout/orgChart1"/>
    <dgm:cxn modelId="{7F70BCD2-A328-46E6-ADD4-72491BEAA7B6}" type="presOf" srcId="{95C2D83D-A51B-4BAD-8DF0-4A43114796A9}" destId="{9AE395D0-B63B-40F4-B385-FFB0D281F700}" srcOrd="0" destOrd="0" presId="urn:microsoft.com/office/officeart/2005/8/layout/orgChart1"/>
    <dgm:cxn modelId="{63D12E82-8C3C-444F-85B8-F9A262A071F9}" type="presOf" srcId="{ADEFF2C0-2BE4-4ABE-9C92-89C541E708DC}" destId="{0EB9FDE4-4C1E-400E-8364-BA4D819EC5C2}" srcOrd="1" destOrd="0" presId="urn:microsoft.com/office/officeart/2005/8/layout/orgChart1"/>
    <dgm:cxn modelId="{65860632-CD30-42D2-BDF9-0FF9F40815FF}" type="presOf" srcId="{27361506-87BA-4710-90AC-72DCF3C50F2B}" destId="{ED661233-04F6-4FCC-8C63-912C12E2468C}" srcOrd="0" destOrd="0" presId="urn:microsoft.com/office/officeart/2005/8/layout/orgChart1"/>
    <dgm:cxn modelId="{E82A3385-0C52-44F3-BF8A-1FAD00EEB792}" type="presParOf" srcId="{AEED3DF6-B6E7-482B-9E56-4EA35C85D1D1}" destId="{47E2A4E7-4A0F-42B8-B3B9-55FD9E714D82}" srcOrd="0" destOrd="0" presId="urn:microsoft.com/office/officeart/2005/8/layout/orgChart1"/>
    <dgm:cxn modelId="{DAA7811D-047E-4193-9F1D-7422A5BDC2AF}" type="presParOf" srcId="{47E2A4E7-4A0F-42B8-B3B9-55FD9E714D82}" destId="{BDEE9883-C3E9-4BD4-90D6-213A8B6E873F}" srcOrd="0" destOrd="0" presId="urn:microsoft.com/office/officeart/2005/8/layout/orgChart1"/>
    <dgm:cxn modelId="{19B446A6-B35A-49A2-944C-B24A46CB7CBA}" type="presParOf" srcId="{BDEE9883-C3E9-4BD4-90D6-213A8B6E873F}" destId="{ED661233-04F6-4FCC-8C63-912C12E2468C}" srcOrd="0" destOrd="0" presId="urn:microsoft.com/office/officeart/2005/8/layout/orgChart1"/>
    <dgm:cxn modelId="{E4B84B43-D5F8-4ED7-8E57-F2D88548BF8E}" type="presParOf" srcId="{BDEE9883-C3E9-4BD4-90D6-213A8B6E873F}" destId="{3A393099-B25B-4F6E-A21F-1A19488478A0}" srcOrd="1" destOrd="0" presId="urn:microsoft.com/office/officeart/2005/8/layout/orgChart1"/>
    <dgm:cxn modelId="{2086C2AD-DBFE-4500-B0CE-28C92E87DB31}" type="presParOf" srcId="{47E2A4E7-4A0F-42B8-B3B9-55FD9E714D82}" destId="{E9872B42-1CEA-4954-A711-6E9FBE68C2E4}" srcOrd="1" destOrd="0" presId="urn:microsoft.com/office/officeart/2005/8/layout/orgChart1"/>
    <dgm:cxn modelId="{AAF66872-E33D-4C57-B4AA-5E99255097CD}" type="presParOf" srcId="{E9872B42-1CEA-4954-A711-6E9FBE68C2E4}" destId="{9AE395D0-B63B-40F4-B385-FFB0D281F700}" srcOrd="0" destOrd="0" presId="urn:microsoft.com/office/officeart/2005/8/layout/orgChart1"/>
    <dgm:cxn modelId="{F7899D5E-706B-4D9F-8071-44F29193280C}" type="presParOf" srcId="{E9872B42-1CEA-4954-A711-6E9FBE68C2E4}" destId="{58BEE126-DF1A-4B72-A0DE-19233237C3EB}" srcOrd="1" destOrd="0" presId="urn:microsoft.com/office/officeart/2005/8/layout/orgChart1"/>
    <dgm:cxn modelId="{959014AD-73D8-496B-B7D2-9F7456668CDD}" type="presParOf" srcId="{58BEE126-DF1A-4B72-A0DE-19233237C3EB}" destId="{5AD5DBB3-4332-4EDE-A70C-F65B2643F6E9}" srcOrd="0" destOrd="0" presId="urn:microsoft.com/office/officeart/2005/8/layout/orgChart1"/>
    <dgm:cxn modelId="{8D326FB6-8B71-417E-AA35-C073D66D2998}" type="presParOf" srcId="{5AD5DBB3-4332-4EDE-A70C-F65B2643F6E9}" destId="{DFFCF295-54A0-4446-8E31-1F445AF98B38}" srcOrd="0" destOrd="0" presId="urn:microsoft.com/office/officeart/2005/8/layout/orgChart1"/>
    <dgm:cxn modelId="{AF89D8BA-6E81-4422-87D7-AAF021CA2C65}" type="presParOf" srcId="{5AD5DBB3-4332-4EDE-A70C-F65B2643F6E9}" destId="{9852EE39-483A-415A-8586-FCB36DC7EB63}" srcOrd="1" destOrd="0" presId="urn:microsoft.com/office/officeart/2005/8/layout/orgChart1"/>
    <dgm:cxn modelId="{68CE112D-B3E0-46A0-8E6E-74F531621160}" type="presParOf" srcId="{58BEE126-DF1A-4B72-A0DE-19233237C3EB}" destId="{B5AB6932-151B-4922-9B1C-6099B8456D8A}" srcOrd="1" destOrd="0" presId="urn:microsoft.com/office/officeart/2005/8/layout/orgChart1"/>
    <dgm:cxn modelId="{18AAA97A-FD0B-4279-85F0-25958BFCD9AF}" type="presParOf" srcId="{58BEE126-DF1A-4B72-A0DE-19233237C3EB}" destId="{B14D9454-5378-44B4-9A23-F88626D3F847}" srcOrd="2" destOrd="0" presId="urn:microsoft.com/office/officeart/2005/8/layout/orgChart1"/>
    <dgm:cxn modelId="{5C7C9F39-EDE9-4AE7-834C-B2B8243FC7FE}" type="presParOf" srcId="{E9872B42-1CEA-4954-A711-6E9FBE68C2E4}" destId="{4D9168D0-5FE0-4ED8-8C07-01C4E3C1A0F8}" srcOrd="2" destOrd="0" presId="urn:microsoft.com/office/officeart/2005/8/layout/orgChart1"/>
    <dgm:cxn modelId="{98A18BD4-8875-416D-8246-297FC1A90D23}" type="presParOf" srcId="{E9872B42-1CEA-4954-A711-6E9FBE68C2E4}" destId="{2BD101AB-E759-4CCB-AFA1-20AD05E60D4C}" srcOrd="3" destOrd="0" presId="urn:microsoft.com/office/officeart/2005/8/layout/orgChart1"/>
    <dgm:cxn modelId="{E9F3E2DD-1C0F-4AB0-9D35-4B0A11D6A64A}" type="presParOf" srcId="{2BD101AB-E759-4CCB-AFA1-20AD05E60D4C}" destId="{AC50ED3A-03FB-4687-9B58-4049CBEA8E62}" srcOrd="0" destOrd="0" presId="urn:microsoft.com/office/officeart/2005/8/layout/orgChart1"/>
    <dgm:cxn modelId="{5567625E-6B51-43FA-AE64-6674DF6C47D7}" type="presParOf" srcId="{AC50ED3A-03FB-4687-9B58-4049CBEA8E62}" destId="{13BFE934-BB1A-42FB-B076-70D977A63B01}" srcOrd="0" destOrd="0" presId="urn:microsoft.com/office/officeart/2005/8/layout/orgChart1"/>
    <dgm:cxn modelId="{2EAF8FE1-6C07-49A9-A217-7D768D163EBB}" type="presParOf" srcId="{AC50ED3A-03FB-4687-9B58-4049CBEA8E62}" destId="{0EB9FDE4-4C1E-400E-8364-BA4D819EC5C2}" srcOrd="1" destOrd="0" presId="urn:microsoft.com/office/officeart/2005/8/layout/orgChart1"/>
    <dgm:cxn modelId="{AD2D6F6E-A36D-4E5B-BCCA-BCA7255E86BD}" type="presParOf" srcId="{2BD101AB-E759-4CCB-AFA1-20AD05E60D4C}" destId="{53242042-7440-445C-B0F7-AA60436B3595}" srcOrd="1" destOrd="0" presId="urn:microsoft.com/office/officeart/2005/8/layout/orgChart1"/>
    <dgm:cxn modelId="{BC120F67-A7B6-4212-9C90-877BFBE858B0}" type="presParOf" srcId="{2BD101AB-E759-4CCB-AFA1-20AD05E60D4C}" destId="{794044FA-F021-4B2A-9464-0883E1BFBFBE}" srcOrd="2" destOrd="0" presId="urn:microsoft.com/office/officeart/2005/8/layout/orgChart1"/>
    <dgm:cxn modelId="{08970B90-68D3-4750-8D6C-BACD899578A0}" type="presParOf" srcId="{E9872B42-1CEA-4954-A711-6E9FBE68C2E4}" destId="{7EE7D48B-C390-47AC-8C2F-3843E8619713}" srcOrd="4" destOrd="0" presId="urn:microsoft.com/office/officeart/2005/8/layout/orgChart1"/>
    <dgm:cxn modelId="{5413F307-910C-437B-94C4-6E7CE996636D}" type="presParOf" srcId="{E9872B42-1CEA-4954-A711-6E9FBE68C2E4}" destId="{5625618F-472D-4B8A-90E5-80B70CB8BED0}" srcOrd="5" destOrd="0" presId="urn:microsoft.com/office/officeart/2005/8/layout/orgChart1"/>
    <dgm:cxn modelId="{13379033-B04F-4548-929D-5851DCE9E5D0}" type="presParOf" srcId="{5625618F-472D-4B8A-90E5-80B70CB8BED0}" destId="{6EE36C78-18D7-46AB-858D-CE72DDA201EF}" srcOrd="0" destOrd="0" presId="urn:microsoft.com/office/officeart/2005/8/layout/orgChart1"/>
    <dgm:cxn modelId="{59863B6C-D423-4443-860C-FADF01F0F824}" type="presParOf" srcId="{6EE36C78-18D7-46AB-858D-CE72DDA201EF}" destId="{9F53862D-A9A4-43D7-A108-F4AFBE8B8597}" srcOrd="0" destOrd="0" presId="urn:microsoft.com/office/officeart/2005/8/layout/orgChart1"/>
    <dgm:cxn modelId="{E5401368-6316-48FB-8FBD-AF42193EE002}" type="presParOf" srcId="{6EE36C78-18D7-46AB-858D-CE72DDA201EF}" destId="{BD56A0B3-92D7-4200-9DD1-966CEE48C041}" srcOrd="1" destOrd="0" presId="urn:microsoft.com/office/officeart/2005/8/layout/orgChart1"/>
    <dgm:cxn modelId="{A7970D28-F1FE-49E5-8AE7-7654974A3B6B}" type="presParOf" srcId="{5625618F-472D-4B8A-90E5-80B70CB8BED0}" destId="{05B66057-8BDE-43C6-8074-DFE703C74E10}" srcOrd="1" destOrd="0" presId="urn:microsoft.com/office/officeart/2005/8/layout/orgChart1"/>
    <dgm:cxn modelId="{D06D1755-181B-4BAC-BBFC-A08032909AE0}" type="presParOf" srcId="{5625618F-472D-4B8A-90E5-80B70CB8BED0}" destId="{7ED8E974-1FAE-4E8C-A3A7-38B7D2FA2A79}" srcOrd="2" destOrd="0" presId="urn:microsoft.com/office/officeart/2005/8/layout/orgChart1"/>
    <dgm:cxn modelId="{3EE68E7A-0D17-4787-B8B2-728A944AF552}" type="presParOf" srcId="{47E2A4E7-4A0F-42B8-B3B9-55FD9E714D82}" destId="{FB974177-B653-4AA8-B611-95CB7009185E}"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7D48B-C390-47AC-8C2F-3843E8619713}">
      <dsp:nvSpPr>
        <dsp:cNvPr id="0" name=""/>
        <dsp:cNvSpPr/>
      </dsp:nvSpPr>
      <dsp:spPr>
        <a:xfrm>
          <a:off x="3963194" y="1849003"/>
          <a:ext cx="2803988" cy="486642"/>
        </a:xfrm>
        <a:custGeom>
          <a:avLst/>
          <a:gdLst/>
          <a:ahLst/>
          <a:cxnLst/>
          <a:rect l="0" t="0" r="0" b="0"/>
          <a:pathLst>
            <a:path>
              <a:moveTo>
                <a:pt x="0" y="0"/>
              </a:moveTo>
              <a:lnTo>
                <a:pt x="0" y="243321"/>
              </a:lnTo>
              <a:lnTo>
                <a:pt x="2803988" y="243321"/>
              </a:lnTo>
              <a:lnTo>
                <a:pt x="2803988" y="4866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9168D0-5FE0-4ED8-8C07-01C4E3C1A0F8}">
      <dsp:nvSpPr>
        <dsp:cNvPr id="0" name=""/>
        <dsp:cNvSpPr/>
      </dsp:nvSpPr>
      <dsp:spPr>
        <a:xfrm>
          <a:off x="3917474" y="1849003"/>
          <a:ext cx="91440" cy="486642"/>
        </a:xfrm>
        <a:custGeom>
          <a:avLst/>
          <a:gdLst/>
          <a:ahLst/>
          <a:cxnLst/>
          <a:rect l="0" t="0" r="0" b="0"/>
          <a:pathLst>
            <a:path>
              <a:moveTo>
                <a:pt x="45720" y="0"/>
              </a:moveTo>
              <a:lnTo>
                <a:pt x="45720" y="4866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E395D0-B63B-40F4-B385-FFB0D281F700}">
      <dsp:nvSpPr>
        <dsp:cNvPr id="0" name=""/>
        <dsp:cNvSpPr/>
      </dsp:nvSpPr>
      <dsp:spPr>
        <a:xfrm>
          <a:off x="1159205" y="1849003"/>
          <a:ext cx="2803988" cy="486642"/>
        </a:xfrm>
        <a:custGeom>
          <a:avLst/>
          <a:gdLst/>
          <a:ahLst/>
          <a:cxnLst/>
          <a:rect l="0" t="0" r="0" b="0"/>
          <a:pathLst>
            <a:path>
              <a:moveTo>
                <a:pt x="2803988" y="0"/>
              </a:moveTo>
              <a:lnTo>
                <a:pt x="2803988" y="243321"/>
              </a:lnTo>
              <a:lnTo>
                <a:pt x="0" y="243321"/>
              </a:lnTo>
              <a:lnTo>
                <a:pt x="0" y="4866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661233-04F6-4FCC-8C63-912C12E2468C}">
      <dsp:nvSpPr>
        <dsp:cNvPr id="0" name=""/>
        <dsp:cNvSpPr/>
      </dsp:nvSpPr>
      <dsp:spPr>
        <a:xfrm>
          <a:off x="2804520" y="690330"/>
          <a:ext cx="2317346" cy="11586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Types</a:t>
          </a:r>
        </a:p>
      </dsp:txBody>
      <dsp:txXfrm>
        <a:off x="2804520" y="690330"/>
        <a:ext cx="2317346" cy="1158673"/>
      </dsp:txXfrm>
    </dsp:sp>
    <dsp:sp modelId="{DFFCF295-54A0-4446-8E31-1F445AF98B38}">
      <dsp:nvSpPr>
        <dsp:cNvPr id="0" name=""/>
        <dsp:cNvSpPr/>
      </dsp:nvSpPr>
      <dsp:spPr>
        <a:xfrm>
          <a:off x="532" y="2335646"/>
          <a:ext cx="2317346" cy="11586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Spontaneous OAE’s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(SPOAE’s)</a:t>
          </a:r>
        </a:p>
      </dsp:txBody>
      <dsp:txXfrm>
        <a:off x="532" y="2335646"/>
        <a:ext cx="2317346" cy="1158673"/>
      </dsp:txXfrm>
    </dsp:sp>
    <dsp:sp modelId="{13BFE934-BB1A-42FB-B076-70D977A63B01}">
      <dsp:nvSpPr>
        <dsp:cNvPr id="0" name=""/>
        <dsp:cNvSpPr/>
      </dsp:nvSpPr>
      <dsp:spPr>
        <a:xfrm>
          <a:off x="2804520" y="2335646"/>
          <a:ext cx="2317346" cy="11586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Distortion Product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OAE’s (DPOAE’s)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kern="1200" cap="none" normalizeH="0" baseline="0" dirty="0" smtClean="0">
            <a:ln>
              <a:noFill/>
            </a:ln>
            <a:solidFill>
              <a:schemeClr val="tx1"/>
            </a:solidFill>
            <a:effectLst/>
            <a:latin typeface="Tahoma" pitchFamily="34" charset="0"/>
            <a:cs typeface="Arial" charset="0"/>
          </a:endParaRPr>
        </a:p>
      </dsp:txBody>
      <dsp:txXfrm>
        <a:off x="2804520" y="2335646"/>
        <a:ext cx="2317346" cy="1158673"/>
      </dsp:txXfrm>
    </dsp:sp>
    <dsp:sp modelId="{9F53862D-A9A4-43D7-A108-F4AFBE8B8597}">
      <dsp:nvSpPr>
        <dsp:cNvPr id="0" name=""/>
        <dsp:cNvSpPr/>
      </dsp:nvSpPr>
      <dsp:spPr>
        <a:xfrm>
          <a:off x="5608509" y="2335646"/>
          <a:ext cx="2317346" cy="11586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Transient Evoked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OAE’s (TEOAE’s)</a:t>
          </a:r>
        </a:p>
      </dsp:txBody>
      <dsp:txXfrm>
        <a:off x="5608509" y="2335646"/>
        <a:ext cx="2317346" cy="115867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109216-E8C5-45EE-A2AA-4C5672DA5E6B}" type="datetimeFigureOut">
              <a:rPr lang="en-US" smtClean="0"/>
              <a:pPr/>
              <a:t>9/17/2017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D13E2E-2895-4193-AB77-4208659EFE85}" type="slidenum">
              <a:rPr lang="en-US" smtClean="0"/>
              <a:pPr/>
              <a:t>‹#›</a:t>
            </a:fld>
            <a:endParaRPr lang="en-US" dirty="0"/>
          </a:p>
        </p:txBody>
      </p:sp>
    </p:spTree>
    <p:extLst>
      <p:ext uri="{BB962C8B-B14F-4D97-AF65-F5344CB8AC3E}">
        <p14:creationId xmlns="" xmlns:p14="http://schemas.microsoft.com/office/powerpoint/2010/main" val="1561256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8B235593-D3CB-4CF0-A84C-3ED7F1AB2C46}" type="slidenum">
              <a:rPr lang="ar-SA" smtClean="0">
                <a:latin typeface="Arial" charset="0"/>
              </a:rPr>
              <a:pPr/>
              <a:t>2</a:t>
            </a:fld>
            <a:endParaRPr lang="en-US" dirty="0" smtClean="0">
              <a:latin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lIns="91427" tIns="45713" rIns="91427" bIns="45713"/>
          <a:lstStyle/>
          <a:p>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0E216EC3-D5BC-4AF6-8884-640F9D1B51FD}" type="slidenum">
              <a:rPr lang="en-AU" smtClean="0">
                <a:latin typeface="Arial" charset="0"/>
              </a:rPr>
              <a:pPr/>
              <a:t>82</a:t>
            </a:fld>
            <a:endParaRPr lang="en-AU" dirty="0" smtClean="0">
              <a:latin typeface="Arial" charset="0"/>
            </a:endParaRPr>
          </a:p>
        </p:txBody>
      </p:sp>
      <p:sp>
        <p:nvSpPr>
          <p:cNvPr id="125955" name="Rectangle 2"/>
          <p:cNvSpPr>
            <a:spLocks noGrp="1" noRot="1" noChangeAspect="1" noChangeArrowheads="1" noTextEdit="1"/>
          </p:cNvSpPr>
          <p:nvPr>
            <p:ph type="sldImg"/>
          </p:nvPr>
        </p:nvSpPr>
        <p:spPr>
          <a:xfrm>
            <a:off x="1143000" y="685800"/>
            <a:ext cx="4573588" cy="3430588"/>
          </a:xfrm>
          <a:ln/>
        </p:spPr>
      </p:sp>
      <p:sp>
        <p:nvSpPr>
          <p:cNvPr id="125956"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451AFA00-F1E7-47FE-A825-D9BC6EA918E3}" type="slidenum">
              <a:rPr lang="en-AU" smtClean="0">
                <a:latin typeface="Arial" charset="0"/>
              </a:rPr>
              <a:pPr/>
              <a:t>83</a:t>
            </a:fld>
            <a:endParaRPr lang="en-AU" dirty="0" smtClean="0">
              <a:latin typeface="Arial" charset="0"/>
            </a:endParaRPr>
          </a:p>
        </p:txBody>
      </p:sp>
      <p:sp>
        <p:nvSpPr>
          <p:cNvPr id="126979" name="Rectangle 2"/>
          <p:cNvSpPr>
            <a:spLocks noGrp="1" noRot="1" noChangeAspect="1" noChangeArrowheads="1" noTextEdit="1"/>
          </p:cNvSpPr>
          <p:nvPr>
            <p:ph type="sldImg"/>
          </p:nvPr>
        </p:nvSpPr>
        <p:spPr>
          <a:xfrm>
            <a:off x="1143000" y="685800"/>
            <a:ext cx="4573588" cy="3430588"/>
          </a:xfrm>
          <a:ln/>
        </p:spPr>
      </p:sp>
      <p:sp>
        <p:nvSpPr>
          <p:cNvPr id="126980"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EEB5E3E1-92D6-4AD3-8D48-EAE042BA87B7}" type="slidenum">
              <a:rPr lang="en-AU" smtClean="0">
                <a:latin typeface="Arial" charset="0"/>
              </a:rPr>
              <a:pPr/>
              <a:t>85</a:t>
            </a:fld>
            <a:endParaRPr lang="en-AU" dirty="0" smtClean="0">
              <a:latin typeface="Arial" charset="0"/>
            </a:endParaRPr>
          </a:p>
        </p:txBody>
      </p:sp>
      <p:sp>
        <p:nvSpPr>
          <p:cNvPr id="133123" name="Rectangle 2"/>
          <p:cNvSpPr>
            <a:spLocks noGrp="1" noRot="1" noChangeAspect="1" noChangeArrowheads="1" noTextEdit="1"/>
          </p:cNvSpPr>
          <p:nvPr>
            <p:ph type="sldImg"/>
          </p:nvPr>
        </p:nvSpPr>
        <p:spPr>
          <a:xfrm>
            <a:off x="1143000" y="685800"/>
            <a:ext cx="4573588" cy="3430588"/>
          </a:xfrm>
          <a:ln/>
        </p:spPr>
      </p:sp>
      <p:sp>
        <p:nvSpPr>
          <p:cNvPr id="133124"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978FCD6B-CB05-4C32-8B26-33F35951DFEE}" type="slidenum">
              <a:rPr lang="en-AU" smtClean="0">
                <a:latin typeface="Arial" charset="0"/>
              </a:rPr>
              <a:pPr/>
              <a:t>89</a:t>
            </a:fld>
            <a:endParaRPr lang="en-AU" dirty="0" smtClean="0">
              <a:latin typeface="Arial" charset="0"/>
            </a:endParaRPr>
          </a:p>
        </p:txBody>
      </p:sp>
      <p:sp>
        <p:nvSpPr>
          <p:cNvPr id="135171" name="Rectangle 2"/>
          <p:cNvSpPr>
            <a:spLocks noGrp="1" noRot="1" noChangeAspect="1" noChangeArrowheads="1" noTextEdit="1"/>
          </p:cNvSpPr>
          <p:nvPr>
            <p:ph type="sldImg"/>
          </p:nvPr>
        </p:nvSpPr>
        <p:spPr>
          <a:xfrm>
            <a:off x="1143000" y="685800"/>
            <a:ext cx="4573588" cy="3430588"/>
          </a:xfrm>
          <a:ln/>
        </p:spPr>
      </p:sp>
      <p:sp>
        <p:nvSpPr>
          <p:cNvPr id="135172"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FF2BF4C6-D29D-4B11-AA05-8E02F97D3020}" type="slidenum">
              <a:rPr lang="en-AU" smtClean="0">
                <a:latin typeface="Arial" charset="0"/>
              </a:rPr>
              <a:pPr/>
              <a:t>94</a:t>
            </a:fld>
            <a:endParaRPr lang="en-AU" dirty="0" smtClean="0">
              <a:latin typeface="Arial" charset="0"/>
            </a:endParaRPr>
          </a:p>
        </p:txBody>
      </p:sp>
      <p:sp>
        <p:nvSpPr>
          <p:cNvPr id="148483" name="Rectangle 2"/>
          <p:cNvSpPr>
            <a:spLocks noGrp="1" noRot="1" noChangeAspect="1" noChangeArrowheads="1" noTextEdit="1"/>
          </p:cNvSpPr>
          <p:nvPr>
            <p:ph type="sldImg"/>
          </p:nvPr>
        </p:nvSpPr>
        <p:spPr>
          <a:xfrm>
            <a:off x="1143000" y="685800"/>
            <a:ext cx="4573588" cy="3430588"/>
          </a:xfrm>
          <a:ln/>
        </p:spPr>
      </p:sp>
      <p:sp>
        <p:nvSpPr>
          <p:cNvPr id="148484"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8F0EC0E6-1426-4055-A69F-3FC60C42AB36}" type="slidenum">
              <a:rPr lang="en-AU" smtClean="0">
                <a:latin typeface="Arial" charset="0"/>
              </a:rPr>
              <a:pPr/>
              <a:t>95</a:t>
            </a:fld>
            <a:endParaRPr lang="en-AU" dirty="0" smtClean="0">
              <a:latin typeface="Arial" charset="0"/>
            </a:endParaRPr>
          </a:p>
        </p:txBody>
      </p:sp>
      <p:sp>
        <p:nvSpPr>
          <p:cNvPr id="149507" name="Rectangle 2"/>
          <p:cNvSpPr>
            <a:spLocks noGrp="1" noRot="1" noChangeAspect="1" noChangeArrowheads="1" noTextEdit="1"/>
          </p:cNvSpPr>
          <p:nvPr>
            <p:ph type="sldImg"/>
          </p:nvPr>
        </p:nvSpPr>
        <p:spPr>
          <a:xfrm>
            <a:off x="1152525" y="692150"/>
            <a:ext cx="4552950" cy="3414713"/>
          </a:xfrm>
          <a:ln w="12700" cap="flat">
            <a:solidFill>
              <a:schemeClr val="tx1"/>
            </a:solidFill>
          </a:ln>
        </p:spPr>
      </p:sp>
      <p:sp>
        <p:nvSpPr>
          <p:cNvPr id="149508" name="Rectangle 3"/>
          <p:cNvSpPr>
            <a:spLocks noGrp="1" noChangeArrowheads="1"/>
          </p:cNvSpPr>
          <p:nvPr>
            <p:ph type="body" idx="1"/>
          </p:nvPr>
        </p:nvSpPr>
        <p:spPr>
          <a:xfrm>
            <a:off x="914400" y="4356100"/>
            <a:ext cx="5029200" cy="4135438"/>
          </a:xfrm>
          <a:noFill/>
          <a:ln/>
        </p:spPr>
        <p:txBody>
          <a:bodyPr lIns="83529" tIns="41032" rIns="83529" bIns="41032"/>
          <a:lstStyle/>
          <a:p>
            <a:endParaRPr 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C24304F9-F69E-4736-893C-BE54B2CC59B4}" type="slidenum">
              <a:rPr lang="en-AU" smtClean="0">
                <a:latin typeface="Arial" charset="0"/>
              </a:rPr>
              <a:pPr/>
              <a:t>100</a:t>
            </a:fld>
            <a:endParaRPr lang="en-AU" dirty="0" smtClean="0">
              <a:latin typeface="Arial" charset="0"/>
            </a:endParaRPr>
          </a:p>
        </p:txBody>
      </p:sp>
      <p:sp>
        <p:nvSpPr>
          <p:cNvPr id="153603" name="Rectangle 2"/>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153604" name="Rectangle 3"/>
          <p:cNvSpPr>
            <a:spLocks noGrp="1" noChangeArrowheads="1"/>
          </p:cNvSpPr>
          <p:nvPr>
            <p:ph type="body" idx="1"/>
          </p:nvPr>
        </p:nvSpPr>
        <p:spPr>
          <a:xfrm>
            <a:off x="914400" y="4341813"/>
            <a:ext cx="5029200" cy="4116387"/>
          </a:xfrm>
          <a:noFill/>
          <a:ln/>
        </p:spPr>
        <p:txBody>
          <a:bodyPr lIns="92075" tIns="46038" rIns="92075" bIns="46038"/>
          <a:lstStyle/>
          <a:p>
            <a:endParaRPr 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D5AD33E-0348-4F44-968D-3F18C3AF1954}" type="slidenum">
              <a:rPr lang="en-AU" smtClean="0">
                <a:latin typeface="Arial" charset="0"/>
              </a:rPr>
              <a:pPr/>
              <a:t>4</a:t>
            </a:fld>
            <a:endParaRPr lang="en-AU" dirty="0" smtClean="0">
              <a:latin typeface="Arial" charset="0"/>
            </a:endParaRPr>
          </a:p>
        </p:txBody>
      </p:sp>
      <p:sp>
        <p:nvSpPr>
          <p:cNvPr id="115715" name="Rectangle 2"/>
          <p:cNvSpPr>
            <a:spLocks noGrp="1" noRot="1" noChangeAspect="1" noChangeArrowheads="1" noTextEdit="1"/>
          </p:cNvSpPr>
          <p:nvPr>
            <p:ph type="sldImg"/>
          </p:nvPr>
        </p:nvSpPr>
        <p:spPr>
          <a:xfrm>
            <a:off x="1143000" y="685800"/>
            <a:ext cx="4573588" cy="3430588"/>
          </a:xfrm>
          <a:ln/>
        </p:spPr>
      </p:sp>
      <p:sp>
        <p:nvSpPr>
          <p:cNvPr id="115716"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39F200D9-91E3-467D-90AA-9AF0B8D74441}" type="slidenum">
              <a:rPr lang="en-AU" smtClean="0">
                <a:latin typeface="Arial" charset="0"/>
              </a:rPr>
              <a:pPr/>
              <a:t>5</a:t>
            </a:fld>
            <a:endParaRPr lang="en-AU" dirty="0" smtClean="0">
              <a:latin typeface="Arial" charset="0"/>
            </a:endParaRPr>
          </a:p>
        </p:txBody>
      </p:sp>
      <p:sp>
        <p:nvSpPr>
          <p:cNvPr id="116739" name="Rectangle 2"/>
          <p:cNvSpPr>
            <a:spLocks noGrp="1" noRot="1" noChangeAspect="1" noChangeArrowheads="1" noTextEdit="1"/>
          </p:cNvSpPr>
          <p:nvPr>
            <p:ph type="sldImg"/>
          </p:nvPr>
        </p:nvSpPr>
        <p:spPr>
          <a:xfrm>
            <a:off x="1143000" y="685800"/>
            <a:ext cx="4573588" cy="3430588"/>
          </a:xfrm>
          <a:ln/>
        </p:spPr>
      </p:sp>
      <p:sp>
        <p:nvSpPr>
          <p:cNvPr id="116740"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3F569E96-B714-44E1-A3E0-7FCEE6B95E9B}" type="slidenum">
              <a:rPr lang="en-AU" smtClean="0">
                <a:latin typeface="Arial" charset="0"/>
              </a:rPr>
              <a:pPr/>
              <a:t>6</a:t>
            </a:fld>
            <a:endParaRPr lang="en-AU" dirty="0" smtClean="0">
              <a:latin typeface="Arial" charset="0"/>
            </a:endParaRPr>
          </a:p>
        </p:txBody>
      </p:sp>
      <p:sp>
        <p:nvSpPr>
          <p:cNvPr id="117763" name="Rectangle 2"/>
          <p:cNvSpPr>
            <a:spLocks noGrp="1" noRot="1" noChangeAspect="1" noChangeArrowheads="1" noTextEdit="1"/>
          </p:cNvSpPr>
          <p:nvPr>
            <p:ph type="sldImg"/>
          </p:nvPr>
        </p:nvSpPr>
        <p:spPr>
          <a:xfrm>
            <a:off x="1143000" y="685800"/>
            <a:ext cx="4573588" cy="3430588"/>
          </a:xfrm>
          <a:ln/>
        </p:spPr>
      </p:sp>
      <p:sp>
        <p:nvSpPr>
          <p:cNvPr id="117764"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7E295E4F-F423-414C-89AD-7D131DAC71C4}" type="slidenum">
              <a:rPr lang="en-AU" smtClean="0">
                <a:latin typeface="Arial" charset="0"/>
              </a:rPr>
              <a:pPr/>
              <a:t>7</a:t>
            </a:fld>
            <a:endParaRPr lang="en-AU" dirty="0" smtClean="0">
              <a:latin typeface="Arial" charset="0"/>
            </a:endParaRPr>
          </a:p>
        </p:txBody>
      </p:sp>
      <p:sp>
        <p:nvSpPr>
          <p:cNvPr id="118787" name="Rectangle 2"/>
          <p:cNvSpPr>
            <a:spLocks noGrp="1" noRot="1" noChangeAspect="1" noChangeArrowheads="1" noTextEdit="1"/>
          </p:cNvSpPr>
          <p:nvPr>
            <p:ph type="sldImg"/>
          </p:nvPr>
        </p:nvSpPr>
        <p:spPr>
          <a:xfrm>
            <a:off x="1143000" y="685800"/>
            <a:ext cx="4573588" cy="3430588"/>
          </a:xfrm>
          <a:ln/>
        </p:spPr>
      </p:sp>
      <p:sp>
        <p:nvSpPr>
          <p:cNvPr id="118788"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636C90AC-AD56-4DDF-930E-0EC57A9B64A1}" type="slidenum">
              <a:rPr lang="en-AU" smtClean="0">
                <a:latin typeface="Arial" charset="0"/>
              </a:rPr>
              <a:pPr/>
              <a:t>8</a:t>
            </a:fld>
            <a:endParaRPr lang="en-AU" dirty="0" smtClean="0">
              <a:latin typeface="Arial" charset="0"/>
            </a:endParaRPr>
          </a:p>
        </p:txBody>
      </p:sp>
      <p:sp>
        <p:nvSpPr>
          <p:cNvPr id="119811" name="Rectangle 2"/>
          <p:cNvSpPr>
            <a:spLocks noGrp="1" noRot="1" noChangeAspect="1" noChangeArrowheads="1" noTextEdit="1"/>
          </p:cNvSpPr>
          <p:nvPr>
            <p:ph type="sldImg"/>
          </p:nvPr>
        </p:nvSpPr>
        <p:spPr>
          <a:xfrm>
            <a:off x="1143000" y="685800"/>
            <a:ext cx="4573588" cy="3430588"/>
          </a:xfrm>
          <a:ln/>
        </p:spPr>
      </p:sp>
      <p:sp>
        <p:nvSpPr>
          <p:cNvPr id="119812"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56262A55-27A3-4654-B966-99D2F196FD5B}" type="slidenum">
              <a:rPr lang="en-AU" smtClean="0">
                <a:latin typeface="Arial" charset="0"/>
              </a:rPr>
              <a:pPr/>
              <a:t>72</a:t>
            </a:fld>
            <a:endParaRPr lang="en-AU" dirty="0" smtClean="0">
              <a:latin typeface="Arial" charset="0"/>
            </a:endParaRPr>
          </a:p>
        </p:txBody>
      </p:sp>
      <p:sp>
        <p:nvSpPr>
          <p:cNvPr id="122883" name="Rectangle 2"/>
          <p:cNvSpPr>
            <a:spLocks noGrp="1" noRot="1" noChangeAspect="1" noChangeArrowheads="1" noTextEdit="1"/>
          </p:cNvSpPr>
          <p:nvPr>
            <p:ph type="sldImg"/>
          </p:nvPr>
        </p:nvSpPr>
        <p:spPr>
          <a:xfrm>
            <a:off x="1143000" y="685800"/>
            <a:ext cx="4573588" cy="3430588"/>
          </a:xfrm>
          <a:ln/>
        </p:spPr>
      </p:sp>
      <p:sp>
        <p:nvSpPr>
          <p:cNvPr id="122884"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70AB366C-48CB-460A-BED5-6881C9E51C10}" type="slidenum">
              <a:rPr lang="en-AU" smtClean="0">
                <a:latin typeface="Arial" charset="0"/>
              </a:rPr>
              <a:pPr/>
              <a:t>79</a:t>
            </a:fld>
            <a:endParaRPr lang="en-AU" dirty="0" smtClean="0">
              <a:latin typeface="Arial" charset="0"/>
            </a:endParaRPr>
          </a:p>
        </p:txBody>
      </p:sp>
      <p:sp>
        <p:nvSpPr>
          <p:cNvPr id="123907" name="Rectangle 2"/>
          <p:cNvSpPr>
            <a:spLocks noGrp="1" noRot="1" noChangeAspect="1" noChangeArrowheads="1" noTextEdit="1"/>
          </p:cNvSpPr>
          <p:nvPr>
            <p:ph type="sldImg"/>
          </p:nvPr>
        </p:nvSpPr>
        <p:spPr>
          <a:xfrm>
            <a:off x="1143000" y="685800"/>
            <a:ext cx="4573588" cy="3430588"/>
          </a:xfrm>
          <a:ln/>
        </p:spPr>
      </p:sp>
      <p:sp>
        <p:nvSpPr>
          <p:cNvPr id="123908"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0000931D-CEE9-45F7-AEF7-DFFE713A9075}" type="slidenum">
              <a:rPr lang="en-AU" smtClean="0">
                <a:latin typeface="Arial" charset="0"/>
              </a:rPr>
              <a:pPr/>
              <a:t>80</a:t>
            </a:fld>
            <a:endParaRPr lang="en-AU" dirty="0" smtClean="0">
              <a:latin typeface="Arial" charset="0"/>
            </a:endParaRPr>
          </a:p>
        </p:txBody>
      </p:sp>
      <p:sp>
        <p:nvSpPr>
          <p:cNvPr id="124931" name="Rectangle 2"/>
          <p:cNvSpPr>
            <a:spLocks noGrp="1" noRot="1" noChangeAspect="1" noChangeArrowheads="1" noTextEdit="1"/>
          </p:cNvSpPr>
          <p:nvPr>
            <p:ph type="sldImg"/>
          </p:nvPr>
        </p:nvSpPr>
        <p:spPr>
          <a:xfrm>
            <a:off x="1143000" y="685800"/>
            <a:ext cx="4573588" cy="3430588"/>
          </a:xfrm>
          <a:ln/>
        </p:spPr>
      </p:sp>
      <p:sp>
        <p:nvSpPr>
          <p:cNvPr id="124932"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DBE0641F-7B11-4118-92FB-306F7995DD43}" type="datetimeFigureOut">
              <a:rPr lang="en-US" smtClean="0">
                <a:solidFill>
                  <a:prstClr val="white"/>
                </a:solidFill>
              </a:rPr>
              <a:pPr/>
              <a:t>9/17/2017</a:t>
            </a:fld>
            <a:endParaRPr lang="en-US" dirty="0">
              <a:solidFill>
                <a:prstClr val="white"/>
              </a:solidFill>
            </a:endParaRP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solidFill>
                <a:prstClr val="white"/>
              </a:solidFill>
            </a:endParaRP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27892D3-2856-4EBB-BAB3-834B45D28543}" type="slidenum">
              <a:rPr lang="en-US" smtClean="0"/>
              <a:pPr/>
              <a:t>‹#›</a:t>
            </a:fld>
            <a:endParaRPr lang="en-US" dirty="0"/>
          </a:p>
        </p:txBody>
      </p:sp>
    </p:spTree>
    <p:extLst>
      <p:ext uri="{BB962C8B-B14F-4D97-AF65-F5344CB8AC3E}">
        <p14:creationId xmlns="" xmlns:p14="http://schemas.microsoft.com/office/powerpoint/2010/main" val="2065786667"/>
      </p:ext>
    </p:extLst>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E0641F-7B11-4118-92FB-306F7995DD43}" type="datetimeFigureOut">
              <a:rPr lang="en-US" smtClean="0">
                <a:solidFill>
                  <a:prstClr val="white"/>
                </a:solidFill>
              </a:rPr>
              <a:pPr/>
              <a:t>9/17/2017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332277540"/>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E0641F-7B11-4118-92FB-306F7995DD43}" type="datetimeFigureOut">
              <a:rPr lang="en-US" smtClean="0">
                <a:solidFill>
                  <a:prstClr val="white"/>
                </a:solidFill>
              </a:rPr>
              <a:pPr/>
              <a:t>9/17/2017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927219775"/>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686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8288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001431537"/>
      </p:ext>
    </p:extLst>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762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905000"/>
            <a:ext cx="3924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991100" y="1905000"/>
            <a:ext cx="39243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991100" y="4267200"/>
            <a:ext cx="39243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8"/>
          <p:cNvSpPr>
            <a:spLocks noGrp="1" noChangeArrowheads="1"/>
          </p:cNvSpPr>
          <p:nvPr>
            <p:ph type="sldNum" sz="quarter" idx="10"/>
          </p:nvPr>
        </p:nvSpPr>
        <p:spPr>
          <a:ln/>
        </p:spPr>
        <p:txBody>
          <a:bodyPr/>
          <a:lstStyle>
            <a:lvl1pPr>
              <a:defRPr/>
            </a:lvl1pPr>
          </a:lstStyle>
          <a:p>
            <a:pPr>
              <a:defRPr/>
            </a:pPr>
            <a:fld id="{FFDC7F80-3202-475C-A36E-5B596C46F268}" type="slidenum">
              <a:rPr lang="en-AU"/>
              <a:pPr>
                <a:defRPr/>
              </a:pPr>
              <a:t>‹#›</a:t>
            </a:fld>
            <a:endParaRPr lang="en-AU" dirty="0"/>
          </a:p>
        </p:txBody>
      </p:sp>
    </p:spTree>
    <p:extLst>
      <p:ext uri="{BB962C8B-B14F-4D97-AF65-F5344CB8AC3E}">
        <p14:creationId xmlns="" xmlns:p14="http://schemas.microsoft.com/office/powerpoint/2010/main" val="2938755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762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905000"/>
            <a:ext cx="3924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hart Placeholder 3"/>
          <p:cNvSpPr>
            <a:spLocks noGrp="1"/>
          </p:cNvSpPr>
          <p:nvPr>
            <p:ph type="chart" sz="half" idx="2"/>
          </p:nvPr>
        </p:nvSpPr>
        <p:spPr>
          <a:xfrm>
            <a:off x="4991100" y="1905000"/>
            <a:ext cx="3924300" cy="4572000"/>
          </a:xfrm>
        </p:spPr>
        <p:txBody>
          <a:bodyPr/>
          <a:lstStyle/>
          <a:p>
            <a:pPr lvl="0"/>
            <a:endParaRPr lang="ar-SA" noProof="0" smtClean="0"/>
          </a:p>
        </p:txBody>
      </p:sp>
      <p:sp>
        <p:nvSpPr>
          <p:cNvPr id="5" name="Rectangle 8"/>
          <p:cNvSpPr>
            <a:spLocks noGrp="1" noChangeArrowheads="1"/>
          </p:cNvSpPr>
          <p:nvPr>
            <p:ph type="sldNum" sz="quarter" idx="10"/>
          </p:nvPr>
        </p:nvSpPr>
        <p:spPr>
          <a:ln/>
        </p:spPr>
        <p:txBody>
          <a:bodyPr/>
          <a:lstStyle>
            <a:lvl1pPr>
              <a:defRPr/>
            </a:lvl1pPr>
          </a:lstStyle>
          <a:p>
            <a:pPr>
              <a:defRPr/>
            </a:pPr>
            <a:fld id="{BC9F7B19-61D8-48A5-8EDA-FF92C71A6AC8}" type="slidenum">
              <a:rPr lang="en-AU"/>
              <a:pPr>
                <a:defRPr/>
              </a:pPr>
              <a:t>‹#›</a:t>
            </a:fld>
            <a:endParaRPr lang="en-AU" dirty="0"/>
          </a:p>
        </p:txBody>
      </p:sp>
    </p:spTree>
    <p:extLst>
      <p:ext uri="{BB962C8B-B14F-4D97-AF65-F5344CB8AC3E}">
        <p14:creationId xmlns="" xmlns:p14="http://schemas.microsoft.com/office/powerpoint/2010/main" val="2898345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grpSp>
        <p:nvGrpSpPr>
          <p:cNvPr id="7" name="Group 2"/>
          <p:cNvGrpSpPr>
            <a:grpSpLocks/>
          </p:cNvGrpSpPr>
          <p:nvPr/>
        </p:nvGrpSpPr>
        <p:grpSpPr bwMode="auto">
          <a:xfrm>
            <a:off x="0" y="0"/>
            <a:ext cx="3200400" cy="6858000"/>
            <a:chOff x="0" y="0"/>
            <a:chExt cx="2016" cy="4320"/>
          </a:xfrm>
        </p:grpSpPr>
        <p:sp>
          <p:nvSpPr>
            <p:cNvPr id="8" name="Rectangle 3"/>
            <p:cNvSpPr>
              <a:spLocks noChangeArrowheads="1"/>
            </p:cNvSpPr>
            <p:nvPr/>
          </p:nvSpPr>
          <p:spPr bwMode="auto">
            <a:xfrm>
              <a:off x="0" y="0"/>
              <a:ext cx="480" cy="4320"/>
            </a:xfrm>
            <a:prstGeom prst="rect">
              <a:avLst/>
            </a:prstGeom>
            <a:solidFill>
              <a:srgbClr val="99CC00"/>
            </a:solidFill>
            <a:ln w="9525">
              <a:noFill/>
              <a:miter lim="800000"/>
              <a:headEnd/>
              <a:tailEnd/>
            </a:ln>
            <a:effectLst/>
          </p:spPr>
          <p:txBody>
            <a:bodyPr wrap="none" anchor="ctr"/>
            <a:lstStyle/>
            <a:p>
              <a:pPr>
                <a:defRPr/>
              </a:pPr>
              <a:endParaRPr lang="ar-SA"/>
            </a:p>
          </p:txBody>
        </p:sp>
        <p:sp>
          <p:nvSpPr>
            <p:cNvPr id="9" name="Rectangle 4"/>
            <p:cNvSpPr>
              <a:spLocks noChangeArrowheads="1"/>
            </p:cNvSpPr>
            <p:nvPr/>
          </p:nvSpPr>
          <p:spPr bwMode="auto">
            <a:xfrm>
              <a:off x="432" y="0"/>
              <a:ext cx="1584" cy="672"/>
            </a:xfrm>
            <a:prstGeom prst="rect">
              <a:avLst/>
            </a:prstGeom>
            <a:solidFill>
              <a:srgbClr val="99CC00"/>
            </a:solidFill>
            <a:ln w="9525">
              <a:noFill/>
              <a:miter lim="800000"/>
              <a:headEnd/>
              <a:tailEnd/>
            </a:ln>
            <a:effectLst/>
          </p:spPr>
          <p:txBody>
            <a:bodyPr wrap="none" anchor="ctr"/>
            <a:lstStyle/>
            <a:p>
              <a:pPr>
                <a:defRPr/>
              </a:pPr>
              <a:endParaRPr lang="ar-SA"/>
            </a:p>
          </p:txBody>
        </p:sp>
      </p:grpSp>
      <p:sp>
        <p:nvSpPr>
          <p:cNvPr id="10" name="AutoShape 5"/>
          <p:cNvSpPr>
            <a:spLocks noChangeArrowheads="1"/>
          </p:cNvSpPr>
          <p:nvPr/>
        </p:nvSpPr>
        <p:spPr bwMode="auto">
          <a:xfrm>
            <a:off x="762000" y="762000"/>
            <a:ext cx="5105400" cy="6096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p>
        </p:txBody>
      </p:sp>
      <p:sp>
        <p:nvSpPr>
          <p:cNvPr id="11" name="AutoShape 9"/>
          <p:cNvSpPr>
            <a:spLocks noChangeArrowheads="1"/>
          </p:cNvSpPr>
          <p:nvPr/>
        </p:nvSpPr>
        <p:spPr bwMode="auto">
          <a:xfrm flipH="1">
            <a:off x="762000" y="1524000"/>
            <a:ext cx="7805738" cy="152400"/>
          </a:xfrm>
          <a:prstGeom prst="roundRect">
            <a:avLst>
              <a:gd name="adj" fmla="val 0"/>
            </a:avLst>
          </a:prstGeom>
          <a:gradFill rotWithShape="0">
            <a:gsLst>
              <a:gs pos="0">
                <a:srgbClr val="99FF33"/>
              </a:gs>
              <a:gs pos="100000">
                <a:srgbClr val="009900"/>
              </a:gs>
            </a:gsLst>
            <a:lin ang="0" scaled="1"/>
          </a:gradFill>
          <a:ln w="9525">
            <a:noFill/>
            <a:round/>
            <a:headEnd/>
            <a:tailEnd/>
          </a:ln>
          <a:effectLst/>
        </p:spPr>
        <p:txBody>
          <a:bodyPr wrap="none" anchor="ctr"/>
          <a:lstStyle/>
          <a:p>
            <a:pPr>
              <a:defRPr/>
            </a:pPr>
            <a:endParaRPr lang="ar-SA"/>
          </a:p>
        </p:txBody>
      </p:sp>
      <p:sp>
        <p:nvSpPr>
          <p:cNvPr id="12" name="AutoShape 10"/>
          <p:cNvSpPr>
            <a:spLocks noChangeArrowheads="1"/>
          </p:cNvSpPr>
          <p:nvPr/>
        </p:nvSpPr>
        <p:spPr bwMode="auto">
          <a:xfrm>
            <a:off x="8551863" y="1524000"/>
            <a:ext cx="439737" cy="152400"/>
          </a:xfrm>
          <a:prstGeom prst="flowChartDelay">
            <a:avLst/>
          </a:prstGeom>
          <a:solidFill>
            <a:srgbClr val="009900"/>
          </a:solidFill>
          <a:ln w="9525">
            <a:noFill/>
            <a:miter lim="800000"/>
            <a:headEnd/>
            <a:tailEnd/>
          </a:ln>
          <a:effectLst/>
        </p:spPr>
        <p:txBody>
          <a:bodyPr wrap="none" anchor="ctr"/>
          <a:lstStyle/>
          <a:p>
            <a:pPr>
              <a:defRPr/>
            </a:pPr>
            <a:endParaRPr lang="ar-SA"/>
          </a:p>
        </p:txBody>
      </p:sp>
      <p:graphicFrame>
        <p:nvGraphicFramePr>
          <p:cNvPr id="13" name="Object 11"/>
          <p:cNvGraphicFramePr>
            <a:graphicFrameLocks noChangeAspect="1"/>
          </p:cNvGraphicFramePr>
          <p:nvPr/>
        </p:nvGraphicFramePr>
        <p:xfrm>
          <a:off x="3203575" y="0"/>
          <a:ext cx="606425" cy="765175"/>
        </p:xfrm>
        <a:graphic>
          <a:graphicData uri="http://schemas.openxmlformats.org/presentationml/2006/ole">
            <p:oleObj spid="_x0000_s2069" name="Image" r:id="rId3" imgW="1676190" imgH="2311111" progId="">
              <p:embed/>
            </p:oleObj>
          </a:graphicData>
        </a:graphic>
      </p:graphicFrame>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1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16" name="Rectangle 6"/>
          <p:cNvSpPr>
            <a:spLocks noGrp="1" noChangeArrowheads="1"/>
          </p:cNvSpPr>
          <p:nvPr>
            <p:ph type="sldNum" sz="quarter" idx="12"/>
          </p:nvPr>
        </p:nvSpPr>
        <p:spPr/>
        <p:txBody>
          <a:bodyPr/>
          <a:lstStyle>
            <a:lvl1pPr>
              <a:defRPr/>
            </a:lvl1pPr>
          </a:lstStyle>
          <a:p>
            <a:pPr>
              <a:defRPr/>
            </a:pPr>
            <a:fld id="{98F6E621-249B-490D-A6A5-3F967A3D360D}" type="slidenum">
              <a:rPr lang="en-US"/>
              <a:pPr>
                <a:defRPr/>
              </a:pPr>
              <a:t>‹#›</a:t>
            </a:fld>
            <a:endParaRPr lang="en-US" dirty="0"/>
          </a:p>
        </p:txBody>
      </p:sp>
    </p:spTree>
    <p:extLst>
      <p:ext uri="{BB962C8B-B14F-4D97-AF65-F5344CB8AC3E}">
        <p14:creationId xmlns="" xmlns:p14="http://schemas.microsoft.com/office/powerpoint/2010/main" val="925078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3200400" cy="6858000"/>
            <a:chOff x="0" y="0"/>
            <a:chExt cx="2016" cy="4320"/>
          </a:xfrm>
        </p:grpSpPr>
        <p:sp>
          <p:nvSpPr>
            <p:cNvPr id="5" name="Rectangle 3"/>
            <p:cNvSpPr>
              <a:spLocks noChangeArrowheads="1"/>
            </p:cNvSpPr>
            <p:nvPr/>
          </p:nvSpPr>
          <p:spPr bwMode="auto">
            <a:xfrm>
              <a:off x="0" y="0"/>
              <a:ext cx="480" cy="4320"/>
            </a:xfrm>
            <a:prstGeom prst="rect">
              <a:avLst/>
            </a:prstGeom>
            <a:solidFill>
              <a:srgbClr val="99CC00"/>
            </a:solidFill>
            <a:ln w="9525">
              <a:noFill/>
              <a:miter lim="800000"/>
              <a:headEnd/>
              <a:tailEnd/>
            </a:ln>
            <a:effectLst/>
          </p:spPr>
          <p:txBody>
            <a:bodyPr wrap="none" anchor="ctr"/>
            <a:lstStyle/>
            <a:p>
              <a:pPr>
                <a:defRPr/>
              </a:pPr>
              <a:endParaRPr lang="ar-SA"/>
            </a:p>
          </p:txBody>
        </p:sp>
        <p:sp>
          <p:nvSpPr>
            <p:cNvPr id="6" name="Rectangle 4"/>
            <p:cNvSpPr>
              <a:spLocks noChangeArrowheads="1"/>
            </p:cNvSpPr>
            <p:nvPr/>
          </p:nvSpPr>
          <p:spPr bwMode="auto">
            <a:xfrm>
              <a:off x="432" y="0"/>
              <a:ext cx="1584" cy="672"/>
            </a:xfrm>
            <a:prstGeom prst="rect">
              <a:avLst/>
            </a:prstGeom>
            <a:solidFill>
              <a:srgbClr val="99CC00"/>
            </a:solidFill>
            <a:ln w="9525">
              <a:noFill/>
              <a:miter lim="800000"/>
              <a:headEnd/>
              <a:tailEnd/>
            </a:ln>
            <a:effectLst/>
          </p:spPr>
          <p:txBody>
            <a:bodyPr wrap="none" anchor="ctr"/>
            <a:lstStyle/>
            <a:p>
              <a:pPr>
                <a:defRPr/>
              </a:pPr>
              <a:endParaRPr lang="ar-SA"/>
            </a:p>
          </p:txBody>
        </p:sp>
      </p:grpSp>
      <p:sp>
        <p:nvSpPr>
          <p:cNvPr id="7" name="AutoShape 5"/>
          <p:cNvSpPr>
            <a:spLocks noChangeArrowheads="1"/>
          </p:cNvSpPr>
          <p:nvPr/>
        </p:nvSpPr>
        <p:spPr bwMode="auto">
          <a:xfrm>
            <a:off x="762000" y="762000"/>
            <a:ext cx="5105400" cy="6096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p>
        </p:txBody>
      </p:sp>
      <p:sp>
        <p:nvSpPr>
          <p:cNvPr id="8" name="AutoShape 9"/>
          <p:cNvSpPr>
            <a:spLocks noChangeArrowheads="1"/>
          </p:cNvSpPr>
          <p:nvPr/>
        </p:nvSpPr>
        <p:spPr bwMode="auto">
          <a:xfrm flipH="1">
            <a:off x="762000" y="1524000"/>
            <a:ext cx="7805738" cy="152400"/>
          </a:xfrm>
          <a:prstGeom prst="roundRect">
            <a:avLst>
              <a:gd name="adj" fmla="val 0"/>
            </a:avLst>
          </a:prstGeom>
          <a:gradFill rotWithShape="0">
            <a:gsLst>
              <a:gs pos="0">
                <a:srgbClr val="99FF33"/>
              </a:gs>
              <a:gs pos="100000">
                <a:srgbClr val="009900"/>
              </a:gs>
            </a:gsLst>
            <a:lin ang="0" scaled="1"/>
          </a:gradFill>
          <a:ln w="9525">
            <a:noFill/>
            <a:round/>
            <a:headEnd/>
            <a:tailEnd/>
          </a:ln>
          <a:effectLst/>
        </p:spPr>
        <p:txBody>
          <a:bodyPr wrap="none" anchor="ctr"/>
          <a:lstStyle/>
          <a:p>
            <a:pPr>
              <a:defRPr/>
            </a:pPr>
            <a:endParaRPr lang="ar-SA"/>
          </a:p>
        </p:txBody>
      </p:sp>
      <p:sp>
        <p:nvSpPr>
          <p:cNvPr id="9" name="AutoShape 10"/>
          <p:cNvSpPr>
            <a:spLocks noChangeArrowheads="1"/>
          </p:cNvSpPr>
          <p:nvPr/>
        </p:nvSpPr>
        <p:spPr bwMode="auto">
          <a:xfrm>
            <a:off x="8551863" y="1524000"/>
            <a:ext cx="439737" cy="152400"/>
          </a:xfrm>
          <a:prstGeom prst="flowChartDelay">
            <a:avLst/>
          </a:prstGeom>
          <a:solidFill>
            <a:srgbClr val="009900"/>
          </a:solidFill>
          <a:ln w="9525">
            <a:noFill/>
            <a:miter lim="800000"/>
            <a:headEnd/>
            <a:tailEnd/>
          </a:ln>
          <a:effectLst/>
        </p:spPr>
        <p:txBody>
          <a:bodyPr wrap="none" anchor="ctr"/>
          <a:lstStyle/>
          <a:p>
            <a:pPr>
              <a:defRPr/>
            </a:pPr>
            <a:endParaRPr lang="ar-SA"/>
          </a:p>
        </p:txBody>
      </p:sp>
      <p:graphicFrame>
        <p:nvGraphicFramePr>
          <p:cNvPr id="10" name="Object 11"/>
          <p:cNvGraphicFramePr>
            <a:graphicFrameLocks noChangeAspect="1"/>
          </p:cNvGraphicFramePr>
          <p:nvPr/>
        </p:nvGraphicFramePr>
        <p:xfrm>
          <a:off x="3203575" y="0"/>
          <a:ext cx="606425" cy="765175"/>
        </p:xfrm>
        <a:graphic>
          <a:graphicData uri="http://schemas.openxmlformats.org/presentationml/2006/ole">
            <p:oleObj spid="_x0000_s10250" name="Image" r:id="rId3" imgW="1676190" imgH="2311111" progId="">
              <p:embed/>
            </p:oleObj>
          </a:graphicData>
        </a:graphic>
      </p:graphicFrame>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ar-SA"/>
          </a:p>
        </p:txBody>
      </p:sp>
      <p:sp>
        <p:nvSpPr>
          <p:cNvPr id="3" name="SmartArt Placeholder 2"/>
          <p:cNvSpPr>
            <a:spLocks noGrp="1"/>
          </p:cNvSpPr>
          <p:nvPr>
            <p:ph type="dgm" idx="1"/>
          </p:nvPr>
        </p:nvSpPr>
        <p:spPr>
          <a:xfrm>
            <a:off x="455613" y="1598613"/>
            <a:ext cx="8226425" cy="4497387"/>
          </a:xfrm>
        </p:spPr>
        <p:txBody>
          <a:bodyPr/>
          <a:lstStyle/>
          <a:p>
            <a:pPr lvl="0"/>
            <a:endParaRPr lang="ar-SA" noProof="0"/>
          </a:p>
        </p:txBody>
      </p:sp>
      <p:sp>
        <p:nvSpPr>
          <p:cNvPr id="11" name="Date Placeholder 3"/>
          <p:cNvSpPr>
            <a:spLocks noGrp="1"/>
          </p:cNvSpPr>
          <p:nvPr>
            <p:ph type="dt" sz="half" idx="10"/>
          </p:nvPr>
        </p:nvSpPr>
        <p:spPr>
          <a:xfrm>
            <a:off x="455613" y="6242050"/>
            <a:ext cx="2130425" cy="474663"/>
          </a:xfrm>
          <a:prstGeom prst="rect">
            <a:avLst/>
          </a:prstGeom>
        </p:spPr>
        <p:txBody>
          <a:bodyPr/>
          <a:lstStyle>
            <a:lvl1pPr>
              <a:defRPr/>
            </a:lvl1pPr>
          </a:lstStyle>
          <a:p>
            <a:pPr>
              <a:defRPr/>
            </a:pPr>
            <a:endParaRPr lang="en-US" dirty="0"/>
          </a:p>
        </p:txBody>
      </p:sp>
      <p:sp>
        <p:nvSpPr>
          <p:cNvPr id="12" name="Footer Placeholder 4"/>
          <p:cNvSpPr>
            <a:spLocks noGrp="1"/>
          </p:cNvSpPr>
          <p:nvPr>
            <p:ph type="ftr" sz="quarter" idx="11"/>
          </p:nvPr>
        </p:nvSpPr>
        <p:spPr>
          <a:xfrm>
            <a:off x="3124200" y="6242050"/>
            <a:ext cx="2895600" cy="474663"/>
          </a:xfrm>
          <a:prstGeom prst="rect">
            <a:avLst/>
          </a:prstGeom>
        </p:spPr>
        <p:txBody>
          <a:bodyPr/>
          <a:lstStyle>
            <a:lvl1pPr>
              <a:defRPr/>
            </a:lvl1pPr>
          </a:lstStyle>
          <a:p>
            <a:pPr>
              <a:defRPr/>
            </a:pPr>
            <a:endParaRPr lang="en-US" dirty="0"/>
          </a:p>
        </p:txBody>
      </p:sp>
      <p:sp>
        <p:nvSpPr>
          <p:cNvPr id="13" name="Slide Number Placeholder 5"/>
          <p:cNvSpPr>
            <a:spLocks noGrp="1"/>
          </p:cNvSpPr>
          <p:nvPr>
            <p:ph type="sldNum" sz="quarter" idx="12"/>
          </p:nvPr>
        </p:nvSpPr>
        <p:spPr>
          <a:xfrm>
            <a:off x="6553200" y="6242050"/>
            <a:ext cx="2130425" cy="474663"/>
          </a:xfrm>
        </p:spPr>
        <p:txBody>
          <a:bodyPr/>
          <a:lstStyle>
            <a:lvl1pPr>
              <a:defRPr/>
            </a:lvl1pPr>
          </a:lstStyle>
          <a:p>
            <a:pPr>
              <a:defRPr/>
            </a:pPr>
            <a:fld id="{FA44470C-2AAF-43B9-9407-9A17CB1EF50D}" type="slidenum">
              <a:rPr lang="en-US"/>
              <a:pPr>
                <a:defRPr/>
              </a:pPr>
              <a:t>‹#›</a:t>
            </a:fld>
            <a:endParaRPr lang="en-US" dirty="0"/>
          </a:p>
        </p:txBody>
      </p:sp>
    </p:spTree>
    <p:extLst>
      <p:ext uri="{BB962C8B-B14F-4D97-AF65-F5344CB8AC3E}">
        <p14:creationId xmlns="" xmlns:p14="http://schemas.microsoft.com/office/powerpoint/2010/main" val="3579852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DBE0641F-7B11-4118-92FB-306F7995DD43}" type="datetimeFigureOut">
              <a:rPr lang="en-US" smtClean="0">
                <a:solidFill>
                  <a:prstClr val="white"/>
                </a:solidFill>
              </a:rPr>
              <a:pPr/>
              <a:t>9/17/2017</a:t>
            </a:fld>
            <a:endParaRPr lang="en-US" dirty="0">
              <a:solidFill>
                <a:prstClr val="white"/>
              </a:solidFill>
            </a:endParaRPr>
          </a:p>
        </p:txBody>
      </p:sp>
      <p:sp>
        <p:nvSpPr>
          <p:cNvPr id="5" name="Footer Placeholder 4"/>
          <p:cNvSpPr>
            <a:spLocks noGrp="1"/>
          </p:cNvSpPr>
          <p:nvPr>
            <p:ph type="ftr" sz="quarter" idx="11"/>
          </p:nvPr>
        </p:nvSpPr>
        <p:spPr>
          <a:xfrm>
            <a:off x="457200" y="6480969"/>
            <a:ext cx="4260056" cy="300831"/>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768739659"/>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Date Placeholder 3"/>
          <p:cNvSpPr>
            <a:spLocks noGrp="1"/>
          </p:cNvSpPr>
          <p:nvPr>
            <p:ph type="dt" sz="half" idx="10"/>
          </p:nvPr>
        </p:nvSpPr>
        <p:spPr>
          <a:xfrm>
            <a:off x="6955632" y="6477000"/>
            <a:ext cx="2133600" cy="304800"/>
          </a:xfrm>
        </p:spPr>
        <p:txBody>
          <a:bodyPr/>
          <a:lstStyle/>
          <a:p>
            <a:fld id="{DBE0641F-7B11-4118-92FB-306F7995DD43}" type="datetimeFigureOut">
              <a:rPr lang="en-US" smtClean="0">
                <a:solidFill>
                  <a:prstClr val="white"/>
                </a:solidFill>
              </a:rPr>
              <a:pPr/>
              <a:t>9/17/2017</a:t>
            </a:fld>
            <a:endParaRPr lang="en-US" dirty="0">
              <a:solidFill>
                <a:prstClr val="white"/>
              </a:solidFill>
            </a:endParaRPr>
          </a:p>
        </p:txBody>
      </p:sp>
      <p:sp>
        <p:nvSpPr>
          <p:cNvPr id="5" name="Footer Placeholder 4"/>
          <p:cNvSpPr>
            <a:spLocks noGrp="1"/>
          </p:cNvSpPr>
          <p:nvPr>
            <p:ph type="ftr" sz="quarter" idx="11"/>
          </p:nvPr>
        </p:nvSpPr>
        <p:spPr>
          <a:xfrm>
            <a:off x="2619376" y="6480969"/>
            <a:ext cx="4260056" cy="300831"/>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8451056" y="809624"/>
            <a:ext cx="502920" cy="300831"/>
          </a:xfrm>
        </p:spPr>
        <p:txBody>
          <a:bodyPr/>
          <a:lstStyle/>
          <a:p>
            <a:fld id="{627892D3-2856-4EBB-BAB3-834B45D28543}" type="slidenum">
              <a:rPr lang="en-US" smtClean="0">
                <a:solidFill>
                  <a:prstClr val="white"/>
                </a:solidFill>
              </a:rPr>
              <a:pPr/>
              <a:t>‹#›</a:t>
            </a:fld>
            <a:endParaRPr lang="en-US" dirty="0">
              <a:solidFill>
                <a:prstClr val="white"/>
              </a:solidFill>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 xmlns:p14="http://schemas.microsoft.com/office/powerpoint/2010/main" val="3995827650"/>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DBE0641F-7B11-4118-92FB-306F7995DD43}" type="datetimeFigureOut">
              <a:rPr lang="en-US" smtClean="0">
                <a:solidFill>
                  <a:prstClr val="white"/>
                </a:solidFill>
              </a:rPr>
              <a:pPr/>
              <a:t>9/17/2017</a:t>
            </a:fld>
            <a:endParaRPr lang="en-US" dirty="0">
              <a:solidFill>
                <a:prstClr val="white"/>
              </a:solidFill>
            </a:endParaRPr>
          </a:p>
        </p:txBody>
      </p:sp>
      <p:sp>
        <p:nvSpPr>
          <p:cNvPr id="6" name="Footer Placeholder 5"/>
          <p:cNvSpPr>
            <a:spLocks noGrp="1"/>
          </p:cNvSpPr>
          <p:nvPr>
            <p:ph type="ftr" sz="quarter" idx="11"/>
          </p:nvPr>
        </p:nvSpPr>
        <p:spPr>
          <a:xfrm>
            <a:off x="457200" y="6480969"/>
            <a:ext cx="4260056" cy="301752"/>
          </a:xfr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7589520" y="6480969"/>
            <a:ext cx="502920" cy="301752"/>
          </a:xfrm>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36100178"/>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DBE0641F-7B11-4118-92FB-306F7995DD43}" type="datetimeFigureOut">
              <a:rPr lang="en-US" smtClean="0">
                <a:solidFill>
                  <a:prstClr val="white"/>
                </a:solidFill>
              </a:rPr>
              <a:pPr/>
              <a:t>9/17/2017</a:t>
            </a:fld>
            <a:endParaRPr lang="en-US" dirty="0">
              <a:solidFill>
                <a:prstClr val="white"/>
              </a:solidFill>
            </a:endParaRPr>
          </a:p>
        </p:txBody>
      </p:sp>
      <p:sp>
        <p:nvSpPr>
          <p:cNvPr id="8" name="Footer Placeholder 7"/>
          <p:cNvSpPr>
            <a:spLocks noGrp="1"/>
          </p:cNvSpPr>
          <p:nvPr>
            <p:ph type="ftr" sz="quarter" idx="11"/>
          </p:nvPr>
        </p:nvSpPr>
        <p:spPr>
          <a:xfrm>
            <a:off x="457200" y="6480969"/>
            <a:ext cx="4261104" cy="301752"/>
          </a:xfrm>
        </p:spPr>
        <p:txBody>
          <a:bodyPr/>
          <a:lstStyle/>
          <a:p>
            <a:endParaRPr lang="en-US" dirty="0">
              <a:solidFill>
                <a:prstClr val="white"/>
              </a:solidFill>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4154549585"/>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BE0641F-7B11-4118-92FB-306F7995DD43}" type="datetimeFigureOut">
              <a:rPr lang="en-US" smtClean="0">
                <a:solidFill>
                  <a:prstClr val="white"/>
                </a:solidFill>
              </a:rPr>
              <a:pPr/>
              <a:t>9/17/2017</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93741212"/>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DBE0641F-7B11-4118-92FB-306F7995DD43}" type="datetimeFigureOut">
              <a:rPr lang="en-US" smtClean="0">
                <a:solidFill>
                  <a:prstClr val="white"/>
                </a:solidFill>
              </a:rPr>
              <a:pPr/>
              <a:t>9/17/2017</a:t>
            </a:fld>
            <a:endParaRPr lang="en-US" dirty="0">
              <a:solidFill>
                <a:prstClr val="white"/>
              </a:solidFill>
            </a:endParaRPr>
          </a:p>
        </p:txBody>
      </p:sp>
      <p:sp>
        <p:nvSpPr>
          <p:cNvPr id="3" name="Footer Placeholder 2"/>
          <p:cNvSpPr>
            <a:spLocks noGrp="1"/>
          </p:cNvSpPr>
          <p:nvPr>
            <p:ph type="ftr" sz="quarter" idx="11"/>
          </p:nvPr>
        </p:nvSpPr>
        <p:spPr>
          <a:xfrm>
            <a:off x="457200" y="6481890"/>
            <a:ext cx="4260056" cy="300831"/>
          </a:xfrm>
        </p:spPr>
        <p:txBody>
          <a:bodyPr/>
          <a:lstStyle/>
          <a:p>
            <a:endParaRPr lang="en-US" dirty="0">
              <a:solidFill>
                <a:prstClr val="white"/>
              </a:solidFill>
            </a:endParaRPr>
          </a:p>
        </p:txBody>
      </p:sp>
      <p:sp>
        <p:nvSpPr>
          <p:cNvPr id="4" name="Slide Number Placeholder 3"/>
          <p:cNvSpPr>
            <a:spLocks noGrp="1"/>
          </p:cNvSpPr>
          <p:nvPr>
            <p:ph type="sldNum" sz="quarter" idx="12"/>
          </p:nvPr>
        </p:nvSpPr>
        <p:spPr>
          <a:xfrm>
            <a:off x="7589520" y="6480969"/>
            <a:ext cx="502920" cy="301752"/>
          </a:xfrm>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65187707"/>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DBE0641F-7B11-4118-92FB-306F7995DD43}" type="datetimeFigureOut">
              <a:rPr lang="en-US" smtClean="0">
                <a:solidFill>
                  <a:prstClr val="white"/>
                </a:solidFill>
              </a:rPr>
              <a:pPr/>
              <a:t>9/17/2017</a:t>
            </a:fld>
            <a:endParaRPr lang="en-US" dirty="0">
              <a:solidFill>
                <a:prstClr val="white"/>
              </a:solidFill>
            </a:endParaRP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solidFill>
                <a:prstClr val="white"/>
              </a:solidFill>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001647699"/>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DBE0641F-7B11-4118-92FB-306F7995DD43}" type="datetimeFigureOut">
              <a:rPr lang="en-US" smtClean="0">
                <a:solidFill>
                  <a:prstClr val="white"/>
                </a:solidFill>
              </a:rPr>
              <a:pPr/>
              <a:t>9/17/2017</a:t>
            </a:fld>
            <a:endParaRPr lang="en-US" dirty="0">
              <a:solidFill>
                <a:prstClr val="white"/>
              </a:solidFill>
            </a:endParaRP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solidFill>
                <a:prstClr val="white"/>
              </a:solidFill>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512841664"/>
      </p:ext>
    </p:extLst>
  </p:cSld>
  <p:clrMapOvr>
    <a:overrideClrMapping bg1="dk1" tx1="lt1" bg2="dk2" tx2="lt2" accent1="accent1" accent2="accent2" accent3="accent3" accent4="accent4" accent5="accent5" accent6="accent6" hlink="hlink" folHlink="folHlink"/>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BE0641F-7B11-4118-92FB-306F7995DD43}" type="datetimeFigureOut">
              <a:rPr lang="en-US" smtClean="0">
                <a:solidFill>
                  <a:prstClr val="white"/>
                </a:solidFill>
              </a:rPr>
              <a:pPr/>
              <a:t>9/17/2017</a:t>
            </a:fld>
            <a:endParaRPr lang="en-US" dirty="0">
              <a:solidFill>
                <a:prstClr val="white"/>
              </a:solidFill>
            </a:endParaRP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solidFill>
                <a:prstClr val="white"/>
              </a:solidFill>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67625468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wedge/>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6.bin"/><Relationship Id="rId4" Type="http://schemas.openxmlformats.org/officeDocument/2006/relationships/image" Target="../media/image63.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jpeg"/></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44.png"/><Relationship Id="rId2" Type="http://schemas.openxmlformats.org/officeDocument/2006/relationships/slideLayout" Target="../slideLayouts/slideLayout4.xml"/><Relationship Id="rId1" Type="http://schemas.openxmlformats.org/officeDocument/2006/relationships/video" Target="file:///\\VIPER\USERS\FACULTY\PCHANAVAN\public_html\audiology\tube.mov" TargetMode="External"/><Relationship Id="rId6" Type="http://schemas.openxmlformats.org/officeDocument/2006/relationships/image" Target="../media/image31.png"/><Relationship Id="rId5" Type="http://schemas.openxmlformats.org/officeDocument/2006/relationships/image" Target="../media/image43.jpeg"/><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46.jpeg"/><Relationship Id="rId4" Type="http://schemas.openxmlformats.org/officeDocument/2006/relationships/image" Target="../media/image45.jpeg"/></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mtClean="0"/>
              <a:t>Audiology presentation</a:t>
            </a:r>
            <a:endParaRPr lang="en-US" dirty="0"/>
          </a:p>
        </p:txBody>
      </p:sp>
      <p:sp>
        <p:nvSpPr>
          <p:cNvPr id="3" name="Subtitle 2"/>
          <p:cNvSpPr>
            <a:spLocks noGrp="1"/>
          </p:cNvSpPr>
          <p:nvPr>
            <p:ph type="subTitle" idx="1"/>
          </p:nvPr>
        </p:nvSpPr>
        <p:spPr/>
        <p:txBody>
          <a:bodyPr/>
          <a:lstStyle/>
          <a:p>
            <a:r>
              <a:rPr lang="en-US" dirty="0" smtClean="0"/>
              <a:t>Murad Almomani, Ph.D., CCC-A, FAAA</a:t>
            </a:r>
          </a:p>
          <a:p>
            <a:r>
              <a:rPr lang="en-US" dirty="0" smtClean="0"/>
              <a:t>American Board of Audiology</a:t>
            </a:r>
            <a:endParaRPr lang="en-US" dirty="0"/>
          </a:p>
        </p:txBody>
      </p:sp>
    </p:spTree>
    <p:extLst>
      <p:ext uri="{BB962C8B-B14F-4D97-AF65-F5344CB8AC3E}">
        <p14:creationId xmlns="" xmlns:p14="http://schemas.microsoft.com/office/powerpoint/2010/main" val="355115113"/>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t>Pure Tone Audiometry</a:t>
            </a:r>
          </a:p>
        </p:txBody>
      </p:sp>
      <p:sp>
        <p:nvSpPr>
          <p:cNvPr id="41987" name="Rectangle 3"/>
          <p:cNvSpPr>
            <a:spLocks noGrp="1" noChangeArrowheads="1"/>
          </p:cNvSpPr>
          <p:nvPr>
            <p:ph type="body" sz="half" idx="1"/>
          </p:nvPr>
        </p:nvSpPr>
        <p:spPr>
          <a:xfrm>
            <a:off x="914400" y="1905000"/>
            <a:ext cx="3925888" cy="4572000"/>
          </a:xfrm>
        </p:spPr>
        <p:txBody>
          <a:bodyPr/>
          <a:lstStyle/>
          <a:p>
            <a:pPr eaLnBrk="1" hangingPunct="1"/>
            <a:r>
              <a:rPr lang="en-US" sz="1800" dirty="0" smtClean="0"/>
              <a:t>Most common test</a:t>
            </a:r>
          </a:p>
          <a:p>
            <a:pPr eaLnBrk="1" hangingPunct="1"/>
            <a:r>
              <a:rPr lang="en-US" sz="1800" dirty="0" smtClean="0"/>
              <a:t>Threshold of audibility</a:t>
            </a:r>
          </a:p>
          <a:p>
            <a:pPr eaLnBrk="1" hangingPunct="1"/>
            <a:r>
              <a:rPr lang="en-US" sz="1800" dirty="0" smtClean="0"/>
              <a:t>Activation of auditory system</a:t>
            </a:r>
          </a:p>
          <a:p>
            <a:pPr eaLnBrk="1" hangingPunct="1"/>
            <a:r>
              <a:rPr lang="en-US" sz="1800" dirty="0" smtClean="0"/>
              <a:t>Energy formatted into neural code</a:t>
            </a:r>
          </a:p>
          <a:p>
            <a:pPr eaLnBrk="1" hangingPunct="1"/>
            <a:r>
              <a:rPr lang="en-US" sz="1800" dirty="0" smtClean="0"/>
              <a:t>Air conduction assesses entire system</a:t>
            </a:r>
          </a:p>
          <a:p>
            <a:pPr eaLnBrk="1" hangingPunct="1"/>
            <a:r>
              <a:rPr lang="en-US" sz="1800" dirty="0" smtClean="0"/>
              <a:t>Bone conduction assesses cochlea onwards</a:t>
            </a:r>
          </a:p>
        </p:txBody>
      </p:sp>
      <p:pic>
        <p:nvPicPr>
          <p:cNvPr id="41988" name="Picture 4" descr="auditorypathway"/>
          <p:cNvPicPr>
            <a:picLocks noGrp="1" noChangeAspect="1" noChangeArrowheads="1"/>
          </p:cNvPicPr>
          <p:nvPr>
            <p:ph type="chart" sz="half" idx="2"/>
          </p:nvPr>
        </p:nvPicPr>
        <p:blipFill>
          <a:blip r:embed="rId2"/>
          <a:srcRect/>
          <a:stretch>
            <a:fillRect/>
          </a:stretch>
        </p:blipFill>
        <p:spPr>
          <a:xfrm>
            <a:off x="4876800" y="1752600"/>
            <a:ext cx="4191000" cy="5105400"/>
          </a:xfrm>
        </p:spPr>
      </p:pic>
    </p:spTree>
    <p:extLst>
      <p:ext uri="{BB962C8B-B14F-4D97-AF65-F5344CB8AC3E}">
        <p14:creationId xmlns="" xmlns:p14="http://schemas.microsoft.com/office/powerpoint/2010/main" val="231419644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304800"/>
            <a:ext cx="7772400" cy="990600"/>
          </a:xfrm>
        </p:spPr>
        <p:txBody>
          <a:bodyPr/>
          <a:lstStyle/>
          <a:p>
            <a:pPr eaLnBrk="1" hangingPunct="1"/>
            <a:r>
              <a:rPr lang="en-US" sz="3000" dirty="0" smtClean="0">
                <a:latin typeface="Times" pitchFamily="18" charset="0"/>
              </a:rPr>
              <a:t>Example Normal Hearing</a:t>
            </a:r>
          </a:p>
        </p:txBody>
      </p:sp>
      <p:pic>
        <p:nvPicPr>
          <p:cNvPr id="14340" name="Picture 3" descr="normal1"/>
          <p:cNvPicPr>
            <a:picLocks noGrp="1" noChangeAspect="1" noChangeArrowheads="1"/>
          </p:cNvPicPr>
          <p:nvPr>
            <p:ph idx="1"/>
          </p:nvPr>
        </p:nvPicPr>
        <p:blipFill>
          <a:blip r:embed="rId4"/>
          <a:srcRect/>
          <a:stretch>
            <a:fillRect/>
          </a:stretch>
        </p:blipFill>
        <p:spPr>
          <a:xfrm>
            <a:off x="1906588" y="1925638"/>
            <a:ext cx="5989637" cy="4551362"/>
          </a:xfrm>
          <a:noFill/>
        </p:spPr>
      </p:pic>
      <p:graphicFrame>
        <p:nvGraphicFramePr>
          <p:cNvPr id="14338" name="Object 4"/>
          <p:cNvGraphicFramePr>
            <a:graphicFrameLocks noChangeAspect="1"/>
          </p:cNvGraphicFramePr>
          <p:nvPr>
            <p:extLst>
              <p:ext uri="{D42A27DB-BD31-4B8C-83A1-F6EECF244321}">
                <p14:modId xmlns="" xmlns:p14="http://schemas.microsoft.com/office/powerpoint/2010/main" val="3360755769"/>
              </p:ext>
            </p:extLst>
          </p:nvPr>
        </p:nvGraphicFramePr>
        <p:xfrm>
          <a:off x="0" y="1295400"/>
          <a:ext cx="9067800" cy="5562600"/>
        </p:xfrm>
        <a:graphic>
          <a:graphicData uri="http://schemas.openxmlformats.org/presentationml/2006/ole">
            <p:oleObj spid="_x0000_s9232" name="Photo Editor Photo" r:id="rId5" imgW="8621328" imgH="7209524" progId="">
              <p:embed/>
            </p:oleObj>
          </a:graphicData>
        </a:graphic>
      </p:graphicFrame>
      <p:sp>
        <p:nvSpPr>
          <p:cNvPr id="14341" name="Text Box 5"/>
          <p:cNvSpPr txBox="1">
            <a:spLocks noChangeArrowheads="1"/>
          </p:cNvSpPr>
          <p:nvPr/>
        </p:nvSpPr>
        <p:spPr bwMode="auto">
          <a:xfrm>
            <a:off x="4038600" y="1524000"/>
            <a:ext cx="3048000" cy="304800"/>
          </a:xfrm>
          <a:prstGeom prst="rect">
            <a:avLst/>
          </a:prstGeom>
          <a:noFill/>
          <a:ln w="9525">
            <a:noFill/>
            <a:miter lim="800000"/>
            <a:headEnd/>
            <a:tailEnd/>
          </a:ln>
        </p:spPr>
        <p:txBody>
          <a:bodyPr>
            <a:spAutoFit/>
          </a:bodyPr>
          <a:lstStyle/>
          <a:p>
            <a:pPr eaLnBrk="0" hangingPunct="0">
              <a:spcBef>
                <a:spcPct val="50000"/>
              </a:spcBef>
            </a:pPr>
            <a:r>
              <a:rPr lang="en-US" sz="1400" b="1" dirty="0">
                <a:solidFill>
                  <a:schemeClr val="accent2"/>
                </a:solidFill>
                <a:latin typeface="Times" pitchFamily="18" charset="0"/>
              </a:rPr>
              <a:t>18 Month-Old – 2000 Hz Tone-Burst</a:t>
            </a:r>
          </a:p>
        </p:txBody>
      </p:sp>
      <p:sp>
        <p:nvSpPr>
          <p:cNvPr id="14342" name="Text Box 6"/>
          <p:cNvSpPr txBox="1">
            <a:spLocks noChangeArrowheads="1"/>
          </p:cNvSpPr>
          <p:nvPr/>
        </p:nvSpPr>
        <p:spPr bwMode="auto">
          <a:xfrm>
            <a:off x="1927225" y="2286000"/>
            <a:ext cx="968375" cy="274638"/>
          </a:xfrm>
          <a:prstGeom prst="rect">
            <a:avLst/>
          </a:prstGeom>
          <a:noFill/>
          <a:ln w="9525">
            <a:noFill/>
            <a:miter lim="800000"/>
            <a:headEnd/>
            <a:tailEnd/>
          </a:ln>
        </p:spPr>
        <p:txBody>
          <a:bodyPr>
            <a:spAutoFit/>
          </a:bodyPr>
          <a:lstStyle/>
          <a:p>
            <a:pPr eaLnBrk="0" hangingPunct="0">
              <a:spcBef>
                <a:spcPct val="50000"/>
              </a:spcBef>
            </a:pPr>
            <a:r>
              <a:rPr lang="en-US" sz="1200" b="1" dirty="0">
                <a:solidFill>
                  <a:schemeClr val="accent2"/>
                </a:solidFill>
                <a:latin typeface="Times" pitchFamily="18" charset="0"/>
              </a:rPr>
              <a:t>70 dBnHL</a:t>
            </a:r>
          </a:p>
        </p:txBody>
      </p:sp>
      <p:sp>
        <p:nvSpPr>
          <p:cNvPr id="14343" name="Text Box 7"/>
          <p:cNvSpPr txBox="1">
            <a:spLocks noChangeArrowheads="1"/>
          </p:cNvSpPr>
          <p:nvPr/>
        </p:nvSpPr>
        <p:spPr bwMode="auto">
          <a:xfrm>
            <a:off x="2057400" y="4495800"/>
            <a:ext cx="762000" cy="244475"/>
          </a:xfrm>
          <a:prstGeom prst="rect">
            <a:avLst/>
          </a:prstGeom>
          <a:noFill/>
          <a:ln w="9525">
            <a:noFill/>
            <a:miter lim="800000"/>
            <a:headEnd/>
            <a:tailEnd/>
          </a:ln>
        </p:spPr>
        <p:txBody>
          <a:bodyPr>
            <a:spAutoFit/>
          </a:bodyPr>
          <a:lstStyle/>
          <a:p>
            <a:pPr eaLnBrk="0" hangingPunct="0">
              <a:spcBef>
                <a:spcPct val="50000"/>
              </a:spcBef>
            </a:pPr>
            <a:endParaRPr lang="en-US" sz="1000" b="1" dirty="0">
              <a:latin typeface="Times" pitchFamily="18" charset="0"/>
            </a:endParaRPr>
          </a:p>
        </p:txBody>
      </p:sp>
      <p:sp>
        <p:nvSpPr>
          <p:cNvPr id="14344" name="Text Box 8"/>
          <p:cNvSpPr txBox="1">
            <a:spLocks noChangeArrowheads="1"/>
          </p:cNvSpPr>
          <p:nvPr/>
        </p:nvSpPr>
        <p:spPr bwMode="auto">
          <a:xfrm>
            <a:off x="1905000" y="4419600"/>
            <a:ext cx="990600" cy="274638"/>
          </a:xfrm>
          <a:prstGeom prst="rect">
            <a:avLst/>
          </a:prstGeom>
          <a:noFill/>
          <a:ln w="9525">
            <a:noFill/>
            <a:miter lim="800000"/>
            <a:headEnd/>
            <a:tailEnd/>
          </a:ln>
        </p:spPr>
        <p:txBody>
          <a:bodyPr>
            <a:spAutoFit/>
          </a:bodyPr>
          <a:lstStyle/>
          <a:p>
            <a:pPr eaLnBrk="0" hangingPunct="0">
              <a:spcBef>
                <a:spcPct val="50000"/>
              </a:spcBef>
            </a:pPr>
            <a:r>
              <a:rPr lang="en-US" sz="1200" b="1" dirty="0">
                <a:solidFill>
                  <a:schemeClr val="accent2"/>
                </a:solidFill>
                <a:latin typeface="Times" pitchFamily="18" charset="0"/>
              </a:rPr>
              <a:t>10 dBnHL</a:t>
            </a:r>
          </a:p>
        </p:txBody>
      </p:sp>
    </p:spTree>
    <p:extLst>
      <p:ext uri="{BB962C8B-B14F-4D97-AF65-F5344CB8AC3E}">
        <p14:creationId xmlns="" xmlns:p14="http://schemas.microsoft.com/office/powerpoint/2010/main" val="4270667823"/>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age on waves latency and amplitude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Age: age affects considerably on ABR.</a:t>
            </a:r>
          </a:p>
          <a:p>
            <a:endParaRPr lang="en-US" dirty="0" smtClean="0"/>
          </a:p>
          <a:p>
            <a:r>
              <a:rPr lang="en-US" dirty="0" smtClean="0"/>
              <a:t>ABR changes as a function of age especially in the first 18 months of life.</a:t>
            </a:r>
          </a:p>
          <a:p>
            <a:endParaRPr lang="en-US" dirty="0" smtClean="0"/>
          </a:p>
          <a:p>
            <a:r>
              <a:rPr lang="en-US" dirty="0" smtClean="0"/>
              <a:t>ABR in infants</a:t>
            </a:r>
          </a:p>
          <a:p>
            <a:pPr lvl="1"/>
            <a:r>
              <a:rPr lang="en-US" dirty="0" smtClean="0"/>
              <a:t>Can first be recorded at approximately 28 weeks of conceptional age.</a:t>
            </a:r>
          </a:p>
          <a:p>
            <a:pPr lvl="1"/>
            <a:r>
              <a:rPr lang="en-US" dirty="0" smtClean="0"/>
              <a:t>Wave I is more prominent than later waves.</a:t>
            </a:r>
          </a:p>
          <a:p>
            <a:pPr lvl="1"/>
            <a:r>
              <a:rPr lang="en-US" dirty="0" smtClean="0"/>
              <a:t>Wave I is usually larger in amplitude than in adults (so V/I is less than 1.0).</a:t>
            </a:r>
          </a:p>
          <a:p>
            <a:pPr lvl="1"/>
            <a:r>
              <a:rPr lang="en-US" dirty="0" smtClean="0"/>
              <a:t>Wave I latency may be delayed of around 0.3 ms.</a:t>
            </a:r>
          </a:p>
          <a:p>
            <a:pPr lvl="1"/>
            <a:r>
              <a:rPr lang="en-US" dirty="0" smtClean="0"/>
              <a:t>Wave I is usually larger in amplitude than wave V.</a:t>
            </a:r>
          </a:p>
          <a:p>
            <a:pPr lvl="1"/>
            <a:r>
              <a:rPr lang="en-US" dirty="0" smtClean="0"/>
              <a:t>Wave V is generally prolonged more than wave I or wave III.</a:t>
            </a:r>
          </a:p>
          <a:p>
            <a:pPr lvl="1"/>
            <a:r>
              <a:rPr lang="en-US" dirty="0" smtClean="0"/>
              <a:t>So interpeak intervals in neonates are longer than in adults. </a:t>
            </a:r>
          </a:p>
          <a:p>
            <a:pPr lvl="1"/>
            <a:r>
              <a:rPr lang="en-US" dirty="0" smtClean="0"/>
              <a:t>Maturation occurs peripheral to central. So earlier waves mature first.</a:t>
            </a:r>
          </a:p>
          <a:p>
            <a:pPr lvl="1"/>
            <a:endParaRPr lang="en-US" dirty="0" smtClean="0"/>
          </a:p>
          <a:p>
            <a:pPr lvl="1"/>
            <a:endParaRPr lang="en-US" dirty="0" smtClean="0"/>
          </a:p>
          <a:p>
            <a:pPr lvl="1"/>
            <a:endParaRPr lang="en-US" dirty="0" smtClean="0"/>
          </a:p>
          <a:p>
            <a:endParaRPr lang="en-US" dirty="0"/>
          </a:p>
        </p:txBody>
      </p:sp>
    </p:spTree>
    <p:extLst>
      <p:ext uri="{BB962C8B-B14F-4D97-AF65-F5344CB8AC3E}">
        <p14:creationId xmlns="" xmlns:p14="http://schemas.microsoft.com/office/powerpoint/2010/main" val="2708210329"/>
      </p:ext>
    </p:extLst>
  </p:cSld>
  <p:clrMapOvr>
    <a:masterClrMapping/>
  </p:clrMapOvr>
  <p:transition>
    <p:wedg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age on waves latency and amplitude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neonates the  I-V interpeak intervals changes as a function of intensity  (longer at high intensity levels) while in adults interpeak intervals are stable regardless of stimulus intensity.</a:t>
            </a:r>
          </a:p>
          <a:p>
            <a:endParaRPr lang="en-US" dirty="0" smtClean="0"/>
          </a:p>
          <a:p>
            <a:r>
              <a:rPr lang="en-US" dirty="0" smtClean="0"/>
              <a:t>Increasing rate of stimulus produces a more pronounced increase in ABR latency with infants than adults.</a:t>
            </a:r>
          </a:p>
          <a:p>
            <a:pPr lvl="1"/>
            <a:r>
              <a:rPr lang="en-US" dirty="0" smtClean="0"/>
              <a:t>Usually no ABR can be recorded in newborns if a stimulus rate more than 40 is used. </a:t>
            </a:r>
          </a:p>
          <a:p>
            <a:endParaRPr lang="en-US" dirty="0" smtClean="0"/>
          </a:p>
          <a:p>
            <a:endParaRPr lang="en-US" dirty="0"/>
          </a:p>
        </p:txBody>
      </p:sp>
    </p:spTree>
    <p:extLst>
      <p:ext uri="{BB962C8B-B14F-4D97-AF65-F5344CB8AC3E}">
        <p14:creationId xmlns="" xmlns:p14="http://schemas.microsoft.com/office/powerpoint/2010/main" val="2387733394"/>
      </p:ext>
    </p:extLst>
  </p:cSld>
  <p:clrMapOvr>
    <a:masterClrMapping/>
  </p:clrMapOvr>
  <p:transition>
    <p:wedg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age on waves latency and amplitude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ABR changes with age are nonlinear.</a:t>
            </a:r>
          </a:p>
          <a:p>
            <a:pPr lvl="1"/>
            <a:r>
              <a:rPr lang="en-US" dirty="0" smtClean="0"/>
              <a:t>Decrease in latencies are greatest in premature infants and then slows down after conceptional age of 40 weeks.</a:t>
            </a:r>
          </a:p>
          <a:p>
            <a:pPr lvl="1"/>
            <a:r>
              <a:rPr lang="en-US" dirty="0" smtClean="0"/>
              <a:t>Usually reaches adults norms by the age of 18 months.</a:t>
            </a:r>
          </a:p>
          <a:p>
            <a:endParaRPr lang="en-US" dirty="0" smtClean="0"/>
          </a:p>
          <a:p>
            <a:r>
              <a:rPr lang="en-US" dirty="0" smtClean="0"/>
              <a:t>It is important to distinguish between conceptional and gestational age</a:t>
            </a:r>
          </a:p>
          <a:p>
            <a:pPr lvl="1"/>
            <a:r>
              <a:rPr lang="en-US" dirty="0" smtClean="0"/>
              <a:t>Conceptional is calculated from the last menstrual period.</a:t>
            </a:r>
          </a:p>
          <a:p>
            <a:pPr lvl="1"/>
            <a:r>
              <a:rPr lang="en-US" dirty="0" smtClean="0"/>
              <a:t>Gestational is calculated based upon clinical assessment of physical findings. </a:t>
            </a:r>
          </a:p>
          <a:p>
            <a:endParaRPr lang="en-US" dirty="0"/>
          </a:p>
        </p:txBody>
      </p:sp>
    </p:spTree>
    <p:extLst>
      <p:ext uri="{BB962C8B-B14F-4D97-AF65-F5344CB8AC3E}">
        <p14:creationId xmlns="" xmlns:p14="http://schemas.microsoft.com/office/powerpoint/2010/main" val="3260744222"/>
      </p:ext>
    </p:extLst>
  </p:cSld>
  <p:clrMapOvr>
    <a:masterClrMapping/>
  </p:clrMapOvr>
  <p:transition>
    <p:wedg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age on waves latency and amplitude</a:t>
            </a:r>
            <a:endParaRPr lang="en-US" dirty="0"/>
          </a:p>
        </p:txBody>
      </p:sp>
      <p:sp>
        <p:nvSpPr>
          <p:cNvPr id="3" name="Content Placeholder 2"/>
          <p:cNvSpPr>
            <a:spLocks noGrp="1"/>
          </p:cNvSpPr>
          <p:nvPr>
            <p:ph idx="1"/>
          </p:nvPr>
        </p:nvSpPr>
        <p:spPr/>
        <p:txBody>
          <a:bodyPr>
            <a:normAutofit lnSpcReduction="10000"/>
          </a:bodyPr>
          <a:lstStyle/>
          <a:p>
            <a:r>
              <a:rPr lang="en-US" dirty="0" smtClean="0"/>
              <a:t>There should be separate norms created for premature and mature infants.</a:t>
            </a:r>
          </a:p>
          <a:p>
            <a:endParaRPr lang="en-US" dirty="0" smtClean="0"/>
          </a:p>
          <a:p>
            <a:r>
              <a:rPr lang="en-US" dirty="0" smtClean="0"/>
              <a:t>When building the norms other factors also should be considered like</a:t>
            </a:r>
          </a:p>
          <a:p>
            <a:pPr lvl="1"/>
            <a:r>
              <a:rPr lang="en-US" dirty="0" smtClean="0"/>
              <a:t>Sex.</a:t>
            </a:r>
          </a:p>
          <a:p>
            <a:pPr lvl="1"/>
            <a:r>
              <a:rPr lang="en-US" dirty="0" smtClean="0"/>
              <a:t>Stimulus and response parameters (try to adhere to the parameters used to create norms).</a:t>
            </a:r>
          </a:p>
          <a:p>
            <a:pPr lvl="1"/>
            <a:r>
              <a:rPr lang="en-US" dirty="0" smtClean="0"/>
              <a:t>Electrode montage.</a:t>
            </a:r>
          </a:p>
          <a:p>
            <a:pPr lvl="1"/>
            <a:endParaRPr lang="en-US" dirty="0"/>
          </a:p>
        </p:txBody>
      </p:sp>
    </p:spTree>
    <p:extLst>
      <p:ext uri="{BB962C8B-B14F-4D97-AF65-F5344CB8AC3E}">
        <p14:creationId xmlns="" xmlns:p14="http://schemas.microsoft.com/office/powerpoint/2010/main" val="3515889464"/>
      </p:ext>
    </p:extLst>
  </p:cSld>
  <p:clrMapOvr>
    <a:masterClrMapping/>
  </p:clrMapOvr>
  <p:transition>
    <p:wedg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gender on waves latency and amplitude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Adult females showed shorter latencies and larger amplitudes of the different ABR waves.</a:t>
            </a:r>
          </a:p>
          <a:p>
            <a:endParaRPr lang="en-US" dirty="0" smtClean="0"/>
          </a:p>
          <a:p>
            <a:r>
              <a:rPr lang="en-US" dirty="0" smtClean="0"/>
              <a:t>Gender effect is smaller for wave I as compared for other waves.</a:t>
            </a:r>
          </a:p>
          <a:p>
            <a:pPr lvl="1"/>
            <a:r>
              <a:rPr lang="en-US" dirty="0" smtClean="0"/>
              <a:t>This produce smaller interpeak intervals in females by around 0.12-0.3 ms.</a:t>
            </a:r>
          </a:p>
          <a:p>
            <a:pPr lvl="1"/>
            <a:endParaRPr lang="en-US" dirty="0" smtClean="0"/>
          </a:p>
          <a:p>
            <a:r>
              <a:rPr lang="en-US" dirty="0" smtClean="0"/>
              <a:t>There are no significant gender difference in infants and very young ages.</a:t>
            </a:r>
            <a:endParaRPr lang="en-US" dirty="0"/>
          </a:p>
        </p:txBody>
      </p:sp>
    </p:spTree>
    <p:extLst>
      <p:ext uri="{BB962C8B-B14F-4D97-AF65-F5344CB8AC3E}">
        <p14:creationId xmlns="" xmlns:p14="http://schemas.microsoft.com/office/powerpoint/2010/main" val="3369908979"/>
      </p:ext>
    </p:extLst>
  </p:cSld>
  <p:clrMapOvr>
    <a:masterClrMapping/>
  </p:clrMapOvr>
  <p:transition>
    <p:wedg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gender on waves latency and amplitude</a:t>
            </a:r>
            <a:endParaRPr lang="en-US" dirty="0"/>
          </a:p>
        </p:txBody>
      </p:sp>
      <p:sp>
        <p:nvSpPr>
          <p:cNvPr id="3" name="Content Placeholder 2"/>
          <p:cNvSpPr>
            <a:spLocks noGrp="1"/>
          </p:cNvSpPr>
          <p:nvPr>
            <p:ph idx="1"/>
          </p:nvPr>
        </p:nvSpPr>
        <p:spPr/>
        <p:txBody>
          <a:bodyPr/>
          <a:lstStyle/>
          <a:p>
            <a:r>
              <a:rPr lang="en-US" dirty="0" smtClean="0"/>
              <a:t>Some explanation offered for these differences in adults include:</a:t>
            </a:r>
          </a:p>
          <a:p>
            <a:pPr lvl="1"/>
            <a:r>
              <a:rPr lang="en-US" dirty="0" smtClean="0"/>
              <a:t>Females tend to have higher average body temperature.</a:t>
            </a:r>
          </a:p>
          <a:p>
            <a:pPr lvl="1"/>
            <a:r>
              <a:rPr lang="en-US" dirty="0" smtClean="0"/>
              <a:t>Females have smaller head size.</a:t>
            </a:r>
            <a:endParaRPr lang="en-US" dirty="0" smtClean="0">
              <a:solidFill>
                <a:srgbClr val="FF0000"/>
              </a:solidFill>
            </a:endParaRPr>
          </a:p>
          <a:p>
            <a:pPr lvl="1"/>
            <a:r>
              <a:rPr lang="en-US" dirty="0" smtClean="0"/>
              <a:t>Hormonal effects of estrogen and other hormones and its fluctuation during menstruation has found to have effects on ABR. </a:t>
            </a:r>
          </a:p>
          <a:p>
            <a:pPr lvl="1"/>
            <a:endParaRPr lang="en-US" dirty="0"/>
          </a:p>
        </p:txBody>
      </p:sp>
    </p:spTree>
    <p:extLst>
      <p:ext uri="{BB962C8B-B14F-4D97-AF65-F5344CB8AC3E}">
        <p14:creationId xmlns="" xmlns:p14="http://schemas.microsoft.com/office/powerpoint/2010/main" val="3223153006"/>
      </p:ext>
    </p:extLst>
  </p:cSld>
  <p:clrMapOvr>
    <a:masterClrMapping/>
  </p:clrMapOvr>
  <p:transition>
    <p:wedg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body temperature on waves latency and amplitude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Body temperature varies between people due to many factors including infection (hyperthermia), conscious state and anesthesia (hypothermia).</a:t>
            </a:r>
          </a:p>
          <a:p>
            <a:endParaRPr lang="en-US" dirty="0" smtClean="0"/>
          </a:p>
          <a:p>
            <a:r>
              <a:rPr lang="en-US" dirty="0" smtClean="0"/>
              <a:t>Low body temperature increases waves’ latencies and decreases waves’ amplitude.</a:t>
            </a:r>
          </a:p>
          <a:p>
            <a:endParaRPr lang="en-US" dirty="0" smtClean="0"/>
          </a:p>
          <a:p>
            <a:r>
              <a:rPr lang="en-US" dirty="0" smtClean="0"/>
              <a:t>Some authors recommend to make corrections to the norms in extreme cases of hypothermia or hyperthermia.</a:t>
            </a:r>
          </a:p>
          <a:p>
            <a:pPr lvl="1"/>
            <a:r>
              <a:rPr lang="en-US" dirty="0" smtClean="0"/>
              <a:t>Those with CNS pathology of around 0.5 ms to the I-V interval for every degree increase above 37 (98.6).</a:t>
            </a:r>
          </a:p>
          <a:p>
            <a:pPr lvl="1"/>
            <a:r>
              <a:rPr lang="en-US" dirty="0" smtClean="0"/>
              <a:t>Those with CNS pathology and hyperthermia of around 0.15 ms for every degree above 37 (98.6).</a:t>
            </a:r>
            <a:endParaRPr lang="en-US" dirty="0"/>
          </a:p>
        </p:txBody>
      </p:sp>
    </p:spTree>
    <p:extLst>
      <p:ext uri="{BB962C8B-B14F-4D97-AF65-F5344CB8AC3E}">
        <p14:creationId xmlns="" xmlns:p14="http://schemas.microsoft.com/office/powerpoint/2010/main" val="76928872"/>
      </p:ext>
    </p:extLst>
  </p:cSld>
  <p:clrMapOvr>
    <a:masterClrMapping/>
  </p:clrMapOvr>
  <p:transition>
    <p:wedg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factors affecting ABR</a:t>
            </a:r>
            <a:endParaRPr lang="en-US" dirty="0"/>
          </a:p>
        </p:txBody>
      </p:sp>
      <p:sp>
        <p:nvSpPr>
          <p:cNvPr id="3" name="Content Placeholder 2"/>
          <p:cNvSpPr>
            <a:spLocks noGrp="1"/>
          </p:cNvSpPr>
          <p:nvPr>
            <p:ph idx="1"/>
          </p:nvPr>
        </p:nvSpPr>
        <p:spPr/>
        <p:txBody>
          <a:bodyPr>
            <a:normAutofit lnSpcReduction="10000"/>
          </a:bodyPr>
          <a:lstStyle/>
          <a:p>
            <a:r>
              <a:rPr lang="en-US" dirty="0" smtClean="0"/>
              <a:t>Drugs:</a:t>
            </a:r>
          </a:p>
          <a:p>
            <a:pPr lvl="1"/>
            <a:r>
              <a:rPr lang="en-US" dirty="0" smtClean="0"/>
              <a:t>Ototoxic drugs seems to delays ABR waves.</a:t>
            </a:r>
          </a:p>
          <a:p>
            <a:pPr lvl="1"/>
            <a:r>
              <a:rPr lang="en-US" dirty="0" smtClean="0"/>
              <a:t>Sedatives and hypnotics: delays ABR waveforms.</a:t>
            </a:r>
          </a:p>
          <a:p>
            <a:pPr lvl="1"/>
            <a:r>
              <a:rPr lang="en-US" dirty="0" smtClean="0"/>
              <a:t>Neuromuscular blockers: may enhance waveforms because of less artifact.</a:t>
            </a:r>
          </a:p>
          <a:p>
            <a:pPr lvl="1"/>
            <a:r>
              <a:rPr lang="en-US" dirty="0" smtClean="0"/>
              <a:t>Anticonvulsants: delays ABR waves.</a:t>
            </a:r>
          </a:p>
          <a:p>
            <a:pPr lvl="1"/>
            <a:r>
              <a:rPr lang="en-US" dirty="0" smtClean="0"/>
              <a:t>Anesthesia like Propofol, which is used for light sedation for some procedures includes sedated ABR has shown some latency shift in ABR waves’ absolute latencies.</a:t>
            </a:r>
            <a:endParaRPr lang="en-US" dirty="0"/>
          </a:p>
        </p:txBody>
      </p:sp>
    </p:spTree>
    <p:extLst>
      <p:ext uri="{BB962C8B-B14F-4D97-AF65-F5344CB8AC3E}">
        <p14:creationId xmlns="" xmlns:p14="http://schemas.microsoft.com/office/powerpoint/2010/main" val="89995058"/>
      </p:ext>
    </p:extLst>
  </p:cSld>
  <p:clrMapOvr>
    <a:masterClrMapping/>
  </p:clrMapOvr>
  <p:transition>
    <p:wedg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factors affecting ABR</a:t>
            </a:r>
            <a:endParaRPr lang="en-US" dirty="0"/>
          </a:p>
        </p:txBody>
      </p:sp>
      <p:sp>
        <p:nvSpPr>
          <p:cNvPr id="3" name="Content Placeholder 2"/>
          <p:cNvSpPr>
            <a:spLocks noGrp="1"/>
          </p:cNvSpPr>
          <p:nvPr>
            <p:ph idx="1"/>
          </p:nvPr>
        </p:nvSpPr>
        <p:spPr/>
        <p:txBody>
          <a:bodyPr/>
          <a:lstStyle/>
          <a:p>
            <a:r>
              <a:rPr lang="en-US" dirty="0" smtClean="0"/>
              <a:t>Hypoxia: may lead to increase ABR waves’ latencies.</a:t>
            </a:r>
          </a:p>
          <a:p>
            <a:endParaRPr lang="en-US" dirty="0" smtClean="0"/>
          </a:p>
          <a:p>
            <a:r>
              <a:rPr lang="en-US" dirty="0" smtClean="0"/>
              <a:t>Cell phones: some studies found that wave V latency increased.</a:t>
            </a:r>
          </a:p>
          <a:p>
            <a:endParaRPr lang="en-US" dirty="0" smtClean="0"/>
          </a:p>
          <a:p>
            <a:r>
              <a:rPr lang="en-US" dirty="0" smtClean="0"/>
              <a:t>Alcohol intake: increases waves’ latency.</a:t>
            </a:r>
          </a:p>
          <a:p>
            <a:pPr>
              <a:buNone/>
            </a:pPr>
            <a:endParaRPr lang="en-US" dirty="0"/>
          </a:p>
        </p:txBody>
      </p:sp>
    </p:spTree>
    <p:extLst>
      <p:ext uri="{BB962C8B-B14F-4D97-AF65-F5344CB8AC3E}">
        <p14:creationId xmlns="" xmlns:p14="http://schemas.microsoft.com/office/powerpoint/2010/main" val="262126089"/>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smtClean="0"/>
              <a:t>Pure Tones</a:t>
            </a:r>
          </a:p>
        </p:txBody>
      </p:sp>
      <p:sp>
        <p:nvSpPr>
          <p:cNvPr id="43011" name="Rectangle 3"/>
          <p:cNvSpPr>
            <a:spLocks noGrp="1" noChangeArrowheads="1"/>
          </p:cNvSpPr>
          <p:nvPr>
            <p:ph type="body" sz="half" idx="1"/>
          </p:nvPr>
        </p:nvSpPr>
        <p:spPr/>
        <p:txBody>
          <a:bodyPr/>
          <a:lstStyle/>
          <a:p>
            <a:pPr eaLnBrk="1" hangingPunct="1"/>
            <a:r>
              <a:rPr lang="en-US" sz="2400" dirty="0" smtClean="0"/>
              <a:t>Auditory acuity</a:t>
            </a:r>
          </a:p>
          <a:p>
            <a:pPr eaLnBrk="1" hangingPunct="1"/>
            <a:r>
              <a:rPr lang="en-US" sz="2400" dirty="0" smtClean="0"/>
              <a:t>Spectrally specific</a:t>
            </a:r>
          </a:p>
          <a:p>
            <a:pPr eaLnBrk="1" hangingPunct="1"/>
            <a:r>
              <a:rPr lang="en-US" sz="2400" dirty="0" smtClean="0"/>
              <a:t>High frequency tones stimulate basal turn of the cochlea</a:t>
            </a:r>
          </a:p>
          <a:p>
            <a:pPr eaLnBrk="1" hangingPunct="1"/>
            <a:r>
              <a:rPr lang="en-US" sz="2400" dirty="0" smtClean="0"/>
              <a:t>Low frequency tones stimulate apical turn of the cochlea</a:t>
            </a:r>
          </a:p>
        </p:txBody>
      </p:sp>
      <p:pic>
        <p:nvPicPr>
          <p:cNvPr id="43012" name="Picture 4" descr="!slide3"/>
          <p:cNvPicPr>
            <a:picLocks noGrp="1" noChangeAspect="1" noChangeArrowheads="1"/>
          </p:cNvPicPr>
          <p:nvPr>
            <p:ph sz="half" idx="2"/>
          </p:nvPr>
        </p:nvPicPr>
        <p:blipFill>
          <a:blip r:embed="rId2">
            <a:lum bright="10000" contrast="20000"/>
          </a:blip>
          <a:srcRect l="5119" t="3076" r="2483" b="3445"/>
          <a:stretch>
            <a:fillRect/>
          </a:stretch>
        </p:blipFill>
        <p:spPr>
          <a:xfrm>
            <a:off x="5414963" y="1905000"/>
            <a:ext cx="3076575" cy="4572000"/>
          </a:xfrm>
          <a:noFill/>
        </p:spPr>
      </p:pic>
    </p:spTree>
    <p:extLst>
      <p:ext uri="{BB962C8B-B14F-4D97-AF65-F5344CB8AC3E}">
        <p14:creationId xmlns="" xmlns:p14="http://schemas.microsoft.com/office/powerpoint/2010/main" val="3164810737"/>
      </p:ext>
    </p:extLst>
  </p:cSld>
  <p:clrMapOvr>
    <a:masterClrMapping/>
  </p:clrMapOvr>
  <p:transition>
    <p:wedg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applications of ABR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There are two main applications for ABR in the clinical settings:</a:t>
            </a:r>
          </a:p>
          <a:p>
            <a:endParaRPr lang="en-US" dirty="0" smtClean="0"/>
          </a:p>
          <a:p>
            <a:pPr lvl="1"/>
            <a:r>
              <a:rPr lang="en-US" dirty="0" smtClean="0"/>
              <a:t>Neurodiagnosis: to assess the auditory pathway. This feature is specially used in adult populations.</a:t>
            </a:r>
          </a:p>
          <a:p>
            <a:pPr lvl="2"/>
            <a:r>
              <a:rPr lang="en-US" dirty="0" smtClean="0"/>
              <a:t>Waves absolute latency.</a:t>
            </a:r>
          </a:p>
          <a:p>
            <a:pPr lvl="2"/>
            <a:r>
              <a:rPr lang="en-US" dirty="0" smtClean="0"/>
              <a:t>Interpeak intervals.</a:t>
            </a:r>
          </a:p>
          <a:p>
            <a:pPr lvl="2"/>
            <a:r>
              <a:rPr lang="en-US" dirty="0" smtClean="0"/>
              <a:t>Interaural wave V latency difference.</a:t>
            </a:r>
          </a:p>
          <a:p>
            <a:pPr lvl="2"/>
            <a:r>
              <a:rPr lang="en-US" dirty="0" smtClean="0"/>
              <a:t>Absence of waves.</a:t>
            </a:r>
          </a:p>
          <a:p>
            <a:pPr lvl="2"/>
            <a:endParaRPr lang="en-US" dirty="0" smtClean="0"/>
          </a:p>
          <a:p>
            <a:pPr lvl="1"/>
            <a:r>
              <a:rPr lang="en-US" dirty="0" smtClean="0"/>
              <a:t>Hearing thresholds estimation: mainly used in infants and children population.</a:t>
            </a:r>
          </a:p>
          <a:p>
            <a:pPr lvl="2"/>
            <a:r>
              <a:rPr lang="en-US" dirty="0" smtClean="0"/>
              <a:t>Wave V threshold.</a:t>
            </a:r>
          </a:p>
          <a:p>
            <a:pPr lvl="2"/>
            <a:r>
              <a:rPr lang="en-US" dirty="0" smtClean="0"/>
              <a:t>Wave V latency-intensity function.</a:t>
            </a:r>
            <a:endParaRPr lang="en-US" dirty="0"/>
          </a:p>
        </p:txBody>
      </p:sp>
    </p:spTree>
    <p:extLst>
      <p:ext uri="{BB962C8B-B14F-4D97-AF65-F5344CB8AC3E}">
        <p14:creationId xmlns="" xmlns:p14="http://schemas.microsoft.com/office/powerpoint/2010/main" val="2460271665"/>
      </p:ext>
    </p:extLst>
  </p:cSld>
  <p:clrMapOvr>
    <a:masterClrMapping/>
  </p:clrMapOvr>
  <p:transition>
    <p:wedg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Text Box 1029"/>
          <p:cNvSpPr txBox="1">
            <a:spLocks noChangeArrowheads="1"/>
          </p:cNvSpPr>
          <p:nvPr/>
        </p:nvSpPr>
        <p:spPr bwMode="auto">
          <a:xfrm>
            <a:off x="991508" y="115888"/>
            <a:ext cx="7349896" cy="830997"/>
          </a:xfrm>
          <a:prstGeom prst="rect">
            <a:avLst/>
          </a:prstGeom>
          <a:noFill/>
          <a:ln w="12700">
            <a:noFill/>
            <a:miter lim="800000"/>
            <a:headEnd/>
            <a:tailEnd/>
          </a:ln>
          <a:effectLst/>
        </p:spPr>
        <p:txBody>
          <a:bodyPr wrap="none">
            <a:spAutoFit/>
          </a:bodyPr>
          <a:lstStyle/>
          <a:p>
            <a:pPr algn="ctr"/>
            <a:r>
              <a:rPr lang="en-US" altLang="en-US" sz="2400" dirty="0">
                <a:solidFill>
                  <a:prstClr val="white"/>
                </a:solidFill>
              </a:rPr>
              <a:t>Standard</a:t>
            </a:r>
            <a:r>
              <a:rPr lang="en-US" altLang="en-US" dirty="0">
                <a:solidFill>
                  <a:prstClr val="white"/>
                </a:solidFill>
              </a:rPr>
              <a:t> </a:t>
            </a:r>
            <a:r>
              <a:rPr lang="en-US" altLang="en-US" sz="2400" dirty="0">
                <a:solidFill>
                  <a:prstClr val="white"/>
                </a:solidFill>
              </a:rPr>
              <a:t>ABR Measures for Acoustic Tumor Detection</a:t>
            </a:r>
          </a:p>
          <a:p>
            <a:pPr algn="ctr"/>
            <a:r>
              <a:rPr lang="en-US" altLang="en-US" sz="2400" dirty="0">
                <a:solidFill>
                  <a:prstClr val="white"/>
                </a:solidFill>
              </a:rPr>
              <a:t>IT5 = Interaural time delay for wave V</a:t>
            </a:r>
            <a:endParaRPr lang="en-US" altLang="en-US" dirty="0">
              <a:solidFill>
                <a:prstClr val="white"/>
              </a:solidFill>
            </a:endParaRPr>
          </a:p>
        </p:txBody>
      </p:sp>
      <p:grpSp>
        <p:nvGrpSpPr>
          <p:cNvPr id="2" name="Group 1038"/>
          <p:cNvGrpSpPr>
            <a:grpSpLocks/>
          </p:cNvGrpSpPr>
          <p:nvPr/>
        </p:nvGrpSpPr>
        <p:grpSpPr bwMode="auto">
          <a:xfrm>
            <a:off x="2065338" y="1460500"/>
            <a:ext cx="5041900" cy="1409700"/>
            <a:chOff x="1301" y="920"/>
            <a:chExt cx="3176" cy="888"/>
          </a:xfrm>
        </p:grpSpPr>
        <p:sp>
          <p:nvSpPr>
            <p:cNvPr id="118794" name="Freeform 1034"/>
            <p:cNvSpPr>
              <a:spLocks/>
            </p:cNvSpPr>
            <p:nvPr/>
          </p:nvSpPr>
          <p:spPr bwMode="auto">
            <a:xfrm>
              <a:off x="1309" y="928"/>
              <a:ext cx="2064" cy="880"/>
            </a:xfrm>
            <a:custGeom>
              <a:avLst/>
              <a:gdLst/>
              <a:ahLst/>
              <a:cxnLst>
                <a:cxn ang="0">
                  <a:pos x="32" y="104"/>
                </a:cxn>
                <a:cxn ang="0">
                  <a:pos x="64" y="136"/>
                </a:cxn>
                <a:cxn ang="0">
                  <a:pos x="112" y="448"/>
                </a:cxn>
                <a:cxn ang="0">
                  <a:pos x="144" y="416"/>
                </a:cxn>
                <a:cxn ang="0">
                  <a:pos x="184" y="296"/>
                </a:cxn>
                <a:cxn ang="0">
                  <a:pos x="216" y="248"/>
                </a:cxn>
                <a:cxn ang="0">
                  <a:pos x="256" y="208"/>
                </a:cxn>
                <a:cxn ang="0">
                  <a:pos x="288" y="184"/>
                </a:cxn>
                <a:cxn ang="0">
                  <a:pos x="328" y="176"/>
                </a:cxn>
                <a:cxn ang="0">
                  <a:pos x="360" y="168"/>
                </a:cxn>
                <a:cxn ang="0">
                  <a:pos x="408" y="176"/>
                </a:cxn>
                <a:cxn ang="0">
                  <a:pos x="432" y="152"/>
                </a:cxn>
                <a:cxn ang="0">
                  <a:pos x="480" y="136"/>
                </a:cxn>
                <a:cxn ang="0">
                  <a:pos x="512" y="144"/>
                </a:cxn>
                <a:cxn ang="0">
                  <a:pos x="552" y="152"/>
                </a:cxn>
                <a:cxn ang="0">
                  <a:pos x="584" y="160"/>
                </a:cxn>
                <a:cxn ang="0">
                  <a:pos x="624" y="184"/>
                </a:cxn>
                <a:cxn ang="0">
                  <a:pos x="656" y="184"/>
                </a:cxn>
                <a:cxn ang="0">
                  <a:pos x="704" y="168"/>
                </a:cxn>
                <a:cxn ang="0">
                  <a:pos x="736" y="168"/>
                </a:cxn>
                <a:cxn ang="0">
                  <a:pos x="776" y="232"/>
                </a:cxn>
                <a:cxn ang="0">
                  <a:pos x="808" y="264"/>
                </a:cxn>
                <a:cxn ang="0">
                  <a:pos x="848" y="248"/>
                </a:cxn>
                <a:cxn ang="0">
                  <a:pos x="880" y="192"/>
                </a:cxn>
                <a:cxn ang="0">
                  <a:pos x="920" y="128"/>
                </a:cxn>
                <a:cxn ang="0">
                  <a:pos x="952" y="120"/>
                </a:cxn>
                <a:cxn ang="0">
                  <a:pos x="1000" y="136"/>
                </a:cxn>
                <a:cxn ang="0">
                  <a:pos x="1032" y="144"/>
                </a:cxn>
                <a:cxn ang="0">
                  <a:pos x="1072" y="136"/>
                </a:cxn>
                <a:cxn ang="0">
                  <a:pos x="1104" y="128"/>
                </a:cxn>
                <a:cxn ang="0">
                  <a:pos x="1144" y="96"/>
                </a:cxn>
                <a:cxn ang="0">
                  <a:pos x="1176" y="96"/>
                </a:cxn>
                <a:cxn ang="0">
                  <a:pos x="1216" y="128"/>
                </a:cxn>
                <a:cxn ang="0">
                  <a:pos x="1248" y="128"/>
                </a:cxn>
                <a:cxn ang="0">
                  <a:pos x="1296" y="96"/>
                </a:cxn>
                <a:cxn ang="0">
                  <a:pos x="1328" y="40"/>
                </a:cxn>
                <a:cxn ang="0">
                  <a:pos x="1368" y="8"/>
                </a:cxn>
                <a:cxn ang="0">
                  <a:pos x="1400" y="48"/>
                </a:cxn>
                <a:cxn ang="0">
                  <a:pos x="1440" y="184"/>
                </a:cxn>
                <a:cxn ang="0">
                  <a:pos x="1472" y="352"/>
                </a:cxn>
                <a:cxn ang="0">
                  <a:pos x="1520" y="552"/>
                </a:cxn>
                <a:cxn ang="0">
                  <a:pos x="1544" y="640"/>
                </a:cxn>
                <a:cxn ang="0">
                  <a:pos x="1592" y="688"/>
                </a:cxn>
                <a:cxn ang="0">
                  <a:pos x="1624" y="728"/>
                </a:cxn>
                <a:cxn ang="0">
                  <a:pos x="1664" y="792"/>
                </a:cxn>
                <a:cxn ang="0">
                  <a:pos x="1696" y="808"/>
                </a:cxn>
                <a:cxn ang="0">
                  <a:pos x="1736" y="824"/>
                </a:cxn>
                <a:cxn ang="0">
                  <a:pos x="1768" y="856"/>
                </a:cxn>
                <a:cxn ang="0">
                  <a:pos x="1808" y="880"/>
                </a:cxn>
                <a:cxn ang="0">
                  <a:pos x="1840" y="864"/>
                </a:cxn>
                <a:cxn ang="0">
                  <a:pos x="1888" y="824"/>
                </a:cxn>
                <a:cxn ang="0">
                  <a:pos x="1920" y="824"/>
                </a:cxn>
                <a:cxn ang="0">
                  <a:pos x="1960" y="792"/>
                </a:cxn>
                <a:cxn ang="0">
                  <a:pos x="1992" y="712"/>
                </a:cxn>
                <a:cxn ang="0">
                  <a:pos x="2032" y="552"/>
                </a:cxn>
                <a:cxn ang="0">
                  <a:pos x="2064" y="472"/>
                </a:cxn>
              </a:cxnLst>
              <a:rect l="0" t="0" r="r" b="b"/>
              <a:pathLst>
                <a:path w="2064" h="880">
                  <a:moveTo>
                    <a:pt x="0" y="128"/>
                  </a:moveTo>
                  <a:lnTo>
                    <a:pt x="0" y="128"/>
                  </a:lnTo>
                  <a:lnTo>
                    <a:pt x="16" y="128"/>
                  </a:lnTo>
                  <a:lnTo>
                    <a:pt x="16" y="128"/>
                  </a:lnTo>
                  <a:lnTo>
                    <a:pt x="24" y="120"/>
                  </a:lnTo>
                  <a:lnTo>
                    <a:pt x="24" y="120"/>
                  </a:lnTo>
                  <a:lnTo>
                    <a:pt x="32" y="104"/>
                  </a:lnTo>
                  <a:lnTo>
                    <a:pt x="32" y="104"/>
                  </a:lnTo>
                  <a:lnTo>
                    <a:pt x="48" y="88"/>
                  </a:lnTo>
                  <a:lnTo>
                    <a:pt x="48" y="88"/>
                  </a:lnTo>
                  <a:lnTo>
                    <a:pt x="56" y="96"/>
                  </a:lnTo>
                  <a:lnTo>
                    <a:pt x="56" y="96"/>
                  </a:lnTo>
                  <a:lnTo>
                    <a:pt x="64" y="136"/>
                  </a:lnTo>
                  <a:lnTo>
                    <a:pt x="64" y="136"/>
                  </a:lnTo>
                  <a:lnTo>
                    <a:pt x="80" y="216"/>
                  </a:lnTo>
                  <a:lnTo>
                    <a:pt x="80" y="216"/>
                  </a:lnTo>
                  <a:lnTo>
                    <a:pt x="88" y="312"/>
                  </a:lnTo>
                  <a:lnTo>
                    <a:pt x="88" y="312"/>
                  </a:lnTo>
                  <a:lnTo>
                    <a:pt x="96" y="392"/>
                  </a:lnTo>
                  <a:lnTo>
                    <a:pt x="96" y="392"/>
                  </a:lnTo>
                  <a:lnTo>
                    <a:pt x="112" y="448"/>
                  </a:lnTo>
                  <a:lnTo>
                    <a:pt x="112" y="448"/>
                  </a:lnTo>
                  <a:lnTo>
                    <a:pt x="120" y="464"/>
                  </a:lnTo>
                  <a:lnTo>
                    <a:pt x="120" y="464"/>
                  </a:lnTo>
                  <a:lnTo>
                    <a:pt x="128" y="448"/>
                  </a:lnTo>
                  <a:lnTo>
                    <a:pt x="128" y="448"/>
                  </a:lnTo>
                  <a:lnTo>
                    <a:pt x="144" y="416"/>
                  </a:lnTo>
                  <a:lnTo>
                    <a:pt x="144" y="416"/>
                  </a:lnTo>
                  <a:lnTo>
                    <a:pt x="152" y="384"/>
                  </a:lnTo>
                  <a:lnTo>
                    <a:pt x="152" y="384"/>
                  </a:lnTo>
                  <a:lnTo>
                    <a:pt x="160" y="344"/>
                  </a:lnTo>
                  <a:lnTo>
                    <a:pt x="160" y="344"/>
                  </a:lnTo>
                  <a:lnTo>
                    <a:pt x="176" y="320"/>
                  </a:lnTo>
                  <a:lnTo>
                    <a:pt x="176" y="320"/>
                  </a:lnTo>
                  <a:lnTo>
                    <a:pt x="184" y="296"/>
                  </a:lnTo>
                  <a:lnTo>
                    <a:pt x="184" y="296"/>
                  </a:lnTo>
                  <a:lnTo>
                    <a:pt x="192" y="272"/>
                  </a:lnTo>
                  <a:lnTo>
                    <a:pt x="192" y="272"/>
                  </a:lnTo>
                  <a:lnTo>
                    <a:pt x="208" y="256"/>
                  </a:lnTo>
                  <a:lnTo>
                    <a:pt x="208" y="256"/>
                  </a:lnTo>
                  <a:lnTo>
                    <a:pt x="216" y="248"/>
                  </a:lnTo>
                  <a:lnTo>
                    <a:pt x="216" y="248"/>
                  </a:lnTo>
                  <a:lnTo>
                    <a:pt x="224" y="240"/>
                  </a:lnTo>
                  <a:lnTo>
                    <a:pt x="224" y="240"/>
                  </a:lnTo>
                  <a:lnTo>
                    <a:pt x="240" y="232"/>
                  </a:lnTo>
                  <a:lnTo>
                    <a:pt x="240" y="232"/>
                  </a:lnTo>
                  <a:lnTo>
                    <a:pt x="248" y="216"/>
                  </a:lnTo>
                  <a:lnTo>
                    <a:pt x="248" y="216"/>
                  </a:lnTo>
                  <a:lnTo>
                    <a:pt x="256" y="208"/>
                  </a:lnTo>
                  <a:lnTo>
                    <a:pt x="256" y="208"/>
                  </a:lnTo>
                  <a:lnTo>
                    <a:pt x="272" y="200"/>
                  </a:lnTo>
                  <a:lnTo>
                    <a:pt x="272" y="200"/>
                  </a:lnTo>
                  <a:lnTo>
                    <a:pt x="280" y="192"/>
                  </a:lnTo>
                  <a:lnTo>
                    <a:pt x="280" y="192"/>
                  </a:lnTo>
                  <a:lnTo>
                    <a:pt x="288" y="184"/>
                  </a:lnTo>
                  <a:lnTo>
                    <a:pt x="288" y="184"/>
                  </a:lnTo>
                  <a:lnTo>
                    <a:pt x="304" y="184"/>
                  </a:lnTo>
                  <a:lnTo>
                    <a:pt x="304" y="184"/>
                  </a:lnTo>
                  <a:lnTo>
                    <a:pt x="312" y="176"/>
                  </a:lnTo>
                  <a:lnTo>
                    <a:pt x="312" y="176"/>
                  </a:lnTo>
                  <a:lnTo>
                    <a:pt x="320" y="176"/>
                  </a:lnTo>
                  <a:lnTo>
                    <a:pt x="320" y="176"/>
                  </a:lnTo>
                  <a:lnTo>
                    <a:pt x="328" y="176"/>
                  </a:lnTo>
                  <a:lnTo>
                    <a:pt x="328" y="176"/>
                  </a:lnTo>
                  <a:lnTo>
                    <a:pt x="344" y="168"/>
                  </a:lnTo>
                  <a:lnTo>
                    <a:pt x="344" y="168"/>
                  </a:lnTo>
                  <a:lnTo>
                    <a:pt x="352" y="168"/>
                  </a:lnTo>
                  <a:lnTo>
                    <a:pt x="352" y="168"/>
                  </a:lnTo>
                  <a:lnTo>
                    <a:pt x="360" y="168"/>
                  </a:lnTo>
                  <a:lnTo>
                    <a:pt x="360" y="168"/>
                  </a:lnTo>
                  <a:lnTo>
                    <a:pt x="376" y="176"/>
                  </a:lnTo>
                  <a:lnTo>
                    <a:pt x="376" y="176"/>
                  </a:lnTo>
                  <a:lnTo>
                    <a:pt x="384" y="176"/>
                  </a:lnTo>
                  <a:lnTo>
                    <a:pt x="384" y="176"/>
                  </a:lnTo>
                  <a:lnTo>
                    <a:pt x="392" y="176"/>
                  </a:lnTo>
                  <a:lnTo>
                    <a:pt x="392" y="176"/>
                  </a:lnTo>
                  <a:lnTo>
                    <a:pt x="408" y="176"/>
                  </a:lnTo>
                  <a:lnTo>
                    <a:pt x="408" y="176"/>
                  </a:lnTo>
                  <a:lnTo>
                    <a:pt x="416" y="168"/>
                  </a:lnTo>
                  <a:lnTo>
                    <a:pt x="416" y="168"/>
                  </a:lnTo>
                  <a:lnTo>
                    <a:pt x="424" y="160"/>
                  </a:lnTo>
                  <a:lnTo>
                    <a:pt x="424" y="160"/>
                  </a:lnTo>
                  <a:lnTo>
                    <a:pt x="432" y="152"/>
                  </a:lnTo>
                  <a:lnTo>
                    <a:pt x="432" y="152"/>
                  </a:lnTo>
                  <a:lnTo>
                    <a:pt x="448" y="144"/>
                  </a:lnTo>
                  <a:lnTo>
                    <a:pt x="448" y="144"/>
                  </a:lnTo>
                  <a:lnTo>
                    <a:pt x="456" y="136"/>
                  </a:lnTo>
                  <a:lnTo>
                    <a:pt x="456" y="136"/>
                  </a:lnTo>
                  <a:lnTo>
                    <a:pt x="464" y="136"/>
                  </a:lnTo>
                  <a:lnTo>
                    <a:pt x="464" y="136"/>
                  </a:lnTo>
                  <a:lnTo>
                    <a:pt x="480" y="136"/>
                  </a:lnTo>
                  <a:lnTo>
                    <a:pt x="480" y="136"/>
                  </a:lnTo>
                  <a:lnTo>
                    <a:pt x="488" y="136"/>
                  </a:lnTo>
                  <a:lnTo>
                    <a:pt x="488" y="136"/>
                  </a:lnTo>
                  <a:lnTo>
                    <a:pt x="496" y="136"/>
                  </a:lnTo>
                  <a:lnTo>
                    <a:pt x="496" y="136"/>
                  </a:lnTo>
                  <a:lnTo>
                    <a:pt x="512" y="144"/>
                  </a:lnTo>
                  <a:lnTo>
                    <a:pt x="512" y="144"/>
                  </a:lnTo>
                  <a:lnTo>
                    <a:pt x="520" y="144"/>
                  </a:lnTo>
                  <a:lnTo>
                    <a:pt x="520" y="144"/>
                  </a:lnTo>
                  <a:lnTo>
                    <a:pt x="528" y="144"/>
                  </a:lnTo>
                  <a:lnTo>
                    <a:pt x="528" y="144"/>
                  </a:lnTo>
                  <a:lnTo>
                    <a:pt x="544" y="152"/>
                  </a:lnTo>
                  <a:lnTo>
                    <a:pt x="544" y="152"/>
                  </a:lnTo>
                  <a:lnTo>
                    <a:pt x="552" y="152"/>
                  </a:lnTo>
                  <a:lnTo>
                    <a:pt x="552" y="152"/>
                  </a:lnTo>
                  <a:lnTo>
                    <a:pt x="560" y="152"/>
                  </a:lnTo>
                  <a:lnTo>
                    <a:pt x="560" y="152"/>
                  </a:lnTo>
                  <a:lnTo>
                    <a:pt x="576" y="152"/>
                  </a:lnTo>
                  <a:lnTo>
                    <a:pt x="576" y="152"/>
                  </a:lnTo>
                  <a:lnTo>
                    <a:pt x="584" y="160"/>
                  </a:lnTo>
                  <a:lnTo>
                    <a:pt x="584" y="160"/>
                  </a:lnTo>
                  <a:lnTo>
                    <a:pt x="592" y="168"/>
                  </a:lnTo>
                  <a:lnTo>
                    <a:pt x="592" y="168"/>
                  </a:lnTo>
                  <a:lnTo>
                    <a:pt x="608" y="168"/>
                  </a:lnTo>
                  <a:lnTo>
                    <a:pt x="608" y="168"/>
                  </a:lnTo>
                  <a:lnTo>
                    <a:pt x="616" y="176"/>
                  </a:lnTo>
                  <a:lnTo>
                    <a:pt x="616" y="176"/>
                  </a:lnTo>
                  <a:lnTo>
                    <a:pt x="624" y="184"/>
                  </a:lnTo>
                  <a:lnTo>
                    <a:pt x="624" y="184"/>
                  </a:lnTo>
                  <a:lnTo>
                    <a:pt x="640" y="184"/>
                  </a:lnTo>
                  <a:lnTo>
                    <a:pt x="640" y="184"/>
                  </a:lnTo>
                  <a:lnTo>
                    <a:pt x="648" y="184"/>
                  </a:lnTo>
                  <a:lnTo>
                    <a:pt x="648" y="184"/>
                  </a:lnTo>
                  <a:lnTo>
                    <a:pt x="656" y="184"/>
                  </a:lnTo>
                  <a:lnTo>
                    <a:pt x="656" y="184"/>
                  </a:lnTo>
                  <a:lnTo>
                    <a:pt x="672" y="176"/>
                  </a:lnTo>
                  <a:lnTo>
                    <a:pt x="672" y="176"/>
                  </a:lnTo>
                  <a:lnTo>
                    <a:pt x="680" y="176"/>
                  </a:lnTo>
                  <a:lnTo>
                    <a:pt x="680" y="176"/>
                  </a:lnTo>
                  <a:lnTo>
                    <a:pt x="688" y="168"/>
                  </a:lnTo>
                  <a:lnTo>
                    <a:pt x="688" y="168"/>
                  </a:lnTo>
                  <a:lnTo>
                    <a:pt x="704" y="168"/>
                  </a:lnTo>
                  <a:lnTo>
                    <a:pt x="704" y="168"/>
                  </a:lnTo>
                  <a:lnTo>
                    <a:pt x="712" y="168"/>
                  </a:lnTo>
                  <a:lnTo>
                    <a:pt x="712" y="168"/>
                  </a:lnTo>
                  <a:lnTo>
                    <a:pt x="720" y="168"/>
                  </a:lnTo>
                  <a:lnTo>
                    <a:pt x="720" y="168"/>
                  </a:lnTo>
                  <a:lnTo>
                    <a:pt x="736" y="168"/>
                  </a:lnTo>
                  <a:lnTo>
                    <a:pt x="736" y="168"/>
                  </a:lnTo>
                  <a:lnTo>
                    <a:pt x="744" y="184"/>
                  </a:lnTo>
                  <a:lnTo>
                    <a:pt x="744" y="184"/>
                  </a:lnTo>
                  <a:lnTo>
                    <a:pt x="752" y="200"/>
                  </a:lnTo>
                  <a:lnTo>
                    <a:pt x="752" y="200"/>
                  </a:lnTo>
                  <a:lnTo>
                    <a:pt x="768" y="216"/>
                  </a:lnTo>
                  <a:lnTo>
                    <a:pt x="768" y="216"/>
                  </a:lnTo>
                  <a:lnTo>
                    <a:pt x="776" y="232"/>
                  </a:lnTo>
                  <a:lnTo>
                    <a:pt x="776" y="232"/>
                  </a:lnTo>
                  <a:lnTo>
                    <a:pt x="784" y="248"/>
                  </a:lnTo>
                  <a:lnTo>
                    <a:pt x="784" y="248"/>
                  </a:lnTo>
                  <a:lnTo>
                    <a:pt x="800" y="256"/>
                  </a:lnTo>
                  <a:lnTo>
                    <a:pt x="800" y="256"/>
                  </a:lnTo>
                  <a:lnTo>
                    <a:pt x="808" y="264"/>
                  </a:lnTo>
                  <a:lnTo>
                    <a:pt x="808" y="264"/>
                  </a:lnTo>
                  <a:lnTo>
                    <a:pt x="816" y="272"/>
                  </a:lnTo>
                  <a:lnTo>
                    <a:pt x="816" y="272"/>
                  </a:lnTo>
                  <a:lnTo>
                    <a:pt x="832" y="272"/>
                  </a:lnTo>
                  <a:lnTo>
                    <a:pt x="832" y="272"/>
                  </a:lnTo>
                  <a:lnTo>
                    <a:pt x="840" y="264"/>
                  </a:lnTo>
                  <a:lnTo>
                    <a:pt x="840" y="264"/>
                  </a:lnTo>
                  <a:lnTo>
                    <a:pt x="848" y="248"/>
                  </a:lnTo>
                  <a:lnTo>
                    <a:pt x="848" y="248"/>
                  </a:lnTo>
                  <a:lnTo>
                    <a:pt x="864" y="232"/>
                  </a:lnTo>
                  <a:lnTo>
                    <a:pt x="864" y="232"/>
                  </a:lnTo>
                  <a:lnTo>
                    <a:pt x="872" y="216"/>
                  </a:lnTo>
                  <a:lnTo>
                    <a:pt x="872" y="216"/>
                  </a:lnTo>
                  <a:lnTo>
                    <a:pt x="880" y="192"/>
                  </a:lnTo>
                  <a:lnTo>
                    <a:pt x="880" y="192"/>
                  </a:lnTo>
                  <a:lnTo>
                    <a:pt x="896" y="176"/>
                  </a:lnTo>
                  <a:lnTo>
                    <a:pt x="896" y="176"/>
                  </a:lnTo>
                  <a:lnTo>
                    <a:pt x="904" y="160"/>
                  </a:lnTo>
                  <a:lnTo>
                    <a:pt x="904" y="160"/>
                  </a:lnTo>
                  <a:lnTo>
                    <a:pt x="912" y="144"/>
                  </a:lnTo>
                  <a:lnTo>
                    <a:pt x="912" y="144"/>
                  </a:lnTo>
                  <a:lnTo>
                    <a:pt x="920" y="128"/>
                  </a:lnTo>
                  <a:lnTo>
                    <a:pt x="920" y="128"/>
                  </a:lnTo>
                  <a:lnTo>
                    <a:pt x="936" y="120"/>
                  </a:lnTo>
                  <a:lnTo>
                    <a:pt x="936" y="120"/>
                  </a:lnTo>
                  <a:lnTo>
                    <a:pt x="944" y="120"/>
                  </a:lnTo>
                  <a:lnTo>
                    <a:pt x="944" y="120"/>
                  </a:lnTo>
                  <a:lnTo>
                    <a:pt x="952" y="120"/>
                  </a:lnTo>
                  <a:lnTo>
                    <a:pt x="952" y="120"/>
                  </a:lnTo>
                  <a:lnTo>
                    <a:pt x="968" y="120"/>
                  </a:lnTo>
                  <a:lnTo>
                    <a:pt x="968" y="120"/>
                  </a:lnTo>
                  <a:lnTo>
                    <a:pt x="976" y="120"/>
                  </a:lnTo>
                  <a:lnTo>
                    <a:pt x="976" y="120"/>
                  </a:lnTo>
                  <a:lnTo>
                    <a:pt x="984" y="128"/>
                  </a:lnTo>
                  <a:lnTo>
                    <a:pt x="984" y="128"/>
                  </a:lnTo>
                  <a:lnTo>
                    <a:pt x="1000" y="136"/>
                  </a:lnTo>
                  <a:lnTo>
                    <a:pt x="1000" y="136"/>
                  </a:lnTo>
                  <a:lnTo>
                    <a:pt x="1008" y="136"/>
                  </a:lnTo>
                  <a:lnTo>
                    <a:pt x="1008" y="136"/>
                  </a:lnTo>
                  <a:lnTo>
                    <a:pt x="1016" y="136"/>
                  </a:lnTo>
                  <a:lnTo>
                    <a:pt x="1016" y="136"/>
                  </a:lnTo>
                  <a:lnTo>
                    <a:pt x="1032" y="144"/>
                  </a:lnTo>
                  <a:lnTo>
                    <a:pt x="1032" y="144"/>
                  </a:lnTo>
                  <a:lnTo>
                    <a:pt x="1040" y="144"/>
                  </a:lnTo>
                  <a:lnTo>
                    <a:pt x="1040" y="144"/>
                  </a:lnTo>
                  <a:lnTo>
                    <a:pt x="1048" y="144"/>
                  </a:lnTo>
                  <a:lnTo>
                    <a:pt x="1048" y="144"/>
                  </a:lnTo>
                  <a:lnTo>
                    <a:pt x="1056" y="144"/>
                  </a:lnTo>
                  <a:lnTo>
                    <a:pt x="1056" y="144"/>
                  </a:lnTo>
                  <a:lnTo>
                    <a:pt x="1072" y="136"/>
                  </a:lnTo>
                  <a:lnTo>
                    <a:pt x="1072" y="136"/>
                  </a:lnTo>
                  <a:lnTo>
                    <a:pt x="1080" y="136"/>
                  </a:lnTo>
                  <a:lnTo>
                    <a:pt x="1080" y="136"/>
                  </a:lnTo>
                  <a:lnTo>
                    <a:pt x="1088" y="136"/>
                  </a:lnTo>
                  <a:lnTo>
                    <a:pt x="1088" y="136"/>
                  </a:lnTo>
                  <a:lnTo>
                    <a:pt x="1104" y="128"/>
                  </a:lnTo>
                  <a:lnTo>
                    <a:pt x="1104" y="128"/>
                  </a:lnTo>
                  <a:lnTo>
                    <a:pt x="1112" y="120"/>
                  </a:lnTo>
                  <a:lnTo>
                    <a:pt x="1112" y="120"/>
                  </a:lnTo>
                  <a:lnTo>
                    <a:pt x="1120" y="112"/>
                  </a:lnTo>
                  <a:lnTo>
                    <a:pt x="1120" y="112"/>
                  </a:lnTo>
                  <a:lnTo>
                    <a:pt x="1136" y="104"/>
                  </a:lnTo>
                  <a:lnTo>
                    <a:pt x="1136" y="104"/>
                  </a:lnTo>
                  <a:lnTo>
                    <a:pt x="1144" y="96"/>
                  </a:lnTo>
                  <a:lnTo>
                    <a:pt x="1144" y="96"/>
                  </a:lnTo>
                  <a:lnTo>
                    <a:pt x="1152" y="96"/>
                  </a:lnTo>
                  <a:lnTo>
                    <a:pt x="1152" y="96"/>
                  </a:lnTo>
                  <a:lnTo>
                    <a:pt x="1168" y="96"/>
                  </a:lnTo>
                  <a:lnTo>
                    <a:pt x="1168" y="96"/>
                  </a:lnTo>
                  <a:lnTo>
                    <a:pt x="1176" y="96"/>
                  </a:lnTo>
                  <a:lnTo>
                    <a:pt x="1176" y="96"/>
                  </a:lnTo>
                  <a:lnTo>
                    <a:pt x="1184" y="104"/>
                  </a:lnTo>
                  <a:lnTo>
                    <a:pt x="1184" y="104"/>
                  </a:lnTo>
                  <a:lnTo>
                    <a:pt x="1200" y="112"/>
                  </a:lnTo>
                  <a:lnTo>
                    <a:pt x="1200" y="112"/>
                  </a:lnTo>
                  <a:lnTo>
                    <a:pt x="1208" y="120"/>
                  </a:lnTo>
                  <a:lnTo>
                    <a:pt x="1208" y="120"/>
                  </a:lnTo>
                  <a:lnTo>
                    <a:pt x="1216" y="128"/>
                  </a:lnTo>
                  <a:lnTo>
                    <a:pt x="1216" y="128"/>
                  </a:lnTo>
                  <a:lnTo>
                    <a:pt x="1232" y="128"/>
                  </a:lnTo>
                  <a:lnTo>
                    <a:pt x="1232" y="128"/>
                  </a:lnTo>
                  <a:lnTo>
                    <a:pt x="1240" y="128"/>
                  </a:lnTo>
                  <a:lnTo>
                    <a:pt x="1240" y="128"/>
                  </a:lnTo>
                  <a:lnTo>
                    <a:pt x="1248" y="128"/>
                  </a:lnTo>
                  <a:lnTo>
                    <a:pt x="1248" y="128"/>
                  </a:lnTo>
                  <a:lnTo>
                    <a:pt x="1264" y="120"/>
                  </a:lnTo>
                  <a:lnTo>
                    <a:pt x="1264" y="120"/>
                  </a:lnTo>
                  <a:lnTo>
                    <a:pt x="1272" y="120"/>
                  </a:lnTo>
                  <a:lnTo>
                    <a:pt x="1272" y="120"/>
                  </a:lnTo>
                  <a:lnTo>
                    <a:pt x="1280" y="104"/>
                  </a:lnTo>
                  <a:lnTo>
                    <a:pt x="1280" y="104"/>
                  </a:lnTo>
                  <a:lnTo>
                    <a:pt x="1296" y="96"/>
                  </a:lnTo>
                  <a:lnTo>
                    <a:pt x="1296" y="96"/>
                  </a:lnTo>
                  <a:lnTo>
                    <a:pt x="1304" y="80"/>
                  </a:lnTo>
                  <a:lnTo>
                    <a:pt x="1304" y="80"/>
                  </a:lnTo>
                  <a:lnTo>
                    <a:pt x="1312" y="56"/>
                  </a:lnTo>
                  <a:lnTo>
                    <a:pt x="1312" y="56"/>
                  </a:lnTo>
                  <a:lnTo>
                    <a:pt x="1328" y="40"/>
                  </a:lnTo>
                  <a:lnTo>
                    <a:pt x="1328" y="40"/>
                  </a:lnTo>
                  <a:lnTo>
                    <a:pt x="1336" y="24"/>
                  </a:lnTo>
                  <a:lnTo>
                    <a:pt x="1336" y="24"/>
                  </a:lnTo>
                  <a:lnTo>
                    <a:pt x="1344" y="8"/>
                  </a:lnTo>
                  <a:lnTo>
                    <a:pt x="1344" y="8"/>
                  </a:lnTo>
                  <a:lnTo>
                    <a:pt x="1360" y="0"/>
                  </a:lnTo>
                  <a:lnTo>
                    <a:pt x="1360" y="0"/>
                  </a:lnTo>
                  <a:lnTo>
                    <a:pt x="1368" y="8"/>
                  </a:lnTo>
                  <a:lnTo>
                    <a:pt x="1368" y="8"/>
                  </a:lnTo>
                  <a:lnTo>
                    <a:pt x="1376" y="16"/>
                  </a:lnTo>
                  <a:lnTo>
                    <a:pt x="1376" y="16"/>
                  </a:lnTo>
                  <a:lnTo>
                    <a:pt x="1392" y="32"/>
                  </a:lnTo>
                  <a:lnTo>
                    <a:pt x="1392" y="32"/>
                  </a:lnTo>
                  <a:lnTo>
                    <a:pt x="1400" y="48"/>
                  </a:lnTo>
                  <a:lnTo>
                    <a:pt x="1400" y="48"/>
                  </a:lnTo>
                  <a:lnTo>
                    <a:pt x="1408" y="72"/>
                  </a:lnTo>
                  <a:lnTo>
                    <a:pt x="1408" y="72"/>
                  </a:lnTo>
                  <a:lnTo>
                    <a:pt x="1424" y="104"/>
                  </a:lnTo>
                  <a:lnTo>
                    <a:pt x="1424" y="104"/>
                  </a:lnTo>
                  <a:lnTo>
                    <a:pt x="1432" y="136"/>
                  </a:lnTo>
                  <a:lnTo>
                    <a:pt x="1432" y="136"/>
                  </a:lnTo>
                  <a:lnTo>
                    <a:pt x="1440" y="184"/>
                  </a:lnTo>
                  <a:lnTo>
                    <a:pt x="1440" y="184"/>
                  </a:lnTo>
                  <a:lnTo>
                    <a:pt x="1456" y="232"/>
                  </a:lnTo>
                  <a:lnTo>
                    <a:pt x="1456" y="232"/>
                  </a:lnTo>
                  <a:lnTo>
                    <a:pt x="1464" y="288"/>
                  </a:lnTo>
                  <a:lnTo>
                    <a:pt x="1464" y="288"/>
                  </a:lnTo>
                  <a:lnTo>
                    <a:pt x="1472" y="352"/>
                  </a:lnTo>
                  <a:lnTo>
                    <a:pt x="1472" y="352"/>
                  </a:lnTo>
                  <a:lnTo>
                    <a:pt x="1488" y="408"/>
                  </a:lnTo>
                  <a:lnTo>
                    <a:pt x="1488" y="408"/>
                  </a:lnTo>
                  <a:lnTo>
                    <a:pt x="1496" y="464"/>
                  </a:lnTo>
                  <a:lnTo>
                    <a:pt x="1496" y="464"/>
                  </a:lnTo>
                  <a:lnTo>
                    <a:pt x="1504" y="512"/>
                  </a:lnTo>
                  <a:lnTo>
                    <a:pt x="1504" y="512"/>
                  </a:lnTo>
                  <a:lnTo>
                    <a:pt x="1520" y="552"/>
                  </a:lnTo>
                  <a:lnTo>
                    <a:pt x="1520" y="552"/>
                  </a:lnTo>
                  <a:lnTo>
                    <a:pt x="1528" y="584"/>
                  </a:lnTo>
                  <a:lnTo>
                    <a:pt x="1528" y="584"/>
                  </a:lnTo>
                  <a:lnTo>
                    <a:pt x="1536" y="616"/>
                  </a:lnTo>
                  <a:lnTo>
                    <a:pt x="1536" y="616"/>
                  </a:lnTo>
                  <a:lnTo>
                    <a:pt x="1544" y="640"/>
                  </a:lnTo>
                  <a:lnTo>
                    <a:pt x="1544" y="640"/>
                  </a:lnTo>
                  <a:lnTo>
                    <a:pt x="1560" y="656"/>
                  </a:lnTo>
                  <a:lnTo>
                    <a:pt x="1560" y="656"/>
                  </a:lnTo>
                  <a:lnTo>
                    <a:pt x="1568" y="664"/>
                  </a:lnTo>
                  <a:lnTo>
                    <a:pt x="1568" y="664"/>
                  </a:lnTo>
                  <a:lnTo>
                    <a:pt x="1576" y="672"/>
                  </a:lnTo>
                  <a:lnTo>
                    <a:pt x="1576" y="672"/>
                  </a:lnTo>
                  <a:lnTo>
                    <a:pt x="1592" y="688"/>
                  </a:lnTo>
                  <a:lnTo>
                    <a:pt x="1592" y="688"/>
                  </a:lnTo>
                  <a:lnTo>
                    <a:pt x="1600" y="696"/>
                  </a:lnTo>
                  <a:lnTo>
                    <a:pt x="1600" y="696"/>
                  </a:lnTo>
                  <a:lnTo>
                    <a:pt x="1608" y="712"/>
                  </a:lnTo>
                  <a:lnTo>
                    <a:pt x="1608" y="712"/>
                  </a:lnTo>
                  <a:lnTo>
                    <a:pt x="1624" y="728"/>
                  </a:lnTo>
                  <a:lnTo>
                    <a:pt x="1624" y="728"/>
                  </a:lnTo>
                  <a:lnTo>
                    <a:pt x="1632" y="744"/>
                  </a:lnTo>
                  <a:lnTo>
                    <a:pt x="1632" y="744"/>
                  </a:lnTo>
                  <a:lnTo>
                    <a:pt x="1640" y="760"/>
                  </a:lnTo>
                  <a:lnTo>
                    <a:pt x="1640" y="760"/>
                  </a:lnTo>
                  <a:lnTo>
                    <a:pt x="1648" y="776"/>
                  </a:lnTo>
                  <a:lnTo>
                    <a:pt x="1648" y="776"/>
                  </a:lnTo>
                  <a:lnTo>
                    <a:pt x="1664" y="792"/>
                  </a:lnTo>
                  <a:lnTo>
                    <a:pt x="1664" y="792"/>
                  </a:lnTo>
                  <a:lnTo>
                    <a:pt x="1672" y="800"/>
                  </a:lnTo>
                  <a:lnTo>
                    <a:pt x="1672" y="800"/>
                  </a:lnTo>
                  <a:lnTo>
                    <a:pt x="1680" y="808"/>
                  </a:lnTo>
                  <a:lnTo>
                    <a:pt x="1680" y="808"/>
                  </a:lnTo>
                  <a:lnTo>
                    <a:pt x="1696" y="808"/>
                  </a:lnTo>
                  <a:lnTo>
                    <a:pt x="1696" y="808"/>
                  </a:lnTo>
                  <a:lnTo>
                    <a:pt x="1704" y="808"/>
                  </a:lnTo>
                  <a:lnTo>
                    <a:pt x="1704" y="808"/>
                  </a:lnTo>
                  <a:lnTo>
                    <a:pt x="1712" y="816"/>
                  </a:lnTo>
                  <a:lnTo>
                    <a:pt x="1712" y="816"/>
                  </a:lnTo>
                  <a:lnTo>
                    <a:pt x="1728" y="816"/>
                  </a:lnTo>
                  <a:lnTo>
                    <a:pt x="1728" y="816"/>
                  </a:lnTo>
                  <a:lnTo>
                    <a:pt x="1736" y="824"/>
                  </a:lnTo>
                  <a:lnTo>
                    <a:pt x="1736" y="824"/>
                  </a:lnTo>
                  <a:lnTo>
                    <a:pt x="1744" y="832"/>
                  </a:lnTo>
                  <a:lnTo>
                    <a:pt x="1744" y="832"/>
                  </a:lnTo>
                  <a:lnTo>
                    <a:pt x="1760" y="840"/>
                  </a:lnTo>
                  <a:lnTo>
                    <a:pt x="1760" y="840"/>
                  </a:lnTo>
                  <a:lnTo>
                    <a:pt x="1768" y="856"/>
                  </a:lnTo>
                  <a:lnTo>
                    <a:pt x="1768" y="856"/>
                  </a:lnTo>
                  <a:lnTo>
                    <a:pt x="1776" y="864"/>
                  </a:lnTo>
                  <a:lnTo>
                    <a:pt x="1776" y="864"/>
                  </a:lnTo>
                  <a:lnTo>
                    <a:pt x="1792" y="872"/>
                  </a:lnTo>
                  <a:lnTo>
                    <a:pt x="1792" y="872"/>
                  </a:lnTo>
                  <a:lnTo>
                    <a:pt x="1800" y="880"/>
                  </a:lnTo>
                  <a:lnTo>
                    <a:pt x="1800" y="880"/>
                  </a:lnTo>
                  <a:lnTo>
                    <a:pt x="1808" y="880"/>
                  </a:lnTo>
                  <a:lnTo>
                    <a:pt x="1808" y="880"/>
                  </a:lnTo>
                  <a:lnTo>
                    <a:pt x="1824" y="872"/>
                  </a:lnTo>
                  <a:lnTo>
                    <a:pt x="1824" y="872"/>
                  </a:lnTo>
                  <a:lnTo>
                    <a:pt x="1832" y="872"/>
                  </a:lnTo>
                  <a:lnTo>
                    <a:pt x="1832" y="872"/>
                  </a:lnTo>
                  <a:lnTo>
                    <a:pt x="1840" y="864"/>
                  </a:lnTo>
                  <a:lnTo>
                    <a:pt x="1840" y="864"/>
                  </a:lnTo>
                  <a:lnTo>
                    <a:pt x="1856" y="856"/>
                  </a:lnTo>
                  <a:lnTo>
                    <a:pt x="1856" y="856"/>
                  </a:lnTo>
                  <a:lnTo>
                    <a:pt x="1864" y="840"/>
                  </a:lnTo>
                  <a:lnTo>
                    <a:pt x="1864" y="840"/>
                  </a:lnTo>
                  <a:lnTo>
                    <a:pt x="1872" y="832"/>
                  </a:lnTo>
                  <a:lnTo>
                    <a:pt x="1872" y="832"/>
                  </a:lnTo>
                  <a:lnTo>
                    <a:pt x="1888" y="824"/>
                  </a:lnTo>
                  <a:lnTo>
                    <a:pt x="1888" y="824"/>
                  </a:lnTo>
                  <a:lnTo>
                    <a:pt x="1896" y="824"/>
                  </a:lnTo>
                  <a:lnTo>
                    <a:pt x="1896" y="824"/>
                  </a:lnTo>
                  <a:lnTo>
                    <a:pt x="1904" y="824"/>
                  </a:lnTo>
                  <a:lnTo>
                    <a:pt x="1904" y="824"/>
                  </a:lnTo>
                  <a:lnTo>
                    <a:pt x="1920" y="824"/>
                  </a:lnTo>
                  <a:lnTo>
                    <a:pt x="1920" y="824"/>
                  </a:lnTo>
                  <a:lnTo>
                    <a:pt x="1928" y="824"/>
                  </a:lnTo>
                  <a:lnTo>
                    <a:pt x="1928" y="824"/>
                  </a:lnTo>
                  <a:lnTo>
                    <a:pt x="1936" y="816"/>
                  </a:lnTo>
                  <a:lnTo>
                    <a:pt x="1936" y="816"/>
                  </a:lnTo>
                  <a:lnTo>
                    <a:pt x="1952" y="808"/>
                  </a:lnTo>
                  <a:lnTo>
                    <a:pt x="1952" y="808"/>
                  </a:lnTo>
                  <a:lnTo>
                    <a:pt x="1960" y="792"/>
                  </a:lnTo>
                  <a:lnTo>
                    <a:pt x="1960" y="792"/>
                  </a:lnTo>
                  <a:lnTo>
                    <a:pt x="1968" y="776"/>
                  </a:lnTo>
                  <a:lnTo>
                    <a:pt x="1968" y="776"/>
                  </a:lnTo>
                  <a:lnTo>
                    <a:pt x="1984" y="744"/>
                  </a:lnTo>
                  <a:lnTo>
                    <a:pt x="1984" y="744"/>
                  </a:lnTo>
                  <a:lnTo>
                    <a:pt x="1992" y="712"/>
                  </a:lnTo>
                  <a:lnTo>
                    <a:pt x="1992" y="712"/>
                  </a:lnTo>
                  <a:lnTo>
                    <a:pt x="2000" y="672"/>
                  </a:lnTo>
                  <a:lnTo>
                    <a:pt x="2000" y="672"/>
                  </a:lnTo>
                  <a:lnTo>
                    <a:pt x="2016" y="632"/>
                  </a:lnTo>
                  <a:lnTo>
                    <a:pt x="2016" y="632"/>
                  </a:lnTo>
                  <a:lnTo>
                    <a:pt x="2024" y="592"/>
                  </a:lnTo>
                  <a:lnTo>
                    <a:pt x="2024" y="592"/>
                  </a:lnTo>
                  <a:lnTo>
                    <a:pt x="2032" y="552"/>
                  </a:lnTo>
                  <a:lnTo>
                    <a:pt x="2032" y="552"/>
                  </a:lnTo>
                  <a:lnTo>
                    <a:pt x="2048" y="520"/>
                  </a:lnTo>
                  <a:lnTo>
                    <a:pt x="2048" y="520"/>
                  </a:lnTo>
                  <a:lnTo>
                    <a:pt x="2056" y="488"/>
                  </a:lnTo>
                  <a:lnTo>
                    <a:pt x="2056" y="488"/>
                  </a:lnTo>
                  <a:lnTo>
                    <a:pt x="2064" y="472"/>
                  </a:lnTo>
                  <a:lnTo>
                    <a:pt x="2064" y="472"/>
                  </a:lnTo>
                </a:path>
              </a:pathLst>
            </a:custGeom>
            <a:noFill/>
            <a:ln w="25400">
              <a:solidFill>
                <a:srgbClr val="4CFFFF"/>
              </a:solidFill>
              <a:prstDash val="solid"/>
              <a:round/>
              <a:headEnd/>
              <a:tailEnd/>
            </a:ln>
          </p:spPr>
          <p:txBody>
            <a:bodyPr/>
            <a:lstStyle/>
            <a:p>
              <a:endParaRPr lang="en-US" dirty="0">
                <a:solidFill>
                  <a:prstClr val="white"/>
                </a:solidFill>
              </a:endParaRPr>
            </a:p>
          </p:txBody>
        </p:sp>
        <p:sp>
          <p:nvSpPr>
            <p:cNvPr id="118795" name="Freeform 1035"/>
            <p:cNvSpPr>
              <a:spLocks/>
            </p:cNvSpPr>
            <p:nvPr/>
          </p:nvSpPr>
          <p:spPr bwMode="auto">
            <a:xfrm>
              <a:off x="1301" y="920"/>
              <a:ext cx="2064" cy="880"/>
            </a:xfrm>
            <a:custGeom>
              <a:avLst/>
              <a:gdLst/>
              <a:ahLst/>
              <a:cxnLst>
                <a:cxn ang="0">
                  <a:pos x="32" y="104"/>
                </a:cxn>
                <a:cxn ang="0">
                  <a:pos x="80" y="216"/>
                </a:cxn>
                <a:cxn ang="0">
                  <a:pos x="120" y="464"/>
                </a:cxn>
                <a:cxn ang="0">
                  <a:pos x="160" y="344"/>
                </a:cxn>
                <a:cxn ang="0">
                  <a:pos x="208" y="256"/>
                </a:cxn>
                <a:cxn ang="0">
                  <a:pos x="248" y="216"/>
                </a:cxn>
                <a:cxn ang="0">
                  <a:pos x="288" y="184"/>
                </a:cxn>
                <a:cxn ang="0">
                  <a:pos x="328" y="176"/>
                </a:cxn>
                <a:cxn ang="0">
                  <a:pos x="376" y="176"/>
                </a:cxn>
                <a:cxn ang="0">
                  <a:pos x="416" y="168"/>
                </a:cxn>
                <a:cxn ang="0">
                  <a:pos x="456" y="136"/>
                </a:cxn>
                <a:cxn ang="0">
                  <a:pos x="496" y="136"/>
                </a:cxn>
                <a:cxn ang="0">
                  <a:pos x="544" y="152"/>
                </a:cxn>
                <a:cxn ang="0">
                  <a:pos x="584" y="160"/>
                </a:cxn>
                <a:cxn ang="0">
                  <a:pos x="624" y="184"/>
                </a:cxn>
                <a:cxn ang="0">
                  <a:pos x="672" y="176"/>
                </a:cxn>
                <a:cxn ang="0">
                  <a:pos x="712" y="168"/>
                </a:cxn>
                <a:cxn ang="0">
                  <a:pos x="752" y="200"/>
                </a:cxn>
                <a:cxn ang="0">
                  <a:pos x="800" y="256"/>
                </a:cxn>
                <a:cxn ang="0">
                  <a:pos x="840" y="264"/>
                </a:cxn>
                <a:cxn ang="0">
                  <a:pos x="880" y="192"/>
                </a:cxn>
                <a:cxn ang="0">
                  <a:pos x="920" y="128"/>
                </a:cxn>
                <a:cxn ang="0">
                  <a:pos x="968" y="120"/>
                </a:cxn>
                <a:cxn ang="0">
                  <a:pos x="1008" y="136"/>
                </a:cxn>
                <a:cxn ang="0">
                  <a:pos x="1048" y="144"/>
                </a:cxn>
                <a:cxn ang="0">
                  <a:pos x="1088" y="136"/>
                </a:cxn>
                <a:cxn ang="0">
                  <a:pos x="1136" y="104"/>
                </a:cxn>
                <a:cxn ang="0">
                  <a:pos x="1176" y="96"/>
                </a:cxn>
                <a:cxn ang="0">
                  <a:pos x="1216" y="128"/>
                </a:cxn>
                <a:cxn ang="0">
                  <a:pos x="1264" y="120"/>
                </a:cxn>
                <a:cxn ang="0">
                  <a:pos x="1304" y="80"/>
                </a:cxn>
                <a:cxn ang="0">
                  <a:pos x="1344" y="8"/>
                </a:cxn>
                <a:cxn ang="0">
                  <a:pos x="1392" y="32"/>
                </a:cxn>
                <a:cxn ang="0">
                  <a:pos x="1432" y="136"/>
                </a:cxn>
                <a:cxn ang="0">
                  <a:pos x="1472" y="352"/>
                </a:cxn>
                <a:cxn ang="0">
                  <a:pos x="1520" y="552"/>
                </a:cxn>
                <a:cxn ang="0">
                  <a:pos x="1560" y="656"/>
                </a:cxn>
                <a:cxn ang="0">
                  <a:pos x="1600" y="696"/>
                </a:cxn>
                <a:cxn ang="0">
                  <a:pos x="1640" y="760"/>
                </a:cxn>
                <a:cxn ang="0">
                  <a:pos x="1680" y="808"/>
                </a:cxn>
                <a:cxn ang="0">
                  <a:pos x="1728" y="816"/>
                </a:cxn>
                <a:cxn ang="0">
                  <a:pos x="1768" y="856"/>
                </a:cxn>
                <a:cxn ang="0">
                  <a:pos x="1808" y="880"/>
                </a:cxn>
                <a:cxn ang="0">
                  <a:pos x="1856" y="856"/>
                </a:cxn>
                <a:cxn ang="0">
                  <a:pos x="1896" y="824"/>
                </a:cxn>
                <a:cxn ang="0">
                  <a:pos x="1936" y="816"/>
                </a:cxn>
                <a:cxn ang="0">
                  <a:pos x="1984" y="744"/>
                </a:cxn>
                <a:cxn ang="0">
                  <a:pos x="2024" y="592"/>
                </a:cxn>
                <a:cxn ang="0">
                  <a:pos x="2064" y="472"/>
                </a:cxn>
              </a:cxnLst>
              <a:rect l="0" t="0" r="r" b="b"/>
              <a:pathLst>
                <a:path w="2064" h="880">
                  <a:moveTo>
                    <a:pt x="0" y="128"/>
                  </a:moveTo>
                  <a:lnTo>
                    <a:pt x="16" y="128"/>
                  </a:lnTo>
                  <a:lnTo>
                    <a:pt x="24" y="120"/>
                  </a:lnTo>
                  <a:lnTo>
                    <a:pt x="32" y="104"/>
                  </a:lnTo>
                  <a:lnTo>
                    <a:pt x="48" y="88"/>
                  </a:lnTo>
                  <a:lnTo>
                    <a:pt x="56" y="96"/>
                  </a:lnTo>
                  <a:lnTo>
                    <a:pt x="64" y="136"/>
                  </a:lnTo>
                  <a:lnTo>
                    <a:pt x="80" y="216"/>
                  </a:lnTo>
                  <a:lnTo>
                    <a:pt x="88" y="312"/>
                  </a:lnTo>
                  <a:lnTo>
                    <a:pt x="96" y="392"/>
                  </a:lnTo>
                  <a:lnTo>
                    <a:pt x="112" y="448"/>
                  </a:lnTo>
                  <a:lnTo>
                    <a:pt x="120" y="464"/>
                  </a:lnTo>
                  <a:lnTo>
                    <a:pt x="128" y="448"/>
                  </a:lnTo>
                  <a:lnTo>
                    <a:pt x="144" y="416"/>
                  </a:lnTo>
                  <a:lnTo>
                    <a:pt x="152" y="384"/>
                  </a:lnTo>
                  <a:lnTo>
                    <a:pt x="160" y="344"/>
                  </a:lnTo>
                  <a:lnTo>
                    <a:pt x="176" y="320"/>
                  </a:lnTo>
                  <a:lnTo>
                    <a:pt x="184" y="296"/>
                  </a:lnTo>
                  <a:lnTo>
                    <a:pt x="192" y="272"/>
                  </a:lnTo>
                  <a:lnTo>
                    <a:pt x="208" y="256"/>
                  </a:lnTo>
                  <a:lnTo>
                    <a:pt x="216" y="248"/>
                  </a:lnTo>
                  <a:lnTo>
                    <a:pt x="224" y="240"/>
                  </a:lnTo>
                  <a:lnTo>
                    <a:pt x="240" y="232"/>
                  </a:lnTo>
                  <a:lnTo>
                    <a:pt x="248" y="216"/>
                  </a:lnTo>
                  <a:lnTo>
                    <a:pt x="256" y="208"/>
                  </a:lnTo>
                  <a:lnTo>
                    <a:pt x="272" y="200"/>
                  </a:lnTo>
                  <a:lnTo>
                    <a:pt x="280" y="192"/>
                  </a:lnTo>
                  <a:lnTo>
                    <a:pt x="288" y="184"/>
                  </a:lnTo>
                  <a:lnTo>
                    <a:pt x="304" y="184"/>
                  </a:lnTo>
                  <a:lnTo>
                    <a:pt x="312" y="176"/>
                  </a:lnTo>
                  <a:lnTo>
                    <a:pt x="320" y="176"/>
                  </a:lnTo>
                  <a:lnTo>
                    <a:pt x="328" y="176"/>
                  </a:lnTo>
                  <a:lnTo>
                    <a:pt x="344" y="168"/>
                  </a:lnTo>
                  <a:lnTo>
                    <a:pt x="352" y="168"/>
                  </a:lnTo>
                  <a:lnTo>
                    <a:pt x="360" y="168"/>
                  </a:lnTo>
                  <a:lnTo>
                    <a:pt x="376" y="176"/>
                  </a:lnTo>
                  <a:lnTo>
                    <a:pt x="384" y="176"/>
                  </a:lnTo>
                  <a:lnTo>
                    <a:pt x="392" y="176"/>
                  </a:lnTo>
                  <a:lnTo>
                    <a:pt x="408" y="176"/>
                  </a:lnTo>
                  <a:lnTo>
                    <a:pt x="416" y="168"/>
                  </a:lnTo>
                  <a:lnTo>
                    <a:pt x="424" y="160"/>
                  </a:lnTo>
                  <a:lnTo>
                    <a:pt x="432" y="152"/>
                  </a:lnTo>
                  <a:lnTo>
                    <a:pt x="448" y="144"/>
                  </a:lnTo>
                  <a:lnTo>
                    <a:pt x="456" y="136"/>
                  </a:lnTo>
                  <a:lnTo>
                    <a:pt x="464" y="136"/>
                  </a:lnTo>
                  <a:lnTo>
                    <a:pt x="480" y="136"/>
                  </a:lnTo>
                  <a:lnTo>
                    <a:pt x="488" y="136"/>
                  </a:lnTo>
                  <a:lnTo>
                    <a:pt x="496" y="136"/>
                  </a:lnTo>
                  <a:lnTo>
                    <a:pt x="512" y="144"/>
                  </a:lnTo>
                  <a:lnTo>
                    <a:pt x="520" y="144"/>
                  </a:lnTo>
                  <a:lnTo>
                    <a:pt x="528" y="144"/>
                  </a:lnTo>
                  <a:lnTo>
                    <a:pt x="544" y="152"/>
                  </a:lnTo>
                  <a:lnTo>
                    <a:pt x="552" y="152"/>
                  </a:lnTo>
                  <a:lnTo>
                    <a:pt x="560" y="152"/>
                  </a:lnTo>
                  <a:lnTo>
                    <a:pt x="576" y="152"/>
                  </a:lnTo>
                  <a:lnTo>
                    <a:pt x="584" y="160"/>
                  </a:lnTo>
                  <a:lnTo>
                    <a:pt x="592" y="168"/>
                  </a:lnTo>
                  <a:lnTo>
                    <a:pt x="608" y="168"/>
                  </a:lnTo>
                  <a:lnTo>
                    <a:pt x="616" y="176"/>
                  </a:lnTo>
                  <a:lnTo>
                    <a:pt x="624" y="184"/>
                  </a:lnTo>
                  <a:lnTo>
                    <a:pt x="640" y="184"/>
                  </a:lnTo>
                  <a:lnTo>
                    <a:pt x="648" y="184"/>
                  </a:lnTo>
                  <a:lnTo>
                    <a:pt x="656" y="184"/>
                  </a:lnTo>
                  <a:lnTo>
                    <a:pt x="672" y="176"/>
                  </a:lnTo>
                  <a:lnTo>
                    <a:pt x="680" y="176"/>
                  </a:lnTo>
                  <a:lnTo>
                    <a:pt x="688" y="168"/>
                  </a:lnTo>
                  <a:lnTo>
                    <a:pt x="704" y="168"/>
                  </a:lnTo>
                  <a:lnTo>
                    <a:pt x="712" y="168"/>
                  </a:lnTo>
                  <a:lnTo>
                    <a:pt x="720" y="168"/>
                  </a:lnTo>
                  <a:lnTo>
                    <a:pt x="736" y="168"/>
                  </a:lnTo>
                  <a:lnTo>
                    <a:pt x="744" y="184"/>
                  </a:lnTo>
                  <a:lnTo>
                    <a:pt x="752" y="200"/>
                  </a:lnTo>
                  <a:lnTo>
                    <a:pt x="768" y="216"/>
                  </a:lnTo>
                  <a:lnTo>
                    <a:pt x="776" y="232"/>
                  </a:lnTo>
                  <a:lnTo>
                    <a:pt x="784" y="248"/>
                  </a:lnTo>
                  <a:lnTo>
                    <a:pt x="800" y="256"/>
                  </a:lnTo>
                  <a:lnTo>
                    <a:pt x="808" y="264"/>
                  </a:lnTo>
                  <a:lnTo>
                    <a:pt x="816" y="272"/>
                  </a:lnTo>
                  <a:lnTo>
                    <a:pt x="832" y="272"/>
                  </a:lnTo>
                  <a:lnTo>
                    <a:pt x="840" y="264"/>
                  </a:lnTo>
                  <a:lnTo>
                    <a:pt x="848" y="248"/>
                  </a:lnTo>
                  <a:lnTo>
                    <a:pt x="864" y="232"/>
                  </a:lnTo>
                  <a:lnTo>
                    <a:pt x="872" y="216"/>
                  </a:lnTo>
                  <a:lnTo>
                    <a:pt x="880" y="192"/>
                  </a:lnTo>
                  <a:lnTo>
                    <a:pt x="896" y="176"/>
                  </a:lnTo>
                  <a:lnTo>
                    <a:pt x="904" y="160"/>
                  </a:lnTo>
                  <a:lnTo>
                    <a:pt x="912" y="144"/>
                  </a:lnTo>
                  <a:lnTo>
                    <a:pt x="920" y="128"/>
                  </a:lnTo>
                  <a:lnTo>
                    <a:pt x="936" y="120"/>
                  </a:lnTo>
                  <a:lnTo>
                    <a:pt x="944" y="120"/>
                  </a:lnTo>
                  <a:lnTo>
                    <a:pt x="952" y="120"/>
                  </a:lnTo>
                  <a:lnTo>
                    <a:pt x="968" y="120"/>
                  </a:lnTo>
                  <a:lnTo>
                    <a:pt x="976" y="120"/>
                  </a:lnTo>
                  <a:lnTo>
                    <a:pt x="984" y="128"/>
                  </a:lnTo>
                  <a:lnTo>
                    <a:pt x="1000" y="136"/>
                  </a:lnTo>
                  <a:lnTo>
                    <a:pt x="1008" y="136"/>
                  </a:lnTo>
                  <a:lnTo>
                    <a:pt x="1016" y="136"/>
                  </a:lnTo>
                  <a:lnTo>
                    <a:pt x="1032" y="144"/>
                  </a:lnTo>
                  <a:lnTo>
                    <a:pt x="1040" y="144"/>
                  </a:lnTo>
                  <a:lnTo>
                    <a:pt x="1048" y="144"/>
                  </a:lnTo>
                  <a:lnTo>
                    <a:pt x="1056" y="144"/>
                  </a:lnTo>
                  <a:lnTo>
                    <a:pt x="1072" y="136"/>
                  </a:lnTo>
                  <a:lnTo>
                    <a:pt x="1080" y="136"/>
                  </a:lnTo>
                  <a:lnTo>
                    <a:pt x="1088" y="136"/>
                  </a:lnTo>
                  <a:lnTo>
                    <a:pt x="1104" y="128"/>
                  </a:lnTo>
                  <a:lnTo>
                    <a:pt x="1112" y="120"/>
                  </a:lnTo>
                  <a:lnTo>
                    <a:pt x="1120" y="112"/>
                  </a:lnTo>
                  <a:lnTo>
                    <a:pt x="1136" y="104"/>
                  </a:lnTo>
                  <a:lnTo>
                    <a:pt x="1144" y="96"/>
                  </a:lnTo>
                  <a:lnTo>
                    <a:pt x="1152" y="96"/>
                  </a:lnTo>
                  <a:lnTo>
                    <a:pt x="1168" y="96"/>
                  </a:lnTo>
                  <a:lnTo>
                    <a:pt x="1176" y="96"/>
                  </a:lnTo>
                  <a:lnTo>
                    <a:pt x="1184" y="104"/>
                  </a:lnTo>
                  <a:lnTo>
                    <a:pt x="1200" y="112"/>
                  </a:lnTo>
                  <a:lnTo>
                    <a:pt x="1208" y="120"/>
                  </a:lnTo>
                  <a:lnTo>
                    <a:pt x="1216" y="128"/>
                  </a:lnTo>
                  <a:lnTo>
                    <a:pt x="1232" y="128"/>
                  </a:lnTo>
                  <a:lnTo>
                    <a:pt x="1240" y="128"/>
                  </a:lnTo>
                  <a:lnTo>
                    <a:pt x="1248" y="128"/>
                  </a:lnTo>
                  <a:lnTo>
                    <a:pt x="1264" y="120"/>
                  </a:lnTo>
                  <a:lnTo>
                    <a:pt x="1272" y="120"/>
                  </a:lnTo>
                  <a:lnTo>
                    <a:pt x="1280" y="104"/>
                  </a:lnTo>
                  <a:lnTo>
                    <a:pt x="1296" y="96"/>
                  </a:lnTo>
                  <a:lnTo>
                    <a:pt x="1304" y="80"/>
                  </a:lnTo>
                  <a:lnTo>
                    <a:pt x="1312" y="56"/>
                  </a:lnTo>
                  <a:lnTo>
                    <a:pt x="1328" y="40"/>
                  </a:lnTo>
                  <a:lnTo>
                    <a:pt x="1336" y="24"/>
                  </a:lnTo>
                  <a:lnTo>
                    <a:pt x="1344" y="8"/>
                  </a:lnTo>
                  <a:lnTo>
                    <a:pt x="1360" y="0"/>
                  </a:lnTo>
                  <a:lnTo>
                    <a:pt x="1368" y="8"/>
                  </a:lnTo>
                  <a:lnTo>
                    <a:pt x="1376" y="16"/>
                  </a:lnTo>
                  <a:lnTo>
                    <a:pt x="1392" y="32"/>
                  </a:lnTo>
                  <a:lnTo>
                    <a:pt x="1400" y="48"/>
                  </a:lnTo>
                  <a:lnTo>
                    <a:pt x="1408" y="72"/>
                  </a:lnTo>
                  <a:lnTo>
                    <a:pt x="1424" y="104"/>
                  </a:lnTo>
                  <a:lnTo>
                    <a:pt x="1432" y="136"/>
                  </a:lnTo>
                  <a:lnTo>
                    <a:pt x="1440" y="184"/>
                  </a:lnTo>
                  <a:lnTo>
                    <a:pt x="1456" y="232"/>
                  </a:lnTo>
                  <a:lnTo>
                    <a:pt x="1464" y="288"/>
                  </a:lnTo>
                  <a:lnTo>
                    <a:pt x="1472" y="352"/>
                  </a:lnTo>
                  <a:lnTo>
                    <a:pt x="1488" y="408"/>
                  </a:lnTo>
                  <a:lnTo>
                    <a:pt x="1496" y="464"/>
                  </a:lnTo>
                  <a:lnTo>
                    <a:pt x="1504" y="512"/>
                  </a:lnTo>
                  <a:lnTo>
                    <a:pt x="1520" y="552"/>
                  </a:lnTo>
                  <a:lnTo>
                    <a:pt x="1528" y="584"/>
                  </a:lnTo>
                  <a:lnTo>
                    <a:pt x="1536" y="616"/>
                  </a:lnTo>
                  <a:lnTo>
                    <a:pt x="1544" y="640"/>
                  </a:lnTo>
                  <a:lnTo>
                    <a:pt x="1560" y="656"/>
                  </a:lnTo>
                  <a:lnTo>
                    <a:pt x="1568" y="664"/>
                  </a:lnTo>
                  <a:lnTo>
                    <a:pt x="1576" y="672"/>
                  </a:lnTo>
                  <a:lnTo>
                    <a:pt x="1592" y="688"/>
                  </a:lnTo>
                  <a:lnTo>
                    <a:pt x="1600" y="696"/>
                  </a:lnTo>
                  <a:lnTo>
                    <a:pt x="1608" y="712"/>
                  </a:lnTo>
                  <a:lnTo>
                    <a:pt x="1624" y="728"/>
                  </a:lnTo>
                  <a:lnTo>
                    <a:pt x="1632" y="744"/>
                  </a:lnTo>
                  <a:lnTo>
                    <a:pt x="1640" y="760"/>
                  </a:lnTo>
                  <a:lnTo>
                    <a:pt x="1648" y="776"/>
                  </a:lnTo>
                  <a:lnTo>
                    <a:pt x="1664" y="792"/>
                  </a:lnTo>
                  <a:lnTo>
                    <a:pt x="1672" y="800"/>
                  </a:lnTo>
                  <a:lnTo>
                    <a:pt x="1680" y="808"/>
                  </a:lnTo>
                  <a:lnTo>
                    <a:pt x="1696" y="808"/>
                  </a:lnTo>
                  <a:lnTo>
                    <a:pt x="1704" y="808"/>
                  </a:lnTo>
                  <a:lnTo>
                    <a:pt x="1712" y="816"/>
                  </a:lnTo>
                  <a:lnTo>
                    <a:pt x="1728" y="816"/>
                  </a:lnTo>
                  <a:lnTo>
                    <a:pt x="1736" y="824"/>
                  </a:lnTo>
                  <a:lnTo>
                    <a:pt x="1744" y="832"/>
                  </a:lnTo>
                  <a:lnTo>
                    <a:pt x="1760" y="840"/>
                  </a:lnTo>
                  <a:lnTo>
                    <a:pt x="1768" y="856"/>
                  </a:lnTo>
                  <a:lnTo>
                    <a:pt x="1776" y="864"/>
                  </a:lnTo>
                  <a:lnTo>
                    <a:pt x="1792" y="872"/>
                  </a:lnTo>
                  <a:lnTo>
                    <a:pt x="1800" y="880"/>
                  </a:lnTo>
                  <a:lnTo>
                    <a:pt x="1808" y="880"/>
                  </a:lnTo>
                  <a:lnTo>
                    <a:pt x="1824" y="872"/>
                  </a:lnTo>
                  <a:lnTo>
                    <a:pt x="1832" y="872"/>
                  </a:lnTo>
                  <a:lnTo>
                    <a:pt x="1840" y="864"/>
                  </a:lnTo>
                  <a:lnTo>
                    <a:pt x="1856" y="856"/>
                  </a:lnTo>
                  <a:lnTo>
                    <a:pt x="1864" y="840"/>
                  </a:lnTo>
                  <a:lnTo>
                    <a:pt x="1872" y="832"/>
                  </a:lnTo>
                  <a:lnTo>
                    <a:pt x="1888" y="824"/>
                  </a:lnTo>
                  <a:lnTo>
                    <a:pt x="1896" y="824"/>
                  </a:lnTo>
                  <a:lnTo>
                    <a:pt x="1904" y="824"/>
                  </a:lnTo>
                  <a:lnTo>
                    <a:pt x="1920" y="824"/>
                  </a:lnTo>
                  <a:lnTo>
                    <a:pt x="1928" y="824"/>
                  </a:lnTo>
                  <a:lnTo>
                    <a:pt x="1936" y="816"/>
                  </a:lnTo>
                  <a:lnTo>
                    <a:pt x="1952" y="808"/>
                  </a:lnTo>
                  <a:lnTo>
                    <a:pt x="1960" y="792"/>
                  </a:lnTo>
                  <a:lnTo>
                    <a:pt x="1968" y="776"/>
                  </a:lnTo>
                  <a:lnTo>
                    <a:pt x="1984" y="744"/>
                  </a:lnTo>
                  <a:lnTo>
                    <a:pt x="1992" y="712"/>
                  </a:lnTo>
                  <a:lnTo>
                    <a:pt x="2000" y="672"/>
                  </a:lnTo>
                  <a:lnTo>
                    <a:pt x="2016" y="632"/>
                  </a:lnTo>
                  <a:lnTo>
                    <a:pt x="2024" y="592"/>
                  </a:lnTo>
                  <a:lnTo>
                    <a:pt x="2032" y="552"/>
                  </a:lnTo>
                  <a:lnTo>
                    <a:pt x="2048" y="520"/>
                  </a:lnTo>
                  <a:lnTo>
                    <a:pt x="2056" y="488"/>
                  </a:lnTo>
                  <a:lnTo>
                    <a:pt x="2064" y="472"/>
                  </a:lnTo>
                </a:path>
              </a:pathLst>
            </a:custGeom>
            <a:noFill/>
            <a:ln w="25400">
              <a:solidFill>
                <a:srgbClr val="4CFFFF"/>
              </a:solidFill>
              <a:prstDash val="solid"/>
              <a:round/>
              <a:headEnd/>
              <a:tailEnd/>
            </a:ln>
          </p:spPr>
          <p:txBody>
            <a:bodyPr/>
            <a:lstStyle/>
            <a:p>
              <a:endParaRPr lang="en-US" dirty="0">
                <a:solidFill>
                  <a:prstClr val="white"/>
                </a:solidFill>
              </a:endParaRPr>
            </a:p>
          </p:txBody>
        </p:sp>
        <p:sp>
          <p:nvSpPr>
            <p:cNvPr id="118796" name="Freeform 1036"/>
            <p:cNvSpPr>
              <a:spLocks/>
            </p:cNvSpPr>
            <p:nvPr/>
          </p:nvSpPr>
          <p:spPr bwMode="auto">
            <a:xfrm>
              <a:off x="3373" y="1232"/>
              <a:ext cx="1104" cy="400"/>
            </a:xfrm>
            <a:custGeom>
              <a:avLst/>
              <a:gdLst/>
              <a:ahLst/>
              <a:cxnLst>
                <a:cxn ang="0">
                  <a:pos x="16" y="144"/>
                </a:cxn>
                <a:cxn ang="0">
                  <a:pos x="32" y="120"/>
                </a:cxn>
                <a:cxn ang="0">
                  <a:pos x="56" y="104"/>
                </a:cxn>
                <a:cxn ang="0">
                  <a:pos x="72" y="104"/>
                </a:cxn>
                <a:cxn ang="0">
                  <a:pos x="96" y="104"/>
                </a:cxn>
                <a:cxn ang="0">
                  <a:pos x="120" y="96"/>
                </a:cxn>
                <a:cxn ang="0">
                  <a:pos x="136" y="72"/>
                </a:cxn>
                <a:cxn ang="0">
                  <a:pos x="160" y="64"/>
                </a:cxn>
                <a:cxn ang="0">
                  <a:pos x="184" y="56"/>
                </a:cxn>
                <a:cxn ang="0">
                  <a:pos x="200" y="56"/>
                </a:cxn>
                <a:cxn ang="0">
                  <a:pos x="224" y="40"/>
                </a:cxn>
                <a:cxn ang="0">
                  <a:pos x="240" y="24"/>
                </a:cxn>
                <a:cxn ang="0">
                  <a:pos x="264" y="8"/>
                </a:cxn>
                <a:cxn ang="0">
                  <a:pos x="288" y="0"/>
                </a:cxn>
                <a:cxn ang="0">
                  <a:pos x="304" y="0"/>
                </a:cxn>
                <a:cxn ang="0">
                  <a:pos x="328" y="8"/>
                </a:cxn>
                <a:cxn ang="0">
                  <a:pos x="352" y="24"/>
                </a:cxn>
                <a:cxn ang="0">
                  <a:pos x="368" y="32"/>
                </a:cxn>
                <a:cxn ang="0">
                  <a:pos x="392" y="32"/>
                </a:cxn>
                <a:cxn ang="0">
                  <a:pos x="416" y="48"/>
                </a:cxn>
                <a:cxn ang="0">
                  <a:pos x="432" y="72"/>
                </a:cxn>
                <a:cxn ang="0">
                  <a:pos x="456" y="88"/>
                </a:cxn>
                <a:cxn ang="0">
                  <a:pos x="480" y="112"/>
                </a:cxn>
                <a:cxn ang="0">
                  <a:pos x="496" y="136"/>
                </a:cxn>
                <a:cxn ang="0">
                  <a:pos x="520" y="168"/>
                </a:cxn>
                <a:cxn ang="0">
                  <a:pos x="544" y="184"/>
                </a:cxn>
                <a:cxn ang="0">
                  <a:pos x="560" y="184"/>
                </a:cxn>
                <a:cxn ang="0">
                  <a:pos x="584" y="200"/>
                </a:cxn>
                <a:cxn ang="0">
                  <a:pos x="608" y="216"/>
                </a:cxn>
                <a:cxn ang="0">
                  <a:pos x="624" y="224"/>
                </a:cxn>
                <a:cxn ang="0">
                  <a:pos x="648" y="224"/>
                </a:cxn>
                <a:cxn ang="0">
                  <a:pos x="672" y="216"/>
                </a:cxn>
                <a:cxn ang="0">
                  <a:pos x="688" y="216"/>
                </a:cxn>
                <a:cxn ang="0">
                  <a:pos x="712" y="232"/>
                </a:cxn>
                <a:cxn ang="0">
                  <a:pos x="728" y="240"/>
                </a:cxn>
                <a:cxn ang="0">
                  <a:pos x="752" y="248"/>
                </a:cxn>
                <a:cxn ang="0">
                  <a:pos x="776" y="248"/>
                </a:cxn>
                <a:cxn ang="0">
                  <a:pos x="792" y="248"/>
                </a:cxn>
                <a:cxn ang="0">
                  <a:pos x="816" y="248"/>
                </a:cxn>
                <a:cxn ang="0">
                  <a:pos x="832" y="264"/>
                </a:cxn>
                <a:cxn ang="0">
                  <a:pos x="856" y="280"/>
                </a:cxn>
                <a:cxn ang="0">
                  <a:pos x="880" y="296"/>
                </a:cxn>
                <a:cxn ang="0">
                  <a:pos x="896" y="312"/>
                </a:cxn>
                <a:cxn ang="0">
                  <a:pos x="920" y="328"/>
                </a:cxn>
                <a:cxn ang="0">
                  <a:pos x="944" y="344"/>
                </a:cxn>
                <a:cxn ang="0">
                  <a:pos x="960" y="360"/>
                </a:cxn>
                <a:cxn ang="0">
                  <a:pos x="984" y="376"/>
                </a:cxn>
                <a:cxn ang="0">
                  <a:pos x="1008" y="392"/>
                </a:cxn>
                <a:cxn ang="0">
                  <a:pos x="1024" y="400"/>
                </a:cxn>
                <a:cxn ang="0">
                  <a:pos x="1048" y="400"/>
                </a:cxn>
                <a:cxn ang="0">
                  <a:pos x="1072" y="400"/>
                </a:cxn>
                <a:cxn ang="0">
                  <a:pos x="1088" y="400"/>
                </a:cxn>
              </a:cxnLst>
              <a:rect l="0" t="0" r="r" b="b"/>
              <a:pathLst>
                <a:path w="1104" h="400">
                  <a:moveTo>
                    <a:pt x="0" y="168"/>
                  </a:moveTo>
                  <a:lnTo>
                    <a:pt x="0" y="168"/>
                  </a:lnTo>
                  <a:lnTo>
                    <a:pt x="16" y="144"/>
                  </a:lnTo>
                  <a:lnTo>
                    <a:pt x="16" y="144"/>
                  </a:lnTo>
                  <a:lnTo>
                    <a:pt x="24" y="128"/>
                  </a:lnTo>
                  <a:lnTo>
                    <a:pt x="24" y="128"/>
                  </a:lnTo>
                  <a:lnTo>
                    <a:pt x="32" y="120"/>
                  </a:lnTo>
                  <a:lnTo>
                    <a:pt x="32" y="120"/>
                  </a:lnTo>
                  <a:lnTo>
                    <a:pt x="48" y="104"/>
                  </a:lnTo>
                  <a:lnTo>
                    <a:pt x="48" y="104"/>
                  </a:lnTo>
                  <a:lnTo>
                    <a:pt x="56" y="104"/>
                  </a:lnTo>
                  <a:lnTo>
                    <a:pt x="56" y="104"/>
                  </a:lnTo>
                  <a:lnTo>
                    <a:pt x="64" y="104"/>
                  </a:lnTo>
                  <a:lnTo>
                    <a:pt x="64" y="104"/>
                  </a:lnTo>
                  <a:lnTo>
                    <a:pt x="72" y="104"/>
                  </a:lnTo>
                  <a:lnTo>
                    <a:pt x="72" y="104"/>
                  </a:lnTo>
                  <a:lnTo>
                    <a:pt x="88" y="104"/>
                  </a:lnTo>
                  <a:lnTo>
                    <a:pt x="88" y="104"/>
                  </a:lnTo>
                  <a:lnTo>
                    <a:pt x="96" y="104"/>
                  </a:lnTo>
                  <a:lnTo>
                    <a:pt x="96" y="104"/>
                  </a:lnTo>
                  <a:lnTo>
                    <a:pt x="104" y="96"/>
                  </a:lnTo>
                  <a:lnTo>
                    <a:pt x="104" y="96"/>
                  </a:lnTo>
                  <a:lnTo>
                    <a:pt x="120" y="96"/>
                  </a:lnTo>
                  <a:lnTo>
                    <a:pt x="120" y="96"/>
                  </a:lnTo>
                  <a:lnTo>
                    <a:pt x="128" y="88"/>
                  </a:lnTo>
                  <a:lnTo>
                    <a:pt x="128" y="88"/>
                  </a:lnTo>
                  <a:lnTo>
                    <a:pt x="136" y="72"/>
                  </a:lnTo>
                  <a:lnTo>
                    <a:pt x="136" y="72"/>
                  </a:lnTo>
                  <a:lnTo>
                    <a:pt x="152" y="72"/>
                  </a:lnTo>
                  <a:lnTo>
                    <a:pt x="152" y="72"/>
                  </a:lnTo>
                  <a:lnTo>
                    <a:pt x="160" y="64"/>
                  </a:lnTo>
                  <a:lnTo>
                    <a:pt x="160" y="64"/>
                  </a:lnTo>
                  <a:lnTo>
                    <a:pt x="168" y="56"/>
                  </a:lnTo>
                  <a:lnTo>
                    <a:pt x="168" y="56"/>
                  </a:lnTo>
                  <a:lnTo>
                    <a:pt x="184" y="56"/>
                  </a:lnTo>
                  <a:lnTo>
                    <a:pt x="184" y="56"/>
                  </a:lnTo>
                  <a:lnTo>
                    <a:pt x="192" y="56"/>
                  </a:lnTo>
                  <a:lnTo>
                    <a:pt x="192" y="56"/>
                  </a:lnTo>
                  <a:lnTo>
                    <a:pt x="200" y="56"/>
                  </a:lnTo>
                  <a:lnTo>
                    <a:pt x="200" y="56"/>
                  </a:lnTo>
                  <a:lnTo>
                    <a:pt x="208" y="48"/>
                  </a:lnTo>
                  <a:lnTo>
                    <a:pt x="208" y="48"/>
                  </a:lnTo>
                  <a:lnTo>
                    <a:pt x="224" y="40"/>
                  </a:lnTo>
                  <a:lnTo>
                    <a:pt x="224" y="40"/>
                  </a:lnTo>
                  <a:lnTo>
                    <a:pt x="232" y="24"/>
                  </a:lnTo>
                  <a:lnTo>
                    <a:pt x="232" y="24"/>
                  </a:lnTo>
                  <a:lnTo>
                    <a:pt x="240" y="24"/>
                  </a:lnTo>
                  <a:lnTo>
                    <a:pt x="240" y="24"/>
                  </a:lnTo>
                  <a:lnTo>
                    <a:pt x="256" y="8"/>
                  </a:lnTo>
                  <a:lnTo>
                    <a:pt x="256" y="8"/>
                  </a:lnTo>
                  <a:lnTo>
                    <a:pt x="264" y="8"/>
                  </a:lnTo>
                  <a:lnTo>
                    <a:pt x="264" y="8"/>
                  </a:lnTo>
                  <a:lnTo>
                    <a:pt x="272" y="0"/>
                  </a:lnTo>
                  <a:lnTo>
                    <a:pt x="272" y="0"/>
                  </a:lnTo>
                  <a:lnTo>
                    <a:pt x="288" y="0"/>
                  </a:lnTo>
                  <a:lnTo>
                    <a:pt x="288" y="0"/>
                  </a:lnTo>
                  <a:lnTo>
                    <a:pt x="296" y="0"/>
                  </a:lnTo>
                  <a:lnTo>
                    <a:pt x="296" y="0"/>
                  </a:lnTo>
                  <a:lnTo>
                    <a:pt x="304" y="0"/>
                  </a:lnTo>
                  <a:lnTo>
                    <a:pt x="304" y="0"/>
                  </a:lnTo>
                  <a:lnTo>
                    <a:pt x="320" y="8"/>
                  </a:lnTo>
                  <a:lnTo>
                    <a:pt x="320" y="8"/>
                  </a:lnTo>
                  <a:lnTo>
                    <a:pt x="328" y="8"/>
                  </a:lnTo>
                  <a:lnTo>
                    <a:pt x="328" y="8"/>
                  </a:lnTo>
                  <a:lnTo>
                    <a:pt x="336" y="16"/>
                  </a:lnTo>
                  <a:lnTo>
                    <a:pt x="336" y="16"/>
                  </a:lnTo>
                  <a:lnTo>
                    <a:pt x="352" y="24"/>
                  </a:lnTo>
                  <a:lnTo>
                    <a:pt x="352" y="24"/>
                  </a:lnTo>
                  <a:lnTo>
                    <a:pt x="360" y="24"/>
                  </a:lnTo>
                  <a:lnTo>
                    <a:pt x="360" y="24"/>
                  </a:lnTo>
                  <a:lnTo>
                    <a:pt x="368" y="32"/>
                  </a:lnTo>
                  <a:lnTo>
                    <a:pt x="368" y="32"/>
                  </a:lnTo>
                  <a:lnTo>
                    <a:pt x="384" y="32"/>
                  </a:lnTo>
                  <a:lnTo>
                    <a:pt x="384" y="32"/>
                  </a:lnTo>
                  <a:lnTo>
                    <a:pt x="392" y="32"/>
                  </a:lnTo>
                  <a:lnTo>
                    <a:pt x="392" y="32"/>
                  </a:lnTo>
                  <a:lnTo>
                    <a:pt x="400" y="40"/>
                  </a:lnTo>
                  <a:lnTo>
                    <a:pt x="400" y="40"/>
                  </a:lnTo>
                  <a:lnTo>
                    <a:pt x="416" y="48"/>
                  </a:lnTo>
                  <a:lnTo>
                    <a:pt x="416" y="48"/>
                  </a:lnTo>
                  <a:lnTo>
                    <a:pt x="424" y="56"/>
                  </a:lnTo>
                  <a:lnTo>
                    <a:pt x="424" y="56"/>
                  </a:lnTo>
                  <a:lnTo>
                    <a:pt x="432" y="72"/>
                  </a:lnTo>
                  <a:lnTo>
                    <a:pt x="432" y="72"/>
                  </a:lnTo>
                  <a:lnTo>
                    <a:pt x="448" y="80"/>
                  </a:lnTo>
                  <a:lnTo>
                    <a:pt x="448" y="80"/>
                  </a:lnTo>
                  <a:lnTo>
                    <a:pt x="456" y="88"/>
                  </a:lnTo>
                  <a:lnTo>
                    <a:pt x="456" y="88"/>
                  </a:lnTo>
                  <a:lnTo>
                    <a:pt x="464" y="96"/>
                  </a:lnTo>
                  <a:lnTo>
                    <a:pt x="464" y="96"/>
                  </a:lnTo>
                  <a:lnTo>
                    <a:pt x="480" y="112"/>
                  </a:lnTo>
                  <a:lnTo>
                    <a:pt x="480" y="112"/>
                  </a:lnTo>
                  <a:lnTo>
                    <a:pt x="488" y="120"/>
                  </a:lnTo>
                  <a:lnTo>
                    <a:pt x="488" y="120"/>
                  </a:lnTo>
                  <a:lnTo>
                    <a:pt x="496" y="136"/>
                  </a:lnTo>
                  <a:lnTo>
                    <a:pt x="496" y="136"/>
                  </a:lnTo>
                  <a:lnTo>
                    <a:pt x="512" y="152"/>
                  </a:lnTo>
                  <a:lnTo>
                    <a:pt x="512" y="152"/>
                  </a:lnTo>
                  <a:lnTo>
                    <a:pt x="520" y="168"/>
                  </a:lnTo>
                  <a:lnTo>
                    <a:pt x="520" y="168"/>
                  </a:lnTo>
                  <a:lnTo>
                    <a:pt x="528" y="176"/>
                  </a:lnTo>
                  <a:lnTo>
                    <a:pt x="528" y="176"/>
                  </a:lnTo>
                  <a:lnTo>
                    <a:pt x="544" y="184"/>
                  </a:lnTo>
                  <a:lnTo>
                    <a:pt x="544" y="184"/>
                  </a:lnTo>
                  <a:lnTo>
                    <a:pt x="552" y="184"/>
                  </a:lnTo>
                  <a:lnTo>
                    <a:pt x="552" y="184"/>
                  </a:lnTo>
                  <a:lnTo>
                    <a:pt x="560" y="184"/>
                  </a:lnTo>
                  <a:lnTo>
                    <a:pt x="560" y="184"/>
                  </a:lnTo>
                  <a:lnTo>
                    <a:pt x="576" y="192"/>
                  </a:lnTo>
                  <a:lnTo>
                    <a:pt x="576" y="192"/>
                  </a:lnTo>
                  <a:lnTo>
                    <a:pt x="584" y="200"/>
                  </a:lnTo>
                  <a:lnTo>
                    <a:pt x="584" y="200"/>
                  </a:lnTo>
                  <a:lnTo>
                    <a:pt x="592" y="216"/>
                  </a:lnTo>
                  <a:lnTo>
                    <a:pt x="592" y="216"/>
                  </a:lnTo>
                  <a:lnTo>
                    <a:pt x="608" y="216"/>
                  </a:lnTo>
                  <a:lnTo>
                    <a:pt x="608" y="216"/>
                  </a:lnTo>
                  <a:lnTo>
                    <a:pt x="616" y="224"/>
                  </a:lnTo>
                  <a:lnTo>
                    <a:pt x="616" y="224"/>
                  </a:lnTo>
                  <a:lnTo>
                    <a:pt x="624" y="224"/>
                  </a:lnTo>
                  <a:lnTo>
                    <a:pt x="624" y="224"/>
                  </a:lnTo>
                  <a:lnTo>
                    <a:pt x="640" y="224"/>
                  </a:lnTo>
                  <a:lnTo>
                    <a:pt x="640" y="224"/>
                  </a:lnTo>
                  <a:lnTo>
                    <a:pt x="648" y="224"/>
                  </a:lnTo>
                  <a:lnTo>
                    <a:pt x="648" y="224"/>
                  </a:lnTo>
                  <a:lnTo>
                    <a:pt x="656" y="224"/>
                  </a:lnTo>
                  <a:lnTo>
                    <a:pt x="656" y="224"/>
                  </a:lnTo>
                  <a:lnTo>
                    <a:pt x="672" y="216"/>
                  </a:lnTo>
                  <a:lnTo>
                    <a:pt x="672" y="216"/>
                  </a:lnTo>
                  <a:lnTo>
                    <a:pt x="680" y="216"/>
                  </a:lnTo>
                  <a:lnTo>
                    <a:pt x="680" y="216"/>
                  </a:lnTo>
                  <a:lnTo>
                    <a:pt x="688" y="216"/>
                  </a:lnTo>
                  <a:lnTo>
                    <a:pt x="688" y="216"/>
                  </a:lnTo>
                  <a:lnTo>
                    <a:pt x="696" y="224"/>
                  </a:lnTo>
                  <a:lnTo>
                    <a:pt x="696" y="224"/>
                  </a:lnTo>
                  <a:lnTo>
                    <a:pt x="712" y="232"/>
                  </a:lnTo>
                  <a:lnTo>
                    <a:pt x="712" y="232"/>
                  </a:lnTo>
                  <a:lnTo>
                    <a:pt x="720" y="232"/>
                  </a:lnTo>
                  <a:lnTo>
                    <a:pt x="720" y="232"/>
                  </a:lnTo>
                  <a:lnTo>
                    <a:pt x="728" y="240"/>
                  </a:lnTo>
                  <a:lnTo>
                    <a:pt x="728" y="240"/>
                  </a:lnTo>
                  <a:lnTo>
                    <a:pt x="744" y="248"/>
                  </a:lnTo>
                  <a:lnTo>
                    <a:pt x="744" y="248"/>
                  </a:lnTo>
                  <a:lnTo>
                    <a:pt x="752" y="248"/>
                  </a:lnTo>
                  <a:lnTo>
                    <a:pt x="752" y="248"/>
                  </a:lnTo>
                  <a:lnTo>
                    <a:pt x="760" y="248"/>
                  </a:lnTo>
                  <a:lnTo>
                    <a:pt x="760" y="248"/>
                  </a:lnTo>
                  <a:lnTo>
                    <a:pt x="776" y="248"/>
                  </a:lnTo>
                  <a:lnTo>
                    <a:pt x="776" y="248"/>
                  </a:lnTo>
                  <a:lnTo>
                    <a:pt x="784" y="248"/>
                  </a:lnTo>
                  <a:lnTo>
                    <a:pt x="784" y="248"/>
                  </a:lnTo>
                  <a:lnTo>
                    <a:pt x="792" y="248"/>
                  </a:lnTo>
                  <a:lnTo>
                    <a:pt x="792" y="248"/>
                  </a:lnTo>
                  <a:lnTo>
                    <a:pt x="800" y="248"/>
                  </a:lnTo>
                  <a:lnTo>
                    <a:pt x="800" y="248"/>
                  </a:lnTo>
                  <a:lnTo>
                    <a:pt x="816" y="248"/>
                  </a:lnTo>
                  <a:lnTo>
                    <a:pt x="816" y="248"/>
                  </a:lnTo>
                  <a:lnTo>
                    <a:pt x="824" y="256"/>
                  </a:lnTo>
                  <a:lnTo>
                    <a:pt x="824" y="256"/>
                  </a:lnTo>
                  <a:lnTo>
                    <a:pt x="832" y="264"/>
                  </a:lnTo>
                  <a:lnTo>
                    <a:pt x="832" y="264"/>
                  </a:lnTo>
                  <a:lnTo>
                    <a:pt x="848" y="272"/>
                  </a:lnTo>
                  <a:lnTo>
                    <a:pt x="848" y="272"/>
                  </a:lnTo>
                  <a:lnTo>
                    <a:pt x="856" y="280"/>
                  </a:lnTo>
                  <a:lnTo>
                    <a:pt x="856" y="280"/>
                  </a:lnTo>
                  <a:lnTo>
                    <a:pt x="864" y="296"/>
                  </a:lnTo>
                  <a:lnTo>
                    <a:pt x="864" y="296"/>
                  </a:lnTo>
                  <a:lnTo>
                    <a:pt x="880" y="296"/>
                  </a:lnTo>
                  <a:lnTo>
                    <a:pt x="880" y="296"/>
                  </a:lnTo>
                  <a:lnTo>
                    <a:pt x="888" y="304"/>
                  </a:lnTo>
                  <a:lnTo>
                    <a:pt x="888" y="304"/>
                  </a:lnTo>
                  <a:lnTo>
                    <a:pt x="896" y="312"/>
                  </a:lnTo>
                  <a:lnTo>
                    <a:pt x="896" y="312"/>
                  </a:lnTo>
                  <a:lnTo>
                    <a:pt x="912" y="320"/>
                  </a:lnTo>
                  <a:lnTo>
                    <a:pt x="912" y="320"/>
                  </a:lnTo>
                  <a:lnTo>
                    <a:pt x="920" y="328"/>
                  </a:lnTo>
                  <a:lnTo>
                    <a:pt x="920" y="328"/>
                  </a:lnTo>
                  <a:lnTo>
                    <a:pt x="928" y="336"/>
                  </a:lnTo>
                  <a:lnTo>
                    <a:pt x="928" y="336"/>
                  </a:lnTo>
                  <a:lnTo>
                    <a:pt x="944" y="344"/>
                  </a:lnTo>
                  <a:lnTo>
                    <a:pt x="944" y="344"/>
                  </a:lnTo>
                  <a:lnTo>
                    <a:pt x="952" y="360"/>
                  </a:lnTo>
                  <a:lnTo>
                    <a:pt x="952" y="360"/>
                  </a:lnTo>
                  <a:lnTo>
                    <a:pt x="960" y="360"/>
                  </a:lnTo>
                  <a:lnTo>
                    <a:pt x="960" y="360"/>
                  </a:lnTo>
                  <a:lnTo>
                    <a:pt x="976" y="368"/>
                  </a:lnTo>
                  <a:lnTo>
                    <a:pt x="976" y="368"/>
                  </a:lnTo>
                  <a:lnTo>
                    <a:pt x="984" y="376"/>
                  </a:lnTo>
                  <a:lnTo>
                    <a:pt x="984" y="376"/>
                  </a:lnTo>
                  <a:lnTo>
                    <a:pt x="992" y="384"/>
                  </a:lnTo>
                  <a:lnTo>
                    <a:pt x="992" y="384"/>
                  </a:lnTo>
                  <a:lnTo>
                    <a:pt x="1008" y="392"/>
                  </a:lnTo>
                  <a:lnTo>
                    <a:pt x="1008" y="392"/>
                  </a:lnTo>
                  <a:lnTo>
                    <a:pt x="1016" y="392"/>
                  </a:lnTo>
                  <a:lnTo>
                    <a:pt x="1016" y="392"/>
                  </a:lnTo>
                  <a:lnTo>
                    <a:pt x="1024" y="400"/>
                  </a:lnTo>
                  <a:lnTo>
                    <a:pt x="1024" y="400"/>
                  </a:lnTo>
                  <a:lnTo>
                    <a:pt x="1040" y="400"/>
                  </a:lnTo>
                  <a:lnTo>
                    <a:pt x="1040" y="400"/>
                  </a:lnTo>
                  <a:lnTo>
                    <a:pt x="1048" y="400"/>
                  </a:lnTo>
                  <a:lnTo>
                    <a:pt x="1048" y="400"/>
                  </a:lnTo>
                  <a:lnTo>
                    <a:pt x="1056" y="400"/>
                  </a:lnTo>
                  <a:lnTo>
                    <a:pt x="1056" y="400"/>
                  </a:lnTo>
                  <a:lnTo>
                    <a:pt x="1072" y="400"/>
                  </a:lnTo>
                  <a:lnTo>
                    <a:pt x="1072" y="400"/>
                  </a:lnTo>
                  <a:lnTo>
                    <a:pt x="1080" y="400"/>
                  </a:lnTo>
                  <a:lnTo>
                    <a:pt x="1080" y="400"/>
                  </a:lnTo>
                  <a:lnTo>
                    <a:pt x="1088" y="400"/>
                  </a:lnTo>
                  <a:lnTo>
                    <a:pt x="1088" y="400"/>
                  </a:lnTo>
                  <a:lnTo>
                    <a:pt x="1104" y="400"/>
                  </a:lnTo>
                  <a:lnTo>
                    <a:pt x="1104" y="400"/>
                  </a:lnTo>
                </a:path>
              </a:pathLst>
            </a:custGeom>
            <a:noFill/>
            <a:ln w="25400">
              <a:solidFill>
                <a:srgbClr val="4CFFFF"/>
              </a:solidFill>
              <a:prstDash val="solid"/>
              <a:round/>
              <a:headEnd/>
              <a:tailEnd/>
            </a:ln>
          </p:spPr>
          <p:txBody>
            <a:bodyPr/>
            <a:lstStyle/>
            <a:p>
              <a:endParaRPr lang="en-US" dirty="0">
                <a:solidFill>
                  <a:prstClr val="white"/>
                </a:solidFill>
              </a:endParaRPr>
            </a:p>
          </p:txBody>
        </p:sp>
        <p:sp>
          <p:nvSpPr>
            <p:cNvPr id="118797" name="Freeform 1037"/>
            <p:cNvSpPr>
              <a:spLocks/>
            </p:cNvSpPr>
            <p:nvPr/>
          </p:nvSpPr>
          <p:spPr bwMode="auto">
            <a:xfrm>
              <a:off x="3365" y="1224"/>
              <a:ext cx="1104" cy="400"/>
            </a:xfrm>
            <a:custGeom>
              <a:avLst/>
              <a:gdLst/>
              <a:ahLst/>
              <a:cxnLst>
                <a:cxn ang="0">
                  <a:pos x="16" y="144"/>
                </a:cxn>
                <a:cxn ang="0">
                  <a:pos x="32" y="120"/>
                </a:cxn>
                <a:cxn ang="0">
                  <a:pos x="56" y="104"/>
                </a:cxn>
                <a:cxn ang="0">
                  <a:pos x="72" y="104"/>
                </a:cxn>
                <a:cxn ang="0">
                  <a:pos x="96" y="104"/>
                </a:cxn>
                <a:cxn ang="0">
                  <a:pos x="120" y="96"/>
                </a:cxn>
                <a:cxn ang="0">
                  <a:pos x="136" y="72"/>
                </a:cxn>
                <a:cxn ang="0">
                  <a:pos x="160" y="64"/>
                </a:cxn>
                <a:cxn ang="0">
                  <a:pos x="184" y="56"/>
                </a:cxn>
                <a:cxn ang="0">
                  <a:pos x="200" y="56"/>
                </a:cxn>
                <a:cxn ang="0">
                  <a:pos x="224" y="40"/>
                </a:cxn>
                <a:cxn ang="0">
                  <a:pos x="240" y="24"/>
                </a:cxn>
                <a:cxn ang="0">
                  <a:pos x="264" y="8"/>
                </a:cxn>
                <a:cxn ang="0">
                  <a:pos x="288" y="0"/>
                </a:cxn>
                <a:cxn ang="0">
                  <a:pos x="304" y="0"/>
                </a:cxn>
                <a:cxn ang="0">
                  <a:pos x="328" y="8"/>
                </a:cxn>
                <a:cxn ang="0">
                  <a:pos x="352" y="24"/>
                </a:cxn>
                <a:cxn ang="0">
                  <a:pos x="368" y="32"/>
                </a:cxn>
                <a:cxn ang="0">
                  <a:pos x="392" y="32"/>
                </a:cxn>
                <a:cxn ang="0">
                  <a:pos x="416" y="48"/>
                </a:cxn>
                <a:cxn ang="0">
                  <a:pos x="432" y="72"/>
                </a:cxn>
                <a:cxn ang="0">
                  <a:pos x="456" y="88"/>
                </a:cxn>
                <a:cxn ang="0">
                  <a:pos x="480" y="112"/>
                </a:cxn>
                <a:cxn ang="0">
                  <a:pos x="496" y="136"/>
                </a:cxn>
                <a:cxn ang="0">
                  <a:pos x="520" y="168"/>
                </a:cxn>
                <a:cxn ang="0">
                  <a:pos x="544" y="184"/>
                </a:cxn>
                <a:cxn ang="0">
                  <a:pos x="560" y="184"/>
                </a:cxn>
                <a:cxn ang="0">
                  <a:pos x="584" y="200"/>
                </a:cxn>
                <a:cxn ang="0">
                  <a:pos x="608" y="216"/>
                </a:cxn>
                <a:cxn ang="0">
                  <a:pos x="624" y="224"/>
                </a:cxn>
                <a:cxn ang="0">
                  <a:pos x="648" y="224"/>
                </a:cxn>
                <a:cxn ang="0">
                  <a:pos x="672" y="216"/>
                </a:cxn>
                <a:cxn ang="0">
                  <a:pos x="688" y="216"/>
                </a:cxn>
                <a:cxn ang="0">
                  <a:pos x="712" y="232"/>
                </a:cxn>
                <a:cxn ang="0">
                  <a:pos x="728" y="240"/>
                </a:cxn>
                <a:cxn ang="0">
                  <a:pos x="752" y="248"/>
                </a:cxn>
                <a:cxn ang="0">
                  <a:pos x="776" y="248"/>
                </a:cxn>
                <a:cxn ang="0">
                  <a:pos x="792" y="248"/>
                </a:cxn>
                <a:cxn ang="0">
                  <a:pos x="816" y="248"/>
                </a:cxn>
                <a:cxn ang="0">
                  <a:pos x="832" y="264"/>
                </a:cxn>
                <a:cxn ang="0">
                  <a:pos x="856" y="280"/>
                </a:cxn>
                <a:cxn ang="0">
                  <a:pos x="880" y="296"/>
                </a:cxn>
                <a:cxn ang="0">
                  <a:pos x="896" y="312"/>
                </a:cxn>
                <a:cxn ang="0">
                  <a:pos x="920" y="328"/>
                </a:cxn>
                <a:cxn ang="0">
                  <a:pos x="944" y="344"/>
                </a:cxn>
                <a:cxn ang="0">
                  <a:pos x="960" y="360"/>
                </a:cxn>
                <a:cxn ang="0">
                  <a:pos x="984" y="376"/>
                </a:cxn>
                <a:cxn ang="0">
                  <a:pos x="1008" y="392"/>
                </a:cxn>
                <a:cxn ang="0">
                  <a:pos x="1024" y="400"/>
                </a:cxn>
                <a:cxn ang="0">
                  <a:pos x="1048" y="400"/>
                </a:cxn>
                <a:cxn ang="0">
                  <a:pos x="1072" y="400"/>
                </a:cxn>
                <a:cxn ang="0">
                  <a:pos x="1088" y="400"/>
                </a:cxn>
              </a:cxnLst>
              <a:rect l="0" t="0" r="r" b="b"/>
              <a:pathLst>
                <a:path w="1104" h="400">
                  <a:moveTo>
                    <a:pt x="0" y="168"/>
                  </a:moveTo>
                  <a:lnTo>
                    <a:pt x="16" y="144"/>
                  </a:lnTo>
                  <a:lnTo>
                    <a:pt x="24" y="128"/>
                  </a:lnTo>
                  <a:lnTo>
                    <a:pt x="32" y="120"/>
                  </a:lnTo>
                  <a:lnTo>
                    <a:pt x="48" y="104"/>
                  </a:lnTo>
                  <a:lnTo>
                    <a:pt x="56" y="104"/>
                  </a:lnTo>
                  <a:lnTo>
                    <a:pt x="64" y="104"/>
                  </a:lnTo>
                  <a:lnTo>
                    <a:pt x="72" y="104"/>
                  </a:lnTo>
                  <a:lnTo>
                    <a:pt x="88" y="104"/>
                  </a:lnTo>
                  <a:lnTo>
                    <a:pt x="96" y="104"/>
                  </a:lnTo>
                  <a:lnTo>
                    <a:pt x="104" y="96"/>
                  </a:lnTo>
                  <a:lnTo>
                    <a:pt x="120" y="96"/>
                  </a:lnTo>
                  <a:lnTo>
                    <a:pt x="128" y="88"/>
                  </a:lnTo>
                  <a:lnTo>
                    <a:pt x="136" y="72"/>
                  </a:lnTo>
                  <a:lnTo>
                    <a:pt x="152" y="72"/>
                  </a:lnTo>
                  <a:lnTo>
                    <a:pt x="160" y="64"/>
                  </a:lnTo>
                  <a:lnTo>
                    <a:pt x="168" y="56"/>
                  </a:lnTo>
                  <a:lnTo>
                    <a:pt x="184" y="56"/>
                  </a:lnTo>
                  <a:lnTo>
                    <a:pt x="192" y="56"/>
                  </a:lnTo>
                  <a:lnTo>
                    <a:pt x="200" y="56"/>
                  </a:lnTo>
                  <a:lnTo>
                    <a:pt x="208" y="48"/>
                  </a:lnTo>
                  <a:lnTo>
                    <a:pt x="224" y="40"/>
                  </a:lnTo>
                  <a:lnTo>
                    <a:pt x="232" y="24"/>
                  </a:lnTo>
                  <a:lnTo>
                    <a:pt x="240" y="24"/>
                  </a:lnTo>
                  <a:lnTo>
                    <a:pt x="256" y="8"/>
                  </a:lnTo>
                  <a:lnTo>
                    <a:pt x="264" y="8"/>
                  </a:lnTo>
                  <a:lnTo>
                    <a:pt x="272" y="0"/>
                  </a:lnTo>
                  <a:lnTo>
                    <a:pt x="288" y="0"/>
                  </a:lnTo>
                  <a:lnTo>
                    <a:pt x="296" y="0"/>
                  </a:lnTo>
                  <a:lnTo>
                    <a:pt x="304" y="0"/>
                  </a:lnTo>
                  <a:lnTo>
                    <a:pt x="320" y="8"/>
                  </a:lnTo>
                  <a:lnTo>
                    <a:pt x="328" y="8"/>
                  </a:lnTo>
                  <a:lnTo>
                    <a:pt x="336" y="16"/>
                  </a:lnTo>
                  <a:lnTo>
                    <a:pt x="352" y="24"/>
                  </a:lnTo>
                  <a:lnTo>
                    <a:pt x="360" y="24"/>
                  </a:lnTo>
                  <a:lnTo>
                    <a:pt x="368" y="32"/>
                  </a:lnTo>
                  <a:lnTo>
                    <a:pt x="384" y="32"/>
                  </a:lnTo>
                  <a:lnTo>
                    <a:pt x="392" y="32"/>
                  </a:lnTo>
                  <a:lnTo>
                    <a:pt x="400" y="40"/>
                  </a:lnTo>
                  <a:lnTo>
                    <a:pt x="416" y="48"/>
                  </a:lnTo>
                  <a:lnTo>
                    <a:pt x="424" y="56"/>
                  </a:lnTo>
                  <a:lnTo>
                    <a:pt x="432" y="72"/>
                  </a:lnTo>
                  <a:lnTo>
                    <a:pt x="448" y="80"/>
                  </a:lnTo>
                  <a:lnTo>
                    <a:pt x="456" y="88"/>
                  </a:lnTo>
                  <a:lnTo>
                    <a:pt x="464" y="96"/>
                  </a:lnTo>
                  <a:lnTo>
                    <a:pt x="480" y="112"/>
                  </a:lnTo>
                  <a:lnTo>
                    <a:pt x="488" y="120"/>
                  </a:lnTo>
                  <a:lnTo>
                    <a:pt x="496" y="136"/>
                  </a:lnTo>
                  <a:lnTo>
                    <a:pt x="512" y="152"/>
                  </a:lnTo>
                  <a:lnTo>
                    <a:pt x="520" y="168"/>
                  </a:lnTo>
                  <a:lnTo>
                    <a:pt x="528" y="176"/>
                  </a:lnTo>
                  <a:lnTo>
                    <a:pt x="544" y="184"/>
                  </a:lnTo>
                  <a:lnTo>
                    <a:pt x="552" y="184"/>
                  </a:lnTo>
                  <a:lnTo>
                    <a:pt x="560" y="184"/>
                  </a:lnTo>
                  <a:lnTo>
                    <a:pt x="576" y="192"/>
                  </a:lnTo>
                  <a:lnTo>
                    <a:pt x="584" y="200"/>
                  </a:lnTo>
                  <a:lnTo>
                    <a:pt x="592" y="216"/>
                  </a:lnTo>
                  <a:lnTo>
                    <a:pt x="608" y="216"/>
                  </a:lnTo>
                  <a:lnTo>
                    <a:pt x="616" y="224"/>
                  </a:lnTo>
                  <a:lnTo>
                    <a:pt x="624" y="224"/>
                  </a:lnTo>
                  <a:lnTo>
                    <a:pt x="640" y="224"/>
                  </a:lnTo>
                  <a:lnTo>
                    <a:pt x="648" y="224"/>
                  </a:lnTo>
                  <a:lnTo>
                    <a:pt x="656" y="224"/>
                  </a:lnTo>
                  <a:lnTo>
                    <a:pt x="672" y="216"/>
                  </a:lnTo>
                  <a:lnTo>
                    <a:pt x="680" y="216"/>
                  </a:lnTo>
                  <a:lnTo>
                    <a:pt x="688" y="216"/>
                  </a:lnTo>
                  <a:lnTo>
                    <a:pt x="696" y="224"/>
                  </a:lnTo>
                  <a:lnTo>
                    <a:pt x="712" y="232"/>
                  </a:lnTo>
                  <a:lnTo>
                    <a:pt x="720" y="232"/>
                  </a:lnTo>
                  <a:lnTo>
                    <a:pt x="728" y="240"/>
                  </a:lnTo>
                  <a:lnTo>
                    <a:pt x="744" y="248"/>
                  </a:lnTo>
                  <a:lnTo>
                    <a:pt x="752" y="248"/>
                  </a:lnTo>
                  <a:lnTo>
                    <a:pt x="760" y="248"/>
                  </a:lnTo>
                  <a:lnTo>
                    <a:pt x="776" y="248"/>
                  </a:lnTo>
                  <a:lnTo>
                    <a:pt x="784" y="248"/>
                  </a:lnTo>
                  <a:lnTo>
                    <a:pt x="792" y="248"/>
                  </a:lnTo>
                  <a:lnTo>
                    <a:pt x="800" y="248"/>
                  </a:lnTo>
                  <a:lnTo>
                    <a:pt x="816" y="248"/>
                  </a:lnTo>
                  <a:lnTo>
                    <a:pt x="824" y="256"/>
                  </a:lnTo>
                  <a:lnTo>
                    <a:pt x="832" y="264"/>
                  </a:lnTo>
                  <a:lnTo>
                    <a:pt x="848" y="272"/>
                  </a:lnTo>
                  <a:lnTo>
                    <a:pt x="856" y="280"/>
                  </a:lnTo>
                  <a:lnTo>
                    <a:pt x="864" y="296"/>
                  </a:lnTo>
                  <a:lnTo>
                    <a:pt x="880" y="296"/>
                  </a:lnTo>
                  <a:lnTo>
                    <a:pt x="888" y="304"/>
                  </a:lnTo>
                  <a:lnTo>
                    <a:pt x="896" y="312"/>
                  </a:lnTo>
                  <a:lnTo>
                    <a:pt x="912" y="320"/>
                  </a:lnTo>
                  <a:lnTo>
                    <a:pt x="920" y="328"/>
                  </a:lnTo>
                  <a:lnTo>
                    <a:pt x="928" y="336"/>
                  </a:lnTo>
                  <a:lnTo>
                    <a:pt x="944" y="344"/>
                  </a:lnTo>
                  <a:lnTo>
                    <a:pt x="952" y="360"/>
                  </a:lnTo>
                  <a:lnTo>
                    <a:pt x="960" y="360"/>
                  </a:lnTo>
                  <a:lnTo>
                    <a:pt x="976" y="368"/>
                  </a:lnTo>
                  <a:lnTo>
                    <a:pt x="984" y="376"/>
                  </a:lnTo>
                  <a:lnTo>
                    <a:pt x="992" y="384"/>
                  </a:lnTo>
                  <a:lnTo>
                    <a:pt x="1008" y="392"/>
                  </a:lnTo>
                  <a:lnTo>
                    <a:pt x="1016" y="392"/>
                  </a:lnTo>
                  <a:lnTo>
                    <a:pt x="1024" y="400"/>
                  </a:lnTo>
                  <a:lnTo>
                    <a:pt x="1040" y="400"/>
                  </a:lnTo>
                  <a:lnTo>
                    <a:pt x="1048" y="400"/>
                  </a:lnTo>
                  <a:lnTo>
                    <a:pt x="1056" y="400"/>
                  </a:lnTo>
                  <a:lnTo>
                    <a:pt x="1072" y="400"/>
                  </a:lnTo>
                  <a:lnTo>
                    <a:pt x="1080" y="400"/>
                  </a:lnTo>
                  <a:lnTo>
                    <a:pt x="1088" y="400"/>
                  </a:lnTo>
                  <a:lnTo>
                    <a:pt x="1104" y="400"/>
                  </a:lnTo>
                </a:path>
              </a:pathLst>
            </a:custGeom>
            <a:noFill/>
            <a:ln w="25400">
              <a:solidFill>
                <a:srgbClr val="4CFFFF"/>
              </a:solidFill>
              <a:prstDash val="solid"/>
              <a:round/>
              <a:headEnd/>
              <a:tailEnd/>
            </a:ln>
          </p:spPr>
          <p:txBody>
            <a:bodyPr/>
            <a:lstStyle/>
            <a:p>
              <a:endParaRPr lang="en-US" dirty="0">
                <a:solidFill>
                  <a:prstClr val="white"/>
                </a:solidFill>
              </a:endParaRPr>
            </a:p>
          </p:txBody>
        </p:sp>
      </p:grpSp>
      <p:sp>
        <p:nvSpPr>
          <p:cNvPr id="118799" name="Line 1039"/>
          <p:cNvSpPr>
            <a:spLocks noChangeShapeType="1"/>
          </p:cNvSpPr>
          <p:nvPr/>
        </p:nvSpPr>
        <p:spPr bwMode="auto">
          <a:xfrm>
            <a:off x="2065338" y="914400"/>
            <a:ext cx="1587" cy="4953000"/>
          </a:xfrm>
          <a:prstGeom prst="line">
            <a:avLst/>
          </a:prstGeom>
          <a:noFill/>
          <a:ln w="25400">
            <a:solidFill>
              <a:srgbClr val="FFFF00"/>
            </a:solidFill>
            <a:round/>
            <a:headEnd/>
            <a:tailEnd/>
          </a:ln>
        </p:spPr>
        <p:txBody>
          <a:bodyPr/>
          <a:lstStyle/>
          <a:p>
            <a:endParaRPr lang="en-US" dirty="0">
              <a:solidFill>
                <a:prstClr val="white"/>
              </a:solidFill>
            </a:endParaRPr>
          </a:p>
        </p:txBody>
      </p:sp>
      <p:grpSp>
        <p:nvGrpSpPr>
          <p:cNvPr id="3" name="Group 1066"/>
          <p:cNvGrpSpPr>
            <a:grpSpLocks/>
          </p:cNvGrpSpPr>
          <p:nvPr/>
        </p:nvGrpSpPr>
        <p:grpSpPr bwMode="auto">
          <a:xfrm>
            <a:off x="2033588" y="5689600"/>
            <a:ext cx="5062537" cy="758825"/>
            <a:chOff x="1281" y="3584"/>
            <a:chExt cx="3189" cy="478"/>
          </a:xfrm>
        </p:grpSpPr>
        <p:sp>
          <p:nvSpPr>
            <p:cNvPr id="118800" name="Line 1040"/>
            <p:cNvSpPr>
              <a:spLocks noChangeShapeType="1"/>
            </p:cNvSpPr>
            <p:nvPr/>
          </p:nvSpPr>
          <p:spPr bwMode="auto">
            <a:xfrm>
              <a:off x="1301" y="3584"/>
              <a:ext cx="3160" cy="1"/>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01" name="Line 1041"/>
            <p:cNvSpPr>
              <a:spLocks noChangeShapeType="1"/>
            </p:cNvSpPr>
            <p:nvPr/>
          </p:nvSpPr>
          <p:spPr bwMode="auto">
            <a:xfrm flipV="1">
              <a:off x="4469" y="3584"/>
              <a:ext cx="1" cy="4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02" name="Line 1042"/>
            <p:cNvSpPr>
              <a:spLocks noChangeShapeType="1"/>
            </p:cNvSpPr>
            <p:nvPr/>
          </p:nvSpPr>
          <p:spPr bwMode="auto">
            <a:xfrm flipV="1">
              <a:off x="4261" y="3584"/>
              <a:ext cx="1" cy="8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03" name="Rectangle 1043"/>
            <p:cNvSpPr>
              <a:spLocks noChangeArrowheads="1"/>
            </p:cNvSpPr>
            <p:nvPr/>
          </p:nvSpPr>
          <p:spPr bwMode="auto">
            <a:xfrm>
              <a:off x="4205" y="3748"/>
              <a:ext cx="126" cy="154"/>
            </a:xfrm>
            <a:prstGeom prst="rect">
              <a:avLst/>
            </a:prstGeom>
            <a:noFill/>
            <a:ln w="9525">
              <a:noFill/>
              <a:miter lim="800000"/>
              <a:headEnd/>
              <a:tailEnd/>
            </a:ln>
          </p:spPr>
          <p:txBody>
            <a:bodyPr wrap="none" lIns="0" tIns="0" rIns="0" bIns="0">
              <a:spAutoFit/>
            </a:bodyPr>
            <a:lstStyle/>
            <a:p>
              <a:r>
                <a:rPr lang="en-US" altLang="en-US" sz="1600" b="1" dirty="0">
                  <a:solidFill>
                    <a:srgbClr val="FFFF00"/>
                  </a:solidFill>
                  <a:latin typeface="Helvetica" pitchFamily="34" charset="0"/>
                </a:rPr>
                <a:t>14</a:t>
              </a:r>
              <a:endParaRPr lang="en-US" altLang="en-US" sz="3200" dirty="0">
                <a:solidFill>
                  <a:prstClr val="white"/>
                </a:solidFill>
              </a:endParaRPr>
            </a:p>
          </p:txBody>
        </p:sp>
        <p:sp>
          <p:nvSpPr>
            <p:cNvPr id="118804" name="Line 1044"/>
            <p:cNvSpPr>
              <a:spLocks noChangeShapeType="1"/>
            </p:cNvSpPr>
            <p:nvPr/>
          </p:nvSpPr>
          <p:spPr bwMode="auto">
            <a:xfrm flipV="1">
              <a:off x="4053" y="3584"/>
              <a:ext cx="1" cy="4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05" name="Line 1045"/>
            <p:cNvSpPr>
              <a:spLocks noChangeShapeType="1"/>
            </p:cNvSpPr>
            <p:nvPr/>
          </p:nvSpPr>
          <p:spPr bwMode="auto">
            <a:xfrm flipV="1">
              <a:off x="3845" y="3584"/>
              <a:ext cx="1" cy="8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06" name="Rectangle 1046"/>
            <p:cNvSpPr>
              <a:spLocks noChangeArrowheads="1"/>
            </p:cNvSpPr>
            <p:nvPr/>
          </p:nvSpPr>
          <p:spPr bwMode="auto">
            <a:xfrm>
              <a:off x="3783" y="3748"/>
              <a:ext cx="126" cy="154"/>
            </a:xfrm>
            <a:prstGeom prst="rect">
              <a:avLst/>
            </a:prstGeom>
            <a:noFill/>
            <a:ln w="9525">
              <a:noFill/>
              <a:miter lim="800000"/>
              <a:headEnd/>
              <a:tailEnd/>
            </a:ln>
          </p:spPr>
          <p:txBody>
            <a:bodyPr wrap="none" lIns="0" tIns="0" rIns="0" bIns="0">
              <a:spAutoFit/>
            </a:bodyPr>
            <a:lstStyle/>
            <a:p>
              <a:r>
                <a:rPr lang="en-US" altLang="en-US" sz="1600" b="1" dirty="0">
                  <a:solidFill>
                    <a:srgbClr val="FFFF00"/>
                  </a:solidFill>
                  <a:latin typeface="Helvetica" pitchFamily="34" charset="0"/>
                </a:rPr>
                <a:t>12</a:t>
              </a:r>
              <a:endParaRPr lang="en-US" altLang="en-US" sz="3200" dirty="0">
                <a:solidFill>
                  <a:prstClr val="white"/>
                </a:solidFill>
              </a:endParaRPr>
            </a:p>
          </p:txBody>
        </p:sp>
        <p:sp>
          <p:nvSpPr>
            <p:cNvPr id="118807" name="Line 1047"/>
            <p:cNvSpPr>
              <a:spLocks noChangeShapeType="1"/>
            </p:cNvSpPr>
            <p:nvPr/>
          </p:nvSpPr>
          <p:spPr bwMode="auto">
            <a:xfrm flipV="1">
              <a:off x="3629" y="3584"/>
              <a:ext cx="1" cy="4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08" name="Line 1048"/>
            <p:cNvSpPr>
              <a:spLocks noChangeShapeType="1"/>
            </p:cNvSpPr>
            <p:nvPr/>
          </p:nvSpPr>
          <p:spPr bwMode="auto">
            <a:xfrm flipV="1">
              <a:off x="3421" y="3584"/>
              <a:ext cx="1" cy="8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09" name="Rectangle 1049"/>
            <p:cNvSpPr>
              <a:spLocks noChangeArrowheads="1"/>
            </p:cNvSpPr>
            <p:nvPr/>
          </p:nvSpPr>
          <p:spPr bwMode="auto">
            <a:xfrm>
              <a:off x="3361" y="3748"/>
              <a:ext cx="126" cy="154"/>
            </a:xfrm>
            <a:prstGeom prst="rect">
              <a:avLst/>
            </a:prstGeom>
            <a:noFill/>
            <a:ln w="9525">
              <a:noFill/>
              <a:miter lim="800000"/>
              <a:headEnd/>
              <a:tailEnd/>
            </a:ln>
          </p:spPr>
          <p:txBody>
            <a:bodyPr wrap="none" lIns="0" tIns="0" rIns="0" bIns="0">
              <a:spAutoFit/>
            </a:bodyPr>
            <a:lstStyle/>
            <a:p>
              <a:r>
                <a:rPr lang="en-US" altLang="en-US" sz="1600" b="1" dirty="0">
                  <a:solidFill>
                    <a:srgbClr val="FFFF00"/>
                  </a:solidFill>
                  <a:latin typeface="Helvetica" pitchFamily="34" charset="0"/>
                </a:rPr>
                <a:t>10</a:t>
              </a:r>
              <a:endParaRPr lang="en-US" altLang="en-US" sz="3200" dirty="0">
                <a:solidFill>
                  <a:prstClr val="white"/>
                </a:solidFill>
              </a:endParaRPr>
            </a:p>
          </p:txBody>
        </p:sp>
        <p:sp>
          <p:nvSpPr>
            <p:cNvPr id="118810" name="Line 1050"/>
            <p:cNvSpPr>
              <a:spLocks noChangeShapeType="1"/>
            </p:cNvSpPr>
            <p:nvPr/>
          </p:nvSpPr>
          <p:spPr bwMode="auto">
            <a:xfrm flipV="1">
              <a:off x="3205" y="3584"/>
              <a:ext cx="1" cy="4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11" name="Line 1051"/>
            <p:cNvSpPr>
              <a:spLocks noChangeShapeType="1"/>
            </p:cNvSpPr>
            <p:nvPr/>
          </p:nvSpPr>
          <p:spPr bwMode="auto">
            <a:xfrm flipV="1">
              <a:off x="2997" y="3584"/>
              <a:ext cx="1" cy="8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12" name="Rectangle 1052"/>
            <p:cNvSpPr>
              <a:spLocks noChangeArrowheads="1"/>
            </p:cNvSpPr>
            <p:nvPr/>
          </p:nvSpPr>
          <p:spPr bwMode="auto">
            <a:xfrm>
              <a:off x="2973" y="3748"/>
              <a:ext cx="63" cy="154"/>
            </a:xfrm>
            <a:prstGeom prst="rect">
              <a:avLst/>
            </a:prstGeom>
            <a:noFill/>
            <a:ln w="9525">
              <a:noFill/>
              <a:miter lim="800000"/>
              <a:headEnd/>
              <a:tailEnd/>
            </a:ln>
          </p:spPr>
          <p:txBody>
            <a:bodyPr wrap="none" lIns="0" tIns="0" rIns="0" bIns="0">
              <a:spAutoFit/>
            </a:bodyPr>
            <a:lstStyle/>
            <a:p>
              <a:r>
                <a:rPr lang="en-US" altLang="en-US" sz="1600" b="1" dirty="0">
                  <a:solidFill>
                    <a:srgbClr val="FFFF00"/>
                  </a:solidFill>
                  <a:latin typeface="Helvetica" pitchFamily="34" charset="0"/>
                </a:rPr>
                <a:t>8</a:t>
              </a:r>
              <a:endParaRPr lang="en-US" altLang="en-US" sz="3200" dirty="0">
                <a:solidFill>
                  <a:prstClr val="white"/>
                </a:solidFill>
              </a:endParaRPr>
            </a:p>
          </p:txBody>
        </p:sp>
        <p:sp>
          <p:nvSpPr>
            <p:cNvPr id="118813" name="Line 1053"/>
            <p:cNvSpPr>
              <a:spLocks noChangeShapeType="1"/>
            </p:cNvSpPr>
            <p:nvPr/>
          </p:nvSpPr>
          <p:spPr bwMode="auto">
            <a:xfrm flipV="1">
              <a:off x="2789" y="3584"/>
              <a:ext cx="1" cy="4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14" name="Line 1054"/>
            <p:cNvSpPr>
              <a:spLocks noChangeShapeType="1"/>
            </p:cNvSpPr>
            <p:nvPr/>
          </p:nvSpPr>
          <p:spPr bwMode="auto">
            <a:xfrm flipV="1">
              <a:off x="2573" y="3584"/>
              <a:ext cx="1" cy="8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15" name="Rectangle 1055"/>
            <p:cNvSpPr>
              <a:spLocks noChangeArrowheads="1"/>
            </p:cNvSpPr>
            <p:nvPr/>
          </p:nvSpPr>
          <p:spPr bwMode="auto">
            <a:xfrm>
              <a:off x="2551" y="3748"/>
              <a:ext cx="63" cy="154"/>
            </a:xfrm>
            <a:prstGeom prst="rect">
              <a:avLst/>
            </a:prstGeom>
            <a:noFill/>
            <a:ln w="9525">
              <a:noFill/>
              <a:miter lim="800000"/>
              <a:headEnd/>
              <a:tailEnd/>
            </a:ln>
          </p:spPr>
          <p:txBody>
            <a:bodyPr wrap="none" lIns="0" tIns="0" rIns="0" bIns="0">
              <a:spAutoFit/>
            </a:bodyPr>
            <a:lstStyle/>
            <a:p>
              <a:r>
                <a:rPr lang="en-US" altLang="en-US" sz="1600" b="1" dirty="0">
                  <a:solidFill>
                    <a:srgbClr val="FFFF00"/>
                  </a:solidFill>
                  <a:latin typeface="Helvetica" pitchFamily="34" charset="0"/>
                </a:rPr>
                <a:t>6</a:t>
              </a:r>
              <a:endParaRPr lang="en-US" altLang="en-US" sz="3200" dirty="0">
                <a:solidFill>
                  <a:prstClr val="white"/>
                </a:solidFill>
              </a:endParaRPr>
            </a:p>
          </p:txBody>
        </p:sp>
        <p:sp>
          <p:nvSpPr>
            <p:cNvPr id="118816" name="Line 1056"/>
            <p:cNvSpPr>
              <a:spLocks noChangeShapeType="1"/>
            </p:cNvSpPr>
            <p:nvPr/>
          </p:nvSpPr>
          <p:spPr bwMode="auto">
            <a:xfrm flipV="1">
              <a:off x="2357" y="3584"/>
              <a:ext cx="1" cy="4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17" name="Line 1057"/>
            <p:cNvSpPr>
              <a:spLocks noChangeShapeType="1"/>
            </p:cNvSpPr>
            <p:nvPr/>
          </p:nvSpPr>
          <p:spPr bwMode="auto">
            <a:xfrm flipV="1">
              <a:off x="2149" y="3584"/>
              <a:ext cx="1" cy="8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18" name="Rectangle 1058"/>
            <p:cNvSpPr>
              <a:spLocks noChangeArrowheads="1"/>
            </p:cNvSpPr>
            <p:nvPr/>
          </p:nvSpPr>
          <p:spPr bwMode="auto">
            <a:xfrm>
              <a:off x="2125" y="3748"/>
              <a:ext cx="63" cy="154"/>
            </a:xfrm>
            <a:prstGeom prst="rect">
              <a:avLst/>
            </a:prstGeom>
            <a:noFill/>
            <a:ln w="9525">
              <a:noFill/>
              <a:miter lim="800000"/>
              <a:headEnd/>
              <a:tailEnd/>
            </a:ln>
          </p:spPr>
          <p:txBody>
            <a:bodyPr wrap="none" lIns="0" tIns="0" rIns="0" bIns="0">
              <a:spAutoFit/>
            </a:bodyPr>
            <a:lstStyle/>
            <a:p>
              <a:r>
                <a:rPr lang="en-US" altLang="en-US" sz="1600" b="1" dirty="0">
                  <a:solidFill>
                    <a:srgbClr val="FFFF00"/>
                  </a:solidFill>
                  <a:latin typeface="Helvetica" pitchFamily="34" charset="0"/>
                </a:rPr>
                <a:t>4</a:t>
              </a:r>
              <a:endParaRPr lang="en-US" altLang="en-US" sz="3200" dirty="0">
                <a:solidFill>
                  <a:prstClr val="white"/>
                </a:solidFill>
              </a:endParaRPr>
            </a:p>
          </p:txBody>
        </p:sp>
        <p:sp>
          <p:nvSpPr>
            <p:cNvPr id="118819" name="Line 1059"/>
            <p:cNvSpPr>
              <a:spLocks noChangeShapeType="1"/>
            </p:cNvSpPr>
            <p:nvPr/>
          </p:nvSpPr>
          <p:spPr bwMode="auto">
            <a:xfrm flipV="1">
              <a:off x="1941" y="3584"/>
              <a:ext cx="1" cy="4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20" name="Line 1060"/>
            <p:cNvSpPr>
              <a:spLocks noChangeShapeType="1"/>
            </p:cNvSpPr>
            <p:nvPr/>
          </p:nvSpPr>
          <p:spPr bwMode="auto">
            <a:xfrm flipV="1">
              <a:off x="1725" y="3584"/>
              <a:ext cx="1" cy="8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21" name="Rectangle 1061"/>
            <p:cNvSpPr>
              <a:spLocks noChangeArrowheads="1"/>
            </p:cNvSpPr>
            <p:nvPr/>
          </p:nvSpPr>
          <p:spPr bwMode="auto">
            <a:xfrm>
              <a:off x="1703" y="3748"/>
              <a:ext cx="63" cy="154"/>
            </a:xfrm>
            <a:prstGeom prst="rect">
              <a:avLst/>
            </a:prstGeom>
            <a:noFill/>
            <a:ln w="9525">
              <a:noFill/>
              <a:miter lim="800000"/>
              <a:headEnd/>
              <a:tailEnd/>
            </a:ln>
          </p:spPr>
          <p:txBody>
            <a:bodyPr wrap="none" lIns="0" tIns="0" rIns="0" bIns="0">
              <a:spAutoFit/>
            </a:bodyPr>
            <a:lstStyle/>
            <a:p>
              <a:r>
                <a:rPr lang="en-US" altLang="en-US" sz="1600" b="1" dirty="0">
                  <a:solidFill>
                    <a:srgbClr val="FFFF00"/>
                  </a:solidFill>
                  <a:latin typeface="Helvetica" pitchFamily="34" charset="0"/>
                </a:rPr>
                <a:t>2</a:t>
              </a:r>
              <a:endParaRPr lang="en-US" altLang="en-US" sz="3200" dirty="0">
                <a:solidFill>
                  <a:prstClr val="white"/>
                </a:solidFill>
              </a:endParaRPr>
            </a:p>
          </p:txBody>
        </p:sp>
        <p:sp>
          <p:nvSpPr>
            <p:cNvPr id="118822" name="Line 1062"/>
            <p:cNvSpPr>
              <a:spLocks noChangeShapeType="1"/>
            </p:cNvSpPr>
            <p:nvPr/>
          </p:nvSpPr>
          <p:spPr bwMode="auto">
            <a:xfrm flipV="1">
              <a:off x="1517" y="3584"/>
              <a:ext cx="1" cy="4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23" name="Line 1063"/>
            <p:cNvSpPr>
              <a:spLocks noChangeShapeType="1"/>
            </p:cNvSpPr>
            <p:nvPr/>
          </p:nvSpPr>
          <p:spPr bwMode="auto">
            <a:xfrm flipV="1">
              <a:off x="1301" y="3584"/>
              <a:ext cx="1" cy="8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24" name="Rectangle 1064"/>
            <p:cNvSpPr>
              <a:spLocks noChangeArrowheads="1"/>
            </p:cNvSpPr>
            <p:nvPr/>
          </p:nvSpPr>
          <p:spPr bwMode="auto">
            <a:xfrm>
              <a:off x="1281" y="3748"/>
              <a:ext cx="63" cy="154"/>
            </a:xfrm>
            <a:prstGeom prst="rect">
              <a:avLst/>
            </a:prstGeom>
            <a:noFill/>
            <a:ln w="9525">
              <a:noFill/>
              <a:miter lim="800000"/>
              <a:headEnd/>
              <a:tailEnd/>
            </a:ln>
          </p:spPr>
          <p:txBody>
            <a:bodyPr wrap="none" lIns="0" tIns="0" rIns="0" bIns="0">
              <a:spAutoFit/>
            </a:bodyPr>
            <a:lstStyle/>
            <a:p>
              <a:r>
                <a:rPr lang="en-US" altLang="en-US" sz="1600" b="1" dirty="0">
                  <a:solidFill>
                    <a:srgbClr val="FFFF00"/>
                  </a:solidFill>
                  <a:latin typeface="Helvetica" pitchFamily="34" charset="0"/>
                </a:rPr>
                <a:t>0</a:t>
              </a:r>
              <a:endParaRPr lang="en-US" altLang="en-US" sz="3200" dirty="0">
                <a:solidFill>
                  <a:prstClr val="white"/>
                </a:solidFill>
              </a:endParaRPr>
            </a:p>
          </p:txBody>
        </p:sp>
        <p:sp>
          <p:nvSpPr>
            <p:cNvPr id="118825" name="Rectangle 1065"/>
            <p:cNvSpPr>
              <a:spLocks noChangeArrowheads="1"/>
            </p:cNvSpPr>
            <p:nvPr/>
          </p:nvSpPr>
          <p:spPr bwMode="auto">
            <a:xfrm>
              <a:off x="2794" y="3908"/>
              <a:ext cx="196" cy="154"/>
            </a:xfrm>
            <a:prstGeom prst="rect">
              <a:avLst/>
            </a:prstGeom>
            <a:noFill/>
            <a:ln w="9525">
              <a:noFill/>
              <a:miter lim="800000"/>
              <a:headEnd/>
              <a:tailEnd/>
            </a:ln>
          </p:spPr>
          <p:txBody>
            <a:bodyPr wrap="none" lIns="0" tIns="0" rIns="0" bIns="0">
              <a:spAutoFit/>
            </a:bodyPr>
            <a:lstStyle/>
            <a:p>
              <a:r>
                <a:rPr lang="en-US" altLang="en-US" sz="1600" b="1" dirty="0">
                  <a:solidFill>
                    <a:srgbClr val="FFFF00"/>
                  </a:solidFill>
                  <a:latin typeface="Helvetica" pitchFamily="34" charset="0"/>
                </a:rPr>
                <a:t> ms</a:t>
              </a:r>
              <a:endParaRPr lang="en-US" altLang="en-US" sz="3200" dirty="0">
                <a:solidFill>
                  <a:prstClr val="white"/>
                </a:solidFill>
              </a:endParaRPr>
            </a:p>
          </p:txBody>
        </p:sp>
      </p:grpSp>
      <p:grpSp>
        <p:nvGrpSpPr>
          <p:cNvPr id="4" name="Group 1071"/>
          <p:cNvGrpSpPr>
            <a:grpSpLocks/>
          </p:cNvGrpSpPr>
          <p:nvPr/>
        </p:nvGrpSpPr>
        <p:grpSpPr bwMode="auto">
          <a:xfrm>
            <a:off x="2052638" y="4127500"/>
            <a:ext cx="5029200" cy="1485900"/>
            <a:chOff x="1293" y="2600"/>
            <a:chExt cx="3168" cy="936"/>
          </a:xfrm>
        </p:grpSpPr>
        <p:sp>
          <p:nvSpPr>
            <p:cNvPr id="118827" name="Freeform 1067"/>
            <p:cNvSpPr>
              <a:spLocks/>
            </p:cNvSpPr>
            <p:nvPr/>
          </p:nvSpPr>
          <p:spPr bwMode="auto">
            <a:xfrm>
              <a:off x="1301" y="2608"/>
              <a:ext cx="2064" cy="928"/>
            </a:xfrm>
            <a:custGeom>
              <a:avLst/>
              <a:gdLst/>
              <a:ahLst/>
              <a:cxnLst>
                <a:cxn ang="0">
                  <a:pos x="32" y="440"/>
                </a:cxn>
                <a:cxn ang="0">
                  <a:pos x="64" y="488"/>
                </a:cxn>
                <a:cxn ang="0">
                  <a:pos x="104" y="168"/>
                </a:cxn>
                <a:cxn ang="0">
                  <a:pos x="136" y="168"/>
                </a:cxn>
                <a:cxn ang="0">
                  <a:pos x="184" y="232"/>
                </a:cxn>
                <a:cxn ang="0">
                  <a:pos x="216" y="240"/>
                </a:cxn>
                <a:cxn ang="0">
                  <a:pos x="256" y="248"/>
                </a:cxn>
                <a:cxn ang="0">
                  <a:pos x="288" y="248"/>
                </a:cxn>
                <a:cxn ang="0">
                  <a:pos x="328" y="256"/>
                </a:cxn>
                <a:cxn ang="0">
                  <a:pos x="360" y="232"/>
                </a:cxn>
                <a:cxn ang="0">
                  <a:pos x="408" y="192"/>
                </a:cxn>
                <a:cxn ang="0">
                  <a:pos x="432" y="192"/>
                </a:cxn>
                <a:cxn ang="0">
                  <a:pos x="480" y="184"/>
                </a:cxn>
                <a:cxn ang="0">
                  <a:pos x="512" y="168"/>
                </a:cxn>
                <a:cxn ang="0">
                  <a:pos x="552" y="176"/>
                </a:cxn>
                <a:cxn ang="0">
                  <a:pos x="584" y="184"/>
                </a:cxn>
                <a:cxn ang="0">
                  <a:pos x="624" y="160"/>
                </a:cxn>
                <a:cxn ang="0">
                  <a:pos x="656" y="128"/>
                </a:cxn>
                <a:cxn ang="0">
                  <a:pos x="696" y="120"/>
                </a:cxn>
                <a:cxn ang="0">
                  <a:pos x="728" y="136"/>
                </a:cxn>
                <a:cxn ang="0">
                  <a:pos x="776" y="176"/>
                </a:cxn>
                <a:cxn ang="0">
                  <a:pos x="808" y="232"/>
                </a:cxn>
                <a:cxn ang="0">
                  <a:pos x="848" y="296"/>
                </a:cxn>
                <a:cxn ang="0">
                  <a:pos x="880" y="320"/>
                </a:cxn>
                <a:cxn ang="0">
                  <a:pos x="920" y="312"/>
                </a:cxn>
                <a:cxn ang="0">
                  <a:pos x="952" y="320"/>
                </a:cxn>
                <a:cxn ang="0">
                  <a:pos x="1000" y="312"/>
                </a:cxn>
                <a:cxn ang="0">
                  <a:pos x="1032" y="256"/>
                </a:cxn>
                <a:cxn ang="0">
                  <a:pos x="1072" y="168"/>
                </a:cxn>
                <a:cxn ang="0">
                  <a:pos x="1104" y="128"/>
                </a:cxn>
                <a:cxn ang="0">
                  <a:pos x="1144" y="104"/>
                </a:cxn>
                <a:cxn ang="0">
                  <a:pos x="1176" y="112"/>
                </a:cxn>
                <a:cxn ang="0">
                  <a:pos x="1216" y="144"/>
                </a:cxn>
                <a:cxn ang="0">
                  <a:pos x="1248" y="160"/>
                </a:cxn>
                <a:cxn ang="0">
                  <a:pos x="1288" y="160"/>
                </a:cxn>
                <a:cxn ang="0">
                  <a:pos x="1320" y="160"/>
                </a:cxn>
                <a:cxn ang="0">
                  <a:pos x="1368" y="152"/>
                </a:cxn>
                <a:cxn ang="0">
                  <a:pos x="1400" y="144"/>
                </a:cxn>
                <a:cxn ang="0">
                  <a:pos x="1440" y="120"/>
                </a:cxn>
                <a:cxn ang="0">
                  <a:pos x="1472" y="80"/>
                </a:cxn>
                <a:cxn ang="0">
                  <a:pos x="1512" y="32"/>
                </a:cxn>
                <a:cxn ang="0">
                  <a:pos x="1544" y="0"/>
                </a:cxn>
                <a:cxn ang="0">
                  <a:pos x="1592" y="56"/>
                </a:cxn>
                <a:cxn ang="0">
                  <a:pos x="1624" y="176"/>
                </a:cxn>
                <a:cxn ang="0">
                  <a:pos x="1664" y="352"/>
                </a:cxn>
                <a:cxn ang="0">
                  <a:pos x="1696" y="456"/>
                </a:cxn>
                <a:cxn ang="0">
                  <a:pos x="1736" y="544"/>
                </a:cxn>
                <a:cxn ang="0">
                  <a:pos x="1768" y="584"/>
                </a:cxn>
                <a:cxn ang="0">
                  <a:pos x="1808" y="656"/>
                </a:cxn>
                <a:cxn ang="0">
                  <a:pos x="1840" y="720"/>
                </a:cxn>
                <a:cxn ang="0">
                  <a:pos x="1880" y="824"/>
                </a:cxn>
                <a:cxn ang="0">
                  <a:pos x="1912" y="888"/>
                </a:cxn>
                <a:cxn ang="0">
                  <a:pos x="1960" y="928"/>
                </a:cxn>
                <a:cxn ang="0">
                  <a:pos x="1992" y="912"/>
                </a:cxn>
                <a:cxn ang="0">
                  <a:pos x="2032" y="840"/>
                </a:cxn>
                <a:cxn ang="0">
                  <a:pos x="2064" y="776"/>
                </a:cxn>
              </a:cxnLst>
              <a:rect l="0" t="0" r="r" b="b"/>
              <a:pathLst>
                <a:path w="2064" h="928">
                  <a:moveTo>
                    <a:pt x="0" y="368"/>
                  </a:moveTo>
                  <a:lnTo>
                    <a:pt x="0" y="368"/>
                  </a:lnTo>
                  <a:lnTo>
                    <a:pt x="8" y="376"/>
                  </a:lnTo>
                  <a:lnTo>
                    <a:pt x="8" y="376"/>
                  </a:lnTo>
                  <a:lnTo>
                    <a:pt x="24" y="400"/>
                  </a:lnTo>
                  <a:lnTo>
                    <a:pt x="24" y="400"/>
                  </a:lnTo>
                  <a:lnTo>
                    <a:pt x="32" y="440"/>
                  </a:lnTo>
                  <a:lnTo>
                    <a:pt x="32" y="440"/>
                  </a:lnTo>
                  <a:lnTo>
                    <a:pt x="40" y="480"/>
                  </a:lnTo>
                  <a:lnTo>
                    <a:pt x="40" y="480"/>
                  </a:lnTo>
                  <a:lnTo>
                    <a:pt x="56" y="504"/>
                  </a:lnTo>
                  <a:lnTo>
                    <a:pt x="56" y="504"/>
                  </a:lnTo>
                  <a:lnTo>
                    <a:pt x="64" y="488"/>
                  </a:lnTo>
                  <a:lnTo>
                    <a:pt x="64" y="488"/>
                  </a:lnTo>
                  <a:lnTo>
                    <a:pt x="72" y="424"/>
                  </a:lnTo>
                  <a:lnTo>
                    <a:pt x="72" y="424"/>
                  </a:lnTo>
                  <a:lnTo>
                    <a:pt x="88" y="328"/>
                  </a:lnTo>
                  <a:lnTo>
                    <a:pt x="88" y="328"/>
                  </a:lnTo>
                  <a:lnTo>
                    <a:pt x="96" y="240"/>
                  </a:lnTo>
                  <a:lnTo>
                    <a:pt x="96" y="240"/>
                  </a:lnTo>
                  <a:lnTo>
                    <a:pt x="104" y="168"/>
                  </a:lnTo>
                  <a:lnTo>
                    <a:pt x="104" y="168"/>
                  </a:lnTo>
                  <a:lnTo>
                    <a:pt x="120" y="144"/>
                  </a:lnTo>
                  <a:lnTo>
                    <a:pt x="120" y="144"/>
                  </a:lnTo>
                  <a:lnTo>
                    <a:pt x="128" y="144"/>
                  </a:lnTo>
                  <a:lnTo>
                    <a:pt x="128" y="144"/>
                  </a:lnTo>
                  <a:lnTo>
                    <a:pt x="136" y="168"/>
                  </a:lnTo>
                  <a:lnTo>
                    <a:pt x="136" y="168"/>
                  </a:lnTo>
                  <a:lnTo>
                    <a:pt x="152" y="192"/>
                  </a:lnTo>
                  <a:lnTo>
                    <a:pt x="152" y="192"/>
                  </a:lnTo>
                  <a:lnTo>
                    <a:pt x="160" y="216"/>
                  </a:lnTo>
                  <a:lnTo>
                    <a:pt x="160" y="216"/>
                  </a:lnTo>
                  <a:lnTo>
                    <a:pt x="168" y="224"/>
                  </a:lnTo>
                  <a:lnTo>
                    <a:pt x="168" y="224"/>
                  </a:lnTo>
                  <a:lnTo>
                    <a:pt x="184" y="232"/>
                  </a:lnTo>
                  <a:lnTo>
                    <a:pt x="184" y="232"/>
                  </a:lnTo>
                  <a:lnTo>
                    <a:pt x="192" y="232"/>
                  </a:lnTo>
                  <a:lnTo>
                    <a:pt x="192" y="232"/>
                  </a:lnTo>
                  <a:lnTo>
                    <a:pt x="200" y="232"/>
                  </a:lnTo>
                  <a:lnTo>
                    <a:pt x="200" y="232"/>
                  </a:lnTo>
                  <a:lnTo>
                    <a:pt x="216" y="240"/>
                  </a:lnTo>
                  <a:lnTo>
                    <a:pt x="216" y="240"/>
                  </a:lnTo>
                  <a:lnTo>
                    <a:pt x="224" y="248"/>
                  </a:lnTo>
                  <a:lnTo>
                    <a:pt x="224" y="248"/>
                  </a:lnTo>
                  <a:lnTo>
                    <a:pt x="232" y="248"/>
                  </a:lnTo>
                  <a:lnTo>
                    <a:pt x="232" y="248"/>
                  </a:lnTo>
                  <a:lnTo>
                    <a:pt x="248" y="248"/>
                  </a:lnTo>
                  <a:lnTo>
                    <a:pt x="248" y="248"/>
                  </a:lnTo>
                  <a:lnTo>
                    <a:pt x="256" y="248"/>
                  </a:lnTo>
                  <a:lnTo>
                    <a:pt x="256" y="248"/>
                  </a:lnTo>
                  <a:lnTo>
                    <a:pt x="264" y="248"/>
                  </a:lnTo>
                  <a:lnTo>
                    <a:pt x="264" y="248"/>
                  </a:lnTo>
                  <a:lnTo>
                    <a:pt x="280" y="240"/>
                  </a:lnTo>
                  <a:lnTo>
                    <a:pt x="280" y="240"/>
                  </a:lnTo>
                  <a:lnTo>
                    <a:pt x="288" y="248"/>
                  </a:lnTo>
                  <a:lnTo>
                    <a:pt x="288" y="248"/>
                  </a:lnTo>
                  <a:lnTo>
                    <a:pt x="296" y="248"/>
                  </a:lnTo>
                  <a:lnTo>
                    <a:pt x="296" y="248"/>
                  </a:lnTo>
                  <a:lnTo>
                    <a:pt x="312" y="256"/>
                  </a:lnTo>
                  <a:lnTo>
                    <a:pt x="312" y="256"/>
                  </a:lnTo>
                  <a:lnTo>
                    <a:pt x="320" y="256"/>
                  </a:lnTo>
                  <a:lnTo>
                    <a:pt x="320" y="256"/>
                  </a:lnTo>
                  <a:lnTo>
                    <a:pt x="328" y="256"/>
                  </a:lnTo>
                  <a:lnTo>
                    <a:pt x="328" y="256"/>
                  </a:lnTo>
                  <a:lnTo>
                    <a:pt x="344" y="248"/>
                  </a:lnTo>
                  <a:lnTo>
                    <a:pt x="344" y="248"/>
                  </a:lnTo>
                  <a:lnTo>
                    <a:pt x="352" y="240"/>
                  </a:lnTo>
                  <a:lnTo>
                    <a:pt x="352" y="240"/>
                  </a:lnTo>
                  <a:lnTo>
                    <a:pt x="360" y="232"/>
                  </a:lnTo>
                  <a:lnTo>
                    <a:pt x="360" y="232"/>
                  </a:lnTo>
                  <a:lnTo>
                    <a:pt x="376" y="216"/>
                  </a:lnTo>
                  <a:lnTo>
                    <a:pt x="376" y="216"/>
                  </a:lnTo>
                  <a:lnTo>
                    <a:pt x="384" y="208"/>
                  </a:lnTo>
                  <a:lnTo>
                    <a:pt x="384" y="208"/>
                  </a:lnTo>
                  <a:lnTo>
                    <a:pt x="392" y="200"/>
                  </a:lnTo>
                  <a:lnTo>
                    <a:pt x="392" y="200"/>
                  </a:lnTo>
                  <a:lnTo>
                    <a:pt x="408" y="192"/>
                  </a:lnTo>
                  <a:lnTo>
                    <a:pt x="408" y="192"/>
                  </a:lnTo>
                  <a:lnTo>
                    <a:pt x="416" y="192"/>
                  </a:lnTo>
                  <a:lnTo>
                    <a:pt x="416" y="192"/>
                  </a:lnTo>
                  <a:lnTo>
                    <a:pt x="424" y="192"/>
                  </a:lnTo>
                  <a:lnTo>
                    <a:pt x="424" y="192"/>
                  </a:lnTo>
                  <a:lnTo>
                    <a:pt x="432" y="192"/>
                  </a:lnTo>
                  <a:lnTo>
                    <a:pt x="432" y="192"/>
                  </a:lnTo>
                  <a:lnTo>
                    <a:pt x="448" y="192"/>
                  </a:lnTo>
                  <a:lnTo>
                    <a:pt x="448" y="192"/>
                  </a:lnTo>
                  <a:lnTo>
                    <a:pt x="456" y="192"/>
                  </a:lnTo>
                  <a:lnTo>
                    <a:pt x="456" y="192"/>
                  </a:lnTo>
                  <a:lnTo>
                    <a:pt x="464" y="192"/>
                  </a:lnTo>
                  <a:lnTo>
                    <a:pt x="464" y="192"/>
                  </a:lnTo>
                  <a:lnTo>
                    <a:pt x="480" y="184"/>
                  </a:lnTo>
                  <a:lnTo>
                    <a:pt x="480" y="184"/>
                  </a:lnTo>
                  <a:lnTo>
                    <a:pt x="488" y="176"/>
                  </a:lnTo>
                  <a:lnTo>
                    <a:pt x="488" y="176"/>
                  </a:lnTo>
                  <a:lnTo>
                    <a:pt x="496" y="168"/>
                  </a:lnTo>
                  <a:lnTo>
                    <a:pt x="496" y="168"/>
                  </a:lnTo>
                  <a:lnTo>
                    <a:pt x="512" y="168"/>
                  </a:lnTo>
                  <a:lnTo>
                    <a:pt x="512" y="168"/>
                  </a:lnTo>
                  <a:lnTo>
                    <a:pt x="520" y="168"/>
                  </a:lnTo>
                  <a:lnTo>
                    <a:pt x="520" y="168"/>
                  </a:lnTo>
                  <a:lnTo>
                    <a:pt x="528" y="168"/>
                  </a:lnTo>
                  <a:lnTo>
                    <a:pt x="528" y="168"/>
                  </a:lnTo>
                  <a:lnTo>
                    <a:pt x="544" y="176"/>
                  </a:lnTo>
                  <a:lnTo>
                    <a:pt x="544" y="176"/>
                  </a:lnTo>
                  <a:lnTo>
                    <a:pt x="552" y="176"/>
                  </a:lnTo>
                  <a:lnTo>
                    <a:pt x="552" y="176"/>
                  </a:lnTo>
                  <a:lnTo>
                    <a:pt x="560" y="184"/>
                  </a:lnTo>
                  <a:lnTo>
                    <a:pt x="560" y="184"/>
                  </a:lnTo>
                  <a:lnTo>
                    <a:pt x="568" y="184"/>
                  </a:lnTo>
                  <a:lnTo>
                    <a:pt x="568" y="184"/>
                  </a:lnTo>
                  <a:lnTo>
                    <a:pt x="584" y="184"/>
                  </a:lnTo>
                  <a:lnTo>
                    <a:pt x="584" y="184"/>
                  </a:lnTo>
                  <a:lnTo>
                    <a:pt x="592" y="184"/>
                  </a:lnTo>
                  <a:lnTo>
                    <a:pt x="592" y="184"/>
                  </a:lnTo>
                  <a:lnTo>
                    <a:pt x="600" y="176"/>
                  </a:lnTo>
                  <a:lnTo>
                    <a:pt x="600" y="176"/>
                  </a:lnTo>
                  <a:lnTo>
                    <a:pt x="616" y="168"/>
                  </a:lnTo>
                  <a:lnTo>
                    <a:pt x="616" y="168"/>
                  </a:lnTo>
                  <a:lnTo>
                    <a:pt x="624" y="160"/>
                  </a:lnTo>
                  <a:lnTo>
                    <a:pt x="624" y="160"/>
                  </a:lnTo>
                  <a:lnTo>
                    <a:pt x="632" y="144"/>
                  </a:lnTo>
                  <a:lnTo>
                    <a:pt x="632" y="144"/>
                  </a:lnTo>
                  <a:lnTo>
                    <a:pt x="648" y="136"/>
                  </a:lnTo>
                  <a:lnTo>
                    <a:pt x="648" y="136"/>
                  </a:lnTo>
                  <a:lnTo>
                    <a:pt x="656" y="128"/>
                  </a:lnTo>
                  <a:lnTo>
                    <a:pt x="656" y="128"/>
                  </a:lnTo>
                  <a:lnTo>
                    <a:pt x="664" y="128"/>
                  </a:lnTo>
                  <a:lnTo>
                    <a:pt x="664" y="128"/>
                  </a:lnTo>
                  <a:lnTo>
                    <a:pt x="680" y="120"/>
                  </a:lnTo>
                  <a:lnTo>
                    <a:pt x="680" y="120"/>
                  </a:lnTo>
                  <a:lnTo>
                    <a:pt x="688" y="120"/>
                  </a:lnTo>
                  <a:lnTo>
                    <a:pt x="688" y="120"/>
                  </a:lnTo>
                  <a:lnTo>
                    <a:pt x="696" y="120"/>
                  </a:lnTo>
                  <a:lnTo>
                    <a:pt x="696" y="120"/>
                  </a:lnTo>
                  <a:lnTo>
                    <a:pt x="712" y="128"/>
                  </a:lnTo>
                  <a:lnTo>
                    <a:pt x="712" y="128"/>
                  </a:lnTo>
                  <a:lnTo>
                    <a:pt x="720" y="128"/>
                  </a:lnTo>
                  <a:lnTo>
                    <a:pt x="720" y="128"/>
                  </a:lnTo>
                  <a:lnTo>
                    <a:pt x="728" y="136"/>
                  </a:lnTo>
                  <a:lnTo>
                    <a:pt x="728" y="136"/>
                  </a:lnTo>
                  <a:lnTo>
                    <a:pt x="744" y="144"/>
                  </a:lnTo>
                  <a:lnTo>
                    <a:pt x="744" y="144"/>
                  </a:lnTo>
                  <a:lnTo>
                    <a:pt x="752" y="152"/>
                  </a:lnTo>
                  <a:lnTo>
                    <a:pt x="752" y="152"/>
                  </a:lnTo>
                  <a:lnTo>
                    <a:pt x="760" y="168"/>
                  </a:lnTo>
                  <a:lnTo>
                    <a:pt x="760" y="168"/>
                  </a:lnTo>
                  <a:lnTo>
                    <a:pt x="776" y="176"/>
                  </a:lnTo>
                  <a:lnTo>
                    <a:pt x="776" y="176"/>
                  </a:lnTo>
                  <a:lnTo>
                    <a:pt x="784" y="192"/>
                  </a:lnTo>
                  <a:lnTo>
                    <a:pt x="784" y="192"/>
                  </a:lnTo>
                  <a:lnTo>
                    <a:pt x="792" y="208"/>
                  </a:lnTo>
                  <a:lnTo>
                    <a:pt x="792" y="208"/>
                  </a:lnTo>
                  <a:lnTo>
                    <a:pt x="808" y="232"/>
                  </a:lnTo>
                  <a:lnTo>
                    <a:pt x="808" y="232"/>
                  </a:lnTo>
                  <a:lnTo>
                    <a:pt x="816" y="248"/>
                  </a:lnTo>
                  <a:lnTo>
                    <a:pt x="816" y="248"/>
                  </a:lnTo>
                  <a:lnTo>
                    <a:pt x="824" y="264"/>
                  </a:lnTo>
                  <a:lnTo>
                    <a:pt x="824" y="264"/>
                  </a:lnTo>
                  <a:lnTo>
                    <a:pt x="840" y="280"/>
                  </a:lnTo>
                  <a:lnTo>
                    <a:pt x="840" y="280"/>
                  </a:lnTo>
                  <a:lnTo>
                    <a:pt x="848" y="296"/>
                  </a:lnTo>
                  <a:lnTo>
                    <a:pt x="848" y="296"/>
                  </a:lnTo>
                  <a:lnTo>
                    <a:pt x="856" y="304"/>
                  </a:lnTo>
                  <a:lnTo>
                    <a:pt x="856" y="304"/>
                  </a:lnTo>
                  <a:lnTo>
                    <a:pt x="872" y="312"/>
                  </a:lnTo>
                  <a:lnTo>
                    <a:pt x="872" y="312"/>
                  </a:lnTo>
                  <a:lnTo>
                    <a:pt x="880" y="320"/>
                  </a:lnTo>
                  <a:lnTo>
                    <a:pt x="880" y="320"/>
                  </a:lnTo>
                  <a:lnTo>
                    <a:pt x="888" y="320"/>
                  </a:lnTo>
                  <a:lnTo>
                    <a:pt x="888" y="320"/>
                  </a:lnTo>
                  <a:lnTo>
                    <a:pt x="904" y="320"/>
                  </a:lnTo>
                  <a:lnTo>
                    <a:pt x="904" y="320"/>
                  </a:lnTo>
                  <a:lnTo>
                    <a:pt x="912" y="320"/>
                  </a:lnTo>
                  <a:lnTo>
                    <a:pt x="912" y="320"/>
                  </a:lnTo>
                  <a:lnTo>
                    <a:pt x="920" y="312"/>
                  </a:lnTo>
                  <a:lnTo>
                    <a:pt x="920" y="312"/>
                  </a:lnTo>
                  <a:lnTo>
                    <a:pt x="936" y="312"/>
                  </a:lnTo>
                  <a:lnTo>
                    <a:pt x="936" y="312"/>
                  </a:lnTo>
                  <a:lnTo>
                    <a:pt x="944" y="312"/>
                  </a:lnTo>
                  <a:lnTo>
                    <a:pt x="944" y="312"/>
                  </a:lnTo>
                  <a:lnTo>
                    <a:pt x="952" y="320"/>
                  </a:lnTo>
                  <a:lnTo>
                    <a:pt x="952" y="320"/>
                  </a:lnTo>
                  <a:lnTo>
                    <a:pt x="968" y="328"/>
                  </a:lnTo>
                  <a:lnTo>
                    <a:pt x="968" y="328"/>
                  </a:lnTo>
                  <a:lnTo>
                    <a:pt x="976" y="328"/>
                  </a:lnTo>
                  <a:lnTo>
                    <a:pt x="976" y="328"/>
                  </a:lnTo>
                  <a:lnTo>
                    <a:pt x="984" y="320"/>
                  </a:lnTo>
                  <a:lnTo>
                    <a:pt x="984" y="320"/>
                  </a:lnTo>
                  <a:lnTo>
                    <a:pt x="1000" y="312"/>
                  </a:lnTo>
                  <a:lnTo>
                    <a:pt x="1000" y="312"/>
                  </a:lnTo>
                  <a:lnTo>
                    <a:pt x="1008" y="296"/>
                  </a:lnTo>
                  <a:lnTo>
                    <a:pt x="1008" y="296"/>
                  </a:lnTo>
                  <a:lnTo>
                    <a:pt x="1016" y="280"/>
                  </a:lnTo>
                  <a:lnTo>
                    <a:pt x="1016" y="280"/>
                  </a:lnTo>
                  <a:lnTo>
                    <a:pt x="1032" y="256"/>
                  </a:lnTo>
                  <a:lnTo>
                    <a:pt x="1032" y="256"/>
                  </a:lnTo>
                  <a:lnTo>
                    <a:pt x="1040" y="232"/>
                  </a:lnTo>
                  <a:lnTo>
                    <a:pt x="1040" y="232"/>
                  </a:lnTo>
                  <a:lnTo>
                    <a:pt x="1048" y="208"/>
                  </a:lnTo>
                  <a:lnTo>
                    <a:pt x="1048" y="208"/>
                  </a:lnTo>
                  <a:lnTo>
                    <a:pt x="1056" y="192"/>
                  </a:lnTo>
                  <a:lnTo>
                    <a:pt x="1056" y="192"/>
                  </a:lnTo>
                  <a:lnTo>
                    <a:pt x="1072" y="168"/>
                  </a:lnTo>
                  <a:lnTo>
                    <a:pt x="1072" y="168"/>
                  </a:lnTo>
                  <a:lnTo>
                    <a:pt x="1080" y="152"/>
                  </a:lnTo>
                  <a:lnTo>
                    <a:pt x="1080" y="152"/>
                  </a:lnTo>
                  <a:lnTo>
                    <a:pt x="1088" y="136"/>
                  </a:lnTo>
                  <a:lnTo>
                    <a:pt x="1088" y="136"/>
                  </a:lnTo>
                  <a:lnTo>
                    <a:pt x="1104" y="128"/>
                  </a:lnTo>
                  <a:lnTo>
                    <a:pt x="1104" y="128"/>
                  </a:lnTo>
                  <a:lnTo>
                    <a:pt x="1112" y="120"/>
                  </a:lnTo>
                  <a:lnTo>
                    <a:pt x="1112" y="120"/>
                  </a:lnTo>
                  <a:lnTo>
                    <a:pt x="1120" y="112"/>
                  </a:lnTo>
                  <a:lnTo>
                    <a:pt x="1120" y="112"/>
                  </a:lnTo>
                  <a:lnTo>
                    <a:pt x="1136" y="104"/>
                  </a:lnTo>
                  <a:lnTo>
                    <a:pt x="1136" y="104"/>
                  </a:lnTo>
                  <a:lnTo>
                    <a:pt x="1144" y="104"/>
                  </a:lnTo>
                  <a:lnTo>
                    <a:pt x="1144" y="104"/>
                  </a:lnTo>
                  <a:lnTo>
                    <a:pt x="1152" y="104"/>
                  </a:lnTo>
                  <a:lnTo>
                    <a:pt x="1152" y="104"/>
                  </a:lnTo>
                  <a:lnTo>
                    <a:pt x="1160" y="104"/>
                  </a:lnTo>
                  <a:lnTo>
                    <a:pt x="1160" y="104"/>
                  </a:lnTo>
                  <a:lnTo>
                    <a:pt x="1176" y="112"/>
                  </a:lnTo>
                  <a:lnTo>
                    <a:pt x="1176" y="112"/>
                  </a:lnTo>
                  <a:lnTo>
                    <a:pt x="1184" y="120"/>
                  </a:lnTo>
                  <a:lnTo>
                    <a:pt x="1184" y="120"/>
                  </a:lnTo>
                  <a:lnTo>
                    <a:pt x="1192" y="128"/>
                  </a:lnTo>
                  <a:lnTo>
                    <a:pt x="1192" y="128"/>
                  </a:lnTo>
                  <a:lnTo>
                    <a:pt x="1208" y="136"/>
                  </a:lnTo>
                  <a:lnTo>
                    <a:pt x="1208" y="136"/>
                  </a:lnTo>
                  <a:lnTo>
                    <a:pt x="1216" y="144"/>
                  </a:lnTo>
                  <a:lnTo>
                    <a:pt x="1216" y="144"/>
                  </a:lnTo>
                  <a:lnTo>
                    <a:pt x="1224" y="152"/>
                  </a:lnTo>
                  <a:lnTo>
                    <a:pt x="1224" y="152"/>
                  </a:lnTo>
                  <a:lnTo>
                    <a:pt x="1240" y="152"/>
                  </a:lnTo>
                  <a:lnTo>
                    <a:pt x="1240" y="152"/>
                  </a:lnTo>
                  <a:lnTo>
                    <a:pt x="1248" y="160"/>
                  </a:lnTo>
                  <a:lnTo>
                    <a:pt x="1248" y="160"/>
                  </a:lnTo>
                  <a:lnTo>
                    <a:pt x="1256" y="160"/>
                  </a:lnTo>
                  <a:lnTo>
                    <a:pt x="1256" y="160"/>
                  </a:lnTo>
                  <a:lnTo>
                    <a:pt x="1272" y="160"/>
                  </a:lnTo>
                  <a:lnTo>
                    <a:pt x="1272" y="160"/>
                  </a:lnTo>
                  <a:lnTo>
                    <a:pt x="1280" y="160"/>
                  </a:lnTo>
                  <a:lnTo>
                    <a:pt x="1280" y="160"/>
                  </a:lnTo>
                  <a:lnTo>
                    <a:pt x="1288" y="160"/>
                  </a:lnTo>
                  <a:lnTo>
                    <a:pt x="1288" y="160"/>
                  </a:lnTo>
                  <a:lnTo>
                    <a:pt x="1304" y="160"/>
                  </a:lnTo>
                  <a:lnTo>
                    <a:pt x="1304" y="160"/>
                  </a:lnTo>
                  <a:lnTo>
                    <a:pt x="1312" y="160"/>
                  </a:lnTo>
                  <a:lnTo>
                    <a:pt x="1312" y="160"/>
                  </a:lnTo>
                  <a:lnTo>
                    <a:pt x="1320" y="160"/>
                  </a:lnTo>
                  <a:lnTo>
                    <a:pt x="1320" y="160"/>
                  </a:lnTo>
                  <a:lnTo>
                    <a:pt x="1336" y="152"/>
                  </a:lnTo>
                  <a:lnTo>
                    <a:pt x="1336" y="152"/>
                  </a:lnTo>
                  <a:lnTo>
                    <a:pt x="1344" y="152"/>
                  </a:lnTo>
                  <a:lnTo>
                    <a:pt x="1344" y="152"/>
                  </a:lnTo>
                  <a:lnTo>
                    <a:pt x="1352" y="152"/>
                  </a:lnTo>
                  <a:lnTo>
                    <a:pt x="1352" y="152"/>
                  </a:lnTo>
                  <a:lnTo>
                    <a:pt x="1368" y="152"/>
                  </a:lnTo>
                  <a:lnTo>
                    <a:pt x="1368" y="152"/>
                  </a:lnTo>
                  <a:lnTo>
                    <a:pt x="1376" y="144"/>
                  </a:lnTo>
                  <a:lnTo>
                    <a:pt x="1376" y="144"/>
                  </a:lnTo>
                  <a:lnTo>
                    <a:pt x="1384" y="144"/>
                  </a:lnTo>
                  <a:lnTo>
                    <a:pt x="1384" y="144"/>
                  </a:lnTo>
                  <a:lnTo>
                    <a:pt x="1400" y="144"/>
                  </a:lnTo>
                  <a:lnTo>
                    <a:pt x="1400" y="144"/>
                  </a:lnTo>
                  <a:lnTo>
                    <a:pt x="1408" y="144"/>
                  </a:lnTo>
                  <a:lnTo>
                    <a:pt x="1408" y="144"/>
                  </a:lnTo>
                  <a:lnTo>
                    <a:pt x="1416" y="144"/>
                  </a:lnTo>
                  <a:lnTo>
                    <a:pt x="1416" y="144"/>
                  </a:lnTo>
                  <a:lnTo>
                    <a:pt x="1432" y="136"/>
                  </a:lnTo>
                  <a:lnTo>
                    <a:pt x="1432" y="136"/>
                  </a:lnTo>
                  <a:lnTo>
                    <a:pt x="1440" y="120"/>
                  </a:lnTo>
                  <a:lnTo>
                    <a:pt x="1440" y="120"/>
                  </a:lnTo>
                  <a:lnTo>
                    <a:pt x="1448" y="112"/>
                  </a:lnTo>
                  <a:lnTo>
                    <a:pt x="1448" y="112"/>
                  </a:lnTo>
                  <a:lnTo>
                    <a:pt x="1464" y="96"/>
                  </a:lnTo>
                  <a:lnTo>
                    <a:pt x="1464" y="96"/>
                  </a:lnTo>
                  <a:lnTo>
                    <a:pt x="1472" y="80"/>
                  </a:lnTo>
                  <a:lnTo>
                    <a:pt x="1472" y="80"/>
                  </a:lnTo>
                  <a:lnTo>
                    <a:pt x="1480" y="64"/>
                  </a:lnTo>
                  <a:lnTo>
                    <a:pt x="1480" y="64"/>
                  </a:lnTo>
                  <a:lnTo>
                    <a:pt x="1496" y="56"/>
                  </a:lnTo>
                  <a:lnTo>
                    <a:pt x="1496" y="56"/>
                  </a:lnTo>
                  <a:lnTo>
                    <a:pt x="1504" y="40"/>
                  </a:lnTo>
                  <a:lnTo>
                    <a:pt x="1504" y="40"/>
                  </a:lnTo>
                  <a:lnTo>
                    <a:pt x="1512" y="32"/>
                  </a:lnTo>
                  <a:lnTo>
                    <a:pt x="1512" y="32"/>
                  </a:lnTo>
                  <a:lnTo>
                    <a:pt x="1528" y="16"/>
                  </a:lnTo>
                  <a:lnTo>
                    <a:pt x="1528" y="16"/>
                  </a:lnTo>
                  <a:lnTo>
                    <a:pt x="1536" y="8"/>
                  </a:lnTo>
                  <a:lnTo>
                    <a:pt x="1536" y="8"/>
                  </a:lnTo>
                  <a:lnTo>
                    <a:pt x="1544" y="0"/>
                  </a:lnTo>
                  <a:lnTo>
                    <a:pt x="1544" y="0"/>
                  </a:lnTo>
                  <a:lnTo>
                    <a:pt x="1560" y="8"/>
                  </a:lnTo>
                  <a:lnTo>
                    <a:pt x="1560" y="8"/>
                  </a:lnTo>
                  <a:lnTo>
                    <a:pt x="1568" y="16"/>
                  </a:lnTo>
                  <a:lnTo>
                    <a:pt x="1568" y="16"/>
                  </a:lnTo>
                  <a:lnTo>
                    <a:pt x="1576" y="32"/>
                  </a:lnTo>
                  <a:lnTo>
                    <a:pt x="1576" y="32"/>
                  </a:lnTo>
                  <a:lnTo>
                    <a:pt x="1592" y="56"/>
                  </a:lnTo>
                  <a:lnTo>
                    <a:pt x="1592" y="56"/>
                  </a:lnTo>
                  <a:lnTo>
                    <a:pt x="1600" y="88"/>
                  </a:lnTo>
                  <a:lnTo>
                    <a:pt x="1600" y="88"/>
                  </a:lnTo>
                  <a:lnTo>
                    <a:pt x="1608" y="128"/>
                  </a:lnTo>
                  <a:lnTo>
                    <a:pt x="1608" y="128"/>
                  </a:lnTo>
                  <a:lnTo>
                    <a:pt x="1624" y="176"/>
                  </a:lnTo>
                  <a:lnTo>
                    <a:pt x="1624" y="176"/>
                  </a:lnTo>
                  <a:lnTo>
                    <a:pt x="1632" y="224"/>
                  </a:lnTo>
                  <a:lnTo>
                    <a:pt x="1632" y="224"/>
                  </a:lnTo>
                  <a:lnTo>
                    <a:pt x="1640" y="264"/>
                  </a:lnTo>
                  <a:lnTo>
                    <a:pt x="1640" y="264"/>
                  </a:lnTo>
                  <a:lnTo>
                    <a:pt x="1648" y="312"/>
                  </a:lnTo>
                  <a:lnTo>
                    <a:pt x="1648" y="312"/>
                  </a:lnTo>
                  <a:lnTo>
                    <a:pt x="1664" y="352"/>
                  </a:lnTo>
                  <a:lnTo>
                    <a:pt x="1664" y="352"/>
                  </a:lnTo>
                  <a:lnTo>
                    <a:pt x="1672" y="392"/>
                  </a:lnTo>
                  <a:lnTo>
                    <a:pt x="1672" y="392"/>
                  </a:lnTo>
                  <a:lnTo>
                    <a:pt x="1680" y="424"/>
                  </a:lnTo>
                  <a:lnTo>
                    <a:pt x="1680" y="424"/>
                  </a:lnTo>
                  <a:lnTo>
                    <a:pt x="1696" y="456"/>
                  </a:lnTo>
                  <a:lnTo>
                    <a:pt x="1696" y="456"/>
                  </a:lnTo>
                  <a:lnTo>
                    <a:pt x="1704" y="488"/>
                  </a:lnTo>
                  <a:lnTo>
                    <a:pt x="1704" y="488"/>
                  </a:lnTo>
                  <a:lnTo>
                    <a:pt x="1712" y="504"/>
                  </a:lnTo>
                  <a:lnTo>
                    <a:pt x="1712" y="504"/>
                  </a:lnTo>
                  <a:lnTo>
                    <a:pt x="1728" y="528"/>
                  </a:lnTo>
                  <a:lnTo>
                    <a:pt x="1728" y="528"/>
                  </a:lnTo>
                  <a:lnTo>
                    <a:pt x="1736" y="544"/>
                  </a:lnTo>
                  <a:lnTo>
                    <a:pt x="1736" y="544"/>
                  </a:lnTo>
                  <a:lnTo>
                    <a:pt x="1744" y="560"/>
                  </a:lnTo>
                  <a:lnTo>
                    <a:pt x="1744" y="560"/>
                  </a:lnTo>
                  <a:lnTo>
                    <a:pt x="1760" y="576"/>
                  </a:lnTo>
                  <a:lnTo>
                    <a:pt x="1760" y="576"/>
                  </a:lnTo>
                  <a:lnTo>
                    <a:pt x="1768" y="584"/>
                  </a:lnTo>
                  <a:lnTo>
                    <a:pt x="1768" y="584"/>
                  </a:lnTo>
                  <a:lnTo>
                    <a:pt x="1776" y="600"/>
                  </a:lnTo>
                  <a:lnTo>
                    <a:pt x="1776" y="600"/>
                  </a:lnTo>
                  <a:lnTo>
                    <a:pt x="1784" y="616"/>
                  </a:lnTo>
                  <a:lnTo>
                    <a:pt x="1784" y="616"/>
                  </a:lnTo>
                  <a:lnTo>
                    <a:pt x="1800" y="632"/>
                  </a:lnTo>
                  <a:lnTo>
                    <a:pt x="1800" y="632"/>
                  </a:lnTo>
                  <a:lnTo>
                    <a:pt x="1808" y="656"/>
                  </a:lnTo>
                  <a:lnTo>
                    <a:pt x="1808" y="656"/>
                  </a:lnTo>
                  <a:lnTo>
                    <a:pt x="1816" y="680"/>
                  </a:lnTo>
                  <a:lnTo>
                    <a:pt x="1816" y="680"/>
                  </a:lnTo>
                  <a:lnTo>
                    <a:pt x="1832" y="696"/>
                  </a:lnTo>
                  <a:lnTo>
                    <a:pt x="1832" y="696"/>
                  </a:lnTo>
                  <a:lnTo>
                    <a:pt x="1840" y="720"/>
                  </a:lnTo>
                  <a:lnTo>
                    <a:pt x="1840" y="720"/>
                  </a:lnTo>
                  <a:lnTo>
                    <a:pt x="1848" y="744"/>
                  </a:lnTo>
                  <a:lnTo>
                    <a:pt x="1848" y="744"/>
                  </a:lnTo>
                  <a:lnTo>
                    <a:pt x="1864" y="768"/>
                  </a:lnTo>
                  <a:lnTo>
                    <a:pt x="1864" y="768"/>
                  </a:lnTo>
                  <a:lnTo>
                    <a:pt x="1872" y="792"/>
                  </a:lnTo>
                  <a:lnTo>
                    <a:pt x="1872" y="792"/>
                  </a:lnTo>
                  <a:lnTo>
                    <a:pt x="1880" y="824"/>
                  </a:lnTo>
                  <a:lnTo>
                    <a:pt x="1880" y="824"/>
                  </a:lnTo>
                  <a:lnTo>
                    <a:pt x="1896" y="848"/>
                  </a:lnTo>
                  <a:lnTo>
                    <a:pt x="1896" y="848"/>
                  </a:lnTo>
                  <a:lnTo>
                    <a:pt x="1904" y="872"/>
                  </a:lnTo>
                  <a:lnTo>
                    <a:pt x="1904" y="872"/>
                  </a:lnTo>
                  <a:lnTo>
                    <a:pt x="1912" y="888"/>
                  </a:lnTo>
                  <a:lnTo>
                    <a:pt x="1912" y="888"/>
                  </a:lnTo>
                  <a:lnTo>
                    <a:pt x="1928" y="904"/>
                  </a:lnTo>
                  <a:lnTo>
                    <a:pt x="1928" y="904"/>
                  </a:lnTo>
                  <a:lnTo>
                    <a:pt x="1936" y="920"/>
                  </a:lnTo>
                  <a:lnTo>
                    <a:pt x="1936" y="920"/>
                  </a:lnTo>
                  <a:lnTo>
                    <a:pt x="1944" y="920"/>
                  </a:lnTo>
                  <a:lnTo>
                    <a:pt x="1944" y="920"/>
                  </a:lnTo>
                  <a:lnTo>
                    <a:pt x="1960" y="928"/>
                  </a:lnTo>
                  <a:lnTo>
                    <a:pt x="1960" y="928"/>
                  </a:lnTo>
                  <a:lnTo>
                    <a:pt x="1968" y="928"/>
                  </a:lnTo>
                  <a:lnTo>
                    <a:pt x="1968" y="928"/>
                  </a:lnTo>
                  <a:lnTo>
                    <a:pt x="1976" y="920"/>
                  </a:lnTo>
                  <a:lnTo>
                    <a:pt x="1976" y="920"/>
                  </a:lnTo>
                  <a:lnTo>
                    <a:pt x="1992" y="912"/>
                  </a:lnTo>
                  <a:lnTo>
                    <a:pt x="1992" y="912"/>
                  </a:lnTo>
                  <a:lnTo>
                    <a:pt x="2000" y="904"/>
                  </a:lnTo>
                  <a:lnTo>
                    <a:pt x="2000" y="904"/>
                  </a:lnTo>
                  <a:lnTo>
                    <a:pt x="2008" y="880"/>
                  </a:lnTo>
                  <a:lnTo>
                    <a:pt x="2008" y="880"/>
                  </a:lnTo>
                  <a:lnTo>
                    <a:pt x="2024" y="856"/>
                  </a:lnTo>
                  <a:lnTo>
                    <a:pt x="2024" y="856"/>
                  </a:lnTo>
                  <a:lnTo>
                    <a:pt x="2032" y="840"/>
                  </a:lnTo>
                  <a:lnTo>
                    <a:pt x="2032" y="840"/>
                  </a:lnTo>
                  <a:lnTo>
                    <a:pt x="2040" y="816"/>
                  </a:lnTo>
                  <a:lnTo>
                    <a:pt x="2040" y="816"/>
                  </a:lnTo>
                  <a:lnTo>
                    <a:pt x="2056" y="800"/>
                  </a:lnTo>
                  <a:lnTo>
                    <a:pt x="2056" y="800"/>
                  </a:lnTo>
                  <a:lnTo>
                    <a:pt x="2064" y="776"/>
                  </a:lnTo>
                  <a:lnTo>
                    <a:pt x="2064" y="776"/>
                  </a:lnTo>
                </a:path>
              </a:pathLst>
            </a:custGeom>
            <a:noFill/>
            <a:ln w="25400">
              <a:solidFill>
                <a:srgbClr val="FFD34C"/>
              </a:solidFill>
              <a:prstDash val="solid"/>
              <a:round/>
              <a:headEnd/>
              <a:tailEnd/>
            </a:ln>
          </p:spPr>
          <p:txBody>
            <a:bodyPr/>
            <a:lstStyle/>
            <a:p>
              <a:endParaRPr lang="en-US" dirty="0">
                <a:solidFill>
                  <a:prstClr val="white"/>
                </a:solidFill>
              </a:endParaRPr>
            </a:p>
          </p:txBody>
        </p:sp>
        <p:sp>
          <p:nvSpPr>
            <p:cNvPr id="118828" name="Freeform 1068"/>
            <p:cNvSpPr>
              <a:spLocks/>
            </p:cNvSpPr>
            <p:nvPr/>
          </p:nvSpPr>
          <p:spPr bwMode="auto">
            <a:xfrm>
              <a:off x="1293" y="2600"/>
              <a:ext cx="2064" cy="928"/>
            </a:xfrm>
            <a:custGeom>
              <a:avLst/>
              <a:gdLst/>
              <a:ahLst/>
              <a:cxnLst>
                <a:cxn ang="0">
                  <a:pos x="32" y="440"/>
                </a:cxn>
                <a:cxn ang="0">
                  <a:pos x="72" y="424"/>
                </a:cxn>
                <a:cxn ang="0">
                  <a:pos x="120" y="144"/>
                </a:cxn>
                <a:cxn ang="0">
                  <a:pos x="160" y="216"/>
                </a:cxn>
                <a:cxn ang="0">
                  <a:pos x="200" y="232"/>
                </a:cxn>
                <a:cxn ang="0">
                  <a:pos x="248" y="248"/>
                </a:cxn>
                <a:cxn ang="0">
                  <a:pos x="288" y="248"/>
                </a:cxn>
                <a:cxn ang="0">
                  <a:pos x="328" y="256"/>
                </a:cxn>
                <a:cxn ang="0">
                  <a:pos x="376" y="216"/>
                </a:cxn>
                <a:cxn ang="0">
                  <a:pos x="416" y="192"/>
                </a:cxn>
                <a:cxn ang="0">
                  <a:pos x="456" y="192"/>
                </a:cxn>
                <a:cxn ang="0">
                  <a:pos x="496" y="168"/>
                </a:cxn>
                <a:cxn ang="0">
                  <a:pos x="544" y="176"/>
                </a:cxn>
                <a:cxn ang="0">
                  <a:pos x="584" y="184"/>
                </a:cxn>
                <a:cxn ang="0">
                  <a:pos x="624" y="160"/>
                </a:cxn>
                <a:cxn ang="0">
                  <a:pos x="664" y="128"/>
                </a:cxn>
                <a:cxn ang="0">
                  <a:pos x="712" y="128"/>
                </a:cxn>
                <a:cxn ang="0">
                  <a:pos x="752" y="152"/>
                </a:cxn>
                <a:cxn ang="0">
                  <a:pos x="792" y="208"/>
                </a:cxn>
                <a:cxn ang="0">
                  <a:pos x="840" y="280"/>
                </a:cxn>
                <a:cxn ang="0">
                  <a:pos x="880" y="320"/>
                </a:cxn>
                <a:cxn ang="0">
                  <a:pos x="920" y="312"/>
                </a:cxn>
                <a:cxn ang="0">
                  <a:pos x="968" y="328"/>
                </a:cxn>
                <a:cxn ang="0">
                  <a:pos x="1008" y="296"/>
                </a:cxn>
                <a:cxn ang="0">
                  <a:pos x="1048" y="208"/>
                </a:cxn>
                <a:cxn ang="0">
                  <a:pos x="1088" y="136"/>
                </a:cxn>
                <a:cxn ang="0">
                  <a:pos x="1136" y="104"/>
                </a:cxn>
                <a:cxn ang="0">
                  <a:pos x="1176" y="112"/>
                </a:cxn>
                <a:cxn ang="0">
                  <a:pos x="1216" y="144"/>
                </a:cxn>
                <a:cxn ang="0">
                  <a:pos x="1256" y="160"/>
                </a:cxn>
                <a:cxn ang="0">
                  <a:pos x="1304" y="160"/>
                </a:cxn>
                <a:cxn ang="0">
                  <a:pos x="1344" y="152"/>
                </a:cxn>
                <a:cxn ang="0">
                  <a:pos x="1384" y="144"/>
                </a:cxn>
                <a:cxn ang="0">
                  <a:pos x="1432" y="136"/>
                </a:cxn>
                <a:cxn ang="0">
                  <a:pos x="1472" y="80"/>
                </a:cxn>
                <a:cxn ang="0">
                  <a:pos x="1512" y="32"/>
                </a:cxn>
                <a:cxn ang="0">
                  <a:pos x="1560" y="8"/>
                </a:cxn>
                <a:cxn ang="0">
                  <a:pos x="1600" y="88"/>
                </a:cxn>
                <a:cxn ang="0">
                  <a:pos x="1640" y="264"/>
                </a:cxn>
                <a:cxn ang="0">
                  <a:pos x="1680" y="424"/>
                </a:cxn>
                <a:cxn ang="0">
                  <a:pos x="1728" y="528"/>
                </a:cxn>
                <a:cxn ang="0">
                  <a:pos x="1768" y="584"/>
                </a:cxn>
                <a:cxn ang="0">
                  <a:pos x="1808" y="656"/>
                </a:cxn>
                <a:cxn ang="0">
                  <a:pos x="1848" y="744"/>
                </a:cxn>
                <a:cxn ang="0">
                  <a:pos x="1896" y="848"/>
                </a:cxn>
                <a:cxn ang="0">
                  <a:pos x="1936" y="920"/>
                </a:cxn>
                <a:cxn ang="0">
                  <a:pos x="1976" y="920"/>
                </a:cxn>
                <a:cxn ang="0">
                  <a:pos x="2024" y="856"/>
                </a:cxn>
                <a:cxn ang="0">
                  <a:pos x="2064" y="776"/>
                </a:cxn>
              </a:cxnLst>
              <a:rect l="0" t="0" r="r" b="b"/>
              <a:pathLst>
                <a:path w="2064" h="928">
                  <a:moveTo>
                    <a:pt x="0" y="368"/>
                  </a:moveTo>
                  <a:lnTo>
                    <a:pt x="8" y="376"/>
                  </a:lnTo>
                  <a:lnTo>
                    <a:pt x="24" y="400"/>
                  </a:lnTo>
                  <a:lnTo>
                    <a:pt x="32" y="440"/>
                  </a:lnTo>
                  <a:lnTo>
                    <a:pt x="40" y="480"/>
                  </a:lnTo>
                  <a:lnTo>
                    <a:pt x="56" y="504"/>
                  </a:lnTo>
                  <a:lnTo>
                    <a:pt x="64" y="488"/>
                  </a:lnTo>
                  <a:lnTo>
                    <a:pt x="72" y="424"/>
                  </a:lnTo>
                  <a:lnTo>
                    <a:pt x="88" y="328"/>
                  </a:lnTo>
                  <a:lnTo>
                    <a:pt x="96" y="240"/>
                  </a:lnTo>
                  <a:lnTo>
                    <a:pt x="104" y="168"/>
                  </a:lnTo>
                  <a:lnTo>
                    <a:pt x="120" y="144"/>
                  </a:lnTo>
                  <a:lnTo>
                    <a:pt x="128" y="144"/>
                  </a:lnTo>
                  <a:lnTo>
                    <a:pt x="136" y="168"/>
                  </a:lnTo>
                  <a:lnTo>
                    <a:pt x="152" y="192"/>
                  </a:lnTo>
                  <a:lnTo>
                    <a:pt x="160" y="216"/>
                  </a:lnTo>
                  <a:lnTo>
                    <a:pt x="168" y="224"/>
                  </a:lnTo>
                  <a:lnTo>
                    <a:pt x="184" y="232"/>
                  </a:lnTo>
                  <a:lnTo>
                    <a:pt x="192" y="232"/>
                  </a:lnTo>
                  <a:lnTo>
                    <a:pt x="200" y="232"/>
                  </a:lnTo>
                  <a:lnTo>
                    <a:pt x="216" y="240"/>
                  </a:lnTo>
                  <a:lnTo>
                    <a:pt x="224" y="248"/>
                  </a:lnTo>
                  <a:lnTo>
                    <a:pt x="232" y="248"/>
                  </a:lnTo>
                  <a:lnTo>
                    <a:pt x="248" y="248"/>
                  </a:lnTo>
                  <a:lnTo>
                    <a:pt x="256" y="248"/>
                  </a:lnTo>
                  <a:lnTo>
                    <a:pt x="264" y="248"/>
                  </a:lnTo>
                  <a:lnTo>
                    <a:pt x="280" y="240"/>
                  </a:lnTo>
                  <a:lnTo>
                    <a:pt x="288" y="248"/>
                  </a:lnTo>
                  <a:lnTo>
                    <a:pt x="296" y="248"/>
                  </a:lnTo>
                  <a:lnTo>
                    <a:pt x="312" y="256"/>
                  </a:lnTo>
                  <a:lnTo>
                    <a:pt x="320" y="256"/>
                  </a:lnTo>
                  <a:lnTo>
                    <a:pt x="328" y="256"/>
                  </a:lnTo>
                  <a:lnTo>
                    <a:pt x="344" y="248"/>
                  </a:lnTo>
                  <a:lnTo>
                    <a:pt x="352" y="240"/>
                  </a:lnTo>
                  <a:lnTo>
                    <a:pt x="360" y="232"/>
                  </a:lnTo>
                  <a:lnTo>
                    <a:pt x="376" y="216"/>
                  </a:lnTo>
                  <a:lnTo>
                    <a:pt x="384" y="208"/>
                  </a:lnTo>
                  <a:lnTo>
                    <a:pt x="392" y="200"/>
                  </a:lnTo>
                  <a:lnTo>
                    <a:pt x="408" y="192"/>
                  </a:lnTo>
                  <a:lnTo>
                    <a:pt x="416" y="192"/>
                  </a:lnTo>
                  <a:lnTo>
                    <a:pt x="424" y="192"/>
                  </a:lnTo>
                  <a:lnTo>
                    <a:pt x="432" y="192"/>
                  </a:lnTo>
                  <a:lnTo>
                    <a:pt x="448" y="192"/>
                  </a:lnTo>
                  <a:lnTo>
                    <a:pt x="456" y="192"/>
                  </a:lnTo>
                  <a:lnTo>
                    <a:pt x="464" y="192"/>
                  </a:lnTo>
                  <a:lnTo>
                    <a:pt x="480" y="184"/>
                  </a:lnTo>
                  <a:lnTo>
                    <a:pt x="488" y="176"/>
                  </a:lnTo>
                  <a:lnTo>
                    <a:pt x="496" y="168"/>
                  </a:lnTo>
                  <a:lnTo>
                    <a:pt x="512" y="168"/>
                  </a:lnTo>
                  <a:lnTo>
                    <a:pt x="520" y="168"/>
                  </a:lnTo>
                  <a:lnTo>
                    <a:pt x="528" y="168"/>
                  </a:lnTo>
                  <a:lnTo>
                    <a:pt x="544" y="176"/>
                  </a:lnTo>
                  <a:lnTo>
                    <a:pt x="552" y="176"/>
                  </a:lnTo>
                  <a:lnTo>
                    <a:pt x="560" y="184"/>
                  </a:lnTo>
                  <a:lnTo>
                    <a:pt x="568" y="184"/>
                  </a:lnTo>
                  <a:lnTo>
                    <a:pt x="584" y="184"/>
                  </a:lnTo>
                  <a:lnTo>
                    <a:pt x="592" y="184"/>
                  </a:lnTo>
                  <a:lnTo>
                    <a:pt x="600" y="176"/>
                  </a:lnTo>
                  <a:lnTo>
                    <a:pt x="616" y="168"/>
                  </a:lnTo>
                  <a:lnTo>
                    <a:pt x="624" y="160"/>
                  </a:lnTo>
                  <a:lnTo>
                    <a:pt x="632" y="144"/>
                  </a:lnTo>
                  <a:lnTo>
                    <a:pt x="648" y="136"/>
                  </a:lnTo>
                  <a:lnTo>
                    <a:pt x="656" y="128"/>
                  </a:lnTo>
                  <a:lnTo>
                    <a:pt x="664" y="128"/>
                  </a:lnTo>
                  <a:lnTo>
                    <a:pt x="680" y="120"/>
                  </a:lnTo>
                  <a:lnTo>
                    <a:pt x="688" y="120"/>
                  </a:lnTo>
                  <a:lnTo>
                    <a:pt x="696" y="120"/>
                  </a:lnTo>
                  <a:lnTo>
                    <a:pt x="712" y="128"/>
                  </a:lnTo>
                  <a:lnTo>
                    <a:pt x="720" y="128"/>
                  </a:lnTo>
                  <a:lnTo>
                    <a:pt x="728" y="136"/>
                  </a:lnTo>
                  <a:lnTo>
                    <a:pt x="744" y="144"/>
                  </a:lnTo>
                  <a:lnTo>
                    <a:pt x="752" y="152"/>
                  </a:lnTo>
                  <a:lnTo>
                    <a:pt x="760" y="168"/>
                  </a:lnTo>
                  <a:lnTo>
                    <a:pt x="776" y="176"/>
                  </a:lnTo>
                  <a:lnTo>
                    <a:pt x="784" y="192"/>
                  </a:lnTo>
                  <a:lnTo>
                    <a:pt x="792" y="208"/>
                  </a:lnTo>
                  <a:lnTo>
                    <a:pt x="808" y="232"/>
                  </a:lnTo>
                  <a:lnTo>
                    <a:pt x="816" y="248"/>
                  </a:lnTo>
                  <a:lnTo>
                    <a:pt x="824" y="264"/>
                  </a:lnTo>
                  <a:lnTo>
                    <a:pt x="840" y="280"/>
                  </a:lnTo>
                  <a:lnTo>
                    <a:pt x="848" y="296"/>
                  </a:lnTo>
                  <a:lnTo>
                    <a:pt x="856" y="304"/>
                  </a:lnTo>
                  <a:lnTo>
                    <a:pt x="872" y="312"/>
                  </a:lnTo>
                  <a:lnTo>
                    <a:pt x="880" y="320"/>
                  </a:lnTo>
                  <a:lnTo>
                    <a:pt x="888" y="320"/>
                  </a:lnTo>
                  <a:lnTo>
                    <a:pt x="904" y="320"/>
                  </a:lnTo>
                  <a:lnTo>
                    <a:pt x="912" y="320"/>
                  </a:lnTo>
                  <a:lnTo>
                    <a:pt x="920" y="312"/>
                  </a:lnTo>
                  <a:lnTo>
                    <a:pt x="936" y="312"/>
                  </a:lnTo>
                  <a:lnTo>
                    <a:pt x="944" y="312"/>
                  </a:lnTo>
                  <a:lnTo>
                    <a:pt x="952" y="320"/>
                  </a:lnTo>
                  <a:lnTo>
                    <a:pt x="968" y="328"/>
                  </a:lnTo>
                  <a:lnTo>
                    <a:pt x="976" y="328"/>
                  </a:lnTo>
                  <a:lnTo>
                    <a:pt x="984" y="320"/>
                  </a:lnTo>
                  <a:lnTo>
                    <a:pt x="1000" y="312"/>
                  </a:lnTo>
                  <a:lnTo>
                    <a:pt x="1008" y="296"/>
                  </a:lnTo>
                  <a:lnTo>
                    <a:pt x="1016" y="280"/>
                  </a:lnTo>
                  <a:lnTo>
                    <a:pt x="1032" y="256"/>
                  </a:lnTo>
                  <a:lnTo>
                    <a:pt x="1040" y="232"/>
                  </a:lnTo>
                  <a:lnTo>
                    <a:pt x="1048" y="208"/>
                  </a:lnTo>
                  <a:lnTo>
                    <a:pt x="1056" y="192"/>
                  </a:lnTo>
                  <a:lnTo>
                    <a:pt x="1072" y="168"/>
                  </a:lnTo>
                  <a:lnTo>
                    <a:pt x="1080" y="152"/>
                  </a:lnTo>
                  <a:lnTo>
                    <a:pt x="1088" y="136"/>
                  </a:lnTo>
                  <a:lnTo>
                    <a:pt x="1104" y="128"/>
                  </a:lnTo>
                  <a:lnTo>
                    <a:pt x="1112" y="120"/>
                  </a:lnTo>
                  <a:lnTo>
                    <a:pt x="1120" y="112"/>
                  </a:lnTo>
                  <a:lnTo>
                    <a:pt x="1136" y="104"/>
                  </a:lnTo>
                  <a:lnTo>
                    <a:pt x="1144" y="104"/>
                  </a:lnTo>
                  <a:lnTo>
                    <a:pt x="1152" y="104"/>
                  </a:lnTo>
                  <a:lnTo>
                    <a:pt x="1160" y="104"/>
                  </a:lnTo>
                  <a:lnTo>
                    <a:pt x="1176" y="112"/>
                  </a:lnTo>
                  <a:lnTo>
                    <a:pt x="1184" y="120"/>
                  </a:lnTo>
                  <a:lnTo>
                    <a:pt x="1192" y="128"/>
                  </a:lnTo>
                  <a:lnTo>
                    <a:pt x="1208" y="136"/>
                  </a:lnTo>
                  <a:lnTo>
                    <a:pt x="1216" y="144"/>
                  </a:lnTo>
                  <a:lnTo>
                    <a:pt x="1224" y="152"/>
                  </a:lnTo>
                  <a:lnTo>
                    <a:pt x="1240" y="152"/>
                  </a:lnTo>
                  <a:lnTo>
                    <a:pt x="1248" y="160"/>
                  </a:lnTo>
                  <a:lnTo>
                    <a:pt x="1256" y="160"/>
                  </a:lnTo>
                  <a:lnTo>
                    <a:pt x="1272" y="160"/>
                  </a:lnTo>
                  <a:lnTo>
                    <a:pt x="1280" y="160"/>
                  </a:lnTo>
                  <a:lnTo>
                    <a:pt x="1288" y="160"/>
                  </a:lnTo>
                  <a:lnTo>
                    <a:pt x="1304" y="160"/>
                  </a:lnTo>
                  <a:lnTo>
                    <a:pt x="1312" y="160"/>
                  </a:lnTo>
                  <a:lnTo>
                    <a:pt x="1320" y="160"/>
                  </a:lnTo>
                  <a:lnTo>
                    <a:pt x="1336" y="152"/>
                  </a:lnTo>
                  <a:lnTo>
                    <a:pt x="1344" y="152"/>
                  </a:lnTo>
                  <a:lnTo>
                    <a:pt x="1352" y="152"/>
                  </a:lnTo>
                  <a:lnTo>
                    <a:pt x="1368" y="152"/>
                  </a:lnTo>
                  <a:lnTo>
                    <a:pt x="1376" y="144"/>
                  </a:lnTo>
                  <a:lnTo>
                    <a:pt x="1384" y="144"/>
                  </a:lnTo>
                  <a:lnTo>
                    <a:pt x="1400" y="144"/>
                  </a:lnTo>
                  <a:lnTo>
                    <a:pt x="1408" y="144"/>
                  </a:lnTo>
                  <a:lnTo>
                    <a:pt x="1416" y="144"/>
                  </a:lnTo>
                  <a:lnTo>
                    <a:pt x="1432" y="136"/>
                  </a:lnTo>
                  <a:lnTo>
                    <a:pt x="1440" y="120"/>
                  </a:lnTo>
                  <a:lnTo>
                    <a:pt x="1448" y="112"/>
                  </a:lnTo>
                  <a:lnTo>
                    <a:pt x="1464" y="96"/>
                  </a:lnTo>
                  <a:lnTo>
                    <a:pt x="1472" y="80"/>
                  </a:lnTo>
                  <a:lnTo>
                    <a:pt x="1480" y="64"/>
                  </a:lnTo>
                  <a:lnTo>
                    <a:pt x="1496" y="56"/>
                  </a:lnTo>
                  <a:lnTo>
                    <a:pt x="1504" y="40"/>
                  </a:lnTo>
                  <a:lnTo>
                    <a:pt x="1512" y="32"/>
                  </a:lnTo>
                  <a:lnTo>
                    <a:pt x="1528" y="16"/>
                  </a:lnTo>
                  <a:lnTo>
                    <a:pt x="1536" y="8"/>
                  </a:lnTo>
                  <a:lnTo>
                    <a:pt x="1544" y="0"/>
                  </a:lnTo>
                  <a:lnTo>
                    <a:pt x="1560" y="8"/>
                  </a:lnTo>
                  <a:lnTo>
                    <a:pt x="1568" y="16"/>
                  </a:lnTo>
                  <a:lnTo>
                    <a:pt x="1576" y="32"/>
                  </a:lnTo>
                  <a:lnTo>
                    <a:pt x="1592" y="56"/>
                  </a:lnTo>
                  <a:lnTo>
                    <a:pt x="1600" y="88"/>
                  </a:lnTo>
                  <a:lnTo>
                    <a:pt x="1608" y="128"/>
                  </a:lnTo>
                  <a:lnTo>
                    <a:pt x="1624" y="176"/>
                  </a:lnTo>
                  <a:lnTo>
                    <a:pt x="1632" y="224"/>
                  </a:lnTo>
                  <a:lnTo>
                    <a:pt x="1640" y="264"/>
                  </a:lnTo>
                  <a:lnTo>
                    <a:pt x="1648" y="312"/>
                  </a:lnTo>
                  <a:lnTo>
                    <a:pt x="1664" y="352"/>
                  </a:lnTo>
                  <a:lnTo>
                    <a:pt x="1672" y="392"/>
                  </a:lnTo>
                  <a:lnTo>
                    <a:pt x="1680" y="424"/>
                  </a:lnTo>
                  <a:lnTo>
                    <a:pt x="1696" y="456"/>
                  </a:lnTo>
                  <a:lnTo>
                    <a:pt x="1704" y="488"/>
                  </a:lnTo>
                  <a:lnTo>
                    <a:pt x="1712" y="504"/>
                  </a:lnTo>
                  <a:lnTo>
                    <a:pt x="1728" y="528"/>
                  </a:lnTo>
                  <a:lnTo>
                    <a:pt x="1736" y="544"/>
                  </a:lnTo>
                  <a:lnTo>
                    <a:pt x="1744" y="560"/>
                  </a:lnTo>
                  <a:lnTo>
                    <a:pt x="1760" y="576"/>
                  </a:lnTo>
                  <a:lnTo>
                    <a:pt x="1768" y="584"/>
                  </a:lnTo>
                  <a:lnTo>
                    <a:pt x="1776" y="600"/>
                  </a:lnTo>
                  <a:lnTo>
                    <a:pt x="1784" y="616"/>
                  </a:lnTo>
                  <a:lnTo>
                    <a:pt x="1800" y="632"/>
                  </a:lnTo>
                  <a:lnTo>
                    <a:pt x="1808" y="656"/>
                  </a:lnTo>
                  <a:lnTo>
                    <a:pt x="1816" y="680"/>
                  </a:lnTo>
                  <a:lnTo>
                    <a:pt x="1832" y="696"/>
                  </a:lnTo>
                  <a:lnTo>
                    <a:pt x="1840" y="720"/>
                  </a:lnTo>
                  <a:lnTo>
                    <a:pt x="1848" y="744"/>
                  </a:lnTo>
                  <a:lnTo>
                    <a:pt x="1864" y="768"/>
                  </a:lnTo>
                  <a:lnTo>
                    <a:pt x="1872" y="792"/>
                  </a:lnTo>
                  <a:lnTo>
                    <a:pt x="1880" y="824"/>
                  </a:lnTo>
                  <a:lnTo>
                    <a:pt x="1896" y="848"/>
                  </a:lnTo>
                  <a:lnTo>
                    <a:pt x="1904" y="872"/>
                  </a:lnTo>
                  <a:lnTo>
                    <a:pt x="1912" y="888"/>
                  </a:lnTo>
                  <a:lnTo>
                    <a:pt x="1928" y="904"/>
                  </a:lnTo>
                  <a:lnTo>
                    <a:pt x="1936" y="920"/>
                  </a:lnTo>
                  <a:lnTo>
                    <a:pt x="1944" y="920"/>
                  </a:lnTo>
                  <a:lnTo>
                    <a:pt x="1960" y="928"/>
                  </a:lnTo>
                  <a:lnTo>
                    <a:pt x="1968" y="928"/>
                  </a:lnTo>
                  <a:lnTo>
                    <a:pt x="1976" y="920"/>
                  </a:lnTo>
                  <a:lnTo>
                    <a:pt x="1992" y="912"/>
                  </a:lnTo>
                  <a:lnTo>
                    <a:pt x="2000" y="904"/>
                  </a:lnTo>
                  <a:lnTo>
                    <a:pt x="2008" y="880"/>
                  </a:lnTo>
                  <a:lnTo>
                    <a:pt x="2024" y="856"/>
                  </a:lnTo>
                  <a:lnTo>
                    <a:pt x="2032" y="840"/>
                  </a:lnTo>
                  <a:lnTo>
                    <a:pt x="2040" y="816"/>
                  </a:lnTo>
                  <a:lnTo>
                    <a:pt x="2056" y="800"/>
                  </a:lnTo>
                  <a:lnTo>
                    <a:pt x="2064" y="776"/>
                  </a:lnTo>
                </a:path>
              </a:pathLst>
            </a:custGeom>
            <a:noFill/>
            <a:ln w="25400">
              <a:solidFill>
                <a:srgbClr val="FFD34C"/>
              </a:solidFill>
              <a:prstDash val="solid"/>
              <a:round/>
              <a:headEnd/>
              <a:tailEnd/>
            </a:ln>
          </p:spPr>
          <p:txBody>
            <a:bodyPr/>
            <a:lstStyle/>
            <a:p>
              <a:endParaRPr lang="en-US" dirty="0">
                <a:solidFill>
                  <a:prstClr val="white"/>
                </a:solidFill>
              </a:endParaRPr>
            </a:p>
          </p:txBody>
        </p:sp>
        <p:sp>
          <p:nvSpPr>
            <p:cNvPr id="118829" name="Freeform 1069"/>
            <p:cNvSpPr>
              <a:spLocks/>
            </p:cNvSpPr>
            <p:nvPr/>
          </p:nvSpPr>
          <p:spPr bwMode="auto">
            <a:xfrm>
              <a:off x="3365" y="2856"/>
              <a:ext cx="1096" cy="528"/>
            </a:xfrm>
            <a:custGeom>
              <a:avLst/>
              <a:gdLst/>
              <a:ahLst/>
              <a:cxnLst>
                <a:cxn ang="0">
                  <a:pos x="8" y="512"/>
                </a:cxn>
                <a:cxn ang="0">
                  <a:pos x="32" y="480"/>
                </a:cxn>
                <a:cxn ang="0">
                  <a:pos x="56" y="440"/>
                </a:cxn>
                <a:cxn ang="0">
                  <a:pos x="72" y="408"/>
                </a:cxn>
                <a:cxn ang="0">
                  <a:pos x="96" y="368"/>
                </a:cxn>
                <a:cxn ang="0">
                  <a:pos x="120" y="320"/>
                </a:cxn>
                <a:cxn ang="0">
                  <a:pos x="136" y="296"/>
                </a:cxn>
                <a:cxn ang="0">
                  <a:pos x="160" y="288"/>
                </a:cxn>
                <a:cxn ang="0">
                  <a:pos x="184" y="296"/>
                </a:cxn>
                <a:cxn ang="0">
                  <a:pos x="200" y="296"/>
                </a:cxn>
                <a:cxn ang="0">
                  <a:pos x="224" y="288"/>
                </a:cxn>
                <a:cxn ang="0">
                  <a:pos x="240" y="272"/>
                </a:cxn>
                <a:cxn ang="0">
                  <a:pos x="264" y="248"/>
                </a:cxn>
                <a:cxn ang="0">
                  <a:pos x="288" y="216"/>
                </a:cxn>
                <a:cxn ang="0">
                  <a:pos x="304" y="192"/>
                </a:cxn>
                <a:cxn ang="0">
                  <a:pos x="328" y="184"/>
                </a:cxn>
                <a:cxn ang="0">
                  <a:pos x="344" y="160"/>
                </a:cxn>
                <a:cxn ang="0">
                  <a:pos x="368" y="128"/>
                </a:cxn>
                <a:cxn ang="0">
                  <a:pos x="392" y="104"/>
                </a:cxn>
                <a:cxn ang="0">
                  <a:pos x="408" y="96"/>
                </a:cxn>
                <a:cxn ang="0">
                  <a:pos x="432" y="112"/>
                </a:cxn>
                <a:cxn ang="0">
                  <a:pos x="456" y="112"/>
                </a:cxn>
                <a:cxn ang="0">
                  <a:pos x="472" y="120"/>
                </a:cxn>
                <a:cxn ang="0">
                  <a:pos x="496" y="112"/>
                </a:cxn>
                <a:cxn ang="0">
                  <a:pos x="520" y="104"/>
                </a:cxn>
                <a:cxn ang="0">
                  <a:pos x="536" y="96"/>
                </a:cxn>
                <a:cxn ang="0">
                  <a:pos x="560" y="104"/>
                </a:cxn>
                <a:cxn ang="0">
                  <a:pos x="584" y="112"/>
                </a:cxn>
                <a:cxn ang="0">
                  <a:pos x="600" y="128"/>
                </a:cxn>
                <a:cxn ang="0">
                  <a:pos x="624" y="144"/>
                </a:cxn>
                <a:cxn ang="0">
                  <a:pos x="648" y="144"/>
                </a:cxn>
                <a:cxn ang="0">
                  <a:pos x="664" y="144"/>
                </a:cxn>
                <a:cxn ang="0">
                  <a:pos x="688" y="120"/>
                </a:cxn>
                <a:cxn ang="0">
                  <a:pos x="712" y="104"/>
                </a:cxn>
                <a:cxn ang="0">
                  <a:pos x="728" y="88"/>
                </a:cxn>
                <a:cxn ang="0">
                  <a:pos x="752" y="88"/>
                </a:cxn>
                <a:cxn ang="0">
                  <a:pos x="776" y="80"/>
                </a:cxn>
                <a:cxn ang="0">
                  <a:pos x="792" y="72"/>
                </a:cxn>
                <a:cxn ang="0">
                  <a:pos x="816" y="48"/>
                </a:cxn>
                <a:cxn ang="0">
                  <a:pos x="832" y="24"/>
                </a:cxn>
                <a:cxn ang="0">
                  <a:pos x="856" y="8"/>
                </a:cxn>
                <a:cxn ang="0">
                  <a:pos x="880" y="0"/>
                </a:cxn>
                <a:cxn ang="0">
                  <a:pos x="896" y="16"/>
                </a:cxn>
                <a:cxn ang="0">
                  <a:pos x="920" y="32"/>
                </a:cxn>
                <a:cxn ang="0">
                  <a:pos x="936" y="48"/>
                </a:cxn>
                <a:cxn ang="0">
                  <a:pos x="960" y="64"/>
                </a:cxn>
                <a:cxn ang="0">
                  <a:pos x="984" y="80"/>
                </a:cxn>
                <a:cxn ang="0">
                  <a:pos x="1000" y="88"/>
                </a:cxn>
                <a:cxn ang="0">
                  <a:pos x="1024" y="80"/>
                </a:cxn>
                <a:cxn ang="0">
                  <a:pos x="1048" y="56"/>
                </a:cxn>
                <a:cxn ang="0">
                  <a:pos x="1064" y="32"/>
                </a:cxn>
                <a:cxn ang="0">
                  <a:pos x="1088" y="16"/>
                </a:cxn>
              </a:cxnLst>
              <a:rect l="0" t="0" r="r" b="b"/>
              <a:pathLst>
                <a:path w="1096" h="528">
                  <a:moveTo>
                    <a:pt x="0" y="528"/>
                  </a:moveTo>
                  <a:lnTo>
                    <a:pt x="0" y="528"/>
                  </a:lnTo>
                  <a:lnTo>
                    <a:pt x="8" y="512"/>
                  </a:lnTo>
                  <a:lnTo>
                    <a:pt x="8" y="512"/>
                  </a:lnTo>
                  <a:lnTo>
                    <a:pt x="24" y="496"/>
                  </a:lnTo>
                  <a:lnTo>
                    <a:pt x="24" y="496"/>
                  </a:lnTo>
                  <a:lnTo>
                    <a:pt x="32" y="480"/>
                  </a:lnTo>
                  <a:lnTo>
                    <a:pt x="32" y="480"/>
                  </a:lnTo>
                  <a:lnTo>
                    <a:pt x="40" y="456"/>
                  </a:lnTo>
                  <a:lnTo>
                    <a:pt x="40" y="456"/>
                  </a:lnTo>
                  <a:lnTo>
                    <a:pt x="56" y="440"/>
                  </a:lnTo>
                  <a:lnTo>
                    <a:pt x="56" y="440"/>
                  </a:lnTo>
                  <a:lnTo>
                    <a:pt x="64" y="424"/>
                  </a:lnTo>
                  <a:lnTo>
                    <a:pt x="64" y="424"/>
                  </a:lnTo>
                  <a:lnTo>
                    <a:pt x="72" y="408"/>
                  </a:lnTo>
                  <a:lnTo>
                    <a:pt x="72" y="408"/>
                  </a:lnTo>
                  <a:lnTo>
                    <a:pt x="88" y="384"/>
                  </a:lnTo>
                  <a:lnTo>
                    <a:pt x="88" y="384"/>
                  </a:lnTo>
                  <a:lnTo>
                    <a:pt x="96" y="368"/>
                  </a:lnTo>
                  <a:lnTo>
                    <a:pt x="96" y="368"/>
                  </a:lnTo>
                  <a:lnTo>
                    <a:pt x="104" y="344"/>
                  </a:lnTo>
                  <a:lnTo>
                    <a:pt x="104" y="344"/>
                  </a:lnTo>
                  <a:lnTo>
                    <a:pt x="120" y="320"/>
                  </a:lnTo>
                  <a:lnTo>
                    <a:pt x="120" y="320"/>
                  </a:lnTo>
                  <a:lnTo>
                    <a:pt x="128" y="304"/>
                  </a:lnTo>
                  <a:lnTo>
                    <a:pt x="128" y="304"/>
                  </a:lnTo>
                  <a:lnTo>
                    <a:pt x="136" y="296"/>
                  </a:lnTo>
                  <a:lnTo>
                    <a:pt x="136" y="296"/>
                  </a:lnTo>
                  <a:lnTo>
                    <a:pt x="152" y="288"/>
                  </a:lnTo>
                  <a:lnTo>
                    <a:pt x="152" y="288"/>
                  </a:lnTo>
                  <a:lnTo>
                    <a:pt x="160" y="288"/>
                  </a:lnTo>
                  <a:lnTo>
                    <a:pt x="160" y="288"/>
                  </a:lnTo>
                  <a:lnTo>
                    <a:pt x="168" y="288"/>
                  </a:lnTo>
                  <a:lnTo>
                    <a:pt x="168" y="288"/>
                  </a:lnTo>
                  <a:lnTo>
                    <a:pt x="184" y="296"/>
                  </a:lnTo>
                  <a:lnTo>
                    <a:pt x="184" y="296"/>
                  </a:lnTo>
                  <a:lnTo>
                    <a:pt x="192" y="296"/>
                  </a:lnTo>
                  <a:lnTo>
                    <a:pt x="192" y="296"/>
                  </a:lnTo>
                  <a:lnTo>
                    <a:pt x="200" y="296"/>
                  </a:lnTo>
                  <a:lnTo>
                    <a:pt x="200" y="296"/>
                  </a:lnTo>
                  <a:lnTo>
                    <a:pt x="208" y="296"/>
                  </a:lnTo>
                  <a:lnTo>
                    <a:pt x="208" y="296"/>
                  </a:lnTo>
                  <a:lnTo>
                    <a:pt x="224" y="288"/>
                  </a:lnTo>
                  <a:lnTo>
                    <a:pt x="224" y="288"/>
                  </a:lnTo>
                  <a:lnTo>
                    <a:pt x="232" y="288"/>
                  </a:lnTo>
                  <a:lnTo>
                    <a:pt x="232" y="288"/>
                  </a:lnTo>
                  <a:lnTo>
                    <a:pt x="240" y="272"/>
                  </a:lnTo>
                  <a:lnTo>
                    <a:pt x="240" y="272"/>
                  </a:lnTo>
                  <a:lnTo>
                    <a:pt x="256" y="264"/>
                  </a:lnTo>
                  <a:lnTo>
                    <a:pt x="256" y="264"/>
                  </a:lnTo>
                  <a:lnTo>
                    <a:pt x="264" y="248"/>
                  </a:lnTo>
                  <a:lnTo>
                    <a:pt x="264" y="248"/>
                  </a:lnTo>
                  <a:lnTo>
                    <a:pt x="272" y="232"/>
                  </a:lnTo>
                  <a:lnTo>
                    <a:pt x="272" y="232"/>
                  </a:lnTo>
                  <a:lnTo>
                    <a:pt x="288" y="216"/>
                  </a:lnTo>
                  <a:lnTo>
                    <a:pt x="288" y="216"/>
                  </a:lnTo>
                  <a:lnTo>
                    <a:pt x="296" y="208"/>
                  </a:lnTo>
                  <a:lnTo>
                    <a:pt x="296" y="208"/>
                  </a:lnTo>
                  <a:lnTo>
                    <a:pt x="304" y="192"/>
                  </a:lnTo>
                  <a:lnTo>
                    <a:pt x="304" y="192"/>
                  </a:lnTo>
                  <a:lnTo>
                    <a:pt x="312" y="192"/>
                  </a:lnTo>
                  <a:lnTo>
                    <a:pt x="312" y="192"/>
                  </a:lnTo>
                  <a:lnTo>
                    <a:pt x="328" y="184"/>
                  </a:lnTo>
                  <a:lnTo>
                    <a:pt x="328" y="184"/>
                  </a:lnTo>
                  <a:lnTo>
                    <a:pt x="336" y="176"/>
                  </a:lnTo>
                  <a:lnTo>
                    <a:pt x="336" y="176"/>
                  </a:lnTo>
                  <a:lnTo>
                    <a:pt x="344" y="160"/>
                  </a:lnTo>
                  <a:lnTo>
                    <a:pt x="344" y="160"/>
                  </a:lnTo>
                  <a:lnTo>
                    <a:pt x="360" y="144"/>
                  </a:lnTo>
                  <a:lnTo>
                    <a:pt x="360" y="144"/>
                  </a:lnTo>
                  <a:lnTo>
                    <a:pt x="368" y="128"/>
                  </a:lnTo>
                  <a:lnTo>
                    <a:pt x="368" y="128"/>
                  </a:lnTo>
                  <a:lnTo>
                    <a:pt x="376" y="120"/>
                  </a:lnTo>
                  <a:lnTo>
                    <a:pt x="376" y="120"/>
                  </a:lnTo>
                  <a:lnTo>
                    <a:pt x="392" y="104"/>
                  </a:lnTo>
                  <a:lnTo>
                    <a:pt x="392" y="104"/>
                  </a:lnTo>
                  <a:lnTo>
                    <a:pt x="400" y="96"/>
                  </a:lnTo>
                  <a:lnTo>
                    <a:pt x="400" y="96"/>
                  </a:lnTo>
                  <a:lnTo>
                    <a:pt x="408" y="96"/>
                  </a:lnTo>
                  <a:lnTo>
                    <a:pt x="408" y="96"/>
                  </a:lnTo>
                  <a:lnTo>
                    <a:pt x="424" y="104"/>
                  </a:lnTo>
                  <a:lnTo>
                    <a:pt x="424" y="104"/>
                  </a:lnTo>
                  <a:lnTo>
                    <a:pt x="432" y="112"/>
                  </a:lnTo>
                  <a:lnTo>
                    <a:pt x="432" y="112"/>
                  </a:lnTo>
                  <a:lnTo>
                    <a:pt x="440" y="112"/>
                  </a:lnTo>
                  <a:lnTo>
                    <a:pt x="440" y="112"/>
                  </a:lnTo>
                  <a:lnTo>
                    <a:pt x="456" y="112"/>
                  </a:lnTo>
                  <a:lnTo>
                    <a:pt x="456" y="112"/>
                  </a:lnTo>
                  <a:lnTo>
                    <a:pt x="464" y="120"/>
                  </a:lnTo>
                  <a:lnTo>
                    <a:pt x="464" y="120"/>
                  </a:lnTo>
                  <a:lnTo>
                    <a:pt x="472" y="120"/>
                  </a:lnTo>
                  <a:lnTo>
                    <a:pt x="472" y="120"/>
                  </a:lnTo>
                  <a:lnTo>
                    <a:pt x="488" y="112"/>
                  </a:lnTo>
                  <a:lnTo>
                    <a:pt x="488" y="112"/>
                  </a:lnTo>
                  <a:lnTo>
                    <a:pt x="496" y="112"/>
                  </a:lnTo>
                  <a:lnTo>
                    <a:pt x="496" y="112"/>
                  </a:lnTo>
                  <a:lnTo>
                    <a:pt x="504" y="112"/>
                  </a:lnTo>
                  <a:lnTo>
                    <a:pt x="504" y="112"/>
                  </a:lnTo>
                  <a:lnTo>
                    <a:pt x="520" y="104"/>
                  </a:lnTo>
                  <a:lnTo>
                    <a:pt x="520" y="104"/>
                  </a:lnTo>
                  <a:lnTo>
                    <a:pt x="528" y="104"/>
                  </a:lnTo>
                  <a:lnTo>
                    <a:pt x="528" y="104"/>
                  </a:lnTo>
                  <a:lnTo>
                    <a:pt x="536" y="96"/>
                  </a:lnTo>
                  <a:lnTo>
                    <a:pt x="536" y="96"/>
                  </a:lnTo>
                  <a:lnTo>
                    <a:pt x="552" y="96"/>
                  </a:lnTo>
                  <a:lnTo>
                    <a:pt x="552" y="96"/>
                  </a:lnTo>
                  <a:lnTo>
                    <a:pt x="560" y="104"/>
                  </a:lnTo>
                  <a:lnTo>
                    <a:pt x="560" y="104"/>
                  </a:lnTo>
                  <a:lnTo>
                    <a:pt x="568" y="104"/>
                  </a:lnTo>
                  <a:lnTo>
                    <a:pt x="568" y="104"/>
                  </a:lnTo>
                  <a:lnTo>
                    <a:pt x="584" y="112"/>
                  </a:lnTo>
                  <a:lnTo>
                    <a:pt x="584" y="112"/>
                  </a:lnTo>
                  <a:lnTo>
                    <a:pt x="592" y="120"/>
                  </a:lnTo>
                  <a:lnTo>
                    <a:pt x="592" y="120"/>
                  </a:lnTo>
                  <a:lnTo>
                    <a:pt x="600" y="128"/>
                  </a:lnTo>
                  <a:lnTo>
                    <a:pt x="600" y="128"/>
                  </a:lnTo>
                  <a:lnTo>
                    <a:pt x="616" y="136"/>
                  </a:lnTo>
                  <a:lnTo>
                    <a:pt x="616" y="136"/>
                  </a:lnTo>
                  <a:lnTo>
                    <a:pt x="624" y="144"/>
                  </a:lnTo>
                  <a:lnTo>
                    <a:pt x="624" y="144"/>
                  </a:lnTo>
                  <a:lnTo>
                    <a:pt x="632" y="144"/>
                  </a:lnTo>
                  <a:lnTo>
                    <a:pt x="632" y="144"/>
                  </a:lnTo>
                  <a:lnTo>
                    <a:pt x="648" y="144"/>
                  </a:lnTo>
                  <a:lnTo>
                    <a:pt x="648" y="144"/>
                  </a:lnTo>
                  <a:lnTo>
                    <a:pt x="656" y="144"/>
                  </a:lnTo>
                  <a:lnTo>
                    <a:pt x="656" y="144"/>
                  </a:lnTo>
                  <a:lnTo>
                    <a:pt x="664" y="144"/>
                  </a:lnTo>
                  <a:lnTo>
                    <a:pt x="664" y="144"/>
                  </a:lnTo>
                  <a:lnTo>
                    <a:pt x="680" y="128"/>
                  </a:lnTo>
                  <a:lnTo>
                    <a:pt x="680" y="128"/>
                  </a:lnTo>
                  <a:lnTo>
                    <a:pt x="688" y="120"/>
                  </a:lnTo>
                  <a:lnTo>
                    <a:pt x="688" y="120"/>
                  </a:lnTo>
                  <a:lnTo>
                    <a:pt x="696" y="112"/>
                  </a:lnTo>
                  <a:lnTo>
                    <a:pt x="696" y="112"/>
                  </a:lnTo>
                  <a:lnTo>
                    <a:pt x="712" y="104"/>
                  </a:lnTo>
                  <a:lnTo>
                    <a:pt x="712" y="104"/>
                  </a:lnTo>
                  <a:lnTo>
                    <a:pt x="720" y="96"/>
                  </a:lnTo>
                  <a:lnTo>
                    <a:pt x="720" y="96"/>
                  </a:lnTo>
                  <a:lnTo>
                    <a:pt x="728" y="88"/>
                  </a:lnTo>
                  <a:lnTo>
                    <a:pt x="728" y="88"/>
                  </a:lnTo>
                  <a:lnTo>
                    <a:pt x="744" y="88"/>
                  </a:lnTo>
                  <a:lnTo>
                    <a:pt x="744" y="88"/>
                  </a:lnTo>
                  <a:lnTo>
                    <a:pt x="752" y="88"/>
                  </a:lnTo>
                  <a:lnTo>
                    <a:pt x="752" y="88"/>
                  </a:lnTo>
                  <a:lnTo>
                    <a:pt x="760" y="80"/>
                  </a:lnTo>
                  <a:lnTo>
                    <a:pt x="760" y="80"/>
                  </a:lnTo>
                  <a:lnTo>
                    <a:pt x="776" y="80"/>
                  </a:lnTo>
                  <a:lnTo>
                    <a:pt x="776" y="80"/>
                  </a:lnTo>
                  <a:lnTo>
                    <a:pt x="784" y="80"/>
                  </a:lnTo>
                  <a:lnTo>
                    <a:pt x="784" y="80"/>
                  </a:lnTo>
                  <a:lnTo>
                    <a:pt x="792" y="72"/>
                  </a:lnTo>
                  <a:lnTo>
                    <a:pt x="792" y="72"/>
                  </a:lnTo>
                  <a:lnTo>
                    <a:pt x="800" y="64"/>
                  </a:lnTo>
                  <a:lnTo>
                    <a:pt x="800" y="64"/>
                  </a:lnTo>
                  <a:lnTo>
                    <a:pt x="816" y="48"/>
                  </a:lnTo>
                  <a:lnTo>
                    <a:pt x="816" y="48"/>
                  </a:lnTo>
                  <a:lnTo>
                    <a:pt x="824" y="40"/>
                  </a:lnTo>
                  <a:lnTo>
                    <a:pt x="824" y="40"/>
                  </a:lnTo>
                  <a:lnTo>
                    <a:pt x="832" y="24"/>
                  </a:lnTo>
                  <a:lnTo>
                    <a:pt x="832" y="24"/>
                  </a:lnTo>
                  <a:lnTo>
                    <a:pt x="848" y="16"/>
                  </a:lnTo>
                  <a:lnTo>
                    <a:pt x="848" y="16"/>
                  </a:lnTo>
                  <a:lnTo>
                    <a:pt x="856" y="8"/>
                  </a:lnTo>
                  <a:lnTo>
                    <a:pt x="856" y="8"/>
                  </a:lnTo>
                  <a:lnTo>
                    <a:pt x="864" y="8"/>
                  </a:lnTo>
                  <a:lnTo>
                    <a:pt x="864" y="8"/>
                  </a:lnTo>
                  <a:lnTo>
                    <a:pt x="880" y="0"/>
                  </a:lnTo>
                  <a:lnTo>
                    <a:pt x="880" y="0"/>
                  </a:lnTo>
                  <a:lnTo>
                    <a:pt x="888" y="8"/>
                  </a:lnTo>
                  <a:lnTo>
                    <a:pt x="888" y="8"/>
                  </a:lnTo>
                  <a:lnTo>
                    <a:pt x="896" y="16"/>
                  </a:lnTo>
                  <a:lnTo>
                    <a:pt x="896" y="16"/>
                  </a:lnTo>
                  <a:lnTo>
                    <a:pt x="912" y="24"/>
                  </a:lnTo>
                  <a:lnTo>
                    <a:pt x="912" y="24"/>
                  </a:lnTo>
                  <a:lnTo>
                    <a:pt x="920" y="32"/>
                  </a:lnTo>
                  <a:lnTo>
                    <a:pt x="920" y="32"/>
                  </a:lnTo>
                  <a:lnTo>
                    <a:pt x="928" y="40"/>
                  </a:lnTo>
                  <a:lnTo>
                    <a:pt x="928" y="40"/>
                  </a:lnTo>
                  <a:lnTo>
                    <a:pt x="936" y="48"/>
                  </a:lnTo>
                  <a:lnTo>
                    <a:pt x="936" y="48"/>
                  </a:lnTo>
                  <a:lnTo>
                    <a:pt x="952" y="56"/>
                  </a:lnTo>
                  <a:lnTo>
                    <a:pt x="952" y="56"/>
                  </a:lnTo>
                  <a:lnTo>
                    <a:pt x="960" y="64"/>
                  </a:lnTo>
                  <a:lnTo>
                    <a:pt x="960" y="64"/>
                  </a:lnTo>
                  <a:lnTo>
                    <a:pt x="968" y="72"/>
                  </a:lnTo>
                  <a:lnTo>
                    <a:pt x="968" y="72"/>
                  </a:lnTo>
                  <a:lnTo>
                    <a:pt x="984" y="80"/>
                  </a:lnTo>
                  <a:lnTo>
                    <a:pt x="984" y="80"/>
                  </a:lnTo>
                  <a:lnTo>
                    <a:pt x="992" y="80"/>
                  </a:lnTo>
                  <a:lnTo>
                    <a:pt x="992" y="80"/>
                  </a:lnTo>
                  <a:lnTo>
                    <a:pt x="1000" y="88"/>
                  </a:lnTo>
                  <a:lnTo>
                    <a:pt x="1000" y="88"/>
                  </a:lnTo>
                  <a:lnTo>
                    <a:pt x="1016" y="80"/>
                  </a:lnTo>
                  <a:lnTo>
                    <a:pt x="1016" y="80"/>
                  </a:lnTo>
                  <a:lnTo>
                    <a:pt x="1024" y="80"/>
                  </a:lnTo>
                  <a:lnTo>
                    <a:pt x="1024" y="80"/>
                  </a:lnTo>
                  <a:lnTo>
                    <a:pt x="1032" y="64"/>
                  </a:lnTo>
                  <a:lnTo>
                    <a:pt x="1032" y="64"/>
                  </a:lnTo>
                  <a:lnTo>
                    <a:pt x="1048" y="56"/>
                  </a:lnTo>
                  <a:lnTo>
                    <a:pt x="1048" y="56"/>
                  </a:lnTo>
                  <a:lnTo>
                    <a:pt x="1056" y="40"/>
                  </a:lnTo>
                  <a:lnTo>
                    <a:pt x="1056" y="40"/>
                  </a:lnTo>
                  <a:lnTo>
                    <a:pt x="1064" y="32"/>
                  </a:lnTo>
                  <a:lnTo>
                    <a:pt x="1064" y="32"/>
                  </a:lnTo>
                  <a:lnTo>
                    <a:pt x="1080" y="24"/>
                  </a:lnTo>
                  <a:lnTo>
                    <a:pt x="1080" y="24"/>
                  </a:lnTo>
                  <a:lnTo>
                    <a:pt x="1088" y="16"/>
                  </a:lnTo>
                  <a:lnTo>
                    <a:pt x="1088" y="16"/>
                  </a:lnTo>
                  <a:lnTo>
                    <a:pt x="1096" y="16"/>
                  </a:lnTo>
                  <a:lnTo>
                    <a:pt x="1096" y="16"/>
                  </a:lnTo>
                </a:path>
              </a:pathLst>
            </a:custGeom>
            <a:noFill/>
            <a:ln w="25400">
              <a:solidFill>
                <a:srgbClr val="FFD34C"/>
              </a:solidFill>
              <a:prstDash val="solid"/>
              <a:round/>
              <a:headEnd/>
              <a:tailEnd/>
            </a:ln>
          </p:spPr>
          <p:txBody>
            <a:bodyPr/>
            <a:lstStyle/>
            <a:p>
              <a:endParaRPr lang="en-US" dirty="0">
                <a:solidFill>
                  <a:prstClr val="white"/>
                </a:solidFill>
              </a:endParaRPr>
            </a:p>
          </p:txBody>
        </p:sp>
        <p:sp>
          <p:nvSpPr>
            <p:cNvPr id="118830" name="Freeform 1070"/>
            <p:cNvSpPr>
              <a:spLocks/>
            </p:cNvSpPr>
            <p:nvPr/>
          </p:nvSpPr>
          <p:spPr bwMode="auto">
            <a:xfrm>
              <a:off x="3357" y="2848"/>
              <a:ext cx="1096" cy="528"/>
            </a:xfrm>
            <a:custGeom>
              <a:avLst/>
              <a:gdLst/>
              <a:ahLst/>
              <a:cxnLst>
                <a:cxn ang="0">
                  <a:pos x="8" y="512"/>
                </a:cxn>
                <a:cxn ang="0">
                  <a:pos x="32" y="480"/>
                </a:cxn>
                <a:cxn ang="0">
                  <a:pos x="56" y="440"/>
                </a:cxn>
                <a:cxn ang="0">
                  <a:pos x="72" y="408"/>
                </a:cxn>
                <a:cxn ang="0">
                  <a:pos x="96" y="368"/>
                </a:cxn>
                <a:cxn ang="0">
                  <a:pos x="120" y="320"/>
                </a:cxn>
                <a:cxn ang="0">
                  <a:pos x="136" y="296"/>
                </a:cxn>
                <a:cxn ang="0">
                  <a:pos x="160" y="288"/>
                </a:cxn>
                <a:cxn ang="0">
                  <a:pos x="184" y="296"/>
                </a:cxn>
                <a:cxn ang="0">
                  <a:pos x="200" y="296"/>
                </a:cxn>
                <a:cxn ang="0">
                  <a:pos x="224" y="288"/>
                </a:cxn>
                <a:cxn ang="0">
                  <a:pos x="240" y="272"/>
                </a:cxn>
                <a:cxn ang="0">
                  <a:pos x="264" y="248"/>
                </a:cxn>
                <a:cxn ang="0">
                  <a:pos x="288" y="216"/>
                </a:cxn>
                <a:cxn ang="0">
                  <a:pos x="304" y="192"/>
                </a:cxn>
                <a:cxn ang="0">
                  <a:pos x="328" y="184"/>
                </a:cxn>
                <a:cxn ang="0">
                  <a:pos x="344" y="160"/>
                </a:cxn>
                <a:cxn ang="0">
                  <a:pos x="368" y="128"/>
                </a:cxn>
                <a:cxn ang="0">
                  <a:pos x="392" y="104"/>
                </a:cxn>
                <a:cxn ang="0">
                  <a:pos x="408" y="96"/>
                </a:cxn>
                <a:cxn ang="0">
                  <a:pos x="432" y="112"/>
                </a:cxn>
                <a:cxn ang="0">
                  <a:pos x="456" y="112"/>
                </a:cxn>
                <a:cxn ang="0">
                  <a:pos x="472" y="120"/>
                </a:cxn>
                <a:cxn ang="0">
                  <a:pos x="496" y="112"/>
                </a:cxn>
                <a:cxn ang="0">
                  <a:pos x="520" y="104"/>
                </a:cxn>
                <a:cxn ang="0">
                  <a:pos x="536" y="96"/>
                </a:cxn>
                <a:cxn ang="0">
                  <a:pos x="560" y="104"/>
                </a:cxn>
                <a:cxn ang="0">
                  <a:pos x="584" y="112"/>
                </a:cxn>
                <a:cxn ang="0">
                  <a:pos x="600" y="128"/>
                </a:cxn>
                <a:cxn ang="0">
                  <a:pos x="624" y="144"/>
                </a:cxn>
                <a:cxn ang="0">
                  <a:pos x="648" y="144"/>
                </a:cxn>
                <a:cxn ang="0">
                  <a:pos x="664" y="144"/>
                </a:cxn>
                <a:cxn ang="0">
                  <a:pos x="688" y="120"/>
                </a:cxn>
                <a:cxn ang="0">
                  <a:pos x="712" y="104"/>
                </a:cxn>
                <a:cxn ang="0">
                  <a:pos x="728" y="88"/>
                </a:cxn>
                <a:cxn ang="0">
                  <a:pos x="752" y="88"/>
                </a:cxn>
                <a:cxn ang="0">
                  <a:pos x="776" y="80"/>
                </a:cxn>
                <a:cxn ang="0">
                  <a:pos x="792" y="72"/>
                </a:cxn>
                <a:cxn ang="0">
                  <a:pos x="816" y="48"/>
                </a:cxn>
                <a:cxn ang="0">
                  <a:pos x="832" y="24"/>
                </a:cxn>
                <a:cxn ang="0">
                  <a:pos x="856" y="8"/>
                </a:cxn>
                <a:cxn ang="0">
                  <a:pos x="880" y="0"/>
                </a:cxn>
                <a:cxn ang="0">
                  <a:pos x="896" y="16"/>
                </a:cxn>
                <a:cxn ang="0">
                  <a:pos x="920" y="32"/>
                </a:cxn>
                <a:cxn ang="0">
                  <a:pos x="936" y="48"/>
                </a:cxn>
                <a:cxn ang="0">
                  <a:pos x="960" y="64"/>
                </a:cxn>
                <a:cxn ang="0">
                  <a:pos x="984" y="80"/>
                </a:cxn>
                <a:cxn ang="0">
                  <a:pos x="1000" y="88"/>
                </a:cxn>
                <a:cxn ang="0">
                  <a:pos x="1024" y="80"/>
                </a:cxn>
                <a:cxn ang="0">
                  <a:pos x="1048" y="56"/>
                </a:cxn>
                <a:cxn ang="0">
                  <a:pos x="1064" y="32"/>
                </a:cxn>
                <a:cxn ang="0">
                  <a:pos x="1088" y="16"/>
                </a:cxn>
              </a:cxnLst>
              <a:rect l="0" t="0" r="r" b="b"/>
              <a:pathLst>
                <a:path w="1096" h="528">
                  <a:moveTo>
                    <a:pt x="0" y="528"/>
                  </a:moveTo>
                  <a:lnTo>
                    <a:pt x="8" y="512"/>
                  </a:lnTo>
                  <a:lnTo>
                    <a:pt x="24" y="496"/>
                  </a:lnTo>
                  <a:lnTo>
                    <a:pt x="32" y="480"/>
                  </a:lnTo>
                  <a:lnTo>
                    <a:pt x="40" y="456"/>
                  </a:lnTo>
                  <a:lnTo>
                    <a:pt x="56" y="440"/>
                  </a:lnTo>
                  <a:lnTo>
                    <a:pt x="64" y="424"/>
                  </a:lnTo>
                  <a:lnTo>
                    <a:pt x="72" y="408"/>
                  </a:lnTo>
                  <a:lnTo>
                    <a:pt x="88" y="384"/>
                  </a:lnTo>
                  <a:lnTo>
                    <a:pt x="96" y="368"/>
                  </a:lnTo>
                  <a:lnTo>
                    <a:pt x="104" y="344"/>
                  </a:lnTo>
                  <a:lnTo>
                    <a:pt x="120" y="320"/>
                  </a:lnTo>
                  <a:lnTo>
                    <a:pt x="128" y="304"/>
                  </a:lnTo>
                  <a:lnTo>
                    <a:pt x="136" y="296"/>
                  </a:lnTo>
                  <a:lnTo>
                    <a:pt x="152" y="288"/>
                  </a:lnTo>
                  <a:lnTo>
                    <a:pt x="160" y="288"/>
                  </a:lnTo>
                  <a:lnTo>
                    <a:pt x="168" y="288"/>
                  </a:lnTo>
                  <a:lnTo>
                    <a:pt x="184" y="296"/>
                  </a:lnTo>
                  <a:lnTo>
                    <a:pt x="192" y="296"/>
                  </a:lnTo>
                  <a:lnTo>
                    <a:pt x="200" y="296"/>
                  </a:lnTo>
                  <a:lnTo>
                    <a:pt x="208" y="296"/>
                  </a:lnTo>
                  <a:lnTo>
                    <a:pt x="224" y="288"/>
                  </a:lnTo>
                  <a:lnTo>
                    <a:pt x="232" y="288"/>
                  </a:lnTo>
                  <a:lnTo>
                    <a:pt x="240" y="272"/>
                  </a:lnTo>
                  <a:lnTo>
                    <a:pt x="256" y="264"/>
                  </a:lnTo>
                  <a:lnTo>
                    <a:pt x="264" y="248"/>
                  </a:lnTo>
                  <a:lnTo>
                    <a:pt x="272" y="232"/>
                  </a:lnTo>
                  <a:lnTo>
                    <a:pt x="288" y="216"/>
                  </a:lnTo>
                  <a:lnTo>
                    <a:pt x="296" y="208"/>
                  </a:lnTo>
                  <a:lnTo>
                    <a:pt x="304" y="192"/>
                  </a:lnTo>
                  <a:lnTo>
                    <a:pt x="312" y="192"/>
                  </a:lnTo>
                  <a:lnTo>
                    <a:pt x="328" y="184"/>
                  </a:lnTo>
                  <a:lnTo>
                    <a:pt x="336" y="176"/>
                  </a:lnTo>
                  <a:lnTo>
                    <a:pt x="344" y="160"/>
                  </a:lnTo>
                  <a:lnTo>
                    <a:pt x="360" y="144"/>
                  </a:lnTo>
                  <a:lnTo>
                    <a:pt x="368" y="128"/>
                  </a:lnTo>
                  <a:lnTo>
                    <a:pt x="376" y="120"/>
                  </a:lnTo>
                  <a:lnTo>
                    <a:pt x="392" y="104"/>
                  </a:lnTo>
                  <a:lnTo>
                    <a:pt x="400" y="96"/>
                  </a:lnTo>
                  <a:lnTo>
                    <a:pt x="408" y="96"/>
                  </a:lnTo>
                  <a:lnTo>
                    <a:pt x="424" y="104"/>
                  </a:lnTo>
                  <a:lnTo>
                    <a:pt x="432" y="112"/>
                  </a:lnTo>
                  <a:lnTo>
                    <a:pt x="440" y="112"/>
                  </a:lnTo>
                  <a:lnTo>
                    <a:pt x="456" y="112"/>
                  </a:lnTo>
                  <a:lnTo>
                    <a:pt x="464" y="120"/>
                  </a:lnTo>
                  <a:lnTo>
                    <a:pt x="472" y="120"/>
                  </a:lnTo>
                  <a:lnTo>
                    <a:pt x="488" y="112"/>
                  </a:lnTo>
                  <a:lnTo>
                    <a:pt x="496" y="112"/>
                  </a:lnTo>
                  <a:lnTo>
                    <a:pt x="504" y="112"/>
                  </a:lnTo>
                  <a:lnTo>
                    <a:pt x="520" y="104"/>
                  </a:lnTo>
                  <a:lnTo>
                    <a:pt x="528" y="104"/>
                  </a:lnTo>
                  <a:lnTo>
                    <a:pt x="536" y="96"/>
                  </a:lnTo>
                  <a:lnTo>
                    <a:pt x="552" y="96"/>
                  </a:lnTo>
                  <a:lnTo>
                    <a:pt x="560" y="104"/>
                  </a:lnTo>
                  <a:lnTo>
                    <a:pt x="568" y="104"/>
                  </a:lnTo>
                  <a:lnTo>
                    <a:pt x="584" y="112"/>
                  </a:lnTo>
                  <a:lnTo>
                    <a:pt x="592" y="120"/>
                  </a:lnTo>
                  <a:lnTo>
                    <a:pt x="600" y="128"/>
                  </a:lnTo>
                  <a:lnTo>
                    <a:pt x="616" y="136"/>
                  </a:lnTo>
                  <a:lnTo>
                    <a:pt x="624" y="144"/>
                  </a:lnTo>
                  <a:lnTo>
                    <a:pt x="632" y="144"/>
                  </a:lnTo>
                  <a:lnTo>
                    <a:pt x="648" y="144"/>
                  </a:lnTo>
                  <a:lnTo>
                    <a:pt x="656" y="144"/>
                  </a:lnTo>
                  <a:lnTo>
                    <a:pt x="664" y="144"/>
                  </a:lnTo>
                  <a:lnTo>
                    <a:pt x="680" y="128"/>
                  </a:lnTo>
                  <a:lnTo>
                    <a:pt x="688" y="120"/>
                  </a:lnTo>
                  <a:lnTo>
                    <a:pt x="696" y="112"/>
                  </a:lnTo>
                  <a:lnTo>
                    <a:pt x="712" y="104"/>
                  </a:lnTo>
                  <a:lnTo>
                    <a:pt x="720" y="96"/>
                  </a:lnTo>
                  <a:lnTo>
                    <a:pt x="728" y="88"/>
                  </a:lnTo>
                  <a:lnTo>
                    <a:pt x="744" y="88"/>
                  </a:lnTo>
                  <a:lnTo>
                    <a:pt x="752" y="88"/>
                  </a:lnTo>
                  <a:lnTo>
                    <a:pt x="760" y="80"/>
                  </a:lnTo>
                  <a:lnTo>
                    <a:pt x="776" y="80"/>
                  </a:lnTo>
                  <a:lnTo>
                    <a:pt x="784" y="80"/>
                  </a:lnTo>
                  <a:lnTo>
                    <a:pt x="792" y="72"/>
                  </a:lnTo>
                  <a:lnTo>
                    <a:pt x="800" y="64"/>
                  </a:lnTo>
                  <a:lnTo>
                    <a:pt x="816" y="48"/>
                  </a:lnTo>
                  <a:lnTo>
                    <a:pt x="824" y="40"/>
                  </a:lnTo>
                  <a:lnTo>
                    <a:pt x="832" y="24"/>
                  </a:lnTo>
                  <a:lnTo>
                    <a:pt x="848" y="16"/>
                  </a:lnTo>
                  <a:lnTo>
                    <a:pt x="856" y="8"/>
                  </a:lnTo>
                  <a:lnTo>
                    <a:pt x="864" y="8"/>
                  </a:lnTo>
                  <a:lnTo>
                    <a:pt x="880" y="0"/>
                  </a:lnTo>
                  <a:lnTo>
                    <a:pt x="888" y="8"/>
                  </a:lnTo>
                  <a:lnTo>
                    <a:pt x="896" y="16"/>
                  </a:lnTo>
                  <a:lnTo>
                    <a:pt x="912" y="24"/>
                  </a:lnTo>
                  <a:lnTo>
                    <a:pt x="920" y="32"/>
                  </a:lnTo>
                  <a:lnTo>
                    <a:pt x="928" y="40"/>
                  </a:lnTo>
                  <a:lnTo>
                    <a:pt x="936" y="48"/>
                  </a:lnTo>
                  <a:lnTo>
                    <a:pt x="952" y="56"/>
                  </a:lnTo>
                  <a:lnTo>
                    <a:pt x="960" y="64"/>
                  </a:lnTo>
                  <a:lnTo>
                    <a:pt x="968" y="72"/>
                  </a:lnTo>
                  <a:lnTo>
                    <a:pt x="984" y="80"/>
                  </a:lnTo>
                  <a:lnTo>
                    <a:pt x="992" y="80"/>
                  </a:lnTo>
                  <a:lnTo>
                    <a:pt x="1000" y="88"/>
                  </a:lnTo>
                  <a:lnTo>
                    <a:pt x="1016" y="80"/>
                  </a:lnTo>
                  <a:lnTo>
                    <a:pt x="1024" y="80"/>
                  </a:lnTo>
                  <a:lnTo>
                    <a:pt x="1032" y="64"/>
                  </a:lnTo>
                  <a:lnTo>
                    <a:pt x="1048" y="56"/>
                  </a:lnTo>
                  <a:lnTo>
                    <a:pt x="1056" y="40"/>
                  </a:lnTo>
                  <a:lnTo>
                    <a:pt x="1064" y="32"/>
                  </a:lnTo>
                  <a:lnTo>
                    <a:pt x="1080" y="24"/>
                  </a:lnTo>
                  <a:lnTo>
                    <a:pt x="1088" y="16"/>
                  </a:lnTo>
                  <a:lnTo>
                    <a:pt x="1096" y="16"/>
                  </a:lnTo>
                </a:path>
              </a:pathLst>
            </a:custGeom>
            <a:noFill/>
            <a:ln w="25400">
              <a:solidFill>
                <a:srgbClr val="FFD34C"/>
              </a:solidFill>
              <a:prstDash val="solid"/>
              <a:round/>
              <a:headEnd/>
              <a:tailEnd/>
            </a:ln>
          </p:spPr>
          <p:txBody>
            <a:bodyPr/>
            <a:lstStyle/>
            <a:p>
              <a:endParaRPr lang="en-US" dirty="0">
                <a:solidFill>
                  <a:prstClr val="white"/>
                </a:solidFill>
              </a:endParaRPr>
            </a:p>
          </p:txBody>
        </p:sp>
      </p:grpSp>
      <p:sp>
        <p:nvSpPr>
          <p:cNvPr id="118832" name="Rectangle 1072"/>
          <p:cNvSpPr>
            <a:spLocks noChangeArrowheads="1"/>
          </p:cNvSpPr>
          <p:nvPr/>
        </p:nvSpPr>
        <p:spPr bwMode="auto">
          <a:xfrm>
            <a:off x="4862513" y="3879850"/>
            <a:ext cx="250825" cy="244475"/>
          </a:xfrm>
          <a:prstGeom prst="rect">
            <a:avLst/>
          </a:prstGeom>
          <a:noFill/>
          <a:ln w="9525">
            <a:noFill/>
            <a:miter lim="800000"/>
            <a:headEnd/>
            <a:tailEnd/>
          </a:ln>
        </p:spPr>
        <p:txBody>
          <a:bodyPr wrap="none" lIns="0" tIns="0" rIns="0" bIns="0">
            <a:spAutoFit/>
          </a:bodyPr>
          <a:lstStyle/>
          <a:p>
            <a:r>
              <a:rPr lang="en-US" altLang="en-US" sz="1600" b="1" dirty="0">
                <a:solidFill>
                  <a:srgbClr val="D2D2D2"/>
                </a:solidFill>
                <a:latin typeface="Helvetica" pitchFamily="34" charset="0"/>
              </a:rPr>
              <a:t>7.3</a:t>
            </a:r>
            <a:endParaRPr lang="en-US" altLang="en-US" sz="3200" dirty="0">
              <a:solidFill>
                <a:srgbClr val="D2D2D2"/>
              </a:solidFill>
            </a:endParaRPr>
          </a:p>
        </p:txBody>
      </p:sp>
      <p:sp>
        <p:nvSpPr>
          <p:cNvPr id="118833" name="Rectangle 1073"/>
          <p:cNvSpPr>
            <a:spLocks noChangeArrowheads="1"/>
          </p:cNvSpPr>
          <p:nvPr/>
        </p:nvSpPr>
        <p:spPr bwMode="auto">
          <a:xfrm>
            <a:off x="4738688" y="1136650"/>
            <a:ext cx="250825" cy="244475"/>
          </a:xfrm>
          <a:prstGeom prst="rect">
            <a:avLst/>
          </a:prstGeom>
          <a:noFill/>
          <a:ln w="9525">
            <a:noFill/>
            <a:miter lim="800000"/>
            <a:headEnd/>
            <a:tailEnd/>
          </a:ln>
        </p:spPr>
        <p:txBody>
          <a:bodyPr wrap="none" lIns="0" tIns="0" rIns="0" bIns="0">
            <a:spAutoFit/>
          </a:bodyPr>
          <a:lstStyle/>
          <a:p>
            <a:r>
              <a:rPr lang="en-US" altLang="en-US" sz="1600" b="1" dirty="0">
                <a:solidFill>
                  <a:srgbClr val="D2D2D2"/>
                </a:solidFill>
                <a:latin typeface="Helvetica" pitchFamily="34" charset="0"/>
              </a:rPr>
              <a:t>6.4</a:t>
            </a:r>
            <a:endParaRPr lang="en-US" altLang="en-US" sz="3200" dirty="0">
              <a:solidFill>
                <a:srgbClr val="D2D2D2"/>
              </a:solidFill>
            </a:endParaRPr>
          </a:p>
        </p:txBody>
      </p:sp>
      <p:sp>
        <p:nvSpPr>
          <p:cNvPr id="118834" name="Line 1074"/>
          <p:cNvSpPr>
            <a:spLocks noChangeShapeType="1"/>
          </p:cNvSpPr>
          <p:nvPr/>
        </p:nvSpPr>
        <p:spPr bwMode="auto">
          <a:xfrm flipV="1">
            <a:off x="4262438" y="1308100"/>
            <a:ext cx="406400" cy="152400"/>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35" name="Line 1075"/>
          <p:cNvSpPr>
            <a:spLocks noChangeShapeType="1"/>
          </p:cNvSpPr>
          <p:nvPr/>
        </p:nvSpPr>
        <p:spPr bwMode="auto">
          <a:xfrm flipV="1">
            <a:off x="4554538" y="3987800"/>
            <a:ext cx="266700" cy="127000"/>
          </a:xfrm>
          <a:prstGeom prst="line">
            <a:avLst/>
          </a:prstGeom>
          <a:noFill/>
          <a:ln w="25400">
            <a:solidFill>
              <a:srgbClr val="FFFFFF"/>
            </a:solidFill>
            <a:round/>
            <a:headEnd/>
            <a:tailEnd/>
          </a:ln>
        </p:spPr>
        <p:txBody>
          <a:bodyPr/>
          <a:lstStyle/>
          <a:p>
            <a:endParaRPr lang="en-US" dirty="0">
              <a:solidFill>
                <a:prstClr val="white"/>
              </a:solidFill>
            </a:endParaRPr>
          </a:p>
        </p:txBody>
      </p:sp>
      <p:grpSp>
        <p:nvGrpSpPr>
          <p:cNvPr id="5" name="Group 1083"/>
          <p:cNvGrpSpPr>
            <a:grpSpLocks/>
          </p:cNvGrpSpPr>
          <p:nvPr/>
        </p:nvGrpSpPr>
        <p:grpSpPr bwMode="auto">
          <a:xfrm>
            <a:off x="4237038" y="1384300"/>
            <a:ext cx="1587" cy="1473200"/>
            <a:chOff x="2669" y="872"/>
            <a:chExt cx="1" cy="928"/>
          </a:xfrm>
        </p:grpSpPr>
        <p:sp>
          <p:nvSpPr>
            <p:cNvPr id="118836" name="Line 1076"/>
            <p:cNvSpPr>
              <a:spLocks noChangeShapeType="1"/>
            </p:cNvSpPr>
            <p:nvPr/>
          </p:nvSpPr>
          <p:spPr bwMode="auto">
            <a:xfrm>
              <a:off x="2669" y="872"/>
              <a:ext cx="1" cy="64"/>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37" name="Line 1077"/>
            <p:cNvSpPr>
              <a:spLocks noChangeShapeType="1"/>
            </p:cNvSpPr>
            <p:nvPr/>
          </p:nvSpPr>
          <p:spPr bwMode="auto">
            <a:xfrm>
              <a:off x="2669" y="1016"/>
              <a:ext cx="1" cy="64"/>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38" name="Line 1078"/>
            <p:cNvSpPr>
              <a:spLocks noChangeShapeType="1"/>
            </p:cNvSpPr>
            <p:nvPr/>
          </p:nvSpPr>
          <p:spPr bwMode="auto">
            <a:xfrm>
              <a:off x="2669" y="1160"/>
              <a:ext cx="1" cy="64"/>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39" name="Line 1079"/>
            <p:cNvSpPr>
              <a:spLocks noChangeShapeType="1"/>
            </p:cNvSpPr>
            <p:nvPr/>
          </p:nvSpPr>
          <p:spPr bwMode="auto">
            <a:xfrm>
              <a:off x="2669" y="1304"/>
              <a:ext cx="1" cy="64"/>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40" name="Line 1080"/>
            <p:cNvSpPr>
              <a:spLocks noChangeShapeType="1"/>
            </p:cNvSpPr>
            <p:nvPr/>
          </p:nvSpPr>
          <p:spPr bwMode="auto">
            <a:xfrm>
              <a:off x="2669" y="1448"/>
              <a:ext cx="1" cy="64"/>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41" name="Line 1081"/>
            <p:cNvSpPr>
              <a:spLocks noChangeShapeType="1"/>
            </p:cNvSpPr>
            <p:nvPr/>
          </p:nvSpPr>
          <p:spPr bwMode="auto">
            <a:xfrm>
              <a:off x="2669" y="1592"/>
              <a:ext cx="1" cy="64"/>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42" name="Line 1082"/>
            <p:cNvSpPr>
              <a:spLocks noChangeShapeType="1"/>
            </p:cNvSpPr>
            <p:nvPr/>
          </p:nvSpPr>
          <p:spPr bwMode="auto">
            <a:xfrm>
              <a:off x="2669" y="1736"/>
              <a:ext cx="1" cy="64"/>
            </a:xfrm>
            <a:prstGeom prst="line">
              <a:avLst/>
            </a:prstGeom>
            <a:noFill/>
            <a:ln w="25400">
              <a:solidFill>
                <a:srgbClr val="FFFFFF"/>
              </a:solidFill>
              <a:round/>
              <a:headEnd/>
              <a:tailEnd/>
            </a:ln>
          </p:spPr>
          <p:txBody>
            <a:bodyPr/>
            <a:lstStyle/>
            <a:p>
              <a:endParaRPr lang="en-US" dirty="0">
                <a:solidFill>
                  <a:prstClr val="white"/>
                </a:solidFill>
              </a:endParaRPr>
            </a:p>
          </p:txBody>
        </p:sp>
      </p:grpSp>
      <p:grpSp>
        <p:nvGrpSpPr>
          <p:cNvPr id="6" name="Group 1088"/>
          <p:cNvGrpSpPr>
            <a:grpSpLocks/>
          </p:cNvGrpSpPr>
          <p:nvPr/>
        </p:nvGrpSpPr>
        <p:grpSpPr bwMode="auto">
          <a:xfrm>
            <a:off x="4516438" y="3543300"/>
            <a:ext cx="1587" cy="787400"/>
            <a:chOff x="2845" y="2232"/>
            <a:chExt cx="1" cy="496"/>
          </a:xfrm>
        </p:grpSpPr>
        <p:sp>
          <p:nvSpPr>
            <p:cNvPr id="118844" name="Line 1084"/>
            <p:cNvSpPr>
              <a:spLocks noChangeShapeType="1"/>
            </p:cNvSpPr>
            <p:nvPr/>
          </p:nvSpPr>
          <p:spPr bwMode="auto">
            <a:xfrm flipV="1">
              <a:off x="2845" y="2664"/>
              <a:ext cx="1" cy="64"/>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45" name="Line 1085"/>
            <p:cNvSpPr>
              <a:spLocks noChangeShapeType="1"/>
            </p:cNvSpPr>
            <p:nvPr/>
          </p:nvSpPr>
          <p:spPr bwMode="auto">
            <a:xfrm flipV="1">
              <a:off x="2845" y="2520"/>
              <a:ext cx="1" cy="64"/>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46" name="Line 1086"/>
            <p:cNvSpPr>
              <a:spLocks noChangeShapeType="1"/>
            </p:cNvSpPr>
            <p:nvPr/>
          </p:nvSpPr>
          <p:spPr bwMode="auto">
            <a:xfrm flipV="1">
              <a:off x="2845" y="2376"/>
              <a:ext cx="1" cy="64"/>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47" name="Line 1087"/>
            <p:cNvSpPr>
              <a:spLocks noChangeShapeType="1"/>
            </p:cNvSpPr>
            <p:nvPr/>
          </p:nvSpPr>
          <p:spPr bwMode="auto">
            <a:xfrm flipV="1">
              <a:off x="2845" y="2232"/>
              <a:ext cx="1" cy="64"/>
            </a:xfrm>
            <a:prstGeom prst="line">
              <a:avLst/>
            </a:prstGeom>
            <a:noFill/>
            <a:ln w="25400">
              <a:solidFill>
                <a:srgbClr val="FFFFFF"/>
              </a:solidFill>
              <a:round/>
              <a:headEnd/>
              <a:tailEnd/>
            </a:ln>
          </p:spPr>
          <p:txBody>
            <a:bodyPr/>
            <a:lstStyle/>
            <a:p>
              <a:endParaRPr lang="en-US" dirty="0">
                <a:solidFill>
                  <a:prstClr val="white"/>
                </a:solidFill>
              </a:endParaRPr>
            </a:p>
          </p:txBody>
        </p:sp>
      </p:grpSp>
      <p:grpSp>
        <p:nvGrpSpPr>
          <p:cNvPr id="7" name="Group 1091"/>
          <p:cNvGrpSpPr>
            <a:grpSpLocks/>
          </p:cNvGrpSpPr>
          <p:nvPr/>
        </p:nvGrpSpPr>
        <p:grpSpPr bwMode="auto">
          <a:xfrm>
            <a:off x="2065338" y="2489200"/>
            <a:ext cx="2171700" cy="101600"/>
            <a:chOff x="1301" y="1568"/>
            <a:chExt cx="1368" cy="64"/>
          </a:xfrm>
        </p:grpSpPr>
        <p:sp>
          <p:nvSpPr>
            <p:cNvPr id="118849" name="Freeform 1089"/>
            <p:cNvSpPr>
              <a:spLocks/>
            </p:cNvSpPr>
            <p:nvPr/>
          </p:nvSpPr>
          <p:spPr bwMode="auto">
            <a:xfrm>
              <a:off x="2533" y="1568"/>
              <a:ext cx="136" cy="64"/>
            </a:xfrm>
            <a:custGeom>
              <a:avLst/>
              <a:gdLst/>
              <a:ahLst/>
              <a:cxnLst>
                <a:cxn ang="0">
                  <a:pos x="136" y="32"/>
                </a:cxn>
                <a:cxn ang="0">
                  <a:pos x="0" y="64"/>
                </a:cxn>
                <a:cxn ang="0">
                  <a:pos x="0" y="32"/>
                </a:cxn>
                <a:cxn ang="0">
                  <a:pos x="0" y="0"/>
                </a:cxn>
                <a:cxn ang="0">
                  <a:pos x="136" y="32"/>
                </a:cxn>
              </a:cxnLst>
              <a:rect l="0" t="0" r="r" b="b"/>
              <a:pathLst>
                <a:path w="136" h="64">
                  <a:moveTo>
                    <a:pt x="136" y="32"/>
                  </a:moveTo>
                  <a:lnTo>
                    <a:pt x="0" y="64"/>
                  </a:lnTo>
                  <a:lnTo>
                    <a:pt x="0" y="32"/>
                  </a:lnTo>
                  <a:lnTo>
                    <a:pt x="0" y="0"/>
                  </a:lnTo>
                  <a:lnTo>
                    <a:pt x="136" y="32"/>
                  </a:lnTo>
                  <a:close/>
                </a:path>
              </a:pathLst>
            </a:custGeom>
            <a:solidFill>
              <a:srgbClr val="FFFFFF"/>
            </a:solidFill>
            <a:ln w="9525">
              <a:noFill/>
              <a:round/>
              <a:headEnd/>
              <a:tailEnd/>
            </a:ln>
          </p:spPr>
          <p:txBody>
            <a:bodyPr/>
            <a:lstStyle/>
            <a:p>
              <a:endParaRPr lang="en-US" dirty="0">
                <a:solidFill>
                  <a:prstClr val="white"/>
                </a:solidFill>
              </a:endParaRPr>
            </a:p>
          </p:txBody>
        </p:sp>
        <p:sp>
          <p:nvSpPr>
            <p:cNvPr id="118850" name="Line 1090"/>
            <p:cNvSpPr>
              <a:spLocks noChangeShapeType="1"/>
            </p:cNvSpPr>
            <p:nvPr/>
          </p:nvSpPr>
          <p:spPr bwMode="auto">
            <a:xfrm>
              <a:off x="1301" y="1592"/>
              <a:ext cx="1224" cy="1"/>
            </a:xfrm>
            <a:prstGeom prst="line">
              <a:avLst/>
            </a:prstGeom>
            <a:noFill/>
            <a:ln w="25400">
              <a:solidFill>
                <a:srgbClr val="FFFFFF"/>
              </a:solidFill>
              <a:round/>
              <a:headEnd/>
              <a:tailEnd/>
            </a:ln>
          </p:spPr>
          <p:txBody>
            <a:bodyPr/>
            <a:lstStyle/>
            <a:p>
              <a:endParaRPr lang="en-US" dirty="0">
                <a:solidFill>
                  <a:prstClr val="white"/>
                </a:solidFill>
              </a:endParaRPr>
            </a:p>
          </p:txBody>
        </p:sp>
      </p:grpSp>
      <p:grpSp>
        <p:nvGrpSpPr>
          <p:cNvPr id="8" name="Group 1094"/>
          <p:cNvGrpSpPr>
            <a:grpSpLocks/>
          </p:cNvGrpSpPr>
          <p:nvPr/>
        </p:nvGrpSpPr>
        <p:grpSpPr bwMode="auto">
          <a:xfrm>
            <a:off x="2065338" y="3695700"/>
            <a:ext cx="2463800" cy="101600"/>
            <a:chOff x="1301" y="2304"/>
            <a:chExt cx="1552" cy="64"/>
          </a:xfrm>
        </p:grpSpPr>
        <p:sp>
          <p:nvSpPr>
            <p:cNvPr id="118852" name="Freeform 1092"/>
            <p:cNvSpPr>
              <a:spLocks/>
            </p:cNvSpPr>
            <p:nvPr/>
          </p:nvSpPr>
          <p:spPr bwMode="auto">
            <a:xfrm>
              <a:off x="2717" y="2304"/>
              <a:ext cx="136" cy="64"/>
            </a:xfrm>
            <a:custGeom>
              <a:avLst/>
              <a:gdLst/>
              <a:ahLst/>
              <a:cxnLst>
                <a:cxn ang="0">
                  <a:pos x="136" y="32"/>
                </a:cxn>
                <a:cxn ang="0">
                  <a:pos x="0" y="64"/>
                </a:cxn>
                <a:cxn ang="0">
                  <a:pos x="0" y="32"/>
                </a:cxn>
                <a:cxn ang="0">
                  <a:pos x="0" y="0"/>
                </a:cxn>
                <a:cxn ang="0">
                  <a:pos x="136" y="32"/>
                </a:cxn>
              </a:cxnLst>
              <a:rect l="0" t="0" r="r" b="b"/>
              <a:pathLst>
                <a:path w="136" h="64">
                  <a:moveTo>
                    <a:pt x="136" y="32"/>
                  </a:moveTo>
                  <a:lnTo>
                    <a:pt x="0" y="64"/>
                  </a:lnTo>
                  <a:lnTo>
                    <a:pt x="0" y="32"/>
                  </a:lnTo>
                  <a:lnTo>
                    <a:pt x="0" y="0"/>
                  </a:lnTo>
                  <a:lnTo>
                    <a:pt x="136" y="32"/>
                  </a:lnTo>
                  <a:close/>
                </a:path>
              </a:pathLst>
            </a:custGeom>
            <a:solidFill>
              <a:srgbClr val="FFFFFF"/>
            </a:solidFill>
            <a:ln w="9525">
              <a:noFill/>
              <a:round/>
              <a:headEnd/>
              <a:tailEnd/>
            </a:ln>
          </p:spPr>
          <p:txBody>
            <a:bodyPr/>
            <a:lstStyle/>
            <a:p>
              <a:endParaRPr lang="en-US" dirty="0">
                <a:solidFill>
                  <a:prstClr val="white"/>
                </a:solidFill>
              </a:endParaRPr>
            </a:p>
          </p:txBody>
        </p:sp>
        <p:sp>
          <p:nvSpPr>
            <p:cNvPr id="118853" name="Line 1093"/>
            <p:cNvSpPr>
              <a:spLocks noChangeShapeType="1"/>
            </p:cNvSpPr>
            <p:nvPr/>
          </p:nvSpPr>
          <p:spPr bwMode="auto">
            <a:xfrm>
              <a:off x="1301" y="2328"/>
              <a:ext cx="1408" cy="1"/>
            </a:xfrm>
            <a:prstGeom prst="line">
              <a:avLst/>
            </a:prstGeom>
            <a:noFill/>
            <a:ln w="25400">
              <a:solidFill>
                <a:srgbClr val="FFFFFF"/>
              </a:solidFill>
              <a:round/>
              <a:headEnd/>
              <a:tailEnd/>
            </a:ln>
          </p:spPr>
          <p:txBody>
            <a:bodyPr/>
            <a:lstStyle/>
            <a:p>
              <a:endParaRPr lang="en-US" dirty="0">
                <a:solidFill>
                  <a:prstClr val="white"/>
                </a:solidFill>
              </a:endParaRPr>
            </a:p>
          </p:txBody>
        </p:sp>
      </p:grpSp>
      <p:sp>
        <p:nvSpPr>
          <p:cNvPr id="118855" name="Rectangle 1095"/>
          <p:cNvSpPr>
            <a:spLocks noChangeArrowheads="1"/>
          </p:cNvSpPr>
          <p:nvPr/>
        </p:nvSpPr>
        <p:spPr bwMode="auto">
          <a:xfrm>
            <a:off x="2884488" y="2247900"/>
            <a:ext cx="282575" cy="288925"/>
          </a:xfrm>
          <a:prstGeom prst="rect">
            <a:avLst/>
          </a:prstGeom>
          <a:noFill/>
          <a:ln w="9525">
            <a:noFill/>
            <a:miter lim="800000"/>
            <a:headEnd/>
            <a:tailEnd/>
          </a:ln>
        </p:spPr>
        <p:txBody>
          <a:bodyPr wrap="none" lIns="0" tIns="0" rIns="0" bIns="0">
            <a:spAutoFit/>
          </a:bodyPr>
          <a:lstStyle/>
          <a:p>
            <a:r>
              <a:rPr lang="en-US" altLang="en-US" sz="1900" b="1" dirty="0">
                <a:solidFill>
                  <a:srgbClr val="4CFFFF"/>
                </a:solidFill>
              </a:rPr>
              <a:t>L1</a:t>
            </a:r>
            <a:endParaRPr lang="en-US" altLang="en-US" sz="3200" dirty="0">
              <a:solidFill>
                <a:prstClr val="white"/>
              </a:solidFill>
            </a:endParaRPr>
          </a:p>
        </p:txBody>
      </p:sp>
      <p:sp>
        <p:nvSpPr>
          <p:cNvPr id="118856" name="Rectangle 1096"/>
          <p:cNvSpPr>
            <a:spLocks noChangeArrowheads="1"/>
          </p:cNvSpPr>
          <p:nvPr/>
        </p:nvSpPr>
        <p:spPr bwMode="auto">
          <a:xfrm>
            <a:off x="2981325" y="3444875"/>
            <a:ext cx="282575" cy="288925"/>
          </a:xfrm>
          <a:prstGeom prst="rect">
            <a:avLst/>
          </a:prstGeom>
          <a:noFill/>
          <a:ln w="9525">
            <a:noFill/>
            <a:miter lim="800000"/>
            <a:headEnd/>
            <a:tailEnd/>
          </a:ln>
        </p:spPr>
        <p:txBody>
          <a:bodyPr wrap="none" lIns="0" tIns="0" rIns="0" bIns="0">
            <a:spAutoFit/>
          </a:bodyPr>
          <a:lstStyle/>
          <a:p>
            <a:r>
              <a:rPr lang="en-US" altLang="en-US" sz="1900" b="1" dirty="0">
                <a:solidFill>
                  <a:srgbClr val="FFD34C"/>
                </a:solidFill>
              </a:rPr>
              <a:t>L2</a:t>
            </a:r>
            <a:endParaRPr lang="en-US" altLang="en-US" sz="3200" dirty="0">
              <a:solidFill>
                <a:prstClr val="white"/>
              </a:solidFill>
            </a:endParaRPr>
          </a:p>
        </p:txBody>
      </p:sp>
      <p:sp>
        <p:nvSpPr>
          <p:cNvPr id="118857" name="Rectangle 1097"/>
          <p:cNvSpPr>
            <a:spLocks noChangeArrowheads="1"/>
          </p:cNvSpPr>
          <p:nvPr/>
        </p:nvSpPr>
        <p:spPr bwMode="auto">
          <a:xfrm>
            <a:off x="5430838" y="4095750"/>
            <a:ext cx="1117600" cy="244475"/>
          </a:xfrm>
          <a:prstGeom prst="rect">
            <a:avLst/>
          </a:prstGeom>
          <a:noFill/>
          <a:ln w="9525">
            <a:noFill/>
            <a:miter lim="800000"/>
            <a:headEnd/>
            <a:tailEnd/>
          </a:ln>
        </p:spPr>
        <p:txBody>
          <a:bodyPr wrap="none" lIns="0" tIns="0" rIns="0" bIns="0">
            <a:spAutoFit/>
          </a:bodyPr>
          <a:lstStyle/>
          <a:p>
            <a:r>
              <a:rPr lang="en-US" altLang="en-US" sz="1600" b="1" dirty="0">
                <a:solidFill>
                  <a:srgbClr val="FFD34C"/>
                </a:solidFill>
              </a:rPr>
              <a:t>Tumor Side</a:t>
            </a:r>
            <a:endParaRPr lang="en-US" altLang="en-US" sz="1600" dirty="0">
              <a:solidFill>
                <a:prstClr val="white"/>
              </a:solidFill>
            </a:endParaRPr>
          </a:p>
        </p:txBody>
      </p:sp>
      <p:sp>
        <p:nvSpPr>
          <p:cNvPr id="118858" name="Rectangle 1098"/>
          <p:cNvSpPr>
            <a:spLocks noChangeArrowheads="1"/>
          </p:cNvSpPr>
          <p:nvPr/>
        </p:nvSpPr>
        <p:spPr bwMode="auto">
          <a:xfrm>
            <a:off x="5441950" y="1428750"/>
            <a:ext cx="1579563" cy="244475"/>
          </a:xfrm>
          <a:prstGeom prst="rect">
            <a:avLst/>
          </a:prstGeom>
          <a:noFill/>
          <a:ln w="9525">
            <a:noFill/>
            <a:miter lim="800000"/>
            <a:headEnd/>
            <a:tailEnd/>
          </a:ln>
        </p:spPr>
        <p:txBody>
          <a:bodyPr wrap="none" lIns="0" tIns="0" rIns="0" bIns="0">
            <a:spAutoFit/>
          </a:bodyPr>
          <a:lstStyle/>
          <a:p>
            <a:r>
              <a:rPr lang="en-US" altLang="en-US" sz="1600" b="1" dirty="0">
                <a:solidFill>
                  <a:srgbClr val="4CFFFF"/>
                </a:solidFill>
              </a:rPr>
              <a:t>Non-Tumor Side</a:t>
            </a:r>
            <a:endParaRPr lang="en-US" altLang="en-US" sz="1600" dirty="0">
              <a:solidFill>
                <a:prstClr val="white"/>
              </a:solidFill>
            </a:endParaRPr>
          </a:p>
        </p:txBody>
      </p:sp>
      <p:sp>
        <p:nvSpPr>
          <p:cNvPr id="118866" name="Text Box 1106"/>
          <p:cNvSpPr txBox="1">
            <a:spLocks noChangeArrowheads="1"/>
          </p:cNvSpPr>
          <p:nvPr/>
        </p:nvSpPr>
        <p:spPr bwMode="auto">
          <a:xfrm>
            <a:off x="3367088" y="3065463"/>
            <a:ext cx="2482850" cy="366712"/>
          </a:xfrm>
          <a:prstGeom prst="rect">
            <a:avLst/>
          </a:prstGeom>
          <a:noFill/>
          <a:ln w="12700">
            <a:noFill/>
            <a:miter lim="800000"/>
            <a:headEnd/>
            <a:tailEnd/>
          </a:ln>
          <a:effectLst/>
        </p:spPr>
        <p:txBody>
          <a:bodyPr wrap="none">
            <a:spAutoFit/>
          </a:bodyPr>
          <a:lstStyle/>
          <a:p>
            <a:r>
              <a:rPr lang="en-US" altLang="en-US" b="1" dirty="0">
                <a:solidFill>
                  <a:srgbClr val="D2D2D2"/>
                </a:solidFill>
              </a:rPr>
              <a:t>IT5 = </a:t>
            </a:r>
            <a:r>
              <a:rPr lang="en-US" altLang="en-US" b="1" dirty="0">
                <a:solidFill>
                  <a:srgbClr val="666666"/>
                </a:solidFill>
              </a:rPr>
              <a:t>L2</a:t>
            </a:r>
            <a:r>
              <a:rPr lang="en-US" altLang="en-US" b="1" dirty="0">
                <a:solidFill>
                  <a:srgbClr val="D2D2D2"/>
                </a:solidFill>
              </a:rPr>
              <a:t> - </a:t>
            </a:r>
            <a:r>
              <a:rPr lang="en-US" altLang="en-US" b="1" dirty="0">
                <a:solidFill>
                  <a:srgbClr val="17BBFD"/>
                </a:solidFill>
              </a:rPr>
              <a:t>L1</a:t>
            </a:r>
            <a:r>
              <a:rPr lang="en-US" altLang="en-US" b="1" dirty="0">
                <a:solidFill>
                  <a:srgbClr val="D2D2D2"/>
                </a:solidFill>
              </a:rPr>
              <a:t> = 0.9 ms</a:t>
            </a:r>
            <a:endParaRPr lang="en-US" altLang="en-US" b="1" dirty="0">
              <a:solidFill>
                <a:srgbClr val="D2D2D2"/>
              </a:solidFill>
              <a:latin typeface="Times" pitchFamily="18" charset="0"/>
            </a:endParaRPr>
          </a:p>
        </p:txBody>
      </p:sp>
      <p:sp>
        <p:nvSpPr>
          <p:cNvPr id="118867" name="Rectangle 1107"/>
          <p:cNvSpPr>
            <a:spLocks noChangeArrowheads="1"/>
          </p:cNvSpPr>
          <p:nvPr/>
        </p:nvSpPr>
        <p:spPr bwMode="auto">
          <a:xfrm>
            <a:off x="3387725" y="3081338"/>
            <a:ext cx="2462213" cy="366712"/>
          </a:xfrm>
          <a:prstGeom prst="rect">
            <a:avLst/>
          </a:prstGeom>
          <a:noFill/>
          <a:ln w="12700">
            <a:solidFill>
              <a:schemeClr val="bg2"/>
            </a:solidFill>
            <a:miter lim="800000"/>
            <a:headEnd/>
            <a:tailEnd/>
          </a:ln>
          <a:effectLst/>
        </p:spPr>
        <p:txBody>
          <a:bodyPr wrap="none" anchor="ctr"/>
          <a:lstStyle/>
          <a:p>
            <a:endParaRPr lang="en-US" dirty="0">
              <a:solidFill>
                <a:prstClr val="white"/>
              </a:solidFill>
            </a:endParaRPr>
          </a:p>
        </p:txBody>
      </p:sp>
      <p:sp>
        <p:nvSpPr>
          <p:cNvPr id="118871" name="Text Box 1111"/>
          <p:cNvSpPr txBox="1">
            <a:spLocks noChangeArrowheads="1"/>
          </p:cNvSpPr>
          <p:nvPr/>
        </p:nvSpPr>
        <p:spPr bwMode="auto">
          <a:xfrm>
            <a:off x="685800" y="6445250"/>
            <a:ext cx="3346450" cy="274638"/>
          </a:xfrm>
          <a:prstGeom prst="rect">
            <a:avLst/>
          </a:prstGeom>
          <a:noFill/>
          <a:ln w="12700">
            <a:noFill/>
            <a:miter lim="800000"/>
            <a:headEnd/>
            <a:tailEnd/>
          </a:ln>
          <a:effectLst/>
        </p:spPr>
        <p:txBody>
          <a:bodyPr wrap="none">
            <a:spAutoFit/>
          </a:bodyPr>
          <a:lstStyle/>
          <a:p>
            <a:r>
              <a:rPr lang="en-US" altLang="en-US" dirty="0">
                <a:solidFill>
                  <a:prstClr val="white"/>
                </a:solidFill>
              </a:rPr>
              <a:t>I. Background: Standard ABR Tumor Detection</a:t>
            </a:r>
            <a:endParaRPr lang="en-US" altLang="en-US" sz="2400" dirty="0">
              <a:solidFill>
                <a:srgbClr val="D2D2D2"/>
              </a:solidFill>
              <a:latin typeface="Times New Roman" charset="0"/>
            </a:endParaRPr>
          </a:p>
        </p:txBody>
      </p:sp>
    </p:spTree>
    <p:extLst>
      <p:ext uri="{BB962C8B-B14F-4D97-AF65-F5344CB8AC3E}">
        <p14:creationId xmlns="" xmlns:p14="http://schemas.microsoft.com/office/powerpoint/2010/main" val="3083584399"/>
      </p:ext>
    </p:extLst>
  </p:cSld>
  <p:clrMapOvr>
    <a:masterClrMapping/>
  </p:clrMapOvr>
  <p:transition>
    <p:wedg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03" name="Rectangle 95"/>
          <p:cNvSpPr>
            <a:spLocks noChangeArrowheads="1"/>
          </p:cNvSpPr>
          <p:nvPr/>
        </p:nvSpPr>
        <p:spPr bwMode="auto">
          <a:xfrm>
            <a:off x="746125" y="228600"/>
            <a:ext cx="7258526" cy="738664"/>
          </a:xfrm>
          <a:prstGeom prst="rect">
            <a:avLst/>
          </a:prstGeom>
          <a:noFill/>
          <a:ln w="9525">
            <a:noFill/>
            <a:miter lim="800000"/>
            <a:headEnd/>
            <a:tailEnd/>
          </a:ln>
        </p:spPr>
        <p:txBody>
          <a:bodyPr wrap="none" lIns="0" tIns="0" rIns="0" bIns="0">
            <a:spAutoFit/>
          </a:bodyPr>
          <a:lstStyle/>
          <a:p>
            <a:r>
              <a:rPr lang="en-US" altLang="en-US" sz="2400" dirty="0">
                <a:solidFill>
                  <a:prstClr val="white"/>
                </a:solidFill>
              </a:rPr>
              <a:t>Standard ABR Measures for Acoustic Tumor Detection:</a:t>
            </a:r>
          </a:p>
          <a:p>
            <a:r>
              <a:rPr lang="en-US" altLang="en-US" sz="2400" dirty="0">
                <a:solidFill>
                  <a:srgbClr val="FCF305"/>
                </a:solidFill>
              </a:rPr>
              <a:t>I-V Delay = Latency Difference Between Wave I and V</a:t>
            </a:r>
            <a:endParaRPr lang="en-US" altLang="en-US" sz="2400" dirty="0">
              <a:solidFill>
                <a:prstClr val="white"/>
              </a:solidFill>
            </a:endParaRPr>
          </a:p>
        </p:txBody>
      </p:sp>
      <p:pic>
        <p:nvPicPr>
          <p:cNvPr id="119911" name="Picture 103" descr="I-V delay pict2                                                0000CC71Macintosh HD                   B4840E68:"/>
          <p:cNvPicPr>
            <a:picLocks noChangeAspect="1" noChangeArrowheads="1"/>
          </p:cNvPicPr>
          <p:nvPr/>
        </p:nvPicPr>
        <p:blipFill>
          <a:blip r:embed="rId3" cstate="print"/>
          <a:srcRect/>
          <a:stretch>
            <a:fillRect/>
          </a:stretch>
        </p:blipFill>
        <p:spPr bwMode="auto">
          <a:xfrm>
            <a:off x="1752600" y="1077913"/>
            <a:ext cx="5094288" cy="5195887"/>
          </a:xfrm>
          <a:prstGeom prst="rect">
            <a:avLst/>
          </a:prstGeom>
          <a:noFill/>
        </p:spPr>
      </p:pic>
      <p:sp>
        <p:nvSpPr>
          <p:cNvPr id="119914" name="Text Box 106"/>
          <p:cNvSpPr txBox="1">
            <a:spLocks noChangeArrowheads="1"/>
          </p:cNvSpPr>
          <p:nvPr/>
        </p:nvSpPr>
        <p:spPr bwMode="auto">
          <a:xfrm>
            <a:off x="685800" y="6445250"/>
            <a:ext cx="3346450" cy="274638"/>
          </a:xfrm>
          <a:prstGeom prst="rect">
            <a:avLst/>
          </a:prstGeom>
          <a:noFill/>
          <a:ln w="12700">
            <a:noFill/>
            <a:miter lim="800000"/>
            <a:headEnd/>
            <a:tailEnd/>
          </a:ln>
          <a:effectLst/>
        </p:spPr>
        <p:txBody>
          <a:bodyPr wrap="none">
            <a:spAutoFit/>
          </a:bodyPr>
          <a:lstStyle/>
          <a:p>
            <a:r>
              <a:rPr lang="en-US" altLang="en-US" dirty="0">
                <a:solidFill>
                  <a:prstClr val="white"/>
                </a:solidFill>
              </a:rPr>
              <a:t>I. Background: Standard ABR Tumor Detection</a:t>
            </a:r>
            <a:endParaRPr lang="en-US" altLang="en-US" sz="2400" dirty="0">
              <a:solidFill>
                <a:srgbClr val="D2D2D2"/>
              </a:solidFill>
              <a:latin typeface="Times New Roman" charset="0"/>
            </a:endParaRPr>
          </a:p>
        </p:txBody>
      </p:sp>
    </p:spTree>
    <p:extLst>
      <p:ext uri="{BB962C8B-B14F-4D97-AF65-F5344CB8AC3E}">
        <p14:creationId xmlns="" xmlns:p14="http://schemas.microsoft.com/office/powerpoint/2010/main" val="1659319003"/>
      </p:ext>
    </p:extLst>
  </p:cSld>
  <p:clrMapOvr>
    <a:masterClrMapping/>
  </p:clrMapOvr>
  <p:transition>
    <p:wedg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03" name="Rectangle 95"/>
          <p:cNvSpPr>
            <a:spLocks noChangeArrowheads="1"/>
          </p:cNvSpPr>
          <p:nvPr/>
        </p:nvSpPr>
        <p:spPr bwMode="auto">
          <a:xfrm>
            <a:off x="746125" y="228600"/>
            <a:ext cx="7472363" cy="730250"/>
          </a:xfrm>
          <a:prstGeom prst="rect">
            <a:avLst/>
          </a:prstGeom>
          <a:noFill/>
          <a:ln w="9525">
            <a:noFill/>
            <a:miter lim="800000"/>
            <a:headEnd/>
            <a:tailEnd/>
          </a:ln>
        </p:spPr>
        <p:txBody>
          <a:bodyPr wrap="none" lIns="0" tIns="0" rIns="0" bIns="0">
            <a:spAutoFit/>
          </a:bodyPr>
          <a:lstStyle/>
          <a:p>
            <a:r>
              <a:rPr lang="en-US" altLang="en-US" sz="2400" dirty="0">
                <a:solidFill>
                  <a:srgbClr val="FCF305"/>
                </a:solidFill>
              </a:rPr>
              <a:t>Standard ABR Measures for Acoustic Tumor Detection:</a:t>
            </a:r>
          </a:p>
          <a:p>
            <a:r>
              <a:rPr lang="en-US" altLang="en-US" sz="2400" dirty="0">
                <a:solidFill>
                  <a:srgbClr val="FCF305"/>
                </a:solidFill>
              </a:rPr>
              <a:t>I-V Delay = Latency Difference Between Wave I and V</a:t>
            </a:r>
            <a:endParaRPr lang="en-US" altLang="en-US" sz="2400" dirty="0">
              <a:solidFill>
                <a:prstClr val="white"/>
              </a:solidFill>
            </a:endParaRPr>
          </a:p>
        </p:txBody>
      </p:sp>
      <p:pic>
        <p:nvPicPr>
          <p:cNvPr id="119911" name="Picture 103" descr="I-V delay pict2                                                0000CC71Macintosh HD                   B4840E68:"/>
          <p:cNvPicPr>
            <a:picLocks noChangeAspect="1" noChangeArrowheads="1"/>
          </p:cNvPicPr>
          <p:nvPr/>
        </p:nvPicPr>
        <p:blipFill>
          <a:blip r:embed="rId3" cstate="print"/>
          <a:srcRect/>
          <a:stretch>
            <a:fillRect/>
          </a:stretch>
        </p:blipFill>
        <p:spPr bwMode="auto">
          <a:xfrm>
            <a:off x="1752600" y="1077913"/>
            <a:ext cx="5094288" cy="5195887"/>
          </a:xfrm>
          <a:prstGeom prst="rect">
            <a:avLst/>
          </a:prstGeom>
          <a:noFill/>
        </p:spPr>
      </p:pic>
      <p:sp>
        <p:nvSpPr>
          <p:cNvPr id="119914" name="Text Box 106"/>
          <p:cNvSpPr txBox="1">
            <a:spLocks noChangeArrowheads="1"/>
          </p:cNvSpPr>
          <p:nvPr/>
        </p:nvSpPr>
        <p:spPr bwMode="auto">
          <a:xfrm>
            <a:off x="685800" y="6445250"/>
            <a:ext cx="3346450" cy="274638"/>
          </a:xfrm>
          <a:prstGeom prst="rect">
            <a:avLst/>
          </a:prstGeom>
          <a:noFill/>
          <a:ln w="12700">
            <a:noFill/>
            <a:miter lim="800000"/>
            <a:headEnd/>
            <a:tailEnd/>
          </a:ln>
          <a:effectLst/>
        </p:spPr>
        <p:txBody>
          <a:bodyPr wrap="none">
            <a:spAutoFit/>
          </a:bodyPr>
          <a:lstStyle/>
          <a:p>
            <a:r>
              <a:rPr lang="en-US" altLang="en-US" dirty="0">
                <a:solidFill>
                  <a:prstClr val="white"/>
                </a:solidFill>
              </a:rPr>
              <a:t>I. Background: Standard ABR Tumor Detection</a:t>
            </a:r>
            <a:endParaRPr lang="en-US" altLang="en-US" sz="2400" dirty="0">
              <a:solidFill>
                <a:srgbClr val="D2D2D2"/>
              </a:solidFill>
              <a:latin typeface="Times New Roman" charset="0"/>
            </a:endParaRPr>
          </a:p>
        </p:txBody>
      </p:sp>
    </p:spTree>
    <p:extLst>
      <p:ext uri="{BB962C8B-B14F-4D97-AF65-F5344CB8AC3E}">
        <p14:creationId xmlns="" xmlns:p14="http://schemas.microsoft.com/office/powerpoint/2010/main" val="1325733595"/>
      </p:ext>
    </p:extLst>
  </p:cSld>
  <p:clrMapOvr>
    <a:masterClrMapping/>
  </p:clrMapOvr>
  <p:transition>
    <p:wedg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Neurodiagnosis </a:t>
            </a:r>
            <a:endParaRPr lang="en-US" dirty="0"/>
          </a:p>
        </p:txBody>
      </p:sp>
      <p:sp>
        <p:nvSpPr>
          <p:cNvPr id="3" name="Content Placeholder 2"/>
          <p:cNvSpPr>
            <a:spLocks noGrp="1"/>
          </p:cNvSpPr>
          <p:nvPr>
            <p:ph idx="1"/>
          </p:nvPr>
        </p:nvSpPr>
        <p:spPr/>
        <p:txBody>
          <a:bodyPr/>
          <a:lstStyle/>
          <a:p>
            <a:r>
              <a:rPr lang="en-US" dirty="0" smtClean="0"/>
              <a:t>Who should be tested? Patients with:</a:t>
            </a:r>
          </a:p>
          <a:p>
            <a:pPr lvl="1"/>
            <a:r>
              <a:rPr lang="en-US" dirty="0" smtClean="0"/>
              <a:t>Dizziness.</a:t>
            </a:r>
          </a:p>
          <a:p>
            <a:pPr lvl="1"/>
            <a:r>
              <a:rPr lang="en-US" dirty="0" smtClean="0"/>
              <a:t>Unilateral tinnitus.</a:t>
            </a:r>
          </a:p>
          <a:p>
            <a:pPr lvl="1"/>
            <a:r>
              <a:rPr lang="en-US" dirty="0" smtClean="0"/>
              <a:t>Asymmetrical hearing loss.</a:t>
            </a:r>
          </a:p>
          <a:p>
            <a:pPr lvl="1"/>
            <a:r>
              <a:rPr lang="en-US" dirty="0" smtClean="0"/>
              <a:t>Sudden onset of hearing loss.</a:t>
            </a:r>
          </a:p>
          <a:p>
            <a:pPr lvl="1"/>
            <a:r>
              <a:rPr lang="en-US" dirty="0" smtClean="0"/>
              <a:t>Progressive hearing loss.</a:t>
            </a:r>
          </a:p>
          <a:p>
            <a:pPr lvl="1"/>
            <a:endParaRPr lang="en-US" dirty="0" smtClean="0"/>
          </a:p>
          <a:p>
            <a:pPr lvl="1"/>
            <a:endParaRPr lang="en-US" dirty="0"/>
          </a:p>
        </p:txBody>
      </p:sp>
    </p:spTree>
    <p:extLst>
      <p:ext uri="{BB962C8B-B14F-4D97-AF65-F5344CB8AC3E}">
        <p14:creationId xmlns="" xmlns:p14="http://schemas.microsoft.com/office/powerpoint/2010/main" val="632853451"/>
      </p:ext>
    </p:extLst>
  </p:cSld>
  <p:clrMapOvr>
    <a:masterClrMapping/>
  </p:clrMapOvr>
  <p:transition>
    <p:wedg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Neurodiagnosis </a:t>
            </a:r>
            <a:endParaRPr lang="en-US" dirty="0"/>
          </a:p>
        </p:txBody>
      </p:sp>
      <p:sp>
        <p:nvSpPr>
          <p:cNvPr id="3" name="Content Placeholder 2"/>
          <p:cNvSpPr>
            <a:spLocks noGrp="1"/>
          </p:cNvSpPr>
          <p:nvPr>
            <p:ph idx="1"/>
          </p:nvPr>
        </p:nvSpPr>
        <p:spPr/>
        <p:txBody>
          <a:bodyPr/>
          <a:lstStyle/>
          <a:p>
            <a:r>
              <a:rPr lang="en-US" dirty="0" smtClean="0"/>
              <a:t>Procedure:</a:t>
            </a:r>
          </a:p>
          <a:p>
            <a:pPr lvl="1"/>
            <a:r>
              <a:rPr lang="en-US" dirty="0" smtClean="0"/>
              <a:t>Click stimuli.</a:t>
            </a:r>
          </a:p>
          <a:p>
            <a:pPr lvl="1"/>
            <a:r>
              <a:rPr lang="en-US" dirty="0" smtClean="0"/>
              <a:t>70-90 ndBHL.</a:t>
            </a:r>
          </a:p>
          <a:p>
            <a:pPr lvl="1"/>
            <a:r>
              <a:rPr lang="en-US" dirty="0" smtClean="0"/>
              <a:t>Rate: 11.1 to 23.1.</a:t>
            </a:r>
          </a:p>
          <a:p>
            <a:pPr lvl="1"/>
            <a:r>
              <a:rPr lang="en-US" dirty="0" smtClean="0"/>
              <a:t>Polarity: alternating.</a:t>
            </a:r>
          </a:p>
          <a:p>
            <a:pPr lvl="1"/>
            <a:r>
              <a:rPr lang="en-US" dirty="0" smtClean="0"/>
              <a:t>Window: 10-15 ms.</a:t>
            </a:r>
          </a:p>
          <a:p>
            <a:pPr lvl="1"/>
            <a:r>
              <a:rPr lang="en-US" dirty="0" smtClean="0"/>
              <a:t>Filters: 50-3000 Hz.</a:t>
            </a:r>
          </a:p>
          <a:p>
            <a:pPr lvl="1"/>
            <a:r>
              <a:rPr lang="en-US" dirty="0" smtClean="0"/>
              <a:t>Number of waves replications: at least twice.</a:t>
            </a:r>
            <a:endParaRPr lang="en-US" dirty="0"/>
          </a:p>
        </p:txBody>
      </p:sp>
    </p:spTree>
    <p:extLst>
      <p:ext uri="{BB962C8B-B14F-4D97-AF65-F5344CB8AC3E}">
        <p14:creationId xmlns="" xmlns:p14="http://schemas.microsoft.com/office/powerpoint/2010/main" val="4086857809"/>
      </p:ext>
    </p:extLst>
  </p:cSld>
  <p:clrMapOvr>
    <a:masterClrMapping/>
  </p:clrMapOvr>
  <p:transition>
    <p:wedg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ABR to estimate hearing thresholds</a:t>
            </a:r>
            <a:endParaRPr lang="en-US" dirty="0"/>
          </a:p>
        </p:txBody>
      </p:sp>
      <p:sp>
        <p:nvSpPr>
          <p:cNvPr id="3" name="Content Placeholder 2"/>
          <p:cNvSpPr>
            <a:spLocks noGrp="1"/>
          </p:cNvSpPr>
          <p:nvPr>
            <p:ph idx="1"/>
          </p:nvPr>
        </p:nvSpPr>
        <p:spPr/>
        <p:txBody>
          <a:bodyPr>
            <a:normAutofit/>
          </a:bodyPr>
          <a:lstStyle/>
          <a:p>
            <a:r>
              <a:rPr lang="en-US" dirty="0" smtClean="0"/>
              <a:t>Can be obtained by progressively decreasing intensity of the stimulus (click or toneburst) and observing wave V.</a:t>
            </a:r>
          </a:p>
          <a:p>
            <a:endParaRPr lang="en-US" dirty="0" smtClean="0"/>
          </a:p>
          <a:p>
            <a:r>
              <a:rPr lang="en-US" dirty="0" smtClean="0"/>
              <a:t>The last intensity that wave V appears at is considered its threshold.</a:t>
            </a:r>
          </a:p>
          <a:p>
            <a:endParaRPr lang="en-US" dirty="0" smtClean="0"/>
          </a:p>
          <a:p>
            <a:r>
              <a:rPr lang="en-US" dirty="0" smtClean="0"/>
              <a:t>ABR threshold is within 10-20 dB from the subjective threshold. </a:t>
            </a:r>
            <a:endParaRPr lang="en-US" dirty="0"/>
          </a:p>
        </p:txBody>
      </p:sp>
    </p:spTree>
    <p:extLst>
      <p:ext uri="{BB962C8B-B14F-4D97-AF65-F5344CB8AC3E}">
        <p14:creationId xmlns="" xmlns:p14="http://schemas.microsoft.com/office/powerpoint/2010/main" val="1080803879"/>
      </p:ext>
    </p:extLst>
  </p:cSld>
  <p:clrMapOvr>
    <a:masterClrMapping/>
  </p:clrMapOvr>
  <p:transition>
    <p:wedg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www.neuroreille.com/promenade/english/audiometry/ex_ptw/e_seuil.jp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 xmlns:p14="http://schemas.microsoft.com/office/powerpoint/2010/main" val="263732268"/>
      </p:ext>
    </p:extLst>
  </p:cSld>
  <p:clrMapOvr>
    <a:masterClrMapping/>
  </p:clrMapOvr>
  <p:transition>
    <p:wedg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ABR to estimate hearing thresholds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Suggested test protocol:</a:t>
            </a:r>
          </a:p>
          <a:p>
            <a:endParaRPr lang="en-US" dirty="0" smtClean="0"/>
          </a:p>
          <a:p>
            <a:pPr lvl="1"/>
            <a:r>
              <a:rPr lang="en-US" dirty="0" smtClean="0"/>
              <a:t>Threshold to click stimuli.</a:t>
            </a:r>
          </a:p>
          <a:p>
            <a:pPr lvl="1"/>
            <a:r>
              <a:rPr lang="en-US" dirty="0" smtClean="0"/>
              <a:t>500 and 1000 Hz tonebursts thresholds.</a:t>
            </a:r>
          </a:p>
          <a:p>
            <a:pPr lvl="1"/>
            <a:r>
              <a:rPr lang="en-US" dirty="0" smtClean="0"/>
              <a:t>May also use 6000 Hz toneburst.</a:t>
            </a:r>
          </a:p>
          <a:p>
            <a:pPr lvl="1"/>
            <a:r>
              <a:rPr lang="en-US" dirty="0" smtClean="0"/>
              <a:t>Bone conduction ABR may be obtained to distinguish sensori from neural hearing loss.</a:t>
            </a:r>
          </a:p>
          <a:p>
            <a:pPr lvl="1"/>
            <a:r>
              <a:rPr lang="en-US" dirty="0" smtClean="0"/>
              <a:t>Present the stimulus at high level may be at 80 ndBHL, decrease in 20 dB steps until wave V is no longer exist. Then increase in 10 dB steps until wave V reappears.</a:t>
            </a:r>
            <a:endParaRPr lang="en-US" dirty="0"/>
          </a:p>
        </p:txBody>
      </p:sp>
    </p:spTree>
    <p:extLst>
      <p:ext uri="{BB962C8B-B14F-4D97-AF65-F5344CB8AC3E}">
        <p14:creationId xmlns="" xmlns:p14="http://schemas.microsoft.com/office/powerpoint/2010/main" val="1914537402"/>
      </p:ext>
    </p:extLst>
  </p:cSld>
  <p:clrMapOvr>
    <a:masterClrMapping/>
  </p:clrMapOvr>
  <p:transition>
    <p:wedg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Effects of degree and configuration of HL on ABR</a:t>
            </a:r>
            <a:endParaRPr lang="en-US" dirty="0"/>
          </a:p>
        </p:txBody>
      </p:sp>
      <p:sp>
        <p:nvSpPr>
          <p:cNvPr id="3" name="Content Placeholder 2"/>
          <p:cNvSpPr>
            <a:spLocks noGrp="1"/>
          </p:cNvSpPr>
          <p:nvPr>
            <p:ph idx="1"/>
          </p:nvPr>
        </p:nvSpPr>
        <p:spPr/>
        <p:txBody>
          <a:bodyPr/>
          <a:lstStyle/>
          <a:p>
            <a:r>
              <a:rPr lang="en-US" dirty="0" smtClean="0"/>
              <a:t>Conducive hearing loss:</a:t>
            </a:r>
          </a:p>
          <a:p>
            <a:endParaRPr lang="en-US" dirty="0" smtClean="0"/>
          </a:p>
          <a:p>
            <a:pPr lvl="1"/>
            <a:r>
              <a:rPr lang="en-US" dirty="0" smtClean="0"/>
              <a:t>All ABR waves latencies are usually increased.</a:t>
            </a:r>
          </a:p>
          <a:p>
            <a:pPr lvl="1"/>
            <a:endParaRPr lang="en-US" dirty="0" smtClean="0"/>
          </a:p>
          <a:p>
            <a:pPr lvl="1"/>
            <a:r>
              <a:rPr lang="en-US" dirty="0" smtClean="0"/>
              <a:t>Interpeak intervals are stable.</a:t>
            </a:r>
          </a:p>
          <a:p>
            <a:pPr lvl="1"/>
            <a:endParaRPr lang="en-US" dirty="0" smtClean="0"/>
          </a:p>
          <a:p>
            <a:pPr lvl="1"/>
            <a:r>
              <a:rPr lang="en-US" dirty="0" smtClean="0"/>
              <a:t>Wave V latency-intensity function is shifted from the normal at all stimulus levels.</a:t>
            </a:r>
          </a:p>
          <a:p>
            <a:pPr lvl="1"/>
            <a:endParaRPr lang="en-US" dirty="0" smtClean="0"/>
          </a:p>
          <a:p>
            <a:pPr lvl="1"/>
            <a:endParaRPr lang="en-US" dirty="0"/>
          </a:p>
        </p:txBody>
      </p:sp>
    </p:spTree>
    <p:extLst>
      <p:ext uri="{BB962C8B-B14F-4D97-AF65-F5344CB8AC3E}">
        <p14:creationId xmlns="" xmlns:p14="http://schemas.microsoft.com/office/powerpoint/2010/main" val="692157439"/>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r>
              <a:rPr lang="en-US" dirty="0" smtClean="0"/>
              <a:t>Ranges of Hearing Loss</a:t>
            </a:r>
          </a:p>
        </p:txBody>
      </p:sp>
      <p:pic>
        <p:nvPicPr>
          <p:cNvPr id="45059" name="Picture 3" descr="rangesofhl"/>
          <p:cNvPicPr>
            <a:picLocks noGrp="1" noChangeAspect="1" noChangeArrowheads="1"/>
          </p:cNvPicPr>
          <p:nvPr>
            <p:ph idx="1"/>
          </p:nvPr>
        </p:nvPicPr>
        <p:blipFill>
          <a:blip r:embed="rId2"/>
          <a:srcRect/>
          <a:stretch>
            <a:fillRect/>
          </a:stretch>
        </p:blipFill>
        <p:spPr>
          <a:xfrm>
            <a:off x="76200" y="1595438"/>
            <a:ext cx="4648200" cy="4500562"/>
          </a:xfrm>
          <a:noFill/>
        </p:spPr>
      </p:pic>
      <p:sp>
        <p:nvSpPr>
          <p:cNvPr id="845828" name="Rectangle 4"/>
          <p:cNvSpPr>
            <a:spLocks noChangeArrowheads="1"/>
          </p:cNvSpPr>
          <p:nvPr/>
        </p:nvSpPr>
        <p:spPr bwMode="auto">
          <a:xfrm>
            <a:off x="4572000" y="2479675"/>
            <a:ext cx="4800600" cy="3387725"/>
          </a:xfrm>
          <a:prstGeom prst="rect">
            <a:avLst/>
          </a:prstGeom>
          <a:noFill/>
          <a:ln w="9525">
            <a:noFill/>
            <a:miter lim="800000"/>
            <a:headEnd/>
            <a:tailEnd/>
          </a:ln>
        </p:spPr>
        <p:txBody>
          <a:bodyPr/>
          <a:lstStyle/>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-10 – 25 dB HL</a:t>
            </a:r>
            <a:r>
              <a:rPr lang="en-US" sz="1800" dirty="0">
                <a:solidFill>
                  <a:srgbClr val="000000"/>
                </a:solidFill>
                <a:latin typeface="Arial" charset="0"/>
              </a:rPr>
              <a:t> = Normal range</a:t>
            </a:r>
          </a:p>
          <a:p>
            <a:pPr marL="342900" indent="-342900">
              <a:lnSpc>
                <a:spcPct val="80000"/>
              </a:lnSpc>
              <a:spcBef>
                <a:spcPct val="20000"/>
              </a:spcBef>
              <a:buClr>
                <a:srgbClr val="000000"/>
              </a:buClr>
              <a:buSzPct val="70000"/>
              <a:buFont typeface="Wingdings" pitchFamily="2" charset="2"/>
              <a:buChar char="l"/>
            </a:pPr>
            <a:endParaRPr lang="en-US" sz="1800"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endParaRPr lang="en-US" sz="1800"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26 – 40 dB HL</a:t>
            </a:r>
            <a:r>
              <a:rPr lang="en-US" sz="1800" dirty="0">
                <a:solidFill>
                  <a:srgbClr val="000000"/>
                </a:solidFill>
                <a:latin typeface="Arial" charset="0"/>
              </a:rPr>
              <a:t> = Mild hearing loss</a:t>
            </a:r>
          </a:p>
          <a:p>
            <a:pPr marL="342900" indent="-342900">
              <a:lnSpc>
                <a:spcPct val="80000"/>
              </a:lnSpc>
              <a:spcBef>
                <a:spcPct val="20000"/>
              </a:spcBef>
              <a:buClr>
                <a:srgbClr val="000000"/>
              </a:buClr>
              <a:buSzPct val="70000"/>
              <a:buFont typeface="Wingdings" pitchFamily="2" charset="2"/>
              <a:buChar char="l"/>
            </a:pPr>
            <a:endParaRPr lang="en-US" sz="1300"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41 –  55 dB HL</a:t>
            </a:r>
            <a:r>
              <a:rPr lang="en-US" sz="1800" dirty="0">
                <a:solidFill>
                  <a:srgbClr val="000000"/>
                </a:solidFill>
                <a:latin typeface="Arial" charset="0"/>
              </a:rPr>
              <a:t> = Moderate </a:t>
            </a:r>
          </a:p>
          <a:p>
            <a:pPr marL="342900" indent="-342900">
              <a:lnSpc>
                <a:spcPct val="80000"/>
              </a:lnSpc>
              <a:spcBef>
                <a:spcPct val="20000"/>
              </a:spcBef>
              <a:buClr>
                <a:srgbClr val="000000"/>
              </a:buClr>
              <a:buSzPct val="70000"/>
              <a:buFont typeface="Wingdings" pitchFamily="2" charset="2"/>
              <a:buChar char="l"/>
            </a:pPr>
            <a:r>
              <a:rPr lang="en-US" sz="700" dirty="0">
                <a:solidFill>
                  <a:srgbClr val="000000"/>
                </a:solidFill>
                <a:latin typeface="Arial" charset="0"/>
              </a:rPr>
              <a:t>  </a:t>
            </a: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56 – 70 dB HL</a:t>
            </a:r>
            <a:r>
              <a:rPr lang="en-US" sz="1800" dirty="0">
                <a:solidFill>
                  <a:srgbClr val="000000"/>
                </a:solidFill>
                <a:latin typeface="Arial" charset="0"/>
              </a:rPr>
              <a:t> = Moderately Severe </a:t>
            </a:r>
          </a:p>
          <a:p>
            <a:pPr marL="342900" indent="-342900">
              <a:lnSpc>
                <a:spcPct val="80000"/>
              </a:lnSpc>
              <a:spcBef>
                <a:spcPct val="20000"/>
              </a:spcBef>
              <a:buClr>
                <a:srgbClr val="000000"/>
              </a:buClr>
              <a:buSzPct val="70000"/>
              <a:buFont typeface="Wingdings" pitchFamily="2" charset="2"/>
              <a:buChar char="l"/>
            </a:pPr>
            <a:endParaRPr lang="en-US" sz="1600"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71 – 90 dB HL</a:t>
            </a:r>
            <a:r>
              <a:rPr lang="en-US" sz="1800" dirty="0">
                <a:solidFill>
                  <a:srgbClr val="000000"/>
                </a:solidFill>
                <a:latin typeface="Arial" charset="0"/>
              </a:rPr>
              <a:t>= Severe</a:t>
            </a:r>
          </a:p>
          <a:p>
            <a:pPr marL="342900" indent="-342900">
              <a:lnSpc>
                <a:spcPct val="80000"/>
              </a:lnSpc>
              <a:spcBef>
                <a:spcPct val="20000"/>
              </a:spcBef>
              <a:buClr>
                <a:srgbClr val="000000"/>
              </a:buClr>
              <a:buSzPct val="70000"/>
              <a:buFont typeface="Wingdings" pitchFamily="2" charset="2"/>
              <a:buChar char="l"/>
            </a:pPr>
            <a:endParaRPr lang="en-US" sz="1800"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Greater than 90 dB HL</a:t>
            </a:r>
            <a:r>
              <a:rPr lang="en-US" sz="1800" dirty="0">
                <a:solidFill>
                  <a:srgbClr val="000000"/>
                </a:solidFill>
                <a:latin typeface="Arial" charset="0"/>
              </a:rPr>
              <a:t> = Profound</a:t>
            </a:r>
          </a:p>
        </p:txBody>
      </p:sp>
    </p:spTree>
    <p:extLst>
      <p:ext uri="{BB962C8B-B14F-4D97-AF65-F5344CB8AC3E}">
        <p14:creationId xmlns="" xmlns:p14="http://schemas.microsoft.com/office/powerpoint/2010/main" val="230911110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845828">
                                            <p:txEl>
                                              <p:pRg st="0" end="0"/>
                                            </p:txEl>
                                          </p:spTgt>
                                        </p:tgtEl>
                                        <p:attrNameLst>
                                          <p:attrName>style.visibility</p:attrName>
                                        </p:attrNameLst>
                                      </p:cBhvr>
                                      <p:to>
                                        <p:strVal val="visible"/>
                                      </p:to>
                                    </p:set>
                                    <p:animEffect transition="in" filter="fade">
                                      <p:cBhvr>
                                        <p:cTn id="7" dur="500">
                                          <p:stCondLst>
                                            <p:cond delay="0"/>
                                          </p:stCondLst>
                                        </p:cTn>
                                        <p:tgtEl>
                                          <p:spTgt spid="8458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845828">
                                            <p:txEl>
                                              <p:pRg st="3" end="3"/>
                                            </p:txEl>
                                          </p:spTgt>
                                        </p:tgtEl>
                                        <p:attrNameLst>
                                          <p:attrName>style.visibility</p:attrName>
                                        </p:attrNameLst>
                                      </p:cBhvr>
                                      <p:to>
                                        <p:strVal val="visible"/>
                                      </p:to>
                                    </p:set>
                                    <p:animEffect transition="in" filter="fade">
                                      <p:cBhvr>
                                        <p:cTn id="12" dur="500">
                                          <p:stCondLst>
                                            <p:cond delay="0"/>
                                          </p:stCondLst>
                                        </p:cTn>
                                        <p:tgtEl>
                                          <p:spTgt spid="84582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845828">
                                            <p:txEl>
                                              <p:pRg st="5" end="5"/>
                                            </p:txEl>
                                          </p:spTgt>
                                        </p:tgtEl>
                                        <p:attrNameLst>
                                          <p:attrName>style.visibility</p:attrName>
                                        </p:attrNameLst>
                                      </p:cBhvr>
                                      <p:to>
                                        <p:strVal val="visible"/>
                                      </p:to>
                                    </p:set>
                                    <p:animEffect transition="in" filter="fade">
                                      <p:cBhvr>
                                        <p:cTn id="17" dur="500">
                                          <p:stCondLst>
                                            <p:cond delay="0"/>
                                          </p:stCondLst>
                                        </p:cTn>
                                        <p:tgtEl>
                                          <p:spTgt spid="84582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845828">
                                            <p:txEl>
                                              <p:pRg st="7" end="7"/>
                                            </p:txEl>
                                          </p:spTgt>
                                        </p:tgtEl>
                                        <p:attrNameLst>
                                          <p:attrName>style.visibility</p:attrName>
                                        </p:attrNameLst>
                                      </p:cBhvr>
                                      <p:to>
                                        <p:strVal val="visible"/>
                                      </p:to>
                                    </p:set>
                                    <p:animEffect transition="in" filter="fade">
                                      <p:cBhvr>
                                        <p:cTn id="22" dur="500">
                                          <p:stCondLst>
                                            <p:cond delay="0"/>
                                          </p:stCondLst>
                                        </p:cTn>
                                        <p:tgtEl>
                                          <p:spTgt spid="845828">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845828">
                                            <p:txEl>
                                              <p:pRg st="9" end="9"/>
                                            </p:txEl>
                                          </p:spTgt>
                                        </p:tgtEl>
                                        <p:attrNameLst>
                                          <p:attrName>style.visibility</p:attrName>
                                        </p:attrNameLst>
                                      </p:cBhvr>
                                      <p:to>
                                        <p:strVal val="visible"/>
                                      </p:to>
                                    </p:set>
                                    <p:animEffect transition="in" filter="fade">
                                      <p:cBhvr>
                                        <p:cTn id="27" dur="500">
                                          <p:stCondLst>
                                            <p:cond delay="0"/>
                                          </p:stCondLst>
                                        </p:cTn>
                                        <p:tgtEl>
                                          <p:spTgt spid="845828">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845828">
                                            <p:txEl>
                                              <p:pRg st="11" end="11"/>
                                            </p:txEl>
                                          </p:spTgt>
                                        </p:tgtEl>
                                        <p:attrNameLst>
                                          <p:attrName>style.visibility</p:attrName>
                                        </p:attrNameLst>
                                      </p:cBhvr>
                                      <p:to>
                                        <p:strVal val="visible"/>
                                      </p:to>
                                    </p:set>
                                    <p:animEffect transition="in" filter="fade">
                                      <p:cBhvr>
                                        <p:cTn id="32" dur="500">
                                          <p:stCondLst>
                                            <p:cond delay="0"/>
                                          </p:stCondLst>
                                        </p:cTn>
                                        <p:tgtEl>
                                          <p:spTgt spid="84582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28"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Image result for intensity-latency function for ABR waves"/>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3999" cy="6858000"/>
          </a:xfrm>
          <a:prstGeom prst="rect">
            <a:avLst/>
          </a:prstGeom>
          <a:noFill/>
          <a:ln>
            <a:noFill/>
          </a:ln>
        </p:spPr>
      </p:pic>
    </p:spTree>
    <p:extLst>
      <p:ext uri="{BB962C8B-B14F-4D97-AF65-F5344CB8AC3E}">
        <p14:creationId xmlns="" xmlns:p14="http://schemas.microsoft.com/office/powerpoint/2010/main" val="2390838872"/>
      </p:ext>
    </p:extLst>
  </p:cSld>
  <p:clrMapOvr>
    <a:masterClrMapping/>
  </p:clrMapOvr>
  <p:transition>
    <p:wedg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degree and configuration of HL on ABR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Effects of cochlear hearing loss:</a:t>
            </a:r>
          </a:p>
          <a:p>
            <a:pPr lvl="1"/>
            <a:r>
              <a:rPr lang="en-US" dirty="0" smtClean="0"/>
              <a:t>ABR wave V is usually present for hearing losses up to 60 dBHL.</a:t>
            </a:r>
          </a:p>
          <a:p>
            <a:pPr lvl="1"/>
            <a:r>
              <a:rPr lang="en-US" dirty="0" smtClean="0"/>
              <a:t>When hearing loss at high frequencies exceeds 50 dB, wave I is usually absent.</a:t>
            </a:r>
          </a:p>
          <a:p>
            <a:pPr lvl="1"/>
            <a:r>
              <a:rPr lang="en-US" dirty="0" smtClean="0"/>
              <a:t>Sharply sloping audiograms may also delay wave V indicating that the response is coming from more apical end.</a:t>
            </a:r>
          </a:p>
          <a:p>
            <a:pPr lvl="1"/>
            <a:r>
              <a:rPr lang="en-US" dirty="0" smtClean="0"/>
              <a:t>Rising audiograms usually  yields normal ABR.</a:t>
            </a:r>
          </a:p>
          <a:p>
            <a:pPr lvl="1"/>
            <a:r>
              <a:rPr lang="en-US" dirty="0" smtClean="0"/>
              <a:t> Wave V Latency-intensity function is steeper than that seen in normal, conductive or retrocochlear hearing loss.</a:t>
            </a:r>
          </a:p>
          <a:p>
            <a:pPr lvl="1"/>
            <a:endParaRPr lang="en-US" dirty="0" smtClean="0"/>
          </a:p>
          <a:p>
            <a:pPr lvl="1"/>
            <a:endParaRPr lang="en-US" dirty="0"/>
          </a:p>
        </p:txBody>
      </p:sp>
    </p:spTree>
    <p:extLst>
      <p:ext uri="{BB962C8B-B14F-4D97-AF65-F5344CB8AC3E}">
        <p14:creationId xmlns="" xmlns:p14="http://schemas.microsoft.com/office/powerpoint/2010/main" val="1099981089"/>
      </p:ext>
    </p:extLst>
  </p:cSld>
  <p:clrMapOvr>
    <a:masterClrMapping/>
  </p:clrMapOvr>
  <p:transition>
    <p:wedg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degree and configuration of HL on ABR</a:t>
            </a:r>
            <a:endParaRPr lang="en-US" dirty="0"/>
          </a:p>
        </p:txBody>
      </p:sp>
      <p:sp>
        <p:nvSpPr>
          <p:cNvPr id="3" name="Content Placeholder 2"/>
          <p:cNvSpPr>
            <a:spLocks noGrp="1"/>
          </p:cNvSpPr>
          <p:nvPr>
            <p:ph idx="1"/>
          </p:nvPr>
        </p:nvSpPr>
        <p:spPr/>
        <p:txBody>
          <a:bodyPr/>
          <a:lstStyle/>
          <a:p>
            <a:r>
              <a:rPr lang="en-US" dirty="0" smtClean="0"/>
              <a:t>Retrocochlear disorders:</a:t>
            </a:r>
          </a:p>
          <a:p>
            <a:pPr lvl="2"/>
            <a:r>
              <a:rPr lang="en-US" dirty="0" smtClean="0"/>
              <a:t>Prolong absolute latencies.</a:t>
            </a:r>
          </a:p>
          <a:p>
            <a:pPr lvl="2"/>
            <a:r>
              <a:rPr lang="en-US" dirty="0" smtClean="0"/>
              <a:t>Increases interpeak intervals.</a:t>
            </a:r>
          </a:p>
          <a:p>
            <a:pPr lvl="2"/>
            <a:r>
              <a:rPr lang="en-US" dirty="0" smtClean="0"/>
              <a:t>Poor waveform.</a:t>
            </a:r>
          </a:p>
          <a:p>
            <a:pPr lvl="2"/>
            <a:r>
              <a:rPr lang="en-US" dirty="0" smtClean="0"/>
              <a:t>Absence of some waves.</a:t>
            </a:r>
          </a:p>
          <a:p>
            <a:pPr lvl="2"/>
            <a:r>
              <a:rPr lang="en-US" dirty="0" smtClean="0"/>
              <a:t>Wave V interaural latency difference.</a:t>
            </a:r>
          </a:p>
          <a:p>
            <a:pPr lvl="2"/>
            <a:r>
              <a:rPr lang="en-US" dirty="0" smtClean="0"/>
              <a:t>Decreased V/I amplitude ratio for less than 1.0.</a:t>
            </a:r>
          </a:p>
          <a:p>
            <a:pPr lvl="2"/>
            <a:r>
              <a:rPr lang="en-US" dirty="0" smtClean="0"/>
              <a:t>PTA audiogram may be normal with abnormal ABR (may also be seen in auditory neuropathy).</a:t>
            </a:r>
          </a:p>
          <a:p>
            <a:pPr lvl="2"/>
            <a:endParaRPr lang="en-US" dirty="0"/>
          </a:p>
        </p:txBody>
      </p:sp>
    </p:spTree>
    <p:extLst>
      <p:ext uri="{BB962C8B-B14F-4D97-AF65-F5344CB8AC3E}">
        <p14:creationId xmlns="" xmlns:p14="http://schemas.microsoft.com/office/powerpoint/2010/main" val="3545002834"/>
      </p:ext>
    </p:extLst>
  </p:cSld>
  <p:clrMapOvr>
    <a:masterClrMapping/>
  </p:clrMapOvr>
  <p:transition>
    <p:wedg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66088"/>
          </a:xfrm>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dirty="0" smtClean="0"/>
              <a:t>Newborn hearing screening:</a:t>
            </a:r>
          </a:p>
          <a:p>
            <a:pPr lvl="1">
              <a:buFont typeface="Wingdings" pitchFamily="2" charset="2"/>
              <a:buChar char="§"/>
            </a:pPr>
            <a:r>
              <a:rPr lang="en-US" dirty="0" smtClean="0"/>
              <a:t>Usually screen at 30-35 dBHL.</a:t>
            </a:r>
          </a:p>
          <a:p>
            <a:pPr lvl="1">
              <a:buFont typeface="Wingdings" pitchFamily="2" charset="2"/>
              <a:buChar char="§"/>
            </a:pPr>
            <a:r>
              <a:rPr lang="en-US" dirty="0" smtClean="0"/>
              <a:t>It can be automated.</a:t>
            </a:r>
          </a:p>
          <a:p>
            <a:pPr lvl="1">
              <a:buFont typeface="Wingdings" pitchFamily="2" charset="2"/>
              <a:buChar char="§"/>
            </a:pPr>
            <a:r>
              <a:rPr lang="en-US" dirty="0" smtClean="0"/>
              <a:t>If fail refer for a diagnostic ABR.</a:t>
            </a:r>
          </a:p>
          <a:p>
            <a:pPr lvl="1">
              <a:buFont typeface="Wingdings" pitchFamily="2" charset="2"/>
              <a:buChar char="§"/>
            </a:pPr>
            <a:r>
              <a:rPr lang="en-US" dirty="0" smtClean="0"/>
              <a:t>Many studies revealed that automated ABR  (AABR) is efficient in newborn hearing screening.</a:t>
            </a:r>
          </a:p>
          <a:p>
            <a:pPr lvl="1">
              <a:buFont typeface="Wingdings" pitchFamily="2" charset="2"/>
              <a:buChar char="§"/>
            </a:pPr>
            <a:r>
              <a:rPr lang="en-US" dirty="0" smtClean="0"/>
              <a:t>Some new technologies combined OAE and AABR in one equipment and used both in the screening process resulted in less refer rate and less false positives.</a:t>
            </a:r>
          </a:p>
          <a:p>
            <a:pPr lvl="1">
              <a:buFont typeface="Wingdings" pitchFamily="2" charset="2"/>
              <a:buChar char="§"/>
            </a:pPr>
            <a:endParaRPr lang="en-US" dirty="0"/>
          </a:p>
        </p:txBody>
      </p:sp>
    </p:spTree>
    <p:extLst>
      <p:ext uri="{BB962C8B-B14F-4D97-AF65-F5344CB8AC3E}">
        <p14:creationId xmlns="" xmlns:p14="http://schemas.microsoft.com/office/powerpoint/2010/main" val="2055316946"/>
      </p:ext>
    </p:extLst>
  </p:cSld>
  <p:clrMapOvr>
    <a:masterClrMapping/>
  </p:clrMapOvr>
  <p:transition>
    <p:wedg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lnSpcReduction="10000"/>
          </a:bodyPr>
          <a:lstStyle/>
          <a:p>
            <a:r>
              <a:rPr lang="en-US" dirty="0" smtClean="0"/>
              <a:t>Otitis media:</a:t>
            </a:r>
          </a:p>
          <a:p>
            <a:pPr lvl="1"/>
            <a:r>
              <a:rPr lang="en-US" dirty="0" smtClean="0"/>
              <a:t>Studies has found that ABR wave V latency-intensity function shift to the right in a proportion equivalent to the conductive hearing loss.</a:t>
            </a:r>
          </a:p>
          <a:p>
            <a:pPr lvl="1"/>
            <a:r>
              <a:rPr lang="en-US" dirty="0" smtClean="0"/>
              <a:t>Wave I is abnormally prolonged in Patients with effusion.</a:t>
            </a:r>
          </a:p>
          <a:p>
            <a:r>
              <a:rPr lang="en-US" dirty="0" smtClean="0"/>
              <a:t>Congenital aural atresia:</a:t>
            </a:r>
          </a:p>
          <a:p>
            <a:pPr lvl="1"/>
            <a:r>
              <a:rPr lang="en-US" dirty="0" smtClean="0"/>
              <a:t>Can use both circumaural headphones for air conduction  ABR and bone vibrator for bone conduction ABR.</a:t>
            </a:r>
            <a:endParaRPr lang="en-US" dirty="0"/>
          </a:p>
        </p:txBody>
      </p:sp>
    </p:spTree>
    <p:extLst>
      <p:ext uri="{BB962C8B-B14F-4D97-AF65-F5344CB8AC3E}">
        <p14:creationId xmlns="" xmlns:p14="http://schemas.microsoft.com/office/powerpoint/2010/main" val="3606953342"/>
      </p:ext>
    </p:extLst>
  </p:cSld>
  <p:clrMapOvr>
    <a:masterClrMapping/>
  </p:clrMapOvr>
  <p:transition>
    <p:wedg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Auditory neuropathy: </a:t>
            </a:r>
          </a:p>
          <a:p>
            <a:pPr lvl="1"/>
            <a:r>
              <a:rPr lang="en-US" dirty="0" smtClean="0"/>
              <a:t>No single definition. </a:t>
            </a:r>
          </a:p>
          <a:p>
            <a:pPr lvl="1"/>
            <a:r>
              <a:rPr lang="en-US" dirty="0" smtClean="0"/>
              <a:t>No data about its prevalence, although it has been found to be around 10% in NICU who have hearing loss.</a:t>
            </a:r>
          </a:p>
          <a:p>
            <a:pPr lvl="1"/>
            <a:r>
              <a:rPr lang="en-US" dirty="0" smtClean="0"/>
              <a:t>Rare in healthy babies.</a:t>
            </a:r>
          </a:p>
          <a:p>
            <a:pPr lvl="1"/>
            <a:r>
              <a:rPr lang="en-US" dirty="0" smtClean="0"/>
              <a:t>Lesions can be in IHCs, synapses, or auditory nerve.</a:t>
            </a:r>
          </a:p>
          <a:p>
            <a:pPr lvl="1"/>
            <a:r>
              <a:rPr lang="en-US" dirty="0" smtClean="0"/>
              <a:t>Can have normal or mild to moderate PTA.</a:t>
            </a:r>
          </a:p>
          <a:p>
            <a:pPr lvl="1"/>
            <a:r>
              <a:rPr lang="en-US" dirty="0" smtClean="0"/>
              <a:t>Usually poor speech discrimination especially in noise.</a:t>
            </a:r>
          </a:p>
          <a:p>
            <a:pPr lvl="1"/>
            <a:r>
              <a:rPr lang="en-US" dirty="0" smtClean="0"/>
              <a:t>Many causes like hypoxia, hyperbillirubinemia, genetic. </a:t>
            </a:r>
          </a:p>
          <a:p>
            <a:pPr lvl="1"/>
            <a:r>
              <a:rPr lang="en-US" dirty="0" smtClean="0"/>
              <a:t>Present OAE and/or CM with absent ABR or abnormal ABR (may have only wave I).</a:t>
            </a:r>
          </a:p>
          <a:p>
            <a:pPr lvl="1"/>
            <a:r>
              <a:rPr lang="en-US" dirty="0" smtClean="0"/>
              <a:t>Or present CM, absent SP and absent or abnormal ABR.</a:t>
            </a:r>
            <a:endParaRPr lang="en-US" dirty="0"/>
          </a:p>
        </p:txBody>
      </p:sp>
    </p:spTree>
    <p:extLst>
      <p:ext uri="{BB962C8B-B14F-4D97-AF65-F5344CB8AC3E}">
        <p14:creationId xmlns="" xmlns:p14="http://schemas.microsoft.com/office/powerpoint/2010/main" val="191691012"/>
      </p:ext>
    </p:extLst>
  </p:cSld>
  <p:clrMapOvr>
    <a:masterClrMapping/>
  </p:clrMapOvr>
  <p:transition>
    <p:wedg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lstStyle/>
          <a:p>
            <a:r>
              <a:rPr lang="en-US" dirty="0" smtClean="0"/>
              <a:t>Neoplasms and tumors:</a:t>
            </a:r>
          </a:p>
          <a:p>
            <a:pPr lvl="1"/>
            <a:r>
              <a:rPr lang="en-US" dirty="0" smtClean="0"/>
              <a:t>Neurofibromatosis type I and II: genetically autosomal dominant inherited progressive disorders. Usually tumors involving auditory nerve bilaterally.</a:t>
            </a:r>
          </a:p>
          <a:p>
            <a:pPr lvl="1"/>
            <a:r>
              <a:rPr lang="en-US" dirty="0" smtClean="0"/>
              <a:t>Brainstem gliomas: tumors in children and adolescent and tends to grow slowly.</a:t>
            </a:r>
          </a:p>
          <a:p>
            <a:pPr lvl="1"/>
            <a:r>
              <a:rPr lang="en-US" dirty="0" smtClean="0"/>
              <a:t>These disorders may show increase in ABR absolute latencies and interpeak intervals. </a:t>
            </a:r>
            <a:endParaRPr lang="en-US" dirty="0"/>
          </a:p>
        </p:txBody>
      </p:sp>
    </p:spTree>
    <p:extLst>
      <p:ext uri="{BB962C8B-B14F-4D97-AF65-F5344CB8AC3E}">
        <p14:creationId xmlns="" xmlns:p14="http://schemas.microsoft.com/office/powerpoint/2010/main" val="3795272211"/>
      </p:ext>
    </p:extLst>
  </p:cSld>
  <p:clrMapOvr>
    <a:masterClrMapping/>
  </p:clrMapOvr>
  <p:transition>
    <p:wedg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Epilepsy:</a:t>
            </a:r>
          </a:p>
          <a:p>
            <a:pPr lvl="1"/>
            <a:r>
              <a:rPr lang="en-US" dirty="0" smtClean="0"/>
              <a:t>ABR may show prolongation of waves III and V.</a:t>
            </a:r>
          </a:p>
          <a:p>
            <a:pPr lvl="1"/>
            <a:r>
              <a:rPr lang="en-US" dirty="0" smtClean="0"/>
              <a:t>Increase in interpeak intervals.</a:t>
            </a:r>
          </a:p>
          <a:p>
            <a:r>
              <a:rPr lang="en-US" dirty="0" smtClean="0"/>
              <a:t>Demyelinating diseases:</a:t>
            </a:r>
          </a:p>
          <a:p>
            <a:pPr lvl="1"/>
            <a:r>
              <a:rPr lang="en-US" dirty="0" smtClean="0"/>
              <a:t>Multiple sclerosis (MS): is the most common type in adults and is characterized by vertigo, unsteadiness and fluctuating SNHL.</a:t>
            </a:r>
          </a:p>
          <a:p>
            <a:pPr lvl="1"/>
            <a:r>
              <a:rPr lang="en-US" dirty="0" smtClean="0"/>
              <a:t>Schilder’s disease: a progressive childhood disease. Some consider it a variant of MS.</a:t>
            </a:r>
          </a:p>
          <a:p>
            <a:pPr lvl="1"/>
            <a:r>
              <a:rPr lang="en-US" dirty="0" smtClean="0"/>
              <a:t>ABR usually reveals an absence of waves III and V.</a:t>
            </a:r>
            <a:endParaRPr lang="en-US" dirty="0"/>
          </a:p>
        </p:txBody>
      </p:sp>
    </p:spTree>
    <p:extLst>
      <p:ext uri="{BB962C8B-B14F-4D97-AF65-F5344CB8AC3E}">
        <p14:creationId xmlns="" xmlns:p14="http://schemas.microsoft.com/office/powerpoint/2010/main" val="4036337208"/>
      </p:ext>
    </p:extLst>
  </p:cSld>
  <p:clrMapOvr>
    <a:masterClrMapping/>
  </p:clrMapOvr>
  <p:transition>
    <p:wedg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fontScale="92500"/>
          </a:bodyPr>
          <a:lstStyle/>
          <a:p>
            <a:r>
              <a:rPr lang="en-US" dirty="0" smtClean="0"/>
              <a:t>Fragile X  syndrome: the most common hereditary type of mental retardation:	</a:t>
            </a:r>
          </a:p>
          <a:p>
            <a:pPr lvl="1"/>
            <a:r>
              <a:rPr lang="en-US" dirty="0" smtClean="0"/>
              <a:t>Long absolute latencies.</a:t>
            </a:r>
          </a:p>
          <a:p>
            <a:pPr lvl="1"/>
            <a:r>
              <a:rPr lang="en-US" dirty="0" smtClean="0"/>
              <a:t>Increase in interpeaks intervals.</a:t>
            </a:r>
          </a:p>
          <a:p>
            <a:r>
              <a:rPr lang="en-US" dirty="0" smtClean="0"/>
              <a:t>Meningitis:</a:t>
            </a:r>
          </a:p>
          <a:p>
            <a:pPr lvl="1"/>
            <a:r>
              <a:rPr lang="en-US" dirty="0" smtClean="0"/>
              <a:t>Increase in interpeaks intervals and absolute latencies.</a:t>
            </a:r>
          </a:p>
          <a:p>
            <a:r>
              <a:rPr lang="en-US" dirty="0" smtClean="0"/>
              <a:t>Hydrocephalus:</a:t>
            </a:r>
          </a:p>
          <a:p>
            <a:pPr lvl="1"/>
            <a:r>
              <a:rPr lang="en-US" dirty="0" smtClean="0"/>
              <a:t>Increase in absolute latencies of waves III and V.</a:t>
            </a:r>
          </a:p>
          <a:p>
            <a:pPr lvl="1"/>
            <a:r>
              <a:rPr lang="en-US" dirty="0" smtClean="0"/>
              <a:t>Increase in interpeaks intervals.</a:t>
            </a:r>
            <a:endParaRPr lang="en-US" dirty="0"/>
          </a:p>
        </p:txBody>
      </p:sp>
    </p:spTree>
    <p:extLst>
      <p:ext uri="{BB962C8B-B14F-4D97-AF65-F5344CB8AC3E}">
        <p14:creationId xmlns="" xmlns:p14="http://schemas.microsoft.com/office/powerpoint/2010/main" val="3771855805"/>
      </p:ext>
    </p:extLst>
  </p:cSld>
  <p:clrMapOvr>
    <a:masterClrMapping/>
  </p:clrMapOvr>
  <p:transition>
    <p:wedg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Specific clinical application of ABR in adult populations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Retrocochlear lesions:</a:t>
            </a:r>
          </a:p>
          <a:p>
            <a:pPr lvl="1"/>
            <a:r>
              <a:rPr lang="en-US" dirty="0" smtClean="0"/>
              <a:t>Vestibular schwannoma: mostly found in the VIII nerve. But may also involve V, VII, and XII.</a:t>
            </a:r>
          </a:p>
          <a:p>
            <a:pPr lvl="1"/>
            <a:r>
              <a:rPr lang="en-US" dirty="0" smtClean="0"/>
              <a:t>It is also used interchangeably with acoustic neuroma.</a:t>
            </a:r>
          </a:p>
          <a:p>
            <a:pPr lvl="1"/>
            <a:r>
              <a:rPr lang="en-US" dirty="0" smtClean="0"/>
              <a:t>Increase in absolute latency of wave III or V.</a:t>
            </a:r>
          </a:p>
          <a:p>
            <a:pPr lvl="1"/>
            <a:r>
              <a:rPr lang="en-US" dirty="0" smtClean="0"/>
              <a:t>Interaural Wave V latency difference.</a:t>
            </a:r>
          </a:p>
          <a:p>
            <a:pPr lvl="1"/>
            <a:r>
              <a:rPr lang="en-US" dirty="0" smtClean="0"/>
              <a:t>Increase in I-III, III-V, and I-V interpeak intervals (some or all depending on the location).</a:t>
            </a:r>
          </a:p>
          <a:p>
            <a:pPr lvl="1"/>
            <a:r>
              <a:rPr lang="en-US" dirty="0" smtClean="0"/>
              <a:t> may be absence of waves III or V.</a:t>
            </a:r>
          </a:p>
          <a:p>
            <a:pPr lvl="1"/>
            <a:r>
              <a:rPr lang="en-US" dirty="0" smtClean="0"/>
              <a:t>Stacked ABR findings.</a:t>
            </a:r>
          </a:p>
          <a:p>
            <a:pPr lvl="1"/>
            <a:endParaRPr lang="en-US" dirty="0"/>
          </a:p>
        </p:txBody>
      </p:sp>
    </p:spTree>
    <p:extLst>
      <p:ext uri="{BB962C8B-B14F-4D97-AF65-F5344CB8AC3E}">
        <p14:creationId xmlns="" xmlns:p14="http://schemas.microsoft.com/office/powerpoint/2010/main" val="1859924318"/>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p:txBody>
          <a:bodyPr/>
          <a:lstStyle/>
          <a:p>
            <a:pPr algn="ctr" eaLnBrk="1" hangingPunct="1"/>
            <a:r>
              <a:rPr lang="en-US" sz="4000" b="0" dirty="0" smtClean="0"/>
              <a:t>Normal Hearing</a:t>
            </a:r>
          </a:p>
        </p:txBody>
      </p:sp>
      <p:pic>
        <p:nvPicPr>
          <p:cNvPr id="46083" name="Picture 3" descr="normal"/>
          <p:cNvPicPr>
            <a:picLocks noGrp="1" noChangeAspect="1" noChangeArrowheads="1"/>
          </p:cNvPicPr>
          <p:nvPr>
            <p:ph idx="1"/>
          </p:nvPr>
        </p:nvPicPr>
        <p:blipFill>
          <a:blip r:embed="rId2"/>
          <a:srcRect/>
          <a:stretch>
            <a:fillRect/>
          </a:stretch>
        </p:blipFill>
        <p:spPr>
          <a:xfrm>
            <a:off x="1981200" y="1524000"/>
            <a:ext cx="4967288" cy="4732338"/>
          </a:xfrm>
          <a:noFill/>
        </p:spPr>
      </p:pic>
    </p:spTree>
    <p:extLst>
      <p:ext uri="{BB962C8B-B14F-4D97-AF65-F5344CB8AC3E}">
        <p14:creationId xmlns="" xmlns:p14="http://schemas.microsoft.com/office/powerpoint/2010/main" val="186868008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46850"/>
                                        </p:tgtEl>
                                        <p:attrNameLst>
                                          <p:attrName>style.visibility</p:attrName>
                                        </p:attrNameLst>
                                      </p:cBhvr>
                                      <p:to>
                                        <p:strVal val="visible"/>
                                      </p:to>
                                    </p:set>
                                    <p:animScale>
                                      <p:cBhvr>
                                        <p:cTn id="7" dur="3000" decel="50000" fill="hold">
                                          <p:stCondLst>
                                            <p:cond delay="0"/>
                                          </p:stCondLst>
                                        </p:cTn>
                                        <p:tgtEl>
                                          <p:spTgt spid="8468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846850"/>
                                        </p:tgtEl>
                                        <p:attrNameLst>
                                          <p:attrName>ppt_x</p:attrName>
                                          <p:attrName>ppt_y</p:attrName>
                                        </p:attrNameLst>
                                      </p:cBhvr>
                                    </p:animMotion>
                                    <p:animEffect transition="in" filter="fade">
                                      <p:cBhvr>
                                        <p:cTn id="9" dur="3000"/>
                                        <p:tgtEl>
                                          <p:spTgt spid="846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title"/>
          </p:nvPr>
        </p:nvSpPr>
        <p:spPr/>
        <p:txBody>
          <a:bodyPr/>
          <a:lstStyle/>
          <a:p>
            <a:pPr algn="ctr" eaLnBrk="1" hangingPunct="1"/>
            <a:r>
              <a:rPr lang="en-US" sz="4000" b="0" dirty="0" smtClean="0"/>
              <a:t>Conductive Hearing Loss</a:t>
            </a:r>
          </a:p>
        </p:txBody>
      </p:sp>
      <p:pic>
        <p:nvPicPr>
          <p:cNvPr id="47107" name="Picture 3" descr="conductive"/>
          <p:cNvPicPr>
            <a:picLocks noGrp="1" noChangeAspect="1" noChangeArrowheads="1"/>
          </p:cNvPicPr>
          <p:nvPr>
            <p:ph idx="1"/>
          </p:nvPr>
        </p:nvPicPr>
        <p:blipFill>
          <a:blip r:embed="rId2"/>
          <a:srcRect/>
          <a:stretch>
            <a:fillRect/>
          </a:stretch>
        </p:blipFill>
        <p:spPr>
          <a:xfrm>
            <a:off x="2133600" y="1447800"/>
            <a:ext cx="4891088" cy="4660900"/>
          </a:xfrm>
          <a:noFill/>
        </p:spPr>
      </p:pic>
    </p:spTree>
    <p:extLst>
      <p:ext uri="{BB962C8B-B14F-4D97-AF65-F5344CB8AC3E}">
        <p14:creationId xmlns="" xmlns:p14="http://schemas.microsoft.com/office/powerpoint/2010/main" val="398648836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47874"/>
                                        </p:tgtEl>
                                        <p:attrNameLst>
                                          <p:attrName>style.visibility</p:attrName>
                                        </p:attrNameLst>
                                      </p:cBhvr>
                                      <p:to>
                                        <p:strVal val="visible"/>
                                      </p:to>
                                    </p:set>
                                    <p:animScale>
                                      <p:cBhvr>
                                        <p:cTn id="7" dur="3000" decel="50000" fill="hold">
                                          <p:stCondLst>
                                            <p:cond delay="0"/>
                                          </p:stCondLst>
                                        </p:cTn>
                                        <p:tgtEl>
                                          <p:spTgt spid="8478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847874"/>
                                        </p:tgtEl>
                                        <p:attrNameLst>
                                          <p:attrName>ppt_x</p:attrName>
                                          <p:attrName>ppt_y</p:attrName>
                                        </p:attrNameLst>
                                      </p:cBhvr>
                                    </p:animMotion>
                                    <p:animEffect transition="in" filter="fade">
                                      <p:cBhvr>
                                        <p:cTn id="9" dur="3000"/>
                                        <p:tgtEl>
                                          <p:spTgt spid="847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8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pPr algn="ctr" eaLnBrk="1" hangingPunct="1"/>
            <a:r>
              <a:rPr lang="en-US" sz="4000" b="0" dirty="0" smtClean="0"/>
              <a:t>Sensorineural Hearing Loss</a:t>
            </a:r>
          </a:p>
        </p:txBody>
      </p:sp>
      <p:pic>
        <p:nvPicPr>
          <p:cNvPr id="48131" name="Picture 3" descr="snhl2"/>
          <p:cNvPicPr>
            <a:picLocks noGrp="1" noChangeAspect="1" noChangeArrowheads="1"/>
          </p:cNvPicPr>
          <p:nvPr>
            <p:ph idx="1"/>
          </p:nvPr>
        </p:nvPicPr>
        <p:blipFill>
          <a:blip r:embed="rId2"/>
          <a:srcRect/>
          <a:stretch>
            <a:fillRect/>
          </a:stretch>
        </p:blipFill>
        <p:spPr>
          <a:xfrm>
            <a:off x="2133600" y="1447800"/>
            <a:ext cx="4967288" cy="4732338"/>
          </a:xfrm>
          <a:noFill/>
        </p:spPr>
      </p:pic>
    </p:spTree>
    <p:extLst>
      <p:ext uri="{BB962C8B-B14F-4D97-AF65-F5344CB8AC3E}">
        <p14:creationId xmlns="" xmlns:p14="http://schemas.microsoft.com/office/powerpoint/2010/main" val="105183923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48898"/>
                                        </p:tgtEl>
                                        <p:attrNameLst>
                                          <p:attrName>style.visibility</p:attrName>
                                        </p:attrNameLst>
                                      </p:cBhvr>
                                      <p:to>
                                        <p:strVal val="visible"/>
                                      </p:to>
                                    </p:set>
                                    <p:animScale>
                                      <p:cBhvr>
                                        <p:cTn id="7" dur="3000" decel="50000" fill="hold">
                                          <p:stCondLst>
                                            <p:cond delay="0"/>
                                          </p:stCondLst>
                                        </p:cTn>
                                        <p:tgtEl>
                                          <p:spTgt spid="8488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848898"/>
                                        </p:tgtEl>
                                        <p:attrNameLst>
                                          <p:attrName>ppt_x</p:attrName>
                                          <p:attrName>ppt_y</p:attrName>
                                        </p:attrNameLst>
                                      </p:cBhvr>
                                    </p:animMotion>
                                    <p:animEffect transition="in" filter="fade">
                                      <p:cBhvr>
                                        <p:cTn id="9" dur="3000"/>
                                        <p:tgtEl>
                                          <p:spTgt spid="848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ChangeArrowheads="1"/>
          </p:cNvSpPr>
          <p:nvPr>
            <p:ph type="title"/>
          </p:nvPr>
        </p:nvSpPr>
        <p:spPr/>
        <p:txBody>
          <a:bodyPr/>
          <a:lstStyle/>
          <a:p>
            <a:pPr algn="ctr" eaLnBrk="1" hangingPunct="1"/>
            <a:r>
              <a:rPr lang="en-US" sz="4000" b="0" dirty="0" smtClean="0"/>
              <a:t>Mixed Hearing Loss</a:t>
            </a:r>
          </a:p>
        </p:txBody>
      </p:sp>
      <p:pic>
        <p:nvPicPr>
          <p:cNvPr id="49155" name="Picture 3" descr="mixed2"/>
          <p:cNvPicPr>
            <a:picLocks noGrp="1" noChangeAspect="1" noChangeArrowheads="1"/>
          </p:cNvPicPr>
          <p:nvPr>
            <p:ph idx="1"/>
          </p:nvPr>
        </p:nvPicPr>
        <p:blipFill>
          <a:blip r:embed="rId2"/>
          <a:srcRect/>
          <a:stretch>
            <a:fillRect/>
          </a:stretch>
        </p:blipFill>
        <p:spPr>
          <a:xfrm>
            <a:off x="2209800" y="1447800"/>
            <a:ext cx="5043488" cy="4805363"/>
          </a:xfrm>
          <a:noFill/>
        </p:spPr>
      </p:pic>
    </p:spTree>
    <p:extLst>
      <p:ext uri="{BB962C8B-B14F-4D97-AF65-F5344CB8AC3E}">
        <p14:creationId xmlns="" xmlns:p14="http://schemas.microsoft.com/office/powerpoint/2010/main" val="201076443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49922"/>
                                        </p:tgtEl>
                                        <p:attrNameLst>
                                          <p:attrName>style.visibility</p:attrName>
                                        </p:attrNameLst>
                                      </p:cBhvr>
                                      <p:to>
                                        <p:strVal val="visible"/>
                                      </p:to>
                                    </p:set>
                                    <p:animScale>
                                      <p:cBhvr>
                                        <p:cTn id="7" dur="3000" decel="50000" fill="hold">
                                          <p:stCondLst>
                                            <p:cond delay="0"/>
                                          </p:stCondLst>
                                        </p:cTn>
                                        <p:tgtEl>
                                          <p:spTgt spid="8499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849922"/>
                                        </p:tgtEl>
                                        <p:attrNameLst>
                                          <p:attrName>ppt_x</p:attrName>
                                          <p:attrName>ppt_y</p:attrName>
                                        </p:attrNameLst>
                                      </p:cBhvr>
                                    </p:animMotion>
                                    <p:animEffect transition="in" filter="fade">
                                      <p:cBhvr>
                                        <p:cTn id="9" dur="3000"/>
                                        <p:tgtEl>
                                          <p:spTgt spid="849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dirty="0" smtClean="0"/>
              <a:t>Procedures for conventional pure-tone audiometry</a:t>
            </a:r>
          </a:p>
        </p:txBody>
      </p:sp>
      <p:sp>
        <p:nvSpPr>
          <p:cNvPr id="4099" name="Rectangle 3"/>
          <p:cNvSpPr>
            <a:spLocks noGrp="1" noChangeArrowheads="1"/>
          </p:cNvSpPr>
          <p:nvPr>
            <p:ph idx="1"/>
          </p:nvPr>
        </p:nvSpPr>
        <p:spPr/>
        <p:txBody>
          <a:bodyPr>
            <a:noAutofit/>
          </a:bodyPr>
          <a:lstStyle/>
          <a:p>
            <a:pPr eaLnBrk="1" hangingPunct="1">
              <a:lnSpc>
                <a:spcPct val="90000"/>
              </a:lnSpc>
            </a:pPr>
            <a:r>
              <a:rPr lang="en-US" dirty="0" smtClean="0"/>
              <a:t>After history taking and otoscopy we must choose how to test the hearing thresholds.</a:t>
            </a:r>
          </a:p>
          <a:p>
            <a:pPr eaLnBrk="1" hangingPunct="1">
              <a:lnSpc>
                <a:spcPct val="90000"/>
              </a:lnSpc>
            </a:pPr>
            <a:endParaRPr lang="en-US" dirty="0" smtClean="0"/>
          </a:p>
          <a:p>
            <a:pPr eaLnBrk="1" hangingPunct="1">
              <a:lnSpc>
                <a:spcPct val="90000"/>
              </a:lnSpc>
            </a:pPr>
            <a:r>
              <a:rPr lang="en-US" dirty="0" smtClean="0"/>
              <a:t>Before we do pure tone audiometry (PTA), we usually perform middle ear immitance testing</a:t>
            </a:r>
          </a:p>
          <a:p>
            <a:pPr eaLnBrk="1" hangingPunct="1">
              <a:lnSpc>
                <a:spcPct val="90000"/>
              </a:lnSpc>
            </a:pPr>
            <a:endParaRPr lang="en-US" dirty="0" smtClean="0"/>
          </a:p>
          <a:p>
            <a:pPr eaLnBrk="1" hangingPunct="1">
              <a:lnSpc>
                <a:spcPct val="90000"/>
              </a:lnSpc>
            </a:pPr>
            <a:r>
              <a:rPr lang="en-US" dirty="0" smtClean="0"/>
              <a:t>PTA will be almost done to all pts visiting us in the clinic because it is the basic test and give us a lot of information about the problem.</a:t>
            </a:r>
          </a:p>
        </p:txBody>
      </p:sp>
    </p:spTree>
    <p:extLst>
      <p:ext uri="{BB962C8B-B14F-4D97-AF65-F5344CB8AC3E}">
        <p14:creationId xmlns="" xmlns:p14="http://schemas.microsoft.com/office/powerpoint/2010/main" val="2710673024"/>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dirty="0" smtClean="0"/>
              <a:t>Air conduction testing</a:t>
            </a:r>
          </a:p>
        </p:txBody>
      </p:sp>
      <p:sp>
        <p:nvSpPr>
          <p:cNvPr id="5123" name="Rectangle 3"/>
          <p:cNvSpPr>
            <a:spLocks noGrp="1" noChangeArrowheads="1"/>
          </p:cNvSpPr>
          <p:nvPr>
            <p:ph idx="1"/>
          </p:nvPr>
        </p:nvSpPr>
        <p:spPr/>
        <p:txBody>
          <a:bodyPr>
            <a:normAutofit lnSpcReduction="10000"/>
          </a:bodyPr>
          <a:lstStyle/>
          <a:p>
            <a:pPr eaLnBrk="1" hangingPunct="1">
              <a:lnSpc>
                <a:spcPct val="90000"/>
              </a:lnSpc>
            </a:pPr>
            <a:r>
              <a:rPr lang="en-US" sz="2200" dirty="0" smtClean="0"/>
              <a:t>When measuring behavioral air conduction thresholds, we are measuring a response to sound passed through the entire auditory pathway.</a:t>
            </a:r>
          </a:p>
          <a:p>
            <a:pPr eaLnBrk="1" hangingPunct="1">
              <a:lnSpc>
                <a:spcPct val="90000"/>
              </a:lnSpc>
            </a:pPr>
            <a:endParaRPr lang="en-US" sz="2200" dirty="0" smtClean="0"/>
          </a:p>
          <a:p>
            <a:pPr eaLnBrk="1" hangingPunct="1">
              <a:lnSpc>
                <a:spcPct val="90000"/>
              </a:lnSpc>
            </a:pPr>
            <a:r>
              <a:rPr lang="en-US" sz="2200" dirty="0" smtClean="0"/>
              <a:t>Thus if the patient responds to pure tones at normal levels, we can be sure that the auditory system is reasonably intact from the outer ear to the auditory cortex.</a:t>
            </a:r>
          </a:p>
          <a:p>
            <a:pPr eaLnBrk="1" hangingPunct="1">
              <a:lnSpc>
                <a:spcPct val="90000"/>
              </a:lnSpc>
            </a:pPr>
            <a:endParaRPr lang="en-US" sz="2200" dirty="0" smtClean="0"/>
          </a:p>
          <a:p>
            <a:pPr eaLnBrk="1" hangingPunct="1">
              <a:lnSpc>
                <a:spcPct val="90000"/>
              </a:lnSpc>
            </a:pPr>
            <a:r>
              <a:rPr lang="en-US" sz="2200" dirty="0" smtClean="0"/>
              <a:t>But that does not imply that there is no damage some where in the auditory system.</a:t>
            </a:r>
          </a:p>
          <a:p>
            <a:pPr eaLnBrk="1" hangingPunct="1">
              <a:lnSpc>
                <a:spcPct val="90000"/>
              </a:lnSpc>
            </a:pPr>
            <a:endParaRPr lang="en-US" sz="2200" dirty="0" smtClean="0"/>
          </a:p>
          <a:p>
            <a:pPr eaLnBrk="1" hangingPunct="1">
              <a:lnSpc>
                <a:spcPct val="90000"/>
              </a:lnSpc>
            </a:pPr>
            <a:r>
              <a:rPr lang="en-US" sz="2200" dirty="0" smtClean="0"/>
              <a:t>For example in some retrocochlear lesions, the pt responds normally to pure tones but he has difficulty recognizing speech.</a:t>
            </a:r>
          </a:p>
        </p:txBody>
      </p:sp>
    </p:spTree>
    <p:extLst>
      <p:ext uri="{BB962C8B-B14F-4D97-AF65-F5344CB8AC3E}">
        <p14:creationId xmlns="" xmlns:p14="http://schemas.microsoft.com/office/powerpoint/2010/main" val="1616175937"/>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dirty="0" smtClean="0"/>
              <a:t>PTA</a:t>
            </a:r>
          </a:p>
        </p:txBody>
      </p:sp>
      <p:sp>
        <p:nvSpPr>
          <p:cNvPr id="6147" name="Rectangle 3"/>
          <p:cNvSpPr>
            <a:spLocks noGrp="1" noChangeArrowheads="1"/>
          </p:cNvSpPr>
          <p:nvPr>
            <p:ph idx="1"/>
          </p:nvPr>
        </p:nvSpPr>
        <p:spPr/>
        <p:txBody>
          <a:bodyPr>
            <a:normAutofit fontScale="92500"/>
          </a:bodyPr>
          <a:lstStyle/>
          <a:p>
            <a:pPr eaLnBrk="1" hangingPunct="1"/>
            <a:r>
              <a:rPr lang="en-US" sz="2800" dirty="0" smtClean="0"/>
              <a:t>With PTA we can determine whether the pt has peripheral hearing loss (that is at the level of outer, middle, inner ear or the auditory nerve).</a:t>
            </a:r>
          </a:p>
          <a:p>
            <a:pPr eaLnBrk="1" hangingPunct="1"/>
            <a:endParaRPr lang="en-US" sz="2800" dirty="0" smtClean="0"/>
          </a:p>
          <a:p>
            <a:pPr eaLnBrk="1" hangingPunct="1"/>
            <a:r>
              <a:rPr lang="en-US" sz="2800" dirty="0" smtClean="0"/>
              <a:t>PTA is administered both by air (air conduction PTA) or by bone (bone conduction PTA).</a:t>
            </a:r>
          </a:p>
          <a:p>
            <a:pPr eaLnBrk="1" hangingPunct="1"/>
            <a:endParaRPr lang="en-US" sz="2800" dirty="0" smtClean="0"/>
          </a:p>
          <a:p>
            <a:pPr eaLnBrk="1" hangingPunct="1"/>
            <a:r>
              <a:rPr lang="en-US" sz="2800" dirty="0" smtClean="0"/>
              <a:t>Air conduction tests are administered by loudspeakers or ear phones.</a:t>
            </a:r>
          </a:p>
        </p:txBody>
      </p:sp>
    </p:spTree>
    <p:extLst>
      <p:ext uri="{BB962C8B-B14F-4D97-AF65-F5344CB8AC3E}">
        <p14:creationId xmlns="" xmlns:p14="http://schemas.microsoft.com/office/powerpoint/2010/main" val="3944633619"/>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srcRect/>
          <a:stretch>
            <a:fillRect/>
          </a:stretch>
        </p:blipFill>
        <p:spPr bwMode="auto">
          <a:xfrm>
            <a:off x="0" y="0"/>
            <a:ext cx="9144000" cy="6889750"/>
          </a:xfrm>
          <a:prstGeom prst="rect">
            <a:avLst/>
          </a:prstGeom>
          <a:noFill/>
          <a:ln w="9525">
            <a:noFill/>
            <a:miter lim="800000"/>
            <a:headEnd/>
            <a:tailEnd/>
          </a:ln>
        </p:spPr>
      </p:pic>
    </p:spTree>
    <p:extLst>
      <p:ext uri="{BB962C8B-B14F-4D97-AF65-F5344CB8AC3E}">
        <p14:creationId xmlns="" xmlns:p14="http://schemas.microsoft.com/office/powerpoint/2010/main" val="3083673000"/>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dirty="0" smtClean="0"/>
              <a:t>Pure tones</a:t>
            </a:r>
          </a:p>
        </p:txBody>
      </p:sp>
      <p:sp>
        <p:nvSpPr>
          <p:cNvPr id="7171" name="Rectangle 3"/>
          <p:cNvSpPr>
            <a:spLocks noGrp="1" noChangeArrowheads="1"/>
          </p:cNvSpPr>
          <p:nvPr>
            <p:ph idx="1"/>
          </p:nvPr>
        </p:nvSpPr>
        <p:spPr/>
        <p:txBody>
          <a:bodyPr>
            <a:normAutofit lnSpcReduction="10000"/>
          </a:bodyPr>
          <a:lstStyle/>
          <a:p>
            <a:pPr eaLnBrk="1" hangingPunct="1">
              <a:lnSpc>
                <a:spcPct val="90000"/>
              </a:lnSpc>
            </a:pPr>
            <a:r>
              <a:rPr lang="en-US" sz="2800" dirty="0" smtClean="0"/>
              <a:t>Pure tones are composed of sine waves that repeats itself at regular intervals.</a:t>
            </a:r>
          </a:p>
          <a:p>
            <a:pPr eaLnBrk="1" hangingPunct="1">
              <a:lnSpc>
                <a:spcPct val="90000"/>
              </a:lnSpc>
            </a:pPr>
            <a:endParaRPr lang="en-US" sz="2800" dirty="0" smtClean="0"/>
          </a:p>
          <a:p>
            <a:pPr eaLnBrk="1" hangingPunct="1">
              <a:lnSpc>
                <a:spcPct val="90000"/>
              </a:lnSpc>
            </a:pPr>
            <a:r>
              <a:rPr lang="en-US" sz="2800" dirty="0" smtClean="0"/>
              <a:t>Pure tones may differ in either amplitude or frequency.</a:t>
            </a:r>
          </a:p>
          <a:p>
            <a:pPr eaLnBrk="1" hangingPunct="1">
              <a:lnSpc>
                <a:spcPct val="90000"/>
              </a:lnSpc>
            </a:pPr>
            <a:endParaRPr lang="en-US" sz="2800" dirty="0" smtClean="0"/>
          </a:p>
          <a:p>
            <a:pPr eaLnBrk="1" hangingPunct="1">
              <a:lnSpc>
                <a:spcPct val="90000"/>
              </a:lnSpc>
            </a:pPr>
            <a:r>
              <a:rPr lang="en-US" sz="2800" dirty="0" smtClean="0"/>
              <a:t>The pure tones that the human ear can detect is between 20 Hz to 20,000 Hz.</a:t>
            </a:r>
          </a:p>
          <a:p>
            <a:pPr eaLnBrk="1" hangingPunct="1">
              <a:lnSpc>
                <a:spcPct val="90000"/>
              </a:lnSpc>
            </a:pPr>
            <a:endParaRPr lang="en-US" sz="2800" dirty="0" smtClean="0"/>
          </a:p>
          <a:p>
            <a:pPr eaLnBrk="1" hangingPunct="1">
              <a:lnSpc>
                <a:spcPct val="90000"/>
              </a:lnSpc>
            </a:pPr>
            <a:r>
              <a:rPr lang="en-US" sz="2800" dirty="0" smtClean="0"/>
              <a:t>But we are most interested infrequencies 125 Hz to 8,000 Hz</a:t>
            </a:r>
            <a:r>
              <a:rPr lang="en-US" sz="2400" dirty="0" smtClean="0"/>
              <a:t>.</a:t>
            </a:r>
          </a:p>
        </p:txBody>
      </p:sp>
    </p:spTree>
    <p:extLst>
      <p:ext uri="{BB962C8B-B14F-4D97-AF65-F5344CB8AC3E}">
        <p14:creationId xmlns="" xmlns:p14="http://schemas.microsoft.com/office/powerpoint/2010/main" val="2084444457"/>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dirty="0" smtClean="0"/>
              <a:t>PTA	</a:t>
            </a:r>
          </a:p>
        </p:txBody>
      </p:sp>
      <p:sp>
        <p:nvSpPr>
          <p:cNvPr id="8195" name="Rectangle 3"/>
          <p:cNvSpPr>
            <a:spLocks noGrp="1" noChangeArrowheads="1"/>
          </p:cNvSpPr>
          <p:nvPr>
            <p:ph idx="1"/>
          </p:nvPr>
        </p:nvSpPr>
        <p:spPr/>
        <p:txBody>
          <a:bodyPr>
            <a:normAutofit/>
          </a:bodyPr>
          <a:lstStyle/>
          <a:p>
            <a:pPr eaLnBrk="1" hangingPunct="1">
              <a:lnSpc>
                <a:spcPct val="90000"/>
              </a:lnSpc>
            </a:pPr>
            <a:r>
              <a:rPr lang="en-US" sz="2700" dirty="0" smtClean="0"/>
              <a:t>Testing should be done in a room that is quiet enough to avoid masking by the noise.</a:t>
            </a:r>
          </a:p>
          <a:p>
            <a:pPr eaLnBrk="1" hangingPunct="1">
              <a:lnSpc>
                <a:spcPct val="90000"/>
              </a:lnSpc>
            </a:pPr>
            <a:endParaRPr lang="en-US" sz="2700" dirty="0" smtClean="0"/>
          </a:p>
          <a:p>
            <a:pPr eaLnBrk="1" hangingPunct="1">
              <a:lnSpc>
                <a:spcPct val="90000"/>
              </a:lnSpc>
            </a:pPr>
            <a:r>
              <a:rPr lang="en-US" sz="2700" dirty="0" smtClean="0"/>
              <a:t>The maximum SPL that may exist in the room in order to obtain thresholds near 0 dB HL are determined by ANSI, 1991.</a:t>
            </a:r>
          </a:p>
          <a:p>
            <a:pPr eaLnBrk="1" hangingPunct="1">
              <a:lnSpc>
                <a:spcPct val="90000"/>
              </a:lnSpc>
              <a:buFont typeface="Wingdings" pitchFamily="2" charset="2"/>
              <a:buNone/>
            </a:pPr>
            <a:endParaRPr lang="en-US" sz="2700" dirty="0" smtClean="0"/>
          </a:p>
          <a:p>
            <a:pPr eaLnBrk="1" hangingPunct="1">
              <a:lnSpc>
                <a:spcPct val="90000"/>
              </a:lnSpc>
            </a:pPr>
            <a:r>
              <a:rPr lang="en-US" sz="2700" dirty="0" smtClean="0"/>
              <a:t>We usually begin at 1000 Hz because some studies found that test-retest reliability is highest at this frequency.</a:t>
            </a:r>
          </a:p>
        </p:txBody>
      </p:sp>
    </p:spTree>
    <p:extLst>
      <p:ext uri="{BB962C8B-B14F-4D97-AF65-F5344CB8AC3E}">
        <p14:creationId xmlns="" xmlns:p14="http://schemas.microsoft.com/office/powerpoint/2010/main" val="222091176"/>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dirty="0" smtClean="0"/>
              <a:t>PTA</a:t>
            </a:r>
          </a:p>
        </p:txBody>
      </p:sp>
      <p:sp>
        <p:nvSpPr>
          <p:cNvPr id="9219" name="Rectangle 3"/>
          <p:cNvSpPr>
            <a:spLocks noGrp="1" noChangeArrowheads="1"/>
          </p:cNvSpPr>
          <p:nvPr>
            <p:ph idx="1"/>
          </p:nvPr>
        </p:nvSpPr>
        <p:spPr/>
        <p:txBody>
          <a:bodyPr>
            <a:normAutofit lnSpcReduction="10000"/>
          </a:bodyPr>
          <a:lstStyle/>
          <a:p>
            <a:pPr eaLnBrk="1" hangingPunct="1">
              <a:lnSpc>
                <a:spcPct val="80000"/>
              </a:lnSpc>
            </a:pPr>
            <a:r>
              <a:rPr lang="en-US" sz="2700" dirty="0" smtClean="0"/>
              <a:t>After establishing threshold at 1 KHz, we move to the frequencies (2000, 4000, and 8000Hz).</a:t>
            </a:r>
          </a:p>
          <a:p>
            <a:pPr eaLnBrk="1" hangingPunct="1">
              <a:lnSpc>
                <a:spcPct val="80000"/>
              </a:lnSpc>
            </a:pPr>
            <a:endParaRPr lang="en-US" sz="2700" dirty="0" smtClean="0"/>
          </a:p>
          <a:p>
            <a:pPr eaLnBrk="1" hangingPunct="1">
              <a:lnSpc>
                <a:spcPct val="80000"/>
              </a:lnSpc>
            </a:pPr>
            <a:r>
              <a:rPr lang="en-US" sz="2700" dirty="0" smtClean="0"/>
              <a:t>If the difference between any two adjacent frequencies is 20 dB or more, we must measure the threshold at the inter octave frequencies.</a:t>
            </a:r>
          </a:p>
          <a:p>
            <a:pPr eaLnBrk="1" hangingPunct="1">
              <a:lnSpc>
                <a:spcPct val="80000"/>
              </a:lnSpc>
            </a:pPr>
            <a:endParaRPr lang="en-US" sz="2700" dirty="0" smtClean="0"/>
          </a:p>
          <a:p>
            <a:pPr eaLnBrk="1" hangingPunct="1">
              <a:lnSpc>
                <a:spcPct val="80000"/>
              </a:lnSpc>
            </a:pPr>
            <a:r>
              <a:rPr lang="en-US" sz="2700" dirty="0" smtClean="0"/>
              <a:t>After we are done from the high frequencies, we return back and check the 1 KHz again to check for test-retest reliability.</a:t>
            </a:r>
          </a:p>
          <a:p>
            <a:pPr eaLnBrk="1" hangingPunct="1">
              <a:lnSpc>
                <a:spcPct val="80000"/>
              </a:lnSpc>
            </a:pPr>
            <a:r>
              <a:rPr lang="en-US" sz="2700" dirty="0" smtClean="0"/>
              <a:t>Then we test (500, 250 and 125 Hz).</a:t>
            </a:r>
          </a:p>
        </p:txBody>
      </p:sp>
    </p:spTree>
    <p:extLst>
      <p:ext uri="{BB962C8B-B14F-4D97-AF65-F5344CB8AC3E}">
        <p14:creationId xmlns="" xmlns:p14="http://schemas.microsoft.com/office/powerpoint/2010/main" val="1288582120"/>
      </p:ext>
    </p:extLst>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dirty="0" smtClean="0"/>
              <a:t>PTA</a:t>
            </a:r>
          </a:p>
        </p:txBody>
      </p:sp>
      <p:sp>
        <p:nvSpPr>
          <p:cNvPr id="10243" name="Rectangle 3"/>
          <p:cNvSpPr>
            <a:spLocks noGrp="1" noChangeArrowheads="1"/>
          </p:cNvSpPr>
          <p:nvPr>
            <p:ph idx="1"/>
          </p:nvPr>
        </p:nvSpPr>
        <p:spPr/>
        <p:txBody>
          <a:bodyPr>
            <a:normAutofit lnSpcReduction="10000"/>
          </a:bodyPr>
          <a:lstStyle/>
          <a:p>
            <a:pPr eaLnBrk="1" hangingPunct="1">
              <a:lnSpc>
                <a:spcPct val="80000"/>
              </a:lnSpc>
            </a:pPr>
            <a:r>
              <a:rPr lang="en-US" sz="2800" dirty="0" smtClean="0"/>
              <a:t>If we test in the sound field, we must use warble tones instead of pure tones to avoid the production of standing waves.</a:t>
            </a:r>
          </a:p>
          <a:p>
            <a:pPr eaLnBrk="1" hangingPunct="1">
              <a:lnSpc>
                <a:spcPct val="80000"/>
              </a:lnSpc>
            </a:pPr>
            <a:endParaRPr lang="en-US" sz="2800" dirty="0" smtClean="0"/>
          </a:p>
          <a:p>
            <a:pPr eaLnBrk="1" hangingPunct="1">
              <a:lnSpc>
                <a:spcPct val="80000"/>
              </a:lnSpc>
            </a:pPr>
            <a:r>
              <a:rPr lang="en-US" sz="2800" dirty="0" smtClean="0"/>
              <a:t>When using ear phones make sure that there is no excessive wax in EAC and that the earphone is snugly inserted in the canal. </a:t>
            </a:r>
          </a:p>
          <a:p>
            <a:pPr eaLnBrk="1" hangingPunct="1">
              <a:lnSpc>
                <a:spcPct val="80000"/>
              </a:lnSpc>
            </a:pPr>
            <a:endParaRPr lang="en-US" sz="2800" dirty="0" smtClean="0"/>
          </a:p>
          <a:p>
            <a:pPr eaLnBrk="1" hangingPunct="1">
              <a:lnSpc>
                <a:spcPct val="80000"/>
              </a:lnSpc>
            </a:pPr>
            <a:r>
              <a:rPr lang="en-US" sz="2800" dirty="0" smtClean="0"/>
              <a:t>All equipment (audiometer, earphones, and testing room should be calibrated according the standards (will teach you how to do that in the instrumentation course).</a:t>
            </a:r>
          </a:p>
        </p:txBody>
      </p:sp>
    </p:spTree>
    <p:extLst>
      <p:ext uri="{BB962C8B-B14F-4D97-AF65-F5344CB8AC3E}">
        <p14:creationId xmlns="" xmlns:p14="http://schemas.microsoft.com/office/powerpoint/2010/main" val="1171924328"/>
      </p:ext>
    </p:extLst>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dirty="0" smtClean="0"/>
              <a:t>PTA-BONE CONDUCTION</a:t>
            </a:r>
          </a:p>
        </p:txBody>
      </p:sp>
      <p:sp>
        <p:nvSpPr>
          <p:cNvPr id="12291" name="Rectangle 3"/>
          <p:cNvSpPr>
            <a:spLocks noGrp="1" noChangeArrowheads="1"/>
          </p:cNvSpPr>
          <p:nvPr>
            <p:ph idx="1"/>
          </p:nvPr>
        </p:nvSpPr>
        <p:spPr/>
        <p:txBody>
          <a:bodyPr/>
          <a:lstStyle/>
          <a:p>
            <a:pPr eaLnBrk="1" hangingPunct="1">
              <a:lnSpc>
                <a:spcPct val="80000"/>
              </a:lnSpc>
            </a:pPr>
            <a:r>
              <a:rPr lang="en-US" dirty="0" smtClean="0"/>
              <a:t>The most commonly used procedure for bone-conduction testing is mastoid placement because it is more convenient.</a:t>
            </a:r>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r>
              <a:rPr lang="en-US" dirty="0" smtClean="0"/>
              <a:t>Frontal bone can be used as the place for the bone vibrator.</a:t>
            </a:r>
          </a:p>
          <a:p>
            <a:pPr eaLnBrk="1" hangingPunct="1">
              <a:lnSpc>
                <a:spcPct val="80000"/>
              </a:lnSpc>
            </a:pPr>
            <a:endParaRPr lang="en-US" sz="2200" dirty="0" smtClean="0"/>
          </a:p>
        </p:txBody>
      </p:sp>
    </p:spTree>
    <p:extLst>
      <p:ext uri="{BB962C8B-B14F-4D97-AF65-F5344CB8AC3E}">
        <p14:creationId xmlns="" xmlns:p14="http://schemas.microsoft.com/office/powerpoint/2010/main" val="1066682838"/>
      </p:ext>
    </p:extLst>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dirty="0" smtClean="0"/>
              <a:t>PTA.BONE CONDUCTION</a:t>
            </a:r>
          </a:p>
        </p:txBody>
      </p:sp>
      <p:sp>
        <p:nvSpPr>
          <p:cNvPr id="13315" name="Rectangle 3"/>
          <p:cNvSpPr>
            <a:spLocks noGrp="1" noChangeArrowheads="1"/>
          </p:cNvSpPr>
          <p:nvPr>
            <p:ph idx="1"/>
          </p:nvPr>
        </p:nvSpPr>
        <p:spPr/>
        <p:txBody>
          <a:bodyPr/>
          <a:lstStyle/>
          <a:p>
            <a:pPr eaLnBrk="1" hangingPunct="1">
              <a:lnSpc>
                <a:spcPct val="80000"/>
              </a:lnSpc>
            </a:pPr>
            <a:r>
              <a:rPr lang="en-US" sz="2700" dirty="0" smtClean="0"/>
              <a:t>We should do bone conduction if the air conduction thresholds are above the normal range otherwise we do not need to do bone conduction testing.</a:t>
            </a:r>
          </a:p>
          <a:p>
            <a:pPr eaLnBrk="1" hangingPunct="1">
              <a:lnSpc>
                <a:spcPct val="80000"/>
              </a:lnSpc>
            </a:pPr>
            <a:r>
              <a:rPr lang="en-US" sz="2700" dirty="0" smtClean="0"/>
              <a:t>Some exceptions?</a:t>
            </a:r>
          </a:p>
          <a:p>
            <a:pPr eaLnBrk="1" hangingPunct="1">
              <a:lnSpc>
                <a:spcPct val="80000"/>
              </a:lnSpc>
            </a:pPr>
            <a:endParaRPr lang="en-US" sz="2700" dirty="0" smtClean="0"/>
          </a:p>
          <a:p>
            <a:pPr eaLnBrk="1" hangingPunct="1">
              <a:lnSpc>
                <a:spcPct val="80000"/>
              </a:lnSpc>
            </a:pPr>
            <a:r>
              <a:rPr lang="en-US" sz="2700" dirty="0" smtClean="0"/>
              <a:t>We first do unmasked thresholds and then we should apply masking to the contralateral ear in order to get precise threshold measurement in this ear (will talk about masking next lecture).</a:t>
            </a:r>
          </a:p>
        </p:txBody>
      </p:sp>
    </p:spTree>
    <p:extLst>
      <p:ext uri="{BB962C8B-B14F-4D97-AF65-F5344CB8AC3E}">
        <p14:creationId xmlns="" xmlns:p14="http://schemas.microsoft.com/office/powerpoint/2010/main" val="194538911"/>
      </p:ext>
    </p:extLst>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requencychart"/>
          <p:cNvPicPr>
            <a:picLocks noChangeAspect="1" noChangeArrowheads="1"/>
          </p:cNvPicPr>
          <p:nvPr/>
        </p:nvPicPr>
        <p:blipFill>
          <a:blip r:embed="rId2" cstate="print"/>
          <a:srcRect/>
          <a:stretch>
            <a:fillRect/>
          </a:stretch>
        </p:blipFill>
        <p:spPr bwMode="auto">
          <a:xfrm>
            <a:off x="0" y="1981200"/>
            <a:ext cx="9144000" cy="4724400"/>
          </a:xfrm>
          <a:prstGeom prst="rect">
            <a:avLst/>
          </a:prstGeom>
          <a:noFill/>
          <a:ln w="9525">
            <a:noFill/>
            <a:miter lim="800000"/>
            <a:headEnd/>
            <a:tailEnd/>
          </a:ln>
        </p:spPr>
      </p:pic>
      <p:sp>
        <p:nvSpPr>
          <p:cNvPr id="14339" name="Rectangle 3"/>
          <p:cNvSpPr>
            <a:spLocks noGrp="1" noChangeArrowheads="1"/>
          </p:cNvSpPr>
          <p:nvPr>
            <p:ph type="title"/>
          </p:nvPr>
        </p:nvSpPr>
        <p:spPr/>
        <p:txBody>
          <a:bodyPr/>
          <a:lstStyle/>
          <a:p>
            <a:pPr algn="ctr" eaLnBrk="1" hangingPunct="1"/>
            <a:r>
              <a:rPr lang="en-US" dirty="0" smtClean="0"/>
              <a:t>AUDIOGRAM</a:t>
            </a:r>
          </a:p>
        </p:txBody>
      </p:sp>
    </p:spTree>
    <p:extLst>
      <p:ext uri="{BB962C8B-B14F-4D97-AF65-F5344CB8AC3E}">
        <p14:creationId xmlns="" xmlns:p14="http://schemas.microsoft.com/office/powerpoint/2010/main" val="324925125"/>
      </p:ext>
    </p:extLst>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udiogram_legend"/>
          <p:cNvPicPr>
            <a:picLocks noChangeAspect="1" noChangeArrowheads="1"/>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extLst>
      <p:ext uri="{BB962C8B-B14F-4D97-AF65-F5344CB8AC3E}">
        <p14:creationId xmlns="" xmlns:p14="http://schemas.microsoft.com/office/powerpoint/2010/main" val="3477924931"/>
      </p:ext>
    </p:extLst>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0.gstatic.com/images?q=tbn:ANd9GcQ9pqva8lismd5fKPna28hGGoFI-ZYR9OUP7TzeBQR12wP3xCnV"/>
          <p:cNvPicPr>
            <a:picLocks noChangeAspect="1" noChangeArrowheads="1"/>
          </p:cNvPicPr>
          <p:nvPr/>
        </p:nvPicPr>
        <p:blipFill>
          <a:blip r:embed="rId2" cstate="print"/>
          <a:srcRect/>
          <a:stretch>
            <a:fillRect/>
          </a:stretch>
        </p:blipFill>
        <p:spPr bwMode="auto">
          <a:xfrm>
            <a:off x="152400" y="152400"/>
            <a:ext cx="8991600" cy="6248400"/>
          </a:xfrm>
          <a:prstGeom prst="rect">
            <a:avLst/>
          </a:prstGeom>
          <a:noFill/>
          <a:ln w="9525">
            <a:noFill/>
            <a:miter lim="800000"/>
            <a:headEnd/>
            <a:tailEnd/>
          </a:ln>
        </p:spPr>
      </p:pic>
    </p:spTree>
    <p:extLst>
      <p:ext uri="{BB962C8B-B14F-4D97-AF65-F5344CB8AC3E}">
        <p14:creationId xmlns="" xmlns:p14="http://schemas.microsoft.com/office/powerpoint/2010/main" val="723307496"/>
      </p:ext>
    </p:extLst>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1.gstatic.com/images?q=tbn:ANd9GcSHClZBEqKJl8nLcLYEGRrlKj1e78j8XLJPurdsFP2cb6JXInZ8"/>
          <p:cNvPicPr>
            <a:picLocks noChangeAspect="1" noChangeArrowheads="1"/>
          </p:cNvPicPr>
          <p:nvPr/>
        </p:nvPicPr>
        <p:blipFill>
          <a:blip r:embed="rId2" cstate="print"/>
          <a:srcRect/>
          <a:stretch>
            <a:fillRect/>
          </a:stretch>
        </p:blipFill>
        <p:spPr bwMode="auto">
          <a:xfrm>
            <a:off x="0" y="152400"/>
            <a:ext cx="9144000" cy="6477000"/>
          </a:xfrm>
          <a:prstGeom prst="rect">
            <a:avLst/>
          </a:prstGeom>
          <a:noFill/>
          <a:ln w="9525">
            <a:noFill/>
            <a:miter lim="800000"/>
            <a:headEnd/>
            <a:tailEnd/>
          </a:ln>
        </p:spPr>
      </p:pic>
    </p:spTree>
    <p:extLst>
      <p:ext uri="{BB962C8B-B14F-4D97-AF65-F5344CB8AC3E}">
        <p14:creationId xmlns="" xmlns:p14="http://schemas.microsoft.com/office/powerpoint/2010/main" val="926277867"/>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
          <p:cNvSpPr txBox="1">
            <a:spLocks noChangeArrowheads="1"/>
          </p:cNvSpPr>
          <p:nvPr/>
        </p:nvSpPr>
        <p:spPr bwMode="auto">
          <a:xfrm>
            <a:off x="2500313" y="381000"/>
            <a:ext cx="6500812" cy="461963"/>
          </a:xfrm>
          <a:prstGeom prst="rect">
            <a:avLst/>
          </a:prstGeom>
          <a:noFill/>
          <a:ln w="9525">
            <a:solidFill>
              <a:srgbClr val="FF00FF"/>
            </a:solidFill>
            <a:miter lim="800000"/>
            <a:headEnd/>
            <a:tailEnd/>
          </a:ln>
        </p:spPr>
        <p:txBody>
          <a:bodyPr>
            <a:spAutoFit/>
          </a:bodyPr>
          <a:lstStyle/>
          <a:p>
            <a:r>
              <a:rPr lang="en-US" dirty="0">
                <a:latin typeface="Arial" charset="0"/>
              </a:rPr>
              <a:t>The Minimal Audible Pressure Curve (dB SPL)</a:t>
            </a:r>
          </a:p>
        </p:txBody>
      </p:sp>
      <p:graphicFrame>
        <p:nvGraphicFramePr>
          <p:cNvPr id="6146" name="Object 2"/>
          <p:cNvGraphicFramePr>
            <a:graphicFrameLocks noChangeAspect="1"/>
          </p:cNvGraphicFramePr>
          <p:nvPr/>
        </p:nvGraphicFramePr>
        <p:xfrm>
          <a:off x="304800" y="914400"/>
          <a:ext cx="6248400" cy="5724525"/>
        </p:xfrm>
        <a:graphic>
          <a:graphicData uri="http://schemas.openxmlformats.org/presentationml/2006/ole">
            <p:oleObj spid="_x0000_s1046" name="Bitmap Image" r:id="rId3" imgW="10112616" imgH="8961897" progId="PBrush">
              <p:embed/>
            </p:oleObj>
          </a:graphicData>
        </a:graphic>
      </p:graphicFrame>
      <p:sp>
        <p:nvSpPr>
          <p:cNvPr id="6148" name="Text Box 4"/>
          <p:cNvSpPr txBox="1">
            <a:spLocks noChangeArrowheads="1"/>
          </p:cNvSpPr>
          <p:nvPr/>
        </p:nvSpPr>
        <p:spPr bwMode="auto">
          <a:xfrm>
            <a:off x="6765925" y="1785938"/>
            <a:ext cx="2149475" cy="4154487"/>
          </a:xfrm>
          <a:prstGeom prst="rect">
            <a:avLst/>
          </a:prstGeom>
          <a:noFill/>
          <a:ln w="9525">
            <a:noFill/>
            <a:miter lim="800000"/>
            <a:headEnd/>
            <a:tailEnd/>
          </a:ln>
        </p:spPr>
        <p:txBody>
          <a:bodyPr>
            <a:spAutoFit/>
          </a:bodyPr>
          <a:lstStyle/>
          <a:p>
            <a:r>
              <a:rPr lang="en-US" dirty="0">
                <a:latin typeface="Arial" charset="0"/>
              </a:rPr>
              <a:t>Indicates the minimum average sound pressure levels by frequency for a group of people with normal hearing</a:t>
            </a:r>
          </a:p>
        </p:txBody>
      </p:sp>
      <p:sp>
        <p:nvSpPr>
          <p:cNvPr id="6149" name="Oval 5"/>
          <p:cNvSpPr>
            <a:spLocks noChangeArrowheads="1"/>
          </p:cNvSpPr>
          <p:nvPr/>
        </p:nvSpPr>
        <p:spPr bwMode="auto">
          <a:xfrm>
            <a:off x="3276600" y="5181600"/>
            <a:ext cx="228600" cy="228600"/>
          </a:xfrm>
          <a:prstGeom prst="ellipse">
            <a:avLst/>
          </a:prstGeom>
          <a:noFill/>
          <a:ln w="44450">
            <a:solidFill>
              <a:srgbClr val="FF00FF"/>
            </a:solidFill>
            <a:round/>
            <a:headEnd/>
            <a:tailEnd/>
          </a:ln>
        </p:spPr>
        <p:txBody>
          <a:bodyPr wrap="none" anchor="ctr">
            <a:spAutoFit/>
          </a:bodyPr>
          <a:lstStyle/>
          <a:p>
            <a:endParaRPr lang="ar-SA"/>
          </a:p>
        </p:txBody>
      </p:sp>
      <p:sp>
        <p:nvSpPr>
          <p:cNvPr id="6150" name="Text Box 6"/>
          <p:cNvSpPr txBox="1">
            <a:spLocks noChangeArrowheads="1"/>
          </p:cNvSpPr>
          <p:nvPr/>
        </p:nvSpPr>
        <p:spPr bwMode="auto">
          <a:xfrm flipV="1">
            <a:off x="6553200" y="5948363"/>
            <a:ext cx="2286000" cy="461962"/>
          </a:xfrm>
          <a:prstGeom prst="rect">
            <a:avLst/>
          </a:prstGeom>
          <a:noFill/>
          <a:ln w="9525">
            <a:noFill/>
            <a:miter lim="800000"/>
            <a:headEnd/>
            <a:tailEnd/>
          </a:ln>
        </p:spPr>
        <p:txBody>
          <a:bodyPr>
            <a:spAutoFit/>
          </a:bodyPr>
          <a:lstStyle/>
          <a:p>
            <a:endParaRPr lang="en-US" b="1" dirty="0">
              <a:latin typeface="Arial" charset="0"/>
            </a:endParaRPr>
          </a:p>
        </p:txBody>
      </p:sp>
    </p:spTree>
    <p:extLst>
      <p:ext uri="{BB962C8B-B14F-4D97-AF65-F5344CB8AC3E}">
        <p14:creationId xmlns="" xmlns:p14="http://schemas.microsoft.com/office/powerpoint/2010/main" val="1645157634"/>
      </p:ext>
    </p:extLst>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t1.gstatic.com/images?q=tbn:ANd9GcTabxvKAycItLkaclli-ImVyWj2sYp2tBad-Gd6kqpTt01uJoUmZg"/>
          <p:cNvPicPr>
            <a:picLocks noChangeAspect="1" noChangeArrowheads="1"/>
          </p:cNvPicPr>
          <p:nvPr/>
        </p:nvPicPr>
        <p:blipFill>
          <a:blip r:embed="rId2" cstate="print"/>
          <a:srcRect/>
          <a:stretch>
            <a:fillRect/>
          </a:stretch>
        </p:blipFill>
        <p:spPr bwMode="auto">
          <a:xfrm>
            <a:off x="0" y="0"/>
            <a:ext cx="9144000" cy="6553200"/>
          </a:xfrm>
          <a:prstGeom prst="rect">
            <a:avLst/>
          </a:prstGeom>
          <a:noFill/>
          <a:ln w="9525">
            <a:noFill/>
            <a:miter lim="800000"/>
            <a:headEnd/>
            <a:tailEnd/>
          </a:ln>
        </p:spPr>
      </p:pic>
    </p:spTree>
    <p:extLst>
      <p:ext uri="{BB962C8B-B14F-4D97-AF65-F5344CB8AC3E}">
        <p14:creationId xmlns="" xmlns:p14="http://schemas.microsoft.com/office/powerpoint/2010/main" val="3457868337"/>
      </p:ext>
    </p:extLst>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t3.gstatic.com/images?q=tbn:ANd9GcQabDgkQ410GSkV7yC_h_J4oMKkAR-EqrIkUU-doyeYQh8l8f02fA"/>
          <p:cNvPicPr>
            <a:picLocks noChangeAspect="1" noChangeArrowheads="1"/>
          </p:cNvPicPr>
          <p:nvPr/>
        </p:nvPicPr>
        <p:blipFill>
          <a:blip r:embed="rId2" cstate="print"/>
          <a:srcRect/>
          <a:stretch>
            <a:fillRect/>
          </a:stretch>
        </p:blipFill>
        <p:spPr bwMode="auto">
          <a:xfrm>
            <a:off x="0" y="166688"/>
            <a:ext cx="9144000" cy="6604000"/>
          </a:xfrm>
          <a:prstGeom prst="rect">
            <a:avLst/>
          </a:prstGeom>
          <a:noFill/>
          <a:ln w="9525">
            <a:noFill/>
            <a:miter lim="800000"/>
            <a:headEnd/>
            <a:tailEnd/>
          </a:ln>
        </p:spPr>
      </p:pic>
    </p:spTree>
    <p:extLst>
      <p:ext uri="{BB962C8B-B14F-4D97-AF65-F5344CB8AC3E}">
        <p14:creationId xmlns="" xmlns:p14="http://schemas.microsoft.com/office/powerpoint/2010/main" val="4199581774"/>
      </p:ext>
    </p:extLst>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t1.gstatic.com/images?q=tbn:ANd9GcSjRIOprtSo-O8NuG_Q5wZA7W69rpZ_II4J3YiDMOWpcsoSMzlQ1Q"/>
          <p:cNvPicPr>
            <a:picLocks noChangeAspect="1" noChangeArrowheads="1"/>
          </p:cNvPicPr>
          <p:nvPr/>
        </p:nvPicPr>
        <p:blipFill>
          <a:blip r:embed="rId2" cstate="print"/>
          <a:srcRect/>
          <a:stretch>
            <a:fillRect/>
          </a:stretch>
        </p:blipFill>
        <p:spPr bwMode="auto">
          <a:xfrm>
            <a:off x="0" y="0"/>
            <a:ext cx="9144000" cy="6553200"/>
          </a:xfrm>
          <a:prstGeom prst="rect">
            <a:avLst/>
          </a:prstGeom>
          <a:noFill/>
          <a:ln w="9525">
            <a:noFill/>
            <a:miter lim="800000"/>
            <a:headEnd/>
            <a:tailEnd/>
          </a:ln>
        </p:spPr>
      </p:pic>
    </p:spTree>
    <p:extLst>
      <p:ext uri="{BB962C8B-B14F-4D97-AF65-F5344CB8AC3E}">
        <p14:creationId xmlns="" xmlns:p14="http://schemas.microsoft.com/office/powerpoint/2010/main" val="454315956"/>
      </p:ext>
    </p:extLst>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sp>
        <p:nvSpPr>
          <p:cNvPr id="21507" name="AutoShape 4"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sp>
        <p:nvSpPr>
          <p:cNvPr id="21508" name="AutoShape 6"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pic>
        <p:nvPicPr>
          <p:cNvPr id="21509" name="Picture 8" descr="http://t1.gstatic.com/images?q=tbn:ANd9GcT8PlLDB4Y20cMEMOOns_PUnRyVeG32FLnrLlUzoNl-hxMcr3J2"/>
          <p:cNvPicPr>
            <a:picLocks noChangeAspect="1" noChangeArrowheads="1"/>
          </p:cNvPicPr>
          <p:nvPr/>
        </p:nvPicPr>
        <p:blipFill>
          <a:blip r:embed="rId2" cstate="print"/>
          <a:srcRect/>
          <a:stretch>
            <a:fillRect/>
          </a:stretch>
        </p:blipFill>
        <p:spPr bwMode="auto">
          <a:xfrm>
            <a:off x="0" y="152400"/>
            <a:ext cx="9144000" cy="6324600"/>
          </a:xfrm>
          <a:prstGeom prst="rect">
            <a:avLst/>
          </a:prstGeom>
          <a:noFill/>
          <a:ln w="9525">
            <a:noFill/>
            <a:miter lim="800000"/>
            <a:headEnd/>
            <a:tailEnd/>
          </a:ln>
        </p:spPr>
      </p:pic>
    </p:spTree>
    <p:extLst>
      <p:ext uri="{BB962C8B-B14F-4D97-AF65-F5344CB8AC3E}">
        <p14:creationId xmlns="" xmlns:p14="http://schemas.microsoft.com/office/powerpoint/2010/main" val="1100229403"/>
      </p:ext>
    </p:extLst>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t2.gstatic.com/images?q=tbn:ANd9GcSFtfYj7-3DpbZAp8ZTsxktAa0b_xyQzI0sSNp3q7VleZCYU0VE"/>
          <p:cNvPicPr>
            <a:picLocks noChangeAspect="1" noChangeArrowheads="1"/>
          </p:cNvPicPr>
          <p:nvPr/>
        </p:nvPicPr>
        <p:blipFill>
          <a:blip r:embed="rId2" cstate="print"/>
          <a:srcRect/>
          <a:stretch>
            <a:fillRect/>
          </a:stretch>
        </p:blipFill>
        <p:spPr bwMode="auto">
          <a:xfrm>
            <a:off x="152400" y="0"/>
            <a:ext cx="8991600" cy="6477000"/>
          </a:xfrm>
          <a:prstGeom prst="rect">
            <a:avLst/>
          </a:prstGeom>
          <a:noFill/>
          <a:ln w="9525">
            <a:noFill/>
            <a:miter lim="800000"/>
            <a:headEnd/>
            <a:tailEnd/>
          </a:ln>
        </p:spPr>
      </p:pic>
    </p:spTree>
    <p:extLst>
      <p:ext uri="{BB962C8B-B14F-4D97-AF65-F5344CB8AC3E}">
        <p14:creationId xmlns="" xmlns:p14="http://schemas.microsoft.com/office/powerpoint/2010/main" val="602628840"/>
      </p:ext>
    </p:extLst>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pPr eaLnBrk="1" hangingPunct="1"/>
            <a:r>
              <a:rPr lang="en-US" dirty="0" smtClean="0"/>
              <a:t>Information we get from audiogram</a:t>
            </a:r>
          </a:p>
        </p:txBody>
      </p:sp>
      <p:sp>
        <p:nvSpPr>
          <p:cNvPr id="23555" name="Content Placeholder 2"/>
          <p:cNvSpPr>
            <a:spLocks noGrp="1"/>
          </p:cNvSpPr>
          <p:nvPr>
            <p:ph idx="1"/>
          </p:nvPr>
        </p:nvSpPr>
        <p:spPr/>
        <p:txBody>
          <a:bodyPr/>
          <a:lstStyle/>
          <a:p>
            <a:pPr eaLnBrk="1" hangingPunct="1"/>
            <a:r>
              <a:rPr lang="en-US" dirty="0" smtClean="0"/>
              <a:t>Degree of hearing loss.</a:t>
            </a:r>
          </a:p>
          <a:p>
            <a:pPr eaLnBrk="1" hangingPunct="1"/>
            <a:endParaRPr lang="en-US" dirty="0" smtClean="0"/>
          </a:p>
          <a:p>
            <a:pPr eaLnBrk="1" hangingPunct="1"/>
            <a:r>
              <a:rPr lang="en-US" dirty="0" smtClean="0"/>
              <a:t>Type of hearing loss.</a:t>
            </a:r>
          </a:p>
          <a:p>
            <a:pPr eaLnBrk="1" hangingPunct="1"/>
            <a:endParaRPr lang="en-US" dirty="0" smtClean="0"/>
          </a:p>
          <a:p>
            <a:pPr eaLnBrk="1" hangingPunct="1"/>
            <a:r>
              <a:rPr lang="en-US" dirty="0" smtClean="0"/>
              <a:t>Configuration of hearing loss.</a:t>
            </a:r>
          </a:p>
        </p:txBody>
      </p:sp>
    </p:spTree>
    <p:extLst>
      <p:ext uri="{BB962C8B-B14F-4D97-AF65-F5344CB8AC3E}">
        <p14:creationId xmlns="" xmlns:p14="http://schemas.microsoft.com/office/powerpoint/2010/main" val="2902186805"/>
      </p:ext>
    </p:extLst>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smtClean="0"/>
              <a:t>Clinical Masking</a:t>
            </a:r>
          </a:p>
        </p:txBody>
      </p:sp>
      <p:sp>
        <p:nvSpPr>
          <p:cNvPr id="51203" name="Rectangle 3"/>
          <p:cNvSpPr>
            <a:spLocks noGrp="1" noChangeArrowheads="1"/>
          </p:cNvSpPr>
          <p:nvPr>
            <p:ph type="body" idx="1"/>
          </p:nvPr>
        </p:nvSpPr>
        <p:spPr/>
        <p:txBody>
          <a:bodyPr/>
          <a:lstStyle/>
          <a:p>
            <a:pPr eaLnBrk="1" hangingPunct="1"/>
            <a:r>
              <a:rPr lang="en-US" dirty="0" smtClean="0"/>
              <a:t>Nontest ear can influence thresholds of test ear</a:t>
            </a:r>
          </a:p>
          <a:p>
            <a:pPr eaLnBrk="1" hangingPunct="1"/>
            <a:r>
              <a:rPr lang="en-US" dirty="0" smtClean="0"/>
              <a:t>Interaural attenuation varies from 40 to 80 dB with air conduction</a:t>
            </a:r>
          </a:p>
          <a:p>
            <a:pPr eaLnBrk="1" hangingPunct="1"/>
            <a:r>
              <a:rPr lang="en-US" dirty="0" smtClean="0"/>
              <a:t>Interaural attenuation is about 0 dB with bone conduction.</a:t>
            </a:r>
          </a:p>
          <a:p>
            <a:pPr eaLnBrk="1" hangingPunct="1"/>
            <a:r>
              <a:rPr lang="en-US" dirty="0" smtClean="0"/>
              <a:t>How we determine need for masking?</a:t>
            </a:r>
          </a:p>
        </p:txBody>
      </p:sp>
    </p:spTree>
    <p:extLst>
      <p:ext uri="{BB962C8B-B14F-4D97-AF65-F5344CB8AC3E}">
        <p14:creationId xmlns="" xmlns:p14="http://schemas.microsoft.com/office/powerpoint/2010/main" val="1189051052"/>
      </p:ext>
    </p:extLst>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aud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 xmlns:p14="http://schemas.microsoft.com/office/powerpoint/2010/main" val="3873694383"/>
      </p:ext>
    </p:extLst>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tympanogram-review-fp_r2_c1"/>
          <p:cNvPicPr>
            <a:picLocks noChangeAspect="1" noChangeArrowheads="1"/>
          </p:cNvPicPr>
          <p:nvPr/>
        </p:nvPicPr>
        <p:blipFill>
          <a:blip r:embed="rId2" cstate="print"/>
          <a:srcRect/>
          <a:stretch>
            <a:fillRect/>
          </a:stretch>
        </p:blipFill>
        <p:spPr bwMode="auto">
          <a:xfrm>
            <a:off x="0" y="0"/>
            <a:ext cx="6472238" cy="6858000"/>
          </a:xfrm>
          <a:prstGeom prst="rect">
            <a:avLst/>
          </a:prstGeom>
          <a:noFill/>
          <a:ln w="9525">
            <a:noFill/>
            <a:miter lim="800000"/>
            <a:headEnd/>
            <a:tailEnd/>
          </a:ln>
        </p:spPr>
      </p:pic>
    </p:spTree>
    <p:extLst>
      <p:ext uri="{BB962C8B-B14F-4D97-AF65-F5344CB8AC3E}">
        <p14:creationId xmlns="" xmlns:p14="http://schemas.microsoft.com/office/powerpoint/2010/main" val="3652660957"/>
      </p:ext>
    </p:extLst>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dirty="0" smtClean="0"/>
              <a:t>TYMPANOMETRIC FEATURES</a:t>
            </a:r>
          </a:p>
        </p:txBody>
      </p:sp>
      <p:sp>
        <p:nvSpPr>
          <p:cNvPr id="7171" name="Rectangle 3"/>
          <p:cNvSpPr>
            <a:spLocks noGrp="1" noChangeArrowheads="1"/>
          </p:cNvSpPr>
          <p:nvPr>
            <p:ph idx="1"/>
          </p:nvPr>
        </p:nvSpPr>
        <p:spPr/>
        <p:txBody>
          <a:bodyPr>
            <a:normAutofit/>
          </a:bodyPr>
          <a:lstStyle/>
          <a:p>
            <a:pPr eaLnBrk="1" hangingPunct="1"/>
            <a:r>
              <a:rPr lang="en-US" sz="2400" dirty="0" smtClean="0"/>
              <a:t>Tympanometric shapes.</a:t>
            </a:r>
          </a:p>
          <a:p>
            <a:pPr eaLnBrk="1" hangingPunct="1"/>
            <a:endParaRPr lang="en-US" sz="2400" dirty="0" smtClean="0"/>
          </a:p>
          <a:p>
            <a:pPr eaLnBrk="1" hangingPunct="1"/>
            <a:r>
              <a:rPr lang="en-US" sz="2400" dirty="0" smtClean="0"/>
              <a:t>Static acoustic admittance.</a:t>
            </a:r>
          </a:p>
          <a:p>
            <a:pPr eaLnBrk="1" hangingPunct="1"/>
            <a:endParaRPr lang="en-US" sz="2400" dirty="0" smtClean="0"/>
          </a:p>
          <a:p>
            <a:pPr eaLnBrk="1" hangingPunct="1"/>
            <a:r>
              <a:rPr lang="en-US" sz="2400" dirty="0" smtClean="0"/>
              <a:t>Tympanometric width (gradient).</a:t>
            </a:r>
          </a:p>
          <a:p>
            <a:pPr eaLnBrk="1" hangingPunct="1"/>
            <a:endParaRPr lang="en-US" sz="2400" dirty="0" smtClean="0"/>
          </a:p>
          <a:p>
            <a:pPr eaLnBrk="1" hangingPunct="1"/>
            <a:r>
              <a:rPr lang="en-US" sz="2400" dirty="0" smtClean="0"/>
              <a:t>Tympanometric peak pressure.</a:t>
            </a:r>
          </a:p>
          <a:p>
            <a:pPr eaLnBrk="1" hangingPunct="1"/>
            <a:endParaRPr lang="en-US" sz="2400" dirty="0" smtClean="0"/>
          </a:p>
          <a:p>
            <a:pPr eaLnBrk="1" hangingPunct="1"/>
            <a:r>
              <a:rPr lang="en-US" sz="2400" dirty="0" smtClean="0"/>
              <a:t>Equivalent ear canal volume. </a:t>
            </a:r>
          </a:p>
        </p:txBody>
      </p:sp>
    </p:spTree>
    <p:extLst>
      <p:ext uri="{BB962C8B-B14F-4D97-AF65-F5344CB8AC3E}">
        <p14:creationId xmlns="" xmlns:p14="http://schemas.microsoft.com/office/powerpoint/2010/main" val="3551239048"/>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95400" y="2743200"/>
            <a:ext cx="3048000" cy="1524000"/>
            <a:chOff x="816" y="1728"/>
            <a:chExt cx="1920" cy="384"/>
          </a:xfrm>
        </p:grpSpPr>
        <p:sp>
          <p:nvSpPr>
            <p:cNvPr id="34849" name="AutoShape 3"/>
            <p:cNvSpPr>
              <a:spLocks noChangeArrowheads="1"/>
            </p:cNvSpPr>
            <p:nvPr/>
          </p:nvSpPr>
          <p:spPr bwMode="auto">
            <a:xfrm>
              <a:off x="816" y="1728"/>
              <a:ext cx="1824" cy="384"/>
            </a:xfrm>
            <a:prstGeom prst="roundRect">
              <a:avLst>
                <a:gd name="adj" fmla="val 16667"/>
              </a:avLst>
            </a:prstGeom>
            <a:solidFill>
              <a:schemeClr val="accent1"/>
            </a:solidFill>
            <a:ln w="9525">
              <a:solidFill>
                <a:schemeClr val="tx1"/>
              </a:solidFill>
              <a:miter lim="800000"/>
              <a:headEnd/>
              <a:tailEnd/>
            </a:ln>
          </p:spPr>
          <p:txBody>
            <a:bodyPr wrap="none" anchor="ctr"/>
            <a:lstStyle/>
            <a:p>
              <a:endParaRPr lang="ar-SA"/>
            </a:p>
          </p:txBody>
        </p:sp>
        <p:sp>
          <p:nvSpPr>
            <p:cNvPr id="34850" name="Text Box 4"/>
            <p:cNvSpPr txBox="1">
              <a:spLocks noChangeArrowheads="1"/>
            </p:cNvSpPr>
            <p:nvPr/>
          </p:nvSpPr>
          <p:spPr bwMode="auto">
            <a:xfrm>
              <a:off x="912" y="1776"/>
              <a:ext cx="1824" cy="115"/>
            </a:xfrm>
            <a:prstGeom prst="rect">
              <a:avLst/>
            </a:prstGeom>
            <a:noFill/>
            <a:ln w="9525">
              <a:noFill/>
              <a:miter lim="800000"/>
              <a:headEnd/>
              <a:tailEnd/>
            </a:ln>
          </p:spPr>
          <p:txBody>
            <a:bodyPr>
              <a:spAutoFit/>
            </a:bodyPr>
            <a:lstStyle/>
            <a:p>
              <a:pPr>
                <a:spcBef>
                  <a:spcPct val="50000"/>
                </a:spcBef>
              </a:pPr>
              <a:r>
                <a:rPr lang="en-AU" dirty="0">
                  <a:latin typeface="Trebuchet MS" pitchFamily="34" charset="0"/>
                </a:rPr>
                <a:t>Request responses</a:t>
              </a:r>
            </a:p>
          </p:txBody>
        </p:sp>
      </p:grpSp>
      <p:sp>
        <p:nvSpPr>
          <p:cNvPr id="34819" name="Rectangle 5"/>
          <p:cNvSpPr>
            <a:spLocks noGrp="1" noChangeArrowheads="1"/>
          </p:cNvSpPr>
          <p:nvPr>
            <p:ph type="title"/>
          </p:nvPr>
        </p:nvSpPr>
        <p:spPr/>
        <p:txBody>
          <a:bodyPr/>
          <a:lstStyle/>
          <a:p>
            <a:pPr eaLnBrk="1" hangingPunct="1"/>
            <a:r>
              <a:rPr lang="en-US" sz="3000" dirty="0" smtClean="0"/>
              <a:t>Age based hearing assessment</a:t>
            </a:r>
          </a:p>
        </p:txBody>
      </p:sp>
      <p:sp>
        <p:nvSpPr>
          <p:cNvPr id="34821" name="Text Box 9"/>
          <p:cNvSpPr txBox="1">
            <a:spLocks noChangeArrowheads="1"/>
          </p:cNvSpPr>
          <p:nvPr/>
        </p:nvSpPr>
        <p:spPr bwMode="auto">
          <a:xfrm>
            <a:off x="1371600" y="1905000"/>
            <a:ext cx="2895600" cy="457200"/>
          </a:xfrm>
          <a:prstGeom prst="rect">
            <a:avLst/>
          </a:prstGeom>
          <a:noFill/>
          <a:ln w="9525">
            <a:noFill/>
            <a:miter lim="800000"/>
            <a:headEnd/>
            <a:tailEnd/>
          </a:ln>
        </p:spPr>
        <p:txBody>
          <a:bodyPr>
            <a:spAutoFit/>
          </a:bodyPr>
          <a:lstStyle/>
          <a:p>
            <a:pPr>
              <a:spcBef>
                <a:spcPct val="50000"/>
              </a:spcBef>
            </a:pPr>
            <a:r>
              <a:rPr lang="en-AU" dirty="0">
                <a:latin typeface="Trebuchet MS" pitchFamily="34" charset="0"/>
              </a:rPr>
              <a:t>BEHAVIOURAL</a:t>
            </a:r>
          </a:p>
        </p:txBody>
      </p:sp>
      <p:sp>
        <p:nvSpPr>
          <p:cNvPr id="34822" name="Text Box 10"/>
          <p:cNvSpPr txBox="1">
            <a:spLocks noChangeArrowheads="1"/>
          </p:cNvSpPr>
          <p:nvPr/>
        </p:nvSpPr>
        <p:spPr bwMode="auto">
          <a:xfrm>
            <a:off x="5486400" y="1905000"/>
            <a:ext cx="2895600" cy="457200"/>
          </a:xfrm>
          <a:prstGeom prst="rect">
            <a:avLst/>
          </a:prstGeom>
          <a:noFill/>
          <a:ln w="9525">
            <a:noFill/>
            <a:miter lim="800000"/>
            <a:headEnd/>
            <a:tailEnd/>
          </a:ln>
        </p:spPr>
        <p:txBody>
          <a:bodyPr>
            <a:spAutoFit/>
          </a:bodyPr>
          <a:lstStyle/>
          <a:p>
            <a:pPr>
              <a:spcBef>
                <a:spcPct val="50000"/>
              </a:spcBef>
            </a:pPr>
            <a:r>
              <a:rPr lang="en-AU" dirty="0">
                <a:latin typeface="Trebuchet MS" pitchFamily="34" charset="0"/>
              </a:rPr>
              <a:t>OBJECTIVE</a:t>
            </a:r>
          </a:p>
        </p:txBody>
      </p:sp>
      <p:grpSp>
        <p:nvGrpSpPr>
          <p:cNvPr id="4" name="Group 11"/>
          <p:cNvGrpSpPr>
            <a:grpSpLocks/>
          </p:cNvGrpSpPr>
          <p:nvPr/>
        </p:nvGrpSpPr>
        <p:grpSpPr bwMode="auto">
          <a:xfrm>
            <a:off x="4800600" y="2743200"/>
            <a:ext cx="3048000" cy="3048000"/>
            <a:chOff x="816" y="1728"/>
            <a:chExt cx="1920" cy="384"/>
          </a:xfrm>
        </p:grpSpPr>
        <p:sp>
          <p:nvSpPr>
            <p:cNvPr id="34845" name="AutoShape 12"/>
            <p:cNvSpPr>
              <a:spLocks noChangeArrowheads="1"/>
            </p:cNvSpPr>
            <p:nvPr/>
          </p:nvSpPr>
          <p:spPr bwMode="auto">
            <a:xfrm>
              <a:off x="816" y="1728"/>
              <a:ext cx="1824" cy="384"/>
            </a:xfrm>
            <a:prstGeom prst="roundRect">
              <a:avLst>
                <a:gd name="adj" fmla="val 16667"/>
              </a:avLst>
            </a:prstGeom>
            <a:solidFill>
              <a:schemeClr val="accent1"/>
            </a:solidFill>
            <a:ln w="9525">
              <a:solidFill>
                <a:schemeClr val="tx1"/>
              </a:solidFill>
              <a:miter lim="800000"/>
              <a:headEnd/>
              <a:tailEnd/>
            </a:ln>
          </p:spPr>
          <p:txBody>
            <a:bodyPr wrap="none" anchor="ctr"/>
            <a:lstStyle/>
            <a:p>
              <a:endParaRPr lang="ar-SA"/>
            </a:p>
          </p:txBody>
        </p:sp>
        <p:sp>
          <p:nvSpPr>
            <p:cNvPr id="34846" name="Text Box 13"/>
            <p:cNvSpPr txBox="1">
              <a:spLocks noChangeArrowheads="1"/>
            </p:cNvSpPr>
            <p:nvPr/>
          </p:nvSpPr>
          <p:spPr bwMode="auto">
            <a:xfrm>
              <a:off x="912" y="1776"/>
              <a:ext cx="1824" cy="58"/>
            </a:xfrm>
            <a:prstGeom prst="rect">
              <a:avLst/>
            </a:prstGeom>
            <a:noFill/>
            <a:ln w="9525">
              <a:noFill/>
              <a:miter lim="800000"/>
              <a:headEnd/>
              <a:tailEnd/>
            </a:ln>
          </p:spPr>
          <p:txBody>
            <a:bodyPr>
              <a:spAutoFit/>
            </a:bodyPr>
            <a:lstStyle/>
            <a:p>
              <a:pPr>
                <a:spcBef>
                  <a:spcPct val="50000"/>
                </a:spcBef>
              </a:pPr>
              <a:r>
                <a:rPr lang="en-AU" dirty="0">
                  <a:latin typeface="Trebuchet MS" pitchFamily="34" charset="0"/>
                </a:rPr>
                <a:t>Measure responses</a:t>
              </a:r>
            </a:p>
          </p:txBody>
        </p:sp>
      </p:grpSp>
      <p:grpSp>
        <p:nvGrpSpPr>
          <p:cNvPr id="5" name="Group 14"/>
          <p:cNvGrpSpPr>
            <a:grpSpLocks/>
          </p:cNvGrpSpPr>
          <p:nvPr/>
        </p:nvGrpSpPr>
        <p:grpSpPr bwMode="auto">
          <a:xfrm>
            <a:off x="1295400" y="4419600"/>
            <a:ext cx="3048000" cy="609600"/>
            <a:chOff x="816" y="2208"/>
            <a:chExt cx="1920" cy="384"/>
          </a:xfrm>
        </p:grpSpPr>
        <p:sp>
          <p:nvSpPr>
            <p:cNvPr id="34843" name="AutoShape 15"/>
            <p:cNvSpPr>
              <a:spLocks noChangeArrowheads="1"/>
            </p:cNvSpPr>
            <p:nvPr/>
          </p:nvSpPr>
          <p:spPr bwMode="auto">
            <a:xfrm>
              <a:off x="816" y="2208"/>
              <a:ext cx="1824" cy="384"/>
            </a:xfrm>
            <a:prstGeom prst="roundRect">
              <a:avLst>
                <a:gd name="adj" fmla="val 16667"/>
              </a:avLst>
            </a:prstGeom>
            <a:solidFill>
              <a:schemeClr val="accent1"/>
            </a:solidFill>
            <a:ln w="9525">
              <a:solidFill>
                <a:schemeClr val="tx1"/>
              </a:solidFill>
              <a:miter lim="800000"/>
              <a:headEnd/>
              <a:tailEnd/>
            </a:ln>
          </p:spPr>
          <p:txBody>
            <a:bodyPr wrap="none" anchor="ctr"/>
            <a:lstStyle/>
            <a:p>
              <a:endParaRPr lang="ar-SA"/>
            </a:p>
          </p:txBody>
        </p:sp>
        <p:sp>
          <p:nvSpPr>
            <p:cNvPr id="34844" name="Text Box 16"/>
            <p:cNvSpPr txBox="1">
              <a:spLocks noChangeArrowheads="1"/>
            </p:cNvSpPr>
            <p:nvPr/>
          </p:nvSpPr>
          <p:spPr bwMode="auto">
            <a:xfrm>
              <a:off x="816" y="2256"/>
              <a:ext cx="1920" cy="288"/>
            </a:xfrm>
            <a:prstGeom prst="rect">
              <a:avLst/>
            </a:prstGeom>
            <a:noFill/>
            <a:ln w="9525">
              <a:noFill/>
              <a:miter lim="800000"/>
              <a:headEnd/>
              <a:tailEnd/>
            </a:ln>
          </p:spPr>
          <p:txBody>
            <a:bodyPr>
              <a:spAutoFit/>
            </a:bodyPr>
            <a:lstStyle/>
            <a:p>
              <a:pPr>
                <a:spcBef>
                  <a:spcPct val="50000"/>
                </a:spcBef>
              </a:pPr>
              <a:r>
                <a:rPr lang="en-AU" dirty="0">
                  <a:latin typeface="Trebuchet MS" pitchFamily="34" charset="0"/>
                </a:rPr>
                <a:t>Condition responses</a:t>
              </a:r>
            </a:p>
          </p:txBody>
        </p:sp>
      </p:grpSp>
      <p:sp>
        <p:nvSpPr>
          <p:cNvPr id="34825" name="Line 17"/>
          <p:cNvSpPr>
            <a:spLocks noChangeShapeType="1"/>
          </p:cNvSpPr>
          <p:nvPr/>
        </p:nvSpPr>
        <p:spPr bwMode="auto">
          <a:xfrm>
            <a:off x="1066800" y="2590800"/>
            <a:ext cx="0" cy="3276600"/>
          </a:xfrm>
          <a:prstGeom prst="line">
            <a:avLst/>
          </a:prstGeom>
          <a:noFill/>
          <a:ln w="9525">
            <a:solidFill>
              <a:schemeClr val="tx1"/>
            </a:solidFill>
            <a:miter lim="800000"/>
            <a:headEnd/>
            <a:tailEnd/>
          </a:ln>
        </p:spPr>
        <p:txBody>
          <a:bodyPr wrap="none"/>
          <a:lstStyle/>
          <a:p>
            <a:endParaRPr lang="en-US" dirty="0"/>
          </a:p>
        </p:txBody>
      </p:sp>
      <p:sp>
        <p:nvSpPr>
          <p:cNvPr id="34826" name="Line 18"/>
          <p:cNvSpPr>
            <a:spLocks noChangeShapeType="1"/>
          </p:cNvSpPr>
          <p:nvPr/>
        </p:nvSpPr>
        <p:spPr bwMode="auto">
          <a:xfrm>
            <a:off x="1066800" y="5867400"/>
            <a:ext cx="7086600" cy="0"/>
          </a:xfrm>
          <a:prstGeom prst="line">
            <a:avLst/>
          </a:prstGeom>
          <a:noFill/>
          <a:ln w="9525">
            <a:solidFill>
              <a:schemeClr val="tx1"/>
            </a:solidFill>
            <a:miter lim="800000"/>
            <a:headEnd/>
            <a:tailEnd/>
          </a:ln>
        </p:spPr>
        <p:txBody>
          <a:bodyPr wrap="none"/>
          <a:lstStyle/>
          <a:p>
            <a:endParaRPr lang="en-US" dirty="0"/>
          </a:p>
        </p:txBody>
      </p:sp>
      <p:sp>
        <p:nvSpPr>
          <p:cNvPr id="34827" name="Text Box 19"/>
          <p:cNvSpPr txBox="1">
            <a:spLocks noChangeArrowheads="1"/>
          </p:cNvSpPr>
          <p:nvPr/>
        </p:nvSpPr>
        <p:spPr bwMode="auto">
          <a:xfrm rot="-10781425">
            <a:off x="762000" y="5257800"/>
            <a:ext cx="428625" cy="685800"/>
          </a:xfrm>
          <a:prstGeom prst="rect">
            <a:avLst/>
          </a:prstGeom>
          <a:noFill/>
          <a:ln w="9525">
            <a:noFill/>
            <a:miter lim="800000"/>
            <a:headEnd/>
            <a:tailEnd/>
          </a:ln>
        </p:spPr>
        <p:txBody>
          <a:bodyPr vert="eaVert">
            <a:spAutoFit/>
          </a:bodyPr>
          <a:lstStyle/>
          <a:p>
            <a:pPr>
              <a:spcBef>
                <a:spcPct val="50000"/>
              </a:spcBef>
            </a:pPr>
            <a:r>
              <a:rPr lang="en-AU" sz="1600" b="1" dirty="0">
                <a:solidFill>
                  <a:srgbClr val="000000"/>
                </a:solidFill>
                <a:latin typeface="Trebuchet MS" pitchFamily="34" charset="0"/>
              </a:rPr>
              <a:t>BIRTH</a:t>
            </a:r>
          </a:p>
        </p:txBody>
      </p:sp>
      <p:sp>
        <p:nvSpPr>
          <p:cNvPr id="34828" name="Text Box 20"/>
          <p:cNvSpPr txBox="1">
            <a:spLocks noChangeArrowheads="1"/>
          </p:cNvSpPr>
          <p:nvPr/>
        </p:nvSpPr>
        <p:spPr bwMode="auto">
          <a:xfrm rot="-10781425">
            <a:off x="758825" y="4191000"/>
            <a:ext cx="428625" cy="1065213"/>
          </a:xfrm>
          <a:prstGeom prst="rect">
            <a:avLst/>
          </a:prstGeom>
          <a:noFill/>
          <a:ln w="9525">
            <a:noFill/>
            <a:miter lim="800000"/>
            <a:headEnd/>
            <a:tailEnd/>
          </a:ln>
        </p:spPr>
        <p:txBody>
          <a:bodyPr vert="eaVert">
            <a:spAutoFit/>
          </a:bodyPr>
          <a:lstStyle/>
          <a:p>
            <a:pPr>
              <a:spcBef>
                <a:spcPct val="50000"/>
              </a:spcBef>
            </a:pPr>
            <a:r>
              <a:rPr lang="en-AU" sz="1600" b="1" dirty="0">
                <a:solidFill>
                  <a:srgbClr val="000000"/>
                </a:solidFill>
                <a:latin typeface="Trebuchet MS" pitchFamily="34" charset="0"/>
              </a:rPr>
              <a:t>TODDLER</a:t>
            </a:r>
          </a:p>
        </p:txBody>
      </p:sp>
      <p:sp>
        <p:nvSpPr>
          <p:cNvPr id="34829" name="Text Box 21"/>
          <p:cNvSpPr txBox="1">
            <a:spLocks noChangeArrowheads="1"/>
          </p:cNvSpPr>
          <p:nvPr/>
        </p:nvSpPr>
        <p:spPr bwMode="auto">
          <a:xfrm rot="-10781425">
            <a:off x="760413" y="2362200"/>
            <a:ext cx="428625" cy="1751013"/>
          </a:xfrm>
          <a:prstGeom prst="rect">
            <a:avLst/>
          </a:prstGeom>
          <a:noFill/>
          <a:ln w="9525">
            <a:noFill/>
            <a:miter lim="800000"/>
            <a:headEnd/>
            <a:tailEnd/>
          </a:ln>
        </p:spPr>
        <p:txBody>
          <a:bodyPr vert="eaVert">
            <a:spAutoFit/>
          </a:bodyPr>
          <a:lstStyle/>
          <a:p>
            <a:pPr>
              <a:spcBef>
                <a:spcPct val="50000"/>
              </a:spcBef>
            </a:pPr>
            <a:r>
              <a:rPr lang="en-AU" sz="1600" b="1" dirty="0">
                <a:solidFill>
                  <a:srgbClr val="000000"/>
                </a:solidFill>
                <a:latin typeface="Trebuchet MS" pitchFamily="34" charset="0"/>
              </a:rPr>
              <a:t>SCHOOL-AGED +</a:t>
            </a:r>
          </a:p>
        </p:txBody>
      </p:sp>
      <p:sp>
        <p:nvSpPr>
          <p:cNvPr id="34830" name="Text Box 22"/>
          <p:cNvSpPr txBox="1">
            <a:spLocks noChangeArrowheads="1"/>
          </p:cNvSpPr>
          <p:nvPr/>
        </p:nvSpPr>
        <p:spPr bwMode="auto">
          <a:xfrm>
            <a:off x="1219200" y="6011863"/>
            <a:ext cx="6477000" cy="457200"/>
          </a:xfrm>
          <a:prstGeom prst="rect">
            <a:avLst/>
          </a:prstGeom>
          <a:noFill/>
          <a:ln w="9525">
            <a:noFill/>
            <a:miter lim="800000"/>
            <a:headEnd/>
            <a:tailEnd/>
          </a:ln>
        </p:spPr>
        <p:txBody>
          <a:bodyPr>
            <a:spAutoFit/>
          </a:bodyPr>
          <a:lstStyle/>
          <a:p>
            <a:pPr>
              <a:spcBef>
                <a:spcPct val="50000"/>
              </a:spcBef>
            </a:pPr>
            <a:r>
              <a:rPr lang="en-AU" dirty="0">
                <a:solidFill>
                  <a:srgbClr val="000000"/>
                </a:solidFill>
                <a:latin typeface="Trebuchet MS" pitchFamily="34" charset="0"/>
              </a:rPr>
              <a:t>Need to</a:t>
            </a:r>
            <a:r>
              <a:rPr lang="en-AU" dirty="0"/>
              <a:t> </a:t>
            </a:r>
            <a:r>
              <a:rPr lang="en-AU" dirty="0">
                <a:solidFill>
                  <a:srgbClr val="000000"/>
                </a:solidFill>
                <a:latin typeface="Trebuchet MS" pitchFamily="34" charset="0"/>
              </a:rPr>
              <a:t>consider individual’s functional age</a:t>
            </a:r>
          </a:p>
        </p:txBody>
      </p:sp>
      <p:grpSp>
        <p:nvGrpSpPr>
          <p:cNvPr id="7" name="Group 26"/>
          <p:cNvGrpSpPr>
            <a:grpSpLocks/>
          </p:cNvGrpSpPr>
          <p:nvPr/>
        </p:nvGrpSpPr>
        <p:grpSpPr bwMode="auto">
          <a:xfrm>
            <a:off x="1143000" y="4495800"/>
            <a:ext cx="3200400" cy="457200"/>
            <a:chOff x="720" y="3408"/>
            <a:chExt cx="2016" cy="288"/>
          </a:xfrm>
        </p:grpSpPr>
        <p:sp>
          <p:nvSpPr>
            <p:cNvPr id="34839" name="AutoShape 27"/>
            <p:cNvSpPr>
              <a:spLocks noChangeArrowheads="1"/>
            </p:cNvSpPr>
            <p:nvPr/>
          </p:nvSpPr>
          <p:spPr bwMode="auto">
            <a:xfrm>
              <a:off x="720" y="3408"/>
              <a:ext cx="2016" cy="288"/>
            </a:xfrm>
            <a:prstGeom prst="roundRect">
              <a:avLst>
                <a:gd name="adj" fmla="val 16667"/>
              </a:avLst>
            </a:prstGeom>
            <a:gradFill rotWithShape="0">
              <a:gsLst>
                <a:gs pos="0">
                  <a:srgbClr val="FF9933"/>
                </a:gs>
                <a:gs pos="100000">
                  <a:srgbClr val="FF0000"/>
                </a:gs>
              </a:gsLst>
              <a:lin ang="5400000" scaled="1"/>
            </a:gradFill>
            <a:ln w="9525">
              <a:noFill/>
              <a:miter lim="800000"/>
              <a:headEnd/>
              <a:tailEnd/>
            </a:ln>
          </p:spPr>
          <p:txBody>
            <a:bodyPr wrap="none" anchor="ctr"/>
            <a:lstStyle/>
            <a:p>
              <a:endParaRPr lang="ar-SA"/>
            </a:p>
          </p:txBody>
        </p:sp>
        <p:sp>
          <p:nvSpPr>
            <p:cNvPr id="34840" name="Text Box 28"/>
            <p:cNvSpPr txBox="1">
              <a:spLocks noChangeArrowheads="1"/>
            </p:cNvSpPr>
            <p:nvPr/>
          </p:nvSpPr>
          <p:spPr bwMode="auto">
            <a:xfrm>
              <a:off x="1056" y="3408"/>
              <a:ext cx="1248" cy="288"/>
            </a:xfrm>
            <a:prstGeom prst="rect">
              <a:avLst/>
            </a:prstGeom>
            <a:noFill/>
            <a:ln w="9525">
              <a:noFill/>
              <a:miter lim="800000"/>
              <a:headEnd/>
              <a:tailEnd/>
            </a:ln>
          </p:spPr>
          <p:txBody>
            <a:bodyPr>
              <a:spAutoFit/>
            </a:bodyPr>
            <a:lstStyle/>
            <a:p>
              <a:pPr algn="ctr">
                <a:spcBef>
                  <a:spcPct val="50000"/>
                </a:spcBef>
              </a:pPr>
              <a:r>
                <a:rPr lang="en-AU" dirty="0">
                  <a:solidFill>
                    <a:srgbClr val="000000"/>
                  </a:solidFill>
                  <a:latin typeface="Trebuchet MS" pitchFamily="34" charset="0"/>
                </a:rPr>
                <a:t>VROA</a:t>
              </a:r>
            </a:p>
          </p:txBody>
        </p:sp>
      </p:grpSp>
      <p:grpSp>
        <p:nvGrpSpPr>
          <p:cNvPr id="8" name="Group 29"/>
          <p:cNvGrpSpPr>
            <a:grpSpLocks/>
          </p:cNvGrpSpPr>
          <p:nvPr/>
        </p:nvGrpSpPr>
        <p:grpSpPr bwMode="auto">
          <a:xfrm>
            <a:off x="1143000" y="3886200"/>
            <a:ext cx="3200400" cy="457200"/>
            <a:chOff x="720" y="2448"/>
            <a:chExt cx="2016" cy="288"/>
          </a:xfrm>
        </p:grpSpPr>
        <p:sp>
          <p:nvSpPr>
            <p:cNvPr id="34837" name="AutoShape 30"/>
            <p:cNvSpPr>
              <a:spLocks noChangeArrowheads="1"/>
            </p:cNvSpPr>
            <p:nvPr/>
          </p:nvSpPr>
          <p:spPr bwMode="auto">
            <a:xfrm>
              <a:off x="720" y="2448"/>
              <a:ext cx="2016" cy="288"/>
            </a:xfrm>
            <a:prstGeom prst="roundRect">
              <a:avLst>
                <a:gd name="adj" fmla="val 16667"/>
              </a:avLst>
            </a:prstGeom>
            <a:gradFill rotWithShape="0">
              <a:gsLst>
                <a:gs pos="0">
                  <a:srgbClr val="FF9933"/>
                </a:gs>
                <a:gs pos="100000">
                  <a:srgbClr val="FF0000"/>
                </a:gs>
              </a:gsLst>
              <a:lin ang="5400000" scaled="1"/>
            </a:gradFill>
            <a:ln w="9525">
              <a:noFill/>
              <a:miter lim="800000"/>
              <a:headEnd/>
              <a:tailEnd/>
            </a:ln>
          </p:spPr>
          <p:txBody>
            <a:bodyPr wrap="none" anchor="ctr"/>
            <a:lstStyle/>
            <a:p>
              <a:endParaRPr lang="ar-SA"/>
            </a:p>
          </p:txBody>
        </p:sp>
        <p:sp>
          <p:nvSpPr>
            <p:cNvPr id="34838" name="Text Box 31"/>
            <p:cNvSpPr txBox="1">
              <a:spLocks noChangeArrowheads="1"/>
            </p:cNvSpPr>
            <p:nvPr/>
          </p:nvSpPr>
          <p:spPr bwMode="auto">
            <a:xfrm>
              <a:off x="768" y="2448"/>
              <a:ext cx="1920" cy="288"/>
            </a:xfrm>
            <a:prstGeom prst="rect">
              <a:avLst/>
            </a:prstGeom>
            <a:noFill/>
            <a:ln w="9525">
              <a:noFill/>
              <a:miter lim="800000"/>
              <a:headEnd/>
              <a:tailEnd/>
            </a:ln>
          </p:spPr>
          <p:txBody>
            <a:bodyPr>
              <a:spAutoFit/>
            </a:bodyPr>
            <a:lstStyle/>
            <a:p>
              <a:pPr algn="ctr">
                <a:spcBef>
                  <a:spcPct val="50000"/>
                </a:spcBef>
              </a:pPr>
              <a:r>
                <a:rPr lang="en-AU" dirty="0">
                  <a:solidFill>
                    <a:srgbClr val="000000"/>
                  </a:solidFill>
                  <a:latin typeface="Trebuchet MS" pitchFamily="34" charset="0"/>
                </a:rPr>
                <a:t>PLAY AUDIOMETRY</a:t>
              </a:r>
            </a:p>
          </p:txBody>
        </p:sp>
      </p:grpSp>
      <p:grpSp>
        <p:nvGrpSpPr>
          <p:cNvPr id="9" name="Group 32"/>
          <p:cNvGrpSpPr>
            <a:grpSpLocks/>
          </p:cNvGrpSpPr>
          <p:nvPr/>
        </p:nvGrpSpPr>
        <p:grpSpPr bwMode="auto">
          <a:xfrm>
            <a:off x="1143000" y="2819400"/>
            <a:ext cx="3200400" cy="990600"/>
            <a:chOff x="720" y="1776"/>
            <a:chExt cx="2016" cy="624"/>
          </a:xfrm>
        </p:grpSpPr>
        <p:sp>
          <p:nvSpPr>
            <p:cNvPr id="34835" name="AutoShape 33"/>
            <p:cNvSpPr>
              <a:spLocks noChangeArrowheads="1"/>
            </p:cNvSpPr>
            <p:nvPr/>
          </p:nvSpPr>
          <p:spPr bwMode="auto">
            <a:xfrm>
              <a:off x="720" y="1776"/>
              <a:ext cx="2016" cy="624"/>
            </a:xfrm>
            <a:prstGeom prst="roundRect">
              <a:avLst>
                <a:gd name="adj" fmla="val 16667"/>
              </a:avLst>
            </a:prstGeom>
            <a:gradFill rotWithShape="0">
              <a:gsLst>
                <a:gs pos="0">
                  <a:srgbClr val="FF9933"/>
                </a:gs>
                <a:gs pos="100000">
                  <a:srgbClr val="FF0000"/>
                </a:gs>
              </a:gsLst>
              <a:lin ang="5400000" scaled="1"/>
            </a:gradFill>
            <a:ln w="9525">
              <a:noFill/>
              <a:miter lim="800000"/>
              <a:headEnd/>
              <a:tailEnd/>
            </a:ln>
          </p:spPr>
          <p:txBody>
            <a:bodyPr wrap="none" anchor="ctr"/>
            <a:lstStyle/>
            <a:p>
              <a:endParaRPr lang="ar-SA"/>
            </a:p>
          </p:txBody>
        </p:sp>
        <p:sp>
          <p:nvSpPr>
            <p:cNvPr id="34836" name="Text Box 34"/>
            <p:cNvSpPr txBox="1">
              <a:spLocks noChangeArrowheads="1"/>
            </p:cNvSpPr>
            <p:nvPr/>
          </p:nvSpPr>
          <p:spPr bwMode="auto">
            <a:xfrm>
              <a:off x="768" y="1824"/>
              <a:ext cx="1920" cy="518"/>
            </a:xfrm>
            <a:prstGeom prst="rect">
              <a:avLst/>
            </a:prstGeom>
            <a:noFill/>
            <a:ln w="9525">
              <a:noFill/>
              <a:miter lim="800000"/>
              <a:headEnd/>
              <a:tailEnd/>
            </a:ln>
          </p:spPr>
          <p:txBody>
            <a:bodyPr>
              <a:spAutoFit/>
            </a:bodyPr>
            <a:lstStyle/>
            <a:p>
              <a:pPr algn="ctr">
                <a:spcBef>
                  <a:spcPct val="50000"/>
                </a:spcBef>
              </a:pPr>
              <a:r>
                <a:rPr lang="en-AU" dirty="0">
                  <a:solidFill>
                    <a:srgbClr val="000000"/>
                  </a:solidFill>
                  <a:latin typeface="Trebuchet MS" pitchFamily="34" charset="0"/>
                </a:rPr>
                <a:t>PURE TONE AUDIOMETRY</a:t>
              </a:r>
            </a:p>
          </p:txBody>
        </p:sp>
      </p:grpSp>
    </p:spTree>
    <p:extLst>
      <p:ext uri="{BB962C8B-B14F-4D97-AF65-F5344CB8AC3E}">
        <p14:creationId xmlns="" xmlns:p14="http://schemas.microsoft.com/office/powerpoint/2010/main" val="17438285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499"/>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dirty="0" smtClean="0"/>
              <a:t>Tympanometric shapes</a:t>
            </a:r>
          </a:p>
        </p:txBody>
      </p:sp>
      <p:sp>
        <p:nvSpPr>
          <p:cNvPr id="8195" name="Rectangle 3"/>
          <p:cNvSpPr>
            <a:spLocks noGrp="1" noChangeArrowheads="1"/>
          </p:cNvSpPr>
          <p:nvPr>
            <p:ph idx="1"/>
          </p:nvPr>
        </p:nvSpPr>
        <p:spPr/>
        <p:txBody>
          <a:bodyPr>
            <a:normAutofit/>
          </a:bodyPr>
          <a:lstStyle/>
          <a:p>
            <a:pPr eaLnBrk="1" hangingPunct="1">
              <a:lnSpc>
                <a:spcPct val="90000"/>
              </a:lnSpc>
            </a:pPr>
            <a:r>
              <a:rPr lang="en-US" sz="1800" dirty="0" smtClean="0"/>
              <a:t>According to Jerger classification (1970).</a:t>
            </a:r>
          </a:p>
          <a:p>
            <a:pPr eaLnBrk="1" hangingPunct="1">
              <a:lnSpc>
                <a:spcPct val="90000"/>
              </a:lnSpc>
            </a:pPr>
            <a:endParaRPr lang="en-US" sz="1800" dirty="0" smtClean="0"/>
          </a:p>
          <a:p>
            <a:pPr eaLnBrk="1" hangingPunct="1">
              <a:lnSpc>
                <a:spcPct val="90000"/>
              </a:lnSpc>
            </a:pPr>
            <a:r>
              <a:rPr lang="en-US" sz="1800" dirty="0" smtClean="0"/>
              <a:t>Tympanograms are classifieds according to the height and location of the tympanometric peak.</a:t>
            </a:r>
          </a:p>
          <a:p>
            <a:pPr lvl="1" eaLnBrk="1" hangingPunct="1">
              <a:lnSpc>
                <a:spcPct val="90000"/>
              </a:lnSpc>
            </a:pPr>
            <a:endParaRPr lang="en-US" sz="1700" dirty="0" smtClean="0"/>
          </a:p>
          <a:p>
            <a:pPr lvl="1" eaLnBrk="1" hangingPunct="1">
              <a:lnSpc>
                <a:spcPct val="90000"/>
              </a:lnSpc>
            </a:pPr>
            <a:r>
              <a:rPr lang="en-US" sz="1600" dirty="0" smtClean="0"/>
              <a:t>Type A: has normal peak height and location of the peak.</a:t>
            </a:r>
          </a:p>
          <a:p>
            <a:pPr lvl="1" eaLnBrk="1" hangingPunct="1">
              <a:lnSpc>
                <a:spcPct val="90000"/>
              </a:lnSpc>
            </a:pPr>
            <a:endParaRPr lang="en-US" sz="1600" dirty="0" smtClean="0"/>
          </a:p>
          <a:p>
            <a:pPr lvl="1" eaLnBrk="1" hangingPunct="1">
              <a:lnSpc>
                <a:spcPct val="90000"/>
              </a:lnSpc>
            </a:pPr>
            <a:r>
              <a:rPr lang="en-US" sz="1600" dirty="0" smtClean="0"/>
              <a:t>Type B: is flat. </a:t>
            </a:r>
          </a:p>
          <a:p>
            <a:pPr lvl="1" eaLnBrk="1" hangingPunct="1">
              <a:lnSpc>
                <a:spcPct val="90000"/>
              </a:lnSpc>
            </a:pPr>
            <a:endParaRPr lang="en-US" sz="1600" dirty="0" smtClean="0"/>
          </a:p>
          <a:p>
            <a:pPr lvl="1" eaLnBrk="1" hangingPunct="1">
              <a:lnSpc>
                <a:spcPct val="90000"/>
              </a:lnSpc>
            </a:pPr>
            <a:r>
              <a:rPr lang="en-US" sz="1600" dirty="0" smtClean="0"/>
              <a:t>Type C: the peak is displaced to the negative tail.</a:t>
            </a:r>
          </a:p>
          <a:p>
            <a:pPr lvl="1" eaLnBrk="1" hangingPunct="1">
              <a:lnSpc>
                <a:spcPct val="90000"/>
              </a:lnSpc>
            </a:pPr>
            <a:endParaRPr lang="en-US" sz="1600" dirty="0" smtClean="0"/>
          </a:p>
          <a:p>
            <a:pPr lvl="1" eaLnBrk="1" hangingPunct="1">
              <a:lnSpc>
                <a:spcPct val="90000"/>
              </a:lnSpc>
            </a:pPr>
            <a:r>
              <a:rPr lang="en-US" sz="1600" dirty="0" smtClean="0"/>
              <a:t>Type D: double peak.</a:t>
            </a:r>
          </a:p>
          <a:p>
            <a:pPr lvl="1" eaLnBrk="1" hangingPunct="1">
              <a:lnSpc>
                <a:spcPct val="90000"/>
              </a:lnSpc>
            </a:pPr>
            <a:endParaRPr lang="en-US" sz="1600" dirty="0" smtClean="0"/>
          </a:p>
          <a:p>
            <a:pPr lvl="1" eaLnBrk="1" hangingPunct="1">
              <a:lnSpc>
                <a:spcPct val="90000"/>
              </a:lnSpc>
            </a:pPr>
            <a:r>
              <a:rPr lang="en-US" sz="1600" dirty="0" smtClean="0"/>
              <a:t>A</a:t>
            </a:r>
            <a:r>
              <a:rPr lang="en-US" sz="1600" baseline="-25000" dirty="0" smtClean="0"/>
              <a:t>s</a:t>
            </a:r>
            <a:r>
              <a:rPr lang="en-US" sz="1600" dirty="0" smtClean="0"/>
              <a:t> : normal but shallow peak admittance.</a:t>
            </a:r>
          </a:p>
          <a:p>
            <a:pPr lvl="1" eaLnBrk="1" hangingPunct="1">
              <a:lnSpc>
                <a:spcPct val="90000"/>
              </a:lnSpc>
            </a:pPr>
            <a:endParaRPr lang="en-US" sz="1600" dirty="0" smtClean="0"/>
          </a:p>
          <a:p>
            <a:pPr lvl="1" eaLnBrk="1" hangingPunct="1">
              <a:lnSpc>
                <a:spcPct val="90000"/>
              </a:lnSpc>
            </a:pPr>
            <a:r>
              <a:rPr lang="en-US" sz="1600" dirty="0" smtClean="0"/>
              <a:t>A</a:t>
            </a:r>
            <a:r>
              <a:rPr lang="en-US" sz="1600" baseline="-25000" dirty="0" smtClean="0"/>
              <a:t>d</a:t>
            </a:r>
            <a:r>
              <a:rPr lang="en-US" sz="1600" dirty="0" smtClean="0"/>
              <a:t> : normal with excessive admittance.</a:t>
            </a:r>
          </a:p>
        </p:txBody>
      </p:sp>
    </p:spTree>
    <p:extLst>
      <p:ext uri="{BB962C8B-B14F-4D97-AF65-F5344CB8AC3E}">
        <p14:creationId xmlns="" xmlns:p14="http://schemas.microsoft.com/office/powerpoint/2010/main" val="2826794761"/>
      </p:ext>
    </p:extLst>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v1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 xmlns:p14="http://schemas.microsoft.com/office/powerpoint/2010/main" val="4035471988"/>
      </p:ext>
    </p:extLst>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dirty="0" smtClean="0"/>
              <a:t>admittance</a:t>
            </a:r>
          </a:p>
        </p:txBody>
      </p:sp>
      <p:sp>
        <p:nvSpPr>
          <p:cNvPr id="10243" name="Rectangle 3"/>
          <p:cNvSpPr>
            <a:spLocks noGrp="1" noChangeArrowheads="1"/>
          </p:cNvSpPr>
          <p:nvPr>
            <p:ph idx="1"/>
          </p:nvPr>
        </p:nvSpPr>
        <p:spPr/>
        <p:txBody>
          <a:bodyPr/>
          <a:lstStyle/>
          <a:p>
            <a:pPr eaLnBrk="1" hangingPunct="1"/>
            <a:r>
              <a:rPr lang="en-US" dirty="0" smtClean="0"/>
              <a:t>It is the most important feature.</a:t>
            </a:r>
          </a:p>
          <a:p>
            <a:pPr eaLnBrk="1" hangingPunct="1"/>
            <a:endParaRPr lang="en-US" dirty="0" smtClean="0"/>
          </a:p>
          <a:p>
            <a:pPr eaLnBrk="1" hangingPunct="1"/>
            <a:r>
              <a:rPr lang="en-US" dirty="0" smtClean="0"/>
              <a:t>It is sensitive to middle ear conditions including MEE, chronic otitis media, cholesteatoma and ossicular adhesion, ossicular discontinuity, TM perforation, glomus tumor.</a:t>
            </a:r>
          </a:p>
        </p:txBody>
      </p:sp>
    </p:spTree>
    <p:extLst>
      <p:ext uri="{BB962C8B-B14F-4D97-AF65-F5344CB8AC3E}">
        <p14:creationId xmlns="" xmlns:p14="http://schemas.microsoft.com/office/powerpoint/2010/main" val="365361311"/>
      </p:ext>
    </p:extLst>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dirty="0" smtClean="0"/>
              <a:t>Tympanometric width</a:t>
            </a:r>
          </a:p>
        </p:txBody>
      </p:sp>
      <p:sp>
        <p:nvSpPr>
          <p:cNvPr id="11267" name="Rectangle 3"/>
          <p:cNvSpPr>
            <a:spLocks noGrp="1" noChangeArrowheads="1"/>
          </p:cNvSpPr>
          <p:nvPr>
            <p:ph idx="1"/>
          </p:nvPr>
        </p:nvSpPr>
        <p:spPr/>
        <p:txBody>
          <a:bodyPr>
            <a:noAutofit/>
          </a:bodyPr>
          <a:lstStyle/>
          <a:p>
            <a:pPr eaLnBrk="1" hangingPunct="1">
              <a:lnSpc>
                <a:spcPct val="80000"/>
              </a:lnSpc>
            </a:pPr>
            <a:r>
              <a:rPr lang="en-US" sz="2400" dirty="0" smtClean="0"/>
              <a:t>The sharpness of the peak is an indicator of middle ear pathology.</a:t>
            </a:r>
          </a:p>
          <a:p>
            <a:pPr eaLnBrk="1" hangingPunct="1">
              <a:lnSpc>
                <a:spcPct val="80000"/>
              </a:lnSpc>
            </a:pPr>
            <a:endParaRPr lang="en-US" sz="2400" dirty="0" smtClean="0"/>
          </a:p>
          <a:p>
            <a:pPr eaLnBrk="1" hangingPunct="1">
              <a:lnSpc>
                <a:spcPct val="80000"/>
              </a:lnSpc>
            </a:pPr>
            <a:r>
              <a:rPr lang="en-US" sz="2400" dirty="0" smtClean="0"/>
              <a:t>Determined by bisecting the distance from the peak to the positive tail of the </a:t>
            </a:r>
            <a:r>
              <a:rPr lang="en-US" sz="2400" dirty="0" err="1" smtClean="0"/>
              <a:t>tympanogram</a:t>
            </a:r>
            <a:r>
              <a:rPr lang="en-US" sz="2400" dirty="0" smtClean="0"/>
              <a:t>.</a:t>
            </a:r>
          </a:p>
          <a:p>
            <a:pPr eaLnBrk="1" hangingPunct="1">
              <a:lnSpc>
                <a:spcPct val="80000"/>
              </a:lnSpc>
            </a:pPr>
            <a:endParaRPr lang="en-US" sz="2400" dirty="0" smtClean="0"/>
          </a:p>
          <a:p>
            <a:pPr eaLnBrk="1" hangingPunct="1">
              <a:lnSpc>
                <a:spcPct val="80000"/>
              </a:lnSpc>
            </a:pPr>
            <a:r>
              <a:rPr lang="en-US" sz="2400" dirty="0" smtClean="0"/>
              <a:t>The width of the </a:t>
            </a:r>
            <a:r>
              <a:rPr lang="en-US" sz="2400" dirty="0" err="1" smtClean="0"/>
              <a:t>tympanogram</a:t>
            </a:r>
            <a:r>
              <a:rPr lang="en-US" sz="2400" dirty="0" smtClean="0"/>
              <a:t> at that point is determined in daPa.</a:t>
            </a:r>
          </a:p>
          <a:p>
            <a:pPr eaLnBrk="1" hangingPunct="1">
              <a:lnSpc>
                <a:spcPct val="80000"/>
              </a:lnSpc>
            </a:pPr>
            <a:endParaRPr lang="en-US" sz="2400" dirty="0" smtClean="0"/>
          </a:p>
          <a:p>
            <a:pPr eaLnBrk="1" hangingPunct="1">
              <a:lnSpc>
                <a:spcPct val="80000"/>
              </a:lnSpc>
            </a:pPr>
            <a:r>
              <a:rPr lang="en-US" sz="2400" dirty="0" smtClean="0"/>
              <a:t>Abnormally narrow tympanograms might be related to otosclerosis but this has not been confirmed.</a:t>
            </a:r>
          </a:p>
          <a:p>
            <a:pPr eaLnBrk="1" hangingPunct="1">
              <a:lnSpc>
                <a:spcPct val="80000"/>
              </a:lnSpc>
            </a:pPr>
            <a:endParaRPr lang="en-US" sz="2400" dirty="0" smtClean="0"/>
          </a:p>
          <a:p>
            <a:pPr eaLnBrk="1" hangingPunct="1">
              <a:lnSpc>
                <a:spcPct val="80000"/>
              </a:lnSpc>
            </a:pPr>
            <a:r>
              <a:rPr lang="en-US" sz="2400" dirty="0" smtClean="0"/>
              <a:t>But abnormally wide peak has been found to be related to middle ear effusion. </a:t>
            </a:r>
          </a:p>
        </p:txBody>
      </p:sp>
    </p:spTree>
    <p:extLst>
      <p:ext uri="{BB962C8B-B14F-4D97-AF65-F5344CB8AC3E}">
        <p14:creationId xmlns="" xmlns:p14="http://schemas.microsoft.com/office/powerpoint/2010/main" val="2216327758"/>
      </p:ext>
    </p:extLst>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algn="ctr" eaLnBrk="1" hangingPunct="1"/>
            <a:r>
              <a:rPr lang="en-US" dirty="0" smtClean="0"/>
              <a:t>Tympanometric peak pressure</a:t>
            </a:r>
          </a:p>
        </p:txBody>
      </p:sp>
      <p:sp>
        <p:nvSpPr>
          <p:cNvPr id="12291" name="Rectangle 3"/>
          <p:cNvSpPr>
            <a:spLocks noGrp="1" noChangeArrowheads="1"/>
          </p:cNvSpPr>
          <p:nvPr>
            <p:ph idx="1"/>
          </p:nvPr>
        </p:nvSpPr>
        <p:spPr/>
        <p:txBody>
          <a:bodyPr>
            <a:normAutofit fontScale="92500" lnSpcReduction="10000"/>
          </a:bodyPr>
          <a:lstStyle/>
          <a:p>
            <a:pPr eaLnBrk="1" hangingPunct="1">
              <a:lnSpc>
                <a:spcPct val="90000"/>
              </a:lnSpc>
            </a:pPr>
            <a:r>
              <a:rPr lang="en-US" sz="2200" dirty="0" smtClean="0"/>
              <a:t>The pressure at which the peak occurred.</a:t>
            </a:r>
          </a:p>
          <a:p>
            <a:pPr eaLnBrk="1" hangingPunct="1">
              <a:lnSpc>
                <a:spcPct val="90000"/>
              </a:lnSpc>
            </a:pPr>
            <a:endParaRPr lang="en-US" sz="2200" dirty="0" smtClean="0"/>
          </a:p>
          <a:p>
            <a:pPr eaLnBrk="1" hangingPunct="1">
              <a:lnSpc>
                <a:spcPct val="90000"/>
              </a:lnSpc>
            </a:pPr>
            <a:r>
              <a:rPr lang="en-US" sz="2200" dirty="0" smtClean="0"/>
              <a:t>Is an indicator of the pressure in the middle ear space.</a:t>
            </a:r>
          </a:p>
          <a:p>
            <a:pPr eaLnBrk="1" hangingPunct="1">
              <a:lnSpc>
                <a:spcPct val="90000"/>
              </a:lnSpc>
            </a:pPr>
            <a:endParaRPr lang="en-US" sz="2200" dirty="0" smtClean="0"/>
          </a:p>
          <a:p>
            <a:pPr eaLnBrk="1" hangingPunct="1">
              <a:lnSpc>
                <a:spcPct val="90000"/>
              </a:lnSpc>
            </a:pPr>
            <a:r>
              <a:rPr lang="en-US" sz="2200" dirty="0" smtClean="0"/>
              <a:t>Negative pressure is thought to happen because the gases of the bacteria resulted from infection is absorbed by the middle ear mucosa and then a negative middle ear pressure occur.</a:t>
            </a:r>
          </a:p>
          <a:p>
            <a:pPr eaLnBrk="1" hangingPunct="1">
              <a:lnSpc>
                <a:spcPct val="90000"/>
              </a:lnSpc>
            </a:pPr>
            <a:endParaRPr lang="en-US" sz="2200" dirty="0" smtClean="0"/>
          </a:p>
          <a:p>
            <a:pPr eaLnBrk="1" hangingPunct="1">
              <a:lnSpc>
                <a:spcPct val="90000"/>
              </a:lnSpc>
            </a:pPr>
            <a:r>
              <a:rPr lang="en-US" sz="2200" dirty="0" smtClean="0"/>
              <a:t>Studies however found that, without other tympanometric, audiometric or otoscopic abnormalities; negative pressure probably does not indicate a significant middle ear disorder.</a:t>
            </a:r>
          </a:p>
          <a:p>
            <a:pPr eaLnBrk="1" hangingPunct="1">
              <a:lnSpc>
                <a:spcPct val="90000"/>
              </a:lnSpc>
            </a:pPr>
            <a:endParaRPr lang="en-US" sz="2200" dirty="0" smtClean="0"/>
          </a:p>
          <a:p>
            <a:pPr eaLnBrk="1" hangingPunct="1">
              <a:lnSpc>
                <a:spcPct val="90000"/>
              </a:lnSpc>
            </a:pPr>
            <a:r>
              <a:rPr lang="en-US" sz="2200" dirty="0" smtClean="0"/>
              <a:t>Positive middle ear pressure has been reported in acute otitis media.</a:t>
            </a:r>
          </a:p>
        </p:txBody>
      </p:sp>
    </p:spTree>
    <p:extLst>
      <p:ext uri="{BB962C8B-B14F-4D97-AF65-F5344CB8AC3E}">
        <p14:creationId xmlns="" xmlns:p14="http://schemas.microsoft.com/office/powerpoint/2010/main" val="182100789"/>
      </p:ext>
    </p:extLst>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lgn="ctr" eaLnBrk="1" hangingPunct="1"/>
            <a:r>
              <a:rPr lang="en-US" dirty="0" smtClean="0"/>
              <a:t>Equivalent ear canal volume </a:t>
            </a:r>
          </a:p>
        </p:txBody>
      </p:sp>
      <p:sp>
        <p:nvSpPr>
          <p:cNvPr id="13315" name="Rectangle 3"/>
          <p:cNvSpPr>
            <a:spLocks noGrp="1" noChangeArrowheads="1"/>
          </p:cNvSpPr>
          <p:nvPr>
            <p:ph idx="1"/>
          </p:nvPr>
        </p:nvSpPr>
        <p:spPr/>
        <p:txBody>
          <a:bodyPr>
            <a:normAutofit/>
          </a:bodyPr>
          <a:lstStyle/>
          <a:p>
            <a:pPr eaLnBrk="1" hangingPunct="1">
              <a:lnSpc>
                <a:spcPct val="90000"/>
              </a:lnSpc>
            </a:pPr>
            <a:r>
              <a:rPr lang="en-US" dirty="0" smtClean="0"/>
              <a:t>In the presence of a flat </a:t>
            </a:r>
            <a:r>
              <a:rPr lang="en-US" dirty="0" err="1" smtClean="0"/>
              <a:t>tympanogram</a:t>
            </a:r>
            <a:r>
              <a:rPr lang="en-US" dirty="0" smtClean="0"/>
              <a:t>, an estimate of the air in the canal can provide valuable information.</a:t>
            </a:r>
          </a:p>
          <a:p>
            <a:pPr eaLnBrk="1" hangingPunct="1">
              <a:lnSpc>
                <a:spcPct val="90000"/>
              </a:lnSpc>
            </a:pPr>
            <a:endParaRPr lang="en-US" dirty="0" smtClean="0"/>
          </a:p>
          <a:p>
            <a:pPr eaLnBrk="1" hangingPunct="1">
              <a:lnSpc>
                <a:spcPct val="90000"/>
              </a:lnSpc>
            </a:pPr>
            <a:r>
              <a:rPr lang="en-US" dirty="0" smtClean="0"/>
              <a:t>Like detecting perforations in the TM. Or patency of the myringetomy tube.</a:t>
            </a:r>
          </a:p>
          <a:p>
            <a:pPr eaLnBrk="1" hangingPunct="1">
              <a:lnSpc>
                <a:spcPct val="90000"/>
              </a:lnSpc>
            </a:pPr>
            <a:endParaRPr lang="en-US" dirty="0" smtClean="0"/>
          </a:p>
          <a:p>
            <a:pPr eaLnBrk="1" hangingPunct="1">
              <a:lnSpc>
                <a:spcPct val="90000"/>
              </a:lnSpc>
            </a:pPr>
            <a:r>
              <a:rPr lang="en-US" dirty="0" smtClean="0"/>
              <a:t>Usually high volume with flat tymps represents either perforations or patent vent tubes.</a:t>
            </a:r>
          </a:p>
          <a:p>
            <a:pPr eaLnBrk="1" hangingPunct="1">
              <a:lnSpc>
                <a:spcPct val="90000"/>
              </a:lnSpc>
              <a:buNone/>
            </a:pPr>
            <a:endParaRPr lang="en-US" sz="2700" dirty="0" smtClean="0"/>
          </a:p>
        </p:txBody>
      </p:sp>
    </p:spTree>
    <p:extLst>
      <p:ext uri="{BB962C8B-B14F-4D97-AF65-F5344CB8AC3E}">
        <p14:creationId xmlns="" xmlns:p14="http://schemas.microsoft.com/office/powerpoint/2010/main" val="3593511326"/>
      </p:ext>
    </p:extLst>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dirty="0" smtClean="0"/>
              <a:t>Sensitivity and specificity</a:t>
            </a:r>
          </a:p>
        </p:txBody>
      </p:sp>
      <p:sp>
        <p:nvSpPr>
          <p:cNvPr id="14339" name="Rectangle 3"/>
          <p:cNvSpPr>
            <a:spLocks noGrp="1" noChangeArrowheads="1"/>
          </p:cNvSpPr>
          <p:nvPr>
            <p:ph idx="1"/>
          </p:nvPr>
        </p:nvSpPr>
        <p:spPr/>
        <p:txBody>
          <a:bodyPr>
            <a:normAutofit fontScale="92500" lnSpcReduction="10000"/>
          </a:bodyPr>
          <a:lstStyle/>
          <a:p>
            <a:pPr eaLnBrk="1" hangingPunct="1"/>
            <a:r>
              <a:rPr lang="en-US" dirty="0" smtClean="0"/>
              <a:t>Sensitivity has been found to be around 82% for MEE.</a:t>
            </a:r>
          </a:p>
          <a:p>
            <a:pPr eaLnBrk="1" hangingPunct="1"/>
            <a:endParaRPr lang="en-US" dirty="0" smtClean="0"/>
          </a:p>
          <a:p>
            <a:pPr eaLnBrk="1" hangingPunct="1"/>
            <a:r>
              <a:rPr lang="en-US" dirty="0" smtClean="0"/>
              <a:t>Normal type A has 100% specificity.</a:t>
            </a:r>
          </a:p>
          <a:p>
            <a:pPr eaLnBrk="1" hangingPunct="1"/>
            <a:endParaRPr lang="en-US" dirty="0" smtClean="0"/>
          </a:p>
          <a:p>
            <a:pPr eaLnBrk="1" hangingPunct="1"/>
            <a:r>
              <a:rPr lang="en-US" dirty="0" smtClean="0"/>
              <a:t>Overall sensitivity of around 80% and specificity of around 90%.</a:t>
            </a:r>
          </a:p>
          <a:p>
            <a:pPr eaLnBrk="1" hangingPunct="1"/>
            <a:endParaRPr lang="en-US" dirty="0" smtClean="0"/>
          </a:p>
          <a:p>
            <a:pPr eaLnBrk="1" hangingPunct="1"/>
            <a:r>
              <a:rPr lang="en-US" dirty="0" smtClean="0"/>
              <a:t>That is good but means we need to interpret results with caution. </a:t>
            </a:r>
          </a:p>
        </p:txBody>
      </p:sp>
    </p:spTree>
    <p:extLst>
      <p:ext uri="{BB962C8B-B14F-4D97-AF65-F5344CB8AC3E}">
        <p14:creationId xmlns="" xmlns:p14="http://schemas.microsoft.com/office/powerpoint/2010/main" val="3322358324"/>
      </p:ext>
    </p:extLst>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0418" name="Rectangle 15"/>
          <p:cNvSpPr>
            <a:spLocks noGrp="1" noChangeArrowheads="1"/>
          </p:cNvSpPr>
          <p:nvPr>
            <p:ph type="title" sz="quarter"/>
          </p:nvPr>
        </p:nvSpPr>
        <p:spPr/>
        <p:txBody>
          <a:bodyPr/>
          <a:lstStyle/>
          <a:p>
            <a:pPr eaLnBrk="1" hangingPunct="1"/>
            <a:r>
              <a:rPr lang="en-US" dirty="0" smtClean="0"/>
              <a:t>Tympanogram Types</a:t>
            </a:r>
          </a:p>
        </p:txBody>
      </p:sp>
      <p:pic>
        <p:nvPicPr>
          <p:cNvPr id="60419" name="Picture 5" descr="A_tymp"/>
          <p:cNvPicPr>
            <a:picLocks noGrp="1" noChangeAspect="1" noChangeArrowheads="1"/>
          </p:cNvPicPr>
          <p:nvPr>
            <p:ph sz="quarter" idx="1"/>
          </p:nvPr>
        </p:nvPicPr>
        <p:blipFill>
          <a:blip r:embed="rId3"/>
          <a:srcRect/>
          <a:stretch>
            <a:fillRect/>
          </a:stretch>
        </p:blipFill>
        <p:spPr>
          <a:xfrm>
            <a:off x="762000" y="1676400"/>
            <a:ext cx="1849438" cy="2185988"/>
          </a:xfrm>
        </p:spPr>
      </p:pic>
      <p:pic>
        <p:nvPicPr>
          <p:cNvPr id="60420" name="Picture 8" descr="Ad_tymp"/>
          <p:cNvPicPr>
            <a:picLocks noGrp="1" noChangeAspect="1" noChangeArrowheads="1"/>
          </p:cNvPicPr>
          <p:nvPr>
            <p:ph sz="quarter" idx="2"/>
          </p:nvPr>
        </p:nvPicPr>
        <p:blipFill>
          <a:blip r:embed="rId4"/>
          <a:srcRect/>
          <a:stretch>
            <a:fillRect/>
          </a:stretch>
        </p:blipFill>
        <p:spPr>
          <a:xfrm>
            <a:off x="3276600" y="1752600"/>
            <a:ext cx="1836738" cy="2185988"/>
          </a:xfrm>
        </p:spPr>
      </p:pic>
      <p:pic>
        <p:nvPicPr>
          <p:cNvPr id="60421" name="Picture 11" descr="Ap_tymp"/>
          <p:cNvPicPr>
            <a:picLocks noGrp="1" noChangeAspect="1" noChangeArrowheads="1"/>
          </p:cNvPicPr>
          <p:nvPr>
            <p:ph sz="quarter" idx="3"/>
          </p:nvPr>
        </p:nvPicPr>
        <p:blipFill>
          <a:blip r:embed="rId5"/>
          <a:srcRect/>
          <a:stretch>
            <a:fillRect/>
          </a:stretch>
        </p:blipFill>
        <p:spPr>
          <a:xfrm>
            <a:off x="7010400" y="4343400"/>
            <a:ext cx="1836738" cy="2187575"/>
          </a:xfrm>
        </p:spPr>
      </p:pic>
      <p:pic>
        <p:nvPicPr>
          <p:cNvPr id="60422" name="Picture 14" descr="As_tymp"/>
          <p:cNvPicPr>
            <a:picLocks noGrp="1" noChangeAspect="1" noChangeArrowheads="1"/>
          </p:cNvPicPr>
          <p:nvPr>
            <p:ph sz="quarter" idx="4"/>
          </p:nvPr>
        </p:nvPicPr>
        <p:blipFill>
          <a:blip r:embed="rId6"/>
          <a:srcRect/>
          <a:stretch>
            <a:fillRect/>
          </a:stretch>
        </p:blipFill>
        <p:spPr>
          <a:xfrm>
            <a:off x="5943600" y="1676400"/>
            <a:ext cx="1827213" cy="2187575"/>
          </a:xfrm>
        </p:spPr>
      </p:pic>
      <p:pic>
        <p:nvPicPr>
          <p:cNvPr id="60423" name="Picture 17" descr="Blow_tymp"/>
          <p:cNvPicPr>
            <a:picLocks noChangeAspect="1" noChangeArrowheads="1"/>
          </p:cNvPicPr>
          <p:nvPr/>
        </p:nvPicPr>
        <p:blipFill>
          <a:blip r:embed="rId7"/>
          <a:srcRect/>
          <a:stretch>
            <a:fillRect/>
          </a:stretch>
        </p:blipFill>
        <p:spPr bwMode="auto">
          <a:xfrm>
            <a:off x="685800" y="4343400"/>
            <a:ext cx="1857375" cy="2219325"/>
          </a:xfrm>
          <a:prstGeom prst="rect">
            <a:avLst/>
          </a:prstGeom>
          <a:noFill/>
          <a:ln w="9525">
            <a:noFill/>
            <a:miter lim="800000"/>
            <a:headEnd/>
            <a:tailEnd/>
          </a:ln>
        </p:spPr>
      </p:pic>
      <p:pic>
        <p:nvPicPr>
          <p:cNvPr id="60424" name="Picture 18" descr="C_tymp2"/>
          <p:cNvPicPr>
            <a:picLocks noChangeAspect="1" noChangeArrowheads="1"/>
          </p:cNvPicPr>
          <p:nvPr/>
        </p:nvPicPr>
        <p:blipFill>
          <a:blip r:embed="rId8"/>
          <a:srcRect/>
          <a:stretch>
            <a:fillRect/>
          </a:stretch>
        </p:blipFill>
        <p:spPr bwMode="auto">
          <a:xfrm>
            <a:off x="5029200" y="4343400"/>
            <a:ext cx="1847850" cy="2219325"/>
          </a:xfrm>
          <a:prstGeom prst="rect">
            <a:avLst/>
          </a:prstGeom>
          <a:noFill/>
          <a:ln w="9525">
            <a:noFill/>
            <a:miter lim="800000"/>
            <a:headEnd/>
            <a:tailEnd/>
          </a:ln>
        </p:spPr>
      </p:pic>
      <p:pic>
        <p:nvPicPr>
          <p:cNvPr id="60425" name="Picture 19" descr="Bhigh_tymp"/>
          <p:cNvPicPr>
            <a:picLocks noChangeAspect="1" noChangeArrowheads="1"/>
          </p:cNvPicPr>
          <p:nvPr/>
        </p:nvPicPr>
        <p:blipFill>
          <a:blip r:embed="rId9"/>
          <a:srcRect/>
          <a:stretch>
            <a:fillRect/>
          </a:stretch>
        </p:blipFill>
        <p:spPr bwMode="auto">
          <a:xfrm>
            <a:off x="2971800" y="4343400"/>
            <a:ext cx="1876425" cy="2209800"/>
          </a:xfrm>
          <a:prstGeom prst="rect">
            <a:avLst/>
          </a:prstGeom>
          <a:noFill/>
          <a:ln w="9525">
            <a:noFill/>
            <a:miter lim="800000"/>
            <a:headEnd/>
            <a:tailEnd/>
          </a:ln>
        </p:spPr>
      </p:pic>
    </p:spTree>
    <p:extLst>
      <p:ext uri="{BB962C8B-B14F-4D97-AF65-F5344CB8AC3E}">
        <p14:creationId xmlns="" xmlns:p14="http://schemas.microsoft.com/office/powerpoint/2010/main" val="19011854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28600"/>
            <a:ext cx="8229600" cy="838200"/>
          </a:xfrm>
        </p:spPr>
        <p:txBody>
          <a:bodyPr/>
          <a:lstStyle/>
          <a:p>
            <a:pPr eaLnBrk="1" hangingPunct="1"/>
            <a:r>
              <a:rPr lang="en-US" dirty="0" smtClean="0"/>
              <a:t>Type A Tympanogram</a:t>
            </a:r>
          </a:p>
        </p:txBody>
      </p:sp>
      <p:graphicFrame>
        <p:nvGraphicFramePr>
          <p:cNvPr id="73785" name="Group 57"/>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sp>
        <p:nvSpPr>
          <p:cNvPr id="73757" name="WordArt 29"/>
          <p:cNvSpPr>
            <a:spLocks noChangeArrowheads="1" noChangeShapeType="1" noTextEdit="1"/>
          </p:cNvSpPr>
          <p:nvPr/>
        </p:nvSpPr>
        <p:spPr bwMode="auto">
          <a:xfrm>
            <a:off x="2667000" y="4724400"/>
            <a:ext cx="914400" cy="10668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a:t>
            </a:r>
          </a:p>
        </p:txBody>
      </p:sp>
      <p:sp>
        <p:nvSpPr>
          <p:cNvPr id="73758" name="WordArt 30"/>
          <p:cNvSpPr>
            <a:spLocks noChangeArrowheads="1" noChangeShapeType="1" noTextEdit="1"/>
          </p:cNvSpPr>
          <p:nvPr/>
        </p:nvSpPr>
        <p:spPr bwMode="auto">
          <a:xfrm>
            <a:off x="2286000" y="6019800"/>
            <a:ext cx="1752600" cy="6096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Normal or SN</a:t>
            </a:r>
          </a:p>
        </p:txBody>
      </p:sp>
      <p:pic>
        <p:nvPicPr>
          <p:cNvPr id="73731" name="Picture 3" descr="A_tymp"/>
          <p:cNvPicPr>
            <a:picLocks noGrp="1" noChangeAspect="1" noChangeArrowheads="1"/>
          </p:cNvPicPr>
          <p:nvPr>
            <p:ph sz="half" idx="1"/>
          </p:nvPr>
        </p:nvPicPr>
        <p:blipFill>
          <a:blip r:embed="rId3">
            <a:grayscl/>
          </a:blip>
          <a:srcRect/>
          <a:stretch>
            <a:fillRect/>
          </a:stretch>
        </p:blipFill>
        <p:spPr>
          <a:xfrm>
            <a:off x="2286000" y="2667000"/>
            <a:ext cx="1679575" cy="1981200"/>
          </a:xfrm>
          <a:solidFill>
            <a:schemeClr val="bg1"/>
          </a:solidFill>
        </p:spPr>
      </p:pic>
      <p:grpSp>
        <p:nvGrpSpPr>
          <p:cNvPr id="61460" name="Group 103"/>
          <p:cNvGrpSpPr>
            <a:grpSpLocks/>
          </p:cNvGrpSpPr>
          <p:nvPr/>
        </p:nvGrpSpPr>
        <p:grpSpPr bwMode="auto">
          <a:xfrm>
            <a:off x="0" y="1905000"/>
            <a:ext cx="7696200" cy="571500"/>
            <a:chOff x="0" y="1200"/>
            <a:chExt cx="4800" cy="360"/>
          </a:xfrm>
        </p:grpSpPr>
        <p:sp>
          <p:nvSpPr>
            <p:cNvPr id="61484" name="Line 58"/>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1485" name="WordArt 6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1461" name="Line 59"/>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1462" name="Line 60"/>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1463" name="WordArt 62"/>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pic>
        <p:nvPicPr>
          <p:cNvPr id="73793" name="Picture 65" descr="5"/>
          <p:cNvPicPr>
            <a:picLocks noChangeAspect="1" noChangeArrowheads="1"/>
          </p:cNvPicPr>
          <p:nvPr/>
        </p:nvPicPr>
        <p:blipFill>
          <a:blip r:embed="rId4"/>
          <a:srcRect/>
          <a:stretch>
            <a:fillRect/>
          </a:stretch>
        </p:blipFill>
        <p:spPr bwMode="auto">
          <a:xfrm>
            <a:off x="2514600" y="1524000"/>
            <a:ext cx="1190625" cy="1181100"/>
          </a:xfrm>
          <a:prstGeom prst="rect">
            <a:avLst/>
          </a:prstGeom>
          <a:noFill/>
          <a:ln w="9525">
            <a:noFill/>
            <a:miter lim="800000"/>
            <a:headEnd/>
            <a:tailEnd/>
          </a:ln>
        </p:spPr>
      </p:pic>
      <p:grpSp>
        <p:nvGrpSpPr>
          <p:cNvPr id="3" name="Group 105"/>
          <p:cNvGrpSpPr>
            <a:grpSpLocks/>
          </p:cNvGrpSpPr>
          <p:nvPr/>
        </p:nvGrpSpPr>
        <p:grpSpPr bwMode="auto">
          <a:xfrm>
            <a:off x="4800600" y="4724400"/>
            <a:ext cx="4191000" cy="2133600"/>
            <a:chOff x="3024" y="2976"/>
            <a:chExt cx="2640" cy="1344"/>
          </a:xfrm>
        </p:grpSpPr>
        <p:pic>
          <p:nvPicPr>
            <p:cNvPr id="61466" name="Picture 64" descr="normal hearing audiogram"/>
            <p:cNvPicPr>
              <a:picLocks noChangeAspect="1" noChangeArrowheads="1"/>
            </p:cNvPicPr>
            <p:nvPr/>
          </p:nvPicPr>
          <p:blipFill>
            <a:blip r:embed="rId5"/>
            <a:srcRect t="6897"/>
            <a:stretch>
              <a:fillRect/>
            </a:stretch>
          </p:blipFill>
          <p:spPr bwMode="auto">
            <a:xfrm>
              <a:off x="3024" y="2976"/>
              <a:ext cx="1298" cy="1344"/>
            </a:xfrm>
            <a:prstGeom prst="rect">
              <a:avLst/>
            </a:prstGeom>
            <a:noFill/>
            <a:ln w="9525">
              <a:noFill/>
              <a:miter lim="800000"/>
              <a:headEnd/>
              <a:tailEnd/>
            </a:ln>
          </p:spPr>
        </p:pic>
        <p:grpSp>
          <p:nvGrpSpPr>
            <p:cNvPr id="61467" name="Group 102"/>
            <p:cNvGrpSpPr>
              <a:grpSpLocks/>
            </p:cNvGrpSpPr>
            <p:nvPr/>
          </p:nvGrpSpPr>
          <p:grpSpPr bwMode="auto">
            <a:xfrm>
              <a:off x="4368" y="2976"/>
              <a:ext cx="1296" cy="1342"/>
              <a:chOff x="4368" y="2976"/>
              <a:chExt cx="1296" cy="1342"/>
            </a:xfrm>
          </p:grpSpPr>
          <p:pic>
            <p:nvPicPr>
              <p:cNvPr id="61468" name="Picture 67" descr="moderate hearing loss audiogram"/>
              <p:cNvPicPr>
                <a:picLocks noChangeAspect="1" noChangeArrowheads="1"/>
              </p:cNvPicPr>
              <p:nvPr/>
            </p:nvPicPr>
            <p:blipFill>
              <a:blip r:embed="rId6"/>
              <a:srcRect t="7692"/>
              <a:stretch>
                <a:fillRect/>
              </a:stretch>
            </p:blipFill>
            <p:spPr bwMode="auto">
              <a:xfrm>
                <a:off x="4368" y="2976"/>
                <a:ext cx="1296" cy="1342"/>
              </a:xfrm>
              <a:prstGeom prst="rect">
                <a:avLst/>
              </a:prstGeom>
              <a:noFill/>
              <a:ln w="9525">
                <a:noFill/>
                <a:miter lim="800000"/>
                <a:headEnd/>
                <a:tailEnd/>
              </a:ln>
            </p:spPr>
          </p:pic>
          <p:grpSp>
            <p:nvGrpSpPr>
              <p:cNvPr id="61469" name="Group 72"/>
              <p:cNvGrpSpPr>
                <a:grpSpLocks/>
              </p:cNvGrpSpPr>
              <p:nvPr/>
            </p:nvGrpSpPr>
            <p:grpSpPr bwMode="auto">
              <a:xfrm>
                <a:off x="4800" y="3744"/>
                <a:ext cx="48" cy="48"/>
                <a:chOff x="480" y="3648"/>
                <a:chExt cx="96" cy="96"/>
              </a:xfrm>
            </p:grpSpPr>
            <p:sp>
              <p:nvSpPr>
                <p:cNvPr id="61482" name="Line 73"/>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dirty="0"/>
                </a:p>
              </p:txBody>
            </p:sp>
            <p:sp>
              <p:nvSpPr>
                <p:cNvPr id="61483" name="Line 74"/>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dirty="0"/>
                </a:p>
              </p:txBody>
            </p:sp>
          </p:grpSp>
          <p:grpSp>
            <p:nvGrpSpPr>
              <p:cNvPr id="61470" name="Group 75"/>
              <p:cNvGrpSpPr>
                <a:grpSpLocks/>
              </p:cNvGrpSpPr>
              <p:nvPr/>
            </p:nvGrpSpPr>
            <p:grpSpPr bwMode="auto">
              <a:xfrm>
                <a:off x="4992" y="3792"/>
                <a:ext cx="48" cy="48"/>
                <a:chOff x="480" y="3648"/>
                <a:chExt cx="96" cy="96"/>
              </a:xfrm>
            </p:grpSpPr>
            <p:sp>
              <p:nvSpPr>
                <p:cNvPr id="61480" name="Line 76"/>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dirty="0"/>
                </a:p>
              </p:txBody>
            </p:sp>
            <p:sp>
              <p:nvSpPr>
                <p:cNvPr id="61481" name="Line 77"/>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dirty="0"/>
                </a:p>
              </p:txBody>
            </p:sp>
          </p:grpSp>
          <p:grpSp>
            <p:nvGrpSpPr>
              <p:cNvPr id="61471" name="Group 78"/>
              <p:cNvGrpSpPr>
                <a:grpSpLocks/>
              </p:cNvGrpSpPr>
              <p:nvPr/>
            </p:nvGrpSpPr>
            <p:grpSpPr bwMode="auto">
              <a:xfrm>
                <a:off x="5136" y="3792"/>
                <a:ext cx="48" cy="48"/>
                <a:chOff x="480" y="3648"/>
                <a:chExt cx="96" cy="96"/>
              </a:xfrm>
            </p:grpSpPr>
            <p:sp>
              <p:nvSpPr>
                <p:cNvPr id="61478" name="Line 79"/>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dirty="0"/>
                </a:p>
              </p:txBody>
            </p:sp>
            <p:sp>
              <p:nvSpPr>
                <p:cNvPr id="61479" name="Line 80"/>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dirty="0"/>
                </a:p>
              </p:txBody>
            </p:sp>
          </p:grpSp>
          <p:grpSp>
            <p:nvGrpSpPr>
              <p:cNvPr id="61472" name="Group 81"/>
              <p:cNvGrpSpPr>
                <a:grpSpLocks/>
              </p:cNvGrpSpPr>
              <p:nvPr/>
            </p:nvGrpSpPr>
            <p:grpSpPr bwMode="auto">
              <a:xfrm>
                <a:off x="5280" y="3840"/>
                <a:ext cx="48" cy="48"/>
                <a:chOff x="480" y="3648"/>
                <a:chExt cx="96" cy="96"/>
              </a:xfrm>
            </p:grpSpPr>
            <p:sp>
              <p:nvSpPr>
                <p:cNvPr id="61476" name="Line 82"/>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dirty="0"/>
                </a:p>
              </p:txBody>
            </p:sp>
            <p:sp>
              <p:nvSpPr>
                <p:cNvPr id="61477" name="Line 83"/>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dirty="0"/>
                </a:p>
              </p:txBody>
            </p:sp>
          </p:grpSp>
          <p:grpSp>
            <p:nvGrpSpPr>
              <p:cNvPr id="61473" name="Group 84"/>
              <p:cNvGrpSpPr>
                <a:grpSpLocks/>
              </p:cNvGrpSpPr>
              <p:nvPr/>
            </p:nvGrpSpPr>
            <p:grpSpPr bwMode="auto">
              <a:xfrm>
                <a:off x="4656" y="3648"/>
                <a:ext cx="48" cy="48"/>
                <a:chOff x="480" y="3648"/>
                <a:chExt cx="96" cy="96"/>
              </a:xfrm>
            </p:grpSpPr>
            <p:sp>
              <p:nvSpPr>
                <p:cNvPr id="61474" name="Line 85"/>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dirty="0"/>
                </a:p>
              </p:txBody>
            </p:sp>
            <p:sp>
              <p:nvSpPr>
                <p:cNvPr id="61475" name="Line 86"/>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dirty="0"/>
                </a:p>
              </p:txBody>
            </p:sp>
          </p:grpSp>
        </p:grpSp>
      </p:grpSp>
    </p:spTree>
    <p:extLst>
      <p:ext uri="{BB962C8B-B14F-4D97-AF65-F5344CB8AC3E}">
        <p14:creationId xmlns="" xmlns:p14="http://schemas.microsoft.com/office/powerpoint/2010/main" val="86436661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fade">
                                      <p:cBhvr>
                                        <p:cTn id="7" dur="2000"/>
                                        <p:tgtEl>
                                          <p:spTgt spid="73731"/>
                                        </p:tgtEl>
                                      </p:cBhvr>
                                    </p:animEffect>
                                    <p:anim calcmode="lin" valueType="num">
                                      <p:cBhvr>
                                        <p:cTn id="8" dur="2000" fill="hold"/>
                                        <p:tgtEl>
                                          <p:spTgt spid="73731"/>
                                        </p:tgtEl>
                                        <p:attrNameLst>
                                          <p:attrName>style.rotation</p:attrName>
                                        </p:attrNameLst>
                                      </p:cBhvr>
                                      <p:tavLst>
                                        <p:tav tm="0">
                                          <p:val>
                                            <p:fltVal val="720"/>
                                          </p:val>
                                        </p:tav>
                                        <p:tav tm="100000">
                                          <p:val>
                                            <p:fltVal val="0"/>
                                          </p:val>
                                        </p:tav>
                                      </p:tavLst>
                                    </p:anim>
                                    <p:anim calcmode="lin" valueType="num">
                                      <p:cBhvr>
                                        <p:cTn id="9" dur="2000" fill="hold"/>
                                        <p:tgtEl>
                                          <p:spTgt spid="73731"/>
                                        </p:tgtEl>
                                        <p:attrNameLst>
                                          <p:attrName>ppt_h</p:attrName>
                                        </p:attrNameLst>
                                      </p:cBhvr>
                                      <p:tavLst>
                                        <p:tav tm="0">
                                          <p:val>
                                            <p:fltVal val="0"/>
                                          </p:val>
                                        </p:tav>
                                        <p:tav tm="100000">
                                          <p:val>
                                            <p:strVal val="#ppt_h"/>
                                          </p:val>
                                        </p:tav>
                                      </p:tavLst>
                                    </p:anim>
                                    <p:anim calcmode="lin" valueType="num">
                                      <p:cBhvr>
                                        <p:cTn id="10" dur="2000" fill="hold"/>
                                        <p:tgtEl>
                                          <p:spTgt spid="73731"/>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3793"/>
                                        </p:tgtEl>
                                        <p:attrNameLst>
                                          <p:attrName>style.visibility</p:attrName>
                                        </p:attrNameLst>
                                      </p:cBhvr>
                                      <p:to>
                                        <p:strVal val="visible"/>
                                      </p:to>
                                    </p:set>
                                    <p:anim calcmode="lin" valueType="num">
                                      <p:cBhvr>
                                        <p:cTn id="15" dur="1000" fill="hold"/>
                                        <p:tgtEl>
                                          <p:spTgt spid="73793"/>
                                        </p:tgtEl>
                                        <p:attrNameLst>
                                          <p:attrName>ppt_w</p:attrName>
                                        </p:attrNameLst>
                                      </p:cBhvr>
                                      <p:tavLst>
                                        <p:tav tm="0">
                                          <p:val>
                                            <p:strVal val="#ppt_w*0.70"/>
                                          </p:val>
                                        </p:tav>
                                        <p:tav tm="100000">
                                          <p:val>
                                            <p:strVal val="#ppt_w"/>
                                          </p:val>
                                        </p:tav>
                                      </p:tavLst>
                                    </p:anim>
                                    <p:anim calcmode="lin" valueType="num">
                                      <p:cBhvr>
                                        <p:cTn id="16" dur="1000" fill="hold"/>
                                        <p:tgtEl>
                                          <p:spTgt spid="73793"/>
                                        </p:tgtEl>
                                        <p:attrNameLst>
                                          <p:attrName>ppt_h</p:attrName>
                                        </p:attrNameLst>
                                      </p:cBhvr>
                                      <p:tavLst>
                                        <p:tav tm="0">
                                          <p:val>
                                            <p:strVal val="#ppt_h"/>
                                          </p:val>
                                        </p:tav>
                                        <p:tav tm="100000">
                                          <p:val>
                                            <p:strVal val="#ppt_h"/>
                                          </p:val>
                                        </p:tav>
                                      </p:tavLst>
                                    </p:anim>
                                    <p:animEffect transition="in" filter="fade">
                                      <p:cBhvr>
                                        <p:cTn id="17" dur="1000"/>
                                        <p:tgtEl>
                                          <p:spTgt spid="73793"/>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73757"/>
                                        </p:tgtEl>
                                        <p:attrNameLst>
                                          <p:attrName>style.visibility</p:attrName>
                                        </p:attrNameLst>
                                      </p:cBhvr>
                                      <p:to>
                                        <p:strVal val="visible"/>
                                      </p:to>
                                    </p:set>
                                    <p:anim calcmode="lin" valueType="num">
                                      <p:cBhvr>
                                        <p:cTn id="22" dur="1000" fill="hold"/>
                                        <p:tgtEl>
                                          <p:spTgt spid="73757"/>
                                        </p:tgtEl>
                                        <p:attrNameLst>
                                          <p:attrName>ppt_w</p:attrName>
                                        </p:attrNameLst>
                                      </p:cBhvr>
                                      <p:tavLst>
                                        <p:tav tm="0">
                                          <p:val>
                                            <p:strVal val="#ppt_w*0.70"/>
                                          </p:val>
                                        </p:tav>
                                        <p:tav tm="100000">
                                          <p:val>
                                            <p:strVal val="#ppt_w"/>
                                          </p:val>
                                        </p:tav>
                                      </p:tavLst>
                                    </p:anim>
                                    <p:anim calcmode="lin" valueType="num">
                                      <p:cBhvr>
                                        <p:cTn id="23" dur="1000" fill="hold"/>
                                        <p:tgtEl>
                                          <p:spTgt spid="73757"/>
                                        </p:tgtEl>
                                        <p:attrNameLst>
                                          <p:attrName>ppt_h</p:attrName>
                                        </p:attrNameLst>
                                      </p:cBhvr>
                                      <p:tavLst>
                                        <p:tav tm="0">
                                          <p:val>
                                            <p:strVal val="#ppt_h"/>
                                          </p:val>
                                        </p:tav>
                                        <p:tav tm="100000">
                                          <p:val>
                                            <p:strVal val="#ppt_h"/>
                                          </p:val>
                                        </p:tav>
                                      </p:tavLst>
                                    </p:anim>
                                    <p:animEffect transition="in" filter="fade">
                                      <p:cBhvr>
                                        <p:cTn id="24" dur="1000"/>
                                        <p:tgtEl>
                                          <p:spTgt spid="73757"/>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3758"/>
                                        </p:tgtEl>
                                        <p:attrNameLst>
                                          <p:attrName>style.visibility</p:attrName>
                                        </p:attrNameLst>
                                      </p:cBhvr>
                                      <p:to>
                                        <p:strVal val="visible"/>
                                      </p:to>
                                    </p:set>
                                    <p:anim calcmode="lin" valueType="num">
                                      <p:cBhvr>
                                        <p:cTn id="29" dur="1000" fill="hold"/>
                                        <p:tgtEl>
                                          <p:spTgt spid="73758"/>
                                        </p:tgtEl>
                                        <p:attrNameLst>
                                          <p:attrName>ppt_w</p:attrName>
                                        </p:attrNameLst>
                                      </p:cBhvr>
                                      <p:tavLst>
                                        <p:tav tm="0">
                                          <p:val>
                                            <p:strVal val="#ppt_w*0.70"/>
                                          </p:val>
                                        </p:tav>
                                        <p:tav tm="100000">
                                          <p:val>
                                            <p:strVal val="#ppt_w"/>
                                          </p:val>
                                        </p:tav>
                                      </p:tavLst>
                                    </p:anim>
                                    <p:anim calcmode="lin" valueType="num">
                                      <p:cBhvr>
                                        <p:cTn id="30" dur="1000" fill="hold"/>
                                        <p:tgtEl>
                                          <p:spTgt spid="73758"/>
                                        </p:tgtEl>
                                        <p:attrNameLst>
                                          <p:attrName>ppt_h</p:attrName>
                                        </p:attrNameLst>
                                      </p:cBhvr>
                                      <p:tavLst>
                                        <p:tav tm="0">
                                          <p:val>
                                            <p:strVal val="#ppt_h"/>
                                          </p:val>
                                        </p:tav>
                                        <p:tav tm="100000">
                                          <p:val>
                                            <p:strVal val="#ppt_h"/>
                                          </p:val>
                                        </p:tav>
                                      </p:tavLst>
                                    </p:anim>
                                    <p:animEffect transition="in" filter="fade">
                                      <p:cBhvr>
                                        <p:cTn id="31" dur="1000"/>
                                        <p:tgtEl>
                                          <p:spTgt spid="73758"/>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strVal val="#ppt_w*0.70"/>
                                          </p:val>
                                        </p:tav>
                                        <p:tav tm="100000">
                                          <p:val>
                                            <p:strVal val="#ppt_w"/>
                                          </p:val>
                                        </p:tav>
                                      </p:tavLst>
                                    </p:anim>
                                    <p:anim calcmode="lin" valueType="num">
                                      <p:cBhvr>
                                        <p:cTn id="37" dur="1000" fill="hold"/>
                                        <p:tgtEl>
                                          <p:spTgt spid="3"/>
                                        </p:tgtEl>
                                        <p:attrNameLst>
                                          <p:attrName>ppt_h</p:attrName>
                                        </p:attrNameLst>
                                      </p:cBhvr>
                                      <p:tavLst>
                                        <p:tav tm="0">
                                          <p:val>
                                            <p:strVal val="#ppt_h"/>
                                          </p:val>
                                        </p:tav>
                                        <p:tav tm="100000">
                                          <p:val>
                                            <p:strVal val="#ppt_h"/>
                                          </p:val>
                                        </p:tav>
                                      </p:tavLst>
                                    </p:anim>
                                    <p:animEffect transition="in" filter="fade">
                                      <p:cBhvr>
                                        <p:cTn id="3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7" grpId="0" animBg="1"/>
      <p:bldP spid="7375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28600"/>
            <a:ext cx="8229600" cy="838200"/>
          </a:xfrm>
        </p:spPr>
        <p:txBody>
          <a:bodyPr/>
          <a:lstStyle/>
          <a:p>
            <a:pPr eaLnBrk="1" hangingPunct="1"/>
            <a:r>
              <a:rPr lang="en-US" dirty="0" smtClean="0"/>
              <a:t>Type A</a:t>
            </a:r>
            <a:r>
              <a:rPr lang="en-US" sz="2400" dirty="0" smtClean="0"/>
              <a:t>D</a:t>
            </a:r>
            <a:r>
              <a:rPr lang="en-US" dirty="0" smtClean="0"/>
              <a:t> Tympanogram</a:t>
            </a:r>
          </a:p>
        </p:txBody>
      </p:sp>
      <p:graphicFrame>
        <p:nvGraphicFramePr>
          <p:cNvPr id="75779"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2481" name="Group 22"/>
          <p:cNvGrpSpPr>
            <a:grpSpLocks/>
          </p:cNvGrpSpPr>
          <p:nvPr/>
        </p:nvGrpSpPr>
        <p:grpSpPr bwMode="auto">
          <a:xfrm>
            <a:off x="0" y="1905000"/>
            <a:ext cx="7696200" cy="571500"/>
            <a:chOff x="0" y="1200"/>
            <a:chExt cx="4800" cy="360"/>
          </a:xfrm>
        </p:grpSpPr>
        <p:sp>
          <p:nvSpPr>
            <p:cNvPr id="62510" name="Line 23"/>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2511" name="WordArt 24"/>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2482" name="Line 25"/>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2483" name="Line 26"/>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2484" name="WordArt 27"/>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pic>
        <p:nvPicPr>
          <p:cNvPr id="75824" name="Picture 48" descr="Ad_tymp"/>
          <p:cNvPicPr>
            <a:picLocks noChangeAspect="1" noChangeArrowheads="1"/>
          </p:cNvPicPr>
          <p:nvPr/>
        </p:nvPicPr>
        <p:blipFill>
          <a:blip r:embed="rId3"/>
          <a:srcRect/>
          <a:stretch>
            <a:fillRect/>
          </a:stretch>
        </p:blipFill>
        <p:spPr bwMode="auto">
          <a:xfrm>
            <a:off x="2286000" y="2667000"/>
            <a:ext cx="1644650" cy="1957388"/>
          </a:xfrm>
          <a:prstGeom prst="rect">
            <a:avLst/>
          </a:prstGeom>
          <a:solidFill>
            <a:schemeClr val="bg1"/>
          </a:solidFill>
          <a:ln w="9525">
            <a:noFill/>
            <a:miter lim="800000"/>
            <a:headEnd/>
            <a:tailEnd/>
          </a:ln>
        </p:spPr>
      </p:pic>
      <p:grpSp>
        <p:nvGrpSpPr>
          <p:cNvPr id="3" name="Group 51"/>
          <p:cNvGrpSpPr>
            <a:grpSpLocks/>
          </p:cNvGrpSpPr>
          <p:nvPr/>
        </p:nvGrpSpPr>
        <p:grpSpPr bwMode="auto">
          <a:xfrm>
            <a:off x="2286000" y="4724400"/>
            <a:ext cx="1219200" cy="1295400"/>
            <a:chOff x="1440" y="2976"/>
            <a:chExt cx="768" cy="816"/>
          </a:xfrm>
        </p:grpSpPr>
        <p:sp>
          <p:nvSpPr>
            <p:cNvPr id="62508" name="WordArt 19"/>
            <p:cNvSpPr>
              <a:spLocks noChangeArrowheads="1" noChangeShapeType="1" noTextEdit="1"/>
            </p:cNvSpPr>
            <p:nvPr/>
          </p:nvSpPr>
          <p:spPr bwMode="auto">
            <a:xfrm>
              <a:off x="1440" y="2976"/>
              <a:ext cx="576" cy="672"/>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a:t>
              </a:r>
            </a:p>
          </p:txBody>
        </p:sp>
        <p:sp>
          <p:nvSpPr>
            <p:cNvPr id="62509" name="WordArt 50"/>
            <p:cNvSpPr>
              <a:spLocks noChangeArrowheads="1" noChangeShapeType="1" noTextEdit="1"/>
            </p:cNvSpPr>
            <p:nvPr/>
          </p:nvSpPr>
          <p:spPr bwMode="auto">
            <a:xfrm>
              <a:off x="2016" y="3408"/>
              <a:ext cx="192" cy="384"/>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D</a:t>
              </a:r>
            </a:p>
          </p:txBody>
        </p:sp>
      </p:grpSp>
      <p:sp>
        <p:nvSpPr>
          <p:cNvPr id="75828" name="WordArt 52"/>
          <p:cNvSpPr>
            <a:spLocks noChangeArrowheads="1" noChangeShapeType="1" noTextEdit="1"/>
          </p:cNvSpPr>
          <p:nvPr/>
        </p:nvSpPr>
        <p:spPr bwMode="auto">
          <a:xfrm>
            <a:off x="1524000" y="6057900"/>
            <a:ext cx="281940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Disarticulation</a:t>
            </a:r>
          </a:p>
        </p:txBody>
      </p:sp>
      <p:pic>
        <p:nvPicPr>
          <p:cNvPr id="75830" name="Picture 54" descr="Dislocated_Incus_Labeled"/>
          <p:cNvPicPr>
            <a:picLocks noChangeAspect="1" noChangeArrowheads="1"/>
          </p:cNvPicPr>
          <p:nvPr/>
        </p:nvPicPr>
        <p:blipFill>
          <a:blip r:embed="rId4"/>
          <a:srcRect/>
          <a:stretch>
            <a:fillRect/>
          </a:stretch>
        </p:blipFill>
        <p:spPr bwMode="auto">
          <a:xfrm>
            <a:off x="2286000" y="1600200"/>
            <a:ext cx="1676400" cy="1092200"/>
          </a:xfrm>
          <a:prstGeom prst="rect">
            <a:avLst/>
          </a:prstGeom>
          <a:noFill/>
          <a:ln w="9525">
            <a:noFill/>
            <a:miter lim="800000"/>
            <a:headEnd/>
            <a:tailEnd/>
          </a:ln>
        </p:spPr>
      </p:pic>
      <p:grpSp>
        <p:nvGrpSpPr>
          <p:cNvPr id="4" name="Group 74"/>
          <p:cNvGrpSpPr>
            <a:grpSpLocks/>
          </p:cNvGrpSpPr>
          <p:nvPr/>
        </p:nvGrpSpPr>
        <p:grpSpPr bwMode="auto">
          <a:xfrm>
            <a:off x="5562600" y="4648200"/>
            <a:ext cx="1939925" cy="2133600"/>
            <a:chOff x="3504" y="2928"/>
            <a:chExt cx="1222" cy="1344"/>
          </a:xfrm>
        </p:grpSpPr>
        <p:grpSp>
          <p:nvGrpSpPr>
            <p:cNvPr id="62493" name="Group 72"/>
            <p:cNvGrpSpPr>
              <a:grpSpLocks/>
            </p:cNvGrpSpPr>
            <p:nvPr/>
          </p:nvGrpSpPr>
          <p:grpSpPr bwMode="auto">
            <a:xfrm>
              <a:off x="3504" y="2928"/>
              <a:ext cx="1222" cy="1344"/>
              <a:chOff x="3504" y="2928"/>
              <a:chExt cx="1222" cy="1344"/>
            </a:xfrm>
          </p:grpSpPr>
          <p:pic>
            <p:nvPicPr>
              <p:cNvPr id="62495" name="Picture 56" descr="AudiogramOssicDisartic"/>
              <p:cNvPicPr>
                <a:picLocks noChangeAspect="1" noChangeArrowheads="1"/>
              </p:cNvPicPr>
              <p:nvPr/>
            </p:nvPicPr>
            <p:blipFill>
              <a:blip r:embed="rId5"/>
              <a:srcRect/>
              <a:stretch>
                <a:fillRect/>
              </a:stretch>
            </p:blipFill>
            <p:spPr bwMode="auto">
              <a:xfrm>
                <a:off x="3504" y="2928"/>
                <a:ext cx="1222" cy="1344"/>
              </a:xfrm>
              <a:prstGeom prst="rect">
                <a:avLst/>
              </a:prstGeom>
              <a:noFill/>
              <a:ln w="9525">
                <a:noFill/>
                <a:miter lim="800000"/>
                <a:headEnd/>
                <a:tailEnd/>
              </a:ln>
            </p:spPr>
          </p:pic>
          <p:grpSp>
            <p:nvGrpSpPr>
              <p:cNvPr id="62496" name="Group 62"/>
              <p:cNvGrpSpPr>
                <a:grpSpLocks/>
              </p:cNvGrpSpPr>
              <p:nvPr/>
            </p:nvGrpSpPr>
            <p:grpSpPr bwMode="auto">
              <a:xfrm>
                <a:off x="3648" y="3072"/>
                <a:ext cx="96" cy="96"/>
                <a:chOff x="384" y="3456"/>
                <a:chExt cx="96" cy="96"/>
              </a:xfrm>
            </p:grpSpPr>
            <p:sp>
              <p:nvSpPr>
                <p:cNvPr id="62506" name="Line 60"/>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2507" name="Line 61"/>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grpSp>
            <p:nvGrpSpPr>
              <p:cNvPr id="62497" name="Group 63"/>
              <p:cNvGrpSpPr>
                <a:grpSpLocks/>
              </p:cNvGrpSpPr>
              <p:nvPr/>
            </p:nvGrpSpPr>
            <p:grpSpPr bwMode="auto">
              <a:xfrm>
                <a:off x="3840" y="3072"/>
                <a:ext cx="96" cy="96"/>
                <a:chOff x="384" y="3456"/>
                <a:chExt cx="96" cy="96"/>
              </a:xfrm>
            </p:grpSpPr>
            <p:sp>
              <p:nvSpPr>
                <p:cNvPr id="62504" name="Line 64"/>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2505" name="Line 65"/>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grpSp>
            <p:nvGrpSpPr>
              <p:cNvPr id="62498" name="Group 66"/>
              <p:cNvGrpSpPr>
                <a:grpSpLocks/>
              </p:cNvGrpSpPr>
              <p:nvPr/>
            </p:nvGrpSpPr>
            <p:grpSpPr bwMode="auto">
              <a:xfrm>
                <a:off x="4080" y="3072"/>
                <a:ext cx="96" cy="96"/>
                <a:chOff x="384" y="3456"/>
                <a:chExt cx="96" cy="96"/>
              </a:xfrm>
            </p:grpSpPr>
            <p:sp>
              <p:nvSpPr>
                <p:cNvPr id="62502" name="Line 67"/>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2503" name="Line 68"/>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grpSp>
            <p:nvGrpSpPr>
              <p:cNvPr id="62499" name="Group 69"/>
              <p:cNvGrpSpPr>
                <a:grpSpLocks/>
              </p:cNvGrpSpPr>
              <p:nvPr/>
            </p:nvGrpSpPr>
            <p:grpSpPr bwMode="auto">
              <a:xfrm>
                <a:off x="4272" y="3072"/>
                <a:ext cx="96" cy="96"/>
                <a:chOff x="384" y="3456"/>
                <a:chExt cx="96" cy="96"/>
              </a:xfrm>
            </p:grpSpPr>
            <p:sp>
              <p:nvSpPr>
                <p:cNvPr id="62500" name="Line 70"/>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2501" name="Line 71"/>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grpSp>
        <p:sp>
          <p:nvSpPr>
            <p:cNvPr id="62494" name="Line 73"/>
            <p:cNvSpPr>
              <a:spLocks noChangeShapeType="1"/>
            </p:cNvSpPr>
            <p:nvPr/>
          </p:nvSpPr>
          <p:spPr bwMode="auto">
            <a:xfrm>
              <a:off x="3504" y="2976"/>
              <a:ext cx="1200" cy="0"/>
            </a:xfrm>
            <a:prstGeom prst="line">
              <a:avLst/>
            </a:prstGeom>
            <a:noFill/>
            <a:ln w="76200">
              <a:solidFill>
                <a:srgbClr val="00006C"/>
              </a:solidFill>
              <a:round/>
              <a:headEnd/>
              <a:tailEnd/>
            </a:ln>
          </p:spPr>
          <p:txBody>
            <a:bodyPr/>
            <a:lstStyle/>
            <a:p>
              <a:endParaRPr lang="en-US" dirty="0"/>
            </a:p>
          </p:txBody>
        </p:sp>
      </p:grpSp>
      <p:grpSp>
        <p:nvGrpSpPr>
          <p:cNvPr id="62490" name="Group 75"/>
          <p:cNvGrpSpPr>
            <a:grpSpLocks/>
          </p:cNvGrpSpPr>
          <p:nvPr/>
        </p:nvGrpSpPr>
        <p:grpSpPr bwMode="auto">
          <a:xfrm>
            <a:off x="5791200" y="4876800"/>
            <a:ext cx="152400" cy="152400"/>
            <a:chOff x="384" y="3456"/>
            <a:chExt cx="96" cy="96"/>
          </a:xfrm>
        </p:grpSpPr>
        <p:sp>
          <p:nvSpPr>
            <p:cNvPr id="62491" name="Line 76"/>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2492" name="Line 77"/>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spTree>
    <p:extLst>
      <p:ext uri="{BB962C8B-B14F-4D97-AF65-F5344CB8AC3E}">
        <p14:creationId xmlns="" xmlns:p14="http://schemas.microsoft.com/office/powerpoint/2010/main" val="378699230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5824"/>
                                        </p:tgtEl>
                                        <p:attrNameLst>
                                          <p:attrName>style.visibility</p:attrName>
                                        </p:attrNameLst>
                                      </p:cBhvr>
                                      <p:to>
                                        <p:strVal val="visible"/>
                                      </p:to>
                                    </p:set>
                                    <p:animEffect transition="in" filter="fade">
                                      <p:cBhvr>
                                        <p:cTn id="7" dur="2000"/>
                                        <p:tgtEl>
                                          <p:spTgt spid="75824"/>
                                        </p:tgtEl>
                                      </p:cBhvr>
                                    </p:animEffect>
                                    <p:anim calcmode="lin" valueType="num">
                                      <p:cBhvr>
                                        <p:cTn id="8" dur="2000" fill="hold"/>
                                        <p:tgtEl>
                                          <p:spTgt spid="75824"/>
                                        </p:tgtEl>
                                        <p:attrNameLst>
                                          <p:attrName>style.rotation</p:attrName>
                                        </p:attrNameLst>
                                      </p:cBhvr>
                                      <p:tavLst>
                                        <p:tav tm="0">
                                          <p:val>
                                            <p:fltVal val="720"/>
                                          </p:val>
                                        </p:tav>
                                        <p:tav tm="100000">
                                          <p:val>
                                            <p:fltVal val="0"/>
                                          </p:val>
                                        </p:tav>
                                      </p:tavLst>
                                    </p:anim>
                                    <p:anim calcmode="lin" valueType="num">
                                      <p:cBhvr>
                                        <p:cTn id="9" dur="2000" fill="hold"/>
                                        <p:tgtEl>
                                          <p:spTgt spid="75824"/>
                                        </p:tgtEl>
                                        <p:attrNameLst>
                                          <p:attrName>ppt_h</p:attrName>
                                        </p:attrNameLst>
                                      </p:cBhvr>
                                      <p:tavLst>
                                        <p:tav tm="0">
                                          <p:val>
                                            <p:fltVal val="0"/>
                                          </p:val>
                                        </p:tav>
                                        <p:tav tm="100000">
                                          <p:val>
                                            <p:strVal val="#ppt_h"/>
                                          </p:val>
                                        </p:tav>
                                      </p:tavLst>
                                    </p:anim>
                                    <p:anim calcmode="lin" valueType="num">
                                      <p:cBhvr>
                                        <p:cTn id="10" dur="2000" fill="hold"/>
                                        <p:tgtEl>
                                          <p:spTgt spid="7582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5830"/>
                                        </p:tgtEl>
                                        <p:attrNameLst>
                                          <p:attrName>style.visibility</p:attrName>
                                        </p:attrNameLst>
                                      </p:cBhvr>
                                      <p:to>
                                        <p:strVal val="visible"/>
                                      </p:to>
                                    </p:set>
                                    <p:anim calcmode="lin" valueType="num">
                                      <p:cBhvr>
                                        <p:cTn id="15" dur="1000" fill="hold"/>
                                        <p:tgtEl>
                                          <p:spTgt spid="75830"/>
                                        </p:tgtEl>
                                        <p:attrNameLst>
                                          <p:attrName>ppt_w</p:attrName>
                                        </p:attrNameLst>
                                      </p:cBhvr>
                                      <p:tavLst>
                                        <p:tav tm="0">
                                          <p:val>
                                            <p:strVal val="#ppt_w*0.70"/>
                                          </p:val>
                                        </p:tav>
                                        <p:tav tm="100000">
                                          <p:val>
                                            <p:strVal val="#ppt_w"/>
                                          </p:val>
                                        </p:tav>
                                      </p:tavLst>
                                    </p:anim>
                                    <p:anim calcmode="lin" valueType="num">
                                      <p:cBhvr>
                                        <p:cTn id="16" dur="1000" fill="hold"/>
                                        <p:tgtEl>
                                          <p:spTgt spid="75830"/>
                                        </p:tgtEl>
                                        <p:attrNameLst>
                                          <p:attrName>ppt_h</p:attrName>
                                        </p:attrNameLst>
                                      </p:cBhvr>
                                      <p:tavLst>
                                        <p:tav tm="0">
                                          <p:val>
                                            <p:strVal val="#ppt_h"/>
                                          </p:val>
                                        </p:tav>
                                        <p:tav tm="100000">
                                          <p:val>
                                            <p:strVal val="#ppt_h"/>
                                          </p:val>
                                        </p:tav>
                                      </p:tavLst>
                                    </p:anim>
                                    <p:animEffect transition="in" filter="fade">
                                      <p:cBhvr>
                                        <p:cTn id="17" dur="1000"/>
                                        <p:tgtEl>
                                          <p:spTgt spid="75830"/>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0.7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5828"/>
                                        </p:tgtEl>
                                        <p:attrNameLst>
                                          <p:attrName>style.visibility</p:attrName>
                                        </p:attrNameLst>
                                      </p:cBhvr>
                                      <p:to>
                                        <p:strVal val="visible"/>
                                      </p:to>
                                    </p:set>
                                    <p:anim calcmode="lin" valueType="num">
                                      <p:cBhvr>
                                        <p:cTn id="29" dur="1000" fill="hold"/>
                                        <p:tgtEl>
                                          <p:spTgt spid="75828"/>
                                        </p:tgtEl>
                                        <p:attrNameLst>
                                          <p:attrName>ppt_w</p:attrName>
                                        </p:attrNameLst>
                                      </p:cBhvr>
                                      <p:tavLst>
                                        <p:tav tm="0">
                                          <p:val>
                                            <p:strVal val="#ppt_w*0.70"/>
                                          </p:val>
                                        </p:tav>
                                        <p:tav tm="100000">
                                          <p:val>
                                            <p:strVal val="#ppt_w"/>
                                          </p:val>
                                        </p:tav>
                                      </p:tavLst>
                                    </p:anim>
                                    <p:anim calcmode="lin" valueType="num">
                                      <p:cBhvr>
                                        <p:cTn id="30" dur="1000" fill="hold"/>
                                        <p:tgtEl>
                                          <p:spTgt spid="75828"/>
                                        </p:tgtEl>
                                        <p:attrNameLst>
                                          <p:attrName>ppt_h</p:attrName>
                                        </p:attrNameLst>
                                      </p:cBhvr>
                                      <p:tavLst>
                                        <p:tav tm="0">
                                          <p:val>
                                            <p:strVal val="#ppt_h"/>
                                          </p:val>
                                        </p:tav>
                                        <p:tav tm="100000">
                                          <p:val>
                                            <p:strVal val="#ppt_h"/>
                                          </p:val>
                                        </p:tav>
                                      </p:tavLst>
                                    </p:anim>
                                    <p:animEffect transition="in" filter="fade">
                                      <p:cBhvr>
                                        <p:cTn id="31" dur="1000"/>
                                        <p:tgtEl>
                                          <p:spTgt spid="75828"/>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strVal val="#ppt_w*0.70"/>
                                          </p:val>
                                        </p:tav>
                                        <p:tav tm="100000">
                                          <p:val>
                                            <p:strVal val="#ppt_w"/>
                                          </p:val>
                                        </p:tav>
                                      </p:tavLst>
                                    </p:anim>
                                    <p:anim calcmode="lin" valueType="num">
                                      <p:cBhvr>
                                        <p:cTn id="37" dur="1000" fill="hold"/>
                                        <p:tgtEl>
                                          <p:spTgt spid="4"/>
                                        </p:tgtEl>
                                        <p:attrNameLst>
                                          <p:attrName>ppt_h</p:attrName>
                                        </p:attrNameLst>
                                      </p:cBhvr>
                                      <p:tavLst>
                                        <p:tav tm="0">
                                          <p:val>
                                            <p:strVal val="#ppt_h"/>
                                          </p:val>
                                        </p:tav>
                                        <p:tav tm="100000">
                                          <p:val>
                                            <p:strVal val="#ppt_h"/>
                                          </p:val>
                                        </p:tav>
                                      </p:tavLst>
                                    </p:anim>
                                    <p:animEffect transition="in" filter="fade">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14400" y="685800"/>
            <a:ext cx="8229600" cy="1143000"/>
          </a:xfrm>
          <a:prstGeom prst="rect">
            <a:avLst/>
          </a:prstGeom>
          <a:noFill/>
          <a:ln w="9525">
            <a:noFill/>
            <a:miter lim="800000"/>
            <a:headEnd/>
            <a:tailEnd/>
          </a:ln>
        </p:spPr>
        <p:txBody>
          <a:bodyPr anchor="ctr"/>
          <a:lstStyle/>
          <a:p>
            <a:pPr algn="ctr">
              <a:lnSpc>
                <a:spcPct val="90000"/>
              </a:lnSpc>
            </a:pPr>
            <a:r>
              <a:rPr lang="en-AU" sz="3000" b="1" dirty="0">
                <a:solidFill>
                  <a:schemeClr val="hlink"/>
                </a:solidFill>
                <a:latin typeface="Arial" charset="0"/>
              </a:rPr>
              <a:t>Behavioural Observation Audiometry (BOA)</a:t>
            </a:r>
          </a:p>
        </p:txBody>
      </p:sp>
      <p:sp>
        <p:nvSpPr>
          <p:cNvPr id="714755" name="Rectangle 3"/>
          <p:cNvSpPr>
            <a:spLocks noChangeArrowheads="1"/>
          </p:cNvSpPr>
          <p:nvPr/>
        </p:nvSpPr>
        <p:spPr bwMode="auto">
          <a:xfrm>
            <a:off x="762000" y="2362200"/>
            <a:ext cx="8610600" cy="4079875"/>
          </a:xfrm>
          <a:prstGeom prst="rect">
            <a:avLst/>
          </a:prstGeom>
          <a:noFill/>
          <a:ln w="9525">
            <a:noFill/>
            <a:miter lim="800000"/>
            <a:headEnd/>
            <a:tailEnd/>
          </a:ln>
        </p:spPr>
        <p:txBody>
          <a:bodyPr/>
          <a:lstStyle/>
          <a:p>
            <a:pPr marL="342900" indent="-342900" algn="ctr">
              <a:lnSpc>
                <a:spcPct val="90000"/>
              </a:lnSpc>
              <a:spcBef>
                <a:spcPct val="20000"/>
              </a:spcBef>
              <a:buClr>
                <a:srgbClr val="000000"/>
              </a:buClr>
              <a:buSzPct val="70000"/>
              <a:buFont typeface="Wingdings" pitchFamily="2" charset="2"/>
              <a:buNone/>
            </a:pPr>
            <a:r>
              <a:rPr lang="en-AU" b="1" u="sng" dirty="0">
                <a:solidFill>
                  <a:srgbClr val="000000"/>
                </a:solidFill>
                <a:latin typeface="Arial" charset="0"/>
              </a:rPr>
              <a:t>Observing changes in behaviour in response to sounds</a:t>
            </a:r>
            <a:endParaRPr lang="en-AU" dirty="0">
              <a:solidFill>
                <a:srgbClr val="000000"/>
              </a:solidFill>
              <a:latin typeface="Arial" charset="0"/>
            </a:endParaRPr>
          </a:p>
          <a:p>
            <a:pPr marL="342900" indent="-342900" algn="ctr">
              <a:lnSpc>
                <a:spcPct val="90000"/>
              </a:lnSpc>
              <a:spcBef>
                <a:spcPct val="20000"/>
              </a:spcBef>
              <a:buClr>
                <a:srgbClr val="000000"/>
              </a:buClr>
              <a:buSzPct val="70000"/>
              <a:buFont typeface="Wingdings" pitchFamily="2" charset="2"/>
              <a:buNone/>
            </a:pPr>
            <a:r>
              <a:rPr lang="en-AU" b="1" dirty="0">
                <a:solidFill>
                  <a:srgbClr val="339966"/>
                </a:solidFill>
                <a:latin typeface="Arial" charset="0"/>
              </a:rPr>
              <a:t>Who?</a:t>
            </a:r>
          </a:p>
          <a:p>
            <a:pPr marL="342900" indent="-342900">
              <a:lnSpc>
                <a:spcPct val="90000"/>
              </a:lnSpc>
              <a:spcBef>
                <a:spcPct val="20000"/>
              </a:spcBef>
              <a:buClr>
                <a:srgbClr val="000000"/>
              </a:buClr>
              <a:buSzPct val="70000"/>
              <a:buFont typeface="Wingdings" pitchFamily="2" charset="2"/>
              <a:buNone/>
            </a:pPr>
            <a:r>
              <a:rPr lang="en-AU" dirty="0">
                <a:solidFill>
                  <a:srgbClr val="000000"/>
                </a:solidFill>
                <a:latin typeface="Arial" charset="0"/>
              </a:rPr>
              <a:t>Very young babies (under 6mths corrected) or with similar functional age. </a:t>
            </a:r>
          </a:p>
          <a:p>
            <a:pPr marL="342900" indent="-342900" algn="ctr">
              <a:lnSpc>
                <a:spcPct val="90000"/>
              </a:lnSpc>
              <a:spcBef>
                <a:spcPct val="20000"/>
              </a:spcBef>
              <a:buClr>
                <a:srgbClr val="000000"/>
              </a:buClr>
              <a:buSzPct val="70000"/>
              <a:buFont typeface="Wingdings" pitchFamily="2" charset="2"/>
              <a:buNone/>
            </a:pPr>
            <a:r>
              <a:rPr lang="en-AU" b="1" dirty="0">
                <a:solidFill>
                  <a:srgbClr val="339966"/>
                </a:solidFill>
                <a:latin typeface="Arial" charset="0"/>
              </a:rPr>
              <a:t>Test sounds &amp; materials</a:t>
            </a:r>
          </a:p>
          <a:p>
            <a:pPr marL="342900" indent="-342900">
              <a:lnSpc>
                <a:spcPct val="90000"/>
              </a:lnSpc>
              <a:spcBef>
                <a:spcPct val="20000"/>
              </a:spcBef>
              <a:buClr>
                <a:srgbClr val="000000"/>
              </a:buClr>
              <a:buSzPct val="70000"/>
              <a:buFont typeface="Wingdings" pitchFamily="2" charset="2"/>
              <a:buChar char="l"/>
            </a:pPr>
            <a:r>
              <a:rPr lang="en-AU" dirty="0">
                <a:solidFill>
                  <a:srgbClr val="000000"/>
                </a:solidFill>
                <a:latin typeface="Arial" charset="0"/>
              </a:rPr>
              <a:t>Calibrated (known frequency and intensity) noisemakers </a:t>
            </a:r>
          </a:p>
          <a:p>
            <a:pPr marL="342900" indent="-342900">
              <a:lnSpc>
                <a:spcPct val="90000"/>
              </a:lnSpc>
              <a:spcBef>
                <a:spcPct val="20000"/>
              </a:spcBef>
              <a:buClr>
                <a:srgbClr val="000000"/>
              </a:buClr>
              <a:buSzPct val="70000"/>
              <a:buFont typeface="Wingdings" pitchFamily="2" charset="2"/>
              <a:buChar char="l"/>
            </a:pPr>
            <a:r>
              <a:rPr lang="en-AU" dirty="0">
                <a:solidFill>
                  <a:srgbClr val="000000"/>
                </a:solidFill>
                <a:latin typeface="Arial" charset="0"/>
              </a:rPr>
              <a:t>Audiologist records sound level (from sound level meter), sound type &amp; observed response- observer determines whether response is present/absent</a:t>
            </a:r>
          </a:p>
        </p:txBody>
      </p:sp>
    </p:spTree>
    <p:extLst>
      <p:ext uri="{BB962C8B-B14F-4D97-AF65-F5344CB8AC3E}">
        <p14:creationId xmlns="" xmlns:p14="http://schemas.microsoft.com/office/powerpoint/2010/main" val="399951434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4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4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4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47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47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47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55"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28600"/>
            <a:ext cx="8229600" cy="838200"/>
          </a:xfrm>
        </p:spPr>
        <p:txBody>
          <a:bodyPr/>
          <a:lstStyle/>
          <a:p>
            <a:pPr eaLnBrk="1" hangingPunct="1"/>
            <a:r>
              <a:rPr lang="en-US" dirty="0" smtClean="0"/>
              <a:t>Type A</a:t>
            </a:r>
            <a:r>
              <a:rPr lang="en-US" sz="2400" dirty="0" smtClean="0"/>
              <a:t>S</a:t>
            </a:r>
            <a:r>
              <a:rPr lang="en-US" dirty="0" smtClean="0"/>
              <a:t> Tympanogram</a:t>
            </a:r>
          </a:p>
        </p:txBody>
      </p:sp>
      <p:graphicFrame>
        <p:nvGraphicFramePr>
          <p:cNvPr id="77827"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3505" name="Group 19"/>
          <p:cNvGrpSpPr>
            <a:grpSpLocks/>
          </p:cNvGrpSpPr>
          <p:nvPr/>
        </p:nvGrpSpPr>
        <p:grpSpPr bwMode="auto">
          <a:xfrm>
            <a:off x="0" y="1905000"/>
            <a:ext cx="7696200" cy="571500"/>
            <a:chOff x="0" y="1200"/>
            <a:chExt cx="4800" cy="360"/>
          </a:xfrm>
        </p:grpSpPr>
        <p:sp>
          <p:nvSpPr>
            <p:cNvPr id="63519" name="Line 20"/>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3520" name="WordArt 2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3506" name="Line 22"/>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3507" name="Line 23"/>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3508" name="WordArt 24"/>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grpSp>
        <p:nvGrpSpPr>
          <p:cNvPr id="3" name="Group 53"/>
          <p:cNvGrpSpPr>
            <a:grpSpLocks/>
          </p:cNvGrpSpPr>
          <p:nvPr/>
        </p:nvGrpSpPr>
        <p:grpSpPr bwMode="auto">
          <a:xfrm>
            <a:off x="2362200" y="4724400"/>
            <a:ext cx="1219200" cy="1295400"/>
            <a:chOff x="1440" y="2976"/>
            <a:chExt cx="768" cy="816"/>
          </a:xfrm>
        </p:grpSpPr>
        <p:sp>
          <p:nvSpPr>
            <p:cNvPr id="63517" name="WordArt 27"/>
            <p:cNvSpPr>
              <a:spLocks noChangeArrowheads="1" noChangeShapeType="1" noTextEdit="1"/>
            </p:cNvSpPr>
            <p:nvPr/>
          </p:nvSpPr>
          <p:spPr bwMode="auto">
            <a:xfrm>
              <a:off x="1440" y="2976"/>
              <a:ext cx="576" cy="672"/>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a:t>
              </a:r>
            </a:p>
          </p:txBody>
        </p:sp>
        <p:sp>
          <p:nvSpPr>
            <p:cNvPr id="63518" name="WordArt 28"/>
            <p:cNvSpPr>
              <a:spLocks noChangeArrowheads="1" noChangeShapeType="1" noTextEdit="1"/>
            </p:cNvSpPr>
            <p:nvPr/>
          </p:nvSpPr>
          <p:spPr bwMode="auto">
            <a:xfrm>
              <a:off x="2016" y="3408"/>
              <a:ext cx="192" cy="384"/>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a:t>
              </a:r>
            </a:p>
          </p:txBody>
        </p:sp>
      </p:grpSp>
      <p:sp>
        <p:nvSpPr>
          <p:cNvPr id="77853" name="WordArt 29"/>
          <p:cNvSpPr>
            <a:spLocks noChangeArrowheads="1" noChangeShapeType="1" noTextEdit="1"/>
          </p:cNvSpPr>
          <p:nvPr/>
        </p:nvSpPr>
        <p:spPr bwMode="auto">
          <a:xfrm>
            <a:off x="1524000" y="6057900"/>
            <a:ext cx="281940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Otosclerosis</a:t>
            </a:r>
          </a:p>
        </p:txBody>
      </p:sp>
      <p:grpSp>
        <p:nvGrpSpPr>
          <p:cNvPr id="63511" name="Group 47"/>
          <p:cNvGrpSpPr>
            <a:grpSpLocks/>
          </p:cNvGrpSpPr>
          <p:nvPr/>
        </p:nvGrpSpPr>
        <p:grpSpPr bwMode="auto">
          <a:xfrm>
            <a:off x="5791200" y="4876800"/>
            <a:ext cx="152400" cy="152400"/>
            <a:chOff x="384" y="3456"/>
            <a:chExt cx="96" cy="96"/>
          </a:xfrm>
        </p:grpSpPr>
        <p:sp>
          <p:nvSpPr>
            <p:cNvPr id="63515" name="Line 48"/>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3516" name="Line 49"/>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pic>
        <p:nvPicPr>
          <p:cNvPr id="77874" name="Picture 50" descr="As_tymp"/>
          <p:cNvPicPr>
            <a:picLocks noChangeAspect="1" noChangeArrowheads="1"/>
          </p:cNvPicPr>
          <p:nvPr/>
        </p:nvPicPr>
        <p:blipFill>
          <a:blip r:embed="rId3"/>
          <a:srcRect/>
          <a:stretch>
            <a:fillRect/>
          </a:stretch>
        </p:blipFill>
        <p:spPr bwMode="auto">
          <a:xfrm>
            <a:off x="2260600" y="2613025"/>
            <a:ext cx="1700213" cy="2035175"/>
          </a:xfrm>
          <a:prstGeom prst="rect">
            <a:avLst/>
          </a:prstGeom>
          <a:solidFill>
            <a:schemeClr val="bg1"/>
          </a:solidFill>
          <a:ln w="9525">
            <a:noFill/>
            <a:miter lim="800000"/>
            <a:headEnd/>
            <a:tailEnd/>
          </a:ln>
        </p:spPr>
      </p:pic>
      <p:pic>
        <p:nvPicPr>
          <p:cNvPr id="77876" name="Picture 52" descr="hearing evaluation"/>
          <p:cNvPicPr>
            <a:picLocks noChangeAspect="1" noChangeArrowheads="1"/>
          </p:cNvPicPr>
          <p:nvPr/>
        </p:nvPicPr>
        <p:blipFill>
          <a:blip r:embed="rId4">
            <a:lum bright="-6000"/>
          </a:blip>
          <a:srcRect l="48889" t="19608"/>
          <a:stretch>
            <a:fillRect/>
          </a:stretch>
        </p:blipFill>
        <p:spPr bwMode="auto">
          <a:xfrm>
            <a:off x="5867400" y="4648200"/>
            <a:ext cx="2438400" cy="2173288"/>
          </a:xfrm>
          <a:prstGeom prst="rect">
            <a:avLst/>
          </a:prstGeom>
          <a:noFill/>
          <a:ln w="9525">
            <a:noFill/>
            <a:miter lim="800000"/>
            <a:headEnd/>
            <a:tailEnd/>
          </a:ln>
        </p:spPr>
      </p:pic>
      <p:pic>
        <p:nvPicPr>
          <p:cNvPr id="77879" name="Picture 55" descr="stapes%20fixation%2075d"/>
          <p:cNvPicPr>
            <a:picLocks noChangeAspect="1" noChangeArrowheads="1"/>
          </p:cNvPicPr>
          <p:nvPr/>
        </p:nvPicPr>
        <p:blipFill>
          <a:blip r:embed="rId5"/>
          <a:srcRect/>
          <a:stretch>
            <a:fillRect/>
          </a:stretch>
        </p:blipFill>
        <p:spPr bwMode="auto">
          <a:xfrm>
            <a:off x="2667000" y="1524000"/>
            <a:ext cx="969963" cy="1095375"/>
          </a:xfrm>
          <a:prstGeom prst="rect">
            <a:avLst/>
          </a:prstGeom>
          <a:noFill/>
          <a:ln w="9525">
            <a:noFill/>
            <a:miter lim="800000"/>
            <a:headEnd/>
            <a:tailEnd/>
          </a:ln>
        </p:spPr>
      </p:pic>
    </p:spTree>
    <p:extLst>
      <p:ext uri="{BB962C8B-B14F-4D97-AF65-F5344CB8AC3E}">
        <p14:creationId xmlns="" xmlns:p14="http://schemas.microsoft.com/office/powerpoint/2010/main" val="237430573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7874"/>
                                        </p:tgtEl>
                                        <p:attrNameLst>
                                          <p:attrName>style.visibility</p:attrName>
                                        </p:attrNameLst>
                                      </p:cBhvr>
                                      <p:to>
                                        <p:strVal val="visible"/>
                                      </p:to>
                                    </p:set>
                                    <p:animEffect transition="in" filter="fade">
                                      <p:cBhvr>
                                        <p:cTn id="7" dur="2000"/>
                                        <p:tgtEl>
                                          <p:spTgt spid="77874"/>
                                        </p:tgtEl>
                                      </p:cBhvr>
                                    </p:animEffect>
                                    <p:anim calcmode="lin" valueType="num">
                                      <p:cBhvr>
                                        <p:cTn id="8" dur="2000" fill="hold"/>
                                        <p:tgtEl>
                                          <p:spTgt spid="77874"/>
                                        </p:tgtEl>
                                        <p:attrNameLst>
                                          <p:attrName>style.rotation</p:attrName>
                                        </p:attrNameLst>
                                      </p:cBhvr>
                                      <p:tavLst>
                                        <p:tav tm="0">
                                          <p:val>
                                            <p:fltVal val="720"/>
                                          </p:val>
                                        </p:tav>
                                        <p:tav tm="100000">
                                          <p:val>
                                            <p:fltVal val="0"/>
                                          </p:val>
                                        </p:tav>
                                      </p:tavLst>
                                    </p:anim>
                                    <p:anim calcmode="lin" valueType="num">
                                      <p:cBhvr>
                                        <p:cTn id="9" dur="2000" fill="hold"/>
                                        <p:tgtEl>
                                          <p:spTgt spid="77874"/>
                                        </p:tgtEl>
                                        <p:attrNameLst>
                                          <p:attrName>ppt_h</p:attrName>
                                        </p:attrNameLst>
                                      </p:cBhvr>
                                      <p:tavLst>
                                        <p:tav tm="0">
                                          <p:val>
                                            <p:fltVal val="0"/>
                                          </p:val>
                                        </p:tav>
                                        <p:tav tm="100000">
                                          <p:val>
                                            <p:strVal val="#ppt_h"/>
                                          </p:val>
                                        </p:tav>
                                      </p:tavLst>
                                    </p:anim>
                                    <p:anim calcmode="lin" valueType="num">
                                      <p:cBhvr>
                                        <p:cTn id="10" dur="2000" fill="hold"/>
                                        <p:tgtEl>
                                          <p:spTgt spid="7787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7879"/>
                                        </p:tgtEl>
                                        <p:attrNameLst>
                                          <p:attrName>style.visibility</p:attrName>
                                        </p:attrNameLst>
                                      </p:cBhvr>
                                      <p:to>
                                        <p:strVal val="visible"/>
                                      </p:to>
                                    </p:set>
                                    <p:anim calcmode="lin" valueType="num">
                                      <p:cBhvr>
                                        <p:cTn id="15" dur="1000" fill="hold"/>
                                        <p:tgtEl>
                                          <p:spTgt spid="77879"/>
                                        </p:tgtEl>
                                        <p:attrNameLst>
                                          <p:attrName>ppt_w</p:attrName>
                                        </p:attrNameLst>
                                      </p:cBhvr>
                                      <p:tavLst>
                                        <p:tav tm="0">
                                          <p:val>
                                            <p:strVal val="#ppt_w*0.70"/>
                                          </p:val>
                                        </p:tav>
                                        <p:tav tm="100000">
                                          <p:val>
                                            <p:strVal val="#ppt_w"/>
                                          </p:val>
                                        </p:tav>
                                      </p:tavLst>
                                    </p:anim>
                                    <p:anim calcmode="lin" valueType="num">
                                      <p:cBhvr>
                                        <p:cTn id="16" dur="1000" fill="hold"/>
                                        <p:tgtEl>
                                          <p:spTgt spid="77879"/>
                                        </p:tgtEl>
                                        <p:attrNameLst>
                                          <p:attrName>ppt_h</p:attrName>
                                        </p:attrNameLst>
                                      </p:cBhvr>
                                      <p:tavLst>
                                        <p:tav tm="0">
                                          <p:val>
                                            <p:strVal val="#ppt_h"/>
                                          </p:val>
                                        </p:tav>
                                        <p:tav tm="100000">
                                          <p:val>
                                            <p:strVal val="#ppt_h"/>
                                          </p:val>
                                        </p:tav>
                                      </p:tavLst>
                                    </p:anim>
                                    <p:animEffect transition="in" filter="fade">
                                      <p:cBhvr>
                                        <p:cTn id="17" dur="1000"/>
                                        <p:tgtEl>
                                          <p:spTgt spid="77879"/>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0.7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7853"/>
                                        </p:tgtEl>
                                        <p:attrNameLst>
                                          <p:attrName>style.visibility</p:attrName>
                                        </p:attrNameLst>
                                      </p:cBhvr>
                                      <p:to>
                                        <p:strVal val="visible"/>
                                      </p:to>
                                    </p:set>
                                    <p:anim calcmode="lin" valueType="num">
                                      <p:cBhvr>
                                        <p:cTn id="29" dur="1000" fill="hold"/>
                                        <p:tgtEl>
                                          <p:spTgt spid="77853"/>
                                        </p:tgtEl>
                                        <p:attrNameLst>
                                          <p:attrName>ppt_w</p:attrName>
                                        </p:attrNameLst>
                                      </p:cBhvr>
                                      <p:tavLst>
                                        <p:tav tm="0">
                                          <p:val>
                                            <p:strVal val="#ppt_w*0.70"/>
                                          </p:val>
                                        </p:tav>
                                        <p:tav tm="100000">
                                          <p:val>
                                            <p:strVal val="#ppt_w"/>
                                          </p:val>
                                        </p:tav>
                                      </p:tavLst>
                                    </p:anim>
                                    <p:anim calcmode="lin" valueType="num">
                                      <p:cBhvr>
                                        <p:cTn id="30" dur="1000" fill="hold"/>
                                        <p:tgtEl>
                                          <p:spTgt spid="77853"/>
                                        </p:tgtEl>
                                        <p:attrNameLst>
                                          <p:attrName>ppt_h</p:attrName>
                                        </p:attrNameLst>
                                      </p:cBhvr>
                                      <p:tavLst>
                                        <p:tav tm="0">
                                          <p:val>
                                            <p:strVal val="#ppt_h"/>
                                          </p:val>
                                        </p:tav>
                                        <p:tav tm="100000">
                                          <p:val>
                                            <p:strVal val="#ppt_h"/>
                                          </p:val>
                                        </p:tav>
                                      </p:tavLst>
                                    </p:anim>
                                    <p:animEffect transition="in" filter="fade">
                                      <p:cBhvr>
                                        <p:cTn id="31" dur="1000"/>
                                        <p:tgtEl>
                                          <p:spTgt spid="77853"/>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77876"/>
                                        </p:tgtEl>
                                        <p:attrNameLst>
                                          <p:attrName>style.visibility</p:attrName>
                                        </p:attrNameLst>
                                      </p:cBhvr>
                                      <p:to>
                                        <p:strVal val="visible"/>
                                      </p:to>
                                    </p:set>
                                    <p:anim calcmode="lin" valueType="num">
                                      <p:cBhvr>
                                        <p:cTn id="36" dur="1000" fill="hold"/>
                                        <p:tgtEl>
                                          <p:spTgt spid="77876"/>
                                        </p:tgtEl>
                                        <p:attrNameLst>
                                          <p:attrName>ppt_w</p:attrName>
                                        </p:attrNameLst>
                                      </p:cBhvr>
                                      <p:tavLst>
                                        <p:tav tm="0">
                                          <p:val>
                                            <p:strVal val="#ppt_w*0.70"/>
                                          </p:val>
                                        </p:tav>
                                        <p:tav tm="100000">
                                          <p:val>
                                            <p:strVal val="#ppt_w"/>
                                          </p:val>
                                        </p:tav>
                                      </p:tavLst>
                                    </p:anim>
                                    <p:anim calcmode="lin" valueType="num">
                                      <p:cBhvr>
                                        <p:cTn id="37" dur="1000" fill="hold"/>
                                        <p:tgtEl>
                                          <p:spTgt spid="77876"/>
                                        </p:tgtEl>
                                        <p:attrNameLst>
                                          <p:attrName>ppt_h</p:attrName>
                                        </p:attrNameLst>
                                      </p:cBhvr>
                                      <p:tavLst>
                                        <p:tav tm="0">
                                          <p:val>
                                            <p:strVal val="#ppt_h"/>
                                          </p:val>
                                        </p:tav>
                                        <p:tav tm="100000">
                                          <p:val>
                                            <p:strVal val="#ppt_h"/>
                                          </p:val>
                                        </p:tav>
                                      </p:tavLst>
                                    </p:anim>
                                    <p:animEffect transition="in" filter="fade">
                                      <p:cBhvr>
                                        <p:cTn id="38" dur="1000"/>
                                        <p:tgtEl>
                                          <p:spTgt spid="77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5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28600"/>
            <a:ext cx="8229600" cy="838200"/>
          </a:xfrm>
        </p:spPr>
        <p:txBody>
          <a:bodyPr/>
          <a:lstStyle/>
          <a:p>
            <a:pPr eaLnBrk="1" hangingPunct="1"/>
            <a:r>
              <a:rPr lang="en-US" dirty="0" smtClean="0"/>
              <a:t>Type B</a:t>
            </a:r>
            <a:r>
              <a:rPr lang="en-US" sz="2400" dirty="0" smtClean="0"/>
              <a:t>Low</a:t>
            </a:r>
            <a:r>
              <a:rPr lang="en-US" dirty="0" smtClean="0"/>
              <a:t> Tympanogram</a:t>
            </a:r>
          </a:p>
        </p:txBody>
      </p:sp>
      <p:graphicFrame>
        <p:nvGraphicFramePr>
          <p:cNvPr id="76803"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4529" name="Group 19"/>
          <p:cNvGrpSpPr>
            <a:grpSpLocks/>
          </p:cNvGrpSpPr>
          <p:nvPr/>
        </p:nvGrpSpPr>
        <p:grpSpPr bwMode="auto">
          <a:xfrm>
            <a:off x="0" y="1905000"/>
            <a:ext cx="7696200" cy="571500"/>
            <a:chOff x="0" y="1200"/>
            <a:chExt cx="4800" cy="360"/>
          </a:xfrm>
        </p:grpSpPr>
        <p:sp>
          <p:nvSpPr>
            <p:cNvPr id="64556" name="Line 20"/>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4557" name="WordArt 2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4530" name="Line 22"/>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4531" name="Line 23"/>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4532" name="WordArt 24"/>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grpSp>
        <p:nvGrpSpPr>
          <p:cNvPr id="64533" name="Group 47"/>
          <p:cNvGrpSpPr>
            <a:grpSpLocks/>
          </p:cNvGrpSpPr>
          <p:nvPr/>
        </p:nvGrpSpPr>
        <p:grpSpPr bwMode="auto">
          <a:xfrm>
            <a:off x="5791200" y="4876800"/>
            <a:ext cx="152400" cy="152400"/>
            <a:chOff x="384" y="3456"/>
            <a:chExt cx="96" cy="96"/>
          </a:xfrm>
        </p:grpSpPr>
        <p:sp>
          <p:nvSpPr>
            <p:cNvPr id="64554" name="Line 48"/>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4555" name="Line 49"/>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pic>
        <p:nvPicPr>
          <p:cNvPr id="76850" name="Picture 50" descr="Blow_tymp"/>
          <p:cNvPicPr>
            <a:picLocks noChangeAspect="1" noChangeArrowheads="1"/>
          </p:cNvPicPr>
          <p:nvPr/>
        </p:nvPicPr>
        <p:blipFill>
          <a:blip r:embed="rId3"/>
          <a:srcRect/>
          <a:stretch>
            <a:fillRect/>
          </a:stretch>
        </p:blipFill>
        <p:spPr bwMode="auto">
          <a:xfrm>
            <a:off x="2297113" y="2667000"/>
            <a:ext cx="1665287" cy="1990725"/>
          </a:xfrm>
          <a:prstGeom prst="rect">
            <a:avLst/>
          </a:prstGeom>
          <a:solidFill>
            <a:schemeClr val="bg1"/>
          </a:solidFill>
          <a:ln w="9525">
            <a:noFill/>
            <a:miter lim="800000"/>
            <a:headEnd/>
            <a:tailEnd/>
          </a:ln>
        </p:spPr>
      </p:pic>
      <p:grpSp>
        <p:nvGrpSpPr>
          <p:cNvPr id="4" name="Group 54"/>
          <p:cNvGrpSpPr>
            <a:grpSpLocks/>
          </p:cNvGrpSpPr>
          <p:nvPr/>
        </p:nvGrpSpPr>
        <p:grpSpPr bwMode="auto">
          <a:xfrm>
            <a:off x="2286000" y="4724400"/>
            <a:ext cx="1524000" cy="1257300"/>
            <a:chOff x="1440" y="2976"/>
            <a:chExt cx="960" cy="792"/>
          </a:xfrm>
        </p:grpSpPr>
        <p:sp>
          <p:nvSpPr>
            <p:cNvPr id="64552" name="WordArt 51"/>
            <p:cNvSpPr>
              <a:spLocks noChangeArrowheads="1" noChangeShapeType="1" noTextEdit="1"/>
            </p:cNvSpPr>
            <p:nvPr/>
          </p:nvSpPr>
          <p:spPr bwMode="auto">
            <a:xfrm>
              <a:off x="1440" y="2976"/>
              <a:ext cx="480" cy="672"/>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a:t>
              </a:r>
            </a:p>
          </p:txBody>
        </p:sp>
        <p:sp>
          <p:nvSpPr>
            <p:cNvPr id="64553" name="WordArt 53"/>
            <p:cNvSpPr>
              <a:spLocks noChangeArrowheads="1" noChangeShapeType="1" noTextEdit="1"/>
            </p:cNvSpPr>
            <p:nvPr/>
          </p:nvSpPr>
          <p:spPr bwMode="auto">
            <a:xfrm>
              <a:off x="1956" y="3408"/>
              <a:ext cx="444"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Low</a:t>
              </a:r>
            </a:p>
          </p:txBody>
        </p:sp>
      </p:grpSp>
      <p:sp>
        <p:nvSpPr>
          <p:cNvPr id="76855" name="WordArt 55"/>
          <p:cNvSpPr>
            <a:spLocks noChangeArrowheads="1" noChangeShapeType="1" noTextEdit="1"/>
          </p:cNvSpPr>
          <p:nvPr/>
        </p:nvSpPr>
        <p:spPr bwMode="auto">
          <a:xfrm>
            <a:off x="2209800" y="6096000"/>
            <a:ext cx="167640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OME</a:t>
            </a:r>
          </a:p>
        </p:txBody>
      </p:sp>
      <p:pic>
        <p:nvPicPr>
          <p:cNvPr id="76856" name="Picture 56" descr="5"/>
          <p:cNvPicPr>
            <a:picLocks noChangeAspect="1" noChangeArrowheads="1"/>
          </p:cNvPicPr>
          <p:nvPr/>
        </p:nvPicPr>
        <p:blipFill>
          <a:blip r:embed="rId4"/>
          <a:srcRect/>
          <a:stretch>
            <a:fillRect/>
          </a:stretch>
        </p:blipFill>
        <p:spPr bwMode="auto">
          <a:xfrm>
            <a:off x="2590800" y="1524000"/>
            <a:ext cx="1116013" cy="1143000"/>
          </a:xfrm>
          <a:prstGeom prst="rect">
            <a:avLst/>
          </a:prstGeom>
          <a:noFill/>
          <a:ln w="9525">
            <a:noFill/>
            <a:miter lim="800000"/>
            <a:headEnd/>
            <a:tailEnd/>
          </a:ln>
        </p:spPr>
      </p:pic>
      <p:grpSp>
        <p:nvGrpSpPr>
          <p:cNvPr id="5" name="Group 74"/>
          <p:cNvGrpSpPr>
            <a:grpSpLocks/>
          </p:cNvGrpSpPr>
          <p:nvPr/>
        </p:nvGrpSpPr>
        <p:grpSpPr bwMode="auto">
          <a:xfrm>
            <a:off x="5584825" y="4648200"/>
            <a:ext cx="2187575" cy="2209800"/>
            <a:chOff x="3518" y="2928"/>
            <a:chExt cx="1378" cy="1392"/>
          </a:xfrm>
        </p:grpSpPr>
        <p:pic>
          <p:nvPicPr>
            <p:cNvPr id="64539" name="Picture 58" descr="marcy-galligan-audiogram-200"/>
            <p:cNvPicPr>
              <a:picLocks noChangeAspect="1" noChangeArrowheads="1"/>
            </p:cNvPicPr>
            <p:nvPr/>
          </p:nvPicPr>
          <p:blipFill>
            <a:blip r:embed="rId5">
              <a:clrChange>
                <a:clrFrom>
                  <a:srgbClr val="E7E5CE"/>
                </a:clrFrom>
                <a:clrTo>
                  <a:srgbClr val="E7E5CE">
                    <a:alpha val="0"/>
                  </a:srgbClr>
                </a:clrTo>
              </a:clrChange>
            </a:blip>
            <a:srcRect/>
            <a:stretch>
              <a:fillRect/>
            </a:stretch>
          </p:blipFill>
          <p:spPr bwMode="auto">
            <a:xfrm>
              <a:off x="3518" y="2928"/>
              <a:ext cx="1378" cy="1392"/>
            </a:xfrm>
            <a:prstGeom prst="rect">
              <a:avLst/>
            </a:prstGeom>
            <a:noFill/>
            <a:ln w="9525">
              <a:noFill/>
              <a:miter lim="800000"/>
              <a:headEnd/>
              <a:tailEnd/>
            </a:ln>
          </p:spPr>
        </p:pic>
        <p:grpSp>
          <p:nvGrpSpPr>
            <p:cNvPr id="64540" name="Group 62"/>
            <p:cNvGrpSpPr>
              <a:grpSpLocks/>
            </p:cNvGrpSpPr>
            <p:nvPr/>
          </p:nvGrpSpPr>
          <p:grpSpPr bwMode="auto">
            <a:xfrm>
              <a:off x="3936" y="3120"/>
              <a:ext cx="48" cy="48"/>
              <a:chOff x="576" y="3504"/>
              <a:chExt cx="96" cy="96"/>
            </a:xfrm>
          </p:grpSpPr>
          <p:sp>
            <p:nvSpPr>
              <p:cNvPr id="64550" name="Line 63"/>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4551" name="Line 64"/>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4541" name="Group 65"/>
            <p:cNvGrpSpPr>
              <a:grpSpLocks/>
            </p:cNvGrpSpPr>
            <p:nvPr/>
          </p:nvGrpSpPr>
          <p:grpSpPr bwMode="auto">
            <a:xfrm>
              <a:off x="4128" y="3120"/>
              <a:ext cx="48" cy="48"/>
              <a:chOff x="576" y="3504"/>
              <a:chExt cx="96" cy="96"/>
            </a:xfrm>
          </p:grpSpPr>
          <p:sp>
            <p:nvSpPr>
              <p:cNvPr id="64548" name="Line 66"/>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4549" name="Line 67"/>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4542" name="Group 68"/>
            <p:cNvGrpSpPr>
              <a:grpSpLocks/>
            </p:cNvGrpSpPr>
            <p:nvPr/>
          </p:nvGrpSpPr>
          <p:grpSpPr bwMode="auto">
            <a:xfrm>
              <a:off x="4320" y="3120"/>
              <a:ext cx="48" cy="48"/>
              <a:chOff x="576" y="3504"/>
              <a:chExt cx="96" cy="96"/>
            </a:xfrm>
          </p:grpSpPr>
          <p:sp>
            <p:nvSpPr>
              <p:cNvPr id="64546" name="Line 69"/>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4547" name="Line 70"/>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4543" name="Group 71"/>
            <p:cNvGrpSpPr>
              <a:grpSpLocks/>
            </p:cNvGrpSpPr>
            <p:nvPr/>
          </p:nvGrpSpPr>
          <p:grpSpPr bwMode="auto">
            <a:xfrm>
              <a:off x="4512" y="3120"/>
              <a:ext cx="48" cy="48"/>
              <a:chOff x="576" y="3504"/>
              <a:chExt cx="96" cy="96"/>
            </a:xfrm>
          </p:grpSpPr>
          <p:sp>
            <p:nvSpPr>
              <p:cNvPr id="64544" name="Line 72"/>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4545" name="Line 73"/>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spTree>
    <p:extLst>
      <p:ext uri="{BB962C8B-B14F-4D97-AF65-F5344CB8AC3E}">
        <p14:creationId xmlns="" xmlns:p14="http://schemas.microsoft.com/office/powerpoint/2010/main" val="176020052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6850"/>
                                        </p:tgtEl>
                                        <p:attrNameLst>
                                          <p:attrName>style.visibility</p:attrName>
                                        </p:attrNameLst>
                                      </p:cBhvr>
                                      <p:to>
                                        <p:strVal val="visible"/>
                                      </p:to>
                                    </p:set>
                                    <p:animEffect transition="in" filter="fade">
                                      <p:cBhvr>
                                        <p:cTn id="7" dur="2000"/>
                                        <p:tgtEl>
                                          <p:spTgt spid="76850"/>
                                        </p:tgtEl>
                                      </p:cBhvr>
                                    </p:animEffect>
                                    <p:anim calcmode="lin" valueType="num">
                                      <p:cBhvr>
                                        <p:cTn id="8" dur="2000" fill="hold"/>
                                        <p:tgtEl>
                                          <p:spTgt spid="76850"/>
                                        </p:tgtEl>
                                        <p:attrNameLst>
                                          <p:attrName>style.rotation</p:attrName>
                                        </p:attrNameLst>
                                      </p:cBhvr>
                                      <p:tavLst>
                                        <p:tav tm="0">
                                          <p:val>
                                            <p:fltVal val="720"/>
                                          </p:val>
                                        </p:tav>
                                        <p:tav tm="100000">
                                          <p:val>
                                            <p:fltVal val="0"/>
                                          </p:val>
                                        </p:tav>
                                      </p:tavLst>
                                    </p:anim>
                                    <p:anim calcmode="lin" valueType="num">
                                      <p:cBhvr>
                                        <p:cTn id="9" dur="2000" fill="hold"/>
                                        <p:tgtEl>
                                          <p:spTgt spid="76850"/>
                                        </p:tgtEl>
                                        <p:attrNameLst>
                                          <p:attrName>ppt_h</p:attrName>
                                        </p:attrNameLst>
                                      </p:cBhvr>
                                      <p:tavLst>
                                        <p:tav tm="0">
                                          <p:val>
                                            <p:fltVal val="0"/>
                                          </p:val>
                                        </p:tav>
                                        <p:tav tm="100000">
                                          <p:val>
                                            <p:strVal val="#ppt_h"/>
                                          </p:val>
                                        </p:tav>
                                      </p:tavLst>
                                    </p:anim>
                                    <p:anim calcmode="lin" valueType="num">
                                      <p:cBhvr>
                                        <p:cTn id="10" dur="2000" fill="hold"/>
                                        <p:tgtEl>
                                          <p:spTgt spid="7685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6856"/>
                                        </p:tgtEl>
                                        <p:attrNameLst>
                                          <p:attrName>style.visibility</p:attrName>
                                        </p:attrNameLst>
                                      </p:cBhvr>
                                      <p:to>
                                        <p:strVal val="visible"/>
                                      </p:to>
                                    </p:set>
                                    <p:anim calcmode="lin" valueType="num">
                                      <p:cBhvr>
                                        <p:cTn id="15" dur="1000" fill="hold"/>
                                        <p:tgtEl>
                                          <p:spTgt spid="76856"/>
                                        </p:tgtEl>
                                        <p:attrNameLst>
                                          <p:attrName>ppt_w</p:attrName>
                                        </p:attrNameLst>
                                      </p:cBhvr>
                                      <p:tavLst>
                                        <p:tav tm="0">
                                          <p:val>
                                            <p:strVal val="#ppt_w*0.70"/>
                                          </p:val>
                                        </p:tav>
                                        <p:tav tm="100000">
                                          <p:val>
                                            <p:strVal val="#ppt_w"/>
                                          </p:val>
                                        </p:tav>
                                      </p:tavLst>
                                    </p:anim>
                                    <p:anim calcmode="lin" valueType="num">
                                      <p:cBhvr>
                                        <p:cTn id="16" dur="1000" fill="hold"/>
                                        <p:tgtEl>
                                          <p:spTgt spid="76856"/>
                                        </p:tgtEl>
                                        <p:attrNameLst>
                                          <p:attrName>ppt_h</p:attrName>
                                        </p:attrNameLst>
                                      </p:cBhvr>
                                      <p:tavLst>
                                        <p:tav tm="0">
                                          <p:val>
                                            <p:strVal val="#ppt_h"/>
                                          </p:val>
                                        </p:tav>
                                        <p:tav tm="100000">
                                          <p:val>
                                            <p:strVal val="#ppt_h"/>
                                          </p:val>
                                        </p:tav>
                                      </p:tavLst>
                                    </p:anim>
                                    <p:animEffect transition="in" filter="fade">
                                      <p:cBhvr>
                                        <p:cTn id="17" dur="1000"/>
                                        <p:tgtEl>
                                          <p:spTgt spid="7685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0.70"/>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6855"/>
                                        </p:tgtEl>
                                        <p:attrNameLst>
                                          <p:attrName>style.visibility</p:attrName>
                                        </p:attrNameLst>
                                      </p:cBhvr>
                                      <p:to>
                                        <p:strVal val="visible"/>
                                      </p:to>
                                    </p:set>
                                    <p:anim calcmode="lin" valueType="num">
                                      <p:cBhvr>
                                        <p:cTn id="29" dur="1000" fill="hold"/>
                                        <p:tgtEl>
                                          <p:spTgt spid="76855"/>
                                        </p:tgtEl>
                                        <p:attrNameLst>
                                          <p:attrName>ppt_w</p:attrName>
                                        </p:attrNameLst>
                                      </p:cBhvr>
                                      <p:tavLst>
                                        <p:tav tm="0">
                                          <p:val>
                                            <p:strVal val="#ppt_w*0.70"/>
                                          </p:val>
                                        </p:tav>
                                        <p:tav tm="100000">
                                          <p:val>
                                            <p:strVal val="#ppt_w"/>
                                          </p:val>
                                        </p:tav>
                                      </p:tavLst>
                                    </p:anim>
                                    <p:anim calcmode="lin" valueType="num">
                                      <p:cBhvr>
                                        <p:cTn id="30" dur="1000" fill="hold"/>
                                        <p:tgtEl>
                                          <p:spTgt spid="76855"/>
                                        </p:tgtEl>
                                        <p:attrNameLst>
                                          <p:attrName>ppt_h</p:attrName>
                                        </p:attrNameLst>
                                      </p:cBhvr>
                                      <p:tavLst>
                                        <p:tav tm="0">
                                          <p:val>
                                            <p:strVal val="#ppt_h"/>
                                          </p:val>
                                        </p:tav>
                                        <p:tav tm="100000">
                                          <p:val>
                                            <p:strVal val="#ppt_h"/>
                                          </p:val>
                                        </p:tav>
                                      </p:tavLst>
                                    </p:anim>
                                    <p:animEffect transition="in" filter="fade">
                                      <p:cBhvr>
                                        <p:cTn id="31" dur="1000"/>
                                        <p:tgtEl>
                                          <p:spTgt spid="76855"/>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strVal val="#ppt_w*0.70"/>
                                          </p:val>
                                        </p:tav>
                                        <p:tav tm="100000">
                                          <p:val>
                                            <p:strVal val="#ppt_w"/>
                                          </p:val>
                                        </p:tav>
                                      </p:tavLst>
                                    </p:anim>
                                    <p:anim calcmode="lin" valueType="num">
                                      <p:cBhvr>
                                        <p:cTn id="37" dur="1000" fill="hold"/>
                                        <p:tgtEl>
                                          <p:spTgt spid="5"/>
                                        </p:tgtEl>
                                        <p:attrNameLst>
                                          <p:attrName>ppt_h</p:attrName>
                                        </p:attrNameLst>
                                      </p:cBhvr>
                                      <p:tavLst>
                                        <p:tav tm="0">
                                          <p:val>
                                            <p:strVal val="#ppt_h"/>
                                          </p:val>
                                        </p:tav>
                                        <p:tav tm="100000">
                                          <p:val>
                                            <p:strVal val="#ppt_h"/>
                                          </p:val>
                                        </p:tav>
                                      </p:tavLst>
                                    </p:anim>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5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28600"/>
            <a:ext cx="8229600" cy="838200"/>
          </a:xfrm>
        </p:spPr>
        <p:txBody>
          <a:bodyPr/>
          <a:lstStyle/>
          <a:p>
            <a:pPr eaLnBrk="1" hangingPunct="1"/>
            <a:r>
              <a:rPr lang="en-US" dirty="0" smtClean="0"/>
              <a:t>Type B</a:t>
            </a:r>
            <a:r>
              <a:rPr lang="en-US" sz="2400" dirty="0" smtClean="0"/>
              <a:t>Hi</a:t>
            </a:r>
            <a:r>
              <a:rPr lang="en-US" dirty="0" smtClean="0"/>
              <a:t> Tympanogram</a:t>
            </a:r>
          </a:p>
        </p:txBody>
      </p:sp>
      <p:graphicFrame>
        <p:nvGraphicFramePr>
          <p:cNvPr id="78851"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5553" name="Group 19"/>
          <p:cNvGrpSpPr>
            <a:grpSpLocks/>
          </p:cNvGrpSpPr>
          <p:nvPr/>
        </p:nvGrpSpPr>
        <p:grpSpPr bwMode="auto">
          <a:xfrm>
            <a:off x="0" y="1905000"/>
            <a:ext cx="7696200" cy="571500"/>
            <a:chOff x="0" y="1200"/>
            <a:chExt cx="4800" cy="360"/>
          </a:xfrm>
        </p:grpSpPr>
        <p:sp>
          <p:nvSpPr>
            <p:cNvPr id="65584" name="Line 20"/>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5585" name="WordArt 2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5554" name="Line 22"/>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5555" name="Line 23"/>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5556" name="WordArt 24"/>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grpSp>
        <p:nvGrpSpPr>
          <p:cNvPr id="65557" name="Group 25"/>
          <p:cNvGrpSpPr>
            <a:grpSpLocks/>
          </p:cNvGrpSpPr>
          <p:nvPr/>
        </p:nvGrpSpPr>
        <p:grpSpPr bwMode="auto">
          <a:xfrm>
            <a:off x="5791200" y="4876800"/>
            <a:ext cx="152400" cy="152400"/>
            <a:chOff x="384" y="3456"/>
            <a:chExt cx="96" cy="96"/>
          </a:xfrm>
        </p:grpSpPr>
        <p:sp>
          <p:nvSpPr>
            <p:cNvPr id="65582" name="Line 26"/>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5583" name="Line 27"/>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grpSp>
        <p:nvGrpSpPr>
          <p:cNvPr id="4" name="Group 51"/>
          <p:cNvGrpSpPr>
            <a:grpSpLocks/>
          </p:cNvGrpSpPr>
          <p:nvPr/>
        </p:nvGrpSpPr>
        <p:grpSpPr bwMode="auto">
          <a:xfrm>
            <a:off x="2286000" y="4724400"/>
            <a:ext cx="1466850" cy="1257300"/>
            <a:chOff x="1440" y="2976"/>
            <a:chExt cx="924" cy="792"/>
          </a:xfrm>
        </p:grpSpPr>
        <p:sp>
          <p:nvSpPr>
            <p:cNvPr id="65580" name="WordArt 30"/>
            <p:cNvSpPr>
              <a:spLocks noChangeArrowheads="1" noChangeShapeType="1" noTextEdit="1"/>
            </p:cNvSpPr>
            <p:nvPr/>
          </p:nvSpPr>
          <p:spPr bwMode="auto">
            <a:xfrm>
              <a:off x="1440" y="2976"/>
              <a:ext cx="480" cy="672"/>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a:t>
              </a:r>
            </a:p>
          </p:txBody>
        </p:sp>
        <p:sp>
          <p:nvSpPr>
            <p:cNvPr id="65581" name="WordArt 31"/>
            <p:cNvSpPr>
              <a:spLocks noChangeArrowheads="1" noChangeShapeType="1" noTextEdit="1"/>
            </p:cNvSpPr>
            <p:nvPr/>
          </p:nvSpPr>
          <p:spPr bwMode="auto">
            <a:xfrm>
              <a:off x="1920" y="3408"/>
              <a:ext cx="444"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Hi</a:t>
              </a:r>
            </a:p>
          </p:txBody>
        </p:sp>
      </p:grpSp>
      <p:sp>
        <p:nvSpPr>
          <p:cNvPr id="78880" name="WordArt 32"/>
          <p:cNvSpPr>
            <a:spLocks noChangeArrowheads="1" noChangeShapeType="1" noTextEdit="1"/>
          </p:cNvSpPr>
          <p:nvPr/>
        </p:nvSpPr>
        <p:spPr bwMode="auto">
          <a:xfrm>
            <a:off x="2286000" y="5943600"/>
            <a:ext cx="1905000" cy="8382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Perforation</a:t>
            </a:r>
          </a:p>
        </p:txBody>
      </p:sp>
      <p:grpSp>
        <p:nvGrpSpPr>
          <p:cNvPr id="5" name="Group 34"/>
          <p:cNvGrpSpPr>
            <a:grpSpLocks/>
          </p:cNvGrpSpPr>
          <p:nvPr/>
        </p:nvGrpSpPr>
        <p:grpSpPr bwMode="auto">
          <a:xfrm>
            <a:off x="5584825" y="4648200"/>
            <a:ext cx="2187575" cy="2209800"/>
            <a:chOff x="3518" y="2928"/>
            <a:chExt cx="1378" cy="1392"/>
          </a:xfrm>
        </p:grpSpPr>
        <p:pic>
          <p:nvPicPr>
            <p:cNvPr id="65567" name="Picture 35" descr="marcy-galligan-audiogram-200"/>
            <p:cNvPicPr>
              <a:picLocks noChangeAspect="1" noChangeArrowheads="1"/>
            </p:cNvPicPr>
            <p:nvPr/>
          </p:nvPicPr>
          <p:blipFill>
            <a:blip r:embed="rId4">
              <a:clrChange>
                <a:clrFrom>
                  <a:srgbClr val="E7E5CE"/>
                </a:clrFrom>
                <a:clrTo>
                  <a:srgbClr val="E7E5CE">
                    <a:alpha val="0"/>
                  </a:srgbClr>
                </a:clrTo>
              </a:clrChange>
            </a:blip>
            <a:srcRect/>
            <a:stretch>
              <a:fillRect/>
            </a:stretch>
          </p:blipFill>
          <p:spPr bwMode="auto">
            <a:xfrm>
              <a:off x="3518" y="2928"/>
              <a:ext cx="1378" cy="1392"/>
            </a:xfrm>
            <a:prstGeom prst="rect">
              <a:avLst/>
            </a:prstGeom>
            <a:noFill/>
            <a:ln w="9525">
              <a:noFill/>
              <a:miter lim="800000"/>
              <a:headEnd/>
              <a:tailEnd/>
            </a:ln>
          </p:spPr>
        </p:pic>
        <p:grpSp>
          <p:nvGrpSpPr>
            <p:cNvPr id="65568" name="Group 36"/>
            <p:cNvGrpSpPr>
              <a:grpSpLocks/>
            </p:cNvGrpSpPr>
            <p:nvPr/>
          </p:nvGrpSpPr>
          <p:grpSpPr bwMode="auto">
            <a:xfrm>
              <a:off x="3936" y="3120"/>
              <a:ext cx="48" cy="48"/>
              <a:chOff x="576" y="3504"/>
              <a:chExt cx="96" cy="96"/>
            </a:xfrm>
          </p:grpSpPr>
          <p:sp>
            <p:nvSpPr>
              <p:cNvPr id="65578" name="Line 37"/>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5579" name="Line 38"/>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5569" name="Group 39"/>
            <p:cNvGrpSpPr>
              <a:grpSpLocks/>
            </p:cNvGrpSpPr>
            <p:nvPr/>
          </p:nvGrpSpPr>
          <p:grpSpPr bwMode="auto">
            <a:xfrm>
              <a:off x="4128" y="3120"/>
              <a:ext cx="48" cy="48"/>
              <a:chOff x="576" y="3504"/>
              <a:chExt cx="96" cy="96"/>
            </a:xfrm>
          </p:grpSpPr>
          <p:sp>
            <p:nvSpPr>
              <p:cNvPr id="65576" name="Line 40"/>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5577" name="Line 41"/>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5570" name="Group 42"/>
            <p:cNvGrpSpPr>
              <a:grpSpLocks/>
            </p:cNvGrpSpPr>
            <p:nvPr/>
          </p:nvGrpSpPr>
          <p:grpSpPr bwMode="auto">
            <a:xfrm>
              <a:off x="4320" y="3120"/>
              <a:ext cx="48" cy="48"/>
              <a:chOff x="576" y="3504"/>
              <a:chExt cx="96" cy="96"/>
            </a:xfrm>
          </p:grpSpPr>
          <p:sp>
            <p:nvSpPr>
              <p:cNvPr id="65574" name="Line 43"/>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5575" name="Line 44"/>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5571" name="Group 45"/>
            <p:cNvGrpSpPr>
              <a:grpSpLocks/>
            </p:cNvGrpSpPr>
            <p:nvPr/>
          </p:nvGrpSpPr>
          <p:grpSpPr bwMode="auto">
            <a:xfrm>
              <a:off x="4512" y="3120"/>
              <a:ext cx="48" cy="48"/>
              <a:chOff x="576" y="3504"/>
              <a:chExt cx="96" cy="96"/>
            </a:xfrm>
          </p:grpSpPr>
          <p:sp>
            <p:nvSpPr>
              <p:cNvPr id="65572" name="Line 46"/>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5573" name="Line 47"/>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pic>
        <p:nvPicPr>
          <p:cNvPr id="78896" name="Picture 48" descr="4453-13252-14117-15435"/>
          <p:cNvPicPr>
            <a:picLocks noChangeAspect="1" noChangeArrowheads="1"/>
          </p:cNvPicPr>
          <p:nvPr/>
        </p:nvPicPr>
        <p:blipFill>
          <a:blip r:embed="rId5"/>
          <a:srcRect/>
          <a:stretch>
            <a:fillRect/>
          </a:stretch>
        </p:blipFill>
        <p:spPr bwMode="auto">
          <a:xfrm>
            <a:off x="2362200" y="1489075"/>
            <a:ext cx="1524000" cy="1177925"/>
          </a:xfrm>
          <a:prstGeom prst="rect">
            <a:avLst/>
          </a:prstGeom>
          <a:noFill/>
          <a:ln w="9525">
            <a:noFill/>
            <a:miter lim="800000"/>
            <a:headEnd/>
            <a:tailEnd/>
          </a:ln>
        </p:spPr>
      </p:pic>
      <p:grpSp>
        <p:nvGrpSpPr>
          <p:cNvPr id="10" name="Group 52"/>
          <p:cNvGrpSpPr>
            <a:grpSpLocks/>
          </p:cNvGrpSpPr>
          <p:nvPr/>
        </p:nvGrpSpPr>
        <p:grpSpPr bwMode="auto">
          <a:xfrm>
            <a:off x="2286000" y="2667000"/>
            <a:ext cx="1665288" cy="1990725"/>
            <a:chOff x="1440" y="1680"/>
            <a:chExt cx="1049" cy="1254"/>
          </a:xfrm>
        </p:grpSpPr>
        <p:pic>
          <p:nvPicPr>
            <p:cNvPr id="65564" name="Picture 28" descr="Blow_tymp"/>
            <p:cNvPicPr>
              <a:picLocks noChangeAspect="1" noChangeArrowheads="1"/>
            </p:cNvPicPr>
            <p:nvPr/>
          </p:nvPicPr>
          <p:blipFill>
            <a:blip r:embed="rId6"/>
            <a:srcRect/>
            <a:stretch>
              <a:fillRect/>
            </a:stretch>
          </p:blipFill>
          <p:spPr bwMode="auto">
            <a:xfrm>
              <a:off x="1440" y="1680"/>
              <a:ext cx="1049" cy="1254"/>
            </a:xfrm>
            <a:prstGeom prst="rect">
              <a:avLst/>
            </a:prstGeom>
            <a:solidFill>
              <a:schemeClr val="bg1"/>
            </a:solidFill>
            <a:ln w="9525">
              <a:noFill/>
              <a:miter lim="800000"/>
              <a:headEnd/>
              <a:tailEnd/>
            </a:ln>
          </p:spPr>
        </p:pic>
        <p:sp>
          <p:nvSpPr>
            <p:cNvPr id="65565" name="Line 49"/>
            <p:cNvSpPr>
              <a:spLocks noChangeShapeType="1"/>
            </p:cNvSpPr>
            <p:nvPr/>
          </p:nvSpPr>
          <p:spPr bwMode="auto">
            <a:xfrm>
              <a:off x="1632" y="2736"/>
              <a:ext cx="720" cy="0"/>
            </a:xfrm>
            <a:prstGeom prst="line">
              <a:avLst/>
            </a:prstGeom>
            <a:noFill/>
            <a:ln w="38100">
              <a:solidFill>
                <a:schemeClr val="bg1"/>
              </a:solidFill>
              <a:round/>
              <a:headEnd/>
              <a:tailEnd/>
            </a:ln>
          </p:spPr>
          <p:txBody>
            <a:bodyPr/>
            <a:lstStyle/>
            <a:p>
              <a:endParaRPr lang="en-US" dirty="0"/>
            </a:p>
          </p:txBody>
        </p:sp>
        <p:sp>
          <p:nvSpPr>
            <p:cNvPr id="65566" name="Line 50"/>
            <p:cNvSpPr>
              <a:spLocks noChangeShapeType="1"/>
            </p:cNvSpPr>
            <p:nvPr/>
          </p:nvSpPr>
          <p:spPr bwMode="auto">
            <a:xfrm>
              <a:off x="1680" y="2256"/>
              <a:ext cx="624" cy="0"/>
            </a:xfrm>
            <a:prstGeom prst="line">
              <a:avLst/>
            </a:prstGeom>
            <a:noFill/>
            <a:ln w="28575">
              <a:solidFill>
                <a:schemeClr val="tx1"/>
              </a:solidFill>
              <a:round/>
              <a:headEnd/>
              <a:tailEnd/>
            </a:ln>
          </p:spPr>
          <p:txBody>
            <a:bodyPr/>
            <a:lstStyle/>
            <a:p>
              <a:endParaRPr lang="en-US" dirty="0"/>
            </a:p>
          </p:txBody>
        </p:sp>
      </p:grpSp>
      <p:pic>
        <p:nvPicPr>
          <p:cNvPr id="78901" name="tube.mov">
            <a:hlinkClick r:id="" action="ppaction://media"/>
          </p:cNvPr>
          <p:cNvPicPr>
            <a:picLocks noGrp="1" noRot="1" noChangeAspect="1" noChangeArrowheads="1"/>
          </p:cNvPicPr>
          <p:nvPr>
            <p:ph sz="half" idx="1"/>
            <a:videoFile r:link="rId1"/>
          </p:nvPr>
        </p:nvPicPr>
        <p:blipFill>
          <a:blip r:embed="rId7"/>
          <a:srcRect/>
          <a:stretch>
            <a:fillRect/>
          </a:stretch>
        </p:blipFill>
        <p:spPr>
          <a:xfrm>
            <a:off x="381000" y="4800600"/>
            <a:ext cx="1295400" cy="1036638"/>
          </a:xfrm>
        </p:spPr>
      </p:pic>
    </p:spTree>
    <p:extLst>
      <p:ext uri="{BB962C8B-B14F-4D97-AF65-F5344CB8AC3E}">
        <p14:creationId xmlns="" xmlns:p14="http://schemas.microsoft.com/office/powerpoint/2010/main" val="162194283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8896"/>
                                        </p:tgtEl>
                                        <p:attrNameLst>
                                          <p:attrName>style.visibility</p:attrName>
                                        </p:attrNameLst>
                                      </p:cBhvr>
                                      <p:to>
                                        <p:strVal val="visible"/>
                                      </p:to>
                                    </p:set>
                                    <p:anim calcmode="lin" valueType="num">
                                      <p:cBhvr>
                                        <p:cTn id="15" dur="1000" fill="hold"/>
                                        <p:tgtEl>
                                          <p:spTgt spid="78896"/>
                                        </p:tgtEl>
                                        <p:attrNameLst>
                                          <p:attrName>ppt_w</p:attrName>
                                        </p:attrNameLst>
                                      </p:cBhvr>
                                      <p:tavLst>
                                        <p:tav tm="0">
                                          <p:val>
                                            <p:strVal val="#ppt_w*0.70"/>
                                          </p:val>
                                        </p:tav>
                                        <p:tav tm="100000">
                                          <p:val>
                                            <p:strVal val="#ppt_w"/>
                                          </p:val>
                                        </p:tav>
                                      </p:tavLst>
                                    </p:anim>
                                    <p:anim calcmode="lin" valueType="num">
                                      <p:cBhvr>
                                        <p:cTn id="16" dur="1000" fill="hold"/>
                                        <p:tgtEl>
                                          <p:spTgt spid="78896"/>
                                        </p:tgtEl>
                                        <p:attrNameLst>
                                          <p:attrName>ppt_h</p:attrName>
                                        </p:attrNameLst>
                                      </p:cBhvr>
                                      <p:tavLst>
                                        <p:tav tm="0">
                                          <p:val>
                                            <p:strVal val="#ppt_h"/>
                                          </p:val>
                                        </p:tav>
                                        <p:tav tm="100000">
                                          <p:val>
                                            <p:strVal val="#ppt_h"/>
                                          </p:val>
                                        </p:tav>
                                      </p:tavLst>
                                    </p:anim>
                                    <p:animEffect transition="in" filter="fade">
                                      <p:cBhvr>
                                        <p:cTn id="17" dur="1000"/>
                                        <p:tgtEl>
                                          <p:spTgt spid="7889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0.70"/>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8880"/>
                                        </p:tgtEl>
                                        <p:attrNameLst>
                                          <p:attrName>style.visibility</p:attrName>
                                        </p:attrNameLst>
                                      </p:cBhvr>
                                      <p:to>
                                        <p:strVal val="visible"/>
                                      </p:to>
                                    </p:set>
                                    <p:anim calcmode="lin" valueType="num">
                                      <p:cBhvr>
                                        <p:cTn id="29" dur="1000" fill="hold"/>
                                        <p:tgtEl>
                                          <p:spTgt spid="78880"/>
                                        </p:tgtEl>
                                        <p:attrNameLst>
                                          <p:attrName>ppt_w</p:attrName>
                                        </p:attrNameLst>
                                      </p:cBhvr>
                                      <p:tavLst>
                                        <p:tav tm="0">
                                          <p:val>
                                            <p:strVal val="#ppt_w*0.70"/>
                                          </p:val>
                                        </p:tav>
                                        <p:tav tm="100000">
                                          <p:val>
                                            <p:strVal val="#ppt_w"/>
                                          </p:val>
                                        </p:tav>
                                      </p:tavLst>
                                    </p:anim>
                                    <p:anim calcmode="lin" valueType="num">
                                      <p:cBhvr>
                                        <p:cTn id="30" dur="1000" fill="hold"/>
                                        <p:tgtEl>
                                          <p:spTgt spid="78880"/>
                                        </p:tgtEl>
                                        <p:attrNameLst>
                                          <p:attrName>ppt_h</p:attrName>
                                        </p:attrNameLst>
                                      </p:cBhvr>
                                      <p:tavLst>
                                        <p:tav tm="0">
                                          <p:val>
                                            <p:strVal val="#ppt_h"/>
                                          </p:val>
                                        </p:tav>
                                        <p:tav tm="100000">
                                          <p:val>
                                            <p:strVal val="#ppt_h"/>
                                          </p:val>
                                        </p:tav>
                                      </p:tavLst>
                                    </p:anim>
                                    <p:animEffect transition="in" filter="fade">
                                      <p:cBhvr>
                                        <p:cTn id="31" dur="1000"/>
                                        <p:tgtEl>
                                          <p:spTgt spid="78880"/>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strVal val="#ppt_w*0.70"/>
                                          </p:val>
                                        </p:tav>
                                        <p:tav tm="100000">
                                          <p:val>
                                            <p:strVal val="#ppt_w"/>
                                          </p:val>
                                        </p:tav>
                                      </p:tavLst>
                                    </p:anim>
                                    <p:anim calcmode="lin" valueType="num">
                                      <p:cBhvr>
                                        <p:cTn id="37" dur="1000" fill="hold"/>
                                        <p:tgtEl>
                                          <p:spTgt spid="5"/>
                                        </p:tgtEl>
                                        <p:attrNameLst>
                                          <p:attrName>ppt_h</p:attrName>
                                        </p:attrNameLst>
                                      </p:cBhvr>
                                      <p:tavLst>
                                        <p:tav tm="0">
                                          <p:val>
                                            <p:strVal val="#ppt_h"/>
                                          </p:val>
                                        </p:tav>
                                        <p:tav tm="100000">
                                          <p:val>
                                            <p:strVal val="#ppt_h"/>
                                          </p:val>
                                        </p:tav>
                                      </p:tavLst>
                                    </p:anim>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78901"/>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78901"/>
                                        </p:tgtEl>
                                      </p:cBhvr>
                                    </p:cmd>
                                  </p:childTnLst>
                                </p:cTn>
                              </p:par>
                            </p:childTnLst>
                          </p:cTn>
                        </p:par>
                      </p:childTnLst>
                    </p:cTn>
                  </p:par>
                </p:childTnLst>
              </p:cTn>
              <p:nextCondLst>
                <p:cond evt="onClick" delay="0">
                  <p:tgtEl>
                    <p:spTgt spid="78901"/>
                  </p:tgtEl>
                </p:cond>
              </p:nextCondLst>
            </p:seq>
            <p:video>
              <p:cMediaNode>
                <p:cTn id="44" fill="hold" display="0">
                  <p:stCondLst>
                    <p:cond delay="indefinite"/>
                  </p:stCondLst>
                  <p:endCondLst>
                    <p:cond evt="onNext" delay="0">
                      <p:tgtEl>
                        <p:sldTgt/>
                      </p:tgtEl>
                    </p:cond>
                    <p:cond evt="onPrev" delay="0">
                      <p:tgtEl>
                        <p:sldTgt/>
                      </p:tgtEl>
                    </p:cond>
                  </p:endCondLst>
                </p:cTn>
                <p:tgtEl>
                  <p:spTgt spid="78901"/>
                </p:tgtEl>
              </p:cMediaNode>
            </p:video>
          </p:childTnLst>
        </p:cTn>
      </p:par>
    </p:tnLst>
    <p:bldLst>
      <p:bldP spid="7888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28600"/>
            <a:ext cx="8229600" cy="838200"/>
          </a:xfrm>
        </p:spPr>
        <p:txBody>
          <a:bodyPr/>
          <a:lstStyle/>
          <a:p>
            <a:pPr eaLnBrk="1" hangingPunct="1"/>
            <a:r>
              <a:rPr lang="en-US" dirty="0" smtClean="0"/>
              <a:t>Type C Tympanogram</a:t>
            </a:r>
          </a:p>
        </p:txBody>
      </p:sp>
      <p:graphicFrame>
        <p:nvGraphicFramePr>
          <p:cNvPr id="79875"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6577" name="Group 19"/>
          <p:cNvGrpSpPr>
            <a:grpSpLocks/>
          </p:cNvGrpSpPr>
          <p:nvPr/>
        </p:nvGrpSpPr>
        <p:grpSpPr bwMode="auto">
          <a:xfrm>
            <a:off x="0" y="1905000"/>
            <a:ext cx="7696200" cy="571500"/>
            <a:chOff x="0" y="1200"/>
            <a:chExt cx="4800" cy="360"/>
          </a:xfrm>
        </p:grpSpPr>
        <p:sp>
          <p:nvSpPr>
            <p:cNvPr id="66589" name="Line 20"/>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6590" name="WordArt 2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6578" name="Line 22"/>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6579" name="Line 23"/>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6580" name="WordArt 24"/>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grpSp>
        <p:nvGrpSpPr>
          <p:cNvPr id="66581" name="Group 25"/>
          <p:cNvGrpSpPr>
            <a:grpSpLocks/>
          </p:cNvGrpSpPr>
          <p:nvPr/>
        </p:nvGrpSpPr>
        <p:grpSpPr bwMode="auto">
          <a:xfrm>
            <a:off x="5791200" y="4876800"/>
            <a:ext cx="152400" cy="152400"/>
            <a:chOff x="384" y="3456"/>
            <a:chExt cx="96" cy="96"/>
          </a:xfrm>
        </p:grpSpPr>
        <p:sp>
          <p:nvSpPr>
            <p:cNvPr id="66587" name="Line 26"/>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6588" name="Line 27"/>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sp>
        <p:nvSpPr>
          <p:cNvPr id="79904" name="WordArt 32"/>
          <p:cNvSpPr>
            <a:spLocks noChangeArrowheads="1" noChangeShapeType="1" noTextEdit="1"/>
          </p:cNvSpPr>
          <p:nvPr/>
        </p:nvSpPr>
        <p:spPr bwMode="auto">
          <a:xfrm>
            <a:off x="1371600" y="5943600"/>
            <a:ext cx="3505200" cy="8382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Eustachian Tube Dysfunction</a:t>
            </a:r>
          </a:p>
        </p:txBody>
      </p:sp>
      <p:pic>
        <p:nvPicPr>
          <p:cNvPr id="79922" name="Picture 50" descr="C_tymp2"/>
          <p:cNvPicPr>
            <a:picLocks noChangeAspect="1" noChangeArrowheads="1"/>
          </p:cNvPicPr>
          <p:nvPr/>
        </p:nvPicPr>
        <p:blipFill>
          <a:blip r:embed="rId3"/>
          <a:srcRect/>
          <a:stretch>
            <a:fillRect/>
          </a:stretch>
        </p:blipFill>
        <p:spPr bwMode="auto">
          <a:xfrm>
            <a:off x="2286000" y="2667000"/>
            <a:ext cx="1657350" cy="1990725"/>
          </a:xfrm>
          <a:prstGeom prst="rect">
            <a:avLst/>
          </a:prstGeom>
          <a:solidFill>
            <a:schemeClr val="bg1"/>
          </a:solidFill>
          <a:ln w="9525">
            <a:noFill/>
            <a:miter lim="800000"/>
            <a:headEnd/>
            <a:tailEnd/>
          </a:ln>
        </p:spPr>
      </p:pic>
      <p:sp>
        <p:nvSpPr>
          <p:cNvPr id="79923" name="WordArt 51"/>
          <p:cNvSpPr>
            <a:spLocks noChangeArrowheads="1" noChangeShapeType="1" noTextEdit="1"/>
          </p:cNvSpPr>
          <p:nvPr/>
        </p:nvSpPr>
        <p:spPr bwMode="auto">
          <a:xfrm>
            <a:off x="2667000" y="4724400"/>
            <a:ext cx="914400" cy="10668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C</a:t>
            </a:r>
          </a:p>
        </p:txBody>
      </p:sp>
      <p:pic>
        <p:nvPicPr>
          <p:cNvPr id="79925" name="Picture 53" descr="20050223-chronic-otitis-media-retraction-pocker"/>
          <p:cNvPicPr>
            <a:picLocks noChangeAspect="1" noChangeArrowheads="1"/>
          </p:cNvPicPr>
          <p:nvPr/>
        </p:nvPicPr>
        <p:blipFill>
          <a:blip r:embed="rId4"/>
          <a:srcRect/>
          <a:stretch>
            <a:fillRect/>
          </a:stretch>
        </p:blipFill>
        <p:spPr bwMode="auto">
          <a:xfrm>
            <a:off x="2514600" y="1484313"/>
            <a:ext cx="1295400" cy="1233487"/>
          </a:xfrm>
          <a:prstGeom prst="rect">
            <a:avLst/>
          </a:prstGeom>
          <a:noFill/>
          <a:ln w="9525">
            <a:noFill/>
            <a:miter lim="800000"/>
            <a:headEnd/>
            <a:tailEnd/>
          </a:ln>
        </p:spPr>
      </p:pic>
      <p:pic>
        <p:nvPicPr>
          <p:cNvPr id="79926" name="Picture 54" descr="jg7"/>
          <p:cNvPicPr>
            <a:picLocks noChangeAspect="1" noChangeArrowheads="1"/>
          </p:cNvPicPr>
          <p:nvPr/>
        </p:nvPicPr>
        <p:blipFill>
          <a:blip r:embed="rId5"/>
          <a:srcRect l="8621" t="42157" b="6079"/>
          <a:stretch>
            <a:fillRect/>
          </a:stretch>
        </p:blipFill>
        <p:spPr bwMode="auto">
          <a:xfrm>
            <a:off x="5715000" y="4643438"/>
            <a:ext cx="2667000" cy="2214562"/>
          </a:xfrm>
          <a:prstGeom prst="rect">
            <a:avLst/>
          </a:prstGeom>
          <a:noFill/>
          <a:ln w="9525">
            <a:noFill/>
            <a:miter lim="800000"/>
            <a:headEnd/>
            <a:tailEnd/>
          </a:ln>
        </p:spPr>
      </p:pic>
    </p:spTree>
    <p:extLst>
      <p:ext uri="{BB962C8B-B14F-4D97-AF65-F5344CB8AC3E}">
        <p14:creationId xmlns="" xmlns:p14="http://schemas.microsoft.com/office/powerpoint/2010/main" val="394948394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9922"/>
                                        </p:tgtEl>
                                        <p:attrNameLst>
                                          <p:attrName>style.visibility</p:attrName>
                                        </p:attrNameLst>
                                      </p:cBhvr>
                                      <p:to>
                                        <p:strVal val="visible"/>
                                      </p:to>
                                    </p:set>
                                    <p:animEffect transition="in" filter="fade">
                                      <p:cBhvr>
                                        <p:cTn id="7" dur="2000"/>
                                        <p:tgtEl>
                                          <p:spTgt spid="79922"/>
                                        </p:tgtEl>
                                      </p:cBhvr>
                                    </p:animEffect>
                                    <p:anim calcmode="lin" valueType="num">
                                      <p:cBhvr>
                                        <p:cTn id="8" dur="2000" fill="hold"/>
                                        <p:tgtEl>
                                          <p:spTgt spid="79922"/>
                                        </p:tgtEl>
                                        <p:attrNameLst>
                                          <p:attrName>style.rotation</p:attrName>
                                        </p:attrNameLst>
                                      </p:cBhvr>
                                      <p:tavLst>
                                        <p:tav tm="0">
                                          <p:val>
                                            <p:fltVal val="720"/>
                                          </p:val>
                                        </p:tav>
                                        <p:tav tm="100000">
                                          <p:val>
                                            <p:fltVal val="0"/>
                                          </p:val>
                                        </p:tav>
                                      </p:tavLst>
                                    </p:anim>
                                    <p:anim calcmode="lin" valueType="num">
                                      <p:cBhvr>
                                        <p:cTn id="9" dur="2000" fill="hold"/>
                                        <p:tgtEl>
                                          <p:spTgt spid="79922"/>
                                        </p:tgtEl>
                                        <p:attrNameLst>
                                          <p:attrName>ppt_h</p:attrName>
                                        </p:attrNameLst>
                                      </p:cBhvr>
                                      <p:tavLst>
                                        <p:tav tm="0">
                                          <p:val>
                                            <p:fltVal val="0"/>
                                          </p:val>
                                        </p:tav>
                                        <p:tav tm="100000">
                                          <p:val>
                                            <p:strVal val="#ppt_h"/>
                                          </p:val>
                                        </p:tav>
                                      </p:tavLst>
                                    </p:anim>
                                    <p:anim calcmode="lin" valueType="num">
                                      <p:cBhvr>
                                        <p:cTn id="10" dur="2000" fill="hold"/>
                                        <p:tgtEl>
                                          <p:spTgt spid="7992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9925"/>
                                        </p:tgtEl>
                                        <p:attrNameLst>
                                          <p:attrName>style.visibility</p:attrName>
                                        </p:attrNameLst>
                                      </p:cBhvr>
                                      <p:to>
                                        <p:strVal val="visible"/>
                                      </p:to>
                                    </p:set>
                                    <p:anim calcmode="lin" valueType="num">
                                      <p:cBhvr>
                                        <p:cTn id="15" dur="1000" fill="hold"/>
                                        <p:tgtEl>
                                          <p:spTgt spid="79925"/>
                                        </p:tgtEl>
                                        <p:attrNameLst>
                                          <p:attrName>ppt_w</p:attrName>
                                        </p:attrNameLst>
                                      </p:cBhvr>
                                      <p:tavLst>
                                        <p:tav tm="0">
                                          <p:val>
                                            <p:strVal val="#ppt_w*0.70"/>
                                          </p:val>
                                        </p:tav>
                                        <p:tav tm="100000">
                                          <p:val>
                                            <p:strVal val="#ppt_w"/>
                                          </p:val>
                                        </p:tav>
                                      </p:tavLst>
                                    </p:anim>
                                    <p:anim calcmode="lin" valueType="num">
                                      <p:cBhvr>
                                        <p:cTn id="16" dur="1000" fill="hold"/>
                                        <p:tgtEl>
                                          <p:spTgt spid="79925"/>
                                        </p:tgtEl>
                                        <p:attrNameLst>
                                          <p:attrName>ppt_h</p:attrName>
                                        </p:attrNameLst>
                                      </p:cBhvr>
                                      <p:tavLst>
                                        <p:tav tm="0">
                                          <p:val>
                                            <p:strVal val="#ppt_h"/>
                                          </p:val>
                                        </p:tav>
                                        <p:tav tm="100000">
                                          <p:val>
                                            <p:strVal val="#ppt_h"/>
                                          </p:val>
                                        </p:tav>
                                      </p:tavLst>
                                    </p:anim>
                                    <p:animEffect transition="in" filter="fade">
                                      <p:cBhvr>
                                        <p:cTn id="17" dur="1000"/>
                                        <p:tgtEl>
                                          <p:spTgt spid="79925"/>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79923"/>
                                        </p:tgtEl>
                                        <p:attrNameLst>
                                          <p:attrName>style.visibility</p:attrName>
                                        </p:attrNameLst>
                                      </p:cBhvr>
                                      <p:to>
                                        <p:strVal val="visible"/>
                                      </p:to>
                                    </p:set>
                                    <p:anim calcmode="lin" valueType="num">
                                      <p:cBhvr>
                                        <p:cTn id="22" dur="1000" fill="hold"/>
                                        <p:tgtEl>
                                          <p:spTgt spid="79923"/>
                                        </p:tgtEl>
                                        <p:attrNameLst>
                                          <p:attrName>ppt_w</p:attrName>
                                        </p:attrNameLst>
                                      </p:cBhvr>
                                      <p:tavLst>
                                        <p:tav tm="0">
                                          <p:val>
                                            <p:strVal val="#ppt_w*0.70"/>
                                          </p:val>
                                        </p:tav>
                                        <p:tav tm="100000">
                                          <p:val>
                                            <p:strVal val="#ppt_w"/>
                                          </p:val>
                                        </p:tav>
                                      </p:tavLst>
                                    </p:anim>
                                    <p:anim calcmode="lin" valueType="num">
                                      <p:cBhvr>
                                        <p:cTn id="23" dur="1000" fill="hold"/>
                                        <p:tgtEl>
                                          <p:spTgt spid="79923"/>
                                        </p:tgtEl>
                                        <p:attrNameLst>
                                          <p:attrName>ppt_h</p:attrName>
                                        </p:attrNameLst>
                                      </p:cBhvr>
                                      <p:tavLst>
                                        <p:tav tm="0">
                                          <p:val>
                                            <p:strVal val="#ppt_h"/>
                                          </p:val>
                                        </p:tav>
                                        <p:tav tm="100000">
                                          <p:val>
                                            <p:strVal val="#ppt_h"/>
                                          </p:val>
                                        </p:tav>
                                      </p:tavLst>
                                    </p:anim>
                                    <p:animEffect transition="in" filter="fade">
                                      <p:cBhvr>
                                        <p:cTn id="24" dur="1000"/>
                                        <p:tgtEl>
                                          <p:spTgt spid="7992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9904"/>
                                        </p:tgtEl>
                                        <p:attrNameLst>
                                          <p:attrName>style.visibility</p:attrName>
                                        </p:attrNameLst>
                                      </p:cBhvr>
                                      <p:to>
                                        <p:strVal val="visible"/>
                                      </p:to>
                                    </p:set>
                                    <p:anim calcmode="lin" valueType="num">
                                      <p:cBhvr>
                                        <p:cTn id="29" dur="1000" fill="hold"/>
                                        <p:tgtEl>
                                          <p:spTgt spid="79904"/>
                                        </p:tgtEl>
                                        <p:attrNameLst>
                                          <p:attrName>ppt_w</p:attrName>
                                        </p:attrNameLst>
                                      </p:cBhvr>
                                      <p:tavLst>
                                        <p:tav tm="0">
                                          <p:val>
                                            <p:strVal val="#ppt_w*0.70"/>
                                          </p:val>
                                        </p:tav>
                                        <p:tav tm="100000">
                                          <p:val>
                                            <p:strVal val="#ppt_w"/>
                                          </p:val>
                                        </p:tav>
                                      </p:tavLst>
                                    </p:anim>
                                    <p:anim calcmode="lin" valueType="num">
                                      <p:cBhvr>
                                        <p:cTn id="30" dur="1000" fill="hold"/>
                                        <p:tgtEl>
                                          <p:spTgt spid="79904"/>
                                        </p:tgtEl>
                                        <p:attrNameLst>
                                          <p:attrName>ppt_h</p:attrName>
                                        </p:attrNameLst>
                                      </p:cBhvr>
                                      <p:tavLst>
                                        <p:tav tm="0">
                                          <p:val>
                                            <p:strVal val="#ppt_h"/>
                                          </p:val>
                                        </p:tav>
                                        <p:tav tm="100000">
                                          <p:val>
                                            <p:strVal val="#ppt_h"/>
                                          </p:val>
                                        </p:tav>
                                      </p:tavLst>
                                    </p:anim>
                                    <p:animEffect transition="in" filter="fade">
                                      <p:cBhvr>
                                        <p:cTn id="31" dur="1000"/>
                                        <p:tgtEl>
                                          <p:spTgt spid="79904"/>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79926"/>
                                        </p:tgtEl>
                                        <p:attrNameLst>
                                          <p:attrName>style.visibility</p:attrName>
                                        </p:attrNameLst>
                                      </p:cBhvr>
                                      <p:to>
                                        <p:strVal val="visible"/>
                                      </p:to>
                                    </p:set>
                                    <p:anim calcmode="lin" valueType="num">
                                      <p:cBhvr>
                                        <p:cTn id="36" dur="1000" fill="hold"/>
                                        <p:tgtEl>
                                          <p:spTgt spid="79926"/>
                                        </p:tgtEl>
                                        <p:attrNameLst>
                                          <p:attrName>ppt_w</p:attrName>
                                        </p:attrNameLst>
                                      </p:cBhvr>
                                      <p:tavLst>
                                        <p:tav tm="0">
                                          <p:val>
                                            <p:strVal val="#ppt_w*0.70"/>
                                          </p:val>
                                        </p:tav>
                                        <p:tav tm="100000">
                                          <p:val>
                                            <p:strVal val="#ppt_w"/>
                                          </p:val>
                                        </p:tav>
                                      </p:tavLst>
                                    </p:anim>
                                    <p:anim calcmode="lin" valueType="num">
                                      <p:cBhvr>
                                        <p:cTn id="37" dur="1000" fill="hold"/>
                                        <p:tgtEl>
                                          <p:spTgt spid="79926"/>
                                        </p:tgtEl>
                                        <p:attrNameLst>
                                          <p:attrName>ppt_h</p:attrName>
                                        </p:attrNameLst>
                                      </p:cBhvr>
                                      <p:tavLst>
                                        <p:tav tm="0">
                                          <p:val>
                                            <p:strVal val="#ppt_h"/>
                                          </p:val>
                                        </p:tav>
                                        <p:tav tm="100000">
                                          <p:val>
                                            <p:strVal val="#ppt_h"/>
                                          </p:val>
                                        </p:tav>
                                      </p:tavLst>
                                    </p:anim>
                                    <p:animEffect transition="in" filter="fade">
                                      <p:cBhvr>
                                        <p:cTn id="38" dur="1000"/>
                                        <p:tgtEl>
                                          <p:spTgt spid="79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04" grpId="0" animBg="1"/>
      <p:bldP spid="7992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4000" dirty="0" smtClean="0"/>
              <a:t>Static Compliance</a:t>
            </a:r>
            <a:br>
              <a:rPr lang="en-US" sz="4000" dirty="0" smtClean="0"/>
            </a:br>
            <a:r>
              <a:rPr lang="en-US" sz="4000" dirty="0" smtClean="0"/>
              <a:t>(Peak Compliance)</a:t>
            </a:r>
          </a:p>
        </p:txBody>
      </p:sp>
      <p:sp>
        <p:nvSpPr>
          <p:cNvPr id="67587" name="Rectangle 3"/>
          <p:cNvSpPr>
            <a:spLocks noGrp="1" noChangeArrowheads="1"/>
          </p:cNvSpPr>
          <p:nvPr>
            <p:ph type="body" idx="1"/>
          </p:nvPr>
        </p:nvSpPr>
        <p:spPr>
          <a:xfrm>
            <a:off x="457200" y="1600200"/>
            <a:ext cx="8229600" cy="685800"/>
          </a:xfrm>
        </p:spPr>
        <p:txBody>
          <a:bodyPr/>
          <a:lstStyle/>
          <a:p>
            <a:pPr eaLnBrk="1" hangingPunct="1">
              <a:buFontTx/>
              <a:buNone/>
            </a:pPr>
            <a:r>
              <a:rPr lang="en-US" dirty="0" smtClean="0"/>
              <a:t>Acceptable Range by Age</a:t>
            </a:r>
          </a:p>
        </p:txBody>
      </p:sp>
      <p:sp>
        <p:nvSpPr>
          <p:cNvPr id="67588" name="Rectangle 4"/>
          <p:cNvSpPr>
            <a:spLocks noChangeArrowheads="1"/>
          </p:cNvSpPr>
          <p:nvPr/>
        </p:nvSpPr>
        <p:spPr bwMode="auto">
          <a:xfrm>
            <a:off x="4114800" y="2514600"/>
            <a:ext cx="762000" cy="685800"/>
          </a:xfrm>
          <a:prstGeom prst="rect">
            <a:avLst/>
          </a:prstGeom>
          <a:solidFill>
            <a:schemeClr val="bg2"/>
          </a:solidFill>
          <a:ln w="9525">
            <a:solidFill>
              <a:schemeClr val="tx1"/>
            </a:solidFill>
            <a:miter lim="800000"/>
            <a:headEnd/>
            <a:tailEnd/>
          </a:ln>
        </p:spPr>
        <p:txBody>
          <a:bodyPr wrap="none" anchor="ctr"/>
          <a:lstStyle/>
          <a:p>
            <a:endParaRPr lang="ar-SA"/>
          </a:p>
        </p:txBody>
      </p:sp>
      <p:sp>
        <p:nvSpPr>
          <p:cNvPr id="67589" name="Rectangle 5"/>
          <p:cNvSpPr>
            <a:spLocks noChangeArrowheads="1"/>
          </p:cNvSpPr>
          <p:nvPr/>
        </p:nvSpPr>
        <p:spPr bwMode="auto">
          <a:xfrm>
            <a:off x="4114800" y="3200400"/>
            <a:ext cx="762000" cy="2514600"/>
          </a:xfrm>
          <a:prstGeom prst="rect">
            <a:avLst/>
          </a:prstGeom>
          <a:solidFill>
            <a:schemeClr val="accent1"/>
          </a:solidFill>
          <a:ln w="9525">
            <a:solidFill>
              <a:schemeClr val="tx1"/>
            </a:solidFill>
            <a:miter lim="800000"/>
            <a:headEnd/>
            <a:tailEnd/>
          </a:ln>
        </p:spPr>
        <p:txBody>
          <a:bodyPr wrap="none" anchor="ctr"/>
          <a:lstStyle/>
          <a:p>
            <a:endParaRPr lang="ar-SA"/>
          </a:p>
        </p:txBody>
      </p:sp>
      <p:sp>
        <p:nvSpPr>
          <p:cNvPr id="67590" name="Rectangle 6"/>
          <p:cNvSpPr>
            <a:spLocks noChangeArrowheads="1"/>
          </p:cNvSpPr>
          <p:nvPr/>
        </p:nvSpPr>
        <p:spPr bwMode="auto">
          <a:xfrm>
            <a:off x="4114800" y="5715000"/>
            <a:ext cx="762000" cy="457200"/>
          </a:xfrm>
          <a:prstGeom prst="rect">
            <a:avLst/>
          </a:prstGeom>
          <a:solidFill>
            <a:schemeClr val="bg2"/>
          </a:solidFill>
          <a:ln w="9525">
            <a:solidFill>
              <a:schemeClr val="tx1"/>
            </a:solidFill>
            <a:miter lim="800000"/>
            <a:headEnd/>
            <a:tailEnd/>
          </a:ln>
        </p:spPr>
        <p:txBody>
          <a:bodyPr wrap="none" anchor="ctr"/>
          <a:lstStyle/>
          <a:p>
            <a:endParaRPr lang="ar-SA"/>
          </a:p>
        </p:txBody>
      </p:sp>
      <p:sp>
        <p:nvSpPr>
          <p:cNvPr id="67591" name="Text Box 7"/>
          <p:cNvSpPr txBox="1">
            <a:spLocks noChangeArrowheads="1"/>
          </p:cNvSpPr>
          <p:nvPr/>
        </p:nvSpPr>
        <p:spPr bwMode="auto">
          <a:xfrm>
            <a:off x="3657600" y="5486400"/>
            <a:ext cx="609600" cy="366713"/>
          </a:xfrm>
          <a:prstGeom prst="rect">
            <a:avLst/>
          </a:prstGeom>
          <a:noFill/>
          <a:ln w="9525">
            <a:noFill/>
            <a:miter lim="800000"/>
            <a:headEnd/>
            <a:tailEnd/>
          </a:ln>
        </p:spPr>
        <p:txBody>
          <a:bodyPr>
            <a:spAutoFit/>
          </a:bodyPr>
          <a:lstStyle/>
          <a:p>
            <a:pPr>
              <a:spcBef>
                <a:spcPct val="50000"/>
              </a:spcBef>
            </a:pPr>
            <a:r>
              <a:rPr lang="en-US" dirty="0"/>
              <a:t>0.2</a:t>
            </a:r>
          </a:p>
        </p:txBody>
      </p:sp>
      <p:sp>
        <p:nvSpPr>
          <p:cNvPr id="67592" name="Text Box 8"/>
          <p:cNvSpPr txBox="1">
            <a:spLocks noChangeArrowheads="1"/>
          </p:cNvSpPr>
          <p:nvPr/>
        </p:nvSpPr>
        <p:spPr bwMode="auto">
          <a:xfrm>
            <a:off x="3581400" y="3048000"/>
            <a:ext cx="704850" cy="461963"/>
          </a:xfrm>
          <a:prstGeom prst="rect">
            <a:avLst/>
          </a:prstGeom>
          <a:noFill/>
          <a:ln w="9525">
            <a:noFill/>
            <a:miter lim="800000"/>
            <a:headEnd/>
            <a:tailEnd/>
          </a:ln>
        </p:spPr>
        <p:txBody>
          <a:bodyPr>
            <a:spAutoFit/>
          </a:bodyPr>
          <a:lstStyle/>
          <a:p>
            <a:pPr>
              <a:spcBef>
                <a:spcPct val="50000"/>
              </a:spcBef>
            </a:pPr>
            <a:r>
              <a:rPr lang="en-US" dirty="0"/>
              <a:t>0.9</a:t>
            </a:r>
          </a:p>
        </p:txBody>
      </p:sp>
      <p:sp>
        <p:nvSpPr>
          <p:cNvPr id="9225" name="Text Box 9"/>
          <p:cNvSpPr txBox="1">
            <a:spLocks noChangeArrowheads="1"/>
          </p:cNvSpPr>
          <p:nvPr/>
        </p:nvSpPr>
        <p:spPr bwMode="auto">
          <a:xfrm>
            <a:off x="5791200" y="2574925"/>
            <a:ext cx="2971800" cy="701675"/>
          </a:xfrm>
          <a:prstGeom prst="rect">
            <a:avLst/>
          </a:prstGeom>
          <a:solidFill>
            <a:srgbClr val="FFCC00"/>
          </a:solidFill>
          <a:ln w="9525">
            <a:noFill/>
            <a:miter lim="800000"/>
            <a:headEnd/>
            <a:tailEnd/>
          </a:ln>
        </p:spPr>
        <p:txBody>
          <a:bodyPr>
            <a:spAutoFit/>
          </a:bodyPr>
          <a:lstStyle/>
          <a:p>
            <a:pPr>
              <a:spcBef>
                <a:spcPct val="50000"/>
              </a:spcBef>
            </a:pPr>
            <a:r>
              <a:rPr lang="en-US" sz="2000" dirty="0"/>
              <a:t>Flaccid:  disarticulation, flaccid TM, etc.</a:t>
            </a:r>
          </a:p>
        </p:txBody>
      </p:sp>
      <p:sp>
        <p:nvSpPr>
          <p:cNvPr id="9226" name="Text Box 10"/>
          <p:cNvSpPr txBox="1">
            <a:spLocks noChangeArrowheads="1"/>
          </p:cNvSpPr>
          <p:nvPr/>
        </p:nvSpPr>
        <p:spPr bwMode="auto">
          <a:xfrm>
            <a:off x="5791200" y="4038600"/>
            <a:ext cx="3124200" cy="396875"/>
          </a:xfrm>
          <a:prstGeom prst="rect">
            <a:avLst/>
          </a:prstGeom>
          <a:solidFill>
            <a:srgbClr val="FFCC00"/>
          </a:solidFill>
          <a:ln w="9525">
            <a:noFill/>
            <a:miter lim="800000"/>
            <a:headEnd/>
            <a:tailEnd/>
          </a:ln>
        </p:spPr>
        <p:txBody>
          <a:bodyPr>
            <a:spAutoFit/>
          </a:bodyPr>
          <a:lstStyle/>
          <a:p>
            <a:pPr>
              <a:spcBef>
                <a:spcPct val="50000"/>
              </a:spcBef>
            </a:pPr>
            <a:r>
              <a:rPr lang="en-US" sz="2000" dirty="0"/>
              <a:t>Normal mobility</a:t>
            </a:r>
          </a:p>
        </p:txBody>
      </p:sp>
      <p:sp>
        <p:nvSpPr>
          <p:cNvPr id="9227" name="Text Box 11"/>
          <p:cNvSpPr txBox="1">
            <a:spLocks noChangeArrowheads="1"/>
          </p:cNvSpPr>
          <p:nvPr/>
        </p:nvSpPr>
        <p:spPr bwMode="auto">
          <a:xfrm>
            <a:off x="5791200" y="5470525"/>
            <a:ext cx="3124200" cy="701675"/>
          </a:xfrm>
          <a:prstGeom prst="rect">
            <a:avLst/>
          </a:prstGeom>
          <a:solidFill>
            <a:srgbClr val="FFCC00"/>
          </a:solidFill>
          <a:ln w="9525">
            <a:noFill/>
            <a:miter lim="800000"/>
            <a:headEnd/>
            <a:tailEnd/>
          </a:ln>
        </p:spPr>
        <p:txBody>
          <a:bodyPr>
            <a:spAutoFit/>
          </a:bodyPr>
          <a:lstStyle/>
          <a:p>
            <a:pPr>
              <a:spcBef>
                <a:spcPct val="50000"/>
              </a:spcBef>
            </a:pPr>
            <a:r>
              <a:rPr lang="en-US" sz="2000" dirty="0"/>
              <a:t>Stiff:  otosclerosis  fluid, tympanosclerosis, etc</a:t>
            </a:r>
            <a:r>
              <a:rPr lang="en-US" dirty="0"/>
              <a:t>.</a:t>
            </a:r>
          </a:p>
        </p:txBody>
      </p:sp>
      <p:sp>
        <p:nvSpPr>
          <p:cNvPr id="9228" name="Line 12"/>
          <p:cNvSpPr>
            <a:spLocks noChangeShapeType="1"/>
          </p:cNvSpPr>
          <p:nvPr/>
        </p:nvSpPr>
        <p:spPr bwMode="auto">
          <a:xfrm flipV="1">
            <a:off x="4495800" y="5791200"/>
            <a:ext cx="0" cy="381000"/>
          </a:xfrm>
          <a:prstGeom prst="line">
            <a:avLst/>
          </a:prstGeom>
          <a:noFill/>
          <a:ln w="76200">
            <a:solidFill>
              <a:srgbClr val="FF0000"/>
            </a:solidFill>
            <a:round/>
            <a:headEnd/>
            <a:tailEnd type="triangle" w="med" len="med"/>
          </a:ln>
        </p:spPr>
        <p:txBody>
          <a:bodyPr/>
          <a:lstStyle/>
          <a:p>
            <a:endParaRPr lang="en-US" dirty="0"/>
          </a:p>
        </p:txBody>
      </p:sp>
      <p:sp>
        <p:nvSpPr>
          <p:cNvPr id="9229" name="Line 13"/>
          <p:cNvSpPr>
            <a:spLocks noChangeShapeType="1"/>
          </p:cNvSpPr>
          <p:nvPr/>
        </p:nvSpPr>
        <p:spPr bwMode="auto">
          <a:xfrm flipV="1">
            <a:off x="4495800" y="4343400"/>
            <a:ext cx="0" cy="1828800"/>
          </a:xfrm>
          <a:prstGeom prst="line">
            <a:avLst/>
          </a:prstGeom>
          <a:noFill/>
          <a:ln w="76200">
            <a:solidFill>
              <a:srgbClr val="FF0000"/>
            </a:solidFill>
            <a:round/>
            <a:headEnd/>
            <a:tailEnd type="triangle" w="med" len="med"/>
          </a:ln>
        </p:spPr>
        <p:txBody>
          <a:bodyPr/>
          <a:lstStyle/>
          <a:p>
            <a:endParaRPr lang="en-US" dirty="0"/>
          </a:p>
        </p:txBody>
      </p:sp>
      <p:sp>
        <p:nvSpPr>
          <p:cNvPr id="9230" name="Line 14"/>
          <p:cNvSpPr>
            <a:spLocks noChangeShapeType="1"/>
          </p:cNvSpPr>
          <p:nvPr/>
        </p:nvSpPr>
        <p:spPr bwMode="auto">
          <a:xfrm flipV="1">
            <a:off x="4495800" y="2971800"/>
            <a:ext cx="0" cy="3200400"/>
          </a:xfrm>
          <a:prstGeom prst="line">
            <a:avLst/>
          </a:prstGeom>
          <a:noFill/>
          <a:ln w="76200">
            <a:solidFill>
              <a:srgbClr val="FF0000"/>
            </a:solidFill>
            <a:round/>
            <a:headEnd/>
            <a:tailEnd type="triangle" w="med" len="med"/>
          </a:ln>
        </p:spPr>
        <p:txBody>
          <a:bodyPr/>
          <a:lstStyle/>
          <a:p>
            <a:endParaRPr lang="en-US" dirty="0"/>
          </a:p>
        </p:txBody>
      </p:sp>
      <p:pic>
        <p:nvPicPr>
          <p:cNvPr id="67599" name="Picture 15"/>
          <p:cNvPicPr>
            <a:picLocks noChangeAspect="1" noChangeArrowheads="1"/>
          </p:cNvPicPr>
          <p:nvPr/>
        </p:nvPicPr>
        <p:blipFill>
          <a:blip r:embed="rId3"/>
          <a:srcRect/>
          <a:stretch>
            <a:fillRect/>
          </a:stretch>
        </p:blipFill>
        <p:spPr bwMode="auto">
          <a:xfrm>
            <a:off x="152400" y="2667000"/>
            <a:ext cx="3352800" cy="3124200"/>
          </a:xfrm>
          <a:prstGeom prst="rect">
            <a:avLst/>
          </a:prstGeom>
          <a:noFill/>
          <a:ln w="9525">
            <a:noFill/>
            <a:miter lim="800000"/>
            <a:headEnd/>
            <a:tailEnd/>
          </a:ln>
        </p:spPr>
      </p:pic>
      <p:sp>
        <p:nvSpPr>
          <p:cNvPr id="67600" name="Text Box 16"/>
          <p:cNvSpPr txBox="1">
            <a:spLocks noChangeArrowheads="1"/>
          </p:cNvSpPr>
          <p:nvPr/>
        </p:nvSpPr>
        <p:spPr bwMode="auto">
          <a:xfrm>
            <a:off x="5029200" y="3048000"/>
            <a:ext cx="757238" cy="461963"/>
          </a:xfrm>
          <a:prstGeom prst="rect">
            <a:avLst/>
          </a:prstGeom>
          <a:noFill/>
          <a:ln w="9525">
            <a:noFill/>
            <a:miter lim="800000"/>
            <a:headEnd/>
            <a:tailEnd/>
          </a:ln>
        </p:spPr>
        <p:txBody>
          <a:bodyPr>
            <a:spAutoFit/>
          </a:bodyPr>
          <a:lstStyle/>
          <a:p>
            <a:pPr>
              <a:spcBef>
                <a:spcPct val="50000"/>
              </a:spcBef>
            </a:pPr>
            <a:r>
              <a:rPr lang="en-US" dirty="0"/>
              <a:t>1.4</a:t>
            </a:r>
          </a:p>
        </p:txBody>
      </p:sp>
      <p:sp>
        <p:nvSpPr>
          <p:cNvPr id="67601" name="Text Box 17"/>
          <p:cNvSpPr txBox="1">
            <a:spLocks noChangeArrowheads="1"/>
          </p:cNvSpPr>
          <p:nvPr/>
        </p:nvSpPr>
        <p:spPr bwMode="auto">
          <a:xfrm>
            <a:off x="5029200" y="5500688"/>
            <a:ext cx="828675" cy="461962"/>
          </a:xfrm>
          <a:prstGeom prst="rect">
            <a:avLst/>
          </a:prstGeom>
          <a:noFill/>
          <a:ln w="9525">
            <a:noFill/>
            <a:miter lim="800000"/>
            <a:headEnd/>
            <a:tailEnd/>
          </a:ln>
        </p:spPr>
        <p:txBody>
          <a:bodyPr>
            <a:spAutoFit/>
          </a:bodyPr>
          <a:lstStyle/>
          <a:p>
            <a:pPr>
              <a:spcBef>
                <a:spcPct val="50000"/>
              </a:spcBef>
            </a:pPr>
            <a:r>
              <a:rPr lang="en-US" dirty="0"/>
              <a:t>0.3</a:t>
            </a:r>
          </a:p>
        </p:txBody>
      </p:sp>
      <p:sp>
        <p:nvSpPr>
          <p:cNvPr id="67602" name="Text Box 18"/>
          <p:cNvSpPr txBox="1">
            <a:spLocks noChangeArrowheads="1"/>
          </p:cNvSpPr>
          <p:nvPr/>
        </p:nvSpPr>
        <p:spPr bwMode="auto">
          <a:xfrm>
            <a:off x="3429000" y="6262688"/>
            <a:ext cx="1000125" cy="461962"/>
          </a:xfrm>
          <a:prstGeom prst="rect">
            <a:avLst/>
          </a:prstGeom>
          <a:noFill/>
          <a:ln w="9525">
            <a:noFill/>
            <a:miter lim="800000"/>
            <a:headEnd/>
            <a:tailEnd/>
          </a:ln>
        </p:spPr>
        <p:txBody>
          <a:bodyPr>
            <a:spAutoFit/>
          </a:bodyPr>
          <a:lstStyle/>
          <a:p>
            <a:pPr algn="ctr">
              <a:spcBef>
                <a:spcPct val="50000"/>
              </a:spcBef>
            </a:pPr>
            <a:r>
              <a:rPr lang="en-US" dirty="0"/>
              <a:t>Child</a:t>
            </a:r>
          </a:p>
        </p:txBody>
      </p:sp>
      <p:sp>
        <p:nvSpPr>
          <p:cNvPr id="67603" name="Text Box 19"/>
          <p:cNvSpPr txBox="1">
            <a:spLocks noChangeArrowheads="1"/>
          </p:cNvSpPr>
          <p:nvPr/>
        </p:nvSpPr>
        <p:spPr bwMode="auto">
          <a:xfrm>
            <a:off x="4800600" y="6262688"/>
            <a:ext cx="1057275" cy="461962"/>
          </a:xfrm>
          <a:prstGeom prst="rect">
            <a:avLst/>
          </a:prstGeom>
          <a:noFill/>
          <a:ln w="9525">
            <a:noFill/>
            <a:miter lim="800000"/>
            <a:headEnd/>
            <a:tailEnd/>
          </a:ln>
        </p:spPr>
        <p:txBody>
          <a:bodyPr>
            <a:spAutoFit/>
          </a:bodyPr>
          <a:lstStyle/>
          <a:p>
            <a:pPr algn="ctr">
              <a:spcBef>
                <a:spcPct val="50000"/>
              </a:spcBef>
            </a:pPr>
            <a:r>
              <a:rPr lang="en-US" dirty="0"/>
              <a:t>Adult</a:t>
            </a:r>
          </a:p>
        </p:txBody>
      </p:sp>
    </p:spTree>
    <p:extLst>
      <p:ext uri="{BB962C8B-B14F-4D97-AF65-F5344CB8AC3E}">
        <p14:creationId xmlns="" xmlns:p14="http://schemas.microsoft.com/office/powerpoint/2010/main" val="81886713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animEffect transition="in" filter="wipe(down)">
                                      <p:cBhvr>
                                        <p:cTn id="7" dur="500"/>
                                        <p:tgtEl>
                                          <p:spTgt spid="922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27"/>
                                        </p:tgtEl>
                                        <p:attrNameLst>
                                          <p:attrName>style.visibility</p:attrName>
                                        </p:attrNameLst>
                                      </p:cBhvr>
                                      <p:to>
                                        <p:strVal val="visible"/>
                                      </p:to>
                                    </p:set>
                                    <p:animEffect transition="in" filter="checkerboard(across)">
                                      <p:cBhvr>
                                        <p:cTn id="12" dur="500"/>
                                        <p:tgtEl>
                                          <p:spTgt spid="92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229"/>
                                        </p:tgtEl>
                                        <p:attrNameLst>
                                          <p:attrName>style.visibility</p:attrName>
                                        </p:attrNameLst>
                                      </p:cBhvr>
                                      <p:to>
                                        <p:strVal val="visible"/>
                                      </p:to>
                                    </p:set>
                                    <p:animEffect transition="in" filter="wipe(down)">
                                      <p:cBhvr>
                                        <p:cTn id="17" dur="500"/>
                                        <p:tgtEl>
                                          <p:spTgt spid="922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226"/>
                                        </p:tgtEl>
                                        <p:attrNameLst>
                                          <p:attrName>style.visibility</p:attrName>
                                        </p:attrNameLst>
                                      </p:cBhvr>
                                      <p:to>
                                        <p:strVal val="visible"/>
                                      </p:to>
                                    </p:set>
                                    <p:animEffect transition="in" filter="checkerboard(across)">
                                      <p:cBhvr>
                                        <p:cTn id="22" dur="500"/>
                                        <p:tgtEl>
                                          <p:spTgt spid="92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230"/>
                                        </p:tgtEl>
                                        <p:attrNameLst>
                                          <p:attrName>style.visibility</p:attrName>
                                        </p:attrNameLst>
                                      </p:cBhvr>
                                      <p:to>
                                        <p:strVal val="visible"/>
                                      </p:to>
                                    </p:set>
                                    <p:animEffect transition="in" filter="wipe(down)">
                                      <p:cBhvr>
                                        <p:cTn id="27" dur="500"/>
                                        <p:tgtEl>
                                          <p:spTgt spid="923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225"/>
                                        </p:tgtEl>
                                        <p:attrNameLst>
                                          <p:attrName>style.visibility</p:attrName>
                                        </p:attrNameLst>
                                      </p:cBhvr>
                                      <p:to>
                                        <p:strVal val="visible"/>
                                      </p:to>
                                    </p:set>
                                    <p:animEffect transition="in" filter="checkerboard(across)">
                                      <p:cBhvr>
                                        <p:cTn id="32"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P spid="9226" grpId="0" animBg="1"/>
      <p:bldP spid="9227" grpId="0" animBg="1"/>
      <p:bldP spid="9228" grpId="0" animBg="1"/>
      <p:bldP spid="9229" grpId="0" animBg="1"/>
      <p:bldP spid="923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dirty="0" smtClean="0"/>
              <a:t>Tympanometry in infants</a:t>
            </a:r>
          </a:p>
        </p:txBody>
      </p:sp>
      <p:sp>
        <p:nvSpPr>
          <p:cNvPr id="16387" name="Rectangle 3"/>
          <p:cNvSpPr>
            <a:spLocks noGrp="1" noChangeArrowheads="1"/>
          </p:cNvSpPr>
          <p:nvPr>
            <p:ph idx="1"/>
          </p:nvPr>
        </p:nvSpPr>
        <p:spPr/>
        <p:txBody>
          <a:bodyPr/>
          <a:lstStyle/>
          <a:p>
            <a:pPr eaLnBrk="1" hangingPunct="1"/>
            <a:r>
              <a:rPr lang="en-US" dirty="0" smtClean="0"/>
              <a:t>Studies has found frequent occurrence of double peaked tymps.</a:t>
            </a:r>
          </a:p>
          <a:p>
            <a:pPr eaLnBrk="1" hangingPunct="1"/>
            <a:endParaRPr lang="en-US" dirty="0" smtClean="0"/>
          </a:p>
          <a:p>
            <a:pPr eaLnBrk="1" hangingPunct="1"/>
            <a:r>
              <a:rPr lang="en-US" dirty="0" smtClean="0"/>
              <a:t>Usually we use higher probe frequency when testing infants like 1000 Hz.</a:t>
            </a:r>
          </a:p>
          <a:p>
            <a:pPr eaLnBrk="1" hangingPunct="1">
              <a:buFont typeface="Wingdings" pitchFamily="2" charset="2"/>
              <a:buNone/>
            </a:pPr>
            <a:r>
              <a:rPr lang="en-US" dirty="0" smtClean="0"/>
              <a:t> </a:t>
            </a:r>
          </a:p>
        </p:txBody>
      </p:sp>
    </p:spTree>
    <p:extLst>
      <p:ext uri="{BB962C8B-B14F-4D97-AF65-F5344CB8AC3E}">
        <p14:creationId xmlns="" xmlns:p14="http://schemas.microsoft.com/office/powerpoint/2010/main" val="983713309"/>
      </p:ext>
    </p:extLst>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Principles of Acoustic Reflex</a:t>
            </a:r>
          </a:p>
        </p:txBody>
      </p:sp>
      <p:sp>
        <p:nvSpPr>
          <p:cNvPr id="2051" name="Rectangle 3"/>
          <p:cNvSpPr>
            <a:spLocks noGrp="1" noChangeArrowheads="1"/>
          </p:cNvSpPr>
          <p:nvPr>
            <p:ph type="subTitle" idx="1"/>
          </p:nvPr>
        </p:nvSpPr>
        <p:spPr/>
        <p:txBody>
          <a:bodyPr/>
          <a:lstStyle/>
          <a:p>
            <a:r>
              <a:rPr lang="en-US" dirty="0"/>
              <a:t>Murad Al-momani, Ph.D., CCC-A, FAAA, American Board in Audiology</a:t>
            </a:r>
          </a:p>
        </p:txBody>
      </p:sp>
    </p:spTree>
    <p:extLst>
      <p:ext uri="{BB962C8B-B14F-4D97-AF65-F5344CB8AC3E}">
        <p14:creationId xmlns="" xmlns:p14="http://schemas.microsoft.com/office/powerpoint/2010/main" val="1153738042"/>
      </p:ext>
    </p:extLst>
  </p:cSld>
  <p:clrMapOvr>
    <a:masterClrMapping/>
  </p:clrMapOvr>
  <p:transition>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Introduction </a:t>
            </a:r>
          </a:p>
        </p:txBody>
      </p:sp>
      <p:sp>
        <p:nvSpPr>
          <p:cNvPr id="7171" name="Rectangle 3"/>
          <p:cNvSpPr>
            <a:spLocks noGrp="1" noChangeArrowheads="1"/>
          </p:cNvSpPr>
          <p:nvPr>
            <p:ph type="body" idx="1"/>
          </p:nvPr>
        </p:nvSpPr>
        <p:spPr/>
        <p:txBody>
          <a:bodyPr/>
          <a:lstStyle/>
          <a:p>
            <a:r>
              <a:rPr lang="en-US" sz="2800" dirty="0"/>
              <a:t>The stapedius muscle contracts reflexively as a result to sufficiently loud acoustic stimulation.</a:t>
            </a:r>
          </a:p>
          <a:p>
            <a:r>
              <a:rPr lang="en-US" sz="2800" dirty="0"/>
              <a:t>The contraction occurs bilaterally, even when one ear is stimulated only.</a:t>
            </a:r>
          </a:p>
          <a:p>
            <a:r>
              <a:rPr lang="en-US" sz="2800" dirty="0"/>
              <a:t>The necessary sound level that is necessary to stimulate acoustic reflex is between 70 to 100 dB HL for PT and around 65 dB HL for the white noise.</a:t>
            </a:r>
          </a:p>
        </p:txBody>
      </p:sp>
    </p:spTree>
    <p:extLst>
      <p:ext uri="{BB962C8B-B14F-4D97-AF65-F5344CB8AC3E}">
        <p14:creationId xmlns="" xmlns:p14="http://schemas.microsoft.com/office/powerpoint/2010/main" val="3315175267"/>
      </p:ext>
    </p:extLst>
  </p:cSld>
  <p:clrMapOvr>
    <a:masterClrMapping/>
  </p:clrMapOvr>
  <p:transition>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dirty="0" smtClean="0"/>
              <a:t>Acoustic Reflex Threshold</a:t>
            </a:r>
          </a:p>
        </p:txBody>
      </p:sp>
      <p:sp>
        <p:nvSpPr>
          <p:cNvPr id="69635" name="Rectangle 3"/>
          <p:cNvSpPr>
            <a:spLocks noGrp="1" noChangeArrowheads="1"/>
          </p:cNvSpPr>
          <p:nvPr>
            <p:ph type="body" sz="half" idx="1"/>
          </p:nvPr>
        </p:nvSpPr>
        <p:spPr>
          <a:xfrm>
            <a:off x="914400" y="1905000"/>
            <a:ext cx="3925888" cy="4572000"/>
          </a:xfrm>
        </p:spPr>
        <p:txBody>
          <a:bodyPr/>
          <a:lstStyle/>
          <a:p>
            <a:pPr eaLnBrk="1" hangingPunct="1"/>
            <a:r>
              <a:rPr lang="en-US" sz="1800" dirty="0" smtClean="0"/>
              <a:t>Stapedial muscle contraction</a:t>
            </a:r>
          </a:p>
          <a:p>
            <a:pPr eaLnBrk="1" hangingPunct="1"/>
            <a:r>
              <a:rPr lang="en-US" sz="1800" dirty="0" smtClean="0"/>
              <a:t>Temporary increase in middle impedance</a:t>
            </a:r>
          </a:p>
          <a:p>
            <a:pPr eaLnBrk="1" hangingPunct="1"/>
            <a:r>
              <a:rPr lang="en-US" sz="1800" dirty="0" smtClean="0"/>
              <a:t>Bilateral Stimulation</a:t>
            </a:r>
          </a:p>
          <a:p>
            <a:pPr eaLnBrk="1" hangingPunct="1"/>
            <a:r>
              <a:rPr lang="en-US" sz="1800" dirty="0" smtClean="0"/>
              <a:t>Adaptation</a:t>
            </a:r>
          </a:p>
          <a:p>
            <a:pPr eaLnBrk="1" hangingPunct="1"/>
            <a:r>
              <a:rPr lang="en-US" sz="1800" dirty="0" smtClean="0"/>
              <a:t>Neural network in lower brainstem</a:t>
            </a:r>
          </a:p>
          <a:p>
            <a:pPr eaLnBrk="1" hangingPunct="1"/>
            <a:endParaRPr lang="en-US" sz="1800" dirty="0" smtClean="0"/>
          </a:p>
          <a:p>
            <a:pPr eaLnBrk="1" hangingPunct="1"/>
            <a:endParaRPr lang="en-US" sz="1800" dirty="0" smtClean="0"/>
          </a:p>
          <a:p>
            <a:pPr eaLnBrk="1" hangingPunct="1"/>
            <a:endParaRPr lang="en-US" sz="1800" dirty="0" smtClean="0"/>
          </a:p>
        </p:txBody>
      </p:sp>
      <p:pic>
        <p:nvPicPr>
          <p:cNvPr id="69636" name="Picture 4" descr="asrpathway"/>
          <p:cNvPicPr>
            <a:picLocks noGrp="1" noChangeAspect="1" noChangeArrowheads="1"/>
          </p:cNvPicPr>
          <p:nvPr>
            <p:ph type="chart" sz="half" idx="2"/>
          </p:nvPr>
        </p:nvPicPr>
        <p:blipFill>
          <a:blip r:embed="rId2"/>
          <a:srcRect/>
          <a:stretch>
            <a:fillRect/>
          </a:stretch>
        </p:blipFill>
        <p:spPr>
          <a:xfrm>
            <a:off x="0" y="1491716"/>
            <a:ext cx="9144000" cy="5366283"/>
          </a:xfrm>
        </p:spPr>
      </p:pic>
    </p:spTree>
    <p:extLst>
      <p:ext uri="{BB962C8B-B14F-4D97-AF65-F5344CB8AC3E}">
        <p14:creationId xmlns="" xmlns:p14="http://schemas.microsoft.com/office/powerpoint/2010/main" val="37806643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smtClean="0"/>
              <a:t>AR</a:t>
            </a:r>
          </a:p>
        </p:txBody>
      </p:sp>
      <p:pic>
        <p:nvPicPr>
          <p:cNvPr id="68611" name="Picture 5" descr="Audiotempometer_3"/>
          <p:cNvPicPr>
            <a:picLocks noGrp="1" noChangeAspect="1" noChangeArrowheads="1"/>
          </p:cNvPicPr>
          <p:nvPr>
            <p:ph sz="quarter" idx="2"/>
          </p:nvPr>
        </p:nvPicPr>
        <p:blipFill>
          <a:blip r:embed="rId2"/>
          <a:srcRect/>
          <a:stretch>
            <a:fillRect/>
          </a:stretch>
        </p:blipFill>
        <p:spPr>
          <a:xfrm>
            <a:off x="5410200" y="1066800"/>
            <a:ext cx="3733800" cy="5791200"/>
          </a:xfrm>
        </p:spPr>
      </p:pic>
      <p:pic>
        <p:nvPicPr>
          <p:cNvPr id="68613" name="Picture 10" descr="middle ear"/>
          <p:cNvPicPr>
            <a:picLocks noChangeAspect="1" noChangeArrowheads="1"/>
          </p:cNvPicPr>
          <p:nvPr/>
        </p:nvPicPr>
        <p:blipFill>
          <a:blip r:embed="rId3"/>
          <a:srcRect/>
          <a:stretch>
            <a:fillRect/>
          </a:stretch>
        </p:blipFill>
        <p:spPr bwMode="auto">
          <a:xfrm>
            <a:off x="0" y="1524000"/>
            <a:ext cx="5334000" cy="5257800"/>
          </a:xfrm>
          <a:prstGeom prst="rect">
            <a:avLst/>
          </a:prstGeom>
          <a:noFill/>
          <a:ln w="9525">
            <a:noFill/>
            <a:miter lim="800000"/>
            <a:headEnd/>
            <a:tailEnd/>
          </a:ln>
        </p:spPr>
      </p:pic>
      <p:sp>
        <p:nvSpPr>
          <p:cNvPr id="2" name="Content Placeholder 1"/>
          <p:cNvSpPr>
            <a:spLocks noGrp="1"/>
          </p:cNvSpPr>
          <p:nvPr>
            <p:ph sz="quarter" idx="3"/>
          </p:nvPr>
        </p:nvSpPr>
        <p:spPr/>
        <p:txBody>
          <a:bodyPr/>
          <a:lstStyle/>
          <a:p>
            <a:endParaRPr lang="en-US" dirty="0"/>
          </a:p>
        </p:txBody>
      </p:sp>
    </p:spTree>
    <p:extLst>
      <p:ext uri="{BB962C8B-B14F-4D97-AF65-F5344CB8AC3E}">
        <p14:creationId xmlns="" xmlns:p14="http://schemas.microsoft.com/office/powerpoint/2010/main" val="1119105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AU" dirty="0" smtClean="0"/>
              <a:t>Infants 7 months-3 years</a:t>
            </a:r>
            <a:endParaRPr lang="en-US" dirty="0" smtClean="0"/>
          </a:p>
        </p:txBody>
      </p:sp>
      <p:sp>
        <p:nvSpPr>
          <p:cNvPr id="37891" name="Rectangle 3"/>
          <p:cNvSpPr>
            <a:spLocks noGrp="1" noChangeArrowheads="1"/>
          </p:cNvSpPr>
          <p:nvPr>
            <p:ph type="body" idx="1"/>
          </p:nvPr>
        </p:nvSpPr>
        <p:spPr/>
        <p:txBody>
          <a:bodyPr/>
          <a:lstStyle/>
          <a:p>
            <a:pPr eaLnBrk="1" hangingPunct="1"/>
            <a:r>
              <a:rPr lang="en-US" dirty="0" smtClean="0"/>
              <a:t>Aim: to detect hearing impairment greater than 20-30 dB HL </a:t>
            </a:r>
          </a:p>
          <a:p>
            <a:pPr eaLnBrk="1" hangingPunct="1"/>
            <a:r>
              <a:rPr lang="en-US" dirty="0" smtClean="0"/>
              <a:t>Typically use behavioral techniques</a:t>
            </a:r>
          </a:p>
          <a:p>
            <a:pPr lvl="1" eaLnBrk="1" hangingPunct="1"/>
            <a:r>
              <a:rPr lang="en-US" b="1" dirty="0" smtClean="0"/>
              <a:t>Visual Reinforcement Orientation Audiometry</a:t>
            </a:r>
            <a:r>
              <a:rPr lang="en-US" dirty="0" smtClean="0"/>
              <a:t> (VROA) for 6-18 months</a:t>
            </a:r>
          </a:p>
          <a:p>
            <a:pPr lvl="1" eaLnBrk="1" hangingPunct="1"/>
            <a:r>
              <a:rPr lang="en-US" b="1" dirty="0" smtClean="0"/>
              <a:t>Play audiometry</a:t>
            </a:r>
            <a:r>
              <a:rPr lang="en-US" dirty="0" smtClean="0"/>
              <a:t> </a:t>
            </a:r>
          </a:p>
          <a:p>
            <a:pPr eaLnBrk="1" hangingPunct="1"/>
            <a:r>
              <a:rPr lang="en-US" dirty="0" smtClean="0"/>
              <a:t>May incorporate objective testing if non-compliant or very difficult to test</a:t>
            </a:r>
          </a:p>
          <a:p>
            <a:pPr lvl="1" eaLnBrk="1" hangingPunct="1">
              <a:buFontTx/>
              <a:buNone/>
            </a:pPr>
            <a:endParaRPr lang="en-US" dirty="0" smtClean="0"/>
          </a:p>
        </p:txBody>
      </p:sp>
    </p:spTree>
    <p:extLst>
      <p:ext uri="{BB962C8B-B14F-4D97-AF65-F5344CB8AC3E}">
        <p14:creationId xmlns="" xmlns:p14="http://schemas.microsoft.com/office/powerpoint/2010/main" val="3195504410"/>
      </p:ext>
    </p:extLst>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dirty="0" smtClean="0"/>
              <a:t>Reflex Decay</a:t>
            </a:r>
          </a:p>
        </p:txBody>
      </p:sp>
      <p:pic>
        <p:nvPicPr>
          <p:cNvPr id="71683" name="Picture 5" descr="DisplayAManRefDec"/>
          <p:cNvPicPr>
            <a:picLocks noGrp="1" noChangeAspect="1" noChangeArrowheads="1"/>
          </p:cNvPicPr>
          <p:nvPr>
            <p:ph idx="1"/>
          </p:nvPr>
        </p:nvPicPr>
        <p:blipFill>
          <a:blip r:embed="rId2"/>
          <a:srcRect/>
          <a:stretch>
            <a:fillRect/>
          </a:stretch>
        </p:blipFill>
        <p:spPr>
          <a:xfrm>
            <a:off x="0" y="1600200"/>
            <a:ext cx="9144000" cy="5257800"/>
          </a:xfrm>
        </p:spPr>
      </p:pic>
    </p:spTree>
    <p:extLst>
      <p:ext uri="{BB962C8B-B14F-4D97-AF65-F5344CB8AC3E}">
        <p14:creationId xmlns="" xmlns:p14="http://schemas.microsoft.com/office/powerpoint/2010/main" val="2028452484"/>
      </p:ext>
    </p:extLst>
  </p:cSld>
  <p:clrMapOvr>
    <a:masterClrMapping/>
  </p:clrMapOvr>
  <p:transition>
    <p:wedg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Mechanism of acoustic reflex</a:t>
            </a:r>
          </a:p>
        </p:txBody>
      </p:sp>
      <p:sp>
        <p:nvSpPr>
          <p:cNvPr id="10243" name="Rectangle 3"/>
          <p:cNvSpPr>
            <a:spLocks noGrp="1" noChangeArrowheads="1"/>
          </p:cNvSpPr>
          <p:nvPr>
            <p:ph type="body" idx="1"/>
          </p:nvPr>
        </p:nvSpPr>
        <p:spPr/>
        <p:txBody>
          <a:bodyPr/>
          <a:lstStyle/>
          <a:p>
            <a:pPr>
              <a:lnSpc>
                <a:spcPct val="80000"/>
              </a:lnSpc>
            </a:pPr>
            <a:r>
              <a:rPr lang="en-US" sz="2000" dirty="0"/>
              <a:t>The acoustic reflex actually contracts both the stapedius and the tensor Tympani muscles.</a:t>
            </a:r>
          </a:p>
          <a:p>
            <a:pPr>
              <a:lnSpc>
                <a:spcPct val="80000"/>
              </a:lnSpc>
            </a:pPr>
            <a:r>
              <a:rPr lang="en-US" sz="2000" dirty="0"/>
              <a:t>Stapedius muscles attaches to the neck of the stapes. Contraction of this muscle causes the ossicular chain to be pushed laterally (away from the oval window).</a:t>
            </a:r>
          </a:p>
          <a:p>
            <a:pPr>
              <a:lnSpc>
                <a:spcPct val="80000"/>
              </a:lnSpc>
            </a:pPr>
            <a:r>
              <a:rPr lang="en-US" sz="2000" dirty="0"/>
              <a:t>Tensor tympani muscle attaches to the malleous and causes the ossicular chain to be pushed medially when contracted.</a:t>
            </a:r>
          </a:p>
          <a:p>
            <a:pPr>
              <a:lnSpc>
                <a:spcPct val="80000"/>
              </a:lnSpc>
            </a:pPr>
            <a:r>
              <a:rPr lang="en-US" sz="2000" dirty="0"/>
              <a:t>So the two muscles contract in opposite direction and this causes the ossicular chain to be stiffened as a result of that.</a:t>
            </a:r>
          </a:p>
          <a:p>
            <a:pPr>
              <a:lnSpc>
                <a:spcPct val="80000"/>
              </a:lnSpc>
            </a:pPr>
            <a:r>
              <a:rPr lang="en-US" sz="2000" dirty="0"/>
              <a:t>This stiffened ossicular chain will be reflected in stiffening TM as well, which is reflected in increasing the impedance of the middle ear to the transfer of energy from the outer ear to the middle ear. </a:t>
            </a:r>
          </a:p>
        </p:txBody>
      </p:sp>
    </p:spTree>
    <p:extLst>
      <p:ext uri="{BB962C8B-B14F-4D97-AF65-F5344CB8AC3E}">
        <p14:creationId xmlns="" xmlns:p14="http://schemas.microsoft.com/office/powerpoint/2010/main" val="929281997"/>
      </p:ext>
    </p:extLst>
  </p:cSld>
  <p:clrMapOvr>
    <a:masterClrMapping/>
  </p:clrMapOvr>
  <p:transition>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92100"/>
            <a:ext cx="9144000" cy="1384300"/>
          </a:xfrm>
        </p:spPr>
        <p:txBody>
          <a:bodyPr/>
          <a:lstStyle/>
          <a:p>
            <a:pPr>
              <a:tabLst>
                <a:tab pos="854075" algn="ctr"/>
                <a:tab pos="3717925" algn="ctr"/>
                <a:tab pos="6569075" algn="ctr"/>
              </a:tabLst>
            </a:pPr>
            <a:r>
              <a:rPr lang="en-US" sz="4000" dirty="0"/>
              <a:t>	  STAPEDIUS   vs.     TENSOR TYMPANI</a:t>
            </a:r>
          </a:p>
        </p:txBody>
      </p:sp>
      <p:sp>
        <p:nvSpPr>
          <p:cNvPr id="15363" name="Text Box 3"/>
          <p:cNvSpPr txBox="1">
            <a:spLocks noChangeArrowheads="1"/>
          </p:cNvSpPr>
          <p:nvPr/>
        </p:nvSpPr>
        <p:spPr bwMode="auto">
          <a:xfrm>
            <a:off x="457200" y="1676400"/>
            <a:ext cx="2668588" cy="695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buClr>
                <a:schemeClr val="hlink"/>
              </a:buClr>
              <a:buSzPct val="120000"/>
              <a:buFontTx/>
              <a:buChar char="•"/>
            </a:pPr>
            <a:r>
              <a:rPr lang="en-US" sz="2400" dirty="0">
                <a:effectLst>
                  <a:outerShdw blurRad="38100" dist="38100" dir="2700000" algn="tl">
                    <a:srgbClr val="000000"/>
                  </a:outerShdw>
                </a:effectLst>
                <a:latin typeface="Century Gothic" pitchFamily="34" charset="0"/>
              </a:rPr>
              <a:t> 6 mm in length</a:t>
            </a:r>
          </a:p>
          <a:p>
            <a:pPr eaLnBrk="0" hangingPunct="0"/>
            <a:endParaRPr lang="en-US" dirty="0">
              <a:latin typeface="Tahoma" pitchFamily="34" charset="0"/>
            </a:endParaRPr>
          </a:p>
        </p:txBody>
      </p:sp>
      <p:sp>
        <p:nvSpPr>
          <p:cNvPr id="15364" name="Text Box 4"/>
          <p:cNvSpPr txBox="1">
            <a:spLocks noChangeArrowheads="1"/>
          </p:cNvSpPr>
          <p:nvPr/>
        </p:nvSpPr>
        <p:spPr bwMode="auto">
          <a:xfrm>
            <a:off x="484188" y="2286000"/>
            <a:ext cx="4240212"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FontTx/>
              <a:buChar char="•"/>
            </a:pPr>
            <a:r>
              <a:rPr lang="en-US" dirty="0">
                <a:solidFill>
                  <a:schemeClr val="hlink"/>
                </a:solidFill>
                <a:effectLst>
                  <a:outerShdw blurRad="38100" dist="38100" dir="2700000" algn="tl">
                    <a:srgbClr val="000000"/>
                  </a:outerShdw>
                </a:effectLst>
                <a:latin typeface="Tahoma" pitchFamily="34" charset="0"/>
              </a:rPr>
              <a:t> </a:t>
            </a:r>
            <a:r>
              <a:rPr lang="en-US" sz="2400" dirty="0">
                <a:effectLst>
                  <a:outerShdw blurRad="38100" dist="38100" dir="2700000" algn="tl">
                    <a:srgbClr val="000000"/>
                  </a:outerShdw>
                </a:effectLst>
                <a:latin typeface="Century Gothic" pitchFamily="34" charset="0"/>
              </a:rPr>
              <a:t>Arises in bony canal </a:t>
            </a:r>
          </a:p>
          <a:p>
            <a:pPr eaLnBrk="0" hangingPunct="0"/>
            <a:r>
              <a:rPr lang="en-US" sz="2400" dirty="0">
                <a:effectLst>
                  <a:outerShdw blurRad="38100" dist="38100" dir="2700000" algn="tl">
                    <a:srgbClr val="000000"/>
                  </a:outerShdw>
                </a:effectLst>
                <a:latin typeface="Century Gothic" pitchFamily="34" charset="0"/>
              </a:rPr>
              <a:t>  adjoining the facial canal </a:t>
            </a:r>
          </a:p>
          <a:p>
            <a:pPr eaLnBrk="0" hangingPunct="0"/>
            <a:r>
              <a:rPr lang="en-US" sz="2400" dirty="0">
                <a:effectLst>
                  <a:outerShdw blurRad="38100" dist="38100" dir="2700000" algn="tl">
                    <a:srgbClr val="000000"/>
                  </a:outerShdw>
                </a:effectLst>
                <a:latin typeface="Century Gothic" pitchFamily="34" charset="0"/>
              </a:rPr>
              <a:t>  and inserts on the head </a:t>
            </a:r>
          </a:p>
          <a:p>
            <a:pPr eaLnBrk="0" hangingPunct="0"/>
            <a:r>
              <a:rPr lang="en-US" sz="2400" dirty="0">
                <a:effectLst>
                  <a:outerShdw blurRad="38100" dist="38100" dir="2700000" algn="tl">
                    <a:srgbClr val="000000"/>
                  </a:outerShdw>
                </a:effectLst>
                <a:latin typeface="Century Gothic" pitchFamily="34" charset="0"/>
              </a:rPr>
              <a:t>  of the stapes</a:t>
            </a:r>
            <a:endParaRPr lang="en-US" sz="2400" dirty="0">
              <a:latin typeface="Century Gothic" pitchFamily="34" charset="0"/>
            </a:endParaRPr>
          </a:p>
        </p:txBody>
      </p:sp>
      <p:sp>
        <p:nvSpPr>
          <p:cNvPr id="15365" name="Text Box 5"/>
          <p:cNvSpPr txBox="1">
            <a:spLocks noChangeArrowheads="1"/>
          </p:cNvSpPr>
          <p:nvPr/>
        </p:nvSpPr>
        <p:spPr bwMode="auto">
          <a:xfrm>
            <a:off x="533400" y="4395788"/>
            <a:ext cx="2846388" cy="7858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buClr>
                <a:schemeClr val="hlink"/>
              </a:buClr>
              <a:buSzPct val="120000"/>
              <a:buFontTx/>
              <a:buChar char="•"/>
            </a:pPr>
            <a:r>
              <a:rPr lang="en-US" dirty="0">
                <a:effectLst>
                  <a:outerShdw blurRad="38100" dist="38100" dir="2700000" algn="tl">
                    <a:srgbClr val="000000"/>
                  </a:outerShdw>
                </a:effectLst>
                <a:latin typeface="Tahoma" pitchFamily="34" charset="0"/>
              </a:rPr>
              <a:t> </a:t>
            </a:r>
            <a:r>
              <a:rPr lang="en-US" sz="2400" dirty="0">
                <a:effectLst>
                  <a:outerShdw blurRad="38100" dist="38100" dir="2700000" algn="tl">
                    <a:srgbClr val="000000"/>
                  </a:outerShdw>
                </a:effectLst>
                <a:latin typeface="Century Gothic" pitchFamily="34" charset="0"/>
              </a:rPr>
              <a:t>Cranial Nerve VII</a:t>
            </a:r>
          </a:p>
          <a:p>
            <a:pPr eaLnBrk="0" hangingPunct="0"/>
            <a:endParaRPr lang="en-US" sz="2400" dirty="0">
              <a:latin typeface="Century Gothic" pitchFamily="34" charset="0"/>
            </a:endParaRPr>
          </a:p>
        </p:txBody>
      </p:sp>
      <p:sp>
        <p:nvSpPr>
          <p:cNvPr id="15366" name="Text Box 6"/>
          <p:cNvSpPr txBox="1">
            <a:spLocks noChangeArrowheads="1"/>
          </p:cNvSpPr>
          <p:nvPr/>
        </p:nvSpPr>
        <p:spPr bwMode="auto">
          <a:xfrm>
            <a:off x="533400" y="5167313"/>
            <a:ext cx="4038600"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Char char="•"/>
            </a:pPr>
            <a:r>
              <a:rPr lang="en-US" sz="2400" dirty="0">
                <a:solidFill>
                  <a:schemeClr val="hlink"/>
                </a:solidFill>
                <a:effectLst>
                  <a:outerShdw blurRad="38100" dist="38100" dir="2700000" algn="tl">
                    <a:srgbClr val="000000"/>
                  </a:outerShdw>
                </a:effectLst>
                <a:latin typeface="Century Gothic" pitchFamily="34" charset="0"/>
              </a:rPr>
              <a:t> </a:t>
            </a:r>
            <a:r>
              <a:rPr lang="en-US" sz="2400" dirty="0">
                <a:effectLst>
                  <a:outerShdw blurRad="38100" dist="38100" dir="2700000" algn="tl">
                    <a:srgbClr val="000000"/>
                  </a:outerShdw>
                </a:effectLst>
                <a:latin typeface="Century Gothic" pitchFamily="34" charset="0"/>
              </a:rPr>
              <a:t>Activates by acoustic </a:t>
            </a:r>
          </a:p>
          <a:p>
            <a:pPr eaLnBrk="0" hangingPunct="0"/>
            <a:r>
              <a:rPr lang="en-US" sz="2400" dirty="0">
                <a:effectLst>
                  <a:outerShdw blurRad="38100" dist="38100" dir="2700000" algn="tl">
                    <a:srgbClr val="000000"/>
                  </a:outerShdw>
                </a:effectLst>
                <a:latin typeface="Century Gothic" pitchFamily="34" charset="0"/>
              </a:rPr>
              <a:t>   (acoustic reflex) and </a:t>
            </a:r>
          </a:p>
          <a:p>
            <a:pPr eaLnBrk="0" hangingPunct="0"/>
            <a:r>
              <a:rPr lang="en-US" sz="2400" dirty="0">
                <a:effectLst>
                  <a:outerShdw blurRad="38100" dist="38100" dir="2700000" algn="tl">
                    <a:srgbClr val="000000"/>
                  </a:outerShdw>
                </a:effectLst>
                <a:latin typeface="Century Gothic" pitchFamily="34" charset="0"/>
              </a:rPr>
              <a:t>   nonacoustic means</a:t>
            </a:r>
            <a:endParaRPr lang="en-US" dirty="0">
              <a:effectLst>
                <a:outerShdw blurRad="38100" dist="38100" dir="2700000" algn="tl">
                  <a:srgbClr val="000000"/>
                </a:outerShdw>
              </a:effectLst>
              <a:latin typeface="Tahoma" pitchFamily="34" charset="0"/>
            </a:endParaRPr>
          </a:p>
        </p:txBody>
      </p:sp>
      <p:sp>
        <p:nvSpPr>
          <p:cNvPr id="15367" name="Text Box 7"/>
          <p:cNvSpPr txBox="1">
            <a:spLocks noChangeArrowheads="1"/>
          </p:cNvSpPr>
          <p:nvPr/>
        </p:nvSpPr>
        <p:spPr bwMode="auto">
          <a:xfrm>
            <a:off x="5240338" y="1676400"/>
            <a:ext cx="2836862" cy="695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buClr>
                <a:schemeClr val="hlink"/>
              </a:buClr>
              <a:buSzPct val="120000"/>
              <a:buFontTx/>
              <a:buChar char="•"/>
            </a:pPr>
            <a:r>
              <a:rPr lang="en-US" sz="2400" dirty="0">
                <a:effectLst>
                  <a:outerShdw blurRad="38100" dist="38100" dir="2700000" algn="tl">
                    <a:srgbClr val="000000"/>
                  </a:outerShdw>
                </a:effectLst>
                <a:latin typeface="Century Gothic" pitchFamily="34" charset="0"/>
              </a:rPr>
              <a:t> 25 mm in length</a:t>
            </a:r>
          </a:p>
          <a:p>
            <a:pPr eaLnBrk="0" hangingPunct="0"/>
            <a:endParaRPr lang="en-US" dirty="0">
              <a:latin typeface="Tahoma" pitchFamily="34" charset="0"/>
            </a:endParaRPr>
          </a:p>
        </p:txBody>
      </p:sp>
      <p:sp>
        <p:nvSpPr>
          <p:cNvPr id="15368" name="Text Box 8"/>
          <p:cNvSpPr txBox="1">
            <a:spLocks noChangeArrowheads="1"/>
          </p:cNvSpPr>
          <p:nvPr/>
        </p:nvSpPr>
        <p:spPr bwMode="auto">
          <a:xfrm>
            <a:off x="5275263" y="2332038"/>
            <a:ext cx="3714750" cy="23923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hlink"/>
              </a:buClr>
              <a:buSzPct val="120000"/>
              <a:buFontTx/>
              <a:buChar char="•"/>
            </a:pPr>
            <a:r>
              <a:rPr lang="en-US" dirty="0">
                <a:effectLst>
                  <a:outerShdw blurRad="38100" dist="38100" dir="2700000" algn="tl">
                    <a:srgbClr val="000000"/>
                  </a:outerShdw>
                </a:effectLst>
                <a:latin typeface="Tahoma" pitchFamily="34" charset="0"/>
              </a:rPr>
              <a:t> </a:t>
            </a:r>
            <a:r>
              <a:rPr lang="en-US" sz="2400" dirty="0">
                <a:effectLst>
                  <a:outerShdw blurRad="38100" dist="38100" dir="2700000" algn="tl">
                    <a:srgbClr val="000000"/>
                  </a:outerShdw>
                </a:effectLst>
                <a:latin typeface="Century Gothic" pitchFamily="34" charset="0"/>
              </a:rPr>
              <a:t>Arises from wall of </a:t>
            </a:r>
          </a:p>
          <a:p>
            <a:pPr>
              <a:lnSpc>
                <a:spcPct val="90000"/>
              </a:lnSpc>
              <a:spcBef>
                <a:spcPct val="20000"/>
              </a:spcBef>
              <a:buClr>
                <a:schemeClr val="hlink"/>
              </a:buClr>
              <a:buSzPct val="120000"/>
            </a:pPr>
            <a:r>
              <a:rPr lang="en-US" sz="2400" dirty="0">
                <a:effectLst>
                  <a:outerShdw blurRad="38100" dist="38100" dir="2700000" algn="tl">
                    <a:srgbClr val="000000"/>
                  </a:outerShdw>
                </a:effectLst>
                <a:latin typeface="Century Gothic" pitchFamily="34" charset="0"/>
              </a:rPr>
              <a:t>   Eustachian tube and </a:t>
            </a:r>
          </a:p>
          <a:p>
            <a:pPr>
              <a:lnSpc>
                <a:spcPct val="90000"/>
              </a:lnSpc>
              <a:spcBef>
                <a:spcPct val="20000"/>
              </a:spcBef>
              <a:buClr>
                <a:schemeClr val="hlink"/>
              </a:buClr>
              <a:buSzPct val="120000"/>
            </a:pPr>
            <a:r>
              <a:rPr lang="en-US" sz="2400" dirty="0">
                <a:effectLst>
                  <a:outerShdw blurRad="38100" dist="38100" dir="2700000" algn="tl">
                    <a:srgbClr val="000000"/>
                  </a:outerShdw>
                </a:effectLst>
                <a:latin typeface="Century Gothic" pitchFamily="34" charset="0"/>
              </a:rPr>
              <a:t>   inserts on the upper </a:t>
            </a:r>
          </a:p>
          <a:p>
            <a:pPr>
              <a:lnSpc>
                <a:spcPct val="90000"/>
              </a:lnSpc>
              <a:spcBef>
                <a:spcPct val="20000"/>
              </a:spcBef>
              <a:buClr>
                <a:schemeClr val="hlink"/>
              </a:buClr>
              <a:buSzPct val="120000"/>
            </a:pPr>
            <a:r>
              <a:rPr lang="en-US" sz="2400" dirty="0">
                <a:effectLst>
                  <a:outerShdw blurRad="38100" dist="38100" dir="2700000" algn="tl">
                    <a:srgbClr val="000000"/>
                  </a:outerShdw>
                </a:effectLst>
                <a:latin typeface="Century Gothic" pitchFamily="34" charset="0"/>
              </a:rPr>
              <a:t>   margin of the </a:t>
            </a:r>
          </a:p>
          <a:p>
            <a:pPr>
              <a:lnSpc>
                <a:spcPct val="90000"/>
              </a:lnSpc>
              <a:spcBef>
                <a:spcPct val="20000"/>
              </a:spcBef>
              <a:buClr>
                <a:schemeClr val="hlink"/>
              </a:buClr>
              <a:buSzPct val="120000"/>
            </a:pPr>
            <a:r>
              <a:rPr lang="en-US" sz="2400" dirty="0">
                <a:effectLst>
                  <a:outerShdw blurRad="38100" dist="38100" dir="2700000" algn="tl">
                    <a:srgbClr val="000000"/>
                  </a:outerShdw>
                </a:effectLst>
                <a:latin typeface="Century Gothic" pitchFamily="34" charset="0"/>
              </a:rPr>
              <a:t>   manubrium of malleus</a:t>
            </a:r>
          </a:p>
          <a:p>
            <a:pPr eaLnBrk="0" hangingPunct="0"/>
            <a:endParaRPr lang="en-US" sz="2400" dirty="0">
              <a:latin typeface="Century Gothic" pitchFamily="34" charset="0"/>
            </a:endParaRPr>
          </a:p>
        </p:txBody>
      </p:sp>
      <p:sp>
        <p:nvSpPr>
          <p:cNvPr id="15369" name="Text Box 9"/>
          <p:cNvSpPr txBox="1">
            <a:spLocks noChangeArrowheads="1"/>
          </p:cNvSpPr>
          <p:nvPr/>
        </p:nvSpPr>
        <p:spPr bwMode="auto">
          <a:xfrm>
            <a:off x="5257800" y="4419600"/>
            <a:ext cx="2819400" cy="695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buClr>
                <a:schemeClr val="hlink"/>
              </a:buClr>
              <a:buSzPct val="120000"/>
              <a:buFontTx/>
              <a:buChar char="•"/>
            </a:pPr>
            <a:r>
              <a:rPr lang="en-US" sz="2400" dirty="0">
                <a:effectLst>
                  <a:outerShdw blurRad="38100" dist="38100" dir="2700000" algn="tl">
                    <a:srgbClr val="000000"/>
                  </a:outerShdw>
                </a:effectLst>
                <a:latin typeface="Century Gothic" pitchFamily="34" charset="0"/>
              </a:rPr>
              <a:t> Cranial Nerve V</a:t>
            </a:r>
          </a:p>
          <a:p>
            <a:pPr eaLnBrk="0" hangingPunct="0"/>
            <a:endParaRPr lang="en-US" dirty="0">
              <a:latin typeface="Tahoma" pitchFamily="34" charset="0"/>
            </a:endParaRPr>
          </a:p>
        </p:txBody>
      </p:sp>
      <p:sp>
        <p:nvSpPr>
          <p:cNvPr id="15370" name="Text Box 10"/>
          <p:cNvSpPr txBox="1">
            <a:spLocks noChangeArrowheads="1"/>
          </p:cNvSpPr>
          <p:nvPr/>
        </p:nvSpPr>
        <p:spPr bwMode="auto">
          <a:xfrm>
            <a:off x="5275263" y="5105400"/>
            <a:ext cx="3800475" cy="162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hlink"/>
              </a:buClr>
              <a:buSzPct val="120000"/>
              <a:buFontTx/>
              <a:buChar char="•"/>
            </a:pPr>
            <a:r>
              <a:rPr lang="en-US" dirty="0">
                <a:effectLst>
                  <a:outerShdw blurRad="38100" dist="38100" dir="2700000" algn="tl">
                    <a:srgbClr val="000000"/>
                  </a:outerShdw>
                </a:effectLst>
                <a:latin typeface="Tahoma" pitchFamily="34" charset="0"/>
              </a:rPr>
              <a:t> </a:t>
            </a:r>
            <a:r>
              <a:rPr lang="en-US" sz="2400" dirty="0">
                <a:effectLst>
                  <a:outerShdw blurRad="38100" dist="38100" dir="2700000" algn="tl">
                    <a:srgbClr val="000000"/>
                  </a:outerShdw>
                </a:effectLst>
                <a:latin typeface="Century Gothic" pitchFamily="34" charset="0"/>
              </a:rPr>
              <a:t>Activates by startle </a:t>
            </a:r>
          </a:p>
          <a:p>
            <a:pPr>
              <a:lnSpc>
                <a:spcPct val="90000"/>
              </a:lnSpc>
              <a:spcBef>
                <a:spcPct val="20000"/>
              </a:spcBef>
              <a:buClr>
                <a:schemeClr val="hlink"/>
              </a:buClr>
              <a:buSzPct val="120000"/>
            </a:pPr>
            <a:r>
              <a:rPr lang="en-US" sz="2400" dirty="0">
                <a:effectLst>
                  <a:outerShdw blurRad="38100" dist="38100" dir="2700000" algn="tl">
                    <a:srgbClr val="000000"/>
                  </a:outerShdw>
                </a:effectLst>
                <a:latin typeface="Century Gothic" pitchFamily="34" charset="0"/>
              </a:rPr>
              <a:t>  response and/or tactile</a:t>
            </a:r>
          </a:p>
          <a:p>
            <a:pPr>
              <a:lnSpc>
                <a:spcPct val="90000"/>
              </a:lnSpc>
              <a:spcBef>
                <a:spcPct val="20000"/>
              </a:spcBef>
              <a:buClr>
                <a:schemeClr val="hlink"/>
              </a:buClr>
              <a:buSzPct val="120000"/>
            </a:pPr>
            <a:r>
              <a:rPr lang="en-US" sz="2400" dirty="0">
                <a:effectLst>
                  <a:outerShdw blurRad="38100" dist="38100" dir="2700000" algn="tl">
                    <a:srgbClr val="000000"/>
                  </a:outerShdw>
                </a:effectLst>
                <a:latin typeface="Century Gothic" pitchFamily="34" charset="0"/>
              </a:rPr>
              <a:t>  stimulation of the </a:t>
            </a:r>
          </a:p>
          <a:p>
            <a:pPr>
              <a:lnSpc>
                <a:spcPct val="90000"/>
              </a:lnSpc>
              <a:spcBef>
                <a:spcPct val="20000"/>
              </a:spcBef>
              <a:buClr>
                <a:schemeClr val="hlink"/>
              </a:buClr>
              <a:buSzPct val="120000"/>
            </a:pPr>
            <a:r>
              <a:rPr lang="en-US" sz="2400" dirty="0">
                <a:effectLst>
                  <a:outerShdw blurRad="38100" dist="38100" dir="2700000" algn="tl">
                    <a:srgbClr val="000000"/>
                  </a:outerShdw>
                </a:effectLst>
                <a:latin typeface="Century Gothic" pitchFamily="34" charset="0"/>
              </a:rPr>
              <a:t>  orbital area</a:t>
            </a:r>
            <a:endParaRPr lang="en-US" sz="2400" dirty="0">
              <a:latin typeface="Century Gothic" pitchFamily="34" charset="0"/>
            </a:endParaRPr>
          </a:p>
        </p:txBody>
      </p:sp>
    </p:spTree>
    <p:extLst>
      <p:ext uri="{BB962C8B-B14F-4D97-AF65-F5344CB8AC3E}">
        <p14:creationId xmlns="" xmlns:p14="http://schemas.microsoft.com/office/powerpoint/2010/main" val="3122488400"/>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1000" fill="hold"/>
                                        <p:tgtEl>
                                          <p:spTgt spid="15363"/>
                                        </p:tgtEl>
                                        <p:attrNameLst>
                                          <p:attrName>ppt_x</p:attrName>
                                        </p:attrNameLst>
                                      </p:cBhvr>
                                      <p:tavLst>
                                        <p:tav tm="0">
                                          <p:val>
                                            <p:strVal val="0-#ppt_w/2"/>
                                          </p:val>
                                        </p:tav>
                                        <p:tav tm="100000">
                                          <p:val>
                                            <p:strVal val="#ppt_x"/>
                                          </p:val>
                                        </p:tav>
                                      </p:tavLst>
                                    </p:anim>
                                    <p:anim calcmode="lin" valueType="num">
                                      <p:cBhvr additive="base">
                                        <p:cTn id="8" dur="10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367"/>
                                        </p:tgtEl>
                                        <p:attrNameLst>
                                          <p:attrName>style.visibility</p:attrName>
                                        </p:attrNameLst>
                                      </p:cBhvr>
                                      <p:to>
                                        <p:strVal val="visible"/>
                                      </p:to>
                                    </p:set>
                                    <p:anim calcmode="lin" valueType="num">
                                      <p:cBhvr additive="base">
                                        <p:cTn id="13" dur="1000" fill="hold"/>
                                        <p:tgtEl>
                                          <p:spTgt spid="15367"/>
                                        </p:tgtEl>
                                        <p:attrNameLst>
                                          <p:attrName>ppt_x</p:attrName>
                                        </p:attrNameLst>
                                      </p:cBhvr>
                                      <p:tavLst>
                                        <p:tav tm="0">
                                          <p:val>
                                            <p:strVal val="1+#ppt_w/2"/>
                                          </p:val>
                                        </p:tav>
                                        <p:tav tm="100000">
                                          <p:val>
                                            <p:strVal val="#ppt_x"/>
                                          </p:val>
                                        </p:tav>
                                      </p:tavLst>
                                    </p:anim>
                                    <p:anim calcmode="lin" valueType="num">
                                      <p:cBhvr additive="base">
                                        <p:cTn id="14" dur="10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4"/>
                                        </p:tgtEl>
                                        <p:attrNameLst>
                                          <p:attrName>style.visibility</p:attrName>
                                        </p:attrNameLst>
                                      </p:cBhvr>
                                      <p:to>
                                        <p:strVal val="visible"/>
                                      </p:to>
                                    </p:set>
                                    <p:anim calcmode="lin" valueType="num">
                                      <p:cBhvr additive="base">
                                        <p:cTn id="19" dur="1000" fill="hold"/>
                                        <p:tgtEl>
                                          <p:spTgt spid="15364"/>
                                        </p:tgtEl>
                                        <p:attrNameLst>
                                          <p:attrName>ppt_x</p:attrName>
                                        </p:attrNameLst>
                                      </p:cBhvr>
                                      <p:tavLst>
                                        <p:tav tm="0">
                                          <p:val>
                                            <p:strVal val="0-#ppt_w/2"/>
                                          </p:val>
                                        </p:tav>
                                        <p:tav tm="100000">
                                          <p:val>
                                            <p:strVal val="#ppt_x"/>
                                          </p:val>
                                        </p:tav>
                                      </p:tavLst>
                                    </p:anim>
                                    <p:anim calcmode="lin" valueType="num">
                                      <p:cBhvr additive="base">
                                        <p:cTn id="20" dur="10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368"/>
                                        </p:tgtEl>
                                        <p:attrNameLst>
                                          <p:attrName>style.visibility</p:attrName>
                                        </p:attrNameLst>
                                      </p:cBhvr>
                                      <p:to>
                                        <p:strVal val="visible"/>
                                      </p:to>
                                    </p:set>
                                    <p:anim calcmode="lin" valueType="num">
                                      <p:cBhvr additive="base">
                                        <p:cTn id="25" dur="1000" fill="hold"/>
                                        <p:tgtEl>
                                          <p:spTgt spid="15368"/>
                                        </p:tgtEl>
                                        <p:attrNameLst>
                                          <p:attrName>ppt_x</p:attrName>
                                        </p:attrNameLst>
                                      </p:cBhvr>
                                      <p:tavLst>
                                        <p:tav tm="0">
                                          <p:val>
                                            <p:strVal val="1+#ppt_w/2"/>
                                          </p:val>
                                        </p:tav>
                                        <p:tav tm="100000">
                                          <p:val>
                                            <p:strVal val="#ppt_x"/>
                                          </p:val>
                                        </p:tav>
                                      </p:tavLst>
                                    </p:anim>
                                    <p:anim calcmode="lin" valueType="num">
                                      <p:cBhvr additive="base">
                                        <p:cTn id="26" dur="1000" fill="hold"/>
                                        <p:tgtEl>
                                          <p:spTgt spid="1536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5"/>
                                        </p:tgtEl>
                                        <p:attrNameLst>
                                          <p:attrName>style.visibility</p:attrName>
                                        </p:attrNameLst>
                                      </p:cBhvr>
                                      <p:to>
                                        <p:strVal val="visible"/>
                                      </p:to>
                                    </p:set>
                                    <p:anim calcmode="lin" valueType="num">
                                      <p:cBhvr additive="base">
                                        <p:cTn id="31" dur="1000" fill="hold"/>
                                        <p:tgtEl>
                                          <p:spTgt spid="15365"/>
                                        </p:tgtEl>
                                        <p:attrNameLst>
                                          <p:attrName>ppt_x</p:attrName>
                                        </p:attrNameLst>
                                      </p:cBhvr>
                                      <p:tavLst>
                                        <p:tav tm="0">
                                          <p:val>
                                            <p:strVal val="0-#ppt_w/2"/>
                                          </p:val>
                                        </p:tav>
                                        <p:tav tm="100000">
                                          <p:val>
                                            <p:strVal val="#ppt_x"/>
                                          </p:val>
                                        </p:tav>
                                      </p:tavLst>
                                    </p:anim>
                                    <p:anim calcmode="lin" valueType="num">
                                      <p:cBhvr additive="base">
                                        <p:cTn id="32" dur="1000" fill="hold"/>
                                        <p:tgtEl>
                                          <p:spTgt spid="1536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369"/>
                                        </p:tgtEl>
                                        <p:attrNameLst>
                                          <p:attrName>style.visibility</p:attrName>
                                        </p:attrNameLst>
                                      </p:cBhvr>
                                      <p:to>
                                        <p:strVal val="visible"/>
                                      </p:to>
                                    </p:set>
                                    <p:anim calcmode="lin" valueType="num">
                                      <p:cBhvr additive="base">
                                        <p:cTn id="37" dur="1000" fill="hold"/>
                                        <p:tgtEl>
                                          <p:spTgt spid="15369"/>
                                        </p:tgtEl>
                                        <p:attrNameLst>
                                          <p:attrName>ppt_x</p:attrName>
                                        </p:attrNameLst>
                                      </p:cBhvr>
                                      <p:tavLst>
                                        <p:tav tm="0">
                                          <p:val>
                                            <p:strVal val="1+#ppt_w/2"/>
                                          </p:val>
                                        </p:tav>
                                        <p:tav tm="100000">
                                          <p:val>
                                            <p:strVal val="#ppt_x"/>
                                          </p:val>
                                        </p:tav>
                                      </p:tavLst>
                                    </p:anim>
                                    <p:anim calcmode="lin" valueType="num">
                                      <p:cBhvr additive="base">
                                        <p:cTn id="38" dur="1000" fill="hold"/>
                                        <p:tgtEl>
                                          <p:spTgt spid="1536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366"/>
                                        </p:tgtEl>
                                        <p:attrNameLst>
                                          <p:attrName>style.visibility</p:attrName>
                                        </p:attrNameLst>
                                      </p:cBhvr>
                                      <p:to>
                                        <p:strVal val="visible"/>
                                      </p:to>
                                    </p:set>
                                    <p:anim calcmode="lin" valueType="num">
                                      <p:cBhvr additive="base">
                                        <p:cTn id="43" dur="1000" fill="hold"/>
                                        <p:tgtEl>
                                          <p:spTgt spid="15366"/>
                                        </p:tgtEl>
                                        <p:attrNameLst>
                                          <p:attrName>ppt_x</p:attrName>
                                        </p:attrNameLst>
                                      </p:cBhvr>
                                      <p:tavLst>
                                        <p:tav tm="0">
                                          <p:val>
                                            <p:strVal val="0-#ppt_w/2"/>
                                          </p:val>
                                        </p:tav>
                                        <p:tav tm="100000">
                                          <p:val>
                                            <p:strVal val="#ppt_x"/>
                                          </p:val>
                                        </p:tav>
                                      </p:tavLst>
                                    </p:anim>
                                    <p:anim calcmode="lin" valueType="num">
                                      <p:cBhvr additive="base">
                                        <p:cTn id="44" dur="1000" fill="hold"/>
                                        <p:tgtEl>
                                          <p:spTgt spid="15366"/>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5370"/>
                                        </p:tgtEl>
                                        <p:attrNameLst>
                                          <p:attrName>style.visibility</p:attrName>
                                        </p:attrNameLst>
                                      </p:cBhvr>
                                      <p:to>
                                        <p:strVal val="visible"/>
                                      </p:to>
                                    </p:set>
                                    <p:anim calcmode="lin" valueType="num">
                                      <p:cBhvr additive="base">
                                        <p:cTn id="49" dur="1000" fill="hold"/>
                                        <p:tgtEl>
                                          <p:spTgt spid="15370"/>
                                        </p:tgtEl>
                                        <p:attrNameLst>
                                          <p:attrName>ppt_x</p:attrName>
                                        </p:attrNameLst>
                                      </p:cBhvr>
                                      <p:tavLst>
                                        <p:tav tm="0">
                                          <p:val>
                                            <p:strVal val="1+#ppt_w/2"/>
                                          </p:val>
                                        </p:tav>
                                        <p:tav tm="100000">
                                          <p:val>
                                            <p:strVal val="#ppt_x"/>
                                          </p:val>
                                        </p:tav>
                                      </p:tavLst>
                                    </p:anim>
                                    <p:anim calcmode="lin" valueType="num">
                                      <p:cBhvr additive="base">
                                        <p:cTn id="50" dur="1000" fill="hold"/>
                                        <p:tgtEl>
                                          <p:spTgt spid="153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5" grpId="0"/>
      <p:bldP spid="15366" grpId="0"/>
      <p:bldP spid="15367" grpId="0"/>
      <p:bldP spid="15368" grpId="0"/>
      <p:bldP spid="15369" grpId="0"/>
      <p:bldP spid="1537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Functions of acoustic reflex</a:t>
            </a:r>
          </a:p>
        </p:txBody>
      </p:sp>
      <p:sp>
        <p:nvSpPr>
          <p:cNvPr id="11267" name="Rectangle 3"/>
          <p:cNvSpPr>
            <a:spLocks noGrp="1" noChangeArrowheads="1"/>
          </p:cNvSpPr>
          <p:nvPr>
            <p:ph type="body" idx="1"/>
          </p:nvPr>
        </p:nvSpPr>
        <p:spPr/>
        <p:txBody>
          <a:bodyPr/>
          <a:lstStyle/>
          <a:p>
            <a:pPr>
              <a:lnSpc>
                <a:spcPct val="80000"/>
              </a:lnSpc>
            </a:pPr>
            <a:r>
              <a:rPr lang="en-US" sz="2800" dirty="0"/>
              <a:t>1- protection of the inner ear from extremely loud noise: AR increases the impedance and this will decrease the amount of acoustic energy reaching the inner ear. Attenuation mainly occurs for the low frequency sounds.</a:t>
            </a:r>
          </a:p>
          <a:p>
            <a:pPr>
              <a:lnSpc>
                <a:spcPct val="80000"/>
              </a:lnSpc>
            </a:pPr>
            <a:r>
              <a:rPr lang="en-US" sz="2800" dirty="0"/>
              <a:t>2- enhancing S/N ratio: since AR attenuates low frequency noise (such that of external noise or the internal noise such as the pumping of the heart or the breathing sounds) that might compete with speech signal.</a:t>
            </a:r>
          </a:p>
        </p:txBody>
      </p:sp>
    </p:spTree>
    <p:extLst>
      <p:ext uri="{BB962C8B-B14F-4D97-AF65-F5344CB8AC3E}">
        <p14:creationId xmlns="" xmlns:p14="http://schemas.microsoft.com/office/powerpoint/2010/main" val="2141954586"/>
      </p:ext>
    </p:extLst>
  </p:cSld>
  <p:clrMapOvr>
    <a:masterClrMapping/>
  </p:clrMapOvr>
  <p:transition>
    <p:wedg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How do we measure AR</a:t>
            </a:r>
          </a:p>
        </p:txBody>
      </p:sp>
      <p:sp>
        <p:nvSpPr>
          <p:cNvPr id="12291" name="Rectangle 3"/>
          <p:cNvSpPr>
            <a:spLocks noGrp="1" noChangeArrowheads="1"/>
          </p:cNvSpPr>
          <p:nvPr>
            <p:ph type="body" idx="1"/>
          </p:nvPr>
        </p:nvSpPr>
        <p:spPr/>
        <p:txBody>
          <a:bodyPr/>
          <a:lstStyle/>
          <a:p>
            <a:r>
              <a:rPr lang="en-US" dirty="0"/>
              <a:t>AR causes increase in the impedance, this causes more SPL of the stimulus to be reflected. The measuring microphone will measure the reflected SPL and record it.</a:t>
            </a:r>
          </a:p>
          <a:p>
            <a:r>
              <a:rPr lang="en-US" dirty="0"/>
              <a:t>So, during AR more or less SPL will be measured by the microphone?</a:t>
            </a:r>
          </a:p>
          <a:p>
            <a:pPr>
              <a:buFont typeface="Wingdings" pitchFamily="2" charset="2"/>
              <a:buNone/>
            </a:pPr>
            <a:endParaRPr lang="en-US" dirty="0"/>
          </a:p>
        </p:txBody>
      </p:sp>
    </p:spTree>
    <p:extLst>
      <p:ext uri="{BB962C8B-B14F-4D97-AF65-F5344CB8AC3E}">
        <p14:creationId xmlns="" xmlns:p14="http://schemas.microsoft.com/office/powerpoint/2010/main" val="2437037990"/>
      </p:ext>
    </p:extLst>
  </p:cSld>
  <p:clrMapOvr>
    <a:masterClrMapping/>
  </p:clrMapOvr>
  <p:transition>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ud7"/>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41058839"/>
      </p:ext>
    </p:extLst>
  </p:cSld>
  <p:clrMapOvr>
    <a:masterClrMapping/>
  </p:clrMapOvr>
  <p:transition>
    <p:wedg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Parameters of interest of AR</a:t>
            </a:r>
          </a:p>
        </p:txBody>
      </p:sp>
      <p:sp>
        <p:nvSpPr>
          <p:cNvPr id="13315" name="Rectangle 3"/>
          <p:cNvSpPr>
            <a:spLocks noGrp="1" noChangeArrowheads="1"/>
          </p:cNvSpPr>
          <p:nvPr>
            <p:ph type="body" idx="1"/>
          </p:nvPr>
        </p:nvSpPr>
        <p:spPr/>
        <p:txBody>
          <a:bodyPr/>
          <a:lstStyle/>
          <a:p>
            <a:pPr>
              <a:lnSpc>
                <a:spcPct val="80000"/>
              </a:lnSpc>
            </a:pPr>
            <a:r>
              <a:rPr lang="en-US" sz="2400" dirty="0"/>
              <a:t>1- AR threshold: the minimum SPL that produces AR.</a:t>
            </a:r>
          </a:p>
          <a:p>
            <a:pPr>
              <a:lnSpc>
                <a:spcPct val="80000"/>
              </a:lnSpc>
            </a:pPr>
            <a:r>
              <a:rPr lang="en-US" sz="2400" dirty="0"/>
              <a:t>2- AR decay. With sustained stimulation the auditory nerve caused to have adaptation (decrease in firing rate). </a:t>
            </a:r>
          </a:p>
          <a:p>
            <a:pPr>
              <a:lnSpc>
                <a:spcPct val="80000"/>
              </a:lnSpc>
            </a:pPr>
            <a:r>
              <a:rPr lang="en-US" sz="2400" dirty="0"/>
              <a:t>AR threshold: normally is 70 to 100 dB above the audiometric threshold.</a:t>
            </a:r>
          </a:p>
          <a:p>
            <a:pPr>
              <a:lnSpc>
                <a:spcPct val="80000"/>
              </a:lnSpc>
            </a:pPr>
            <a:r>
              <a:rPr lang="en-US" sz="2400" dirty="0"/>
              <a:t>So when we can measure AR, then we can be sure that audiometric threshold is at least better than 40-50 dB HL.</a:t>
            </a:r>
          </a:p>
          <a:p>
            <a:pPr>
              <a:lnSpc>
                <a:spcPct val="80000"/>
              </a:lnSpc>
            </a:pPr>
            <a:r>
              <a:rPr lang="en-US" sz="2400" dirty="0"/>
              <a:t>AR decay: abnormal decay happens when shorter duration of stimulation causes significant decay. This happen especially when lesions like tumors (Acoustic neuroma) affected the auditory nerve.</a:t>
            </a:r>
          </a:p>
        </p:txBody>
      </p:sp>
    </p:spTree>
    <p:extLst>
      <p:ext uri="{BB962C8B-B14F-4D97-AF65-F5344CB8AC3E}">
        <p14:creationId xmlns="" xmlns:p14="http://schemas.microsoft.com/office/powerpoint/2010/main" val="3229140810"/>
      </p:ext>
    </p:extLst>
  </p:cSld>
  <p:clrMapOvr>
    <a:masterClrMapping/>
  </p:clrMapOvr>
  <p:transition>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dirty="0" smtClean="0"/>
              <a:t>Clinical application of ASR</a:t>
            </a:r>
          </a:p>
        </p:txBody>
      </p:sp>
      <p:sp>
        <p:nvSpPr>
          <p:cNvPr id="70659" name="Rectangle 3"/>
          <p:cNvSpPr>
            <a:spLocks noGrp="1" noChangeArrowheads="1"/>
          </p:cNvSpPr>
          <p:nvPr>
            <p:ph type="body" idx="1"/>
          </p:nvPr>
        </p:nvSpPr>
        <p:spPr/>
        <p:txBody>
          <a:bodyPr/>
          <a:lstStyle/>
          <a:p>
            <a:pPr eaLnBrk="1" hangingPunct="1"/>
            <a:r>
              <a:rPr lang="en-US" sz="2400" dirty="0" smtClean="0"/>
              <a:t>Middle Ear Disease</a:t>
            </a:r>
          </a:p>
          <a:p>
            <a:pPr eaLnBrk="1" hangingPunct="1"/>
            <a:r>
              <a:rPr lang="en-US" sz="2400" dirty="0" smtClean="0"/>
              <a:t>Otosclerosis</a:t>
            </a:r>
          </a:p>
          <a:p>
            <a:pPr eaLnBrk="1" hangingPunct="1"/>
            <a:r>
              <a:rPr lang="en-US" sz="2400" dirty="0" smtClean="0"/>
              <a:t>Cochlear hearing loss and loudness recruitment</a:t>
            </a:r>
          </a:p>
          <a:p>
            <a:pPr eaLnBrk="1" hangingPunct="1"/>
            <a:r>
              <a:rPr lang="en-US" sz="2400" dirty="0" smtClean="0"/>
              <a:t>Retrocochlear lesions may abolish the ASR</a:t>
            </a:r>
          </a:p>
          <a:p>
            <a:pPr eaLnBrk="1" hangingPunct="1"/>
            <a:r>
              <a:rPr lang="en-US" sz="2400" dirty="0" smtClean="0"/>
              <a:t>Brainstem lesions may abolish the contralateral reflexes</a:t>
            </a:r>
          </a:p>
          <a:p>
            <a:pPr eaLnBrk="1" hangingPunct="1"/>
            <a:r>
              <a:rPr lang="en-US" sz="2400" dirty="0" smtClean="0"/>
              <a:t>Determination of site of a seventh nerve lesion</a:t>
            </a:r>
          </a:p>
          <a:p>
            <a:pPr eaLnBrk="1" hangingPunct="1"/>
            <a:r>
              <a:rPr lang="en-US" sz="2400" dirty="0" smtClean="0"/>
              <a:t>Acoustic Reflex Decay</a:t>
            </a:r>
            <a:endParaRPr lang="en-US" dirty="0" smtClean="0"/>
          </a:p>
        </p:txBody>
      </p:sp>
    </p:spTree>
    <p:extLst>
      <p:ext uri="{BB962C8B-B14F-4D97-AF65-F5344CB8AC3E}">
        <p14:creationId xmlns="" xmlns:p14="http://schemas.microsoft.com/office/powerpoint/2010/main" val="2955156806"/>
      </p:ext>
    </p:extLst>
  </p:cSld>
  <p:clrMapOvr>
    <a:masterClrMapping/>
  </p:clrMapOvr>
  <p:transition>
    <p:wedg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Clinical applications of AR</a:t>
            </a:r>
          </a:p>
        </p:txBody>
      </p:sp>
      <p:sp>
        <p:nvSpPr>
          <p:cNvPr id="18435" name="Rectangle 3"/>
          <p:cNvSpPr>
            <a:spLocks noGrp="1" noChangeArrowheads="1"/>
          </p:cNvSpPr>
          <p:nvPr>
            <p:ph type="body" idx="1"/>
          </p:nvPr>
        </p:nvSpPr>
        <p:spPr/>
        <p:txBody>
          <a:bodyPr/>
          <a:lstStyle/>
          <a:p>
            <a:r>
              <a:rPr lang="en-US" sz="2800" dirty="0"/>
              <a:t>When there is any degree of conductive HL, AR can not be measured.</a:t>
            </a:r>
          </a:p>
          <a:p>
            <a:r>
              <a:rPr lang="en-US" sz="2800" dirty="0"/>
              <a:t>When the AR can be measured that means hearing thresholds are better than 50 dB HL. This can give you a hint about PTA thresholds well in advance before testing and can help you determining the level of stimulation that you need to start with. This also can alarm you when the pt is faking HL.</a:t>
            </a:r>
          </a:p>
          <a:p>
            <a:pPr>
              <a:buFont typeface="Wingdings" pitchFamily="2" charset="2"/>
              <a:buNone/>
            </a:pPr>
            <a:endParaRPr lang="en-US" sz="2800" dirty="0"/>
          </a:p>
        </p:txBody>
      </p:sp>
    </p:spTree>
    <p:extLst>
      <p:ext uri="{BB962C8B-B14F-4D97-AF65-F5344CB8AC3E}">
        <p14:creationId xmlns="" xmlns:p14="http://schemas.microsoft.com/office/powerpoint/2010/main" val="3356863861"/>
      </p:ext>
    </p:extLst>
  </p:cSld>
  <p:clrMapOvr>
    <a:masterClrMapping/>
  </p:clrMapOvr>
  <p:transition>
    <p:wedg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Clinical applications of AR</a:t>
            </a:r>
          </a:p>
        </p:txBody>
      </p:sp>
      <p:sp>
        <p:nvSpPr>
          <p:cNvPr id="19459" name="Rectangle 3"/>
          <p:cNvSpPr>
            <a:spLocks noGrp="1" noChangeArrowheads="1"/>
          </p:cNvSpPr>
          <p:nvPr>
            <p:ph type="body" idx="1"/>
          </p:nvPr>
        </p:nvSpPr>
        <p:spPr/>
        <p:txBody>
          <a:bodyPr/>
          <a:lstStyle/>
          <a:p>
            <a:pPr>
              <a:lnSpc>
                <a:spcPct val="90000"/>
              </a:lnSpc>
            </a:pPr>
            <a:r>
              <a:rPr lang="en-US" sz="2800" dirty="0"/>
              <a:t>AR decay: positive decay can be an indication to retrocochlear lesions.</a:t>
            </a:r>
          </a:p>
          <a:p>
            <a:pPr>
              <a:lnSpc>
                <a:spcPct val="90000"/>
              </a:lnSpc>
            </a:pPr>
            <a:r>
              <a:rPr lang="en-US" sz="2800" dirty="0"/>
              <a:t>Positive decay is defined as having AR amplitude decreased 50% or more during the first 5 seconds of a 10 seconds stimulation at 500 Hz and 1000 Hz tones in ipsilateral or contralateral stimulation.</a:t>
            </a:r>
          </a:p>
          <a:p>
            <a:pPr>
              <a:lnSpc>
                <a:spcPct val="90000"/>
              </a:lnSpc>
            </a:pPr>
            <a:r>
              <a:rPr lang="en-US" sz="2800" dirty="0"/>
              <a:t>Questionable decay: when decay is positive at only one frequency and negative at the other.</a:t>
            </a:r>
          </a:p>
        </p:txBody>
      </p:sp>
    </p:spTree>
    <p:extLst>
      <p:ext uri="{BB962C8B-B14F-4D97-AF65-F5344CB8AC3E}">
        <p14:creationId xmlns="" xmlns:p14="http://schemas.microsoft.com/office/powerpoint/2010/main" val="683796316"/>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r>
              <a:rPr lang="en-US" sz="2400" dirty="0" smtClean="0"/>
              <a:t>Visual Reinforcement Orientation Audiometry (VROA)</a:t>
            </a:r>
          </a:p>
        </p:txBody>
      </p:sp>
      <p:sp>
        <p:nvSpPr>
          <p:cNvPr id="38915" name="Rectangle 3"/>
          <p:cNvSpPr>
            <a:spLocks noGrp="1" noChangeArrowheads="1"/>
          </p:cNvSpPr>
          <p:nvPr>
            <p:ph type="body" sz="half" idx="1"/>
          </p:nvPr>
        </p:nvSpPr>
        <p:spPr>
          <a:xfrm>
            <a:off x="914400" y="1905000"/>
            <a:ext cx="4017963" cy="4572000"/>
          </a:xfrm>
        </p:spPr>
        <p:txBody>
          <a:bodyPr/>
          <a:lstStyle/>
          <a:p>
            <a:pPr lvl="1" eaLnBrk="1" hangingPunct="1"/>
            <a:r>
              <a:rPr lang="en-US" sz="2000" dirty="0" smtClean="0"/>
              <a:t>Uses operant conditioned response and visual reinforcement</a:t>
            </a:r>
          </a:p>
          <a:p>
            <a:pPr lvl="2" eaLnBrk="1" hangingPunct="1"/>
            <a:r>
              <a:rPr lang="en-US" sz="1800" dirty="0" smtClean="0"/>
              <a:t>Response typically head turn. Eye turn also possible</a:t>
            </a:r>
          </a:p>
          <a:p>
            <a:pPr lvl="2" eaLnBrk="1" hangingPunct="1"/>
            <a:r>
              <a:rPr lang="en-US" sz="1800" dirty="0" smtClean="0"/>
              <a:t>Complex visual reinforcement usually lighted puppet theatre- color movement and light are important</a:t>
            </a:r>
          </a:p>
          <a:p>
            <a:pPr lvl="2" eaLnBrk="1" hangingPunct="1"/>
            <a:endParaRPr lang="en-US" sz="1800" dirty="0" smtClean="0"/>
          </a:p>
        </p:txBody>
      </p:sp>
      <p:pic>
        <p:nvPicPr>
          <p:cNvPr id="38916" name="Picture 4" descr="S2"/>
          <p:cNvPicPr>
            <a:picLocks noGrp="1" noChangeAspect="1" noChangeArrowheads="1"/>
          </p:cNvPicPr>
          <p:nvPr>
            <p:ph sz="quarter" idx="2"/>
          </p:nvPr>
        </p:nvPicPr>
        <p:blipFill>
          <a:blip r:embed="rId3"/>
          <a:srcRect/>
          <a:stretch>
            <a:fillRect/>
          </a:stretch>
        </p:blipFill>
        <p:spPr>
          <a:xfrm>
            <a:off x="6205538" y="1905000"/>
            <a:ext cx="1495425" cy="2192338"/>
          </a:xfrm>
          <a:noFill/>
        </p:spPr>
      </p:pic>
      <p:pic>
        <p:nvPicPr>
          <p:cNvPr id="38917" name="Picture 5" descr="S4"/>
          <p:cNvPicPr>
            <a:picLocks noGrp="1" noChangeAspect="1" noChangeArrowheads="1"/>
          </p:cNvPicPr>
          <p:nvPr>
            <p:ph sz="quarter" idx="3"/>
          </p:nvPr>
        </p:nvPicPr>
        <p:blipFill>
          <a:blip r:embed="rId4"/>
          <a:srcRect/>
          <a:stretch>
            <a:fillRect/>
          </a:stretch>
        </p:blipFill>
        <p:spPr>
          <a:xfrm>
            <a:off x="6205538" y="4284663"/>
            <a:ext cx="1495425" cy="2192337"/>
          </a:xfrm>
          <a:noFill/>
        </p:spPr>
      </p:pic>
    </p:spTree>
    <p:extLst>
      <p:ext uri="{BB962C8B-B14F-4D97-AF65-F5344CB8AC3E}">
        <p14:creationId xmlns="" xmlns:p14="http://schemas.microsoft.com/office/powerpoint/2010/main" val="34166094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Clinical applications of AR</a:t>
            </a:r>
          </a:p>
        </p:txBody>
      </p:sp>
      <p:sp>
        <p:nvSpPr>
          <p:cNvPr id="20483" name="Rectangle 3"/>
          <p:cNvSpPr>
            <a:spLocks noGrp="1" noChangeArrowheads="1"/>
          </p:cNvSpPr>
          <p:nvPr>
            <p:ph type="body" idx="1"/>
          </p:nvPr>
        </p:nvSpPr>
        <p:spPr/>
        <p:txBody>
          <a:bodyPr/>
          <a:lstStyle/>
          <a:p>
            <a:pPr>
              <a:lnSpc>
                <a:spcPct val="80000"/>
              </a:lnSpc>
            </a:pPr>
            <a:r>
              <a:rPr lang="en-US" sz="1800" dirty="0"/>
              <a:t>The best benefits can be obtained when comparing ipsilateral and contralateral AR.</a:t>
            </a:r>
          </a:p>
          <a:p>
            <a:pPr>
              <a:lnSpc>
                <a:spcPct val="80000"/>
              </a:lnSpc>
            </a:pPr>
            <a:r>
              <a:rPr lang="en-US" sz="1800" dirty="0"/>
              <a:t>If AR is not present in ipsilateral and present in contralateral stimulation, hearing loss in the ipsilateral ear might be the cause.</a:t>
            </a:r>
          </a:p>
          <a:p>
            <a:pPr>
              <a:lnSpc>
                <a:spcPct val="80000"/>
              </a:lnSpc>
            </a:pPr>
            <a:r>
              <a:rPr lang="en-US" sz="1800" dirty="0"/>
              <a:t>If AR is present in the ipsilateral but not present in the contralateral, then we can deduce that the lesion must be some where either in the contralateral facial nerve, in the brainstem or a contralateral hearing loss.</a:t>
            </a:r>
          </a:p>
          <a:p>
            <a:pPr>
              <a:lnSpc>
                <a:spcPct val="80000"/>
              </a:lnSpc>
            </a:pPr>
            <a:r>
              <a:rPr lang="en-US" sz="1800" dirty="0"/>
              <a:t>When AR is present ipsilaterally, we can deduce that hearing threshold in that ear is better than 40-50 dB HL, the ipsilateral facial nerve is intact, and that ear does not have conductive HL.</a:t>
            </a:r>
          </a:p>
          <a:p>
            <a:pPr>
              <a:lnSpc>
                <a:spcPct val="80000"/>
              </a:lnSpc>
            </a:pPr>
            <a:r>
              <a:rPr lang="en-US" sz="1800" dirty="0"/>
              <a:t>Will contralateral conductive HL impede the contralateral AR if there is no ipsilateral conductive hearing loss or lesions in the ipsilateral facial nerve?</a:t>
            </a:r>
          </a:p>
          <a:p>
            <a:pPr>
              <a:lnSpc>
                <a:spcPct val="80000"/>
              </a:lnSpc>
            </a:pPr>
            <a:r>
              <a:rPr lang="en-US" sz="1800" dirty="0"/>
              <a:t>If there is profound SNHL in the ipsilateral ear, can we ever get a l AR from the other ear?</a:t>
            </a:r>
          </a:p>
          <a:p>
            <a:pPr>
              <a:lnSpc>
                <a:spcPct val="80000"/>
              </a:lnSpc>
            </a:pPr>
            <a:r>
              <a:rPr lang="en-US" sz="1800" dirty="0"/>
              <a:t>Can we have AR in the side that is affected by facial palsy (Bell’s palsy)?</a:t>
            </a:r>
          </a:p>
        </p:txBody>
      </p:sp>
    </p:spTree>
    <p:extLst>
      <p:ext uri="{BB962C8B-B14F-4D97-AF65-F5344CB8AC3E}">
        <p14:creationId xmlns="" xmlns:p14="http://schemas.microsoft.com/office/powerpoint/2010/main" val="3212232741"/>
      </p:ext>
    </p:extLst>
  </p:cSld>
  <p:clrMapOvr>
    <a:masterClrMapping/>
  </p:clrMapOvr>
  <p:transition>
    <p:wedg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Clinical applications of AR</a:t>
            </a:r>
          </a:p>
        </p:txBody>
      </p:sp>
      <p:sp>
        <p:nvSpPr>
          <p:cNvPr id="21507" name="Rectangle 3"/>
          <p:cNvSpPr>
            <a:spLocks noGrp="1" noChangeArrowheads="1"/>
          </p:cNvSpPr>
          <p:nvPr>
            <p:ph type="body" idx="1"/>
          </p:nvPr>
        </p:nvSpPr>
        <p:spPr/>
        <p:txBody>
          <a:bodyPr/>
          <a:lstStyle/>
          <a:p>
            <a:pPr>
              <a:lnSpc>
                <a:spcPct val="80000"/>
              </a:lnSpc>
            </a:pPr>
            <a:r>
              <a:rPr lang="en-US" sz="2800" dirty="0"/>
              <a:t>Do you think AR measurement is </a:t>
            </a:r>
          </a:p>
          <a:p>
            <a:pPr>
              <a:lnSpc>
                <a:spcPct val="80000"/>
              </a:lnSpc>
            </a:pPr>
            <a:r>
              <a:rPr lang="en-US" sz="2800" dirty="0"/>
              <a:t>Beneficial and why?</a:t>
            </a:r>
          </a:p>
          <a:p>
            <a:pPr>
              <a:lnSpc>
                <a:spcPct val="80000"/>
              </a:lnSpc>
            </a:pPr>
            <a:r>
              <a:rPr lang="en-US" sz="2800" dirty="0"/>
              <a:t>Necessary and why?</a:t>
            </a:r>
          </a:p>
          <a:p>
            <a:pPr>
              <a:lnSpc>
                <a:spcPct val="80000"/>
              </a:lnSpc>
            </a:pPr>
            <a:r>
              <a:rPr lang="en-US" sz="2800" dirty="0"/>
              <a:t>In the battery of audiological testing, when/where, in your opinion, should we conduct AR testing?</a:t>
            </a:r>
          </a:p>
          <a:p>
            <a:pPr>
              <a:lnSpc>
                <a:spcPct val="80000"/>
              </a:lnSpc>
            </a:pPr>
            <a:r>
              <a:rPr lang="en-US" sz="2800" dirty="0"/>
              <a:t>Do you know how to conduct AR testing?</a:t>
            </a:r>
          </a:p>
          <a:p>
            <a:pPr>
              <a:lnSpc>
                <a:spcPct val="80000"/>
              </a:lnSpc>
            </a:pPr>
            <a:r>
              <a:rPr lang="en-US" sz="2800" dirty="0"/>
              <a:t>Do you consider AR testing as an immitance testing?</a:t>
            </a:r>
          </a:p>
          <a:p>
            <a:pPr>
              <a:lnSpc>
                <a:spcPct val="80000"/>
              </a:lnSpc>
            </a:pPr>
            <a:r>
              <a:rPr lang="en-US" sz="2800" dirty="0"/>
              <a:t>What variables can prevent you from recording AR? </a:t>
            </a:r>
          </a:p>
        </p:txBody>
      </p:sp>
    </p:spTree>
    <p:extLst>
      <p:ext uri="{BB962C8B-B14F-4D97-AF65-F5344CB8AC3E}">
        <p14:creationId xmlns="" xmlns:p14="http://schemas.microsoft.com/office/powerpoint/2010/main" val="2859347959"/>
      </p:ext>
    </p:extLst>
  </p:cSld>
  <p:clrMapOvr>
    <a:masterClrMapping/>
  </p:clrMapOvr>
  <p:transition>
    <p:wedg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838200" y="2667000"/>
            <a:ext cx="8382000" cy="1447800"/>
          </a:xfrm>
        </p:spPr>
        <p:txBody>
          <a:bodyPr/>
          <a:lstStyle/>
          <a:p>
            <a:pPr eaLnBrk="1" hangingPunct="1"/>
            <a:r>
              <a:rPr lang="en-AU" dirty="0" smtClean="0"/>
              <a:t>otoacoustic emissions</a:t>
            </a:r>
            <a:endParaRPr lang="en-US" dirty="0" smtClean="0"/>
          </a:p>
        </p:txBody>
      </p:sp>
    </p:spTree>
    <p:extLst>
      <p:ext uri="{BB962C8B-B14F-4D97-AF65-F5344CB8AC3E}">
        <p14:creationId xmlns="" xmlns:p14="http://schemas.microsoft.com/office/powerpoint/2010/main" val="3658667391"/>
      </p:ext>
    </p:extLst>
  </p:cSld>
  <p:clrMapOvr>
    <a:masterClrMapping/>
  </p:clrMapOvr>
  <p:transition>
    <p:wedg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Origin of OAE</a:t>
            </a:r>
          </a:p>
        </p:txBody>
      </p:sp>
      <p:sp>
        <p:nvSpPr>
          <p:cNvPr id="7171" name="Rectangle 3"/>
          <p:cNvSpPr>
            <a:spLocks noGrp="1" noChangeArrowheads="1"/>
          </p:cNvSpPr>
          <p:nvPr>
            <p:ph idx="1"/>
          </p:nvPr>
        </p:nvSpPr>
        <p:spPr/>
        <p:txBody>
          <a:bodyPr>
            <a:normAutofit lnSpcReduction="10000"/>
          </a:bodyPr>
          <a:lstStyle/>
          <a:p>
            <a:pPr eaLnBrk="1" hangingPunct="1">
              <a:lnSpc>
                <a:spcPct val="90000"/>
              </a:lnSpc>
              <a:defRPr/>
            </a:pPr>
            <a:r>
              <a:rPr lang="en-US" sz="2400" dirty="0" smtClean="0"/>
              <a:t>Initially reported by Kemp in 1978.</a:t>
            </a:r>
          </a:p>
          <a:p>
            <a:pPr eaLnBrk="1" hangingPunct="1">
              <a:lnSpc>
                <a:spcPct val="90000"/>
              </a:lnSpc>
              <a:defRPr/>
            </a:pPr>
            <a:endParaRPr lang="en-US" sz="2400" dirty="0" smtClean="0"/>
          </a:p>
          <a:p>
            <a:pPr eaLnBrk="1" hangingPunct="1">
              <a:lnSpc>
                <a:spcPct val="90000"/>
              </a:lnSpc>
              <a:defRPr/>
            </a:pPr>
            <a:r>
              <a:rPr lang="en-US" sz="2400" dirty="0" smtClean="0"/>
              <a:t>OAE are considered a by-product of sensory OHCs transduction and represent cochlear amplifier that thought to be as a result of the contraction of OHCs in synchrony with BM displacement.</a:t>
            </a:r>
          </a:p>
          <a:p>
            <a:pPr eaLnBrk="1" hangingPunct="1">
              <a:lnSpc>
                <a:spcPct val="90000"/>
              </a:lnSpc>
              <a:defRPr/>
            </a:pPr>
            <a:endParaRPr lang="en-US" sz="2400" dirty="0" smtClean="0"/>
          </a:p>
          <a:p>
            <a:pPr eaLnBrk="1" hangingPunct="1">
              <a:lnSpc>
                <a:spcPct val="90000"/>
              </a:lnSpc>
              <a:defRPr/>
            </a:pPr>
            <a:r>
              <a:rPr lang="en-US" sz="2400" dirty="0" smtClean="0"/>
              <a:t>The contraction of the OHCs (movement) is then propagated outward toward the middle ear and moves the TM.</a:t>
            </a:r>
          </a:p>
          <a:p>
            <a:pPr eaLnBrk="1" hangingPunct="1">
              <a:lnSpc>
                <a:spcPct val="90000"/>
              </a:lnSpc>
              <a:defRPr/>
            </a:pPr>
            <a:endParaRPr lang="en-US" sz="2400" dirty="0" smtClean="0"/>
          </a:p>
          <a:p>
            <a:pPr eaLnBrk="1" hangingPunct="1">
              <a:lnSpc>
                <a:spcPct val="90000"/>
              </a:lnSpc>
              <a:defRPr/>
            </a:pPr>
            <a:r>
              <a:rPr lang="en-US" sz="2400" dirty="0" smtClean="0"/>
              <a:t>This in turn creates acoustic energy that is picked by the OAE probe. </a:t>
            </a:r>
          </a:p>
        </p:txBody>
      </p:sp>
    </p:spTree>
    <p:extLst>
      <p:ext uri="{BB962C8B-B14F-4D97-AF65-F5344CB8AC3E}">
        <p14:creationId xmlns="" xmlns:p14="http://schemas.microsoft.com/office/powerpoint/2010/main" val="3129033388"/>
      </p:ext>
    </p:extLst>
  </p:cSld>
  <p:clrMapOvr>
    <a:masterClrMapping/>
  </p:clrMapOvr>
  <p:transition>
    <p:wedg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smtClean="0">
                <a:latin typeface="Alba" pitchFamily="2" charset="0"/>
              </a:rPr>
              <a:t>Recording OAE’s</a:t>
            </a:r>
          </a:p>
        </p:txBody>
      </p:sp>
      <p:sp>
        <p:nvSpPr>
          <p:cNvPr id="84995" name="Rectangle 3"/>
          <p:cNvSpPr>
            <a:spLocks noGrp="1" noChangeArrowheads="1"/>
          </p:cNvSpPr>
          <p:nvPr>
            <p:ph type="body" idx="1"/>
          </p:nvPr>
        </p:nvSpPr>
        <p:spPr/>
        <p:txBody>
          <a:bodyPr/>
          <a:lstStyle/>
          <a:p>
            <a:pPr>
              <a:lnSpc>
                <a:spcPct val="90000"/>
              </a:lnSpc>
            </a:pPr>
            <a:r>
              <a:rPr lang="en-US" sz="2200" dirty="0" smtClean="0"/>
              <a:t>OAEs are measured by presenting a series of very brief acoustic stimuli, clicks, to the ear through a probe that is inserted in the outer third of the ear canal. The probe contains a loudspeaker that generates clicks and a microphone that measures the resulting OAE’s that are produced in the cochlea and are then reflected back through the middle ear into the outer ear canal. </a:t>
            </a:r>
          </a:p>
          <a:p>
            <a:pPr>
              <a:lnSpc>
                <a:spcPct val="90000"/>
              </a:lnSpc>
            </a:pPr>
            <a:r>
              <a:rPr lang="en-US" sz="2200" dirty="0" smtClean="0"/>
              <a:t>The resulting sound that is picked up by the microphone is digitized and processed by specially designed hardware and software. The very low-level OAEs are separated by the software from both the background noise and from the contamination of the evoking clicks. </a:t>
            </a:r>
          </a:p>
        </p:txBody>
      </p:sp>
    </p:spTree>
    <p:extLst>
      <p:ext uri="{BB962C8B-B14F-4D97-AF65-F5344CB8AC3E}">
        <p14:creationId xmlns="" xmlns:p14="http://schemas.microsoft.com/office/powerpoint/2010/main" val="424119480"/>
      </p:ext>
    </p:extLst>
  </p:cSld>
  <p:clrMapOvr>
    <a:masterClrMapping/>
  </p:clrMapOvr>
  <p:transition>
    <p:wedg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dirty="0" smtClean="0"/>
              <a:t>OAE</a:t>
            </a:r>
          </a:p>
        </p:txBody>
      </p:sp>
      <p:sp>
        <p:nvSpPr>
          <p:cNvPr id="8195" name="Rectangle 3"/>
          <p:cNvSpPr>
            <a:spLocks noGrp="1" noChangeArrowheads="1"/>
          </p:cNvSpPr>
          <p:nvPr>
            <p:ph idx="1"/>
          </p:nvPr>
        </p:nvSpPr>
        <p:spPr/>
        <p:txBody>
          <a:bodyPr/>
          <a:lstStyle/>
          <a:p>
            <a:pPr eaLnBrk="1" hangingPunct="1">
              <a:defRPr/>
            </a:pPr>
            <a:r>
              <a:rPr lang="en-US" dirty="0" smtClean="0"/>
              <a:t>So in order to record OAE in EAC we need to have normal middle ear function.</a:t>
            </a:r>
          </a:p>
          <a:p>
            <a:pPr eaLnBrk="1" hangingPunct="1">
              <a:defRPr/>
            </a:pPr>
            <a:endParaRPr lang="en-US" dirty="0" smtClean="0"/>
          </a:p>
          <a:p>
            <a:pPr eaLnBrk="1" hangingPunct="1">
              <a:defRPr/>
            </a:pPr>
            <a:endParaRPr lang="en-US" dirty="0" smtClean="0"/>
          </a:p>
          <a:p>
            <a:pPr eaLnBrk="1" hangingPunct="1">
              <a:defRPr/>
            </a:pPr>
            <a:r>
              <a:rPr lang="en-US" dirty="0" smtClean="0"/>
              <a:t>Conductive pathologies can prevent the recording of OAE but this does not mean that OAE is not present.</a:t>
            </a:r>
          </a:p>
          <a:p>
            <a:pPr eaLnBrk="1" hangingPunct="1">
              <a:buFontTx/>
              <a:buNone/>
              <a:defRPr/>
            </a:pPr>
            <a:endParaRPr lang="en-US" dirty="0" smtClean="0"/>
          </a:p>
        </p:txBody>
      </p:sp>
    </p:spTree>
    <p:extLst>
      <p:ext uri="{BB962C8B-B14F-4D97-AF65-F5344CB8AC3E}">
        <p14:creationId xmlns="" xmlns:p14="http://schemas.microsoft.com/office/powerpoint/2010/main" val="2591556791"/>
      </p:ext>
    </p:extLst>
  </p:cSld>
  <p:clrMapOvr>
    <a:masterClrMapping/>
  </p:clrMapOvr>
  <p:transition>
    <p:wedg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Rectangle 2"/>
          <p:cNvSpPr>
            <a:spLocks noGrp="1" noChangeArrowheads="1"/>
          </p:cNvSpPr>
          <p:nvPr>
            <p:ph type="title"/>
          </p:nvPr>
        </p:nvSpPr>
        <p:spPr>
          <a:xfrm>
            <a:off x="1071563" y="273050"/>
            <a:ext cx="7610475" cy="1143000"/>
          </a:xfrm>
        </p:spPr>
        <p:txBody>
          <a:bodyPr/>
          <a:lstStyle/>
          <a:p>
            <a:r>
              <a:rPr lang="en-US" dirty="0" smtClean="0">
                <a:latin typeface="Alba" pitchFamily="2" charset="0"/>
              </a:rPr>
              <a:t>Types of OAE’s</a:t>
            </a:r>
          </a:p>
        </p:txBody>
      </p:sp>
      <p:graphicFrame>
        <p:nvGraphicFramePr>
          <p:cNvPr id="2" name="Diagram 1"/>
          <p:cNvGraphicFramePr/>
          <p:nvPr/>
        </p:nvGraphicFramePr>
        <p:xfrm>
          <a:off x="679450" y="1908175"/>
          <a:ext cx="7926388" cy="4184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3454449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7"/>
          <p:cNvSpPr>
            <a:spLocks noGrp="1" noChangeArrowheads="1"/>
          </p:cNvSpPr>
          <p:nvPr>
            <p:ph type="title"/>
          </p:nvPr>
        </p:nvSpPr>
        <p:spPr>
          <a:xfrm>
            <a:off x="857250" y="714375"/>
            <a:ext cx="8001000" cy="762000"/>
          </a:xfrm>
        </p:spPr>
        <p:txBody>
          <a:bodyPr/>
          <a:lstStyle/>
          <a:p>
            <a:r>
              <a:rPr lang="en-US" dirty="0" smtClean="0">
                <a:latin typeface="Alba" pitchFamily="2" charset="0"/>
              </a:rPr>
              <a:t>Spontaneous OAE’s</a:t>
            </a:r>
          </a:p>
        </p:txBody>
      </p:sp>
      <p:sp>
        <p:nvSpPr>
          <p:cNvPr id="76803" name="Rectangle 20"/>
          <p:cNvSpPr>
            <a:spLocks noGrp="1" noChangeArrowheads="1"/>
          </p:cNvSpPr>
          <p:nvPr>
            <p:ph type="body" idx="1"/>
          </p:nvPr>
        </p:nvSpPr>
        <p:spPr/>
        <p:txBody>
          <a:bodyPr/>
          <a:lstStyle/>
          <a:p>
            <a:r>
              <a:rPr lang="en-US" sz="2400" dirty="0" smtClean="0">
                <a:latin typeface="Tahoma" pitchFamily="34" charset="0"/>
              </a:rPr>
              <a:t>Occurs in the absence of any intentional stimulation of the ear. </a:t>
            </a:r>
          </a:p>
          <a:p>
            <a:r>
              <a:rPr lang="en-US" sz="2400" dirty="0" smtClean="0">
                <a:latin typeface="Tahoma" pitchFamily="34" charset="0"/>
              </a:rPr>
              <a:t>Prevalence is in about 40-60% of normal hearing people.</a:t>
            </a:r>
          </a:p>
          <a:p>
            <a:r>
              <a:rPr lang="en-US" sz="2400" dirty="0" smtClean="0">
                <a:latin typeface="Tahoma" pitchFamily="34" charset="0"/>
              </a:rPr>
              <a:t>When you record SOAE’s, you average the number of samples of sounds in the ear and perform a spectral analysis. </a:t>
            </a:r>
          </a:p>
          <a:p>
            <a:pPr>
              <a:buFont typeface="Wingdings" pitchFamily="2" charset="2"/>
              <a:buNone/>
            </a:pPr>
            <a:endParaRPr lang="en-US" sz="2400" dirty="0" smtClean="0">
              <a:latin typeface="Tahoma" pitchFamily="34" charset="0"/>
            </a:endParaRPr>
          </a:p>
          <a:p>
            <a:r>
              <a:rPr lang="en-US" sz="2400" dirty="0" smtClean="0">
                <a:latin typeface="Tahoma" pitchFamily="34" charset="0"/>
              </a:rPr>
              <a:t>The presence of SOAE’s is usually considered to be a sign of cochlear health, but the absence of SOAE’s is not necessarily a sign of abnormality.</a:t>
            </a:r>
          </a:p>
          <a:p>
            <a:pPr>
              <a:buFont typeface="Wingdings" pitchFamily="2" charset="2"/>
              <a:buNone/>
            </a:pPr>
            <a:endParaRPr lang="en-US" dirty="0" smtClean="0">
              <a:latin typeface="Tahoma" pitchFamily="34" charset="0"/>
            </a:endParaRPr>
          </a:p>
        </p:txBody>
      </p:sp>
    </p:spTree>
    <p:extLst>
      <p:ext uri="{BB962C8B-B14F-4D97-AF65-F5344CB8AC3E}">
        <p14:creationId xmlns="" xmlns:p14="http://schemas.microsoft.com/office/powerpoint/2010/main" val="1632650291"/>
      </p:ext>
    </p:extLst>
  </p:cSld>
  <p:clrMapOvr>
    <a:masterClrMapping/>
  </p:clrMapOvr>
  <p:transition>
    <p:wedg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latin typeface="Alba" pitchFamily="2" charset="0"/>
              </a:rPr>
              <a:t>Distortion Product OAE’s</a:t>
            </a:r>
          </a:p>
        </p:txBody>
      </p:sp>
      <p:sp>
        <p:nvSpPr>
          <p:cNvPr id="77827" name="Rectangle 3"/>
          <p:cNvSpPr>
            <a:spLocks noGrp="1" noChangeArrowheads="1"/>
          </p:cNvSpPr>
          <p:nvPr>
            <p:ph type="body" idx="1"/>
          </p:nvPr>
        </p:nvSpPr>
        <p:spPr/>
        <p:txBody>
          <a:bodyPr/>
          <a:lstStyle/>
          <a:p>
            <a:pPr>
              <a:lnSpc>
                <a:spcPct val="80000"/>
              </a:lnSpc>
            </a:pPr>
            <a:r>
              <a:rPr lang="en-US" sz="2000" dirty="0" smtClean="0">
                <a:latin typeface="Tahoma" pitchFamily="34" charset="0"/>
              </a:rPr>
              <a:t>Result from the interaction of two simultaneously presented pure tones.</a:t>
            </a:r>
          </a:p>
          <a:p>
            <a:pPr marL="64008" indent="0">
              <a:lnSpc>
                <a:spcPct val="80000"/>
              </a:lnSpc>
              <a:buNone/>
            </a:pPr>
            <a:endParaRPr lang="en-US" sz="2000" dirty="0" smtClean="0">
              <a:latin typeface="Tahoma" pitchFamily="34" charset="0"/>
            </a:endParaRPr>
          </a:p>
          <a:p>
            <a:pPr>
              <a:lnSpc>
                <a:spcPct val="80000"/>
              </a:lnSpc>
            </a:pPr>
            <a:r>
              <a:rPr lang="en-US" sz="2000" dirty="0" smtClean="0">
                <a:latin typeface="Tahoma" pitchFamily="34" charset="0"/>
              </a:rPr>
              <a:t>Stimuli consist of 2 pure tones at 2 frequencies (ie, f1, f2 [f2&gt;f1]) and 2 intensity levels (ie, L1, L2). The relationship between L1-L2 and f1-f2 dictates the frequency response.</a:t>
            </a:r>
          </a:p>
          <a:p>
            <a:pPr marL="64008" indent="0">
              <a:lnSpc>
                <a:spcPct val="80000"/>
              </a:lnSpc>
              <a:buNone/>
            </a:pPr>
            <a:r>
              <a:rPr lang="en-US" sz="2000" dirty="0" smtClean="0">
                <a:latin typeface="Tahoma" pitchFamily="34" charset="0"/>
              </a:rPr>
              <a:t> </a:t>
            </a:r>
          </a:p>
          <a:p>
            <a:pPr>
              <a:lnSpc>
                <a:spcPct val="80000"/>
              </a:lnSpc>
            </a:pPr>
            <a:r>
              <a:rPr lang="en-US" sz="2000" dirty="0" smtClean="0">
                <a:latin typeface="Tahoma" pitchFamily="34" charset="0"/>
              </a:rPr>
              <a:t>DPOAEs allow for a greater frequency specificity and can be used to record at higher frequencies than TOAE’s. Therefore, DPOAE’s may be useful for early detection of cochlear damage as they are for ototoxicity and noise-induced damage. </a:t>
            </a:r>
          </a:p>
          <a:p>
            <a:pPr marL="64008" indent="0">
              <a:lnSpc>
                <a:spcPct val="80000"/>
              </a:lnSpc>
              <a:buNone/>
            </a:pPr>
            <a:endParaRPr lang="en-US" sz="2000" dirty="0" smtClean="0">
              <a:latin typeface="Tahoma" pitchFamily="34" charset="0"/>
            </a:endParaRPr>
          </a:p>
          <a:p>
            <a:pPr>
              <a:lnSpc>
                <a:spcPct val="80000"/>
              </a:lnSpc>
              <a:buFont typeface="Wingdings" pitchFamily="2" charset="2"/>
              <a:buNone/>
            </a:pPr>
            <a:r>
              <a:rPr lang="en-US" sz="2000" dirty="0" smtClean="0">
                <a:latin typeface="Tahoma" pitchFamily="34" charset="0"/>
              </a:rPr>
              <a:t>    </a:t>
            </a:r>
          </a:p>
        </p:txBody>
      </p:sp>
    </p:spTree>
    <p:extLst>
      <p:ext uri="{BB962C8B-B14F-4D97-AF65-F5344CB8AC3E}">
        <p14:creationId xmlns="" xmlns:p14="http://schemas.microsoft.com/office/powerpoint/2010/main" val="23299114"/>
      </p:ext>
    </p:extLst>
  </p:cSld>
  <p:clrMapOvr>
    <a:masterClrMapping/>
  </p:clrMapOvr>
  <p:transition>
    <p:wedg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noFill/>
        </p:spPr>
        <p:txBody>
          <a:bodyPr/>
          <a:lstStyle/>
          <a:p>
            <a:pPr eaLnBrk="1" hangingPunct="1"/>
            <a:r>
              <a:rPr lang="en-US" dirty="0" smtClean="0"/>
              <a:t>DPOAEs</a:t>
            </a:r>
          </a:p>
        </p:txBody>
      </p:sp>
      <p:sp>
        <p:nvSpPr>
          <p:cNvPr id="78851" name="Rectangle 3"/>
          <p:cNvSpPr>
            <a:spLocks noGrp="1" noChangeArrowheads="1"/>
          </p:cNvSpPr>
          <p:nvPr>
            <p:ph type="body" sz="half" idx="1"/>
          </p:nvPr>
        </p:nvSpPr>
        <p:spPr>
          <a:xfrm>
            <a:off x="914400" y="1905000"/>
            <a:ext cx="7924800" cy="4572000"/>
          </a:xfrm>
        </p:spPr>
        <p:txBody>
          <a:bodyPr/>
          <a:lstStyle/>
          <a:p>
            <a:pPr eaLnBrk="1" hangingPunct="1">
              <a:lnSpc>
                <a:spcPct val="80000"/>
              </a:lnSpc>
            </a:pPr>
            <a:r>
              <a:rPr lang="en-US" sz="2400" dirty="0" smtClean="0">
                <a:latin typeface="Myriad Web" pitchFamily="34" charset="0"/>
              </a:rPr>
              <a:t>2 tone stimuli (F1 and F2)</a:t>
            </a:r>
          </a:p>
          <a:p>
            <a:pPr eaLnBrk="1" hangingPunct="1">
              <a:lnSpc>
                <a:spcPct val="80000"/>
              </a:lnSpc>
            </a:pPr>
            <a:r>
              <a:rPr lang="en-US" sz="2400" dirty="0" smtClean="0">
                <a:latin typeface="Myriad Web" pitchFamily="34" charset="0"/>
              </a:rPr>
              <a:t>Cochlea hair cells generate a resonance </a:t>
            </a:r>
          </a:p>
        </p:txBody>
      </p:sp>
      <p:pic>
        <p:nvPicPr>
          <p:cNvPr id="78852" name="Picture 4" descr="dp"/>
          <p:cNvPicPr>
            <a:picLocks noGrp="1" noChangeAspect="1" noChangeArrowheads="1"/>
          </p:cNvPicPr>
          <p:nvPr>
            <p:ph sz="half" idx="2"/>
          </p:nvPr>
        </p:nvPicPr>
        <p:blipFill>
          <a:blip r:embed="rId3"/>
          <a:srcRect/>
          <a:stretch>
            <a:fillRect/>
          </a:stretch>
        </p:blipFill>
        <p:spPr>
          <a:xfrm>
            <a:off x="2195513" y="3024188"/>
            <a:ext cx="4695825" cy="3800475"/>
          </a:xfrm>
          <a:noFill/>
        </p:spPr>
      </p:pic>
    </p:spTree>
    <p:extLst>
      <p:ext uri="{BB962C8B-B14F-4D97-AF65-F5344CB8AC3E}">
        <p14:creationId xmlns="" xmlns:p14="http://schemas.microsoft.com/office/powerpoint/2010/main" val="325949021"/>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t>Play audiometry 3-9 years</a:t>
            </a:r>
          </a:p>
        </p:txBody>
      </p:sp>
      <p:sp>
        <p:nvSpPr>
          <p:cNvPr id="39939" name="Rectangle 3"/>
          <p:cNvSpPr>
            <a:spLocks noGrp="1" noChangeArrowheads="1"/>
          </p:cNvSpPr>
          <p:nvPr>
            <p:ph type="body" idx="1"/>
          </p:nvPr>
        </p:nvSpPr>
        <p:spPr/>
        <p:txBody>
          <a:bodyPr/>
          <a:lstStyle/>
          <a:p>
            <a:pPr eaLnBrk="1" hangingPunct="1"/>
            <a:r>
              <a:rPr lang="en-US" dirty="0" smtClean="0"/>
              <a:t>Before testing</a:t>
            </a:r>
          </a:p>
          <a:p>
            <a:pPr lvl="1" eaLnBrk="1" hangingPunct="1"/>
            <a:r>
              <a:rPr lang="en-US" dirty="0" smtClean="0"/>
              <a:t>Subjective check of audiometer</a:t>
            </a:r>
          </a:p>
          <a:p>
            <a:pPr lvl="1" eaLnBrk="1" hangingPunct="1"/>
            <a:r>
              <a:rPr lang="en-US" dirty="0" smtClean="0"/>
              <a:t>Check test environment, audibility of tones</a:t>
            </a:r>
          </a:p>
          <a:p>
            <a:pPr lvl="1" eaLnBrk="1" hangingPunct="1"/>
            <a:r>
              <a:rPr lang="en-US" dirty="0" smtClean="0"/>
              <a:t>A</a:t>
            </a:r>
            <a:r>
              <a:rPr lang="en-US" dirty="0" smtClean="0">
                <a:sym typeface="Bookshelf Symbol 1" pitchFamily="34" charset="2"/>
              </a:rPr>
              <a:t>void visual clues</a:t>
            </a:r>
            <a:endParaRPr lang="en-US" dirty="0" smtClean="0"/>
          </a:p>
          <a:p>
            <a:pPr lvl="1" eaLnBrk="1" hangingPunct="1"/>
            <a:r>
              <a:rPr lang="en-US" dirty="0" smtClean="0"/>
              <a:t>Instruct client, demonstrate procedure</a:t>
            </a:r>
          </a:p>
          <a:p>
            <a:pPr lvl="1" eaLnBrk="1" hangingPunct="1"/>
            <a:r>
              <a:rPr lang="en-US" dirty="0" smtClean="0"/>
              <a:t>Position headphones</a:t>
            </a:r>
          </a:p>
          <a:p>
            <a:pPr lvl="1" eaLnBrk="1" hangingPunct="1"/>
            <a:r>
              <a:rPr lang="en-US" dirty="0" smtClean="0"/>
              <a:t>Present orienting tone (40dBHL) and check client’s response. Re-instruct if necessary</a:t>
            </a:r>
          </a:p>
        </p:txBody>
      </p:sp>
    </p:spTree>
    <p:extLst>
      <p:ext uri="{BB962C8B-B14F-4D97-AF65-F5344CB8AC3E}">
        <p14:creationId xmlns="" xmlns:p14="http://schemas.microsoft.com/office/powerpoint/2010/main" val="3202588158"/>
      </p:ext>
    </p:extLst>
  </p:cSld>
  <p:clrMapOvr>
    <a:masterClrMapping/>
  </p:clrMapOvr>
  <p:transition>
    <p:wedg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DPOAE"/>
          <p:cNvPicPr>
            <a:picLocks noChangeAspect="1" noChangeArrowheads="1"/>
          </p:cNvPicPr>
          <p:nvPr/>
        </p:nvPicPr>
        <p:blipFill>
          <a:blip r:embed="rId3"/>
          <a:srcRect/>
          <a:stretch>
            <a:fillRect/>
          </a:stretch>
        </p:blipFill>
        <p:spPr bwMode="auto">
          <a:xfrm>
            <a:off x="0" y="328613"/>
            <a:ext cx="8839200" cy="6629400"/>
          </a:xfrm>
          <a:prstGeom prst="rect">
            <a:avLst/>
          </a:prstGeom>
          <a:noFill/>
          <a:ln w="9525">
            <a:noFill/>
            <a:miter lim="800000"/>
            <a:headEnd/>
            <a:tailEnd/>
          </a:ln>
        </p:spPr>
      </p:pic>
      <p:sp>
        <p:nvSpPr>
          <p:cNvPr id="79875" name="Rectangle 3"/>
          <p:cNvSpPr>
            <a:spLocks noChangeArrowheads="1"/>
          </p:cNvSpPr>
          <p:nvPr/>
        </p:nvSpPr>
        <p:spPr bwMode="auto">
          <a:xfrm>
            <a:off x="304800" y="2819400"/>
            <a:ext cx="1905000" cy="685800"/>
          </a:xfrm>
          <a:prstGeom prst="rect">
            <a:avLst/>
          </a:prstGeom>
          <a:solidFill>
            <a:schemeClr val="accent1"/>
          </a:solidFill>
          <a:ln w="9525">
            <a:solidFill>
              <a:schemeClr val="tx1"/>
            </a:solidFill>
            <a:miter lim="800000"/>
            <a:headEnd/>
            <a:tailEnd/>
          </a:ln>
        </p:spPr>
        <p:txBody>
          <a:bodyPr wrap="none" anchor="ctr"/>
          <a:lstStyle/>
          <a:p>
            <a:pPr algn="ctr"/>
            <a:r>
              <a:rPr lang="en-US" dirty="0"/>
              <a:t>RESPONSE</a:t>
            </a:r>
            <a:endParaRPr lang="en-AU" dirty="0"/>
          </a:p>
        </p:txBody>
      </p:sp>
      <p:sp>
        <p:nvSpPr>
          <p:cNvPr id="79876" name="Rectangle 4"/>
          <p:cNvSpPr>
            <a:spLocks noChangeArrowheads="1"/>
          </p:cNvSpPr>
          <p:nvPr/>
        </p:nvSpPr>
        <p:spPr bwMode="auto">
          <a:xfrm>
            <a:off x="304800" y="5334000"/>
            <a:ext cx="1905000" cy="685800"/>
          </a:xfrm>
          <a:prstGeom prst="rect">
            <a:avLst/>
          </a:prstGeom>
          <a:solidFill>
            <a:schemeClr val="accent1"/>
          </a:solidFill>
          <a:ln w="9525">
            <a:solidFill>
              <a:schemeClr val="tx1"/>
            </a:solidFill>
            <a:miter lim="800000"/>
            <a:headEnd/>
            <a:tailEnd/>
          </a:ln>
        </p:spPr>
        <p:txBody>
          <a:bodyPr wrap="none" anchor="ctr"/>
          <a:lstStyle/>
          <a:p>
            <a:pPr algn="ctr"/>
            <a:r>
              <a:rPr lang="en-US" dirty="0"/>
              <a:t>NOISE</a:t>
            </a:r>
            <a:endParaRPr lang="en-AU" dirty="0"/>
          </a:p>
        </p:txBody>
      </p:sp>
      <p:sp>
        <p:nvSpPr>
          <p:cNvPr id="79877" name="Line 5"/>
          <p:cNvSpPr>
            <a:spLocks noChangeShapeType="1"/>
          </p:cNvSpPr>
          <p:nvPr/>
        </p:nvSpPr>
        <p:spPr bwMode="auto">
          <a:xfrm>
            <a:off x="2209800" y="5562600"/>
            <a:ext cx="1219200" cy="228600"/>
          </a:xfrm>
          <a:prstGeom prst="line">
            <a:avLst/>
          </a:prstGeom>
          <a:noFill/>
          <a:ln w="57150">
            <a:solidFill>
              <a:schemeClr val="accent1"/>
            </a:solidFill>
            <a:miter lim="800000"/>
            <a:headEnd/>
            <a:tailEnd type="triangle" w="med" len="med"/>
          </a:ln>
        </p:spPr>
        <p:txBody>
          <a:bodyPr wrap="none"/>
          <a:lstStyle/>
          <a:p>
            <a:endParaRPr lang="en-US" dirty="0"/>
          </a:p>
        </p:txBody>
      </p:sp>
      <p:sp>
        <p:nvSpPr>
          <p:cNvPr id="79878" name="Line 6"/>
          <p:cNvSpPr>
            <a:spLocks noChangeShapeType="1"/>
          </p:cNvSpPr>
          <p:nvPr/>
        </p:nvSpPr>
        <p:spPr bwMode="auto">
          <a:xfrm>
            <a:off x="2209800" y="3352800"/>
            <a:ext cx="1219200" cy="228600"/>
          </a:xfrm>
          <a:prstGeom prst="line">
            <a:avLst/>
          </a:prstGeom>
          <a:noFill/>
          <a:ln w="57150">
            <a:solidFill>
              <a:schemeClr val="accent1"/>
            </a:solidFill>
            <a:miter lim="800000"/>
            <a:headEnd/>
            <a:tailEnd type="triangle" w="med" len="med"/>
          </a:ln>
        </p:spPr>
        <p:txBody>
          <a:bodyPr wrap="none"/>
          <a:lstStyle/>
          <a:p>
            <a:endParaRPr lang="en-US" dirty="0"/>
          </a:p>
        </p:txBody>
      </p:sp>
    </p:spTree>
    <p:extLst>
      <p:ext uri="{BB962C8B-B14F-4D97-AF65-F5344CB8AC3E}">
        <p14:creationId xmlns="" xmlns:p14="http://schemas.microsoft.com/office/powerpoint/2010/main" val="3360838284"/>
      </p:ext>
    </p:extLst>
  </p:cSld>
  <p:clrMapOvr>
    <a:masterClrMapping/>
  </p:clrMapOvr>
  <p:transition>
    <p:wedg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latin typeface="Alba" pitchFamily="2" charset="0"/>
              </a:rPr>
              <a:t>Transient Evoked OAE</a:t>
            </a:r>
          </a:p>
        </p:txBody>
      </p:sp>
      <p:sp>
        <p:nvSpPr>
          <p:cNvPr id="80899" name="Rectangle 3"/>
          <p:cNvSpPr>
            <a:spLocks noGrp="1" noChangeArrowheads="1"/>
          </p:cNvSpPr>
          <p:nvPr>
            <p:ph type="body" idx="1"/>
          </p:nvPr>
        </p:nvSpPr>
        <p:spPr>
          <a:xfrm>
            <a:off x="914400" y="1571625"/>
            <a:ext cx="8001000" cy="5286375"/>
          </a:xfrm>
        </p:spPr>
        <p:txBody>
          <a:bodyPr/>
          <a:lstStyle/>
          <a:p>
            <a:r>
              <a:rPr lang="en-US" sz="2000" dirty="0" smtClean="0">
                <a:latin typeface="Tahoma" pitchFamily="34" charset="0"/>
              </a:rPr>
              <a:t>TEOAE’s are frequency responses that follow </a:t>
            </a:r>
          </a:p>
          <a:p>
            <a:pPr>
              <a:buFont typeface="Wingdings" pitchFamily="2" charset="2"/>
              <a:buNone/>
            </a:pPr>
            <a:r>
              <a:rPr lang="en-US" sz="2000" dirty="0" smtClean="0">
                <a:latin typeface="Tahoma" pitchFamily="34" charset="0"/>
              </a:rPr>
              <a:t>     a brief acoustic stimulus, such as a click or tone burst. </a:t>
            </a:r>
          </a:p>
          <a:p>
            <a:r>
              <a:rPr lang="en-US" sz="2000" dirty="0" smtClean="0">
                <a:latin typeface="Tahoma" pitchFamily="34" charset="0"/>
              </a:rPr>
              <a:t>The evoked response from this type of stimulus covers the frequency range up to around 4 kHz. </a:t>
            </a:r>
          </a:p>
          <a:p>
            <a:r>
              <a:rPr lang="en-US" sz="2000" dirty="0" smtClean="0">
                <a:latin typeface="Tahoma" pitchFamily="34" charset="0"/>
              </a:rPr>
              <a:t>In normal adult ears, the click-elicited TEOAE typically falls off for frequencies more than 2 kHz, and is rarely present over 4 kHz, because of both technical limitations in the ear-speaker at higher frequencies and the physical features of adult ear canals so that is why DPOAE’s would be more efficacious. </a:t>
            </a:r>
          </a:p>
          <a:p>
            <a:r>
              <a:rPr lang="en-US" sz="2000" dirty="0" smtClean="0">
                <a:latin typeface="Tahoma" pitchFamily="34" charset="0"/>
              </a:rPr>
              <a:t>For newborns and older infants, the TEOAE is much more robust by about 10 dB and typically can be measured out to about 6 kHz indicating that smaller ear canals influence the acoustic characteristics of standard click stimuli much differently than do adult ears.</a:t>
            </a:r>
          </a:p>
          <a:p>
            <a:r>
              <a:rPr lang="en-US" sz="2000" dirty="0" smtClean="0">
                <a:latin typeface="Tahoma" pitchFamily="34" charset="0"/>
              </a:rPr>
              <a:t>TEOAE’s do not occur in people with a hearing loss greater than 30dB. </a:t>
            </a:r>
          </a:p>
          <a:p>
            <a:endParaRPr lang="en-US" sz="2000" dirty="0" smtClean="0">
              <a:latin typeface="Tahoma" pitchFamily="34" charset="0"/>
            </a:endParaRPr>
          </a:p>
          <a:p>
            <a:endParaRPr lang="en-US" sz="2000" dirty="0" smtClean="0"/>
          </a:p>
          <a:p>
            <a:endParaRPr lang="en-US" sz="2000" dirty="0" smtClean="0"/>
          </a:p>
        </p:txBody>
      </p:sp>
    </p:spTree>
    <p:extLst>
      <p:ext uri="{BB962C8B-B14F-4D97-AF65-F5344CB8AC3E}">
        <p14:creationId xmlns="" xmlns:p14="http://schemas.microsoft.com/office/powerpoint/2010/main" val="1876191525"/>
      </p:ext>
    </p:extLst>
  </p:cSld>
  <p:clrMapOvr>
    <a:masterClrMapping/>
  </p:clrMapOvr>
  <p:transition>
    <p:wedg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TEOA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 xmlns:p14="http://schemas.microsoft.com/office/powerpoint/2010/main" val="2677302960"/>
      </p:ext>
    </p:extLst>
  </p:cSld>
  <p:clrMapOvr>
    <a:masterClrMapping/>
  </p:clrMapOvr>
  <p:transition>
    <p:wedg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dirty="0" smtClean="0"/>
              <a:t>TEOAE results</a:t>
            </a:r>
          </a:p>
        </p:txBody>
      </p:sp>
      <p:pic>
        <p:nvPicPr>
          <p:cNvPr id="82947" name="Picture 3" descr="OAE3"/>
          <p:cNvPicPr>
            <a:picLocks noChangeAspect="1" noChangeArrowheads="1"/>
          </p:cNvPicPr>
          <p:nvPr/>
        </p:nvPicPr>
        <p:blipFill>
          <a:blip r:embed="rId3"/>
          <a:srcRect/>
          <a:stretch>
            <a:fillRect/>
          </a:stretch>
        </p:blipFill>
        <p:spPr bwMode="auto">
          <a:xfrm>
            <a:off x="3200400" y="1905000"/>
            <a:ext cx="5467350" cy="4543425"/>
          </a:xfrm>
          <a:prstGeom prst="rect">
            <a:avLst/>
          </a:prstGeom>
          <a:noFill/>
          <a:ln w="9525">
            <a:noFill/>
            <a:miter lim="800000"/>
            <a:headEnd/>
            <a:tailEnd/>
          </a:ln>
        </p:spPr>
      </p:pic>
      <p:sp>
        <p:nvSpPr>
          <p:cNvPr id="82948" name="AutoShape 4"/>
          <p:cNvSpPr>
            <a:spLocks/>
          </p:cNvSpPr>
          <p:nvPr/>
        </p:nvSpPr>
        <p:spPr bwMode="auto">
          <a:xfrm>
            <a:off x="815975" y="5514975"/>
            <a:ext cx="1927225" cy="404813"/>
          </a:xfrm>
          <a:prstGeom prst="borderCallout2">
            <a:avLst>
              <a:gd name="adj1" fmla="val 13282"/>
              <a:gd name="adj2" fmla="val 103954"/>
              <a:gd name="adj3" fmla="val 13282"/>
              <a:gd name="adj4" fmla="val 132042"/>
              <a:gd name="adj5" fmla="val 4060"/>
              <a:gd name="adj6" fmla="val 161204"/>
            </a:avLst>
          </a:prstGeom>
          <a:noFill/>
          <a:ln w="38100" cap="sq">
            <a:solidFill>
              <a:schemeClr val="hlink"/>
            </a:solidFill>
            <a:miter lim="800000"/>
            <a:headEnd type="triangle" w="lg" len="med"/>
            <a:tailEnd/>
          </a:ln>
        </p:spPr>
        <p:txBody>
          <a:bodyPr>
            <a:spAutoFit/>
          </a:bodyPr>
          <a:lstStyle/>
          <a:p>
            <a:pPr eaLnBrk="0" hangingPunct="0">
              <a:spcBef>
                <a:spcPct val="50000"/>
              </a:spcBef>
            </a:pPr>
            <a:r>
              <a:rPr lang="en-US" sz="1800" dirty="0">
                <a:latin typeface="Myriad Web" pitchFamily="34" charset="0"/>
              </a:rPr>
              <a:t>Severe SN HL</a:t>
            </a:r>
          </a:p>
        </p:txBody>
      </p:sp>
      <p:sp>
        <p:nvSpPr>
          <p:cNvPr id="82949" name="AutoShape 5"/>
          <p:cNvSpPr>
            <a:spLocks/>
          </p:cNvSpPr>
          <p:nvPr/>
        </p:nvSpPr>
        <p:spPr bwMode="auto">
          <a:xfrm>
            <a:off x="838200" y="2157413"/>
            <a:ext cx="1993900" cy="404812"/>
          </a:xfrm>
          <a:prstGeom prst="borderCallout2">
            <a:avLst>
              <a:gd name="adj1" fmla="val 13282"/>
              <a:gd name="adj2" fmla="val 103819"/>
              <a:gd name="adj3" fmla="val 13282"/>
              <a:gd name="adj4" fmla="val 128505"/>
              <a:gd name="adj5" fmla="val 195574"/>
              <a:gd name="adj6" fmla="val 154060"/>
            </a:avLst>
          </a:prstGeom>
          <a:noFill/>
          <a:ln w="38100" cap="sq">
            <a:solidFill>
              <a:schemeClr val="hlink"/>
            </a:solidFill>
            <a:miter lim="800000"/>
            <a:headEnd type="triangle" w="lg" len="med"/>
            <a:tailEnd/>
          </a:ln>
        </p:spPr>
        <p:txBody>
          <a:bodyPr>
            <a:spAutoFit/>
          </a:bodyPr>
          <a:lstStyle/>
          <a:p>
            <a:pPr eaLnBrk="0" hangingPunct="0">
              <a:spcBef>
                <a:spcPct val="50000"/>
              </a:spcBef>
            </a:pPr>
            <a:r>
              <a:rPr lang="en-US" sz="1800" dirty="0">
                <a:latin typeface="Myriad Web" pitchFamily="34" charset="0"/>
              </a:rPr>
              <a:t>Normal hearing</a:t>
            </a:r>
          </a:p>
        </p:txBody>
      </p:sp>
      <p:sp>
        <p:nvSpPr>
          <p:cNvPr id="82950" name="AutoShape 6"/>
          <p:cNvSpPr>
            <a:spLocks/>
          </p:cNvSpPr>
          <p:nvPr/>
        </p:nvSpPr>
        <p:spPr bwMode="auto">
          <a:xfrm>
            <a:off x="914400" y="3657600"/>
            <a:ext cx="1806575" cy="679450"/>
          </a:xfrm>
          <a:prstGeom prst="borderCallout2">
            <a:avLst>
              <a:gd name="adj1" fmla="val 9329"/>
              <a:gd name="adj2" fmla="val 104218"/>
              <a:gd name="adj3" fmla="val 9329"/>
              <a:gd name="adj4" fmla="val 136995"/>
              <a:gd name="adj5" fmla="val 73574"/>
              <a:gd name="adj6" fmla="val 166958"/>
            </a:avLst>
          </a:prstGeom>
          <a:noFill/>
          <a:ln w="38100" cap="sq">
            <a:solidFill>
              <a:schemeClr val="hlink"/>
            </a:solidFill>
            <a:miter lim="800000"/>
            <a:headEnd type="triangle" w="lg" len="med"/>
            <a:tailEnd/>
          </a:ln>
        </p:spPr>
        <p:txBody>
          <a:bodyPr>
            <a:spAutoFit/>
          </a:bodyPr>
          <a:lstStyle/>
          <a:p>
            <a:pPr eaLnBrk="0" hangingPunct="0">
              <a:spcBef>
                <a:spcPct val="50000"/>
              </a:spcBef>
            </a:pPr>
            <a:r>
              <a:rPr lang="en-US" sz="1800" dirty="0">
                <a:latin typeface="Myriad Web" pitchFamily="34" charset="0"/>
              </a:rPr>
              <a:t>High frequency HL</a:t>
            </a:r>
          </a:p>
        </p:txBody>
      </p:sp>
    </p:spTree>
    <p:extLst>
      <p:ext uri="{BB962C8B-B14F-4D97-AF65-F5344CB8AC3E}">
        <p14:creationId xmlns="" xmlns:p14="http://schemas.microsoft.com/office/powerpoint/2010/main" val="3886913385"/>
      </p:ext>
    </p:extLst>
  </p:cSld>
  <p:clrMapOvr>
    <a:masterClrMapping/>
  </p:clrMapOvr>
  <p:transition>
    <p:wedg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dirty="0" smtClean="0">
                <a:latin typeface="Alba Super" pitchFamily="2" charset="0"/>
              </a:rPr>
              <a:t>TEOAE &amp; DPOAE</a:t>
            </a:r>
          </a:p>
        </p:txBody>
      </p:sp>
      <p:pic>
        <p:nvPicPr>
          <p:cNvPr id="83971" name="Picture 4" descr="img006"/>
          <p:cNvPicPr>
            <a:picLocks noGrp="1" noChangeAspect="1" noChangeArrowheads="1"/>
          </p:cNvPicPr>
          <p:nvPr>
            <p:ph type="body" idx="1"/>
          </p:nvPr>
        </p:nvPicPr>
        <p:blipFill>
          <a:blip r:embed="rId2"/>
          <a:srcRect/>
          <a:stretch>
            <a:fillRect/>
          </a:stretch>
        </p:blipFill>
        <p:spPr>
          <a:xfrm>
            <a:off x="228600" y="1524000"/>
            <a:ext cx="4495800" cy="3048000"/>
          </a:xfrm>
          <a:noFill/>
        </p:spPr>
      </p:pic>
      <p:pic>
        <p:nvPicPr>
          <p:cNvPr id="83972" name="Picture 5" descr="img008"/>
          <p:cNvPicPr>
            <a:picLocks noChangeAspect="1" noChangeArrowheads="1"/>
          </p:cNvPicPr>
          <p:nvPr/>
        </p:nvPicPr>
        <p:blipFill>
          <a:blip r:embed="rId3"/>
          <a:srcRect/>
          <a:stretch>
            <a:fillRect/>
          </a:stretch>
        </p:blipFill>
        <p:spPr bwMode="auto">
          <a:xfrm>
            <a:off x="4800600" y="3810000"/>
            <a:ext cx="4343400" cy="2895600"/>
          </a:xfrm>
          <a:prstGeom prst="rect">
            <a:avLst/>
          </a:prstGeom>
          <a:noFill/>
          <a:ln w="9525">
            <a:noFill/>
            <a:miter lim="800000"/>
            <a:headEnd/>
            <a:tailEnd/>
          </a:ln>
        </p:spPr>
      </p:pic>
    </p:spTree>
    <p:extLst>
      <p:ext uri="{BB962C8B-B14F-4D97-AF65-F5344CB8AC3E}">
        <p14:creationId xmlns="" xmlns:p14="http://schemas.microsoft.com/office/powerpoint/2010/main" val="4011411201"/>
      </p:ext>
    </p:extLst>
  </p:cSld>
  <p:clrMapOvr>
    <a:masterClrMapping/>
  </p:clrMapOvr>
  <p:transition>
    <p:wedg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AU" dirty="0" smtClean="0"/>
              <a:t>Acquisition</a:t>
            </a:r>
            <a:endParaRPr lang="en-US" dirty="0" smtClean="0"/>
          </a:p>
        </p:txBody>
      </p:sp>
      <p:sp>
        <p:nvSpPr>
          <p:cNvPr id="90115" name="Rectangle 3"/>
          <p:cNvSpPr>
            <a:spLocks noGrp="1" noChangeArrowheads="1"/>
          </p:cNvSpPr>
          <p:nvPr>
            <p:ph type="body" idx="1"/>
          </p:nvPr>
        </p:nvSpPr>
        <p:spPr/>
        <p:txBody>
          <a:bodyPr/>
          <a:lstStyle/>
          <a:p>
            <a:pPr eaLnBrk="1" hangingPunct="1"/>
            <a:r>
              <a:rPr lang="en-AU" dirty="0" smtClean="0"/>
              <a:t>Not affected by sleep but needs test subject to be still and compliant</a:t>
            </a:r>
          </a:p>
          <a:p>
            <a:pPr eaLnBrk="1" hangingPunct="1"/>
            <a:r>
              <a:rPr lang="en-AU" dirty="0" smtClean="0"/>
              <a:t>Very quick</a:t>
            </a:r>
          </a:p>
        </p:txBody>
      </p:sp>
    </p:spTree>
    <p:extLst>
      <p:ext uri="{BB962C8B-B14F-4D97-AF65-F5344CB8AC3E}">
        <p14:creationId xmlns="" xmlns:p14="http://schemas.microsoft.com/office/powerpoint/2010/main" val="2087101629"/>
      </p:ext>
    </p:extLst>
  </p:cSld>
  <p:clrMapOvr>
    <a:masterClrMapping/>
  </p:clrMapOvr>
  <p:transition>
    <p:wedg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dirty="0" smtClean="0"/>
              <a:t>Clinical applications of EOAE</a:t>
            </a:r>
          </a:p>
        </p:txBody>
      </p:sp>
      <p:sp>
        <p:nvSpPr>
          <p:cNvPr id="33795" name="Rectangle 3"/>
          <p:cNvSpPr>
            <a:spLocks noGrp="1" noChangeArrowheads="1"/>
          </p:cNvSpPr>
          <p:nvPr>
            <p:ph idx="1"/>
          </p:nvPr>
        </p:nvSpPr>
        <p:spPr/>
        <p:txBody>
          <a:bodyPr/>
          <a:lstStyle/>
          <a:p>
            <a:pPr eaLnBrk="1" hangingPunct="1">
              <a:defRPr/>
            </a:pPr>
            <a:r>
              <a:rPr lang="en-US" dirty="0" smtClean="0"/>
              <a:t>1- can be used in newborn hearing screening. The results will indicate either fail or pass. Fail means that hearing thresholds are worse than 30 dB HL. Pass results means hearing thresholds are 30 dB HL or better.</a:t>
            </a:r>
          </a:p>
          <a:p>
            <a:pPr eaLnBrk="1" hangingPunct="1">
              <a:defRPr/>
            </a:pPr>
            <a:endParaRPr lang="en-US" dirty="0" smtClean="0"/>
          </a:p>
          <a:p>
            <a:pPr lvl="1">
              <a:defRPr/>
            </a:pPr>
            <a:r>
              <a:rPr lang="en-US" dirty="0" smtClean="0"/>
              <a:t>So, we can not use this tool to measure threshold of hearing.</a:t>
            </a:r>
          </a:p>
          <a:p>
            <a:pPr eaLnBrk="1" hangingPunct="1">
              <a:defRPr/>
            </a:pPr>
            <a:endParaRPr lang="en-US" dirty="0" smtClean="0"/>
          </a:p>
        </p:txBody>
      </p:sp>
    </p:spTree>
    <p:extLst>
      <p:ext uri="{BB962C8B-B14F-4D97-AF65-F5344CB8AC3E}">
        <p14:creationId xmlns="" xmlns:p14="http://schemas.microsoft.com/office/powerpoint/2010/main" val="3692561025"/>
      </p:ext>
    </p:extLst>
  </p:cSld>
  <p:clrMapOvr>
    <a:masterClrMapping/>
  </p:clrMapOvr>
  <p:transition>
    <p:wedg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dirty="0" smtClean="0"/>
              <a:t>Applications of OAE</a:t>
            </a:r>
          </a:p>
        </p:txBody>
      </p:sp>
      <p:sp>
        <p:nvSpPr>
          <p:cNvPr id="32771" name="Rectangle 3"/>
          <p:cNvSpPr>
            <a:spLocks noGrp="1" noChangeArrowheads="1"/>
          </p:cNvSpPr>
          <p:nvPr>
            <p:ph idx="1"/>
          </p:nvPr>
        </p:nvSpPr>
        <p:spPr/>
        <p:txBody>
          <a:bodyPr>
            <a:normAutofit fontScale="92500" lnSpcReduction="10000"/>
          </a:bodyPr>
          <a:lstStyle/>
          <a:p>
            <a:pPr eaLnBrk="1" hangingPunct="1">
              <a:lnSpc>
                <a:spcPct val="90000"/>
              </a:lnSpc>
              <a:defRPr/>
            </a:pPr>
            <a:r>
              <a:rPr lang="en-US" sz="2400" dirty="0" smtClean="0"/>
              <a:t>TEOAE can be recorded in all non-pathologic ears that do not display hearing loss of greater than 30 dB.</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OAE can be recorded in both adults and infants.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Accordingly TEOAE and DPOAE can be used to screen for hearing loss in infants.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DPOAE provide more frequency specific evaluation that TEOAE.</a:t>
            </a:r>
          </a:p>
        </p:txBody>
      </p:sp>
    </p:spTree>
    <p:extLst>
      <p:ext uri="{BB962C8B-B14F-4D97-AF65-F5344CB8AC3E}">
        <p14:creationId xmlns="" xmlns:p14="http://schemas.microsoft.com/office/powerpoint/2010/main" val="1215143377"/>
      </p:ext>
    </p:extLst>
  </p:cSld>
  <p:clrMapOvr>
    <a:masterClrMapping/>
  </p:clrMapOvr>
  <p:transition>
    <p:wedg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dirty="0" smtClean="0"/>
              <a:t>Clinical applications of EOAE</a:t>
            </a:r>
          </a:p>
        </p:txBody>
      </p:sp>
      <p:sp>
        <p:nvSpPr>
          <p:cNvPr id="34819" name="Rectangle 3"/>
          <p:cNvSpPr>
            <a:spLocks noGrp="1" noChangeArrowheads="1"/>
          </p:cNvSpPr>
          <p:nvPr>
            <p:ph idx="1"/>
          </p:nvPr>
        </p:nvSpPr>
        <p:spPr/>
        <p:txBody>
          <a:bodyPr>
            <a:normAutofit fontScale="92500" lnSpcReduction="10000"/>
          </a:bodyPr>
          <a:lstStyle/>
          <a:p>
            <a:pPr eaLnBrk="1" hangingPunct="1">
              <a:lnSpc>
                <a:spcPct val="90000"/>
              </a:lnSpc>
              <a:defRPr/>
            </a:pPr>
            <a:r>
              <a:rPr lang="en-US" sz="2400" dirty="0" smtClean="0"/>
              <a:t>2- in differential diagnosis of hearing loss (site of lesion). This can help in differentiating sensory from neural hearing loss.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3- monitoring of the effect of ototoxicity or noise exposure.</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4- although still under research: DPOAE can be used to screen for the carriers of the recessive hearing loss genes: many studies found that DPOAE is larger (especially at high frequencies) in carriers than in non carriers when using f2/f1 of 1.3 and low stimulus levels of 50-60 dB.   </a:t>
            </a:r>
          </a:p>
        </p:txBody>
      </p:sp>
    </p:spTree>
    <p:extLst>
      <p:ext uri="{BB962C8B-B14F-4D97-AF65-F5344CB8AC3E}">
        <p14:creationId xmlns="" xmlns:p14="http://schemas.microsoft.com/office/powerpoint/2010/main" val="2230744018"/>
      </p:ext>
    </p:extLst>
  </p:cSld>
  <p:clrMapOvr>
    <a:masterClrMapping/>
  </p:clrMapOvr>
  <p:transition>
    <p:wedg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AU" dirty="0" smtClean="0"/>
              <a:t>clinical limitations</a:t>
            </a:r>
            <a:endParaRPr lang="en-US" dirty="0" smtClean="0"/>
          </a:p>
        </p:txBody>
      </p:sp>
      <p:sp>
        <p:nvSpPr>
          <p:cNvPr id="92163" name="Rectangle 3"/>
          <p:cNvSpPr>
            <a:spLocks noGrp="1" noChangeArrowheads="1"/>
          </p:cNvSpPr>
          <p:nvPr>
            <p:ph type="body" idx="1"/>
          </p:nvPr>
        </p:nvSpPr>
        <p:spPr/>
        <p:txBody>
          <a:bodyPr/>
          <a:lstStyle/>
          <a:p>
            <a:pPr eaLnBrk="1" hangingPunct="1"/>
            <a:r>
              <a:rPr lang="en-US" dirty="0" smtClean="0"/>
              <a:t>Problems because of middle ear disease</a:t>
            </a:r>
          </a:p>
          <a:p>
            <a:pPr eaLnBrk="1" hangingPunct="1"/>
            <a:r>
              <a:rPr lang="en-US" dirty="0" smtClean="0"/>
              <a:t>Not sensitive for neonates within 24 hours of birth</a:t>
            </a:r>
          </a:p>
          <a:p>
            <a:pPr eaLnBrk="1" hangingPunct="1"/>
            <a:r>
              <a:rPr lang="en-US" dirty="0" smtClean="0"/>
              <a:t>Results affected by test conditions</a:t>
            </a:r>
          </a:p>
          <a:p>
            <a:pPr lvl="1" eaLnBrk="1" hangingPunct="1"/>
            <a:r>
              <a:rPr lang="en-US" dirty="0" smtClean="0"/>
              <a:t>Noise</a:t>
            </a:r>
          </a:p>
          <a:p>
            <a:pPr marL="537210" lvl="1" indent="0" eaLnBrk="1" hangingPunct="1">
              <a:buNone/>
            </a:pPr>
            <a:endParaRPr lang="en-US" dirty="0" smtClean="0"/>
          </a:p>
          <a:p>
            <a:pPr eaLnBrk="1" hangingPunct="1"/>
            <a:r>
              <a:rPr lang="en-US" dirty="0" smtClean="0"/>
              <a:t>Not a test of hearing- limited application</a:t>
            </a:r>
          </a:p>
        </p:txBody>
      </p:sp>
    </p:spTree>
    <p:extLst>
      <p:ext uri="{BB962C8B-B14F-4D97-AF65-F5344CB8AC3E}">
        <p14:creationId xmlns="" xmlns:p14="http://schemas.microsoft.com/office/powerpoint/2010/main" val="1632439740"/>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Pure tone audiometry</a:t>
            </a:r>
          </a:p>
        </p:txBody>
      </p:sp>
      <p:sp>
        <p:nvSpPr>
          <p:cNvPr id="3075" name="Rectangle 3"/>
          <p:cNvSpPr>
            <a:spLocks noGrp="1" noChangeArrowheads="1"/>
          </p:cNvSpPr>
          <p:nvPr>
            <p:ph type="subTitle" idx="1"/>
          </p:nvPr>
        </p:nvSpPr>
        <p:spPr/>
        <p:txBody>
          <a:bodyPr/>
          <a:lstStyle/>
          <a:p>
            <a:pPr eaLnBrk="1" hangingPunct="1"/>
            <a:r>
              <a:rPr lang="en-US" dirty="0" smtClean="0"/>
              <a:t>Murad Al-momani, Ph.D., CCC-A, FAAA, American Board in Audiology</a:t>
            </a:r>
          </a:p>
        </p:txBody>
      </p:sp>
    </p:spTree>
    <p:extLst>
      <p:ext uri="{BB962C8B-B14F-4D97-AF65-F5344CB8AC3E}">
        <p14:creationId xmlns="" xmlns:p14="http://schemas.microsoft.com/office/powerpoint/2010/main" val="2836141479"/>
      </p:ext>
    </p:extLst>
  </p:cSld>
  <p:clrMapOvr>
    <a:masterClrMapping/>
  </p:clrMapOvr>
  <p:transition>
    <p:wedg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Clinical applications of ABR</a:t>
            </a:r>
            <a:endParaRPr lang="en-US" dirty="0"/>
          </a:p>
        </p:txBody>
      </p:sp>
      <p:sp>
        <p:nvSpPr>
          <p:cNvPr id="3" name="Subtitle 2"/>
          <p:cNvSpPr>
            <a:spLocks noGrp="1"/>
          </p:cNvSpPr>
          <p:nvPr>
            <p:ph type="subTitle" idx="1"/>
          </p:nvPr>
        </p:nvSpPr>
        <p:spPr>
          <a:xfrm>
            <a:off x="533400" y="3962400"/>
            <a:ext cx="7854696" cy="1018736"/>
          </a:xfrm>
        </p:spPr>
        <p:txBody>
          <a:bodyPr/>
          <a:lstStyle/>
          <a:p>
            <a:r>
              <a:rPr lang="en-US" dirty="0" smtClean="0"/>
              <a:t>Murad Almomani, Ph.D., CCC-A, FAAA</a:t>
            </a:r>
            <a:endParaRPr lang="en-US" dirty="0"/>
          </a:p>
        </p:txBody>
      </p:sp>
    </p:spTree>
    <p:extLst>
      <p:ext uri="{BB962C8B-B14F-4D97-AF65-F5344CB8AC3E}">
        <p14:creationId xmlns="" xmlns:p14="http://schemas.microsoft.com/office/powerpoint/2010/main" val="2406486314"/>
      </p:ext>
    </p:extLst>
  </p:cSld>
  <p:clrMapOvr>
    <a:masterClrMapping/>
  </p:clrMapOvr>
  <p:transition>
    <p:wedg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normal ABR waveform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Is characterized by 5-7 peaks.</a:t>
            </a:r>
          </a:p>
          <a:p>
            <a:endParaRPr lang="en-US" dirty="0" smtClean="0"/>
          </a:p>
          <a:p>
            <a:r>
              <a:rPr lang="en-US" dirty="0" smtClean="0"/>
              <a:t>Occurs in a latency epoch of 1.4 – 8.0 ms.</a:t>
            </a:r>
          </a:p>
          <a:p>
            <a:endParaRPr lang="en-US" dirty="0" smtClean="0"/>
          </a:p>
          <a:p>
            <a:r>
              <a:rPr lang="en-US" dirty="0" smtClean="0"/>
              <a:t>Responses are usually displayed with positive peaks reflecting neural activity toward the vertex.</a:t>
            </a:r>
          </a:p>
          <a:p>
            <a:endParaRPr lang="en-US" dirty="0" smtClean="0"/>
          </a:p>
          <a:p>
            <a:r>
              <a:rPr lang="en-US" dirty="0" smtClean="0"/>
              <a:t>These peaks are labeled with the roman numerals I through XII.</a:t>
            </a:r>
          </a:p>
          <a:p>
            <a:endParaRPr lang="en-US" dirty="0" smtClean="0"/>
          </a:p>
          <a:p>
            <a:r>
              <a:rPr lang="en-US" dirty="0" smtClean="0"/>
              <a:t>The most prominent waves are I, III, and V.</a:t>
            </a:r>
          </a:p>
          <a:p>
            <a:endParaRPr lang="en-US" dirty="0"/>
          </a:p>
        </p:txBody>
      </p:sp>
    </p:spTree>
    <p:extLst>
      <p:ext uri="{BB962C8B-B14F-4D97-AF65-F5344CB8AC3E}">
        <p14:creationId xmlns="" xmlns:p14="http://schemas.microsoft.com/office/powerpoint/2010/main" val="3716332030"/>
      </p:ext>
    </p:extLst>
  </p:cSld>
  <p:clrMapOvr>
    <a:masterClrMapping/>
  </p:clrMapOvr>
  <p:transition>
    <p:wedg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www.bioacoustics.uconn.edu/images/normal-chart.gif"/>
          <p:cNvPicPr>
            <a:picLocks noGrp="1"/>
          </p:cNvPicPr>
          <p:nvPr>
            <p:ph idx="1"/>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extLst>
      <p:ext uri="{BB962C8B-B14F-4D97-AF65-F5344CB8AC3E}">
        <p14:creationId xmlns="" xmlns:p14="http://schemas.microsoft.com/office/powerpoint/2010/main" val="912422262"/>
      </p:ext>
    </p:extLst>
  </p:cSld>
  <p:clrMapOvr>
    <a:masterClrMapping/>
  </p:clrMapOvr>
  <p:transition>
    <p:wedg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그림 97" descr="measuringABR.jpg"/>
          <p:cNvPicPr>
            <a:picLocks noChangeAspect="1"/>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extLst>
      <p:ext uri="{BB962C8B-B14F-4D97-AF65-F5344CB8AC3E}">
        <p14:creationId xmlns="" xmlns:p14="http://schemas.microsoft.com/office/powerpoint/2010/main" val="2528791629"/>
      </p:ext>
    </p:extLst>
  </p:cSld>
  <p:clrMapOvr>
    <a:masterClrMapping/>
  </p:clrMapOvr>
  <p:transition>
    <p:wedg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GB" dirty="0" smtClean="0"/>
              <a:t>Generators of the ABR</a:t>
            </a:r>
          </a:p>
        </p:txBody>
      </p:sp>
      <p:grpSp>
        <p:nvGrpSpPr>
          <p:cNvPr id="12292" name="Group 3"/>
          <p:cNvGrpSpPr>
            <a:grpSpLocks/>
          </p:cNvGrpSpPr>
          <p:nvPr/>
        </p:nvGrpSpPr>
        <p:grpSpPr bwMode="auto">
          <a:xfrm>
            <a:off x="1524000" y="1905000"/>
            <a:ext cx="6400800" cy="4953000"/>
            <a:chOff x="1059" y="1093"/>
            <a:chExt cx="3885" cy="2891"/>
          </a:xfrm>
        </p:grpSpPr>
        <p:graphicFrame>
          <p:nvGraphicFramePr>
            <p:cNvPr id="12290" name="Object 4"/>
            <p:cNvGraphicFramePr>
              <a:graphicFrameLocks noChangeAspect="1"/>
            </p:cNvGraphicFramePr>
            <p:nvPr/>
          </p:nvGraphicFramePr>
          <p:xfrm>
            <a:off x="1059" y="1093"/>
            <a:ext cx="3885" cy="2891"/>
          </p:xfrm>
          <a:graphic>
            <a:graphicData uri="http://schemas.openxmlformats.org/presentationml/2006/ole">
              <p:oleObj spid="_x0000_s6162" name="Harvard F/X Drawing" r:id="rId4" imgW="6172200" imgH="4600575" progId="">
                <p:embed/>
              </p:oleObj>
            </a:graphicData>
          </a:graphic>
        </p:graphicFrame>
        <p:sp>
          <p:nvSpPr>
            <p:cNvPr id="12293" name="Oval 5"/>
            <p:cNvSpPr>
              <a:spLocks noChangeArrowheads="1"/>
            </p:cNvSpPr>
            <p:nvPr/>
          </p:nvSpPr>
          <p:spPr bwMode="auto">
            <a:xfrm>
              <a:off x="2451" y="2880"/>
              <a:ext cx="1056" cy="768"/>
            </a:xfrm>
            <a:prstGeom prst="ellipse">
              <a:avLst/>
            </a:prstGeom>
            <a:solidFill>
              <a:srgbClr val="FF66FF">
                <a:alpha val="50195"/>
              </a:srgbClr>
            </a:solidFill>
            <a:ln w="19050" cap="rnd">
              <a:solidFill>
                <a:schemeClr val="tx1"/>
              </a:solidFill>
              <a:prstDash val="sysDot"/>
              <a:round/>
              <a:headEnd/>
              <a:tailEnd/>
            </a:ln>
          </p:spPr>
          <p:txBody>
            <a:bodyPr wrap="none" anchor="ctr"/>
            <a:lstStyle/>
            <a:p>
              <a:endParaRPr lang="ar-SA"/>
            </a:p>
          </p:txBody>
        </p:sp>
        <p:sp>
          <p:nvSpPr>
            <p:cNvPr id="12294" name="Oval 6"/>
            <p:cNvSpPr>
              <a:spLocks noChangeArrowheads="1"/>
            </p:cNvSpPr>
            <p:nvPr/>
          </p:nvSpPr>
          <p:spPr bwMode="auto">
            <a:xfrm>
              <a:off x="3075" y="3120"/>
              <a:ext cx="960" cy="576"/>
            </a:xfrm>
            <a:prstGeom prst="ellipse">
              <a:avLst/>
            </a:prstGeom>
            <a:solidFill>
              <a:srgbClr val="0099FF">
                <a:alpha val="50195"/>
              </a:srgbClr>
            </a:solidFill>
            <a:ln w="19050" cap="rnd">
              <a:solidFill>
                <a:schemeClr val="accent2"/>
              </a:solidFill>
              <a:prstDash val="sysDot"/>
              <a:round/>
              <a:headEnd/>
              <a:tailEnd/>
            </a:ln>
          </p:spPr>
          <p:txBody>
            <a:bodyPr wrap="none" anchor="ctr"/>
            <a:lstStyle/>
            <a:p>
              <a:endParaRPr lang="ar-SA"/>
            </a:p>
          </p:txBody>
        </p:sp>
        <p:sp>
          <p:nvSpPr>
            <p:cNvPr id="817159" name="Text Box 7"/>
            <p:cNvSpPr txBox="1">
              <a:spLocks noChangeArrowheads="1"/>
            </p:cNvSpPr>
            <p:nvPr/>
          </p:nvSpPr>
          <p:spPr bwMode="auto">
            <a:xfrm>
              <a:off x="3847" y="3359"/>
              <a:ext cx="163" cy="271"/>
            </a:xfrm>
            <a:prstGeom prst="rect">
              <a:avLst/>
            </a:prstGeom>
            <a:noFill/>
            <a:ln w="38100">
              <a:noFill/>
              <a:miter lim="800000"/>
              <a:headEnd/>
              <a:tailEnd/>
            </a:ln>
            <a:effectLst/>
          </p:spPr>
          <p:txBody>
            <a:bodyPr wrap="none">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I</a:t>
              </a:r>
            </a:p>
          </p:txBody>
        </p:sp>
        <p:sp>
          <p:nvSpPr>
            <p:cNvPr id="817160" name="Text Box 8"/>
            <p:cNvSpPr txBox="1">
              <a:spLocks noChangeArrowheads="1"/>
            </p:cNvSpPr>
            <p:nvPr/>
          </p:nvSpPr>
          <p:spPr bwMode="auto">
            <a:xfrm>
              <a:off x="3459" y="3264"/>
              <a:ext cx="214" cy="267"/>
            </a:xfrm>
            <a:prstGeom prst="rect">
              <a:avLst/>
            </a:prstGeom>
            <a:noFill/>
            <a:ln w="38100">
              <a:noFill/>
              <a:miter lim="800000"/>
              <a:headEnd/>
              <a:tailEnd/>
            </a:ln>
            <a:effectLst/>
          </p:spPr>
          <p:txBody>
            <a:bodyPr wrap="none">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II</a:t>
              </a:r>
            </a:p>
          </p:txBody>
        </p:sp>
        <p:sp>
          <p:nvSpPr>
            <p:cNvPr id="12297" name="Freeform 9"/>
            <p:cNvSpPr>
              <a:spLocks/>
            </p:cNvSpPr>
            <p:nvPr/>
          </p:nvSpPr>
          <p:spPr bwMode="auto">
            <a:xfrm>
              <a:off x="1491" y="2448"/>
              <a:ext cx="1536" cy="1230"/>
            </a:xfrm>
            <a:custGeom>
              <a:avLst/>
              <a:gdLst>
                <a:gd name="T0" fmla="*/ 76 w 1482"/>
                <a:gd name="T1" fmla="*/ 647 h 1152"/>
                <a:gd name="T2" fmla="*/ 177 w 1482"/>
                <a:gd name="T3" fmla="*/ 104 h 1152"/>
                <a:gd name="T4" fmla="*/ 733 w 1482"/>
                <a:gd name="T5" fmla="*/ 683 h 1152"/>
                <a:gd name="T6" fmla="*/ 1349 w 1482"/>
                <a:gd name="T7" fmla="*/ 1032 h 1152"/>
                <a:gd name="T8" fmla="*/ 1841 w 1482"/>
                <a:gd name="T9" fmla="*/ 1244 h 1152"/>
                <a:gd name="T10" fmla="*/ 1718 w 1482"/>
                <a:gd name="T11" fmla="*/ 1701 h 1152"/>
                <a:gd name="T12" fmla="*/ 923 w 1482"/>
                <a:gd name="T13" fmla="*/ 1728 h 1152"/>
                <a:gd name="T14" fmla="*/ 370 w 1482"/>
                <a:gd name="T15" fmla="*/ 1329 h 1152"/>
                <a:gd name="T16" fmla="*/ 76 w 1482"/>
                <a:gd name="T17" fmla="*/ 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2"/>
                <a:gd name="T28" fmla="*/ 0 h 1152"/>
                <a:gd name="T29" fmla="*/ 1482 w 1482"/>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2" h="1152">
                  <a:moveTo>
                    <a:pt x="60" y="408"/>
                  </a:moveTo>
                  <a:cubicBezTo>
                    <a:pt x="36" y="288"/>
                    <a:pt x="0" y="132"/>
                    <a:pt x="138" y="66"/>
                  </a:cubicBezTo>
                  <a:cubicBezTo>
                    <a:pt x="276" y="0"/>
                    <a:pt x="342" y="282"/>
                    <a:pt x="570" y="432"/>
                  </a:cubicBezTo>
                  <a:cubicBezTo>
                    <a:pt x="798" y="582"/>
                    <a:pt x="876" y="612"/>
                    <a:pt x="1050" y="654"/>
                  </a:cubicBezTo>
                  <a:cubicBezTo>
                    <a:pt x="1224" y="696"/>
                    <a:pt x="1386" y="714"/>
                    <a:pt x="1434" y="786"/>
                  </a:cubicBezTo>
                  <a:cubicBezTo>
                    <a:pt x="1482" y="858"/>
                    <a:pt x="1458" y="1002"/>
                    <a:pt x="1338" y="1074"/>
                  </a:cubicBezTo>
                  <a:cubicBezTo>
                    <a:pt x="1218" y="1146"/>
                    <a:pt x="948" y="1152"/>
                    <a:pt x="720" y="1092"/>
                  </a:cubicBezTo>
                  <a:cubicBezTo>
                    <a:pt x="492" y="1032"/>
                    <a:pt x="400" y="936"/>
                    <a:pt x="288" y="840"/>
                  </a:cubicBezTo>
                  <a:cubicBezTo>
                    <a:pt x="176" y="744"/>
                    <a:pt x="84" y="528"/>
                    <a:pt x="60" y="408"/>
                  </a:cubicBezTo>
                  <a:close/>
                </a:path>
              </a:pathLst>
            </a:custGeom>
            <a:solidFill>
              <a:srgbClr val="33CC33">
                <a:alpha val="50195"/>
              </a:srgbClr>
            </a:solidFill>
            <a:ln w="19050" cap="rnd">
              <a:solidFill>
                <a:schemeClr val="tx1"/>
              </a:solidFill>
              <a:prstDash val="sysDot"/>
              <a:round/>
              <a:headEnd/>
              <a:tailEnd/>
            </a:ln>
          </p:spPr>
          <p:txBody>
            <a:bodyPr/>
            <a:lstStyle/>
            <a:p>
              <a:endParaRPr lang="ar-SA"/>
            </a:p>
          </p:txBody>
        </p:sp>
        <p:sp>
          <p:nvSpPr>
            <p:cNvPr id="817162" name="Text Box 10"/>
            <p:cNvSpPr txBox="1">
              <a:spLocks noChangeArrowheads="1"/>
            </p:cNvSpPr>
            <p:nvPr/>
          </p:nvSpPr>
          <p:spPr bwMode="auto">
            <a:xfrm>
              <a:off x="1731" y="2928"/>
              <a:ext cx="286" cy="267"/>
            </a:xfrm>
            <a:prstGeom prst="rect">
              <a:avLst/>
            </a:prstGeom>
            <a:noFill/>
            <a:ln w="38100">
              <a:noFill/>
              <a:miter lim="800000"/>
              <a:headEnd/>
              <a:tailEnd/>
            </a:ln>
            <a:effectLst/>
          </p:spPr>
          <p:txBody>
            <a:bodyPr wrap="none">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IV</a:t>
              </a:r>
            </a:p>
          </p:txBody>
        </p:sp>
        <p:sp>
          <p:nvSpPr>
            <p:cNvPr id="817163" name="Text Box 11"/>
            <p:cNvSpPr txBox="1">
              <a:spLocks noChangeArrowheads="1"/>
            </p:cNvSpPr>
            <p:nvPr/>
          </p:nvSpPr>
          <p:spPr bwMode="auto">
            <a:xfrm>
              <a:off x="2835" y="3119"/>
              <a:ext cx="265" cy="271"/>
            </a:xfrm>
            <a:prstGeom prst="rect">
              <a:avLst/>
            </a:prstGeom>
            <a:noFill/>
            <a:ln w="38100">
              <a:noFill/>
              <a:miter lim="800000"/>
              <a:headEnd/>
              <a:tailEnd/>
            </a:ln>
            <a:effectLst/>
          </p:spPr>
          <p:txBody>
            <a:bodyPr wrap="none">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III</a:t>
              </a:r>
            </a:p>
          </p:txBody>
        </p:sp>
        <p:sp>
          <p:nvSpPr>
            <p:cNvPr id="12300" name="Oval 12"/>
            <p:cNvSpPr>
              <a:spLocks noChangeArrowheads="1"/>
            </p:cNvSpPr>
            <p:nvPr/>
          </p:nvSpPr>
          <p:spPr bwMode="auto">
            <a:xfrm>
              <a:off x="1299" y="1344"/>
              <a:ext cx="672" cy="816"/>
            </a:xfrm>
            <a:prstGeom prst="ellipse">
              <a:avLst/>
            </a:prstGeom>
            <a:solidFill>
              <a:srgbClr val="FF0000">
                <a:alpha val="50195"/>
              </a:srgbClr>
            </a:solidFill>
            <a:ln w="19050" cap="rnd">
              <a:solidFill>
                <a:schemeClr val="tx1"/>
              </a:solidFill>
              <a:prstDash val="sysDot"/>
              <a:round/>
              <a:headEnd/>
              <a:tailEnd/>
            </a:ln>
          </p:spPr>
          <p:txBody>
            <a:bodyPr wrap="none" anchor="ctr"/>
            <a:lstStyle/>
            <a:p>
              <a:endParaRPr lang="ar-SA"/>
            </a:p>
          </p:txBody>
        </p:sp>
        <p:sp>
          <p:nvSpPr>
            <p:cNvPr id="817165" name="Text Box 13"/>
            <p:cNvSpPr txBox="1">
              <a:spLocks noChangeArrowheads="1"/>
            </p:cNvSpPr>
            <p:nvPr/>
          </p:nvSpPr>
          <p:spPr bwMode="auto">
            <a:xfrm>
              <a:off x="1482" y="1632"/>
              <a:ext cx="297" cy="267"/>
            </a:xfrm>
            <a:prstGeom prst="rect">
              <a:avLst/>
            </a:prstGeom>
            <a:noFill/>
            <a:ln w="38100">
              <a:noFill/>
              <a:miter lim="800000"/>
              <a:headEnd/>
              <a:tailEnd/>
            </a:ln>
            <a:effectLst/>
          </p:spPr>
          <p:txBody>
            <a:bodyPr>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VI</a:t>
              </a:r>
            </a:p>
          </p:txBody>
        </p:sp>
        <p:sp>
          <p:nvSpPr>
            <p:cNvPr id="12302" name="Oval 14"/>
            <p:cNvSpPr>
              <a:spLocks noChangeArrowheads="1"/>
            </p:cNvSpPr>
            <p:nvPr/>
          </p:nvSpPr>
          <p:spPr bwMode="auto">
            <a:xfrm>
              <a:off x="1299" y="1872"/>
              <a:ext cx="768" cy="912"/>
            </a:xfrm>
            <a:prstGeom prst="ellipse">
              <a:avLst/>
            </a:prstGeom>
            <a:solidFill>
              <a:srgbClr val="FFFF66">
                <a:alpha val="50195"/>
              </a:srgbClr>
            </a:solidFill>
            <a:ln w="19050" cap="rnd">
              <a:solidFill>
                <a:schemeClr val="tx1"/>
              </a:solidFill>
              <a:prstDash val="sysDot"/>
              <a:round/>
              <a:headEnd/>
              <a:tailEnd/>
            </a:ln>
          </p:spPr>
          <p:txBody>
            <a:bodyPr wrap="none" anchor="ctr"/>
            <a:lstStyle/>
            <a:p>
              <a:endParaRPr lang="ar-SA"/>
            </a:p>
          </p:txBody>
        </p:sp>
        <p:sp>
          <p:nvSpPr>
            <p:cNvPr id="817167" name="Text Box 15"/>
            <p:cNvSpPr txBox="1">
              <a:spLocks noChangeArrowheads="1"/>
            </p:cNvSpPr>
            <p:nvPr/>
          </p:nvSpPr>
          <p:spPr bwMode="auto">
            <a:xfrm>
              <a:off x="1539" y="2208"/>
              <a:ext cx="297" cy="267"/>
            </a:xfrm>
            <a:prstGeom prst="rect">
              <a:avLst/>
            </a:prstGeom>
            <a:noFill/>
            <a:ln w="38100">
              <a:noFill/>
              <a:miter lim="800000"/>
              <a:headEnd/>
              <a:tailEnd/>
            </a:ln>
            <a:effectLst/>
          </p:spPr>
          <p:txBody>
            <a:bodyPr>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V</a:t>
              </a:r>
            </a:p>
          </p:txBody>
        </p:sp>
      </p:grpSp>
    </p:spTree>
    <p:extLst>
      <p:ext uri="{BB962C8B-B14F-4D97-AF65-F5344CB8AC3E}">
        <p14:creationId xmlns="" xmlns:p14="http://schemas.microsoft.com/office/powerpoint/2010/main" val="2286450007"/>
      </p:ext>
    </p:extLst>
  </p:cSld>
  <p:clrMapOvr>
    <a:masterClrMapping/>
  </p:clrMapOvr>
  <p:transition>
    <p:wedg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a:hlinkClick r:id="" action="ppaction://ole?verb=0"/>
          </p:cNvPr>
          <p:cNvGraphicFramePr>
            <a:graphicFrameLocks/>
          </p:cNvGraphicFramePr>
          <p:nvPr/>
        </p:nvGraphicFramePr>
        <p:xfrm>
          <a:off x="0" y="38100"/>
          <a:ext cx="9144000" cy="6705600"/>
        </p:xfrm>
        <a:graphic>
          <a:graphicData uri="http://schemas.openxmlformats.org/presentationml/2006/ole">
            <p:oleObj spid="_x0000_s8210" name="Harvard F/X Drawing" r:id="rId4" imgW="7462838" imgH="4721225" progId="">
              <p:embed/>
            </p:oleObj>
          </a:graphicData>
        </a:graphic>
      </p:graphicFrame>
      <p:sp>
        <p:nvSpPr>
          <p:cNvPr id="13315" name="Rectangle 3"/>
          <p:cNvSpPr>
            <a:spLocks noChangeArrowheads="1"/>
          </p:cNvSpPr>
          <p:nvPr/>
        </p:nvSpPr>
        <p:spPr bwMode="auto">
          <a:xfrm>
            <a:off x="6324600" y="5638800"/>
            <a:ext cx="1136650" cy="301625"/>
          </a:xfrm>
          <a:prstGeom prst="rect">
            <a:avLst/>
          </a:prstGeom>
          <a:noFill/>
          <a:ln w="12700">
            <a:noFill/>
            <a:miter lim="800000"/>
            <a:headEnd/>
            <a:tailEnd/>
          </a:ln>
        </p:spPr>
        <p:txBody>
          <a:bodyPr wrap="none" lIns="90488" tIns="44450" rIns="90488" bIns="44450">
            <a:spAutoFit/>
          </a:bodyPr>
          <a:lstStyle/>
          <a:p>
            <a:pPr defTabSz="762000" eaLnBrk="0" hangingPunct="0"/>
            <a:r>
              <a:rPr lang="en-GB" sz="1400" dirty="0">
                <a:latin typeface="Arial" charset="0"/>
              </a:rPr>
              <a:t>Latency, ms</a:t>
            </a:r>
          </a:p>
        </p:txBody>
      </p:sp>
    </p:spTree>
    <p:extLst>
      <p:ext uri="{BB962C8B-B14F-4D97-AF65-F5344CB8AC3E}">
        <p14:creationId xmlns="" xmlns:p14="http://schemas.microsoft.com/office/powerpoint/2010/main" val="2752107039"/>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normal ABR</a:t>
            </a:r>
            <a:endParaRPr lang="en-US" dirty="0"/>
          </a:p>
        </p:txBody>
      </p:sp>
      <p:sp>
        <p:nvSpPr>
          <p:cNvPr id="3" name="Content Placeholder 2"/>
          <p:cNvSpPr>
            <a:spLocks noGrp="1"/>
          </p:cNvSpPr>
          <p:nvPr>
            <p:ph idx="1"/>
          </p:nvPr>
        </p:nvSpPr>
        <p:spPr/>
        <p:txBody>
          <a:bodyPr>
            <a:normAutofit lnSpcReduction="10000"/>
          </a:bodyPr>
          <a:lstStyle/>
          <a:p>
            <a:r>
              <a:rPr lang="en-US" dirty="0" smtClean="0"/>
              <a:t>Information to determine normal ABR waveform depends on:</a:t>
            </a:r>
          </a:p>
          <a:p>
            <a:pPr lvl="1"/>
            <a:r>
              <a:rPr lang="en-US" dirty="0" smtClean="0"/>
              <a:t>Waves absolute latency.</a:t>
            </a:r>
          </a:p>
          <a:p>
            <a:pPr lvl="1"/>
            <a:r>
              <a:rPr lang="en-US" dirty="0" smtClean="0"/>
              <a:t>Waves interpeak intervals.</a:t>
            </a:r>
          </a:p>
          <a:p>
            <a:pPr lvl="1"/>
            <a:r>
              <a:rPr lang="en-US" dirty="0" smtClean="0"/>
              <a:t>Latency-intensity function.</a:t>
            </a:r>
          </a:p>
          <a:p>
            <a:pPr lvl="1"/>
            <a:r>
              <a:rPr lang="en-US" dirty="0" smtClean="0"/>
              <a:t>Wave V/I amplitude ratio.</a:t>
            </a:r>
          </a:p>
          <a:p>
            <a:pPr lvl="1"/>
            <a:r>
              <a:rPr lang="en-US" dirty="0" smtClean="0"/>
              <a:t>Interaural wave V latency difference.</a:t>
            </a:r>
          </a:p>
          <a:p>
            <a:pPr lvl="1"/>
            <a:endParaRPr lang="en-US" dirty="0" smtClean="0"/>
          </a:p>
          <a:p>
            <a:r>
              <a:rPr lang="en-US" dirty="0" smtClean="0"/>
              <a:t>Research established normal ranges of the above parameters.</a:t>
            </a:r>
          </a:p>
          <a:p>
            <a:pPr>
              <a:buNone/>
            </a:pPr>
            <a:endParaRPr lang="en-US" dirty="0"/>
          </a:p>
        </p:txBody>
      </p:sp>
    </p:spTree>
    <p:extLst>
      <p:ext uri="{BB962C8B-B14F-4D97-AF65-F5344CB8AC3E}">
        <p14:creationId xmlns="" xmlns:p14="http://schemas.microsoft.com/office/powerpoint/2010/main" val="3942893739"/>
      </p:ext>
    </p:extLst>
  </p:cSld>
  <p:clrMapOvr>
    <a:masterClrMapping/>
  </p:clrMapOvr>
  <p:transition>
    <p:wedg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normal ABR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Normal ranges for the above parameters are not universal.</a:t>
            </a:r>
          </a:p>
          <a:p>
            <a:endParaRPr lang="en-US" dirty="0" smtClean="0"/>
          </a:p>
          <a:p>
            <a:r>
              <a:rPr lang="en-US" dirty="0" smtClean="0"/>
              <a:t>There are some variation among different research findings.</a:t>
            </a:r>
          </a:p>
          <a:p>
            <a:endParaRPr lang="en-US" dirty="0" smtClean="0"/>
          </a:p>
          <a:p>
            <a:r>
              <a:rPr lang="en-US" dirty="0" smtClean="0"/>
              <a:t>Many factors affects normal values including age, sex, temp and other factors.</a:t>
            </a:r>
          </a:p>
          <a:p>
            <a:endParaRPr lang="en-US" dirty="0" smtClean="0"/>
          </a:p>
          <a:p>
            <a:r>
              <a:rPr lang="en-US" dirty="0" smtClean="0"/>
              <a:t>It is always better for each practice to establish its own norms.</a:t>
            </a:r>
            <a:endParaRPr lang="en-US" dirty="0"/>
          </a:p>
        </p:txBody>
      </p:sp>
    </p:spTree>
    <p:extLst>
      <p:ext uri="{BB962C8B-B14F-4D97-AF65-F5344CB8AC3E}">
        <p14:creationId xmlns="" xmlns:p14="http://schemas.microsoft.com/office/powerpoint/2010/main" val="3644798614"/>
      </p:ext>
    </p:extLst>
  </p:cSld>
  <p:clrMapOvr>
    <a:masterClrMapping/>
  </p:clrMapOvr>
  <p:transition>
    <p:wedg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normal ABR</a:t>
            </a:r>
            <a:endParaRPr lang="en-US" dirty="0"/>
          </a:p>
        </p:txBody>
      </p:sp>
      <p:sp>
        <p:nvSpPr>
          <p:cNvPr id="3" name="Content Placeholder 2"/>
          <p:cNvSpPr>
            <a:spLocks noGrp="1"/>
          </p:cNvSpPr>
          <p:nvPr>
            <p:ph idx="1"/>
          </p:nvPr>
        </p:nvSpPr>
        <p:spPr/>
        <p:txBody>
          <a:bodyPr>
            <a:normAutofit/>
          </a:bodyPr>
          <a:lstStyle/>
          <a:p>
            <a:r>
              <a:rPr lang="en-US" dirty="0" smtClean="0"/>
              <a:t>Absolute latency of ABR waves in adults:</a:t>
            </a:r>
          </a:p>
          <a:p>
            <a:pPr lvl="1"/>
            <a:r>
              <a:rPr lang="en-US" dirty="0" smtClean="0"/>
              <a:t>Wave I: at around 1.6 ms +/- 0.2 ms.</a:t>
            </a:r>
          </a:p>
          <a:p>
            <a:pPr lvl="1"/>
            <a:r>
              <a:rPr lang="en-US" dirty="0" smtClean="0"/>
              <a:t>Wave III: at around 3.7 ms +/- 0.2 ms.</a:t>
            </a:r>
          </a:p>
          <a:p>
            <a:pPr lvl="1"/>
            <a:r>
              <a:rPr lang="en-US" dirty="0" smtClean="0"/>
              <a:t>Wave V: at around 5.6 ms +/- 0.2 ms.</a:t>
            </a:r>
          </a:p>
          <a:p>
            <a:endParaRPr lang="en-US" dirty="0" smtClean="0"/>
          </a:p>
          <a:p>
            <a:r>
              <a:rPr lang="en-US" dirty="0" smtClean="0"/>
              <a:t>Interwave latency intervals:</a:t>
            </a:r>
          </a:p>
          <a:p>
            <a:pPr lvl="1"/>
            <a:r>
              <a:rPr lang="en-US" dirty="0" smtClean="0"/>
              <a:t>I-III: 2.0  ms+/- 0.4 ms.</a:t>
            </a:r>
          </a:p>
          <a:p>
            <a:pPr lvl="1"/>
            <a:r>
              <a:rPr lang="en-US" dirty="0" smtClean="0"/>
              <a:t>III-V:  1.8 ms +/- 0.4 ms.</a:t>
            </a:r>
          </a:p>
          <a:p>
            <a:pPr lvl="1"/>
            <a:r>
              <a:rPr lang="en-US" dirty="0" smtClean="0"/>
              <a:t>I-V: 3.8 ms +/- 0.4 ms.</a:t>
            </a:r>
          </a:p>
          <a:p>
            <a:pPr lvl="1"/>
            <a:endParaRPr lang="en-US" dirty="0"/>
          </a:p>
        </p:txBody>
      </p:sp>
    </p:spTree>
    <p:extLst>
      <p:ext uri="{BB962C8B-B14F-4D97-AF65-F5344CB8AC3E}">
        <p14:creationId xmlns="" xmlns:p14="http://schemas.microsoft.com/office/powerpoint/2010/main" val="1850686631"/>
      </p:ext>
    </p:extLst>
  </p:cSld>
  <p:clrMapOvr>
    <a:masterClrMapping/>
  </p:clrMapOvr>
  <p:transition>
    <p:wedg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normal ABR</a:t>
            </a:r>
            <a:endParaRPr lang="en-US" dirty="0"/>
          </a:p>
        </p:txBody>
      </p:sp>
      <p:sp>
        <p:nvSpPr>
          <p:cNvPr id="3" name="Content Placeholder 2"/>
          <p:cNvSpPr>
            <a:spLocks noGrp="1"/>
          </p:cNvSpPr>
          <p:nvPr>
            <p:ph idx="1"/>
          </p:nvPr>
        </p:nvSpPr>
        <p:spPr/>
        <p:txBody>
          <a:bodyPr/>
          <a:lstStyle/>
          <a:p>
            <a:r>
              <a:rPr lang="en-US" dirty="0" smtClean="0"/>
              <a:t>Wave V latency-intensity function: increases by around 0.3 ms per 10 dB decrease of the stimulus level.</a:t>
            </a:r>
          </a:p>
          <a:p>
            <a:endParaRPr lang="en-US" dirty="0" smtClean="0"/>
          </a:p>
          <a:p>
            <a:r>
              <a:rPr lang="en-US" dirty="0" smtClean="0"/>
              <a:t>V/I amplitude ratio: greater than 1.0.</a:t>
            </a:r>
          </a:p>
          <a:p>
            <a:endParaRPr lang="en-US" dirty="0" smtClean="0"/>
          </a:p>
          <a:p>
            <a:r>
              <a:rPr lang="en-US" dirty="0" smtClean="0"/>
              <a:t>Wave V latency difference: less than 0.4 ms.  </a:t>
            </a:r>
            <a:endParaRPr lang="en-US" dirty="0"/>
          </a:p>
        </p:txBody>
      </p:sp>
    </p:spTree>
    <p:extLst>
      <p:ext uri="{BB962C8B-B14F-4D97-AF65-F5344CB8AC3E}">
        <p14:creationId xmlns="" xmlns:p14="http://schemas.microsoft.com/office/powerpoint/2010/main" val="2138966031"/>
      </p:ext>
    </p:extLst>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5448</Words>
  <Application>Microsoft Office PowerPoint</Application>
  <PresentationFormat>On-screen Show (4:3)</PresentationFormat>
  <Paragraphs>752</Paragraphs>
  <Slides>129</Slides>
  <Notes>18</Notes>
  <HiddenSlides>0</HiddenSlides>
  <MMClips>1</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129</vt:i4>
      </vt:variant>
    </vt:vector>
  </HeadingPairs>
  <TitlesOfParts>
    <vt:vector size="134" baseType="lpstr">
      <vt:lpstr>Verve</vt:lpstr>
      <vt:lpstr>Image</vt:lpstr>
      <vt:lpstr>Bitmap Image</vt:lpstr>
      <vt:lpstr>Harvard F/X Drawing</vt:lpstr>
      <vt:lpstr>Photo Editor Photo</vt:lpstr>
      <vt:lpstr>Audiology presentation</vt:lpstr>
      <vt:lpstr>Slide 2</vt:lpstr>
      <vt:lpstr>Slide 3</vt:lpstr>
      <vt:lpstr>Age based hearing assessment</vt:lpstr>
      <vt:lpstr>Slide 5</vt:lpstr>
      <vt:lpstr>Infants 7 months-3 years</vt:lpstr>
      <vt:lpstr>Visual Reinforcement Orientation Audiometry (VROA)</vt:lpstr>
      <vt:lpstr>Play audiometry 3-9 years</vt:lpstr>
      <vt:lpstr>Pure tone audiometry</vt:lpstr>
      <vt:lpstr>Pure Tone Audiometry</vt:lpstr>
      <vt:lpstr>Pure Tones</vt:lpstr>
      <vt:lpstr>Ranges of Hearing Loss</vt:lpstr>
      <vt:lpstr>Normal Hearing</vt:lpstr>
      <vt:lpstr>Conductive Hearing Loss</vt:lpstr>
      <vt:lpstr>Sensorineural Hearing Loss</vt:lpstr>
      <vt:lpstr>Mixed Hearing Loss</vt:lpstr>
      <vt:lpstr>Procedures for conventional pure-tone audiometry</vt:lpstr>
      <vt:lpstr>Air conduction testing</vt:lpstr>
      <vt:lpstr>PTA</vt:lpstr>
      <vt:lpstr>Pure tones</vt:lpstr>
      <vt:lpstr>PTA </vt:lpstr>
      <vt:lpstr>PTA</vt:lpstr>
      <vt:lpstr>PTA</vt:lpstr>
      <vt:lpstr>PTA-BONE CONDUCTION</vt:lpstr>
      <vt:lpstr>PTA.BONE CONDUCTION</vt:lpstr>
      <vt:lpstr>AUDIOGRAM</vt:lpstr>
      <vt:lpstr>Slide 27</vt:lpstr>
      <vt:lpstr>Slide 28</vt:lpstr>
      <vt:lpstr>Slide 29</vt:lpstr>
      <vt:lpstr>Slide 30</vt:lpstr>
      <vt:lpstr>Slide 31</vt:lpstr>
      <vt:lpstr>Slide 32</vt:lpstr>
      <vt:lpstr>Slide 33</vt:lpstr>
      <vt:lpstr>Slide 34</vt:lpstr>
      <vt:lpstr>Information we get from audiogram</vt:lpstr>
      <vt:lpstr>Clinical Masking</vt:lpstr>
      <vt:lpstr>Slide 37</vt:lpstr>
      <vt:lpstr>Slide 38</vt:lpstr>
      <vt:lpstr>TYMPANOMETRIC FEATURES</vt:lpstr>
      <vt:lpstr>Tympanometric shapes</vt:lpstr>
      <vt:lpstr>Slide 41</vt:lpstr>
      <vt:lpstr>admittance</vt:lpstr>
      <vt:lpstr>Tympanometric width</vt:lpstr>
      <vt:lpstr>Tympanometric peak pressure</vt:lpstr>
      <vt:lpstr>Equivalent ear canal volume </vt:lpstr>
      <vt:lpstr>Sensitivity and specificity</vt:lpstr>
      <vt:lpstr>Tympanogram Types</vt:lpstr>
      <vt:lpstr>Type A Tympanogram</vt:lpstr>
      <vt:lpstr>Type AD Tympanogram</vt:lpstr>
      <vt:lpstr>Type AS Tympanogram</vt:lpstr>
      <vt:lpstr>Type BLow Tympanogram</vt:lpstr>
      <vt:lpstr>Type BHi Tympanogram</vt:lpstr>
      <vt:lpstr>Type C Tympanogram</vt:lpstr>
      <vt:lpstr>Static Compliance (Peak Compliance)</vt:lpstr>
      <vt:lpstr>Tympanometry in infants</vt:lpstr>
      <vt:lpstr>Principles of Acoustic Reflex</vt:lpstr>
      <vt:lpstr>Introduction </vt:lpstr>
      <vt:lpstr>Acoustic Reflex Threshold</vt:lpstr>
      <vt:lpstr>AR</vt:lpstr>
      <vt:lpstr>Reflex Decay</vt:lpstr>
      <vt:lpstr>Mechanism of acoustic reflex</vt:lpstr>
      <vt:lpstr>   STAPEDIUS   vs.     TENSOR TYMPANI</vt:lpstr>
      <vt:lpstr>Functions of acoustic reflex</vt:lpstr>
      <vt:lpstr>How do we measure AR</vt:lpstr>
      <vt:lpstr>Slide 65</vt:lpstr>
      <vt:lpstr>Parameters of interest of AR</vt:lpstr>
      <vt:lpstr>Clinical application of ASR</vt:lpstr>
      <vt:lpstr>Clinical applications of AR</vt:lpstr>
      <vt:lpstr>Clinical applications of AR</vt:lpstr>
      <vt:lpstr>Clinical applications of AR</vt:lpstr>
      <vt:lpstr>Clinical applications of AR</vt:lpstr>
      <vt:lpstr>otoacoustic emissions</vt:lpstr>
      <vt:lpstr>Origin of OAE</vt:lpstr>
      <vt:lpstr>Recording OAE’s</vt:lpstr>
      <vt:lpstr>OAE</vt:lpstr>
      <vt:lpstr>Types of OAE’s</vt:lpstr>
      <vt:lpstr>Spontaneous OAE’s</vt:lpstr>
      <vt:lpstr>Distortion Product OAE’s</vt:lpstr>
      <vt:lpstr>DPOAEs</vt:lpstr>
      <vt:lpstr>Slide 80</vt:lpstr>
      <vt:lpstr>Transient Evoked OAE</vt:lpstr>
      <vt:lpstr>Slide 82</vt:lpstr>
      <vt:lpstr>TEOAE results</vt:lpstr>
      <vt:lpstr>TEOAE &amp; DPOAE</vt:lpstr>
      <vt:lpstr>Acquisition</vt:lpstr>
      <vt:lpstr>Clinical applications of EOAE</vt:lpstr>
      <vt:lpstr>Applications of OAE</vt:lpstr>
      <vt:lpstr>Clinical applications of EOAE</vt:lpstr>
      <vt:lpstr>clinical limitations</vt:lpstr>
      <vt:lpstr>Clinical applications of ABR</vt:lpstr>
      <vt:lpstr>The normal ABR waveform</vt:lpstr>
      <vt:lpstr>Slide 92</vt:lpstr>
      <vt:lpstr>Slide 93</vt:lpstr>
      <vt:lpstr>Generators of the ABR</vt:lpstr>
      <vt:lpstr>Slide 95</vt:lpstr>
      <vt:lpstr>Characteristics of normal ABR</vt:lpstr>
      <vt:lpstr>Characteristics of normal ABR</vt:lpstr>
      <vt:lpstr>Characteristics of normal ABR</vt:lpstr>
      <vt:lpstr>Characteristics of normal ABR</vt:lpstr>
      <vt:lpstr>Example Normal Hearing</vt:lpstr>
      <vt:lpstr>Effects of age on waves latency and amplitude</vt:lpstr>
      <vt:lpstr>Effects of age on waves latency and amplitude</vt:lpstr>
      <vt:lpstr>Effects of age on waves latency and amplitude</vt:lpstr>
      <vt:lpstr>Effects of age on waves latency and amplitude</vt:lpstr>
      <vt:lpstr>Effects of gender on waves latency and amplitude</vt:lpstr>
      <vt:lpstr>Effects of gender on waves latency and amplitude</vt:lpstr>
      <vt:lpstr>Effects of body temperature on waves latency and amplitude</vt:lpstr>
      <vt:lpstr>Other factors affecting ABR</vt:lpstr>
      <vt:lpstr>Other factors affecting ABR</vt:lpstr>
      <vt:lpstr>Clinical applications of ABR</vt:lpstr>
      <vt:lpstr>Slide 111</vt:lpstr>
      <vt:lpstr>Slide 112</vt:lpstr>
      <vt:lpstr>Slide 113</vt:lpstr>
      <vt:lpstr>Neurodiagnosis </vt:lpstr>
      <vt:lpstr>Neurodiagnosis </vt:lpstr>
      <vt:lpstr>Using ABR to estimate hearing thresholds</vt:lpstr>
      <vt:lpstr>Slide 117</vt:lpstr>
      <vt:lpstr>Using ABR to estimate hearing thresholds</vt:lpstr>
      <vt:lpstr>Effects of degree and configuration of HL on ABR</vt:lpstr>
      <vt:lpstr>Slide 120</vt:lpstr>
      <vt:lpstr>Effects of degree and configuration of HL on ABR</vt:lpstr>
      <vt:lpstr>Effects of degree and configuration of HL on ABR</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adult populations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aalmusaaad</cp:lastModifiedBy>
  <cp:revision>22</cp:revision>
  <dcterms:created xsi:type="dcterms:W3CDTF">2016-11-08T15:40:48Z</dcterms:created>
  <dcterms:modified xsi:type="dcterms:W3CDTF">2017-09-17T09:24:44Z</dcterms:modified>
</cp:coreProperties>
</file>