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10287000" cy="6858000"/>
  <p:notesSz cx="6858000" cy="9144000"/>
  <p:defaultTextStyle>
    <a:lvl1pPr marL="40639" marR="40639">
      <a:defRPr sz="2400">
        <a:solidFill>
          <a:srgbClr val="FFFED5"/>
        </a:solidFill>
        <a:uFill>
          <a:solidFill>
            <a:srgbClr val="FFFED5"/>
          </a:solidFill>
        </a:uFill>
        <a:latin typeface="Arial"/>
        <a:ea typeface="Arial"/>
        <a:cs typeface="Arial"/>
        <a:sym typeface="Arial"/>
      </a:defRPr>
    </a:lvl1pPr>
    <a:lvl2pPr marL="40639" marR="40639" indent="342900">
      <a:defRPr sz="2400">
        <a:solidFill>
          <a:srgbClr val="FFFED5"/>
        </a:solidFill>
        <a:uFill>
          <a:solidFill>
            <a:srgbClr val="FFFED5"/>
          </a:solidFill>
        </a:uFill>
        <a:latin typeface="Arial"/>
        <a:ea typeface="Arial"/>
        <a:cs typeface="Arial"/>
        <a:sym typeface="Arial"/>
      </a:defRPr>
    </a:lvl2pPr>
    <a:lvl3pPr marL="40639" marR="40639" indent="685800">
      <a:defRPr sz="2400">
        <a:solidFill>
          <a:srgbClr val="FFFED5"/>
        </a:solidFill>
        <a:uFill>
          <a:solidFill>
            <a:srgbClr val="FFFED5"/>
          </a:solidFill>
        </a:uFill>
        <a:latin typeface="Arial"/>
        <a:ea typeface="Arial"/>
        <a:cs typeface="Arial"/>
        <a:sym typeface="Arial"/>
      </a:defRPr>
    </a:lvl3pPr>
    <a:lvl4pPr marL="40639" marR="40639" indent="1028700">
      <a:defRPr sz="2400">
        <a:solidFill>
          <a:srgbClr val="FFFED5"/>
        </a:solidFill>
        <a:uFill>
          <a:solidFill>
            <a:srgbClr val="FFFED5"/>
          </a:solidFill>
        </a:uFill>
        <a:latin typeface="Arial"/>
        <a:ea typeface="Arial"/>
        <a:cs typeface="Arial"/>
        <a:sym typeface="Arial"/>
      </a:defRPr>
    </a:lvl4pPr>
    <a:lvl5pPr marL="40639" marR="40639" indent="1371600">
      <a:defRPr sz="2400">
        <a:solidFill>
          <a:srgbClr val="FFFED5"/>
        </a:solidFill>
        <a:uFill>
          <a:solidFill>
            <a:srgbClr val="FFFED5"/>
          </a:solidFill>
        </a:uFill>
        <a:latin typeface="Arial"/>
        <a:ea typeface="Arial"/>
        <a:cs typeface="Arial"/>
        <a:sym typeface="Arial"/>
      </a:defRPr>
    </a:lvl5pPr>
    <a:lvl6pPr marL="40639" marR="40639" indent="1714500">
      <a:defRPr sz="2400">
        <a:solidFill>
          <a:srgbClr val="FFFED5"/>
        </a:solidFill>
        <a:uFill>
          <a:solidFill>
            <a:srgbClr val="FFFED5"/>
          </a:solidFill>
        </a:uFill>
        <a:latin typeface="Arial"/>
        <a:ea typeface="Arial"/>
        <a:cs typeface="Arial"/>
        <a:sym typeface="Arial"/>
      </a:defRPr>
    </a:lvl6pPr>
    <a:lvl7pPr marL="40639" marR="40639" indent="2057400">
      <a:defRPr sz="2400">
        <a:solidFill>
          <a:srgbClr val="FFFED5"/>
        </a:solidFill>
        <a:uFill>
          <a:solidFill>
            <a:srgbClr val="FFFED5"/>
          </a:solidFill>
        </a:uFill>
        <a:latin typeface="Arial"/>
        <a:ea typeface="Arial"/>
        <a:cs typeface="Arial"/>
        <a:sym typeface="Arial"/>
      </a:defRPr>
    </a:lvl7pPr>
    <a:lvl8pPr marL="40639" marR="40639" indent="2400300">
      <a:defRPr sz="2400">
        <a:solidFill>
          <a:srgbClr val="FFFED5"/>
        </a:solidFill>
        <a:uFill>
          <a:solidFill>
            <a:srgbClr val="FFFED5"/>
          </a:solidFill>
        </a:uFill>
        <a:latin typeface="Arial"/>
        <a:ea typeface="Arial"/>
        <a:cs typeface="Arial"/>
        <a:sym typeface="Arial"/>
      </a:defRPr>
    </a:lvl8pPr>
    <a:lvl9pPr marL="40639" marR="40639" indent="2743200">
      <a:defRPr sz="2400">
        <a:solidFill>
          <a:srgbClr val="FFFED5"/>
        </a:solidFill>
        <a:uFill>
          <a:solidFill>
            <a:srgbClr val="FFFED5"/>
          </a:solidFill>
        </a:u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n" i="off">
        <a:fontRef idx="minor">
          <a:srgbClr val="FFFED5"/>
        </a:fontRef>
        <a:srgbClr val="FFFED5"/>
      </a:tcTxStyle>
      <a:tcStyle>
        <a:tcBdr>
          <a:left>
            <a:ln w="12700" cap="flat">
              <a:solidFill>
                <a:srgbClr val="FFFED5"/>
              </a:solidFill>
              <a:prstDash val="solid"/>
              <a:miter lim="400000"/>
            </a:ln>
          </a:left>
          <a:right>
            <a:ln w="12700" cap="flat">
              <a:solidFill>
                <a:srgbClr val="FFFED5"/>
              </a:solidFill>
              <a:prstDash val="solid"/>
              <a:miter lim="400000"/>
            </a:ln>
          </a:right>
          <a:top>
            <a:ln w="12700" cap="flat">
              <a:solidFill>
                <a:srgbClr val="FFFED5"/>
              </a:solidFill>
              <a:prstDash val="solid"/>
              <a:miter lim="400000"/>
            </a:ln>
          </a:top>
          <a:bottom>
            <a:ln w="12700" cap="flat">
              <a:solidFill>
                <a:srgbClr val="FFFED5"/>
              </a:solidFill>
              <a:prstDash val="solid"/>
              <a:miter lim="400000"/>
            </a:ln>
          </a:bottom>
          <a:insideH>
            <a:ln w="12700" cap="flat">
              <a:solidFill>
                <a:srgbClr val="FFFED5"/>
              </a:solidFill>
              <a:prstDash val="solid"/>
              <a:miter lim="400000"/>
            </a:ln>
          </a:insideH>
          <a:insideV>
            <a:ln w="12700" cap="flat">
              <a:solidFill>
                <a:srgbClr val="FFFE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FFFED5"/>
        </a:fontRef>
        <a:srgbClr val="FFFED5"/>
      </a:tcTxStyle>
      <a:tcStyle>
        <a:tcBdr>
          <a:left>
            <a:ln w="28575" cap="flat">
              <a:solidFill>
                <a:srgbClr val="FFFED5"/>
              </a:solidFill>
              <a:prstDash val="solid"/>
              <a:miter lim="400000"/>
            </a:ln>
          </a:left>
          <a:right>
            <a:ln w="12700" cap="flat">
              <a:solidFill>
                <a:srgbClr val="FFFED5"/>
              </a:solidFill>
              <a:prstDash val="solid"/>
              <a:miter lim="400000"/>
            </a:ln>
          </a:right>
          <a:top>
            <a:ln w="12700" cap="flat">
              <a:solidFill>
                <a:srgbClr val="FFFED5"/>
              </a:solidFill>
              <a:prstDash val="solid"/>
              <a:miter lim="400000"/>
            </a:ln>
          </a:top>
          <a:bottom>
            <a:ln w="12700" cap="flat">
              <a:solidFill>
                <a:srgbClr val="FFFED5"/>
              </a:solidFill>
              <a:prstDash val="solid"/>
              <a:miter lim="400000"/>
            </a:ln>
          </a:bottom>
          <a:insideH>
            <a:ln w="12700" cap="flat">
              <a:solidFill>
                <a:srgbClr val="FFFED5"/>
              </a:solidFill>
              <a:prstDash val="solid"/>
              <a:miter lim="400000"/>
            </a:ln>
          </a:insideH>
          <a:insideV>
            <a:ln w="12700" cap="flat">
              <a:solidFill>
                <a:srgbClr val="FFFED5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n" i="off">
        <a:fontRef idx="minor">
          <a:srgbClr val="FFFED5"/>
        </a:fontRef>
        <a:srgbClr val="FFFED5"/>
      </a:tcTxStyle>
      <a:tcStyle>
        <a:tcBdr>
          <a:left>
            <a:ln w="12700" cap="flat">
              <a:solidFill>
                <a:srgbClr val="FFFED5"/>
              </a:solidFill>
              <a:prstDash val="solid"/>
              <a:miter lim="400000"/>
            </a:ln>
          </a:left>
          <a:right>
            <a:ln w="12700" cap="flat">
              <a:solidFill>
                <a:srgbClr val="FFFED5"/>
              </a:solidFill>
              <a:prstDash val="solid"/>
              <a:miter lim="400000"/>
            </a:ln>
          </a:right>
          <a:top>
            <a:ln w="12700" cap="flat">
              <a:solidFill>
                <a:srgbClr val="FFFED5"/>
              </a:solidFill>
              <a:prstDash val="solid"/>
              <a:miter lim="400000"/>
            </a:ln>
          </a:top>
          <a:bottom>
            <a:ln w="28575" cap="flat">
              <a:solidFill>
                <a:srgbClr val="FFFED5"/>
              </a:solidFill>
              <a:prstDash val="solid"/>
              <a:miter lim="400000"/>
            </a:ln>
          </a:bottom>
          <a:insideH>
            <a:ln w="12700" cap="flat">
              <a:solidFill>
                <a:srgbClr val="FFFED5"/>
              </a:solidFill>
              <a:prstDash val="solid"/>
              <a:miter lim="400000"/>
            </a:ln>
          </a:insideH>
          <a:insideV>
            <a:ln w="12700" cap="flat">
              <a:solidFill>
                <a:srgbClr val="FFFED5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n" i="off">
        <a:fontRef idx="minor">
          <a:srgbClr val="FFFED5"/>
        </a:fontRef>
        <a:srgbClr val="FFFED5"/>
      </a:tcTxStyle>
      <a:tcStyle>
        <a:tcBdr>
          <a:left>
            <a:ln w="12700" cap="flat">
              <a:solidFill>
                <a:srgbClr val="FFFED5"/>
              </a:solidFill>
              <a:prstDash val="solid"/>
              <a:miter lim="400000"/>
            </a:ln>
          </a:left>
          <a:right>
            <a:ln w="12700" cap="flat">
              <a:solidFill>
                <a:srgbClr val="FFFED5"/>
              </a:solidFill>
              <a:prstDash val="solid"/>
              <a:miter lim="400000"/>
            </a:ln>
          </a:right>
          <a:top>
            <a:ln w="28575" cap="flat">
              <a:solidFill>
                <a:srgbClr val="FFFED5"/>
              </a:solidFill>
              <a:prstDash val="solid"/>
              <a:miter lim="400000"/>
            </a:ln>
          </a:top>
          <a:bottom>
            <a:ln w="12700" cap="flat">
              <a:solidFill>
                <a:srgbClr val="FFFED5"/>
              </a:solidFill>
              <a:prstDash val="solid"/>
              <a:miter lim="400000"/>
            </a:ln>
          </a:bottom>
          <a:insideH>
            <a:ln w="12700" cap="flat">
              <a:solidFill>
                <a:srgbClr val="FFFED5"/>
              </a:solidFill>
              <a:prstDash val="solid"/>
              <a:miter lim="400000"/>
            </a:ln>
          </a:insideH>
          <a:insideV>
            <a:ln w="12700" cap="flat">
              <a:solidFill>
                <a:srgbClr val="FFFED5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FFFED5"/>
        </a:fontRef>
        <a:srgbClr val="FFFED5"/>
      </a:tcTxStyle>
      <a:tcStyle>
        <a:tcBdr>
          <a:left>
            <a:ln w="12700" cap="flat">
              <a:solidFill>
                <a:srgbClr val="FFFED5"/>
              </a:solidFill>
              <a:prstDash val="solid"/>
              <a:miter lim="400000"/>
            </a:ln>
          </a:left>
          <a:right>
            <a:ln w="12700" cap="flat">
              <a:solidFill>
                <a:srgbClr val="FFFED5"/>
              </a:solidFill>
              <a:prstDash val="solid"/>
              <a:miter lim="400000"/>
            </a:ln>
          </a:right>
          <a:top>
            <a:ln w="12700" cap="flat">
              <a:solidFill>
                <a:srgbClr val="FFFED5"/>
              </a:solidFill>
              <a:prstDash val="solid"/>
              <a:miter lim="400000"/>
            </a:ln>
          </a:top>
          <a:bottom>
            <a:ln w="12700" cap="flat">
              <a:solidFill>
                <a:srgbClr val="FFFED5"/>
              </a:solidFill>
              <a:prstDash val="solid"/>
              <a:miter lim="400000"/>
            </a:ln>
          </a:bottom>
          <a:insideH>
            <a:ln w="12700" cap="flat">
              <a:solidFill>
                <a:srgbClr val="FFFED5"/>
              </a:solidFill>
              <a:prstDash val="solid"/>
              <a:miter lim="400000"/>
            </a:ln>
          </a:insideH>
          <a:insideV>
            <a:ln w="12700" cap="flat">
              <a:solidFill>
                <a:srgbClr val="FFFE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FFFED5"/>
        </a:fontRef>
        <a:srgbClr val="FFFED5"/>
      </a:tcTxStyle>
      <a:tcStyle>
        <a:tcBdr>
          <a:left>
            <a:ln w="28575" cap="flat">
              <a:solidFill>
                <a:srgbClr val="FFFED5"/>
              </a:solidFill>
              <a:prstDash val="solid"/>
              <a:miter lim="400000"/>
            </a:ln>
          </a:left>
          <a:right>
            <a:ln w="12700" cap="flat">
              <a:solidFill>
                <a:srgbClr val="FFFED5"/>
              </a:solidFill>
              <a:prstDash val="solid"/>
              <a:miter lim="400000"/>
            </a:ln>
          </a:right>
          <a:top>
            <a:ln w="12700" cap="flat">
              <a:solidFill>
                <a:srgbClr val="FFFED5"/>
              </a:solidFill>
              <a:prstDash val="solid"/>
              <a:miter lim="400000"/>
            </a:ln>
          </a:top>
          <a:bottom>
            <a:ln w="12700" cap="flat">
              <a:solidFill>
                <a:srgbClr val="FFFED5"/>
              </a:solidFill>
              <a:prstDash val="solid"/>
              <a:miter lim="400000"/>
            </a:ln>
          </a:bottom>
          <a:insideH>
            <a:ln w="12700" cap="flat">
              <a:solidFill>
                <a:srgbClr val="FFFED5"/>
              </a:solidFill>
              <a:prstDash val="solid"/>
              <a:miter lim="400000"/>
            </a:ln>
          </a:insideH>
          <a:insideV>
            <a:ln w="12700" cap="flat">
              <a:solidFill>
                <a:srgbClr val="FFFED5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n" i="off">
        <a:fontRef idx="minor">
          <a:srgbClr val="FFFED5"/>
        </a:fontRef>
        <a:srgbClr val="FFFED5"/>
      </a:tcTxStyle>
      <a:tcStyle>
        <a:tcBdr>
          <a:left>
            <a:ln w="12700" cap="flat">
              <a:solidFill>
                <a:srgbClr val="FFFED5"/>
              </a:solidFill>
              <a:prstDash val="solid"/>
              <a:miter lim="400000"/>
            </a:ln>
          </a:left>
          <a:right>
            <a:ln w="12700" cap="flat">
              <a:solidFill>
                <a:srgbClr val="FFFED5"/>
              </a:solidFill>
              <a:prstDash val="solid"/>
              <a:miter lim="400000"/>
            </a:ln>
          </a:right>
          <a:top>
            <a:ln w="12700" cap="flat">
              <a:solidFill>
                <a:srgbClr val="FFFED5"/>
              </a:solidFill>
              <a:prstDash val="solid"/>
              <a:miter lim="400000"/>
            </a:ln>
          </a:top>
          <a:bottom>
            <a:ln w="28575" cap="flat">
              <a:solidFill>
                <a:srgbClr val="FFFED5"/>
              </a:solidFill>
              <a:prstDash val="solid"/>
              <a:miter lim="400000"/>
            </a:ln>
          </a:bottom>
          <a:insideH>
            <a:ln w="12700" cap="flat">
              <a:solidFill>
                <a:srgbClr val="FFFED5"/>
              </a:solidFill>
              <a:prstDash val="solid"/>
              <a:miter lim="400000"/>
            </a:ln>
          </a:insideH>
          <a:insideV>
            <a:ln w="12700" cap="flat">
              <a:solidFill>
                <a:srgbClr val="FFFED5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n" i="off">
        <a:fontRef idx="minor">
          <a:srgbClr val="FFFED5"/>
        </a:fontRef>
        <a:srgbClr val="FFFED5"/>
      </a:tcTxStyle>
      <a:tcStyle>
        <a:tcBdr>
          <a:left>
            <a:ln w="12700" cap="flat">
              <a:solidFill>
                <a:srgbClr val="FFFED5"/>
              </a:solidFill>
              <a:prstDash val="solid"/>
              <a:miter lim="400000"/>
            </a:ln>
          </a:left>
          <a:right>
            <a:ln w="12700" cap="flat">
              <a:solidFill>
                <a:srgbClr val="FFFED5"/>
              </a:solidFill>
              <a:prstDash val="solid"/>
              <a:miter lim="400000"/>
            </a:ln>
          </a:right>
          <a:top>
            <a:ln w="28575" cap="flat">
              <a:solidFill>
                <a:srgbClr val="FFFED5"/>
              </a:solidFill>
              <a:prstDash val="solid"/>
              <a:miter lim="400000"/>
            </a:ln>
          </a:top>
          <a:bottom>
            <a:ln w="12700" cap="flat">
              <a:solidFill>
                <a:srgbClr val="FFFED5"/>
              </a:solidFill>
              <a:prstDash val="solid"/>
              <a:miter lim="400000"/>
            </a:ln>
          </a:bottom>
          <a:insideH>
            <a:ln w="12700" cap="flat">
              <a:solidFill>
                <a:srgbClr val="FFFED5"/>
              </a:solidFill>
              <a:prstDash val="solid"/>
              <a:miter lim="400000"/>
            </a:ln>
          </a:insideH>
          <a:insideV>
            <a:ln w="12700" cap="flat">
              <a:solidFill>
                <a:srgbClr val="FFFED5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ire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4225" indent="-285750">
              <a:spcBef>
                <a:spcPts val="600"/>
              </a:spcBef>
              <a:buChar char="–"/>
              <a:defRPr b="0" sz="2800"/>
            </a:lvl2pPr>
            <a:lvl3pPr marL="1184275" indent="-228600">
              <a:spcBef>
                <a:spcPts val="500"/>
              </a:spcBef>
              <a:defRPr b="0" sz="2400"/>
            </a:lvl3pPr>
            <a:lvl4pPr marL="1641475" indent="-228600">
              <a:spcBef>
                <a:spcPts val="400"/>
              </a:spcBef>
              <a:buChar char="–"/>
              <a:defRPr b="0" sz="2000"/>
            </a:lvl4pPr>
            <a:lvl5pPr marL="2098675" indent="-228600">
              <a:spcBef>
                <a:spcPts val="400"/>
              </a:spcBef>
              <a:defRPr b="0" sz="2000"/>
            </a:lvl5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One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Two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Three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Four</a:t>
            </a:r>
            <a:endParaRPr sz="20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514350" y="2363787"/>
            <a:ext cx="9172575" cy="1600201"/>
            <a:chOff x="0" y="0"/>
            <a:chExt cx="9172574" cy="1600200"/>
          </a:xfrm>
        </p:grpSpPr>
        <p:sp>
          <p:nvSpPr>
            <p:cNvPr id="15" name="Shape 15"/>
            <p:cNvSpPr/>
            <p:nvPr/>
          </p:nvSpPr>
          <p:spPr>
            <a:xfrm>
              <a:off x="5906095" y="0"/>
              <a:ext cx="3266480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7" fill="norm" stroke="1" extrusionOk="0">
                  <a:moveTo>
                    <a:pt x="296" y="0"/>
                  </a:moveTo>
                  <a:cubicBezTo>
                    <a:pt x="12052" y="-3"/>
                    <a:pt x="21587" y="4829"/>
                    <a:pt x="21593" y="10793"/>
                  </a:cubicBezTo>
                  <a:cubicBezTo>
                    <a:pt x="21600" y="16756"/>
                    <a:pt x="12075" y="21594"/>
                    <a:pt x="319" y="21597"/>
                  </a:cubicBezTo>
                  <a:cubicBezTo>
                    <a:pt x="213" y="21597"/>
                    <a:pt x="106" y="21597"/>
                    <a:pt x="0" y="21596"/>
                  </a:cubicBezTo>
                  <a:lnTo>
                    <a:pt x="307" y="107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7A4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6" name="Shape 16"/>
            <p:cNvSpPr/>
            <p:nvPr/>
          </p:nvSpPr>
          <p:spPr>
            <a:xfrm>
              <a:off x="5822157" y="165099"/>
              <a:ext cx="3270051" cy="12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7" fill="norm" stroke="1" extrusionOk="0">
                  <a:moveTo>
                    <a:pt x="307" y="0"/>
                  </a:moveTo>
                  <a:cubicBezTo>
                    <a:pt x="12057" y="-3"/>
                    <a:pt x="21587" y="4829"/>
                    <a:pt x="21593" y="10793"/>
                  </a:cubicBezTo>
                  <a:cubicBezTo>
                    <a:pt x="21600" y="16756"/>
                    <a:pt x="12080" y="21594"/>
                    <a:pt x="331" y="21597"/>
                  </a:cubicBezTo>
                  <a:cubicBezTo>
                    <a:pt x="221" y="21597"/>
                    <a:pt x="110" y="21597"/>
                    <a:pt x="0" y="21596"/>
                  </a:cubicBezTo>
                  <a:lnTo>
                    <a:pt x="319" y="107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9C56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7" name="Shape 17"/>
            <p:cNvSpPr/>
            <p:nvPr/>
          </p:nvSpPr>
          <p:spPr>
            <a:xfrm>
              <a:off x="5773936" y="385762"/>
              <a:ext cx="3268266" cy="82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7" fill="norm" stroke="1" extrusionOk="0">
                  <a:moveTo>
                    <a:pt x="308" y="0"/>
                  </a:moveTo>
                  <a:cubicBezTo>
                    <a:pt x="12057" y="-3"/>
                    <a:pt x="21587" y="4829"/>
                    <a:pt x="21593" y="10793"/>
                  </a:cubicBezTo>
                  <a:cubicBezTo>
                    <a:pt x="21600" y="16756"/>
                    <a:pt x="12081" y="21594"/>
                    <a:pt x="332" y="21597"/>
                  </a:cubicBezTo>
                  <a:cubicBezTo>
                    <a:pt x="221" y="21597"/>
                    <a:pt x="111" y="21597"/>
                    <a:pt x="0" y="21596"/>
                  </a:cubicBezTo>
                  <a:lnTo>
                    <a:pt x="320" y="107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C56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715962"/>
              <a:ext cx="8908257" cy="165101"/>
            </a:xfrm>
            <a:prstGeom prst="roundRect">
              <a:avLst>
                <a:gd name="adj" fmla="val 49995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951"/>
                </a:gs>
                <a:gs pos="50000">
                  <a:srgbClr val="520E51"/>
                </a:gs>
                <a:gs pos="75000">
                  <a:srgbClr val="A21951"/>
                </a:gs>
                <a:gs pos="89999">
                  <a:srgbClr val="F78700"/>
                </a:gs>
                <a:gs pos="100000">
                  <a:srgbClr val="FFC9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20" name="Shape 20"/>
          <p:cNvSpPr/>
          <p:nvPr>
            <p:ph type="title"/>
          </p:nvPr>
        </p:nvSpPr>
        <p:spPr>
          <a:xfrm>
            <a:off x="771525" y="0"/>
            <a:ext cx="8743950" cy="25908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43050" y="3733800"/>
            <a:ext cx="7200900" cy="3124200"/>
          </a:xfrm>
          <a:prstGeom prst="rect">
            <a:avLst/>
          </a:prstGeom>
        </p:spPr>
        <p:txBody>
          <a:bodyPr/>
          <a:lstStyle>
            <a:lvl1pPr marL="41275" indent="0" algn="ctr">
              <a:buSzTx/>
              <a:buNone/>
            </a:lvl1pPr>
            <a:lvl2pPr marL="498475" indent="0" algn="ctr">
              <a:spcBef>
                <a:spcPts val="600"/>
              </a:spcBef>
              <a:buSzTx/>
              <a:buNone/>
              <a:defRPr b="0" sz="2800"/>
            </a:lvl2pPr>
            <a:lvl3pPr marL="955675" indent="0" algn="ctr">
              <a:spcBef>
                <a:spcPts val="500"/>
              </a:spcBef>
              <a:buSzTx/>
              <a:buNone/>
              <a:defRPr b="0" sz="2400"/>
            </a:lvl3pPr>
            <a:lvl4pPr marL="1412875" indent="0" algn="ctr">
              <a:spcBef>
                <a:spcPts val="400"/>
              </a:spcBef>
              <a:buSzTx/>
              <a:buNone/>
              <a:defRPr b="0" sz="2000"/>
            </a:lvl4pPr>
            <a:lvl5pPr marL="1870075" indent="0" algn="ctr">
              <a:spcBef>
                <a:spcPts val="400"/>
              </a:spcBef>
              <a:buSzTx/>
              <a:buNone/>
              <a:defRPr b="0" sz="2000"/>
            </a:lvl5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One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Two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Three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Four</a:t>
            </a:r>
            <a:endParaRPr sz="20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14350" y="992187"/>
            <a:ext cx="9172575" cy="1600201"/>
            <a:chOff x="0" y="0"/>
            <a:chExt cx="9172574" cy="1600200"/>
          </a:xfrm>
        </p:grpSpPr>
        <p:sp>
          <p:nvSpPr>
            <p:cNvPr id="2" name="Shape 2"/>
            <p:cNvSpPr/>
            <p:nvPr/>
          </p:nvSpPr>
          <p:spPr>
            <a:xfrm>
              <a:off x="5906095" y="0"/>
              <a:ext cx="3266480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7" fill="norm" stroke="1" extrusionOk="0">
                  <a:moveTo>
                    <a:pt x="296" y="0"/>
                  </a:moveTo>
                  <a:cubicBezTo>
                    <a:pt x="12052" y="-3"/>
                    <a:pt x="21587" y="4829"/>
                    <a:pt x="21593" y="10793"/>
                  </a:cubicBezTo>
                  <a:cubicBezTo>
                    <a:pt x="21600" y="16756"/>
                    <a:pt x="12075" y="21594"/>
                    <a:pt x="319" y="21597"/>
                  </a:cubicBezTo>
                  <a:cubicBezTo>
                    <a:pt x="213" y="21597"/>
                    <a:pt x="106" y="21597"/>
                    <a:pt x="0" y="21596"/>
                  </a:cubicBezTo>
                  <a:lnTo>
                    <a:pt x="307" y="107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7A4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" name="Shape 3"/>
            <p:cNvSpPr/>
            <p:nvPr/>
          </p:nvSpPr>
          <p:spPr>
            <a:xfrm>
              <a:off x="5822157" y="165099"/>
              <a:ext cx="3270051" cy="12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7" fill="norm" stroke="1" extrusionOk="0">
                  <a:moveTo>
                    <a:pt x="307" y="0"/>
                  </a:moveTo>
                  <a:cubicBezTo>
                    <a:pt x="12057" y="-3"/>
                    <a:pt x="21587" y="4829"/>
                    <a:pt x="21593" y="10793"/>
                  </a:cubicBezTo>
                  <a:cubicBezTo>
                    <a:pt x="21600" y="16756"/>
                    <a:pt x="12080" y="21594"/>
                    <a:pt x="331" y="21597"/>
                  </a:cubicBezTo>
                  <a:cubicBezTo>
                    <a:pt x="221" y="21597"/>
                    <a:pt x="110" y="21597"/>
                    <a:pt x="0" y="21596"/>
                  </a:cubicBezTo>
                  <a:lnTo>
                    <a:pt x="319" y="107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9C56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" name="Shape 4"/>
            <p:cNvSpPr/>
            <p:nvPr/>
          </p:nvSpPr>
          <p:spPr>
            <a:xfrm>
              <a:off x="5773936" y="385762"/>
              <a:ext cx="3268266" cy="82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7" fill="norm" stroke="1" extrusionOk="0">
                  <a:moveTo>
                    <a:pt x="308" y="0"/>
                  </a:moveTo>
                  <a:cubicBezTo>
                    <a:pt x="12057" y="-3"/>
                    <a:pt x="21587" y="4829"/>
                    <a:pt x="21593" y="10793"/>
                  </a:cubicBezTo>
                  <a:cubicBezTo>
                    <a:pt x="21600" y="16756"/>
                    <a:pt x="12081" y="21594"/>
                    <a:pt x="332" y="21597"/>
                  </a:cubicBezTo>
                  <a:cubicBezTo>
                    <a:pt x="221" y="21597"/>
                    <a:pt x="111" y="21597"/>
                    <a:pt x="0" y="21596"/>
                  </a:cubicBezTo>
                  <a:lnTo>
                    <a:pt x="320" y="107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C56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715962"/>
              <a:ext cx="8908257" cy="165101"/>
            </a:xfrm>
            <a:prstGeom prst="roundRect">
              <a:avLst>
                <a:gd name="adj" fmla="val 49995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951"/>
                </a:gs>
                <a:gs pos="50000">
                  <a:srgbClr val="520E51"/>
                </a:gs>
                <a:gs pos="75000">
                  <a:srgbClr val="A21951"/>
                </a:gs>
                <a:gs pos="89999">
                  <a:srgbClr val="F78700"/>
                </a:gs>
                <a:gs pos="100000">
                  <a:srgbClr val="FFC9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7" name="Shape 7"/>
          <p:cNvSpPr/>
          <p:nvPr>
            <p:ph type="title"/>
          </p:nvPr>
        </p:nvSpPr>
        <p:spPr>
          <a:xfrm>
            <a:off x="771525" y="0"/>
            <a:ext cx="874395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771525" y="2057400"/>
            <a:ext cx="8743950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84225" indent="-285750">
              <a:spcBef>
                <a:spcPts val="600"/>
              </a:spcBef>
              <a:buChar char="–"/>
              <a:defRPr b="0" sz="2800"/>
            </a:lvl2pPr>
            <a:lvl3pPr marL="1184275" indent="-228600">
              <a:spcBef>
                <a:spcPts val="500"/>
              </a:spcBef>
              <a:defRPr b="0" sz="2400"/>
            </a:lvl3pPr>
            <a:lvl4pPr marL="1641475" indent="-228600">
              <a:spcBef>
                <a:spcPts val="400"/>
              </a:spcBef>
              <a:buChar char="–"/>
              <a:defRPr b="0" sz="2000"/>
            </a:lvl4pPr>
            <a:lvl5pPr marL="2098675" indent="-228600">
              <a:spcBef>
                <a:spcPts val="400"/>
              </a:spcBef>
              <a:defRPr b="0" sz="2000"/>
            </a:lvl5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One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Two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Three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Four</a:t>
            </a:r>
            <a:endParaRPr sz="20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8287878" y="6403708"/>
            <a:ext cx="312069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584200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marL="41275" marR="41275">
        <a:defRPr b="1" i="1" sz="4400">
          <a:solidFill>
            <a:srgbClr val="FFD479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uFill>
            <a:solidFill>
              <a:srgbClr val="FFD479"/>
            </a:solidFill>
          </a:uFill>
          <a:latin typeface="+mn-lt"/>
          <a:ea typeface="+mn-ea"/>
          <a:cs typeface="+mn-cs"/>
          <a:sym typeface="Times New Roman"/>
        </a:defRPr>
      </a:lvl1pPr>
      <a:lvl2pPr marL="41275" marR="41275" indent="228600">
        <a:defRPr b="1" i="1" sz="4400">
          <a:solidFill>
            <a:srgbClr val="FFD479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uFill>
            <a:solidFill>
              <a:srgbClr val="FFD479"/>
            </a:solidFill>
          </a:uFill>
          <a:latin typeface="+mn-lt"/>
          <a:ea typeface="+mn-ea"/>
          <a:cs typeface="+mn-cs"/>
          <a:sym typeface="Times New Roman"/>
        </a:defRPr>
      </a:lvl2pPr>
      <a:lvl3pPr marL="41275" marR="41275" indent="457200">
        <a:defRPr b="1" i="1" sz="4400">
          <a:solidFill>
            <a:srgbClr val="FFD479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uFill>
            <a:solidFill>
              <a:srgbClr val="FFD479"/>
            </a:solidFill>
          </a:uFill>
          <a:latin typeface="+mn-lt"/>
          <a:ea typeface="+mn-ea"/>
          <a:cs typeface="+mn-cs"/>
          <a:sym typeface="Times New Roman"/>
        </a:defRPr>
      </a:lvl3pPr>
      <a:lvl4pPr marL="41275" marR="41275" indent="685800">
        <a:defRPr b="1" i="1" sz="4400">
          <a:solidFill>
            <a:srgbClr val="FFD479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uFill>
            <a:solidFill>
              <a:srgbClr val="FFD479"/>
            </a:solidFill>
          </a:uFill>
          <a:latin typeface="+mn-lt"/>
          <a:ea typeface="+mn-ea"/>
          <a:cs typeface="+mn-cs"/>
          <a:sym typeface="Times New Roman"/>
        </a:defRPr>
      </a:lvl4pPr>
      <a:lvl5pPr marL="41275" marR="41275" indent="914400">
        <a:defRPr b="1" i="1" sz="4400">
          <a:solidFill>
            <a:srgbClr val="FFD479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uFill>
            <a:solidFill>
              <a:srgbClr val="FFD479"/>
            </a:solidFill>
          </a:uFill>
          <a:latin typeface="+mn-lt"/>
          <a:ea typeface="+mn-ea"/>
          <a:cs typeface="+mn-cs"/>
          <a:sym typeface="Times New Roman"/>
        </a:defRPr>
      </a:lvl5pPr>
      <a:lvl6pPr marL="41275" marR="41275" indent="1143000">
        <a:defRPr b="1" i="1" sz="4400">
          <a:solidFill>
            <a:srgbClr val="FFD479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uFill>
            <a:solidFill>
              <a:srgbClr val="FFD479"/>
            </a:solidFill>
          </a:uFill>
          <a:latin typeface="+mn-lt"/>
          <a:ea typeface="+mn-ea"/>
          <a:cs typeface="+mn-cs"/>
          <a:sym typeface="Times New Roman"/>
        </a:defRPr>
      </a:lvl6pPr>
      <a:lvl7pPr marL="41275" marR="41275" indent="1371600">
        <a:defRPr b="1" i="1" sz="4400">
          <a:solidFill>
            <a:srgbClr val="FFD479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uFill>
            <a:solidFill>
              <a:srgbClr val="FFD479"/>
            </a:solidFill>
          </a:uFill>
          <a:latin typeface="+mn-lt"/>
          <a:ea typeface="+mn-ea"/>
          <a:cs typeface="+mn-cs"/>
          <a:sym typeface="Times New Roman"/>
        </a:defRPr>
      </a:lvl7pPr>
      <a:lvl8pPr marL="41275" marR="41275" indent="1600200">
        <a:defRPr b="1" i="1" sz="4400">
          <a:solidFill>
            <a:srgbClr val="FFD479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uFill>
            <a:solidFill>
              <a:srgbClr val="FFD479"/>
            </a:solidFill>
          </a:uFill>
          <a:latin typeface="+mn-lt"/>
          <a:ea typeface="+mn-ea"/>
          <a:cs typeface="+mn-cs"/>
          <a:sym typeface="Times New Roman"/>
        </a:defRPr>
      </a:lvl8pPr>
      <a:lvl9pPr marL="41275" marR="41275" indent="1828800">
        <a:defRPr b="1" i="1" sz="4400">
          <a:solidFill>
            <a:srgbClr val="FFD479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uFill>
            <a:solidFill>
              <a:srgbClr val="FFD479"/>
            </a:solidFill>
          </a:uFill>
          <a:latin typeface="+mn-lt"/>
          <a:ea typeface="+mn-ea"/>
          <a:cs typeface="+mn-cs"/>
          <a:sym typeface="Times New Roman"/>
        </a:defRPr>
      </a:lvl9pPr>
    </p:titleStyle>
    <p:bodyStyle>
      <a:lvl1pPr marL="384175" marR="41275" indent="-342900">
        <a:spcBef>
          <a:spcPts val="700"/>
        </a:spcBef>
        <a:buClr>
          <a:srgbClr val="FFD479"/>
        </a:buClr>
        <a:buSzPct val="100000"/>
        <a:buFont typeface="Times New Roman"/>
        <a:buChar char="•"/>
        <a:defRPr b="1" sz="3200">
          <a:solidFill>
            <a:srgbClr val="FFFED5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Times New Roman"/>
        </a:defRPr>
      </a:lvl1pPr>
      <a:lvl2pPr marL="825046" marR="41275" indent="-326571">
        <a:spcBef>
          <a:spcPts val="700"/>
        </a:spcBef>
        <a:buClr>
          <a:srgbClr val="FFD479"/>
        </a:buClr>
        <a:buSzPct val="100000"/>
        <a:buFont typeface="Times New Roman"/>
        <a:buChar char="•"/>
        <a:defRPr b="1" sz="3200">
          <a:solidFill>
            <a:srgbClr val="FFFED5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Times New Roman"/>
        </a:defRPr>
      </a:lvl2pPr>
      <a:lvl3pPr marL="1260475" marR="41275" indent="-304800">
        <a:spcBef>
          <a:spcPts val="700"/>
        </a:spcBef>
        <a:buClr>
          <a:srgbClr val="FFD479"/>
        </a:buClr>
        <a:buSzPct val="100000"/>
        <a:buFont typeface="Times New Roman"/>
        <a:buChar char="•"/>
        <a:defRPr b="1" sz="3200">
          <a:solidFill>
            <a:srgbClr val="FFFED5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Times New Roman"/>
        </a:defRPr>
      </a:lvl3pPr>
      <a:lvl4pPr marL="1778635" marR="41275" indent="-365760">
        <a:spcBef>
          <a:spcPts val="700"/>
        </a:spcBef>
        <a:buClr>
          <a:srgbClr val="FFD479"/>
        </a:buClr>
        <a:buSzPct val="100000"/>
        <a:buFont typeface="Times New Roman"/>
        <a:buChar char="•"/>
        <a:defRPr b="1" sz="3200">
          <a:solidFill>
            <a:srgbClr val="FFFED5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Times New Roman"/>
        </a:defRPr>
      </a:lvl4pPr>
      <a:lvl5pPr marL="2235835" marR="41275" indent="-365760">
        <a:spcBef>
          <a:spcPts val="700"/>
        </a:spcBef>
        <a:buClr>
          <a:srgbClr val="FFD479"/>
        </a:buClr>
        <a:buSzPct val="100000"/>
        <a:buFont typeface="Times New Roman"/>
        <a:buChar char="•"/>
        <a:defRPr b="1" sz="3200">
          <a:solidFill>
            <a:srgbClr val="FFFED5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Times New Roman"/>
        </a:defRPr>
      </a:lvl5pPr>
      <a:lvl6pPr marL="2235835" marR="41275" indent="-365760">
        <a:spcBef>
          <a:spcPts val="700"/>
        </a:spcBef>
        <a:buClr>
          <a:srgbClr val="FFD479"/>
        </a:buClr>
        <a:buSzPct val="100000"/>
        <a:buFont typeface="Times New Roman"/>
        <a:buChar char="•"/>
        <a:defRPr b="1" sz="3200">
          <a:solidFill>
            <a:srgbClr val="FFFED5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Times New Roman"/>
        </a:defRPr>
      </a:lvl6pPr>
      <a:lvl7pPr marL="2235835" marR="41275" indent="-365760">
        <a:spcBef>
          <a:spcPts val="700"/>
        </a:spcBef>
        <a:buClr>
          <a:srgbClr val="FFD479"/>
        </a:buClr>
        <a:buSzPct val="100000"/>
        <a:buFont typeface="Times New Roman"/>
        <a:buChar char="•"/>
        <a:defRPr b="1" sz="3200">
          <a:solidFill>
            <a:srgbClr val="FFFED5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Times New Roman"/>
        </a:defRPr>
      </a:lvl7pPr>
      <a:lvl8pPr marL="2235835" marR="41275" indent="-365760">
        <a:spcBef>
          <a:spcPts val="700"/>
        </a:spcBef>
        <a:buClr>
          <a:srgbClr val="FFD479"/>
        </a:buClr>
        <a:buSzPct val="100000"/>
        <a:buFont typeface="Times New Roman"/>
        <a:buChar char="•"/>
        <a:defRPr b="1" sz="3200">
          <a:solidFill>
            <a:srgbClr val="FFFED5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Times New Roman"/>
        </a:defRPr>
      </a:lvl8pPr>
      <a:lvl9pPr marL="2235835" marR="41275" indent="-365760">
        <a:spcBef>
          <a:spcPts val="700"/>
        </a:spcBef>
        <a:buClr>
          <a:srgbClr val="FFD479"/>
        </a:buClr>
        <a:buSzPct val="100000"/>
        <a:buFont typeface="Times New Roman"/>
        <a:buChar char="•"/>
        <a:defRPr b="1" sz="3200">
          <a:solidFill>
            <a:srgbClr val="FFFED5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Times New Roman"/>
        </a:defRPr>
      </a:lvl9pPr>
    </p:bodyStyle>
    <p:otherStyle>
      <a:lvl1pPr algn="ctr" defTabSz="584200">
        <a:defRPr sz="1400">
          <a:solidFill>
            <a:schemeClr val="tx1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 sz="1400">
          <a:solidFill>
            <a:schemeClr val="tx1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 sz="1400">
          <a:solidFill>
            <a:schemeClr val="tx1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 sz="1400">
          <a:solidFill>
            <a:schemeClr val="tx1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 sz="1400">
          <a:solidFill>
            <a:schemeClr val="tx1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 sz="1400">
          <a:solidFill>
            <a:schemeClr val="tx1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 sz="1400">
          <a:solidFill>
            <a:schemeClr val="tx1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 sz="1400">
          <a:solidFill>
            <a:schemeClr val="tx1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 sz="1400">
          <a:solidFill>
            <a:schemeClr val="tx1"/>
          </a:solidFill>
          <a:uFill>
            <a:solidFill>
              <a:srgbClr val="FFFED5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Evaluation and Management of the Patient with a Neck Mass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943100" y="3581400"/>
            <a:ext cx="6477000" cy="3276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Dr. Saleh Aldhahri FRCSC</a:t>
            </a:r>
            <a:endParaRPr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8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American Board of Otolaryngology</a:t>
            </a:r>
            <a:endParaRPr b="1"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8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Fellowship of the American Society for Advance Head and Neck Surgical Oncology</a:t>
            </a:r>
            <a:endParaRPr b="1"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8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Consultant head and neck oncologic surgeon </a:t>
            </a:r>
            <a:endParaRPr b="1"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8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KFMC</a:t>
            </a:r>
            <a:endParaRPr b="1"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8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Chairman, Department of Otolaryngolgy</a:t>
            </a:r>
            <a:endParaRPr b="1"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8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KSU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Anatomical Considerations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771525" y="2057400"/>
            <a:ext cx="4287838" cy="48006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Prominent landmarks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Triangles of the neck</a:t>
            </a:r>
            <a:endParaRPr b="1" sz="2800"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Lymphatic levels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Carotid bulb</a:t>
            </a:r>
          </a:p>
        </p:txBody>
      </p:sp>
      <p:pic>
        <p:nvPicPr>
          <p:cNvPr id="93" name="triangl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300" y="2057400"/>
            <a:ext cx="3830638" cy="4114801"/>
          </a:xfrm>
          <a:prstGeom prst="rect">
            <a:avLst/>
          </a:prstGeom>
          <a:ln w="38100">
            <a:solidFill/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6286500" y="2438400"/>
            <a:ext cx="1981200" cy="3581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" name="Shape 95"/>
          <p:cNvSpPr/>
          <p:nvPr/>
        </p:nvSpPr>
        <p:spPr>
          <a:xfrm>
            <a:off x="5524500" y="5631467"/>
            <a:ext cx="2743200" cy="388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06" fill="norm" stroke="1" extrusionOk="0">
                <a:moveTo>
                  <a:pt x="0" y="403"/>
                </a:moveTo>
                <a:cubicBezTo>
                  <a:pt x="2300" y="54"/>
                  <a:pt x="4600" y="-294"/>
                  <a:pt x="6000" y="403"/>
                </a:cubicBezTo>
                <a:cubicBezTo>
                  <a:pt x="7400" y="1100"/>
                  <a:pt x="7300" y="3887"/>
                  <a:pt x="8400" y="4583"/>
                </a:cubicBezTo>
                <a:cubicBezTo>
                  <a:pt x="9500" y="5280"/>
                  <a:pt x="11300" y="3887"/>
                  <a:pt x="12600" y="4583"/>
                </a:cubicBezTo>
                <a:cubicBezTo>
                  <a:pt x="13900" y="5280"/>
                  <a:pt x="15100" y="7371"/>
                  <a:pt x="16200" y="8764"/>
                </a:cubicBezTo>
                <a:cubicBezTo>
                  <a:pt x="17300" y="10158"/>
                  <a:pt x="18300" y="10854"/>
                  <a:pt x="19200" y="12945"/>
                </a:cubicBezTo>
                <a:cubicBezTo>
                  <a:pt x="20100" y="15035"/>
                  <a:pt x="20850" y="18171"/>
                  <a:pt x="21600" y="21306"/>
                </a:cubicBezTo>
              </a:path>
            </a:pathLst>
          </a:custGeom>
          <a:ln w="28575">
            <a:solidFill/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6" name="Shape 96"/>
          <p:cNvSpPr/>
          <p:nvPr/>
        </p:nvSpPr>
        <p:spPr>
          <a:xfrm>
            <a:off x="6286500" y="2438400"/>
            <a:ext cx="1600200" cy="15240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7" name="Shape 97"/>
          <p:cNvSpPr/>
          <p:nvPr/>
        </p:nvSpPr>
        <p:spPr>
          <a:xfrm flipV="1">
            <a:off x="7886700" y="3733800"/>
            <a:ext cx="914400" cy="2286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8267700" y="3962400"/>
            <a:ext cx="76200" cy="2057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5491162" y="2743199"/>
            <a:ext cx="863601" cy="289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79" h="21071" fill="norm" stroke="1" extrusionOk="0">
                <a:moveTo>
                  <a:pt x="0" y="20965"/>
                </a:moveTo>
                <a:cubicBezTo>
                  <a:pt x="908" y="20780"/>
                  <a:pt x="-1021" y="21600"/>
                  <a:pt x="2724" y="20411"/>
                </a:cubicBezTo>
                <a:lnTo>
                  <a:pt x="13316" y="17178"/>
                </a:lnTo>
                <a:cubicBezTo>
                  <a:pt x="14716" y="16532"/>
                  <a:pt x="16153" y="15885"/>
                  <a:pt x="17553" y="15239"/>
                </a:cubicBezTo>
                <a:cubicBezTo>
                  <a:pt x="19558" y="14315"/>
                  <a:pt x="16872" y="14939"/>
                  <a:pt x="19066" y="14500"/>
                </a:cubicBezTo>
                <a:cubicBezTo>
                  <a:pt x="18839" y="13519"/>
                  <a:pt x="18498" y="13103"/>
                  <a:pt x="19066" y="12191"/>
                </a:cubicBezTo>
                <a:cubicBezTo>
                  <a:pt x="19066" y="12191"/>
                  <a:pt x="19822" y="11498"/>
                  <a:pt x="19974" y="11360"/>
                </a:cubicBezTo>
                <a:cubicBezTo>
                  <a:pt x="20163" y="11175"/>
                  <a:pt x="20579" y="10806"/>
                  <a:pt x="20579" y="10806"/>
                </a:cubicBezTo>
                <a:cubicBezTo>
                  <a:pt x="20201" y="10471"/>
                  <a:pt x="20049" y="10125"/>
                  <a:pt x="19671" y="9790"/>
                </a:cubicBezTo>
                <a:cubicBezTo>
                  <a:pt x="19785" y="9513"/>
                  <a:pt x="19822" y="9236"/>
                  <a:pt x="19974" y="8959"/>
                </a:cubicBezTo>
                <a:cubicBezTo>
                  <a:pt x="20012" y="8866"/>
                  <a:pt x="20276" y="8682"/>
                  <a:pt x="20276" y="8682"/>
                </a:cubicBezTo>
                <a:lnTo>
                  <a:pt x="15132" y="0"/>
                </a:lnTo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0" name="Shape 100"/>
          <p:cNvSpPr/>
          <p:nvPr/>
        </p:nvSpPr>
        <p:spPr>
          <a:xfrm>
            <a:off x="6121400" y="2463800"/>
            <a:ext cx="190500" cy="29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160" y="14439"/>
                  <a:pt x="6660" y="8922"/>
                  <a:pt x="12960" y="2817"/>
                </a:cubicBezTo>
                <a:cubicBezTo>
                  <a:pt x="14760" y="1057"/>
                  <a:pt x="21600" y="0"/>
                  <a:pt x="21600" y="0"/>
                </a:cubicBezTo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1" name="Shape 101"/>
          <p:cNvSpPr/>
          <p:nvPr/>
        </p:nvSpPr>
        <p:spPr>
          <a:xfrm>
            <a:off x="7612429" y="3251200"/>
            <a:ext cx="25644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</a:t>
            </a:r>
          </a:p>
        </p:txBody>
      </p:sp>
      <p:sp>
        <p:nvSpPr>
          <p:cNvPr id="102" name="Shape 102"/>
          <p:cNvSpPr/>
          <p:nvPr/>
        </p:nvSpPr>
        <p:spPr>
          <a:xfrm>
            <a:off x="6761579" y="3098800"/>
            <a:ext cx="35794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II</a:t>
            </a:r>
          </a:p>
        </p:txBody>
      </p:sp>
      <p:sp>
        <p:nvSpPr>
          <p:cNvPr id="103" name="Shape 103"/>
          <p:cNvSpPr/>
          <p:nvPr/>
        </p:nvSpPr>
        <p:spPr>
          <a:xfrm>
            <a:off x="7320429" y="3975100"/>
            <a:ext cx="45944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III</a:t>
            </a:r>
          </a:p>
        </p:txBody>
      </p:sp>
      <p:sp>
        <p:nvSpPr>
          <p:cNvPr id="104" name="Shape 104"/>
          <p:cNvSpPr/>
          <p:nvPr/>
        </p:nvSpPr>
        <p:spPr>
          <a:xfrm>
            <a:off x="7769071" y="4965700"/>
            <a:ext cx="476559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IV</a:t>
            </a:r>
          </a:p>
        </p:txBody>
      </p:sp>
      <p:sp>
        <p:nvSpPr>
          <p:cNvPr id="105" name="Shape 105"/>
          <p:cNvSpPr/>
          <p:nvPr/>
        </p:nvSpPr>
        <p:spPr>
          <a:xfrm>
            <a:off x="6753021" y="4394200"/>
            <a:ext cx="375058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V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Anatomical Considerations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771525" y="2057400"/>
            <a:ext cx="4287838" cy="48006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Prominent landmarks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Triangles of the neck</a:t>
            </a:r>
            <a:endParaRPr b="1" sz="2800"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Lymphatic levels</a:t>
            </a:r>
            <a:endParaRPr sz="2400"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Carotid bulb</a:t>
            </a:r>
          </a:p>
        </p:txBody>
      </p:sp>
      <p:pic>
        <p:nvPicPr>
          <p:cNvPr id="109" name="neck level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9012" y="1981200"/>
            <a:ext cx="4764089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Anatomical Considerations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771525" y="2057400"/>
            <a:ext cx="4287838" cy="48006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Prominent landmarks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Triangles of the neck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Lymphatic levels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Carotid bulb</a:t>
            </a:r>
          </a:p>
        </p:txBody>
      </p:sp>
      <p:pic>
        <p:nvPicPr>
          <p:cNvPr id="113" name="caroti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7375" y="2057400"/>
            <a:ext cx="3406776" cy="411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General Considerations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Patient age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Pediatrics (0 – 15 years):  mostly benign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Young adults (16 – 40 years): similar to pediatric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old adults (&gt;40 years): High risk of malignancy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Location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Congenital masses: consistent in location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Metastatic masses: key to primary lesion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Metastasis Location according to Various Primary Lesions</a:t>
            </a:r>
          </a:p>
        </p:txBody>
      </p:sp>
      <p:pic>
        <p:nvPicPr>
          <p:cNvPr id="119" name="Scan2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0" y="1752600"/>
            <a:ext cx="7315201" cy="4876801"/>
          </a:xfrm>
          <a:prstGeom prst="rect">
            <a:avLst/>
          </a:prstGeom>
          <a:ln w="38100">
            <a:solidFill/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Diagnostic Steps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History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Developmental time course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Associated symptoms (dysphagia, otalgia, voice)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Personal habits (tobacco, alcohol)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Previous irradiation or surgery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Physical Examination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Complete head and neck exam (visualize &amp; palpate)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Emphasis on location, mobility and consistency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Empirical Antibiotics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Inflammatory mass suspected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Two week trial of antibiotics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Follow-up for further investigation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Diagnostic Tests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Fine needle aspiration biopsy (FNAB)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Computed tomography (CT)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Magnetic resonance imaging (MRI)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Ultrasonography 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Radionucleotide scanning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Fine Needle Aspiration Biopsy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Standard of diagnosis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Indications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Any neck mass that is not an obvious abscess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Persistence after a 2 week course of antibiotics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Small gauge needle 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Reduces bleeding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Seeding of tumor – not a concern 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No contraindications (vascular ?)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Fine Needle Aspiration Biopsy 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Proper collection required 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Minimum of 4 separate passes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Skilled cytopathologist essential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On-site review best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Introduction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2228850" y="2438400"/>
            <a:ext cx="6943725" cy="44196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Common clinical finding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All age groups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Very complex differential diagnosis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Systematic approach essential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Fine Needle Aspiration Biopsy</a:t>
            </a:r>
          </a:p>
        </p:txBody>
      </p:sp>
      <p:pic>
        <p:nvPicPr>
          <p:cNvPr id="137" name="Scan2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1075" y="2590800"/>
            <a:ext cx="5786438" cy="342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Computed Tomography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771525" y="2362200"/>
            <a:ext cx="9258300" cy="4495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Distinguish cystic from solid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Extent of lesion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Vascularity (with contrast)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Detection of unknown primary (metastatic)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Pathologic node (lucent, &gt;1.5cm, loss of shape)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Avoid contrast in thyroid lesions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Magnetic Resonance Imaging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Similar information as CT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Better for upper neck and skull base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Vascular delineation with infusion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Ultrasonography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Less important now with FNAB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Solid versus cystic masses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Congenital cysts from solid nodes/tumors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Noninvasive (pediatric)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Radionucleotide Scanning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Salivary and thyroid masses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Location – glandular versus extra-glandular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Functional information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FNAB now preferred for for thyroid nodules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Solitary nodules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Multinodular goiter with new increasing nodule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Hashimoto’s with new nodule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Nodal Mass Workup in the Adult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Any solid asymmetric mass MUST be considered a metastatic neoplastic lesion until proven otherwise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Asymptomatic cervical mass – 12% of cancer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~ 80% of these are SCCa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Nodal Mass Workup in the Adult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Ipsilateral otalgia with normal otoscopy – direct attention to tonsil, tongue base, supraglottis and hypopharynx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Unilateral serous otitis – direct examination of nasopharynx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Nodal Mass Workup in the Adult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1200150" y="1981200"/>
            <a:ext cx="9086850" cy="48768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Panendoscopy 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FNAB positive with no primary on repeat exam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FNAB equivocal/negative in high risk patient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Directed Biopsy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All suspicious mucosal lesions 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Areas of concern on CT/MRI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None observed – nasopharynx, tonsil (ipsilateral tonsillectomy for jugulodigastric nodes), base of tongue and piriforms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Synchronous primaries (10 to 20%)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Nodal Mass Workup in the Adult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Unknown primary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University of Florida (August, 2001)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Detected primary in 40%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Without suggestive findings on CT or panendoscopy yield dropped to 20%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Tonsillar fossa in 80%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Nodal Mass Workup in the Adult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Open excisional biopsy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Only if complete workup negative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Occurs in ~5% of patients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Be prepared for a complete neck dissection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Frozen section results (complete node excision)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Inflammatory or granulomatous – culture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Lymphoma or adenocarcinoma – close wound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Differential Diagnosis </a:t>
            </a:r>
          </a:p>
        </p:txBody>
      </p:sp>
      <p:pic>
        <p:nvPicPr>
          <p:cNvPr id="33" name="difdiag-filter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5875" y="1981200"/>
            <a:ext cx="7410451" cy="433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Primary Tumors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771525" y="2057400"/>
            <a:ext cx="4287838" cy="48006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Thyroid mass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Lymphoma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Salivary tumors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Lipoma</a:t>
            </a:r>
          </a:p>
        </p:txBody>
      </p:sp>
      <p:sp>
        <p:nvSpPr>
          <p:cNvPr id="168" name="Shape 168"/>
          <p:cNvSpPr/>
          <p:nvPr/>
        </p:nvSpPr>
        <p:spPr>
          <a:xfrm>
            <a:off x="5227637" y="2057400"/>
            <a:ext cx="4305301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4175" marR="41275" indent="-342900">
              <a:spcBef>
                <a:spcPts val="700"/>
              </a:spcBef>
              <a:buClr>
                <a:srgbClr val="FFD479"/>
              </a:buClr>
              <a:buSzPct val="100000"/>
              <a:buFont typeface="Times New Roman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Carotid body and glomus tumors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  <a:latin typeface="+mn-lt"/>
              <a:ea typeface="+mn-ea"/>
              <a:cs typeface="+mn-cs"/>
              <a:sym typeface="Times New Roman"/>
            </a:endParaRPr>
          </a:p>
          <a:p>
            <a:pPr lvl="0" marL="384175" marR="41275" indent="-342900">
              <a:spcBef>
                <a:spcPts val="700"/>
              </a:spcBef>
              <a:buClr>
                <a:srgbClr val="FFD479"/>
              </a:buClr>
              <a:buSzPct val="100000"/>
              <a:buFont typeface="Times New Roman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Neurogenic tumors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Thyroid Masses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Leading cause of anterior neck masses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Children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Most common neoplastic condition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Male predominance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Higher incidence of malignancy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Adults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Female predominance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Mostly benign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Thyroid Masses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723900" y="1905000"/>
            <a:ext cx="9258300" cy="49530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 node metastasis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Initial symptom in 15% of papillary carcinomas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40% with malignant nodules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Histologically (microscopic) in &gt;90% 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FNAB has replaced US and radionucleotide scanning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Decreases # of patients with surgery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Increased # of malignant tumors found at surgery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Doubled the # of cases followed up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Unsatisfactory aspirate – repeat in 1 month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Lymphoma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1028700" y="2438400"/>
            <a:ext cx="9258300" cy="44196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More common in children and young adults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Up to 80% of children with Hodgkin’s have a neck mass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Signs and symptoms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Lateral neck mass only (discrete, rubbery, nontender)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Fever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Hepatosplenomegaly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Diffuse adenopathy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Lymphoma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FNAB – first line diagnostic test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If suggestive of lymphoma – open biopsy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Full workup – CT scans of chest, abdomen, head and neck; bone marrow biopsy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Salivary Gland Tumors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Enlarging mass anterior/inferior to ear or at the mandible angle is suspect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Benign 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Asymptomatic except for mass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Malignant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Rapid growth, skin fixation, cranial nerve palsies, pain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Salivary Gland Tumors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771525" y="2133600"/>
            <a:ext cx="9001125" cy="4724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Diagnostic tests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Open excisional biopsy (submandibulectomy or parotidectomy) preferred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FNAB 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 marL="1146175" indent="-190500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Shown to reduce surgery by 1/3 in some studies</a:t>
            </a:r>
            <a:endParaRPr sz="20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 marL="1146175" indent="-190500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Delineates intra-glandular lymph node, localized sialadenitis or benign lymphoepithelial cysts</a:t>
            </a:r>
            <a:endParaRPr sz="20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 marL="1146175" indent="-190500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May facilitate surgical planning and patient counseling</a:t>
            </a:r>
            <a:endParaRPr sz="20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 marL="1146175" indent="-190500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Accuracy &gt;90% (sensitivity: ~90%; specificity: ~80%)</a:t>
            </a:r>
            <a:endParaRPr sz="20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CT/MRI – deep lobe tumors, intra vs. extra-parotid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Be prepared for total parotidectomy with possible facial nerve sacrifice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Carotid Body Tumor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771525" y="2133600"/>
            <a:ext cx="9515475" cy="47244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Rare in children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Pulsatile, compressible mass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Mobile medial/lateral </a:t>
            </a:r>
            <a:r>
              <a:rPr b="1" sz="2800" u="sng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not</a:t>
            </a: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 superior/inferior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Clinical diagnosis, confirmed by angiogram or CT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Treatment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Irradiation or close observation in the elderly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Surgical resection for small tumors in young patients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 marL="1146175" indent="-190500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Hypotensive anesthesia</a:t>
            </a:r>
            <a:endParaRPr sz="20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2" marL="1146175" indent="-190500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Preoperative measurement of catecholamines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Carotid Body Tumor</a:t>
            </a:r>
          </a:p>
        </p:txBody>
      </p:sp>
      <p:pic>
        <p:nvPicPr>
          <p:cNvPr id="192" name="carotidbod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4650" y="2057400"/>
            <a:ext cx="4383088" cy="419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Lipoma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Soft, ill-defined mass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Usually &gt;35 years of age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Asymptomatic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Clinical diagnosis – confirmed by excision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Anatomical Considerations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771525" y="2057400"/>
            <a:ext cx="4287838" cy="48006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Prominent landmarks</a:t>
            </a:r>
            <a:endParaRPr b="1" sz="2800"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Triangles of the neck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Lymphatic levels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Carotid bulb</a:t>
            </a:r>
          </a:p>
        </p:txBody>
      </p:sp>
      <p:pic>
        <p:nvPicPr>
          <p:cNvPr id="37" name="landmark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9150" y="2667000"/>
            <a:ext cx="5314950" cy="3657601"/>
          </a:xfrm>
          <a:prstGeom prst="rect">
            <a:avLst/>
          </a:prstGeom>
          <a:ln w="38100">
            <a:solidFill>
              <a:srgbClr val="FFFED5"/>
            </a:solidFill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Neurogenic Tumors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Arise from neural crest derivatives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Include schwannoma, neurofibroma, and malignant peripheral nerve sheath tumor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Increased incidence in NF syndromes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Schwannoma most common in head &amp; neck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Schwannoma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Sporadic cases mostly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25 to 45% in neck when extracranial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Most commonly between 20 and 50 years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Usually mid-neck in poststyloid compartment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lnSpc>
                <a:spcPct val="90000"/>
              </a:lnSpc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Signs and symptoms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Medial tonsillar displacement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Hoarseness (vagus nerve)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Horner’s syndrome (sympathetic chain)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771525" y="0"/>
            <a:ext cx="8829675" cy="1828800"/>
          </a:xfrm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Congenital and Developmental Mass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Epidermal and sebaceous cysts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Branchial cleft cysts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Thyroglossal duct cyst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Vascular tumors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Epidermal and Sebaceous Cysts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Most common congenital/developmental mass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Older age groups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Clinical diagnosis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Elevation and movement of overlying skin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Skin dimple or pore 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Excisional biopsy confirms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Branchial Cleft Cysts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Branchial cleft anomalies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2</a:t>
            </a:r>
            <a:r>
              <a:rPr b="1" baseline="29999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nd</a:t>
            </a: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 cleft most common (95%) – tract medial to  XII nerve between internal and external carotids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1</a:t>
            </a:r>
            <a:r>
              <a:rPr b="1" baseline="29999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st</a:t>
            </a: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 cleft less common – close association with facial nerve possible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3</a:t>
            </a:r>
            <a:r>
              <a:rPr b="1" baseline="29999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rd</a:t>
            </a: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 and 4</a:t>
            </a:r>
            <a:r>
              <a:rPr b="1" baseline="29999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th</a:t>
            </a: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 clefts rarely reported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Present in older children or young adults often following URI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Branchial Cleft Cysts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Most common as smooth, fluctuant mass underlying the SCM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Skin erythema and tenderness if infected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Treatment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Initial control of infection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Surgical excision, including tract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May necessitate a total parotidectomy (1</a:t>
            </a:r>
            <a:r>
              <a:rPr b="1" baseline="29999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st</a:t>
            </a: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 cleft)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Thyroglossal Duct Cyst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Most common congenital neck mass (70%)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50% present before age 20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Midline (75%) or near midline (25%)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Usually just inferior to hyoid bone (65%)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Elevates on swallowing/protrusion of tongue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Treatment is surgical removal (Sis trunk) after resolution of any infection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Vascular Tumors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Lymphangiomas and hemangiomas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Usually within 1</a:t>
            </a:r>
            <a:r>
              <a:rPr b="1" baseline="29999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st</a:t>
            </a: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 year of life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Hemangiomas often resolve spontaneously, while lymphangiomas remain unchanged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CT/MRI may help define extent of disease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Vascular Tumors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Treatment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Lymphangioma – surgical excision for easily accessible or lesions affecting vital functions; recurrence is common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Hemangiomas – surgical excision reserved for those with rapid growth involving vital structures or associated thrombocytopenia that fails medical therapy (steroids, interferon)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Inflammatory Disorders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Lymphadenitis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Granulomatous lymphadenitis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Anatomical Considerations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771525" y="2057400"/>
            <a:ext cx="4287838" cy="48006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Prominent landmarks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Triangles of the neck</a:t>
            </a:r>
            <a:endParaRPr b="1" sz="2800"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Lymphatic levels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Carotid bulb</a:t>
            </a:r>
          </a:p>
        </p:txBody>
      </p:sp>
      <p:pic>
        <p:nvPicPr>
          <p:cNvPr id="41" name="triangl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300" y="2057400"/>
            <a:ext cx="3830638" cy="4114801"/>
          </a:xfrm>
          <a:prstGeom prst="rect">
            <a:avLst/>
          </a:prstGeom>
          <a:ln w="38100">
            <a:solidFill/>
            <a:miter lim="400000"/>
          </a:ln>
        </p:spPr>
      </p:pic>
      <p:grpSp>
        <p:nvGrpSpPr>
          <p:cNvPr id="44" name="Group 44"/>
          <p:cNvGrpSpPr/>
          <p:nvPr/>
        </p:nvGrpSpPr>
        <p:grpSpPr>
          <a:xfrm>
            <a:off x="6286500" y="2438400"/>
            <a:ext cx="2514600" cy="1524000"/>
            <a:chOff x="0" y="0"/>
            <a:chExt cx="2514600" cy="1524000"/>
          </a:xfrm>
        </p:grpSpPr>
        <p:sp>
          <p:nvSpPr>
            <p:cNvPr id="42" name="Shape 42"/>
            <p:cNvSpPr/>
            <p:nvPr/>
          </p:nvSpPr>
          <p:spPr>
            <a:xfrm>
              <a:off x="0" y="0"/>
              <a:ext cx="1600200" cy="15240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" name="Shape 43"/>
            <p:cNvSpPr/>
            <p:nvPr/>
          </p:nvSpPr>
          <p:spPr>
            <a:xfrm flipV="1">
              <a:off x="1600200" y="1295400"/>
              <a:ext cx="914400" cy="228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Lymphadenitis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1285875" y="1905000"/>
            <a:ext cx="9001125" cy="49530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Very common, especially within 1</a:t>
            </a:r>
            <a:r>
              <a:rPr b="1" baseline="29999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st</a:t>
            </a: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 decade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Tender node with signs of systemic infection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Directed antibiotic therapy with follow-up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FNAB indications (pediatric)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Actively infectious condition with no response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Progressively enlarging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Solitary and asymmetric nodal mass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Supraclavicular mass (60% malignancy)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Persistent nodal mass without active infection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Lymphadenopathy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	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Equivocal or suspicious FNAB in the pediatric nodal mass requires open excisional biopsy to rule out malignant or granulomatous disease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Granulomatous lymphadenitis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Infection develops over weeks to months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Minimal systemic complaints or findings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Common etiologies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TB, atypical TB, cat-scratch fever, actinomycosis, sarcoidosis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Firm, relatively fixed node with injection of skin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Granulomatous lymphadenitis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1028700" y="2362200"/>
            <a:ext cx="9001125" cy="4495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Typical </a:t>
            </a:r>
            <a:r>
              <a:rPr b="1" i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M. tuberculosis</a:t>
            </a:r>
            <a:endParaRPr b="1" i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more common in adults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Posterior triangle nodes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Usually responds to anti-TB medications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May require excisional biopsy for further workup 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Granulomatous lymphadenitis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xfrm>
            <a:off x="1028700" y="2362200"/>
            <a:ext cx="9001125" cy="4495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Atypical </a:t>
            </a:r>
            <a:r>
              <a:rPr b="1" i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M. tuberculosis</a:t>
            </a: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 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Pediatric age groups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Anterior triangle nodes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Brawny skin, induration and pain</a:t>
            </a:r>
            <a:endParaRPr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Usually responds to complete surgical excision or curettage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Summary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Extensive differential diagnosis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Age of patient is important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Accurate history and complete exam essential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FNAB – invaluable diagnostic tool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Possibility for malignancy in any age group</a:t>
            </a:r>
            <a:endParaRPr b="1" sz="32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Close follow-up and aggressive approach is best for favorable outcomes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Anatomical Considerations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771525" y="2057400"/>
            <a:ext cx="4287838" cy="48006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Prominent landmarks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Triangles of the neck</a:t>
            </a:r>
            <a:endParaRPr b="1" sz="2800"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Lymphatic levels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Carotid bulb</a:t>
            </a:r>
          </a:p>
        </p:txBody>
      </p:sp>
      <p:pic>
        <p:nvPicPr>
          <p:cNvPr id="48" name="triangl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300" y="2057400"/>
            <a:ext cx="3830638" cy="4114801"/>
          </a:xfrm>
          <a:prstGeom prst="rect">
            <a:avLst/>
          </a:prstGeom>
          <a:ln w="38100">
            <a:solidFill/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6286500" y="2438400"/>
            <a:ext cx="1600200" cy="15240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 flipV="1">
            <a:off x="7886700" y="3733800"/>
            <a:ext cx="914400" cy="2286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7612429" y="3251200"/>
            <a:ext cx="25644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Anatomical Considerations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771525" y="2057400"/>
            <a:ext cx="4287838" cy="48006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Prominent landmarks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Triangles of the neck</a:t>
            </a:r>
            <a:endParaRPr b="1" sz="2800"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Lymphatic levels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Carotid bulb</a:t>
            </a:r>
          </a:p>
        </p:txBody>
      </p:sp>
      <p:pic>
        <p:nvPicPr>
          <p:cNvPr id="55" name="triangl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300" y="2057400"/>
            <a:ext cx="3830638" cy="4114801"/>
          </a:xfrm>
          <a:prstGeom prst="rect">
            <a:avLst/>
          </a:prstGeom>
          <a:ln w="38100">
            <a:solidFill/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6286500" y="2438400"/>
            <a:ext cx="1600200" cy="15240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Shape 57"/>
          <p:cNvSpPr/>
          <p:nvPr/>
        </p:nvSpPr>
        <p:spPr>
          <a:xfrm flipV="1">
            <a:off x="7886700" y="3733800"/>
            <a:ext cx="914400" cy="2286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0" name="Group 60"/>
          <p:cNvGrpSpPr/>
          <p:nvPr/>
        </p:nvGrpSpPr>
        <p:grpSpPr>
          <a:xfrm>
            <a:off x="6286500" y="2438400"/>
            <a:ext cx="2057400" cy="3581400"/>
            <a:chOff x="0" y="0"/>
            <a:chExt cx="2057400" cy="3581400"/>
          </a:xfrm>
        </p:grpSpPr>
        <p:sp>
          <p:nvSpPr>
            <p:cNvPr id="58" name="Shape 58"/>
            <p:cNvSpPr/>
            <p:nvPr/>
          </p:nvSpPr>
          <p:spPr>
            <a:xfrm>
              <a:off x="0" y="0"/>
              <a:ext cx="1981200" cy="35814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" name="Shape 59"/>
            <p:cNvSpPr/>
            <p:nvPr/>
          </p:nvSpPr>
          <p:spPr>
            <a:xfrm>
              <a:off x="1981200" y="1524000"/>
              <a:ext cx="76200" cy="20574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1" name="Shape 61"/>
          <p:cNvSpPr/>
          <p:nvPr/>
        </p:nvSpPr>
        <p:spPr>
          <a:xfrm>
            <a:off x="7612429" y="3251200"/>
            <a:ext cx="25644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Anatomical Considerations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771525" y="2057400"/>
            <a:ext cx="4287838" cy="48006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Prominent landmarks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Triangles of the neck</a:t>
            </a:r>
            <a:endParaRPr b="1" sz="2800"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Lymphatic levels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Carotid bulb</a:t>
            </a:r>
          </a:p>
        </p:txBody>
      </p:sp>
      <p:pic>
        <p:nvPicPr>
          <p:cNvPr id="65" name="triangl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300" y="2057400"/>
            <a:ext cx="3830638" cy="4114801"/>
          </a:xfrm>
          <a:prstGeom prst="rect">
            <a:avLst/>
          </a:prstGeom>
          <a:ln w="38100">
            <a:solidFill/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6286500" y="2438400"/>
            <a:ext cx="1981200" cy="3581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6286500" y="2438400"/>
            <a:ext cx="1600200" cy="15240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" name="Shape 68"/>
          <p:cNvSpPr/>
          <p:nvPr/>
        </p:nvSpPr>
        <p:spPr>
          <a:xfrm flipV="1">
            <a:off x="7886700" y="3733800"/>
            <a:ext cx="914400" cy="2286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" name="Shape 69"/>
          <p:cNvSpPr/>
          <p:nvPr/>
        </p:nvSpPr>
        <p:spPr>
          <a:xfrm>
            <a:off x="8267700" y="3962400"/>
            <a:ext cx="76200" cy="2057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/>
        </p:nvSpPr>
        <p:spPr>
          <a:xfrm>
            <a:off x="7612429" y="3251200"/>
            <a:ext cx="25644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</a:t>
            </a:r>
          </a:p>
        </p:txBody>
      </p:sp>
      <p:sp>
        <p:nvSpPr>
          <p:cNvPr id="71" name="Shape 71"/>
          <p:cNvSpPr/>
          <p:nvPr/>
        </p:nvSpPr>
        <p:spPr>
          <a:xfrm>
            <a:off x="6761579" y="3098800"/>
            <a:ext cx="35794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II</a:t>
            </a:r>
          </a:p>
        </p:txBody>
      </p:sp>
      <p:sp>
        <p:nvSpPr>
          <p:cNvPr id="72" name="Shape 72"/>
          <p:cNvSpPr/>
          <p:nvPr/>
        </p:nvSpPr>
        <p:spPr>
          <a:xfrm>
            <a:off x="7320429" y="3975100"/>
            <a:ext cx="45944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III</a:t>
            </a:r>
          </a:p>
        </p:txBody>
      </p:sp>
      <p:sp>
        <p:nvSpPr>
          <p:cNvPr id="73" name="Shape 73"/>
          <p:cNvSpPr/>
          <p:nvPr/>
        </p:nvSpPr>
        <p:spPr>
          <a:xfrm>
            <a:off x="7769071" y="4965700"/>
            <a:ext cx="476559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IV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>
                <a:solidFill>
                  <a:srgbClr val="000000"/>
                </a:solidFill>
                <a:effectLst/>
                <a:uFillTx/>
              </a:defRPr>
            </a:pPr>
            <a:r>
              <a:rPr b="1" i="1" sz="4400">
                <a:solidFill>
                  <a:srgbClr val="FFD479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D479"/>
                  </a:solidFill>
                </a:uFill>
              </a:rPr>
              <a:t>Anatomical Considerations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771525" y="2057400"/>
            <a:ext cx="4287838" cy="4800600"/>
          </a:xfrm>
          <a:prstGeom prst="rect">
            <a:avLst/>
          </a:prstGeom>
        </p:spPr>
        <p:txBody>
          <a:bodyPr/>
          <a:lstStyle/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Prominent landmarks</a:t>
            </a:r>
            <a:endParaRPr b="1" sz="28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Triangles of the neck</a:t>
            </a:r>
            <a:endParaRPr b="1" sz="2800"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lvl="1" marL="743403" indent="-244928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Lymphatic levels</a:t>
            </a:r>
            <a:endParaRPr sz="2400">
              <a:solidFill>
                <a:srgbClr val="FFFED5"/>
              </a:solidFill>
              <a:uFill>
                <a:solidFill>
                  <a:srgbClr val="FFFED5"/>
                </a:solidFill>
              </a:uFill>
            </a:endParaRPr>
          </a:p>
          <a:p>
            <a:pPr lvl="0" marL="341312" indent="-300037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</a:rPr>
              <a:t>Carotid bulb</a:t>
            </a:r>
          </a:p>
        </p:txBody>
      </p:sp>
      <p:pic>
        <p:nvPicPr>
          <p:cNvPr id="77" name="triangl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300" y="2057400"/>
            <a:ext cx="3830638" cy="4114801"/>
          </a:xfrm>
          <a:prstGeom prst="rect">
            <a:avLst/>
          </a:prstGeom>
          <a:ln w="38100">
            <a:solidFill/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6286500" y="2438400"/>
            <a:ext cx="1981200" cy="3581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6286500" y="2438400"/>
            <a:ext cx="1600200" cy="15240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" name="Shape 80"/>
          <p:cNvSpPr/>
          <p:nvPr/>
        </p:nvSpPr>
        <p:spPr>
          <a:xfrm flipV="1">
            <a:off x="7886700" y="3733800"/>
            <a:ext cx="914400" cy="2286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1" name="Shape 81"/>
          <p:cNvSpPr/>
          <p:nvPr/>
        </p:nvSpPr>
        <p:spPr>
          <a:xfrm>
            <a:off x="8267700" y="3962400"/>
            <a:ext cx="76200" cy="20574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5" name="Group 85"/>
          <p:cNvGrpSpPr/>
          <p:nvPr/>
        </p:nvGrpSpPr>
        <p:grpSpPr>
          <a:xfrm>
            <a:off x="5491162" y="2463800"/>
            <a:ext cx="2776538" cy="3556001"/>
            <a:chOff x="0" y="0"/>
            <a:chExt cx="2776537" cy="3556000"/>
          </a:xfrm>
        </p:grpSpPr>
        <p:sp>
          <p:nvSpPr>
            <p:cNvPr id="82" name="Shape 82"/>
            <p:cNvSpPr/>
            <p:nvPr/>
          </p:nvSpPr>
          <p:spPr>
            <a:xfrm>
              <a:off x="33337" y="3167667"/>
              <a:ext cx="2743201" cy="38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403"/>
                  </a:moveTo>
                  <a:cubicBezTo>
                    <a:pt x="2300" y="54"/>
                    <a:pt x="4600" y="-294"/>
                    <a:pt x="6000" y="403"/>
                  </a:cubicBezTo>
                  <a:cubicBezTo>
                    <a:pt x="7400" y="1100"/>
                    <a:pt x="7300" y="3887"/>
                    <a:pt x="8400" y="4583"/>
                  </a:cubicBezTo>
                  <a:cubicBezTo>
                    <a:pt x="9500" y="5280"/>
                    <a:pt x="11300" y="3887"/>
                    <a:pt x="12600" y="4583"/>
                  </a:cubicBezTo>
                  <a:cubicBezTo>
                    <a:pt x="13900" y="5280"/>
                    <a:pt x="15100" y="7371"/>
                    <a:pt x="16200" y="8764"/>
                  </a:cubicBezTo>
                  <a:cubicBezTo>
                    <a:pt x="17300" y="10158"/>
                    <a:pt x="18300" y="10854"/>
                    <a:pt x="19200" y="12945"/>
                  </a:cubicBezTo>
                  <a:cubicBezTo>
                    <a:pt x="20100" y="15035"/>
                    <a:pt x="20850" y="18171"/>
                    <a:pt x="21600" y="21306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83" name="Shape 83"/>
            <p:cNvSpPr/>
            <p:nvPr/>
          </p:nvSpPr>
          <p:spPr>
            <a:xfrm>
              <a:off x="0" y="279399"/>
              <a:ext cx="863600" cy="289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071" fill="norm" stroke="1" extrusionOk="0">
                  <a:moveTo>
                    <a:pt x="0" y="20965"/>
                  </a:moveTo>
                  <a:cubicBezTo>
                    <a:pt x="908" y="20780"/>
                    <a:pt x="-1021" y="21600"/>
                    <a:pt x="2724" y="20411"/>
                  </a:cubicBezTo>
                  <a:lnTo>
                    <a:pt x="13316" y="17178"/>
                  </a:lnTo>
                  <a:cubicBezTo>
                    <a:pt x="14716" y="16532"/>
                    <a:pt x="16153" y="15885"/>
                    <a:pt x="17553" y="15239"/>
                  </a:cubicBezTo>
                  <a:cubicBezTo>
                    <a:pt x="19558" y="14315"/>
                    <a:pt x="16872" y="14939"/>
                    <a:pt x="19066" y="14500"/>
                  </a:cubicBezTo>
                  <a:cubicBezTo>
                    <a:pt x="18839" y="13519"/>
                    <a:pt x="18498" y="13103"/>
                    <a:pt x="19066" y="12191"/>
                  </a:cubicBezTo>
                  <a:cubicBezTo>
                    <a:pt x="19066" y="12191"/>
                    <a:pt x="19822" y="11498"/>
                    <a:pt x="19974" y="11360"/>
                  </a:cubicBezTo>
                  <a:cubicBezTo>
                    <a:pt x="20163" y="11175"/>
                    <a:pt x="20579" y="10806"/>
                    <a:pt x="20579" y="10806"/>
                  </a:cubicBezTo>
                  <a:cubicBezTo>
                    <a:pt x="20201" y="10471"/>
                    <a:pt x="20049" y="10125"/>
                    <a:pt x="19671" y="9790"/>
                  </a:cubicBezTo>
                  <a:cubicBezTo>
                    <a:pt x="19785" y="9513"/>
                    <a:pt x="19822" y="9236"/>
                    <a:pt x="19974" y="8959"/>
                  </a:cubicBezTo>
                  <a:cubicBezTo>
                    <a:pt x="20012" y="8866"/>
                    <a:pt x="20276" y="8682"/>
                    <a:pt x="20276" y="8682"/>
                  </a:cubicBezTo>
                  <a:lnTo>
                    <a:pt x="15132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84" name="Shape 84"/>
            <p:cNvSpPr/>
            <p:nvPr/>
          </p:nvSpPr>
          <p:spPr>
            <a:xfrm>
              <a:off x="630237" y="0"/>
              <a:ext cx="1905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4439"/>
                    <a:pt x="6660" y="8922"/>
                    <a:pt x="12960" y="2817"/>
                  </a:cubicBezTo>
                  <a:cubicBezTo>
                    <a:pt x="14760" y="1057"/>
                    <a:pt x="21600" y="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86" name="Shape 86"/>
          <p:cNvSpPr/>
          <p:nvPr/>
        </p:nvSpPr>
        <p:spPr>
          <a:xfrm>
            <a:off x="7612429" y="3251200"/>
            <a:ext cx="25644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</a:t>
            </a:r>
          </a:p>
        </p:txBody>
      </p:sp>
      <p:sp>
        <p:nvSpPr>
          <p:cNvPr id="87" name="Shape 87"/>
          <p:cNvSpPr/>
          <p:nvPr/>
        </p:nvSpPr>
        <p:spPr>
          <a:xfrm>
            <a:off x="6761579" y="3098800"/>
            <a:ext cx="35794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II</a:t>
            </a:r>
          </a:p>
        </p:txBody>
      </p:sp>
      <p:sp>
        <p:nvSpPr>
          <p:cNvPr id="88" name="Shape 88"/>
          <p:cNvSpPr/>
          <p:nvPr/>
        </p:nvSpPr>
        <p:spPr>
          <a:xfrm>
            <a:off x="7320429" y="3975100"/>
            <a:ext cx="45944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III</a:t>
            </a:r>
          </a:p>
        </p:txBody>
      </p:sp>
      <p:sp>
        <p:nvSpPr>
          <p:cNvPr id="89" name="Shape 89"/>
          <p:cNvSpPr/>
          <p:nvPr/>
        </p:nvSpPr>
        <p:spPr>
          <a:xfrm>
            <a:off x="7769071" y="4965700"/>
            <a:ext cx="476559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Clr>
                <a:srgbClr val="000000"/>
              </a:buClr>
              <a:buFont typeface="Times New Roman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IV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ED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A941"/>
        </a:solidFill>
        <a:ln w="12700" cap="flat">
          <a:solidFill>
            <a:srgbClr val="FFFED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ED5"/>
            </a:solidFill>
            <a:effectLst/>
            <a:uFill>
              <a:solidFill>
                <a:srgbClr val="FFFED5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ED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ED5"/>
            </a:solidFill>
            <a:effectLst/>
            <a:uFill>
              <a:solidFill>
                <a:srgbClr val="FFFED5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A941"/>
        </a:solidFill>
        <a:ln w="12700" cap="flat">
          <a:solidFill>
            <a:srgbClr val="FFFED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ED5"/>
            </a:solidFill>
            <a:effectLst/>
            <a:uFill>
              <a:solidFill>
                <a:srgbClr val="FFFED5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ED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ED5"/>
            </a:solidFill>
            <a:effectLst/>
            <a:uFill>
              <a:solidFill>
                <a:srgbClr val="FFFED5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