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4" r:id="rId3"/>
    <p:sldId id="262" r:id="rId4"/>
    <p:sldId id="258" r:id="rId5"/>
    <p:sldId id="259" r:id="rId6"/>
    <p:sldId id="260" r:id="rId7"/>
    <p:sldId id="263" r:id="rId8"/>
    <p:sldId id="261" r:id="rId9"/>
    <p:sldId id="264" r:id="rId10"/>
    <p:sldId id="287" r:id="rId11"/>
    <p:sldId id="265" r:id="rId12"/>
    <p:sldId id="277" r:id="rId13"/>
    <p:sldId id="297" r:id="rId14"/>
    <p:sldId id="266" r:id="rId15"/>
    <p:sldId id="269" r:id="rId16"/>
    <p:sldId id="271" r:id="rId17"/>
    <p:sldId id="274" r:id="rId18"/>
    <p:sldId id="279" r:id="rId19"/>
    <p:sldId id="288" r:id="rId20"/>
    <p:sldId id="289" r:id="rId21"/>
    <p:sldId id="290" r:id="rId22"/>
    <p:sldId id="282" r:id="rId23"/>
    <p:sldId id="292" r:id="rId24"/>
    <p:sldId id="296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9900"/>
    <a:srgbClr val="8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0" d="100"/>
          <a:sy n="60" d="100"/>
        </p:scale>
        <p:origin x="339" y="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4317B243-6468-4F4D-9E6B-EB5C4BE4DFED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645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22051D39-B901-471B-A7BB-B571EA0E5299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884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F45FEA8-BC99-463C-ADF3-04732489BAB2}" type="slidenum">
              <a:rPr lang="ar-SA" sz="1200" smtClean="0"/>
              <a:pPr/>
              <a:t>1</a:t>
            </a:fld>
            <a:endParaRPr lang="en-US" sz="1200" smtClean="0"/>
          </a:p>
        </p:txBody>
      </p:sp>
      <p:sp>
        <p:nvSpPr>
          <p:cNvPr id="3993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441055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992AEEC-4186-469B-9915-F2A365DDFFCF}" type="slidenum">
              <a:rPr lang="ar-SA" sz="1200" smtClean="0"/>
              <a:pPr/>
              <a:t>11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55501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4B3237A-836B-4476-BE94-DC255D14DC2D}" type="slidenum">
              <a:rPr lang="ar-SA" sz="1200" smtClean="0"/>
              <a:pPr/>
              <a:t>12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3237092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A69BA8B-4032-4835-AC3F-80A41CF71D86}" type="slidenum">
              <a:rPr lang="ar-SA" sz="1200" smtClean="0"/>
              <a:pPr/>
              <a:t>14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226625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13B113C-BDB7-4AA3-A57D-583A6BD66692}" type="slidenum">
              <a:rPr lang="ar-SA" sz="1200" smtClean="0"/>
              <a:pPr/>
              <a:t>15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103882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CF99A6B-F9A6-4AED-B9F1-7BAC0968C9E9}" type="slidenum">
              <a:rPr lang="ar-SA" sz="1200" smtClean="0"/>
              <a:pPr/>
              <a:t>16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997041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D183045-6C27-4C56-B9E8-5EE557BCE9AB}" type="slidenum">
              <a:rPr lang="ar-SA" sz="1200" smtClean="0"/>
              <a:pPr/>
              <a:t>17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555241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A4069B5-4CD7-4373-9A57-5C0F52E8418B}" type="slidenum">
              <a:rPr lang="ar-SA" sz="1200" smtClean="0"/>
              <a:pPr/>
              <a:t>18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4204758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ED787EA-7CF3-4181-A2E7-751D1F30A1B9}" type="slidenum">
              <a:rPr lang="ar-SA" sz="1200" smtClean="0"/>
              <a:pPr/>
              <a:t>19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9552255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B7F1BCF-F764-4A34-B1E2-12AA09065D08}" type="slidenum">
              <a:rPr lang="ar-SA" sz="1200" smtClean="0"/>
              <a:pPr/>
              <a:t>20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6251554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8018FF4-3186-43D3-9105-6F462DEDBE88}" type="slidenum">
              <a:rPr lang="ar-SA" sz="1200" smtClean="0"/>
              <a:pPr/>
              <a:t>21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685103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BAFDA75-D906-4311-A1A7-6D03ABEC0E69}" type="slidenum">
              <a:rPr lang="ar-SA" sz="1200" smtClean="0"/>
              <a:pPr/>
              <a:t>3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15648924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B4CB319-69C8-4339-A8FD-2614B06D63CD}" type="slidenum">
              <a:rPr lang="ar-SA" sz="1200" smtClean="0"/>
              <a:pPr/>
              <a:t>22</a:t>
            </a:fld>
            <a:endParaRPr lang="en-US" sz="120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18222851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03598EB-2D9A-4AA7-9EEB-4E24DAEF8938}" type="slidenum">
              <a:rPr lang="ar-SA" sz="1200" smtClean="0"/>
              <a:pPr/>
              <a:t>23</a:t>
            </a:fld>
            <a:endParaRPr lang="en-US" sz="12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4052801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C63B71F-1ADE-4427-8ADE-9BEFFA0651F1}" type="slidenum">
              <a:rPr lang="ar-SA" sz="1200" smtClean="0"/>
              <a:pPr/>
              <a:t>4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1235420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8CE4FAA-02DA-46B6-BCDA-6F6479C91BFD}" type="slidenum">
              <a:rPr lang="ar-SA" sz="1200" smtClean="0"/>
              <a:pPr/>
              <a:t>5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458237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EB9E6CA-1212-4138-8D7C-8EE080B39AA3}" type="slidenum">
              <a:rPr lang="ar-SA" sz="1200" smtClean="0"/>
              <a:pPr/>
              <a:t>6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1796591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A7916B7-22F5-46E2-A6F6-65B056DE518E}" type="slidenum">
              <a:rPr lang="ar-SA" sz="1200" smtClean="0"/>
              <a:pPr/>
              <a:t>7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1461352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C6E77D2-6D96-4D13-B0DA-46D0F37FF9CE}" type="slidenum">
              <a:rPr lang="ar-SA" sz="1200" smtClean="0"/>
              <a:pPr/>
              <a:t>8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3995410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B9B019F-CCC4-4705-BA96-133270E37817}" type="slidenum">
              <a:rPr lang="ar-SA" sz="1200" smtClean="0"/>
              <a:pPr/>
              <a:t>9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438139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8AF5F97-EEFB-45FB-9FFF-DD300340342D}" type="slidenum">
              <a:rPr lang="ar-SA" sz="1200" smtClean="0"/>
              <a:pPr/>
              <a:t>10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1340057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ar-SA" dirty="0"/>
          </a:p>
        </p:txBody>
      </p:sp>
      <p:sp>
        <p:nvSpPr>
          <p:cNvPr id="5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ar-SA" dirty="0"/>
          </a:p>
        </p:txBody>
      </p:sp>
      <p:sp>
        <p:nvSpPr>
          <p:cNvPr id="6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ar-SA" dirty="0"/>
          </a:p>
        </p:txBody>
      </p:sp>
      <p:sp>
        <p:nvSpPr>
          <p:cNvPr id="7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ar-SA" dirty="0"/>
          </a:p>
        </p:txBody>
      </p:sp>
      <p:sp>
        <p:nvSpPr>
          <p:cNvPr id="8" name="Freeform 6"/>
          <p:cNvSpPr>
            <a:spLocks/>
          </p:cNvSpPr>
          <p:nvPr/>
        </p:nvSpPr>
        <p:spPr bwMode="hidden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ar-SA" dirty="0"/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ar-SA" dirty="0"/>
          </a:p>
        </p:txBody>
      </p:sp>
      <p:sp>
        <p:nvSpPr>
          <p:cNvPr id="10" name="Freeform 8"/>
          <p:cNvSpPr>
            <a:spLocks/>
          </p:cNvSpPr>
          <p:nvPr/>
        </p:nvSpPr>
        <p:spPr bwMode="invGray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ar-SA" dirty="0"/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ar-SA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38" y="6053138"/>
            <a:ext cx="9429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4648200" y="6488113"/>
            <a:ext cx="3163888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r" eaLnBrk="1" hangingPunct="1">
              <a:defRPr/>
            </a:pPr>
            <a:r>
              <a:rPr lang="en-US" dirty="0" err="1" smtClean="0">
                <a:solidFill>
                  <a:srgbClr val="92D050"/>
                </a:solidFill>
                <a:latin typeface="Tw Cen MT Condensed Extra Bold" pitchFamily="34" charset="0"/>
              </a:rPr>
              <a:t>Rhinology</a:t>
            </a:r>
            <a:r>
              <a:rPr lang="en-US" dirty="0" smtClean="0">
                <a:solidFill>
                  <a:srgbClr val="92D050"/>
                </a:solidFill>
                <a:latin typeface="Tw Cen MT Condensed Extra Bold" pitchFamily="34" charset="0"/>
              </a:rPr>
              <a:t> Chair </a:t>
            </a:r>
            <a:r>
              <a:rPr lang="ar-SA" dirty="0" smtClean="0">
                <a:solidFill>
                  <a:srgbClr val="92D050"/>
                </a:solidFill>
                <a:latin typeface="GE SS TV Bold" pitchFamily="18" charset="-78"/>
                <a:cs typeface="GE SS TV Bold" pitchFamily="18" charset="-78"/>
              </a:rPr>
              <a:t>انفية</a:t>
            </a:r>
            <a:r>
              <a:rPr lang="ar-SA" dirty="0" smtClean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-26988" y="6461125"/>
            <a:ext cx="247808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solidFill>
                  <a:srgbClr val="92D050"/>
                </a:solidFill>
              </a:rPr>
              <a:t>www.Rhinology.ksu.edu.sa</a:t>
            </a:r>
            <a:endParaRPr lang="ar-SA" smtClean="0">
              <a:solidFill>
                <a:srgbClr val="92D050"/>
              </a:solidFill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4FF08717-65F1-4DF4-9460-FF883CBB3AA1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260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E0E24-2227-4C90-83E5-C78ECA586119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66133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F9842-2208-4765-9973-07F20F04F8A2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84149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ar-SA" noProof="0" dirty="0" smtClean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38EA7-5085-4F66-9969-EFC680968395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63828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38" y="6053138"/>
            <a:ext cx="9429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648200" y="6488113"/>
            <a:ext cx="3308350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r" eaLnBrk="1" hangingPunct="1">
              <a:defRPr/>
            </a:pPr>
            <a:r>
              <a:rPr lang="en-US" dirty="0" err="1" smtClean="0">
                <a:solidFill>
                  <a:srgbClr val="92D050"/>
                </a:solidFill>
                <a:latin typeface="Tw Cen MT Condensed Extra Bold" pitchFamily="34" charset="0"/>
              </a:rPr>
              <a:t>Rhinology</a:t>
            </a:r>
            <a:r>
              <a:rPr lang="en-US" dirty="0" smtClean="0">
                <a:solidFill>
                  <a:srgbClr val="92D050"/>
                </a:solidFill>
                <a:latin typeface="Tw Cen MT Condensed Extra Bold" pitchFamily="34" charset="0"/>
              </a:rPr>
              <a:t> Chair </a:t>
            </a:r>
            <a:r>
              <a:rPr lang="ar-SA" dirty="0" smtClean="0">
                <a:solidFill>
                  <a:srgbClr val="92D050"/>
                </a:solidFill>
                <a:latin typeface="GE SS TV Bold" pitchFamily="18" charset="-78"/>
                <a:cs typeface="GE SS TV Bold" pitchFamily="18" charset="-78"/>
              </a:rPr>
              <a:t>انفية</a:t>
            </a:r>
            <a:r>
              <a:rPr lang="ar-SA" dirty="0" smtClean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-26988" y="6461125"/>
            <a:ext cx="2216761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solidFill>
                  <a:srgbClr val="92D050"/>
                </a:solidFill>
              </a:rPr>
              <a:t>www.rhinologychair.org</a:t>
            </a:r>
            <a:endParaRPr lang="ar-SA" dirty="0" smtClean="0">
              <a:solidFill>
                <a:srgbClr val="92D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4F2E1-C85B-4B9C-BE34-F7E59EC2FD3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038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7D424-8EA5-4318-A45F-A772B2D95AE7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93301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00458-F803-464C-A2B0-36B0D10E65F3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14098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07CBC-AA56-4727-8C20-C0E1A5AEBF69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8389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6F392-0F86-4906-9384-A84D17EFE1BD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76719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F7F9D-92D1-4B10-9CB0-47B44B2B8F00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5385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16E71-7EF8-4AF5-9F92-9905C8D2012E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9093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ECF2C-2940-4F8F-AFBC-6A001EEA422B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75622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ar-SA" dirty="0"/>
          </a:p>
        </p:txBody>
      </p:sp>
      <p:sp>
        <p:nvSpPr>
          <p:cNvPr id="2051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ar-SA" dirty="0"/>
          </a:p>
        </p:txBody>
      </p:sp>
      <p:sp>
        <p:nvSpPr>
          <p:cNvPr id="2052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ar-SA" dirty="0"/>
          </a:p>
        </p:txBody>
      </p:sp>
      <p:sp>
        <p:nvSpPr>
          <p:cNvPr id="2053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ar-SA" dirty="0"/>
          </a:p>
        </p:txBody>
      </p:sp>
      <p:sp>
        <p:nvSpPr>
          <p:cNvPr id="2054" name="Freeform 6"/>
          <p:cNvSpPr>
            <a:spLocks/>
          </p:cNvSpPr>
          <p:nvPr/>
        </p:nvSpPr>
        <p:spPr bwMode="invGray">
          <a:xfrm>
            <a:off x="0" y="2405063"/>
            <a:ext cx="9144000" cy="10699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ar-SA" dirty="0"/>
          </a:p>
        </p:txBody>
      </p:sp>
      <p:sp>
        <p:nvSpPr>
          <p:cNvPr id="2055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ar-SA" dirty="0"/>
          </a:p>
        </p:txBody>
      </p:sp>
      <p:sp>
        <p:nvSpPr>
          <p:cNvPr id="2056" name="Freeform 8"/>
          <p:cNvSpPr>
            <a:spLocks/>
          </p:cNvSpPr>
          <p:nvPr/>
        </p:nvSpPr>
        <p:spPr bwMode="white">
          <a:xfrm>
            <a:off x="0" y="3443288"/>
            <a:ext cx="9144000" cy="3055937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ar-SA" dirty="0"/>
          </a:p>
        </p:txBody>
      </p:sp>
      <p:sp>
        <p:nvSpPr>
          <p:cNvPr id="2057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ar-SA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		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="0">
                <a:cs typeface="Times New Roman" pitchFamily="18" charset="0"/>
              </a:defRPr>
            </a:lvl1pPr>
          </a:lstStyle>
          <a:p>
            <a:pPr>
              <a:defRPr/>
            </a:pPr>
            <a:fld id="{B0ECC24A-639B-48B4-A6B8-B850E52D01E9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/>
          <a:lstStyle/>
          <a:p>
            <a:r>
              <a:rPr lang="en-US" sz="4800" dirty="0" smtClean="0"/>
              <a:t>Management of Epistaxis</a:t>
            </a:r>
            <a:br>
              <a:rPr lang="en-US" sz="4800" dirty="0" smtClean="0"/>
            </a:b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Prof. Surayie Al Dousary</a:t>
            </a:r>
          </a:p>
          <a:p>
            <a:r>
              <a:rPr lang="en-US" i="1" dirty="0" smtClean="0"/>
              <a:t>Rhinology research Chair </a:t>
            </a:r>
            <a:r>
              <a:rPr lang="en-US" i="1" dirty="0" smtClean="0"/>
              <a:t>Director</a:t>
            </a:r>
          </a:p>
          <a:p>
            <a:r>
              <a:rPr lang="en-US" i="1" smtClean="0"/>
              <a:t>www.profseraye.com</a:t>
            </a:r>
            <a:endParaRPr lang="en-US" i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Therapeutic Equipment to be Available</a:t>
            </a: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Variety of nasal packing materials</a:t>
            </a:r>
          </a:p>
          <a:p>
            <a:r>
              <a:rPr lang="en-US" smtClean="0"/>
              <a:t>Silver nitrate cautery sticks</a:t>
            </a:r>
          </a:p>
          <a:p>
            <a:r>
              <a:rPr lang="en-US" smtClean="0"/>
              <a:t>10cc syringe with 18G needle</a:t>
            </a:r>
          </a:p>
          <a:p>
            <a:r>
              <a:rPr lang="en-US" smtClean="0"/>
              <a:t>Local anesthetic for prn injection</a:t>
            </a:r>
          </a:p>
          <a:p>
            <a:r>
              <a:rPr lang="en-US" smtClean="0"/>
              <a:t>Gelfoam, Collagen absorbable hemostat, Surgicel or other hemostatic materials.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Physical Exam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867650" cy="4419600"/>
          </a:xfrm>
        </p:spPr>
        <p:txBody>
          <a:bodyPr/>
          <a:lstStyle/>
          <a:p>
            <a:r>
              <a:rPr lang="en-US" dirty="0" smtClean="0"/>
              <a:t>Measure blood pressure and vital signs</a:t>
            </a:r>
          </a:p>
          <a:p>
            <a:r>
              <a:rPr lang="en-US" dirty="0" smtClean="0"/>
              <a:t>Apply direct pressure to external nose to decrease bleeding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vasoconstricting</a:t>
            </a:r>
            <a:r>
              <a:rPr lang="en-US" dirty="0" smtClean="0"/>
              <a:t> spray mixed with </a:t>
            </a:r>
            <a:r>
              <a:rPr lang="en-US" dirty="0" err="1" smtClean="0"/>
              <a:t>tetracaine</a:t>
            </a:r>
            <a:r>
              <a:rPr lang="en-US" dirty="0" smtClean="0"/>
              <a:t> in a 1:1 ratio for topical anesthesia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Identify the bleeding source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 Epistaxis Supplies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7010400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Nasal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6668" t="36072" r="39882" b="23558"/>
          <a:stretch/>
        </p:blipFill>
        <p:spPr bwMode="auto">
          <a:xfrm>
            <a:off x="5220072" y="2780928"/>
            <a:ext cx="285288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2627" t="37994" r="3031" b="23559"/>
          <a:stretch/>
        </p:blipFill>
        <p:spPr bwMode="auto">
          <a:xfrm>
            <a:off x="1016555" y="2854651"/>
            <a:ext cx="2962614" cy="219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4853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Nosebleeds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671936"/>
          </a:xfrm>
        </p:spPr>
        <p:txBody>
          <a:bodyPr/>
          <a:lstStyle/>
          <a:p>
            <a:r>
              <a:rPr lang="en-US" sz="2400" b="1" i="1" kern="1200" dirty="0">
                <a:latin typeface="Times New Roman" pitchFamily="18" charset="0"/>
              </a:rPr>
              <a:t>ANTERIOR</a:t>
            </a:r>
          </a:p>
          <a:p>
            <a:pPr lvl="1"/>
            <a:r>
              <a:rPr lang="en-US" dirty="0" smtClean="0"/>
              <a:t>Most common in younger population</a:t>
            </a:r>
          </a:p>
          <a:p>
            <a:pPr lvl="1"/>
            <a:r>
              <a:rPr lang="en-US" dirty="0" smtClean="0"/>
              <a:t>Usually due to nasal mucosal dryness</a:t>
            </a:r>
          </a:p>
          <a:p>
            <a:pPr lvl="1"/>
            <a:r>
              <a:rPr lang="en-US" dirty="0" smtClean="0"/>
              <a:t>Usually controlled with conservative measures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11560" y="4221088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i="1" dirty="0"/>
              <a:t>POSTERIOR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Usually occurs in older population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HTN and SYS diseases are common contributing factors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Significant bleeding in posterior pharynx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More challenging to control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Treatment of Anterior Epistaxis	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916113"/>
            <a:ext cx="8820150" cy="3875087"/>
          </a:xfrm>
        </p:spPr>
        <p:txBody>
          <a:bodyPr/>
          <a:lstStyle/>
          <a:p>
            <a:r>
              <a:rPr lang="en-US" sz="2800" dirty="0" smtClean="0"/>
              <a:t>Localized digital pressure for minimum of 5-10 minutes, </a:t>
            </a:r>
            <a:endParaRPr lang="en-US" sz="2800" dirty="0" smtClean="0"/>
          </a:p>
          <a:p>
            <a:r>
              <a:rPr lang="en-US" sz="2800" dirty="0" smtClean="0"/>
              <a:t>Silver </a:t>
            </a:r>
            <a:r>
              <a:rPr lang="en-US" sz="2800" dirty="0" smtClean="0"/>
              <a:t>nitrate cautery </a:t>
            </a:r>
          </a:p>
          <a:p>
            <a:r>
              <a:rPr lang="en-US" sz="2800" dirty="0" smtClean="0"/>
              <a:t>Collagen Absorbable Hemostat or other topical coagulant</a:t>
            </a:r>
          </a:p>
          <a:p>
            <a:r>
              <a:rPr lang="en-US" sz="2800" dirty="0" smtClean="0"/>
              <a:t>Anterior nasal packing for refractory </a:t>
            </a:r>
            <a:r>
              <a:rPr lang="en-US" sz="2800" dirty="0" smtClean="0"/>
              <a:t>epistaxis</a:t>
            </a:r>
            <a:endParaRPr lang="en-US" sz="2800" dirty="0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38" y="6053138"/>
            <a:ext cx="9429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4648200" y="6488113"/>
            <a:ext cx="3308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>
                <a:solidFill>
                  <a:srgbClr val="92D050"/>
                </a:solidFill>
                <a:latin typeface="Tw Cen MT Condensed Extra Bold" pitchFamily="34" charset="0"/>
                <a:ea typeface="MS PGothic" pitchFamily="34" charset="-128"/>
              </a:rPr>
              <a:t>Rhinology Chair </a:t>
            </a:r>
            <a:r>
              <a:rPr lang="ar-SA">
                <a:solidFill>
                  <a:srgbClr val="92D050"/>
                </a:solidFill>
                <a:latin typeface="GE SS TV Bold" pitchFamily="18" charset="-78"/>
                <a:ea typeface="MS PGothic" pitchFamily="34" charset="-128"/>
                <a:cs typeface="GE SS TV Bold" pitchFamily="18" charset="-78"/>
              </a:rPr>
              <a:t>انفية</a:t>
            </a:r>
            <a:r>
              <a:rPr lang="ar-SA">
                <a:solidFill>
                  <a:srgbClr val="92D050"/>
                </a:solidFill>
                <a:latin typeface="Arial" charset="0"/>
                <a:ea typeface="MS PGothic" pitchFamily="34" charset="-128"/>
              </a:rPr>
              <a:t> </a:t>
            </a:r>
          </a:p>
        </p:txBody>
      </p: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-26988" y="6461125"/>
            <a:ext cx="2478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92D050"/>
                </a:solidFill>
                <a:latin typeface="Arial" charset="0"/>
                <a:ea typeface="MS PGothic" pitchFamily="34" charset="-128"/>
              </a:rPr>
              <a:t>www.Rhinology.ksu.edu.sa</a:t>
            </a:r>
            <a:endParaRPr lang="ar-SA">
              <a:solidFill>
                <a:srgbClr val="92D050"/>
              </a:solidFill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r>
              <a:rPr lang="en-US" smtClean="0"/>
              <a:t>Anterior Nasal Packs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3573463"/>
            <a:ext cx="4714875" cy="2903537"/>
          </a:xfrm>
        </p:spPr>
        <p:txBody>
          <a:bodyPr/>
          <a:lstStyle/>
          <a:p>
            <a:r>
              <a:rPr lang="en-US" sz="2800" smtClean="0"/>
              <a:t>Formed expandable sponges are very effective</a:t>
            </a:r>
          </a:p>
          <a:p>
            <a:r>
              <a:rPr lang="en-US" sz="2800" smtClean="0"/>
              <a:t>Available in many shapes, sizes and some are impregnated with antibacterial agents</a:t>
            </a: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4005263"/>
            <a:ext cx="2895600" cy="1019175"/>
          </a:xfrm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300663"/>
            <a:ext cx="2895600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84313"/>
            <a:ext cx="6119813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Treatment of Posterior Epistaxis	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IV pain medication and </a:t>
            </a:r>
            <a:r>
              <a:rPr lang="en-US" dirty="0" err="1" smtClean="0"/>
              <a:t>antiemetics</a:t>
            </a:r>
            <a:r>
              <a:rPr lang="en-US" dirty="0" smtClean="0"/>
              <a:t> may be helpful </a:t>
            </a:r>
          </a:p>
          <a:p>
            <a:r>
              <a:rPr lang="en-US" dirty="0" smtClean="0"/>
              <a:t>Use topical anesthetic and </a:t>
            </a:r>
            <a:r>
              <a:rPr lang="en-US" dirty="0" err="1" smtClean="0"/>
              <a:t>vasoconstrictive</a:t>
            </a:r>
            <a:r>
              <a:rPr lang="en-US" dirty="0" smtClean="0"/>
              <a:t> spray for </a:t>
            </a:r>
            <a:r>
              <a:rPr lang="en-US" sz="2400" b="1" i="1" kern="1200" dirty="0">
                <a:latin typeface="Times New Roman" pitchFamily="18" charset="0"/>
              </a:rPr>
              <a:t>improved</a:t>
            </a:r>
            <a:r>
              <a:rPr lang="en-US" dirty="0" smtClean="0"/>
              <a:t> visualization and patient comfort</a:t>
            </a:r>
          </a:p>
          <a:p>
            <a:r>
              <a:rPr lang="en-US" dirty="0" smtClean="0"/>
              <a:t>Balloon-type </a:t>
            </a:r>
            <a:r>
              <a:rPr lang="en-US" dirty="0" err="1" smtClean="0"/>
              <a:t>episaxis</a:t>
            </a:r>
            <a:r>
              <a:rPr lang="en-US" dirty="0" smtClean="0"/>
              <a:t> devices often easiest</a:t>
            </a:r>
          </a:p>
          <a:p>
            <a:r>
              <a:rPr lang="en-US" dirty="0" smtClean="0"/>
              <a:t>Foley catheter or other traditional posterior packs may be necessary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Posterior Pack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060575"/>
            <a:ext cx="3629025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14600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Duration of Packing Placement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Actual duration will vary according to the patient’s particular needs.</a:t>
            </a:r>
          </a:p>
          <a:p>
            <a:r>
              <a:rPr lang="en-US" smtClean="0"/>
              <a:t>Typically, anterior pack at least 24-48 hours, sometimes longer.</a:t>
            </a:r>
          </a:p>
          <a:p>
            <a:r>
              <a:rPr lang="en-US" smtClean="0"/>
              <a:t>Posterior pack may need to remain for 48-72 hours.  If a balloon pack is used, advised tapered deflation of balloons - most successful when volume is documented.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 Glance</a:t>
            </a:r>
            <a:endParaRPr lang="ar-SA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Nose Blood Supply</a:t>
            </a:r>
          </a:p>
          <a:p>
            <a:r>
              <a:rPr lang="en-US" dirty="0" smtClean="0"/>
              <a:t>Causes of Epistaxis</a:t>
            </a:r>
          </a:p>
          <a:p>
            <a:r>
              <a:rPr lang="en-US" dirty="0" smtClean="0"/>
              <a:t>History, Examination and Investigation</a:t>
            </a:r>
          </a:p>
          <a:p>
            <a:r>
              <a:rPr lang="en-US" dirty="0" smtClean="0"/>
              <a:t>Management</a:t>
            </a:r>
          </a:p>
          <a:p>
            <a:r>
              <a:rPr lang="en-US" dirty="0" smtClean="0"/>
              <a:t>Blood loss management</a:t>
            </a:r>
          </a:p>
          <a:p>
            <a:r>
              <a:rPr lang="en-US" dirty="0" smtClean="0"/>
              <a:t>Avoidance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Patients with Nasal Packing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Best to place patient on a p.o. antibiotic to decrease risk of sinusitis and Toxic Shock Syndrome</a:t>
            </a:r>
          </a:p>
          <a:p>
            <a:r>
              <a:rPr lang="en-US" smtClean="0"/>
              <a:t>Advise pt to avoid straining, bending forward or removing packing early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Patients with Nasal Packing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mtClean="0"/>
              <a:t>Most patients may be treated as outpatients but hospital admission and observation should be strongly considered when a posterior pack is used.  SaO2 should be monitored as well.  </a:t>
            </a:r>
          </a:p>
          <a:p>
            <a:r>
              <a:rPr lang="en-US" smtClean="0"/>
              <a:t>Admission may also be prudent for those with CAD, severe HTN or significant anemia.  Give supplemental oxygen via humidified face tent.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1143000"/>
          </a:xfrm>
        </p:spPr>
        <p:txBody>
          <a:bodyPr/>
          <a:lstStyle/>
          <a:p>
            <a:r>
              <a:rPr lang="en-US" sz="3800" smtClean="0"/>
              <a:t>Other Treatments for Refractory Epistaxis</a:t>
            </a:r>
            <a:endParaRPr lang="en-US" smtClean="0"/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77200" cy="4114800"/>
          </a:xfrm>
        </p:spPr>
        <p:txBody>
          <a:bodyPr/>
          <a:lstStyle/>
          <a:p>
            <a:r>
              <a:rPr lang="en-US" sz="2800" smtClean="0"/>
              <a:t>Greater palatine foramen block</a:t>
            </a:r>
          </a:p>
          <a:p>
            <a:r>
              <a:rPr lang="en-US" sz="2800" smtClean="0"/>
              <a:t>Septoplasty</a:t>
            </a:r>
          </a:p>
          <a:p>
            <a:r>
              <a:rPr lang="en-US" sz="2800" smtClean="0"/>
              <a:t>Endoscopic cauterization</a:t>
            </a:r>
          </a:p>
          <a:p>
            <a:r>
              <a:rPr lang="en-US" sz="2800" smtClean="0"/>
              <a:t>Selective embolization by interventional radiologist</a:t>
            </a:r>
          </a:p>
          <a:p>
            <a:r>
              <a:rPr lang="en-US" sz="2800" smtClean="0"/>
              <a:t>Internal maxillary artery ligation</a:t>
            </a:r>
          </a:p>
          <a:p>
            <a:r>
              <a:rPr lang="en-US" sz="2800" smtClean="0"/>
              <a:t>Transantral sphenopalatine artery ligation</a:t>
            </a:r>
          </a:p>
          <a:p>
            <a:r>
              <a:rPr lang="en-US" sz="2800" smtClean="0"/>
              <a:t>Intraoral ligation of the maxillary artery</a:t>
            </a:r>
          </a:p>
          <a:p>
            <a:r>
              <a:rPr lang="en-US" sz="2800" smtClean="0"/>
              <a:t>Anterior and posterior ethmoid artery ligation</a:t>
            </a:r>
          </a:p>
          <a:p>
            <a:r>
              <a:rPr lang="en-US" sz="2800" smtClean="0"/>
              <a:t>External carotid artery ligation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Preventive Measures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sz="2700" smtClean="0"/>
              <a:t>Keep allergic rhinitis under control.  Use saline nasal spray frequently to cleanse and moisturize the nose.</a:t>
            </a:r>
          </a:p>
          <a:p>
            <a:r>
              <a:rPr lang="en-US" sz="2700" smtClean="0"/>
              <a:t>Avoid forceful nose blowing</a:t>
            </a:r>
          </a:p>
          <a:p>
            <a:r>
              <a:rPr lang="en-US" sz="2700" smtClean="0"/>
              <a:t>Avoid digital manipulation of the nose with fingers or other objects</a:t>
            </a:r>
          </a:p>
          <a:p>
            <a:r>
              <a:rPr lang="en-US" sz="2700" smtClean="0"/>
              <a:t>Use saline-based gel intranasally for mucosal dryness</a:t>
            </a:r>
          </a:p>
          <a:p>
            <a:r>
              <a:rPr lang="en-US" sz="2700" smtClean="0"/>
              <a:t>Consider using a humidifier in the bedroom</a:t>
            </a:r>
          </a:p>
          <a:p>
            <a:r>
              <a:rPr lang="en-US" sz="2700" smtClean="0"/>
              <a:t>Keep vasoconstricting spray at home to use only prn epistaxis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Blood Loss Management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Blood loss Estimate</a:t>
            </a:r>
          </a:p>
          <a:p>
            <a:pPr lvl="1"/>
            <a:r>
              <a:rPr lang="en-US" dirty="0" smtClean="0"/>
              <a:t>Vital sign</a:t>
            </a:r>
          </a:p>
          <a:p>
            <a:pPr lvl="1"/>
            <a:r>
              <a:rPr lang="en-US" dirty="0" smtClean="0"/>
              <a:t>Blood workup</a:t>
            </a:r>
          </a:p>
          <a:p>
            <a:r>
              <a:rPr lang="en-US" dirty="0" smtClean="0"/>
              <a:t>Blood  Expansion</a:t>
            </a:r>
          </a:p>
          <a:p>
            <a:r>
              <a:rPr lang="en-US" dirty="0" smtClean="0"/>
              <a:t>Blood Transportation</a:t>
            </a:r>
          </a:p>
          <a:p>
            <a:pPr lvl="1"/>
            <a:r>
              <a:rPr lang="en-US" dirty="0" smtClean="0"/>
              <a:t>Blood Component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2895600" cy="3733800"/>
          </a:xfrm>
        </p:spPr>
        <p:txBody>
          <a:bodyPr/>
          <a:lstStyle/>
          <a:p>
            <a:r>
              <a:rPr lang="en-US" smtClean="0"/>
              <a:t>Vascular anatomy of the medial and lateral nasal walls</a:t>
            </a: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638175"/>
            <a:ext cx="4267200" cy="56483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Local Causes of Epistaxis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000" smtClean="0">
                <a:solidFill>
                  <a:srgbClr val="FFFF00"/>
                </a:solidFill>
              </a:rPr>
              <a:t>Nasal trauma (nose picking, foreign bodies, forceful nose blowing)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000" smtClean="0">
                <a:solidFill>
                  <a:srgbClr val="FFFF00"/>
                </a:solidFill>
              </a:rPr>
              <a:t>Allergic, chronic or infectious rhinitis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000" smtClean="0"/>
              <a:t>Chemical irritants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000" smtClean="0"/>
              <a:t>Medications (topical)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000" smtClean="0">
                <a:solidFill>
                  <a:srgbClr val="FFFF00"/>
                </a:solidFill>
              </a:rPr>
              <a:t>Drying of the nasal mucosa from low humidity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000" smtClean="0"/>
              <a:t>Deviation of nasal septum or septal perforation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200" smtClean="0"/>
              <a:t>Bleeding polyp of the septum or lateral nasal wall (inverted papilloma)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200" smtClean="0"/>
              <a:t>Neoplasms of the nose or sinuses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200" smtClean="0">
                <a:solidFill>
                  <a:srgbClr val="FFFF00"/>
                </a:solidFill>
              </a:rPr>
              <a:t>Tumors of the nasopharynx especially Nasopharyngeal Angiofibroma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200" smtClean="0"/>
              <a:t>Vascular malformation</a:t>
            </a:r>
            <a:endParaRPr lang="en-US" sz="2400" smtClean="0"/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38" y="6053138"/>
            <a:ext cx="9429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4648200" y="6488113"/>
            <a:ext cx="3452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>
                <a:solidFill>
                  <a:srgbClr val="92D050"/>
                </a:solidFill>
                <a:latin typeface="Tw Cen MT Condensed Extra Bold" pitchFamily="34" charset="0"/>
                <a:ea typeface="MS PGothic" pitchFamily="34" charset="-128"/>
              </a:rPr>
              <a:t>Rhinology Chair </a:t>
            </a:r>
            <a:r>
              <a:rPr lang="ar-SA">
                <a:solidFill>
                  <a:srgbClr val="92D050"/>
                </a:solidFill>
                <a:latin typeface="GE SS TV Bold" pitchFamily="18" charset="-78"/>
                <a:ea typeface="MS PGothic" pitchFamily="34" charset="-128"/>
                <a:cs typeface="GE SS TV Bold" pitchFamily="18" charset="-78"/>
              </a:rPr>
              <a:t>انفية</a:t>
            </a:r>
            <a:r>
              <a:rPr lang="ar-SA">
                <a:solidFill>
                  <a:srgbClr val="92D050"/>
                </a:solidFill>
                <a:latin typeface="Arial" charset="0"/>
                <a:ea typeface="MS PGothic" pitchFamily="34" charset="-128"/>
              </a:rPr>
              <a:t> </a:t>
            </a:r>
          </a:p>
        </p:txBody>
      </p:sp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-26988" y="6461125"/>
            <a:ext cx="2478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92D050"/>
                </a:solidFill>
                <a:latin typeface="Arial" charset="0"/>
                <a:ea typeface="MS PGothic" pitchFamily="34" charset="-128"/>
              </a:rPr>
              <a:t>www.Rhinology.ksu.edu.sa</a:t>
            </a:r>
            <a:endParaRPr lang="ar-SA">
              <a:solidFill>
                <a:srgbClr val="92D050"/>
              </a:solidFill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Systemic Causes of Epistaxis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19050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3000" smtClean="0"/>
              <a:t>Anticoagulants (ASA, NSAIDS)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3000" smtClean="0"/>
              <a:t>Hepatic disease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3000" smtClean="0"/>
              <a:t>Blood diseases and coagulopathies such as  Thrombocytopenia, ITP, Leukemia, Hemophilia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endParaRPr lang="en-US" sz="3000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19050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3000" smtClean="0"/>
              <a:t>Systemic arterial hypertension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3000" smtClean="0"/>
              <a:t>Endocrine Causes: pregnancy, pheochromocytoma 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3000" smtClean="0">
                <a:solidFill>
                  <a:srgbClr val="FFFF00"/>
                </a:solidFill>
              </a:rPr>
              <a:t>Hereditary hemorrhagic telangectasias 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endParaRPr lang="en-US" sz="3000" smtClean="0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38" y="6053138"/>
            <a:ext cx="9429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4648200" y="6488113"/>
            <a:ext cx="3163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>
                <a:solidFill>
                  <a:srgbClr val="92D050"/>
                </a:solidFill>
                <a:latin typeface="Tw Cen MT Condensed Extra Bold" pitchFamily="34" charset="0"/>
                <a:ea typeface="MS PGothic" pitchFamily="34" charset="-128"/>
              </a:rPr>
              <a:t>Rhinology Chair </a:t>
            </a:r>
            <a:r>
              <a:rPr lang="ar-SA">
                <a:solidFill>
                  <a:srgbClr val="92D050"/>
                </a:solidFill>
                <a:latin typeface="GE SS TV Bold" pitchFamily="18" charset="-78"/>
                <a:ea typeface="MS PGothic" pitchFamily="34" charset="-128"/>
                <a:cs typeface="GE SS TV Bold" pitchFamily="18" charset="-78"/>
              </a:rPr>
              <a:t>انفية</a:t>
            </a:r>
            <a:r>
              <a:rPr lang="ar-SA">
                <a:solidFill>
                  <a:srgbClr val="92D050"/>
                </a:solidFill>
                <a:latin typeface="Arial" charset="0"/>
                <a:ea typeface="MS PGothic" pitchFamily="34" charset="-128"/>
              </a:rPr>
              <a:t> </a:t>
            </a:r>
          </a:p>
        </p:txBody>
      </p:sp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-26988" y="6461125"/>
            <a:ext cx="2478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92D050"/>
                </a:solidFill>
                <a:latin typeface="Arial" charset="0"/>
                <a:ea typeface="MS PGothic" pitchFamily="34" charset="-128"/>
              </a:rPr>
              <a:t>www.Rhinology.ksu.edu.sa</a:t>
            </a:r>
            <a:endParaRPr lang="ar-SA">
              <a:solidFill>
                <a:srgbClr val="92D050"/>
              </a:solidFill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Most Common Causes of Epistaxis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800" smtClean="0"/>
              <a:t>Disruption of the nasal mucosa - local trauma, dry environment, forceful blowing, etc.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800" smtClean="0"/>
              <a:t>Facial trauma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800" smtClean="0"/>
              <a:t>Scars and damage from previous nosebleeds that reopen and bleed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800" smtClean="0"/>
              <a:t>Intranasal medications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800" smtClean="0"/>
              <a:t>Hypertension and/or arteriosclerosis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800" smtClean="0"/>
              <a:t>Anticoagulant medications </a:t>
            </a:r>
          </a:p>
          <a:p>
            <a:endParaRPr lang="en-US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Nasal Blood Supply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057400"/>
            <a:ext cx="7772400" cy="41148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Internal and external carotid arteries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Many arterial and venous anastomoses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Kiesselbach’s plexus (Little’s area) in anterior septum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Woodruff’s plexus in posterior septum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History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196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Previous bleeding episodes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Nasal trauma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Family history of bleeding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Hypertension - current medications and how tightly controlled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Hepatic diseases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Use of anticoagulants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mtClean="0"/>
              <a:t>Other medical conditions - DM, CAD, 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Physical Exam - Equipment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153400" cy="4495800"/>
          </a:xfrm>
        </p:spPr>
        <p:txBody>
          <a:bodyPr/>
          <a:lstStyle/>
          <a:p>
            <a:r>
              <a:rPr lang="en-US" sz="3000" smtClean="0"/>
              <a:t>Protective equipment - gloves, safety goggles</a:t>
            </a:r>
          </a:p>
          <a:p>
            <a:r>
              <a:rPr lang="en-US" sz="3000" smtClean="0"/>
              <a:t>Headlight if available</a:t>
            </a:r>
          </a:p>
          <a:p>
            <a:r>
              <a:rPr lang="en-US" sz="3000" smtClean="0"/>
              <a:t>Nasal Speculum</a:t>
            </a:r>
          </a:p>
          <a:p>
            <a:r>
              <a:rPr lang="en-US" sz="3000" smtClean="0"/>
              <a:t>Suction</a:t>
            </a:r>
          </a:p>
          <a:p>
            <a:r>
              <a:rPr lang="en-US" sz="3000" smtClean="0"/>
              <a:t>forceps</a:t>
            </a:r>
          </a:p>
          <a:p>
            <a:r>
              <a:rPr lang="en-US" sz="3000" smtClean="0"/>
              <a:t>Tongue depressor</a:t>
            </a:r>
          </a:p>
          <a:p>
            <a:r>
              <a:rPr lang="en-US" sz="3000" smtClean="0"/>
              <a:t>Vasoconstricting agent</a:t>
            </a:r>
          </a:p>
          <a:p>
            <a:r>
              <a:rPr lang="en-US" sz="3000" smtClean="0"/>
              <a:t>Topical anesthetic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BBONS">
  <a:themeElements>
    <a:clrScheme name="">
      <a:dk1>
        <a:srgbClr val="000F1E"/>
      </a:dk1>
      <a:lt1>
        <a:srgbClr val="FFFFFF"/>
      </a:lt1>
      <a:dk2>
        <a:srgbClr val="003366"/>
      </a:dk2>
      <a:lt2>
        <a:srgbClr val="99FF33"/>
      </a:lt2>
      <a:accent1>
        <a:srgbClr val="006699"/>
      </a:accent1>
      <a:accent2>
        <a:srgbClr val="003366"/>
      </a:accent2>
      <a:accent3>
        <a:srgbClr val="AAADB8"/>
      </a:accent3>
      <a:accent4>
        <a:srgbClr val="DADADA"/>
      </a:accent4>
      <a:accent5>
        <a:srgbClr val="AAB8CA"/>
      </a:accent5>
      <a:accent6>
        <a:srgbClr val="002D5C"/>
      </a:accent6>
      <a:hlink>
        <a:srgbClr val="0099CC"/>
      </a:hlink>
      <a:folHlink>
        <a:srgbClr val="009999"/>
      </a:folHlink>
    </a:clrScheme>
    <a:fontScheme name="RIBBONS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BBONS.POT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.POT 2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.POT 3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.POT 4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.POT 5">
        <a:dk1>
          <a:srgbClr val="663300"/>
        </a:dk1>
        <a:lt1>
          <a:srgbClr val="FFFFFF"/>
        </a:lt1>
        <a:dk2>
          <a:srgbClr val="000000"/>
        </a:dk2>
        <a:lt2>
          <a:srgbClr val="FFFF99"/>
        </a:lt2>
        <a:accent1>
          <a:srgbClr val="FFCC66"/>
        </a:accent1>
        <a:accent2>
          <a:srgbClr val="FFFFCC"/>
        </a:accent2>
        <a:accent3>
          <a:srgbClr val="FFFFFF"/>
        </a:accent3>
        <a:accent4>
          <a:srgbClr val="562A00"/>
        </a:accent4>
        <a:accent5>
          <a:srgbClr val="FFE2B8"/>
        </a:accent5>
        <a:accent6>
          <a:srgbClr val="E7E7B9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.POT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Designs\RIBBONS.POT</Template>
  <TotalTime>2585</TotalTime>
  <Words>783</Words>
  <Application>Microsoft Office PowerPoint</Application>
  <PresentationFormat>On-screen Show (4:3)</PresentationFormat>
  <Paragraphs>157</Paragraphs>
  <Slides>24</Slides>
  <Notes>21</Notes>
  <HiddenSlides>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GE SS TV Bold</vt:lpstr>
      <vt:lpstr>ＭＳ Ｐゴシック</vt:lpstr>
      <vt:lpstr>ＭＳ Ｐゴシック</vt:lpstr>
      <vt:lpstr>Times New Roman</vt:lpstr>
      <vt:lpstr>Tw Cen MT Condensed Extra Bold</vt:lpstr>
      <vt:lpstr>RIBBONS</vt:lpstr>
      <vt:lpstr>Management of Epistaxis </vt:lpstr>
      <vt:lpstr>At Glance</vt:lpstr>
      <vt:lpstr>Vascular anatomy of the medial and lateral nasal walls</vt:lpstr>
      <vt:lpstr>Local Causes of Epistaxis</vt:lpstr>
      <vt:lpstr>Systemic Causes of Epistaxis</vt:lpstr>
      <vt:lpstr>Most Common Causes of Epistaxis</vt:lpstr>
      <vt:lpstr>Nasal Blood Supply</vt:lpstr>
      <vt:lpstr>Patient History</vt:lpstr>
      <vt:lpstr>Physical Exam - Equipment</vt:lpstr>
      <vt:lpstr>Therapeutic Equipment to be Available</vt:lpstr>
      <vt:lpstr>Physical Exam</vt:lpstr>
      <vt:lpstr>General Epistaxis Supplies</vt:lpstr>
      <vt:lpstr>Nasal Exam</vt:lpstr>
      <vt:lpstr>Types of Nosebleeds</vt:lpstr>
      <vt:lpstr>Treatment of Anterior Epistaxis </vt:lpstr>
      <vt:lpstr>Anterior Nasal Packs</vt:lpstr>
      <vt:lpstr>Treatment of Posterior Epistaxis </vt:lpstr>
      <vt:lpstr>Posterior Pack</vt:lpstr>
      <vt:lpstr>Duration of Packing Placement</vt:lpstr>
      <vt:lpstr>Patients with Nasal Packing</vt:lpstr>
      <vt:lpstr>Patients with Nasal Packing</vt:lpstr>
      <vt:lpstr>Other Treatments for Refractory Epistaxis</vt:lpstr>
      <vt:lpstr>Preventive Measures</vt:lpstr>
      <vt:lpstr>Blood Loss Management</vt:lpstr>
    </vt:vector>
  </TitlesOfParts>
  <Company>Childers Medical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Epistaxis The Goal is Control</dc:title>
  <dc:creator>Tracey Childers</dc:creator>
  <cp:lastModifiedBy>Surayie Al Dousary</cp:lastModifiedBy>
  <cp:revision>38</cp:revision>
  <cp:lastPrinted>2005-10-21T19:39:36Z</cp:lastPrinted>
  <dcterms:created xsi:type="dcterms:W3CDTF">2005-10-21T15:32:37Z</dcterms:created>
  <dcterms:modified xsi:type="dcterms:W3CDTF">2015-09-01T22:34:16Z</dcterms:modified>
</cp:coreProperties>
</file>