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73"/>
  </p:notesMasterIdLst>
  <p:sldIdLst>
    <p:sldId id="257" r:id="rId3"/>
    <p:sldId id="258" r:id="rId4"/>
    <p:sldId id="259" r:id="rId5"/>
    <p:sldId id="260" r:id="rId6"/>
    <p:sldId id="411" r:id="rId7"/>
    <p:sldId id="418" r:id="rId8"/>
    <p:sldId id="401" r:id="rId9"/>
    <p:sldId id="262" r:id="rId10"/>
    <p:sldId id="391" r:id="rId11"/>
    <p:sldId id="263" r:id="rId12"/>
    <p:sldId id="264" r:id="rId13"/>
    <p:sldId id="265" r:id="rId14"/>
    <p:sldId id="423" r:id="rId15"/>
    <p:sldId id="266" r:id="rId16"/>
    <p:sldId id="431" r:id="rId17"/>
    <p:sldId id="430" r:id="rId18"/>
    <p:sldId id="428" r:id="rId19"/>
    <p:sldId id="432" r:id="rId20"/>
    <p:sldId id="421" r:id="rId21"/>
    <p:sldId id="274" r:id="rId22"/>
    <p:sldId id="433" r:id="rId23"/>
    <p:sldId id="276" r:id="rId24"/>
    <p:sldId id="278" r:id="rId25"/>
    <p:sldId id="280" r:id="rId26"/>
    <p:sldId id="416" r:id="rId27"/>
    <p:sldId id="435" r:id="rId28"/>
    <p:sldId id="281" r:id="rId29"/>
    <p:sldId id="417" r:id="rId30"/>
    <p:sldId id="422" r:id="rId31"/>
    <p:sldId id="282" r:id="rId32"/>
    <p:sldId id="283" r:id="rId33"/>
    <p:sldId id="285" r:id="rId34"/>
    <p:sldId id="286" r:id="rId35"/>
    <p:sldId id="287" r:id="rId36"/>
    <p:sldId id="385" r:id="rId37"/>
    <p:sldId id="289" r:id="rId38"/>
    <p:sldId id="290" r:id="rId39"/>
    <p:sldId id="406" r:id="rId40"/>
    <p:sldId id="291" r:id="rId41"/>
    <p:sldId id="292" r:id="rId42"/>
    <p:sldId id="293" r:id="rId43"/>
    <p:sldId id="419" r:id="rId44"/>
    <p:sldId id="297" r:id="rId45"/>
    <p:sldId id="299" r:id="rId46"/>
    <p:sldId id="301" r:id="rId47"/>
    <p:sldId id="409" r:id="rId48"/>
    <p:sldId id="402" r:id="rId49"/>
    <p:sldId id="302" r:id="rId50"/>
    <p:sldId id="366" r:id="rId51"/>
    <p:sldId id="303" r:id="rId52"/>
    <p:sldId id="304" r:id="rId53"/>
    <p:sldId id="407" r:id="rId54"/>
    <p:sldId id="436" r:id="rId55"/>
    <p:sldId id="437" r:id="rId56"/>
    <p:sldId id="438" r:id="rId57"/>
    <p:sldId id="439" r:id="rId58"/>
    <p:sldId id="440" r:id="rId59"/>
    <p:sldId id="452" r:id="rId60"/>
    <p:sldId id="453" r:id="rId61"/>
    <p:sldId id="441" r:id="rId62"/>
    <p:sldId id="442" r:id="rId63"/>
    <p:sldId id="443" r:id="rId64"/>
    <p:sldId id="444" r:id="rId65"/>
    <p:sldId id="445" r:id="rId66"/>
    <p:sldId id="446" r:id="rId67"/>
    <p:sldId id="447" r:id="rId68"/>
    <p:sldId id="448" r:id="rId69"/>
    <p:sldId id="449" r:id="rId70"/>
    <p:sldId id="450" r:id="rId71"/>
    <p:sldId id="451" r:id="rId7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605E04"/>
    <a:srgbClr val="FF0000"/>
    <a:srgbClr val="0000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2" d="100"/>
          <a:sy n="52" d="100"/>
        </p:scale>
        <p:origin x="-1350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8DDB44-1369-4DB8-91D8-47679AFF3DD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ar-SA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BD771A-1030-4FEF-8B9F-52F41A8B26FB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5B2E6-090D-4F2F-B84A-7EA823576E6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EAB5D-9861-42C9-8E51-C0F01A07D6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05381-D5D9-47D0-ADF0-B70FC9EC7C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1FF8D-CE79-4E82-B7AE-8783E16827C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B331E-C8E8-4456-9223-3B221441BB2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8C268-38E7-4D74-9F97-66D722D1B7F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ED0F0-9D40-47C0-A534-1C5E68A3F6E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41F27-A176-4EA4-8EB9-E0C8762D350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1CA7-F2AA-41D0-A7D6-3EE05EC6E2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C956E-C26D-434C-ADF5-DCEB025932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73584-59E1-40BA-B7DD-896CE054841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9DAE1-1FB0-43D4-8CDA-02E5C13FE30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75F5-32A0-4102-8857-F216C9A5ADC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FD257-8A90-4A69-9E45-2F593F33A65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9E878-E769-4A3B-8E2E-C30FF958266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C070C-7676-4516-8CF6-D51771B005A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1194E-B169-4AC8-8932-E9EDD0953A4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8C341-F877-400F-9814-07E056AAADD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49F69-E71C-4B3C-A86D-21D59C2FA4D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5DC3F-B6ED-49E0-B242-7ABE6270E72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D638-C5DF-4F0E-A3A8-3A232C6982A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AFF4C-3C13-4047-9B63-60B2885AA34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2565C-FE41-4AD0-995C-BA13946D88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D2001-5858-4F11-92DF-86C7A41532F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1C13-BF92-4B94-92BF-FF122B301BC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9366D-62BB-423A-B300-1365F8B7E62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4A65F8-8904-4B16-817A-0D0989D4CC0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00"/>
            </a:gs>
            <a:gs pos="50000">
              <a:srgbClr val="0000CC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latin typeface="+mn-lt"/>
                <a:cs typeface="Times New Roman" pitchFamily="18" charset="0"/>
              </a:defRPr>
            </a:lvl1pPr>
          </a:lstStyle>
          <a:p>
            <a:pPr>
              <a:defRPr/>
            </a:pPr>
            <a:fld id="{9E37CCE9-5FCF-4B69-9702-442266C236D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ar-SA" altLang="en-US" smtClean="0"/>
              <a:t>بسم الله الرحمن الرحيم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Prof .Fatma Alanazy</a:t>
            </a:r>
          </a:p>
          <a:p>
            <a:pPr eaLnBrk="1" hangingPunct="1"/>
            <a:r>
              <a:rPr lang="en-US" altLang="en-US" smtClean="0"/>
              <a:t>ENT consultant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ANATOMY OF THE EAR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altLang="en-US" smtClean="0"/>
              <a:t>External Ear</a:t>
            </a:r>
          </a:p>
          <a:p>
            <a:pPr eaLnBrk="1" hangingPunct="1">
              <a:lnSpc>
                <a:spcPct val="220000"/>
              </a:lnSpc>
            </a:pPr>
            <a:r>
              <a:rPr lang="en-US" altLang="en-US" smtClean="0">
                <a:solidFill>
                  <a:srgbClr val="FFCC00"/>
                </a:solidFill>
              </a:rPr>
              <a:t>Middle Ear Cleft</a:t>
            </a:r>
            <a:endParaRPr lang="en-US" altLang="en-US" smtClean="0">
              <a:solidFill>
                <a:schemeClr val="tx2"/>
              </a:solidFill>
            </a:endParaRPr>
          </a:p>
          <a:p>
            <a:pPr eaLnBrk="1" hangingPunct="1">
              <a:lnSpc>
                <a:spcPct val="220000"/>
              </a:lnSpc>
            </a:pPr>
            <a:r>
              <a:rPr lang="en-US" altLang="en-US" smtClean="0"/>
              <a:t>Inner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MIDDLE EAR CLEFT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altLang="en-US" sz="2800" smtClean="0"/>
              <a:t>Eustachian Tube</a:t>
            </a:r>
          </a:p>
          <a:p>
            <a:pPr eaLnBrk="1" hangingPunct="1">
              <a:lnSpc>
                <a:spcPct val="140000"/>
              </a:lnSpc>
            </a:pPr>
            <a:r>
              <a:rPr lang="en-US" altLang="en-US" sz="2800" smtClean="0"/>
              <a:t>Tympanum (Middle Ear Cavity)</a:t>
            </a:r>
          </a:p>
          <a:p>
            <a:pPr eaLnBrk="1" hangingPunct="1">
              <a:lnSpc>
                <a:spcPct val="140000"/>
              </a:lnSpc>
            </a:pPr>
            <a:r>
              <a:rPr lang="en-US" altLang="en-US" sz="2800" smtClean="0"/>
              <a:t>Mastoid Antrum and  Air Cells</a:t>
            </a:r>
          </a:p>
        </p:txBody>
      </p:sp>
      <p:pic>
        <p:nvPicPr>
          <p:cNvPr id="13316" name="Picture 4" descr="Picture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1412875"/>
            <a:ext cx="4033838" cy="36718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MIDDLE EAR CLEFT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altLang="en-US" smtClean="0">
                <a:solidFill>
                  <a:srgbClr val="FFCC00"/>
                </a:solidFill>
              </a:rPr>
              <a:t>The Eustachian Tube</a:t>
            </a:r>
            <a:endParaRPr lang="en-US" altLang="en-US" smtClean="0"/>
          </a:p>
        </p:txBody>
      </p:sp>
      <p:pic>
        <p:nvPicPr>
          <p:cNvPr id="12292" name="Picture 4" descr="Picture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3068638"/>
            <a:ext cx="2814638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Pictur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24175"/>
            <a:ext cx="33480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Picture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2075" y="2852738"/>
            <a:ext cx="270192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768350"/>
            <a:ext cx="8139113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MIDDLE EAR CLEFT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1038" cy="4525963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altLang="en-US" sz="2800" smtClean="0"/>
              <a:t>Eustachian tube</a:t>
            </a:r>
          </a:p>
          <a:p>
            <a:pPr eaLnBrk="1" hangingPunct="1">
              <a:lnSpc>
                <a:spcPct val="220000"/>
              </a:lnSpc>
            </a:pPr>
            <a:r>
              <a:rPr lang="en-US" altLang="en-US" sz="2800" smtClean="0">
                <a:solidFill>
                  <a:srgbClr val="FFCC00"/>
                </a:solidFill>
              </a:rPr>
              <a:t>Tympanic cavity (Middle ear cavity)</a:t>
            </a:r>
          </a:p>
        </p:txBody>
      </p:sp>
      <p:pic>
        <p:nvPicPr>
          <p:cNvPr id="16388" name="Picture 4" descr="Picture9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48263" y="1773238"/>
            <a:ext cx="3995737" cy="45259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Tympanum (Middle Ear Cavity)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533400" y="12192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/>
              <a:t>Tympanic cavity:</a:t>
            </a:r>
          </a:p>
          <a:p>
            <a:pPr lvl="1"/>
            <a:r>
              <a:rPr lang="en-US" altLang="en-US"/>
              <a:t>Bioconcave disc shaped cavity 13mm ant post ,15 mm in height .</a:t>
            </a:r>
          </a:p>
          <a:p>
            <a:endParaRPr lang="en-US" alt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419350"/>
            <a:ext cx="37338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3"/>
          <a:srcRect t="12985"/>
          <a:stretch>
            <a:fillRect/>
          </a:stretch>
        </p:blipFill>
        <p:spPr bwMode="auto">
          <a:xfrm>
            <a:off x="549275" y="2419350"/>
            <a:ext cx="39624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5783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000" b="1" smtClean="0"/>
              <a:t>Roof (tegmen tympani)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1800" smtClean="0"/>
              <a:t>Separate the cavity from middle cranial fossa</a:t>
            </a:r>
            <a:r>
              <a:rPr lang="en-US" altLang="en-US" sz="1800" b="1" smtClean="0"/>
              <a:t> 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sz="1800" b="1" smtClean="0"/>
          </a:p>
          <a:p>
            <a:pPr lvl="1" eaLnBrk="1" hangingPunct="1">
              <a:buFont typeface="Wingdings" pitchFamily="2" charset="2"/>
              <a:buNone/>
            </a:pPr>
            <a:endParaRPr lang="en-US" altLang="en-US" sz="1800" b="1" smtClean="0"/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1800" b="1" smtClean="0"/>
              <a:t> Floor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1800" smtClean="0"/>
              <a:t>   jugular bulb 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000" b="1" smtClean="0"/>
          </a:p>
        </p:txBody>
      </p:sp>
      <p:pic>
        <p:nvPicPr>
          <p:cNvPr id="1843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105400" y="1524000"/>
            <a:ext cx="2946400" cy="2133600"/>
          </a:xfrm>
          <a:noFill/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038600"/>
            <a:ext cx="30480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41438"/>
            <a:ext cx="4040188" cy="4784725"/>
          </a:xfrm>
        </p:spPr>
        <p:txBody>
          <a:bodyPr/>
          <a:lstStyle/>
          <a:p>
            <a:pPr>
              <a:defRPr/>
            </a:pPr>
            <a:r>
              <a:rPr lang="en-US" sz="1800" b="1" dirty="0"/>
              <a:t> Anterior wall</a:t>
            </a:r>
          </a:p>
          <a:p>
            <a:pPr>
              <a:defRPr/>
            </a:pPr>
            <a:r>
              <a:rPr lang="en-US" sz="1800" dirty="0"/>
              <a:t>Canal </a:t>
            </a:r>
            <a:r>
              <a:rPr lang="en-US" sz="1800" dirty="0" err="1"/>
              <a:t>Huguier</a:t>
            </a:r>
            <a:r>
              <a:rPr lang="en-US" sz="1800" dirty="0"/>
              <a:t> ,chorda tympani </a:t>
            </a:r>
          </a:p>
          <a:p>
            <a:pPr>
              <a:defRPr/>
            </a:pPr>
            <a:r>
              <a:rPr lang="en-US" sz="1800" dirty="0"/>
              <a:t>Canal of tensor tympani </a:t>
            </a:r>
            <a:r>
              <a:rPr lang="en-US" sz="1800" dirty="0" err="1"/>
              <a:t>ms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Tympanic orifice of ET</a:t>
            </a:r>
          </a:p>
          <a:p>
            <a:pPr>
              <a:defRPr/>
            </a:pPr>
            <a:r>
              <a:rPr lang="en-US" sz="1800" dirty="0"/>
              <a:t>Canal of carotid artery </a:t>
            </a:r>
            <a:endParaRPr lang="en-US" sz="1800" dirty="0" smtClean="0"/>
          </a:p>
          <a:p>
            <a:pPr>
              <a:defRPr/>
            </a:pPr>
            <a:endParaRPr lang="en-US" sz="1800" dirty="0"/>
          </a:p>
          <a:p>
            <a:pPr marL="0" indent="0">
              <a:buFontTx/>
              <a:buNone/>
              <a:defRPr/>
            </a:pPr>
            <a:endParaRPr lang="en-US" sz="1800" dirty="0"/>
          </a:p>
          <a:p>
            <a:pPr>
              <a:defRPr/>
            </a:pPr>
            <a:r>
              <a:rPr lang="en-US" sz="1800" b="1" dirty="0"/>
              <a:t>Posterior  </a:t>
            </a:r>
            <a:r>
              <a:rPr lang="en-US" sz="1800" b="1" dirty="0" smtClean="0"/>
              <a:t>wall</a:t>
            </a:r>
            <a:endParaRPr lang="en-US" sz="1800" dirty="0" smtClean="0"/>
          </a:p>
          <a:p>
            <a:pPr>
              <a:defRPr/>
            </a:pPr>
            <a:r>
              <a:rPr lang="en-US" sz="1800" dirty="0" err="1" smtClean="0"/>
              <a:t>Aditus</a:t>
            </a:r>
            <a:r>
              <a:rPr lang="en-US" sz="1800" dirty="0" smtClean="0"/>
              <a:t> </a:t>
            </a:r>
            <a:r>
              <a:rPr lang="en-US" sz="1800" dirty="0"/>
              <a:t>:which lead backwards from the </a:t>
            </a:r>
            <a:r>
              <a:rPr lang="en-US" sz="1800" dirty="0" err="1"/>
              <a:t>epitympanum</a:t>
            </a:r>
            <a:r>
              <a:rPr lang="en-US" sz="1800" dirty="0"/>
              <a:t> into mastoid antrum </a:t>
            </a:r>
          </a:p>
          <a:p>
            <a:pPr>
              <a:defRPr/>
            </a:pPr>
            <a:r>
              <a:rPr lang="en-US" sz="1800" dirty="0"/>
              <a:t>Pyramid (stapedius tendon</a:t>
            </a:r>
            <a:r>
              <a:rPr lang="en-US" sz="1800" dirty="0" smtClean="0"/>
              <a:t>)</a:t>
            </a:r>
            <a:endParaRPr lang="en-US" sz="1800" dirty="0"/>
          </a:p>
          <a:p>
            <a:pPr>
              <a:defRPr/>
            </a:pPr>
            <a:r>
              <a:rPr lang="en-US" sz="1800" dirty="0"/>
              <a:t> vertical portion of </a:t>
            </a:r>
            <a:r>
              <a:rPr lang="en-US" dirty="0"/>
              <a:t>facial nerve </a:t>
            </a:r>
          </a:p>
        </p:txBody>
      </p:sp>
      <p:sp>
        <p:nvSpPr>
          <p:cNvPr id="19461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94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5064125" y="1412875"/>
            <a:ext cx="3395663" cy="41036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85800"/>
            <a:ext cx="40386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800" b="1" smtClean="0"/>
              <a:t>Medial wall: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b="1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400" b="1" smtClean="0"/>
              <a:t>The promontory</a:t>
            </a:r>
            <a:r>
              <a:rPr lang="en-US" altLang="en-US" sz="2400" smtClean="0"/>
              <a:t> 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bony projection covering the basal turn of the cochlea.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smtClean="0"/>
              <a:t>Oval window</a:t>
            </a:r>
            <a:r>
              <a:rPr lang="en-US" altLang="en-US" sz="2400" smtClean="0"/>
              <a:t> 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occupied by the footplate of the stapes ,closes the middle ear from the scala vestibuli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smtClean="0"/>
              <a:t>Round window</a:t>
            </a:r>
            <a:r>
              <a:rPr lang="en-US" altLang="en-US" sz="2400" smtClean="0"/>
              <a:t> 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 smtClean="0"/>
              <a:t>separates the middle ear from scala tympani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smtClean="0"/>
              <a:t>Facial nerve</a:t>
            </a:r>
            <a:r>
              <a:rPr lang="en-US" altLang="en-US" sz="2400" smtClean="0"/>
              <a:t> 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 smtClean="0"/>
              <a:t>the horizontal portion lies above the oval window</a:t>
            </a:r>
            <a:r>
              <a:rPr lang="en-US" altLang="en-US" sz="2000" b="1" smtClean="0"/>
              <a:t> 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 smtClean="0"/>
              <a:t>The horizontal semicircular canal</a:t>
            </a:r>
            <a:r>
              <a:rPr lang="en-US" altLang="en-US" sz="2400" smtClean="0"/>
              <a:t> 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b="1" smtClean="0"/>
              <a:t>above the second genu of the facial nerve.</a:t>
            </a:r>
          </a:p>
        </p:txBody>
      </p:sp>
      <p:pic>
        <p:nvPicPr>
          <p:cNvPr id="2048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81663" y="3733800"/>
            <a:ext cx="3081337" cy="2514600"/>
          </a:xfrm>
          <a:noFill/>
        </p:spPr>
      </p:pic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1663" y="1524000"/>
            <a:ext cx="30051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2" descr="Normal T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50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71875" y="714375"/>
            <a:ext cx="4465638" cy="519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Membrana flaccida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214813" y="2000250"/>
            <a:ext cx="3240087" cy="5191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Membrana Tensa</a:t>
            </a: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>
            <a:off x="2428875" y="785813"/>
            <a:ext cx="1714500" cy="35718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6" name="Left Arrow 5"/>
          <p:cNvSpPr>
            <a:spLocks noChangeArrowheads="1"/>
          </p:cNvSpPr>
          <p:nvPr/>
        </p:nvSpPr>
        <p:spPr bwMode="auto">
          <a:xfrm>
            <a:off x="3000375" y="2071688"/>
            <a:ext cx="1214438" cy="357187"/>
          </a:xfrm>
          <a:prstGeom prst="leftArrow">
            <a:avLst>
              <a:gd name="adj1" fmla="val 50000"/>
              <a:gd name="adj2" fmla="val 4999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3429000"/>
            <a:ext cx="34623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500563" y="4071938"/>
            <a:ext cx="31242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altLang="en-US" sz="2400" b="1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Epitympanum(attic</a:t>
            </a:r>
            <a:r>
              <a:rPr lang="en-US" altLang="en-US" sz="2400" b="1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en-US" sz="240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072063" y="5214938"/>
            <a:ext cx="24384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altLang="en-US" sz="2400" b="1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Mesotympanum</a:t>
            </a:r>
            <a:endParaRPr lang="en-US" altLang="en-US" sz="2400" b="1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715000" y="6143625"/>
            <a:ext cx="25146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altLang="en-US" sz="2400" b="1" u="sng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Hypotympanum</a:t>
            </a:r>
            <a:endParaRPr lang="en-US" altLang="en-US" sz="2400" u="sng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 autoUpdateAnimBg="0"/>
      <p:bldP spid="9" grpId="0" animBg="1" autoUpdateAnimBg="0"/>
      <p:bldP spid="10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ANATOMY OF THE EAR</a:t>
            </a:r>
          </a:p>
        </p:txBody>
      </p:sp>
      <p:pic>
        <p:nvPicPr>
          <p:cNvPr id="5123" name="Picture 3" descr="Picture1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700213"/>
            <a:ext cx="6264275" cy="4133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MIDDLE EAR CLEFT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70000"/>
              </a:lnSpc>
            </a:pPr>
            <a:r>
              <a:rPr lang="en-US" altLang="en-US" smtClean="0"/>
              <a:t>Eustachian (Pharyngo-tympanic) Tube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mtClean="0"/>
              <a:t>Tympanic (Middle Ear) Cavity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mtClean="0">
                <a:solidFill>
                  <a:schemeClr val="tx2"/>
                </a:solidFill>
              </a:rPr>
              <a:t>Mastoid antrum and  air cells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762000"/>
            <a:ext cx="4038600" cy="53641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Mastoid antrum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lvl="1" eaLnBrk="1" hangingPunct="1">
              <a:defRPr/>
            </a:pPr>
            <a:r>
              <a:rPr lang="en-US" sz="1600" dirty="0" smtClean="0"/>
              <a:t>Situated in the post portion of petrous temporal bone </a:t>
            </a:r>
          </a:p>
          <a:p>
            <a:pPr eaLnBrk="1" hangingPunct="1">
              <a:defRPr/>
            </a:pPr>
            <a:r>
              <a:rPr lang="en-US" sz="1800" b="1" dirty="0" smtClean="0"/>
              <a:t>Ant</a:t>
            </a:r>
            <a:r>
              <a:rPr lang="en-US" sz="1800" dirty="0" smtClean="0"/>
              <a:t> :opening of the </a:t>
            </a:r>
            <a:r>
              <a:rPr lang="en-US" sz="1800" dirty="0" err="1" smtClean="0"/>
              <a:t>aditus</a:t>
            </a:r>
            <a:r>
              <a:rPr lang="en-US" sz="1800" dirty="0" smtClean="0"/>
              <a:t> </a:t>
            </a:r>
          </a:p>
          <a:p>
            <a:pPr eaLnBrk="1" hangingPunct="1">
              <a:defRPr/>
            </a:pPr>
            <a:r>
              <a:rPr lang="en-US" sz="1800" b="1" dirty="0" smtClean="0"/>
              <a:t>Medial </a:t>
            </a:r>
            <a:r>
              <a:rPr lang="en-US" sz="1800" dirty="0" smtClean="0"/>
              <a:t>:post and horizontal semicircular </a:t>
            </a:r>
            <a:r>
              <a:rPr lang="en-US" sz="1800" dirty="0" err="1" smtClean="0"/>
              <a:t>mcanals</a:t>
            </a:r>
            <a:endParaRPr lang="en-US" sz="1800" dirty="0" smtClean="0"/>
          </a:p>
          <a:p>
            <a:pPr eaLnBrk="1" hangingPunct="1">
              <a:defRPr/>
            </a:pPr>
            <a:r>
              <a:rPr lang="en-US" sz="1800" b="1" dirty="0" smtClean="0"/>
              <a:t>Roof</a:t>
            </a:r>
            <a:r>
              <a:rPr lang="en-US" sz="1800" dirty="0" smtClean="0"/>
              <a:t> (</a:t>
            </a:r>
            <a:r>
              <a:rPr lang="en-US" sz="1800" dirty="0" err="1" smtClean="0"/>
              <a:t>tegmen</a:t>
            </a:r>
            <a:r>
              <a:rPr lang="en-US" sz="1800" dirty="0" smtClean="0"/>
              <a:t> </a:t>
            </a:r>
            <a:r>
              <a:rPr lang="en-US" sz="1800" dirty="0" err="1" smtClean="0"/>
              <a:t>antri</a:t>
            </a:r>
            <a:r>
              <a:rPr lang="en-US" sz="1800" dirty="0" smtClean="0"/>
              <a:t>)</a:t>
            </a:r>
          </a:p>
          <a:p>
            <a:pPr eaLnBrk="1" hangingPunct="1">
              <a:defRPr/>
            </a:pPr>
            <a:r>
              <a:rPr lang="en-US" sz="1800" b="1" dirty="0" err="1" smtClean="0"/>
              <a:t>Lat</a:t>
            </a:r>
            <a:r>
              <a:rPr lang="en-US" sz="1800" dirty="0" smtClean="0"/>
              <a:t> :squama and </a:t>
            </a:r>
            <a:r>
              <a:rPr lang="en-US" sz="1800" dirty="0" err="1" smtClean="0"/>
              <a:t>macewen’s</a:t>
            </a:r>
            <a:r>
              <a:rPr lang="en-US" sz="1800" dirty="0" smtClean="0"/>
              <a:t> triangle</a:t>
            </a:r>
          </a:p>
        </p:txBody>
      </p:sp>
      <p:pic>
        <p:nvPicPr>
          <p:cNvPr id="23556" name="Picture 6" descr="Picture 060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53000" y="1143000"/>
            <a:ext cx="3286125" cy="2590800"/>
          </a:xfrm>
          <a:noFill/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962400"/>
            <a:ext cx="35814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Mastoid Antrum &amp; Air cells</a:t>
            </a:r>
          </a:p>
        </p:txBody>
      </p:sp>
      <p:pic>
        <p:nvPicPr>
          <p:cNvPr id="23555" name="Picture 3" descr="Picture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428875"/>
            <a:ext cx="412115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428875"/>
            <a:ext cx="43878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CONTENTS OF MIDDLE EAR CAVITY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87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Air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42938" y="2571750"/>
            <a:ext cx="472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buFontTx/>
              <a:buChar char="•"/>
            </a:pP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 Ossicles</a:t>
            </a:r>
          </a:p>
          <a:p>
            <a:pPr lvl="1" algn="l" rtl="0" eaLnBrk="0" hangingPunct="0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Malleus, Incus, &amp; Stapes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42938" y="3857625"/>
            <a:ext cx="502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buFontTx/>
              <a:buChar char="•"/>
            </a:pP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  Muscles</a:t>
            </a:r>
          </a:p>
          <a:p>
            <a:pPr lvl="1" algn="l" rtl="0" eaLnBrk="0" hangingPunct="0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Tensor Tympani &amp; Stapedius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42938" y="5000625"/>
            <a:ext cx="6553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buFontTx/>
              <a:buChar char="•"/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Nerves</a:t>
            </a:r>
            <a:endParaRPr lang="en-US" altLang="en-US" sz="2000">
              <a:solidFill>
                <a:srgbClr val="FFCC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 rtl="0" eaLnBrk="0" hangingPunct="0"/>
            <a:r>
              <a:rPr lang="en-US" altLang="en-US" sz="2000">
                <a:latin typeface="Times New Roman" pitchFamily="18" charset="0"/>
                <a:cs typeface="Times New Roman" pitchFamily="18" charset="0"/>
              </a:rPr>
              <a:t>Tympanic Plexus &amp; Chorda Tympani</a:t>
            </a: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5609" name="Picture 9" descr="Picture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8313" y="4005263"/>
            <a:ext cx="3716337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ossicl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2438" y="1344613"/>
            <a:ext cx="3643312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2" autoUpdateAnimBg="0"/>
      <p:bldP spid="25604" grpId="0" autoUpdateAnimBg="0"/>
      <p:bldP spid="25605" grpId="0" autoUpdateAnimBg="0"/>
      <p:bldP spid="2560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LINING OF MIDDLE EAR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160000"/>
              </a:lnSpc>
              <a:buFontTx/>
              <a:buNone/>
            </a:pPr>
            <a:r>
              <a:rPr lang="en-US" altLang="en-US" smtClean="0"/>
              <a:t>Mucous membrane : ciliated columnar anteriorly and cuboidal or flat elsewhere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SENSARY SUPPLY OF MIDDLE AND EXTERNAL EAR </a:t>
            </a:r>
            <a:endParaRPr lang="en-US" alt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Cervical II &amp; III ( great auricular and lessor occipital)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V  cranial nerve ( auriculotemporal)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IX cranial nerve (tympanic or Jacobson’s)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X cranial nerve ( auricular or Arnold’s)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VII cranial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bldLvl="2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Referred Earache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Pain in the ear due to a disease in an area supplied by a nerve that also supply the ear.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Referred Earache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313"/>
            <a:ext cx="8329613" cy="5214937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Cervical II &amp; III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mtClean="0">
                <a:solidFill>
                  <a:srgbClr val="FFFF00"/>
                </a:solidFill>
              </a:rPr>
              <a:t>Cervical spondylosis, neck injury etc.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V 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mtClean="0">
                <a:solidFill>
                  <a:srgbClr val="FFFF00"/>
                </a:solidFill>
              </a:rPr>
              <a:t>Dental infections, sinonasal diseases etc.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IX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mtClean="0">
                <a:solidFill>
                  <a:srgbClr val="FFFF00"/>
                </a:solidFill>
              </a:rPr>
              <a:t>Tonsillitis, post-tonsillectomy, carcinoma etc.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mtClean="0"/>
              <a:t>X cranial nerve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mtClean="0">
                <a:solidFill>
                  <a:srgbClr val="FFFF00"/>
                </a:solidFill>
              </a:rPr>
              <a:t>Tumors of hpopharynx, larynx &amp; esophagus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ANATOMY OF INNER EAR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600200"/>
            <a:ext cx="4205288" cy="4525963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en-US" altLang="en-US" sz="2800" smtClean="0"/>
              <a:t>Osseous Labyrinth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smtClean="0"/>
              <a:t>Perilymph</a:t>
            </a:r>
          </a:p>
          <a:p>
            <a:pPr eaLnBrk="1" hangingPunct="1">
              <a:lnSpc>
                <a:spcPct val="200000"/>
              </a:lnSpc>
            </a:pPr>
            <a:r>
              <a:rPr lang="en-US" altLang="en-US" sz="2800" smtClean="0"/>
              <a:t>Membranous labyrinth</a:t>
            </a:r>
          </a:p>
          <a:p>
            <a:pPr lvl="1" eaLnBrk="1" hangingPunct="1">
              <a:lnSpc>
                <a:spcPct val="200000"/>
              </a:lnSpc>
              <a:buFontTx/>
              <a:buNone/>
            </a:pPr>
            <a:r>
              <a:rPr lang="en-US" altLang="en-US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  <a:endParaRPr lang="en-US" altLang="en-US" sz="2000" smtClean="0"/>
          </a:p>
        </p:txBody>
      </p:sp>
      <p:pic>
        <p:nvPicPr>
          <p:cNvPr id="30724" name="Picture 4" descr="membranouslabyrin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1928813"/>
            <a:ext cx="4440238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1092200"/>
            <a:ext cx="60198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EXTERNAL EAR</a:t>
            </a:r>
          </a:p>
        </p:txBody>
      </p:sp>
      <p:pic>
        <p:nvPicPr>
          <p:cNvPr id="6149" name="Picture 5" descr="Picture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311275"/>
            <a:ext cx="6757988" cy="4525963"/>
          </a:xfrm>
          <a:noFill/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84213" y="3573463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11188" y="2852738"/>
            <a:ext cx="1800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00"/>
                </a:solidFill>
              </a:rPr>
              <a:t>Auricle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484438" y="3860800"/>
            <a:ext cx="2806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altLang="en-US" sz="2800">
                <a:solidFill>
                  <a:srgbClr val="000000"/>
                </a:solidFill>
              </a:rPr>
              <a:t>External Canal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Bony Labyrinth</a:t>
            </a:r>
            <a:r>
              <a:rPr lang="en-US" altLang="en-US" sz="4000" smtClean="0">
                <a:solidFill>
                  <a:schemeClr val="accent1"/>
                </a:solidFill>
              </a:rPr>
              <a:t> </a:t>
            </a:r>
            <a:br>
              <a:rPr lang="en-US" altLang="en-US" sz="4000" smtClean="0">
                <a:solidFill>
                  <a:schemeClr val="accent1"/>
                </a:solidFill>
              </a:rPr>
            </a:br>
            <a:endParaRPr lang="en-US" alt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>
                <a:solidFill>
                  <a:schemeClr val="accent1"/>
                </a:solidFill>
              </a:rPr>
              <a:t> </a:t>
            </a:r>
            <a:endParaRPr lang="en-US" altLang="en-US" sz="2000" smtClean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50825" y="2205038"/>
            <a:ext cx="4572000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alt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Bony Cochlea</a:t>
            </a:r>
          </a:p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alt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Vestibule</a:t>
            </a:r>
          </a:p>
          <a:p>
            <a:pPr lvl="1" algn="l" rtl="0" eaLnBrk="0" hangingPunct="0">
              <a:lnSpc>
                <a:spcPct val="190000"/>
              </a:lnSpc>
              <a:buFontTx/>
              <a:buChar char="•"/>
            </a:pPr>
            <a:r>
              <a:rPr lang="en-US" alt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Bony semicircular canals</a:t>
            </a:r>
            <a:endParaRPr lang="en-US" altLang="en-US" sz="2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1" name="Picture 5" descr="Picture29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868488"/>
            <a:ext cx="4572000" cy="34671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CONTENTS OF THE BONY LABYRINTH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en-US" altLang="en-US" sz="2400" smtClean="0"/>
              <a:t>Perilymph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400" smtClean="0"/>
              <a:t>Membranous labyrinth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smtClean="0"/>
              <a:t>Cochlear duct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smtClean="0"/>
              <a:t>Saccule and utricle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2000" smtClean="0"/>
              <a:t>Membranous semicircular ducts</a:t>
            </a:r>
            <a:endParaRPr lang="en-US" altLang="en-US" sz="2400" smtClean="0"/>
          </a:p>
          <a:p>
            <a:pPr eaLnBrk="1" hangingPunct="1"/>
            <a:endParaRPr lang="en-US" altLang="en-US" sz="2800" smtClean="0"/>
          </a:p>
        </p:txBody>
      </p:sp>
      <p:pic>
        <p:nvPicPr>
          <p:cNvPr id="30724" name="Picture 4" descr="Picture30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0" y="1558925"/>
            <a:ext cx="4857750" cy="4695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CONTENTS OF MEMBRANOUS LABYRINTH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altLang="en-US" sz="2800" smtClean="0"/>
              <a:t>Endolymph</a:t>
            </a:r>
          </a:p>
          <a:p>
            <a:pPr eaLnBrk="1" hangingPunct="1">
              <a:lnSpc>
                <a:spcPct val="160000"/>
              </a:lnSpc>
            </a:pPr>
            <a:r>
              <a:rPr lang="en-US" altLang="en-US" sz="2800" smtClean="0"/>
              <a:t>Sensory epithelium</a:t>
            </a:r>
          </a:p>
          <a:p>
            <a:pPr lvl="1" eaLnBrk="1" hangingPunct="1">
              <a:lnSpc>
                <a:spcPct val="200000"/>
              </a:lnSpc>
            </a:pPr>
            <a:r>
              <a:rPr lang="en-US" altLang="en-US" sz="1800" b="1" smtClean="0"/>
              <a:t>Cochlea</a:t>
            </a:r>
            <a:r>
              <a:rPr lang="en-US" altLang="en-US" sz="1800" smtClean="0"/>
              <a:t>: </a:t>
            </a:r>
            <a:r>
              <a:rPr lang="en-US" altLang="en-US" sz="1800" i="1" smtClean="0">
                <a:solidFill>
                  <a:schemeClr val="hlink"/>
                </a:solidFill>
              </a:rPr>
              <a:t>organ of Corti</a:t>
            </a:r>
            <a:endParaRPr lang="en-US" altLang="en-US" sz="1800" i="1" smtClean="0"/>
          </a:p>
          <a:p>
            <a:pPr lvl="1" eaLnBrk="1" hangingPunct="1">
              <a:lnSpc>
                <a:spcPct val="200000"/>
              </a:lnSpc>
            </a:pPr>
            <a:r>
              <a:rPr lang="en-US" altLang="en-US" sz="1800" b="1" smtClean="0"/>
              <a:t>Utricle &amp; saccule</a:t>
            </a:r>
            <a:r>
              <a:rPr lang="en-US" altLang="en-US" sz="1800" smtClean="0"/>
              <a:t>:</a:t>
            </a:r>
            <a:r>
              <a:rPr lang="en-US" altLang="en-US" sz="1800" i="1" smtClean="0">
                <a:solidFill>
                  <a:schemeClr val="hlink"/>
                </a:solidFill>
              </a:rPr>
              <a:t> maculae</a:t>
            </a:r>
            <a:endParaRPr lang="en-US" altLang="en-US" sz="1800" smtClean="0"/>
          </a:p>
          <a:p>
            <a:pPr lvl="1" eaLnBrk="1" hangingPunct="1">
              <a:lnSpc>
                <a:spcPct val="200000"/>
              </a:lnSpc>
            </a:pPr>
            <a:r>
              <a:rPr lang="en-US" altLang="en-US" sz="1800" b="1" smtClean="0"/>
              <a:t>Semicircular canals</a:t>
            </a:r>
            <a:r>
              <a:rPr lang="en-US" altLang="en-US" sz="1800" smtClean="0"/>
              <a:t>:</a:t>
            </a:r>
            <a:r>
              <a:rPr lang="en-US" altLang="en-US" sz="1800" smtClean="0">
                <a:solidFill>
                  <a:srgbClr val="FFCC00"/>
                </a:solidFill>
              </a:rPr>
              <a:t> </a:t>
            </a:r>
            <a:r>
              <a:rPr lang="en-US" altLang="en-US" sz="1800" i="1" smtClean="0">
                <a:solidFill>
                  <a:schemeClr val="hlink"/>
                </a:solidFill>
              </a:rPr>
              <a:t>cristae</a:t>
            </a:r>
            <a:endParaRPr lang="en-US" altLang="en-US" sz="2400" smtClean="0"/>
          </a:p>
        </p:txBody>
      </p:sp>
      <p:sp>
        <p:nvSpPr>
          <p:cNvPr id="34820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 smtClean="0"/>
          </a:p>
        </p:txBody>
      </p:sp>
      <p:graphicFrame>
        <p:nvGraphicFramePr>
          <p:cNvPr id="34821" name="Object 10"/>
          <p:cNvGraphicFramePr>
            <a:graphicFrameLocks noChangeAspect="1"/>
          </p:cNvGraphicFramePr>
          <p:nvPr/>
        </p:nvGraphicFramePr>
        <p:xfrm>
          <a:off x="4786313" y="1785938"/>
          <a:ext cx="4038600" cy="4132262"/>
        </p:xfrm>
        <a:graphic>
          <a:graphicData uri="http://schemas.openxmlformats.org/presentationml/2006/ole">
            <p:oleObj spid="_x0000_s34821" name="Photo Editor Photo" r:id="rId3" imgW="2470277" imgH="2526984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INNER EAR SENSORY EPITHELIUM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4932363" cy="4953000"/>
          </a:xfrm>
        </p:spPr>
        <p:txBody>
          <a:bodyPr/>
          <a:lstStyle/>
          <a:p>
            <a:pPr eaLnBrk="1" hangingPunct="1">
              <a:lnSpc>
                <a:spcPct val="220000"/>
              </a:lnSpc>
            </a:pPr>
            <a:r>
              <a:rPr lang="en-US" altLang="en-US" sz="2400" b="1" smtClean="0"/>
              <a:t>Cochlea</a:t>
            </a:r>
            <a:r>
              <a:rPr lang="en-US" altLang="en-US" sz="2400" smtClean="0"/>
              <a:t>: </a:t>
            </a:r>
            <a:r>
              <a:rPr lang="en-US" altLang="en-US" sz="2400" i="1" smtClean="0">
                <a:solidFill>
                  <a:schemeClr val="hlink"/>
                </a:solidFill>
              </a:rPr>
              <a:t>organ of Corti</a:t>
            </a:r>
          </a:p>
          <a:p>
            <a:pPr eaLnBrk="1" hangingPunct="1">
              <a:lnSpc>
                <a:spcPct val="220000"/>
              </a:lnSpc>
            </a:pPr>
            <a:endParaRPr lang="en-US" altLang="en-US" sz="2400" i="1" smtClean="0"/>
          </a:p>
          <a:p>
            <a:pPr eaLnBrk="1" hangingPunct="1">
              <a:lnSpc>
                <a:spcPct val="220000"/>
              </a:lnSpc>
            </a:pPr>
            <a:r>
              <a:rPr lang="en-US" altLang="en-US" sz="2400" b="1" smtClean="0"/>
              <a:t>Utricle &amp; saccule</a:t>
            </a:r>
            <a:r>
              <a:rPr lang="en-US" altLang="en-US" sz="2400" smtClean="0"/>
              <a:t>:</a:t>
            </a:r>
            <a:r>
              <a:rPr lang="en-US" altLang="en-US" sz="2400" i="1" smtClean="0">
                <a:solidFill>
                  <a:schemeClr val="hlink"/>
                </a:solidFill>
              </a:rPr>
              <a:t> maculae</a:t>
            </a:r>
          </a:p>
          <a:p>
            <a:pPr eaLnBrk="1" hangingPunct="1">
              <a:lnSpc>
                <a:spcPct val="220000"/>
              </a:lnSpc>
            </a:pPr>
            <a:endParaRPr lang="en-US" altLang="en-US" sz="2400" smtClean="0"/>
          </a:p>
          <a:p>
            <a:pPr eaLnBrk="1" hangingPunct="1">
              <a:lnSpc>
                <a:spcPct val="220000"/>
              </a:lnSpc>
            </a:pPr>
            <a:r>
              <a:rPr lang="en-US" altLang="en-US" sz="2400" b="1" smtClean="0"/>
              <a:t>Semicircular canals</a:t>
            </a:r>
            <a:r>
              <a:rPr lang="en-US" altLang="en-US" sz="2400" smtClean="0"/>
              <a:t>:</a:t>
            </a:r>
            <a:r>
              <a:rPr lang="en-US" altLang="en-US" sz="2400" smtClean="0">
                <a:solidFill>
                  <a:srgbClr val="FFCC00"/>
                </a:solidFill>
              </a:rPr>
              <a:t> </a:t>
            </a:r>
            <a:r>
              <a:rPr lang="en-US" altLang="en-US" sz="2400" i="1" smtClean="0">
                <a:solidFill>
                  <a:schemeClr val="hlink"/>
                </a:solidFill>
              </a:rPr>
              <a:t>cristae</a:t>
            </a:r>
            <a:endParaRPr lang="en-US" altLang="en-US" smtClean="0"/>
          </a:p>
        </p:txBody>
      </p:sp>
      <p:pic>
        <p:nvPicPr>
          <p:cNvPr id="33796" name="Picture 4" descr="Picture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4789488"/>
            <a:ext cx="3122613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Picture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1100" y="1341438"/>
            <a:ext cx="288290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Picture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3188" y="3213100"/>
            <a:ext cx="39608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VESTIBULO-COCHLEAR NERVE</a:t>
            </a:r>
          </a:p>
        </p:txBody>
      </p:sp>
      <p:pic>
        <p:nvPicPr>
          <p:cNvPr id="34819" name="Picture 3" descr="Picture34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479550"/>
            <a:ext cx="6500813" cy="5045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891" name="Picture 4" descr="innerear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285875"/>
            <a:ext cx="8358188" cy="5414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CENTRAL CONNECTIONS OF COCHLEAR NERVE</a:t>
            </a:r>
          </a:p>
        </p:txBody>
      </p:sp>
      <p:pic>
        <p:nvPicPr>
          <p:cNvPr id="36867" name="Picture 3" descr="Picture36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43250" y="1700213"/>
            <a:ext cx="2544763" cy="5076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CENTRAL CONNECTIONS OF VESTIBULAR NERVE</a:t>
            </a:r>
          </a:p>
        </p:txBody>
      </p:sp>
      <p:pic>
        <p:nvPicPr>
          <p:cNvPr id="37891" name="Picture 3" descr="Picture37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3063" y="1428750"/>
            <a:ext cx="5183187" cy="52006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VestibNuc&amp;Pathway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404813"/>
            <a:ext cx="467836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PHYSIOLOGY OF THE EAR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AURICLE</a:t>
            </a:r>
          </a:p>
        </p:txBody>
      </p:sp>
      <p:pic>
        <p:nvPicPr>
          <p:cNvPr id="7172" name="Picture 4" descr="image"/>
          <p:cNvPicPr>
            <a:picLocks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071688" y="1682750"/>
            <a:ext cx="5324475" cy="41465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FUNCIONS OF THE EXTERNAL EAR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mtClean="0"/>
              <a:t>Auditory functions: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mtClean="0"/>
              <a:t>Sound conduction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mtClean="0"/>
              <a:t>Increase sound pressure by the resonance function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mtClean="0"/>
              <a:t>Protection of the middle ear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mtClean="0"/>
              <a:t>Curvature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mtClean="0"/>
              <a:t>Cerumen</a:t>
            </a:r>
          </a:p>
          <a:p>
            <a:pPr lvl="1" eaLnBrk="1" hangingPunct="1">
              <a:lnSpc>
                <a:spcPct val="110000"/>
              </a:lnSpc>
            </a:pP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3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FUNCTIONS OF THE EUSTACHIAN TUBE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916238" y="5805488"/>
            <a:ext cx="2755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Ventilation</a:t>
            </a:r>
            <a:endParaRPr lang="en-US" alt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0" y="573405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Protection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6156325" y="5805488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hangingPunct="0">
              <a:spcBef>
                <a:spcPct val="50000"/>
              </a:spcBef>
            </a:pPr>
            <a:r>
              <a:rPr lang="en-US" altLang="en-US" sz="3200">
                <a:latin typeface="Times New Roman" pitchFamily="18" charset="0"/>
                <a:cs typeface="Times New Roman" pitchFamily="18" charset="0"/>
              </a:rPr>
              <a:t>Drainage</a:t>
            </a:r>
          </a:p>
        </p:txBody>
      </p:sp>
      <p:pic>
        <p:nvPicPr>
          <p:cNvPr id="40967" name="Picture 7" descr="Pictur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916113"/>
            <a:ext cx="2860675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8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1916113"/>
            <a:ext cx="302101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9" descr="Picture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16113"/>
            <a:ext cx="27432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40965" grpId="0"/>
      <p:bldP spid="4096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Role of ET Dysfunction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Main route of infection in AOM (from the nasopharynx)</a:t>
            </a:r>
          </a:p>
          <a:p>
            <a:r>
              <a:rPr lang="en-US" altLang="en-US" smtClean="0"/>
              <a:t>Obstruction</a:t>
            </a:r>
          </a:p>
          <a:p>
            <a:endParaRPr lang="en-US" altLang="en-US" smtClean="0"/>
          </a:p>
          <a:p>
            <a:pPr lvl="1"/>
            <a:r>
              <a:rPr lang="en-US" altLang="en-US" smtClean="0"/>
              <a:t>Negative middle ear pressure</a:t>
            </a:r>
          </a:p>
          <a:p>
            <a:pPr lvl="1"/>
            <a:endParaRPr lang="en-US" altLang="en-US" smtClean="0"/>
          </a:p>
          <a:p>
            <a:pPr lvl="1"/>
            <a:r>
              <a:rPr lang="en-US" altLang="en-US" smtClean="0"/>
              <a:t>Formation of non purulent fluid in the middle ear (Otitis Media with Effusion)</a:t>
            </a:r>
          </a:p>
          <a:p>
            <a:endParaRPr lang="en-US" altLang="en-US" smtClean="0"/>
          </a:p>
        </p:txBody>
      </p:sp>
      <p:sp>
        <p:nvSpPr>
          <p:cNvPr id="4" name="Down Arrow 3"/>
          <p:cNvSpPr>
            <a:spLocks noChangeArrowheads="1"/>
          </p:cNvSpPr>
          <p:nvPr/>
        </p:nvSpPr>
        <p:spPr bwMode="auto">
          <a:xfrm>
            <a:off x="2000250" y="3286125"/>
            <a:ext cx="285750" cy="4286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5" name="Down Arrow 4"/>
          <p:cNvSpPr>
            <a:spLocks noChangeArrowheads="1"/>
          </p:cNvSpPr>
          <p:nvPr/>
        </p:nvSpPr>
        <p:spPr bwMode="auto">
          <a:xfrm>
            <a:off x="2071688" y="4429125"/>
            <a:ext cx="285750" cy="35718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FUNCIONS OF THE MIDDLE EAR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Ossicular leverage </a:t>
            </a:r>
          </a:p>
        </p:txBody>
      </p:sp>
      <p:pic>
        <p:nvPicPr>
          <p:cNvPr id="45060" name="Picture 4" descr="Picture6"/>
          <p:cNvPicPr>
            <a:picLocks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3141663"/>
            <a:ext cx="3708400" cy="2809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FUNCIONS OF THE MIDDLE EAR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Conduction of sound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Transformer mechanism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Hydraulic action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Ossicular leverage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mtClean="0"/>
              <a:t>Protection to the inner ear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mtClean="0"/>
              <a:t>stapedial reflex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FUNCIONS OF THE INNER  EAR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smtClean="0"/>
              <a:t>Transduction of sound to action potentials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hear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2636838"/>
            <a:ext cx="6192837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9550" y="158750"/>
            <a:ext cx="6184900" cy="653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FUNCIONS OF THE INNER  EAR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800" smtClean="0">
                <a:solidFill>
                  <a:schemeClr val="tx2"/>
                </a:solidFill>
              </a:rPr>
              <a:t>Hearing Function: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400" smtClean="0"/>
              <a:t>Transduction of sound to action potentials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990600" y="36576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50825" y="3357563"/>
            <a:ext cx="78486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Vestibular Function</a:t>
            </a:r>
            <a:r>
              <a:rPr lang="en-US" altLang="en-US"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l" rtl="0" eaLnBrk="0" hangingPunct="0">
              <a:spcBef>
                <a:spcPct val="50000"/>
              </a:spcBef>
              <a:buFontTx/>
              <a:buChar char="–"/>
            </a:pPr>
            <a:r>
              <a:rPr lang="en-US" altLang="en-US" sz="2800">
                <a:latin typeface="Times New Roman" pitchFamily="18" charset="0"/>
                <a:cs typeface="Times New Roman" pitchFamily="18" charset="0"/>
              </a:rPr>
              <a:t>   Participate in maintaining body balance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0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6732588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357188" y="1428750"/>
          <a:ext cx="4211637" cy="3440113"/>
        </p:xfrm>
        <a:graphic>
          <a:graphicData uri="http://schemas.openxmlformats.org/presentationml/2006/ole">
            <p:oleObj spid="_x0000_s7170" name="Image" r:id="rId3" imgW="6044444" imgH="4939683" progId="Photoshop.Image.6">
              <p:embed/>
            </p:oleObj>
          </a:graphicData>
        </a:graphic>
      </p:graphicFrame>
      <p:pic>
        <p:nvPicPr>
          <p:cNvPr id="5" name="Picture 13" descr="Picture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1357313"/>
            <a:ext cx="317341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500063" y="5500688"/>
            <a:ext cx="3143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/>
              <a:t>Normal 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57750" y="5357813"/>
            <a:ext cx="40719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800"/>
              <a:t>Absence of antihelix</a:t>
            </a:r>
          </a:p>
          <a:p>
            <a:pPr algn="ctr"/>
            <a:r>
              <a:rPr lang="en-US" altLang="en-US" sz="2800"/>
              <a:t>(protruding ear)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53259" name="Rectangle 11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4008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Visual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124200" y="1447800"/>
            <a:ext cx="20574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Proprioceptive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609600" y="1447800"/>
            <a:ext cx="1752600" cy="990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Vestibular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195513" y="3357563"/>
            <a:ext cx="4038600" cy="1066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1524000" y="25146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3962400" y="2438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flipH="1">
            <a:off x="5867400" y="2438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2209800" y="35814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BRAIN-STEM</a:t>
            </a: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4724400" y="5334000"/>
            <a:ext cx="29718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Postural muscles</a:t>
            </a: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533400" y="5334000"/>
            <a:ext cx="2514600" cy="990600"/>
          </a:xfrm>
          <a:prstGeom prst="rect">
            <a:avLst/>
          </a:prstGeom>
          <a:solidFill>
            <a:srgbClr val="605E0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Ocular muscles</a:t>
            </a:r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 flipH="1">
            <a:off x="2514600" y="449580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5" name="Line 13"/>
          <p:cNvSpPr>
            <a:spLocks noChangeShapeType="1"/>
          </p:cNvSpPr>
          <p:nvPr/>
        </p:nvSpPr>
        <p:spPr bwMode="auto">
          <a:xfrm>
            <a:off x="4495800" y="44196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6" name="Rectangle 14"/>
          <p:cNvSpPr>
            <a:spLocks noChangeArrowheads="1"/>
          </p:cNvSpPr>
          <p:nvPr/>
        </p:nvSpPr>
        <p:spPr bwMode="auto">
          <a:xfrm>
            <a:off x="6705600" y="3429000"/>
            <a:ext cx="19050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Cerebellum</a:t>
            </a:r>
          </a:p>
        </p:txBody>
      </p:sp>
      <p:sp>
        <p:nvSpPr>
          <p:cNvPr id="54287" name="Rectangle 15"/>
          <p:cNvSpPr>
            <a:spLocks noChangeArrowheads="1"/>
          </p:cNvSpPr>
          <p:nvPr/>
        </p:nvSpPr>
        <p:spPr bwMode="auto">
          <a:xfrm>
            <a:off x="0" y="3429000"/>
            <a:ext cx="1600200" cy="685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hangingPunct="0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C.  Cortex</a:t>
            </a:r>
          </a:p>
        </p:txBody>
      </p:sp>
      <p:sp>
        <p:nvSpPr>
          <p:cNvPr id="54288" name="Line 16"/>
          <p:cNvSpPr>
            <a:spLocks noChangeShapeType="1"/>
          </p:cNvSpPr>
          <p:nvPr/>
        </p:nvSpPr>
        <p:spPr bwMode="auto">
          <a:xfrm>
            <a:off x="1524000" y="3657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9" name="Line 17"/>
          <p:cNvSpPr>
            <a:spLocks noChangeShapeType="1"/>
          </p:cNvSpPr>
          <p:nvPr/>
        </p:nvSpPr>
        <p:spPr bwMode="auto">
          <a:xfrm flipH="1">
            <a:off x="15240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0" name="Line 18"/>
          <p:cNvSpPr>
            <a:spLocks noChangeShapeType="1"/>
          </p:cNvSpPr>
          <p:nvPr/>
        </p:nvSpPr>
        <p:spPr bwMode="auto">
          <a:xfrm>
            <a:off x="6248400" y="3657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1" name="Line 19"/>
          <p:cNvSpPr>
            <a:spLocks noChangeShapeType="1"/>
          </p:cNvSpPr>
          <p:nvPr/>
        </p:nvSpPr>
        <p:spPr bwMode="auto">
          <a:xfrm flipH="1">
            <a:off x="62484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Text Box 20"/>
          <p:cNvSpPr txBox="1">
            <a:spLocks noChangeArrowheads="1"/>
          </p:cNvSpPr>
          <p:nvPr/>
        </p:nvSpPr>
        <p:spPr bwMode="auto">
          <a:xfrm>
            <a:off x="6858000" y="2590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INPUT</a:t>
            </a:r>
          </a:p>
        </p:txBody>
      </p:sp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6781800" y="44958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OUTPUT</a:t>
            </a: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1066800" y="381000"/>
            <a:ext cx="6096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THE BALANCE SYSTEM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38"/>
            <a:ext cx="895667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pic>
        <p:nvPicPr>
          <p:cNvPr id="5632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7924800" cy="614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3074987"/>
          </a:xfrm>
        </p:spPr>
        <p:txBody>
          <a:bodyPr/>
          <a:lstStyle/>
          <a:p>
            <a:pPr eaLnBrk="1" hangingPunct="1"/>
            <a:r>
              <a:rPr lang="en-US" altLang="en-US" smtClean="0"/>
              <a:t>Disease of external ear and acute otitis media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 eaLnBrk="1" hangingPunct="1"/>
            <a:endParaRPr lang="ar-SA" altLang="en-US" smtClean="0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2590800"/>
            <a:ext cx="21717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590800"/>
            <a:ext cx="18859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0275" y="2590800"/>
            <a:ext cx="244316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Congenital anomalies of external ear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5052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Protruding ear (bat ear): </a:t>
            </a:r>
            <a:r>
              <a:rPr lang="en-US" altLang="en-US" sz="2400" smtClean="0"/>
              <a:t>otoplasty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Preauricular</a:t>
            </a:r>
            <a:r>
              <a:rPr lang="en-US" altLang="en-US" sz="2400" smtClean="0"/>
              <a:t> </a:t>
            </a:r>
            <a:r>
              <a:rPr lang="en-US" altLang="en-US" sz="2400" b="1" smtClean="0"/>
              <a:t>sinus</a:t>
            </a:r>
            <a:r>
              <a:rPr lang="en-US" altLang="en-US" sz="2400" smtClean="0"/>
              <a:t>: surgical excision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Microtia 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Atrasia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smtClean="0"/>
              <a:t>Accessory auricles</a:t>
            </a:r>
            <a:r>
              <a:rPr lang="en-US" altLang="en-US" sz="24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/>
              <a:t>RX: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plastic reconstruction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Bone anchored hearing aid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smtClean="0"/>
          </a:p>
        </p:txBody>
      </p:sp>
      <p:pic>
        <p:nvPicPr>
          <p:cNvPr id="58372" name="Picture 6" descr="1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2563" y="4876800"/>
            <a:ext cx="22669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7" descr="1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876800"/>
            <a:ext cx="21732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1600200"/>
            <a:ext cx="21336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2563" y="1600200"/>
            <a:ext cx="22669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3171825"/>
            <a:ext cx="2173288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2563" y="3171825"/>
            <a:ext cx="22669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wax</a:t>
            </a:r>
            <a:endParaRPr lang="ar-SA" alt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pic>
        <p:nvPicPr>
          <p:cNvPr id="59396" name="Picture 5" descr="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524000"/>
            <a:ext cx="31305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876675"/>
            <a:ext cx="313055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535113"/>
            <a:ext cx="261937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986213"/>
            <a:ext cx="2619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u="sng" smtClean="0"/>
              <a:t>Perichondritis of pinna:</a:t>
            </a:r>
          </a:p>
          <a:p>
            <a:pPr eaLnBrk="1" hangingPunct="1"/>
            <a:endParaRPr lang="en-US" altLang="en-US" sz="2000" b="1" u="sng" smtClean="0"/>
          </a:p>
          <a:p>
            <a:pPr lvl="1" eaLnBrk="1" hangingPunct="1"/>
            <a:r>
              <a:rPr lang="en-US" altLang="en-US" sz="1800" b="1" smtClean="0"/>
              <a:t> infection of the auricular cartilage-----necrosis ----deformity.</a:t>
            </a:r>
          </a:p>
          <a:p>
            <a:pPr eaLnBrk="1" hangingPunct="1"/>
            <a:r>
              <a:rPr lang="en-US" altLang="en-US" sz="2000" b="1" smtClean="0"/>
              <a:t> it may follow:</a:t>
            </a:r>
          </a:p>
          <a:p>
            <a:pPr lvl="1" eaLnBrk="1" hangingPunct="1"/>
            <a:r>
              <a:rPr lang="en-US" altLang="en-US" sz="1800" b="1" smtClean="0"/>
              <a:t>Haematoma</a:t>
            </a:r>
          </a:p>
          <a:p>
            <a:pPr lvl="1" eaLnBrk="1" hangingPunct="1"/>
            <a:r>
              <a:rPr lang="en-US" altLang="en-US" sz="1800" b="1" smtClean="0"/>
              <a:t>Surgery </a:t>
            </a:r>
          </a:p>
          <a:p>
            <a:pPr eaLnBrk="1" hangingPunct="1"/>
            <a:r>
              <a:rPr lang="en-US" altLang="en-US" sz="2000" b="1" smtClean="0"/>
              <a:t>RX:</a:t>
            </a:r>
          </a:p>
          <a:p>
            <a:pPr lvl="1" eaLnBrk="1" hangingPunct="1"/>
            <a:r>
              <a:rPr lang="en-US" altLang="en-US" sz="1800" b="1" smtClean="0"/>
              <a:t>ABX</a:t>
            </a:r>
          </a:p>
          <a:p>
            <a:pPr lvl="1" eaLnBrk="1" hangingPunct="1"/>
            <a:r>
              <a:rPr lang="en-US" altLang="en-US" sz="1800" b="1" smtClean="0"/>
              <a:t>Incision &amp; drainage </a:t>
            </a:r>
          </a:p>
          <a:p>
            <a:pPr lvl="1" eaLnBrk="1" hangingPunct="1"/>
            <a:r>
              <a:rPr lang="en-US" altLang="en-US" sz="1800" b="1" smtClean="0"/>
              <a:t>Removal of necrotic tissue 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000" b="1" smtClean="0"/>
          </a:p>
        </p:txBody>
      </p:sp>
      <p:pic>
        <p:nvPicPr>
          <p:cNvPr id="6042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10200" y="1524000"/>
            <a:ext cx="1990725" cy="2295525"/>
          </a:xfrm>
          <a:noFill/>
        </p:spPr>
      </p:pic>
      <p:pic>
        <p:nvPicPr>
          <p:cNvPr id="6042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4267200"/>
            <a:ext cx="22002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Picture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500188"/>
            <a:ext cx="2495550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1000125" y="5643563"/>
            <a:ext cx="2643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en-US" sz="2400"/>
              <a:t>Hematoma Auris</a:t>
            </a:r>
          </a:p>
        </p:txBody>
      </p:sp>
      <p:pic>
        <p:nvPicPr>
          <p:cNvPr id="4" name="Picture 4" descr="Picture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3" y="1357313"/>
            <a:ext cx="2641600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43500" y="5572125"/>
            <a:ext cx="2357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en-US" sz="2400"/>
              <a:t>Cauliflower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uman b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714500"/>
            <a:ext cx="7504113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Blood Supply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Richly supplied by branches from the external carotid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Otitis externa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553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smtClean="0"/>
              <a:t>Acute otitis externa: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Bacterial infection involving the skin of the external canal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b="1" smtClean="0"/>
              <a:t>Pathophysiology: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 aggressive washing the wax or retention water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Microtruma (cotton swabs,fingernails 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b="1" smtClean="0"/>
              <a:t>Pathogens</a:t>
            </a:r>
            <a:r>
              <a:rPr lang="en-US" altLang="en-US" sz="2000" smtClean="0"/>
              <a:t>;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pseudomonas aeruginosa, staphlococcus (furuncle)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b="1" smtClean="0"/>
              <a:t>SSx</a:t>
            </a:r>
            <a:r>
              <a:rPr lang="en-US" altLang="en-US" sz="2000" smtClean="0"/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pain ,tragal tendreness otalgia ,pruritus, edematous erythematous EAC, conductive hearing loss.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b="1" smtClean="0"/>
              <a:t>RX:</a:t>
            </a:r>
            <a:r>
              <a:rPr lang="en-US" altLang="en-US" sz="2000" smtClean="0"/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suction cleaning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Ear drop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Analgesia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Antibiotic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smtClean="0"/>
          </a:p>
          <a:p>
            <a:pPr eaLnBrk="1" hangingPunct="1">
              <a:lnSpc>
                <a:spcPct val="80000"/>
              </a:lnSpc>
            </a:pPr>
            <a:endParaRPr lang="en-US" altLang="en-US" sz="2000" smtClean="0"/>
          </a:p>
          <a:p>
            <a:pPr eaLnBrk="1" hangingPunct="1">
              <a:lnSpc>
                <a:spcPct val="80000"/>
              </a:lnSpc>
            </a:pPr>
            <a:endParaRPr lang="en-US" altLang="en-US" sz="2000" smtClean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1062038"/>
            <a:ext cx="24145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4572000"/>
            <a:ext cx="23336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6451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smtClean="0"/>
              <a:t>Eczematous otitis externa: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smtClean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Allergic dermatitis 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000" smtClean="0"/>
              <a:t>SSx;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 pruritis  ,redness oedema , mild pain,dry scaly skin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000" smtClean="0"/>
              <a:t>RX: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 recognize the allergen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Hydrocortisone cream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Antihistamin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smtClean="0"/>
              <a:t>Coal tar ointment ,silver nitrate  ,canalplasty (</a:t>
            </a:r>
            <a:r>
              <a:rPr lang="en-US" altLang="en-US" sz="1800" b="1" smtClean="0"/>
              <a:t>chronic stage</a:t>
            </a:r>
            <a:r>
              <a:rPr lang="en-US" altLang="en-US" sz="1800" smtClean="0"/>
              <a:t>)</a:t>
            </a:r>
          </a:p>
        </p:txBody>
      </p:sp>
      <p:pic>
        <p:nvPicPr>
          <p:cNvPr id="64516" name="Picture 7" descr="Picture 069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0" y="1600200"/>
            <a:ext cx="2362200" cy="2566988"/>
          </a:xfrm>
          <a:noFill/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210050"/>
            <a:ext cx="23622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655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90600"/>
            <a:ext cx="4038600" cy="5257800"/>
          </a:xfrm>
        </p:spPr>
        <p:txBody>
          <a:bodyPr/>
          <a:lstStyle/>
          <a:p>
            <a:pPr eaLnBrk="1" hangingPunct="1"/>
            <a:r>
              <a:rPr lang="en-US" altLang="en-US" sz="2400" b="1" smtClean="0"/>
              <a:t>Seborrhoeic otitis externa :</a:t>
            </a:r>
          </a:p>
          <a:p>
            <a:pPr lvl="1" eaLnBrk="1" hangingPunct="1"/>
            <a:r>
              <a:rPr lang="en-US" altLang="en-US" sz="2000" smtClean="0"/>
              <a:t>Greasy, scaling and crusting condition </a:t>
            </a:r>
          </a:p>
          <a:p>
            <a:pPr eaLnBrk="1" hangingPunct="1"/>
            <a:r>
              <a:rPr lang="en-US" altLang="en-US" sz="2400" b="1" smtClean="0"/>
              <a:t>Cause:</a:t>
            </a:r>
            <a:r>
              <a:rPr lang="en-US" altLang="en-US" sz="2400" smtClean="0"/>
              <a:t> </a:t>
            </a:r>
          </a:p>
          <a:p>
            <a:pPr lvl="1" eaLnBrk="1" hangingPunct="1"/>
            <a:r>
              <a:rPr lang="en-US" altLang="en-US" sz="2000" smtClean="0"/>
              <a:t>abn sebum and wax</a:t>
            </a:r>
          </a:p>
          <a:p>
            <a:pPr eaLnBrk="1" hangingPunct="1"/>
            <a:r>
              <a:rPr lang="en-US" altLang="en-US" sz="2400" b="1" smtClean="0"/>
              <a:t>SSx:</a:t>
            </a:r>
          </a:p>
          <a:p>
            <a:pPr lvl="1" eaLnBrk="1" hangingPunct="1"/>
            <a:r>
              <a:rPr lang="en-US" altLang="en-US" sz="2000" smtClean="0"/>
              <a:t>Greasy yellow scales </a:t>
            </a:r>
          </a:p>
          <a:p>
            <a:pPr lvl="1" eaLnBrk="1" hangingPunct="1"/>
            <a:r>
              <a:rPr lang="en-US" altLang="en-US" sz="2000" smtClean="0"/>
              <a:t> itching </a:t>
            </a:r>
          </a:p>
          <a:p>
            <a:pPr eaLnBrk="1" hangingPunct="1"/>
            <a:r>
              <a:rPr lang="en-US" altLang="en-US" sz="2400" b="1" smtClean="0"/>
              <a:t>RX:</a:t>
            </a:r>
          </a:p>
          <a:p>
            <a:pPr lvl="1" eaLnBrk="1" hangingPunct="1"/>
            <a:r>
              <a:rPr lang="en-US" altLang="en-US" sz="2000" smtClean="0"/>
              <a:t>Shampoo selenium sulphide and ketoconazole </a:t>
            </a:r>
          </a:p>
          <a:p>
            <a:pPr lvl="1" eaLnBrk="1" hangingPunct="1"/>
            <a:r>
              <a:rPr lang="en-US" altLang="en-US" sz="2000" smtClean="0"/>
              <a:t>Ointment; salicylic acid and sulpher 2%</a:t>
            </a:r>
          </a:p>
        </p:txBody>
      </p:sp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419600"/>
            <a:ext cx="25908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0" y="1981200"/>
            <a:ext cx="2667000" cy="2286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364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smtClean="0"/>
              <a:t>Herpetic lesions</a:t>
            </a:r>
            <a:r>
              <a:rPr lang="en-US" altLang="en-US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smtClean="0"/>
              <a:t>Herpes simplex (acyclovir in severe cases)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smtClean="0"/>
              <a:t>herpes zoster oticus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Sever pain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Vesication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Cranial nerve lesion deafness SNHL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Vertigo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Facial nerve palsies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Ramsay hunt syndrome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smtClean="0"/>
              <a:t>RX: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mtClean="0"/>
              <a:t>oral and topical acyclovir early</a:t>
            </a:r>
          </a:p>
        </p:txBody>
      </p:sp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529138"/>
            <a:ext cx="20859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209800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Otomycosis :</a:t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67587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sz="2000" smtClean="0"/>
              <a:t>Aspergillus ,candida</a:t>
            </a:r>
          </a:p>
          <a:p>
            <a:r>
              <a:rPr lang="en-US" altLang="en-US" sz="2000" smtClean="0"/>
              <a:t>SSX:</a:t>
            </a:r>
          </a:p>
          <a:p>
            <a:r>
              <a:rPr lang="en-US" altLang="en-US" sz="2000" smtClean="0"/>
              <a:t>moist tissue –paper dotted gray membrane, pruritic </a:t>
            </a:r>
          </a:p>
          <a:p>
            <a:r>
              <a:rPr lang="en-US" altLang="en-US" sz="2000" smtClean="0"/>
              <a:t>RX</a:t>
            </a:r>
          </a:p>
          <a:p>
            <a:r>
              <a:rPr lang="en-US" altLang="en-US" sz="2000" smtClean="0"/>
              <a:t>: suction cleaning</a:t>
            </a:r>
          </a:p>
          <a:p>
            <a:r>
              <a:rPr lang="en-US" altLang="en-US" sz="2000" smtClean="0"/>
              <a:t>Fungicides :</a:t>
            </a:r>
          </a:p>
          <a:p>
            <a:r>
              <a:rPr lang="en-US" altLang="en-US" sz="2000" smtClean="0"/>
              <a:t>nystatin ,econazol</a:t>
            </a:r>
          </a:p>
          <a:p>
            <a:endParaRPr lang="en-US" altLang="en-US" smtClean="0"/>
          </a:p>
        </p:txBody>
      </p:sp>
      <p:pic>
        <p:nvPicPr>
          <p:cNvPr id="6758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533400"/>
            <a:ext cx="4041775" cy="4219575"/>
          </a:xfrm>
          <a:noFill/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700588"/>
            <a:ext cx="2109788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5334000" cy="50593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smtClean="0"/>
              <a:t>Otitis externa malignans (osteomyelitis of skull base):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b="1" smtClean="0"/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Pseudomonas infection occurring in elderly diabetic patients 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b="1" smtClean="0"/>
              <a:t>SSX: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Granulation tissue in EAC at the bony cartilaginous junction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Persist otalgia, otorrhea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Cranial nerve involvement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VII, IX ,X XI ,XII,V,VI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b="1" smtClean="0"/>
              <a:t>DX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CT scan, bone scan ,culture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b="1" smtClean="0"/>
              <a:t>RX</a:t>
            </a:r>
            <a:r>
              <a:rPr lang="en-US" altLang="en-US" sz="1800" smtClean="0"/>
              <a:t>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diabetic control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Prolonged parenteral anti- pseudomonas  abx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Ear drop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Debridement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600" smtClean="0"/>
              <a:t>Hyperbaric oxygen 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smtClean="0"/>
          </a:p>
        </p:txBody>
      </p:sp>
      <p:pic>
        <p:nvPicPr>
          <p:cNvPr id="6861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43600" y="1447800"/>
            <a:ext cx="2447925" cy="2143125"/>
          </a:xfrm>
          <a:noFill/>
        </p:spPr>
      </p:pic>
      <p:pic>
        <p:nvPicPr>
          <p:cNvPr id="6861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4538" y="4329113"/>
            <a:ext cx="2438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255587"/>
          </a:xfrm>
        </p:spPr>
        <p:txBody>
          <a:bodyPr/>
          <a:lstStyle/>
          <a:p>
            <a:pPr eaLnBrk="1" hangingPunct="1"/>
            <a:r>
              <a:rPr lang="en-US" altLang="en-US" sz="2000" b="1" smtClean="0"/>
              <a:t>                                                           A cute otitis media</a:t>
            </a:r>
            <a:r>
              <a:rPr lang="en-US" altLang="en-US" smtClean="0"/>
              <a:t> </a:t>
            </a:r>
          </a:p>
        </p:txBody>
      </p:sp>
      <p:sp>
        <p:nvSpPr>
          <p:cNvPr id="696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8600"/>
            <a:ext cx="4038600" cy="5668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400" b="1" smtClean="0"/>
              <a:t>Inflammation of the middle ear cavity (&lt;3 weeks)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b="1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1400" b="1" smtClean="0"/>
              <a:t>Pathophysiology 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ET dysfunction ,spread of the infection via submucosal lymphatic  or direct spread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b="1" smtClean="0"/>
              <a:t>Pathogens;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S,pneumonia, H, influnza.Moraxella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b="1" smtClean="0"/>
              <a:t>Risks: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Craniofacial abn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Rec URTI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Day care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Bottle feeding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 smoking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 immunological disorders IgA ,IgG deficiencies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Ciliary dysfunction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Adenoid hypertrophy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GERD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NGT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b="1" smtClean="0"/>
              <a:t>SSX: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Otalgia,aural fullness, hearing loss, tinnitus ,fever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Hyperemic TM ,non mobile bulgingTM ,air fluid level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400" b="1" smtClean="0"/>
              <a:t>RX</a:t>
            </a:r>
            <a:r>
              <a:rPr lang="en-US" altLang="en-US" sz="1400" smtClean="0"/>
              <a:t>;  oral ABX  for 10 days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smtClean="0"/>
              <a:t>Antipyretics , analgsia oral and nasal decongestants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400" u="sng" smtClean="0"/>
              <a:t>Myringotomy ►sever otalgia </a:t>
            </a:r>
          </a:p>
        </p:txBody>
      </p:sp>
      <p:pic>
        <p:nvPicPr>
          <p:cNvPr id="6963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477000" y="838200"/>
            <a:ext cx="2286000" cy="1714500"/>
          </a:xfrm>
          <a:noFill/>
        </p:spPr>
      </p:pic>
      <p:pic>
        <p:nvPicPr>
          <p:cNvPr id="6963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8113" y="4610100"/>
            <a:ext cx="2352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2514600"/>
            <a:ext cx="23526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24669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Acute mastoiditis </a:t>
            </a:r>
          </a:p>
        </p:txBody>
      </p:sp>
      <p:pic>
        <p:nvPicPr>
          <p:cNvPr id="70659" name="Picture 4" descr="107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67400" y="1143000"/>
            <a:ext cx="2743200" cy="2800350"/>
          </a:xfrm>
          <a:noFill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1143000"/>
            <a:ext cx="55578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114800"/>
            <a:ext cx="2743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7168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000" b="1" smtClean="0"/>
              <a:t>Management of recurrent acute otitis media :</a:t>
            </a:r>
          </a:p>
          <a:p>
            <a:pPr lvl="1" eaLnBrk="1" hangingPunct="1"/>
            <a:r>
              <a:rPr lang="en-US" altLang="en-US" sz="1400" smtClean="0"/>
              <a:t>Myringotomy with pressure equalization tube;</a:t>
            </a:r>
          </a:p>
          <a:p>
            <a:pPr lvl="1" eaLnBrk="1" hangingPunct="1"/>
            <a:r>
              <a:rPr lang="en-US" altLang="en-US" sz="1400" smtClean="0"/>
              <a:t> </a:t>
            </a:r>
          </a:p>
        </p:txBody>
      </p:sp>
      <p:pic>
        <p:nvPicPr>
          <p:cNvPr id="71684" name="Picture 7" descr="Picture 067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1676400"/>
            <a:ext cx="3394075" cy="35512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7270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4038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1600" b="1" smtClean="0"/>
              <a:t>Secretory otitis media (otitis media with effusion)</a:t>
            </a:r>
          </a:p>
          <a:p>
            <a:pPr eaLnBrk="1" hangingPunct="1">
              <a:lnSpc>
                <a:spcPct val="90000"/>
              </a:lnSpc>
            </a:pPr>
            <a:endParaRPr lang="en-US" altLang="en-US" sz="1600" b="1" smtClean="0"/>
          </a:p>
          <a:p>
            <a:pPr eaLnBrk="1" hangingPunct="1">
              <a:lnSpc>
                <a:spcPct val="90000"/>
              </a:lnSpc>
            </a:pPr>
            <a:endParaRPr lang="en-US" altLang="en-US" sz="1600" b="1" smtClean="0"/>
          </a:p>
          <a:p>
            <a:pPr eaLnBrk="1" hangingPunct="1">
              <a:lnSpc>
                <a:spcPct val="90000"/>
              </a:lnSpc>
            </a:pPr>
            <a:endParaRPr lang="en-US" altLang="en-US" sz="1600" b="1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smtClean="0"/>
              <a:t>Persistence of fluid in the middle ear space without evidence of infection.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b="1" smtClean="0"/>
              <a:t>SSX: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smtClean="0"/>
              <a:t>nonmobile TM, airfluid levels, aural fullness, hearing loss,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b="1" smtClean="0"/>
              <a:t>DX: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smtClean="0"/>
              <a:t>tympanometry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b="1" smtClean="0"/>
              <a:t>RX: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smtClean="0"/>
              <a:t>ABx,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 smtClean="0"/>
              <a:t>Myringotomy with pressure equalization tube.</a:t>
            </a:r>
          </a:p>
        </p:txBody>
      </p:sp>
      <p:pic>
        <p:nvPicPr>
          <p:cNvPr id="72708" name="Picture 7" descr="Picture 054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3660775"/>
            <a:ext cx="4191000" cy="2971800"/>
          </a:xfrm>
          <a:noFill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554163"/>
            <a:ext cx="21145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38950" y="1509713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External Auditory Canal</a:t>
            </a:r>
          </a:p>
        </p:txBody>
      </p:sp>
      <p:pic>
        <p:nvPicPr>
          <p:cNvPr id="9219" name="Picture 6"/>
          <p:cNvPicPr>
            <a:picLocks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928813"/>
            <a:ext cx="4038600" cy="3649662"/>
          </a:xfrm>
          <a:noFill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428875"/>
            <a:ext cx="3741738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ar-SA" altLang="en-US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altLang="en-US" smtClean="0"/>
              <a:t>                    </a:t>
            </a:r>
          </a:p>
        </p:txBody>
      </p:sp>
      <p:sp>
        <p:nvSpPr>
          <p:cNvPr id="73732" name="WordArt 4"/>
          <p:cNvSpPr>
            <a:spLocks noChangeArrowheads="1" noChangeShapeType="1" noTextEdit="1"/>
          </p:cNvSpPr>
          <p:nvPr/>
        </p:nvSpPr>
        <p:spPr bwMode="auto">
          <a:xfrm>
            <a:off x="2574925" y="1905000"/>
            <a:ext cx="4114800" cy="137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91191"/>
              </a:avLst>
            </a:prstTxWarp>
          </a:bodyPr>
          <a:lstStyle/>
          <a:p>
            <a:pPr algn="ctr" rtl="0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33"/>
                </a:solidFill>
                <a:latin typeface="Arial Black"/>
              </a:rPr>
              <a:t>Thank you </a:t>
            </a:r>
          </a:p>
        </p:txBody>
      </p:sp>
      <p:pic>
        <p:nvPicPr>
          <p:cNvPr id="737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349500"/>
            <a:ext cx="7416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External Auditory Canal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3200400"/>
            <a:ext cx="27432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Cartilagenous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Present at birth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Hair follicles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Sebacous glands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Ceruminous glands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162800" y="2667000"/>
            <a:ext cx="1981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altLang="en-US" sz="2800" u="sng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Medial Two Thirds:</a:t>
            </a:r>
            <a:endParaRPr lang="en-US" altLang="en-US" sz="24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2057400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</a:pPr>
            <a:r>
              <a:rPr lang="en-US" altLang="en-US" sz="2800" u="sng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Lateral Third: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315200" y="4114800"/>
            <a:ext cx="160020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Bony</a:t>
            </a:r>
          </a:p>
          <a:p>
            <a:pPr algn="l" rtl="0"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Develops after birth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828800"/>
            <a:ext cx="457200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191000" y="2895600"/>
            <a:ext cx="76200" cy="18288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Rectangle 1"/>
          <p:cNvSpPr>
            <a:spLocks noChangeArrowheads="1"/>
          </p:cNvSpPr>
          <p:nvPr/>
        </p:nvSpPr>
        <p:spPr bwMode="auto">
          <a:xfrm>
            <a:off x="3851275" y="1341438"/>
            <a:ext cx="1647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Length:2.5 cm</a:t>
            </a:r>
          </a:p>
        </p:txBody>
      </p:sp>
      <p:sp>
        <p:nvSpPr>
          <p:cNvPr id="10250" name="Rectangle 2"/>
          <p:cNvSpPr>
            <a:spLocks noChangeArrowheads="1"/>
          </p:cNvSpPr>
          <p:nvPr/>
        </p:nvSpPr>
        <p:spPr bwMode="auto">
          <a:xfrm>
            <a:off x="323850" y="2590800"/>
            <a:ext cx="1262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lateral 1/3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Skin E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357313"/>
            <a:ext cx="33337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ea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428625"/>
            <a:ext cx="303212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6357938" y="1428750"/>
            <a:ext cx="30718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/>
              <a:t>Furunclosis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214313" y="357188"/>
            <a:ext cx="30718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/>
              <a:t>Skin of outer third of the external canal</a:t>
            </a:r>
          </a:p>
        </p:txBody>
      </p:sp>
      <p:pic>
        <p:nvPicPr>
          <p:cNvPr id="16390" name="Picture 3" descr="Picture3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571875"/>
            <a:ext cx="3113087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Box 6"/>
          <p:cNvSpPr txBox="1">
            <a:spLocks noChangeArrowheads="1"/>
          </p:cNvSpPr>
          <p:nvPr/>
        </p:nvSpPr>
        <p:spPr bwMode="auto">
          <a:xfrm>
            <a:off x="7500938" y="4214813"/>
            <a:ext cx="1357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2400"/>
              <a:t>Wax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9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1296</Words>
  <Application>Microsoft Office PowerPoint</Application>
  <PresentationFormat>On-screen Show (4:3)</PresentationFormat>
  <Paragraphs>371</Paragraphs>
  <Slides>70</Slides>
  <Notes>1</Notes>
  <HiddenSlides>4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Times New Roman</vt:lpstr>
      <vt:lpstr>Wingdings</vt:lpstr>
      <vt:lpstr>Default Design</vt:lpstr>
      <vt:lpstr>1_Default Design</vt:lpstr>
      <vt:lpstr>Adobe Photoshop Image</vt:lpstr>
      <vt:lpstr>Microsoft Photo Editor 3.0 Photo</vt:lpstr>
      <vt:lpstr>بسم الله الرحمن الرحيم </vt:lpstr>
      <vt:lpstr>ANATOMY OF THE EAR</vt:lpstr>
      <vt:lpstr>EXTERNAL EAR</vt:lpstr>
      <vt:lpstr>THE AURICLE</vt:lpstr>
      <vt:lpstr>Slide 5</vt:lpstr>
      <vt:lpstr>Blood Supply</vt:lpstr>
      <vt:lpstr>The External Auditory Canal</vt:lpstr>
      <vt:lpstr>The External Auditory Canal</vt:lpstr>
      <vt:lpstr>Slide 9</vt:lpstr>
      <vt:lpstr>ANATOMY OF THE EAR</vt:lpstr>
      <vt:lpstr>MIDDLE EAR CLEFT</vt:lpstr>
      <vt:lpstr>MIDDLE EAR CLEFT</vt:lpstr>
      <vt:lpstr>Slide 13</vt:lpstr>
      <vt:lpstr>MIDDLE EAR CLEFT</vt:lpstr>
      <vt:lpstr>Tympanum (Middle Ear Cavity) </vt:lpstr>
      <vt:lpstr>Slide 16</vt:lpstr>
      <vt:lpstr>Slide 17</vt:lpstr>
      <vt:lpstr>Slide 18</vt:lpstr>
      <vt:lpstr>Slide 19</vt:lpstr>
      <vt:lpstr>MIDDLE EAR CLEFT</vt:lpstr>
      <vt:lpstr>Slide 21</vt:lpstr>
      <vt:lpstr>Mastoid Antrum &amp; Air cells</vt:lpstr>
      <vt:lpstr>CONTENTS OF MIDDLE EAR CAVITY</vt:lpstr>
      <vt:lpstr>LINING OF MIDDLE EAR </vt:lpstr>
      <vt:lpstr>SENSARY SUPPLY OF MIDDLE AND EXTERNAL EAR </vt:lpstr>
      <vt:lpstr>Referred Earache</vt:lpstr>
      <vt:lpstr>Referred Earache </vt:lpstr>
      <vt:lpstr>ANATOMY OF INNER EAR</vt:lpstr>
      <vt:lpstr>Slide 29</vt:lpstr>
      <vt:lpstr>The Bony Labyrinth  </vt:lpstr>
      <vt:lpstr>CONTENTS OF THE BONY LABYRINTH</vt:lpstr>
      <vt:lpstr>CONTENTS OF MEMBRANOUS LABYRINTH</vt:lpstr>
      <vt:lpstr>INNER EAR SENSORY EPITHELIUM</vt:lpstr>
      <vt:lpstr>THE VESTIBULO-COCHLEAR NERVE</vt:lpstr>
      <vt:lpstr>Slide 35</vt:lpstr>
      <vt:lpstr>CENTRAL CONNECTIONS OF COCHLEAR NERVE</vt:lpstr>
      <vt:lpstr>CENTRAL CONNECTIONS OF VESTIBULAR NERVE</vt:lpstr>
      <vt:lpstr>Slide 38</vt:lpstr>
      <vt:lpstr>PHYSIOLOGY OF THE EAR</vt:lpstr>
      <vt:lpstr>FUNCIONS OF THE EXTERNAL EAR</vt:lpstr>
      <vt:lpstr>FUNCTIONS OF THE EUSTACHIAN TUBE</vt:lpstr>
      <vt:lpstr>Role of ET Dysfunction </vt:lpstr>
      <vt:lpstr>FUNCIONS OF THE MIDDLE EAR</vt:lpstr>
      <vt:lpstr>FUNCIONS OF THE MIDDLE EAR</vt:lpstr>
      <vt:lpstr>FUNCIONS OF THE INNER  EAR</vt:lpstr>
      <vt:lpstr>Slide 46</vt:lpstr>
      <vt:lpstr>FUNCIONS OF THE INNER  EAR</vt:lpstr>
      <vt:lpstr>Slide 48</vt:lpstr>
      <vt:lpstr>Slide 49</vt:lpstr>
      <vt:lpstr>Slide 50</vt:lpstr>
      <vt:lpstr>Slide 51</vt:lpstr>
      <vt:lpstr>Slide 52</vt:lpstr>
      <vt:lpstr>Slide 53</vt:lpstr>
      <vt:lpstr>Disease of external ear and acute otitis media </vt:lpstr>
      <vt:lpstr>Congenital anomalies of external ear </vt:lpstr>
      <vt:lpstr>wax</vt:lpstr>
      <vt:lpstr>Slide 57</vt:lpstr>
      <vt:lpstr>Slide 58</vt:lpstr>
      <vt:lpstr>Slide 59</vt:lpstr>
      <vt:lpstr>Otitis externa</vt:lpstr>
      <vt:lpstr>Slide 61</vt:lpstr>
      <vt:lpstr>Slide 62</vt:lpstr>
      <vt:lpstr>Slide 63</vt:lpstr>
      <vt:lpstr>Otomycosis : </vt:lpstr>
      <vt:lpstr>Slide 65</vt:lpstr>
      <vt:lpstr>                                                           A cute otitis media </vt:lpstr>
      <vt:lpstr>Acute mastoiditis </vt:lpstr>
      <vt:lpstr>Slide 68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</dc:title>
  <dc:creator>El-Sayed</dc:creator>
  <cp:lastModifiedBy>class2</cp:lastModifiedBy>
  <cp:revision>147</cp:revision>
  <dcterms:created xsi:type="dcterms:W3CDTF">2003-09-14T18:56:00Z</dcterms:created>
  <dcterms:modified xsi:type="dcterms:W3CDTF">2007-05-20T22:46:22Z</dcterms:modified>
</cp:coreProperties>
</file>