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87" r:id="rId11"/>
    <p:sldId id="265" r:id="rId12"/>
    <p:sldId id="277" r:id="rId13"/>
    <p:sldId id="297" r:id="rId14"/>
    <p:sldId id="266" r:id="rId15"/>
    <p:sldId id="269" r:id="rId16"/>
    <p:sldId id="271" r:id="rId17"/>
    <p:sldId id="274" r:id="rId18"/>
    <p:sldId id="279" r:id="rId19"/>
    <p:sldId id="288" r:id="rId20"/>
    <p:sldId id="289" r:id="rId21"/>
    <p:sldId id="290" r:id="rId22"/>
    <p:sldId id="282" r:id="rId23"/>
    <p:sldId id="292" r:id="rId24"/>
    <p:sldId id="29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8" d="100"/>
          <a:sy n="58" d="100"/>
        </p:scale>
        <p:origin x="1464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317B243-6468-4F4D-9E6B-EB5C4BE4DFE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4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22051D39-B901-471B-A7BB-B571EA0E52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5FEA8-BC99-463C-ADF3-04732489BAB2}" type="slidenum">
              <a:rPr lang="ar-SA" sz="1200" smtClean="0"/>
              <a:pPr/>
              <a:t>1</a:t>
            </a:fld>
            <a:endParaRPr lang="en-US" sz="1200"/>
          </a:p>
        </p:txBody>
      </p:sp>
      <p:sp>
        <p:nvSpPr>
          <p:cNvPr id="3993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105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92AEEC-4186-469B-9915-F2A365DDFFCF}" type="slidenum">
              <a:rPr lang="ar-SA" sz="1200" smtClean="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550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3237A-836B-4476-BE94-DC255D14DC2D}" type="slidenum">
              <a:rPr lang="ar-SA" sz="1200" smtClean="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3709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69BA8B-4032-4835-AC3F-80A41CF71D86}" type="slidenum">
              <a:rPr lang="ar-SA" sz="1200" smtClean="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662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B113C-BDB7-4AA3-A57D-583A6BD66692}" type="slidenum">
              <a:rPr lang="ar-SA" sz="1200" smtClean="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388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F99A6B-F9A6-4AED-B9F1-7BAC0968C9E9}" type="slidenum">
              <a:rPr lang="ar-SA" sz="1200" smtClean="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7041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83045-6C27-4C56-B9E8-5EE557BCE9AB}" type="slidenum">
              <a:rPr lang="ar-SA" sz="1200" smtClean="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524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4069B5-4CD7-4373-9A57-5C0F52E8418B}" type="slidenum">
              <a:rPr lang="ar-SA" sz="1200" smtClean="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475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D787EA-7CF3-4181-A2E7-751D1F30A1B9}" type="slidenum">
              <a:rPr lang="ar-SA" sz="1200" smtClean="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522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7F1BCF-F764-4A34-B1E2-12AA09065D08}" type="slidenum">
              <a:rPr lang="ar-SA" sz="1200" smtClean="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5155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018FF4-3186-43D3-9105-6F462DEDBE88}" type="slidenum">
              <a:rPr lang="ar-SA" sz="1200" smtClean="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510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AFDA75-D906-4311-A1A7-6D03ABEC0E69}" type="slidenum">
              <a:rPr lang="ar-SA" sz="1200" smtClean="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489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CB319-69C8-4339-A8FD-2614B06D63CD}" type="slidenum">
              <a:rPr lang="ar-SA" sz="1200" smtClean="0"/>
              <a:pPr/>
              <a:t>22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228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3598EB-2D9A-4AA7-9EEB-4E24DAEF8938}" type="slidenum">
              <a:rPr lang="ar-SA" sz="1200" smtClean="0"/>
              <a:pPr/>
              <a:t>23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28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63B71F-1ADE-4427-8ADE-9BEFFA0651F1}" type="slidenum">
              <a:rPr lang="ar-SA" sz="1200" smtClean="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542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CE4FAA-02DA-46B6-BCDA-6F6479C91BFD}" type="slidenum">
              <a:rPr lang="ar-SA" sz="1200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823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B9E6CA-1212-4138-8D7C-8EE080B39AA3}" type="slidenum">
              <a:rPr lang="ar-SA" sz="1200" smtClean="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659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7916B7-22F5-46E2-A6F6-65B056DE518E}" type="slidenum">
              <a:rPr lang="ar-SA" sz="1200" smtClean="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135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77D2-6D96-4D13-B0DA-46D0F37FF9CE}" type="slidenum">
              <a:rPr lang="ar-SA" sz="1200" smtClean="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541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9B019F-CCC4-4705-BA96-133270E37817}" type="slidenum">
              <a:rPr lang="ar-SA" sz="1200" smtClean="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813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AF5F97-EEFB-45FB-9FFF-DD300340342D}" type="slidenum">
              <a:rPr lang="ar-SA" sz="1200" smtClean="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005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1638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92D050"/>
                </a:solidFill>
              </a:rPr>
              <a:t>www.Rhinology.ksu.edu.sa</a:t>
            </a:r>
            <a:endParaRPr lang="ar-SA">
              <a:solidFill>
                <a:srgbClr val="92D05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4FF08717-65F1-4DF4-9460-FF883CBB3AA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6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0E24-2227-4C90-83E5-C78ECA58611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613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9842-2208-4765-9973-07F20F04F8A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14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8EA7-5085-4F66-9969-EFC68096839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382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26988" y="6461125"/>
            <a:ext cx="2216761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92D050"/>
                </a:solidFill>
              </a:rPr>
              <a:t>www.rhinologychair.org</a:t>
            </a: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F2E1-C85B-4B9C-BE34-F7E59EC2FD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387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D424-8EA5-4318-A45F-A772B2D95AE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330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0458-F803-464C-A2B0-36B0D10E65F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0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7CBC-AA56-4727-8C20-C0E1A5AEBF6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389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F392-0F86-4906-9384-A84D17EFE1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7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7F9D-92D1-4B10-9CB0-47B44B2B8F0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385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6E71-7EF8-4AF5-9F92-9905C8D2012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09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CF2C-2940-4F8F-AFBC-6A001EEA422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56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	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cs typeface="Times New Roman" pitchFamily="18" charset="0"/>
              </a:defRPr>
            </a:lvl1pPr>
          </a:lstStyle>
          <a:p>
            <a:pPr>
              <a:defRPr/>
            </a:pPr>
            <a:fld id="{B0ECC24A-639B-48B4-A6B8-B850E52D01E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sz="4800" dirty="0"/>
              <a:t>Management of Epistaxis</a:t>
            </a:r>
            <a:br>
              <a:rPr lang="en-US" sz="4800" dirty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Prof. Surayie Al Dousary</a:t>
            </a:r>
          </a:p>
          <a:p>
            <a:r>
              <a:rPr lang="en-US" i="1" dirty="0"/>
              <a:t>Rhinology research Chair Director</a:t>
            </a:r>
          </a:p>
          <a:p>
            <a:r>
              <a:rPr lang="en-US" i="1"/>
              <a:t>www.profseraye.com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Therapeutic Equipment to be Available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Variety of nasal packing materials</a:t>
            </a:r>
          </a:p>
          <a:p>
            <a:r>
              <a:rPr lang="en-US"/>
              <a:t>Silver nitrate cautery sticks</a:t>
            </a:r>
          </a:p>
          <a:p>
            <a:r>
              <a:rPr lang="en-US"/>
              <a:t>10cc syringe with 18G needle</a:t>
            </a:r>
          </a:p>
          <a:p>
            <a:r>
              <a:rPr lang="en-US"/>
              <a:t>Local anesthetic for prn injection</a:t>
            </a:r>
          </a:p>
          <a:p>
            <a:r>
              <a:rPr lang="en-US"/>
              <a:t>Gelfoam, Collagen absorbable hemostat, Surgicel or other hemostatic materials.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67650" cy="4419600"/>
          </a:xfrm>
        </p:spPr>
        <p:txBody>
          <a:bodyPr/>
          <a:lstStyle/>
          <a:p>
            <a:r>
              <a:rPr lang="en-US" dirty="0"/>
              <a:t>Measure blood pressure and vital signs</a:t>
            </a:r>
          </a:p>
          <a:p>
            <a:r>
              <a:rPr lang="en-US" dirty="0"/>
              <a:t>Apply direct pressure to external nose to decrease bleeding</a:t>
            </a:r>
          </a:p>
          <a:p>
            <a:r>
              <a:rPr lang="en-US" dirty="0"/>
              <a:t>Use </a:t>
            </a:r>
            <a:r>
              <a:rPr lang="en-US" dirty="0" err="1"/>
              <a:t>vasoconstricting</a:t>
            </a:r>
            <a:r>
              <a:rPr lang="en-US" dirty="0"/>
              <a:t> spray mixed with </a:t>
            </a:r>
            <a:r>
              <a:rPr lang="en-US" dirty="0" err="1"/>
              <a:t>tetracaine</a:t>
            </a:r>
            <a:r>
              <a:rPr lang="en-US" dirty="0"/>
              <a:t> in a 1:1 ratio for topical anesthesia</a:t>
            </a:r>
          </a:p>
          <a:p>
            <a:r>
              <a:rPr lang="en-US" b="1" dirty="0">
                <a:solidFill>
                  <a:srgbClr val="FFFF00"/>
                </a:solidFill>
              </a:rPr>
              <a:t>Identify the bleeding source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Epistaxis Supplies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0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668" t="36072" r="39882" b="23558"/>
          <a:stretch/>
        </p:blipFill>
        <p:spPr bwMode="auto">
          <a:xfrm>
            <a:off x="5220072" y="2780928"/>
            <a:ext cx="28528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627" t="37994" r="3031" b="23559"/>
          <a:stretch/>
        </p:blipFill>
        <p:spPr bwMode="auto">
          <a:xfrm>
            <a:off x="1016555" y="2854651"/>
            <a:ext cx="2962614" cy="21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8533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Nosebleeds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71936"/>
          </a:xfrm>
        </p:spPr>
        <p:txBody>
          <a:bodyPr/>
          <a:lstStyle/>
          <a:p>
            <a:r>
              <a:rPr lang="en-US" sz="2400" b="1" i="1" kern="1200" dirty="0">
                <a:latin typeface="Times New Roman" pitchFamily="18" charset="0"/>
              </a:rPr>
              <a:t>ANTERIOR</a:t>
            </a:r>
          </a:p>
          <a:p>
            <a:pPr lvl="1"/>
            <a:r>
              <a:rPr lang="en-US" dirty="0"/>
              <a:t>Most common in younger population</a:t>
            </a:r>
          </a:p>
          <a:p>
            <a:pPr lvl="1"/>
            <a:r>
              <a:rPr lang="en-US" dirty="0"/>
              <a:t>Usually due to nasal mucosal dryness</a:t>
            </a:r>
          </a:p>
          <a:p>
            <a:pPr lvl="1"/>
            <a:r>
              <a:rPr lang="en-US" dirty="0"/>
              <a:t>Usually controlled with conservative measures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422108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1" dirty="0"/>
              <a:t>POSTERIOR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Usually occurs in older population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HTN and SYS diseases are common contributing factors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Significant bleeding in posterior pharynx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More challenging to control</a:t>
            </a:r>
            <a:endParaRPr lang="en-US" i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Anterior Epistaxis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820150" cy="3875087"/>
          </a:xfrm>
        </p:spPr>
        <p:txBody>
          <a:bodyPr/>
          <a:lstStyle/>
          <a:p>
            <a:r>
              <a:rPr lang="en-US" sz="2800" dirty="0"/>
              <a:t>Localized digital pressure for minimum of 5-10 minutes, </a:t>
            </a:r>
          </a:p>
          <a:p>
            <a:r>
              <a:rPr lang="en-US" sz="2800" dirty="0"/>
              <a:t>Silver nitrate cautery </a:t>
            </a:r>
          </a:p>
          <a:p>
            <a:r>
              <a:rPr lang="en-US" sz="2800" dirty="0"/>
              <a:t>Collagen Absorbable Hemostat or other topical coagulant</a:t>
            </a:r>
          </a:p>
          <a:p>
            <a:r>
              <a:rPr lang="en-US" sz="2800" dirty="0"/>
              <a:t>Anterior nasal packing for refractory epistaxis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/>
              <a:t>Anterior Nasal Packs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573463"/>
            <a:ext cx="4714875" cy="2903537"/>
          </a:xfrm>
        </p:spPr>
        <p:txBody>
          <a:bodyPr/>
          <a:lstStyle/>
          <a:p>
            <a:r>
              <a:rPr lang="en-US" sz="2800"/>
              <a:t>Formed expandable sponges are very effective</a:t>
            </a:r>
          </a:p>
          <a:p>
            <a:r>
              <a:rPr lang="en-US" sz="2800"/>
              <a:t>Available in many shapes, sizes and some are impregnated with antibacterial agents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005263"/>
            <a:ext cx="2895600" cy="1019175"/>
          </a:xfrm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300663"/>
            <a:ext cx="2895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61198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Posterior Epistaxis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IV pain medication and </a:t>
            </a:r>
            <a:r>
              <a:rPr lang="en-US" dirty="0" err="1"/>
              <a:t>antiemetics</a:t>
            </a:r>
            <a:r>
              <a:rPr lang="en-US" dirty="0"/>
              <a:t> may be helpful </a:t>
            </a:r>
          </a:p>
          <a:p>
            <a:r>
              <a:rPr lang="en-US" dirty="0"/>
              <a:t>Use topical anesthetic and </a:t>
            </a:r>
            <a:r>
              <a:rPr lang="en-US" dirty="0" err="1"/>
              <a:t>vasoconstrictive</a:t>
            </a:r>
            <a:r>
              <a:rPr lang="en-US" dirty="0"/>
              <a:t> spray for </a:t>
            </a:r>
            <a:r>
              <a:rPr lang="en-US" sz="2400" b="1" i="1" kern="1200" dirty="0">
                <a:latin typeface="Times New Roman" pitchFamily="18" charset="0"/>
              </a:rPr>
              <a:t>improved</a:t>
            </a:r>
            <a:r>
              <a:rPr lang="en-US" dirty="0"/>
              <a:t> visualization and patient comfort</a:t>
            </a:r>
          </a:p>
          <a:p>
            <a:r>
              <a:rPr lang="en-US" dirty="0"/>
              <a:t>Balloon-type </a:t>
            </a:r>
            <a:r>
              <a:rPr lang="en-US" dirty="0" err="1"/>
              <a:t>episaxis</a:t>
            </a:r>
            <a:r>
              <a:rPr lang="en-US" dirty="0"/>
              <a:t> devices often easiest</a:t>
            </a:r>
          </a:p>
          <a:p>
            <a:r>
              <a:rPr lang="en-US" dirty="0"/>
              <a:t>Foley catheter or other traditional posterior packs may be necessary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Posterior Pack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36290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Duration of Packing Placement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 duration will vary according to the patient’s particular needs.</a:t>
            </a:r>
          </a:p>
          <a:p>
            <a:r>
              <a:rPr lang="en-US"/>
              <a:t>Typically, anterior pack at least 24-48 hours, sometimes longer.</a:t>
            </a:r>
          </a:p>
          <a:p>
            <a:r>
              <a:rPr lang="en-US"/>
              <a:t>Posterior pack may need to remain for 48-72 hours.  If a balloon pack is used, advised tapered deflation of balloons - most successful when volume is documented.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Glance</a:t>
            </a:r>
            <a:endParaRPr lang="ar-SA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Nose Blood Supply</a:t>
            </a:r>
          </a:p>
          <a:p>
            <a:r>
              <a:rPr lang="en-US" dirty="0"/>
              <a:t>Causes of Epistaxis</a:t>
            </a:r>
          </a:p>
          <a:p>
            <a:r>
              <a:rPr lang="en-US" dirty="0"/>
              <a:t>History, Examination and Investigation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Blood loss management</a:t>
            </a:r>
          </a:p>
          <a:p>
            <a:r>
              <a:rPr lang="en-US" dirty="0"/>
              <a:t>Avoidance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with Nasal Packing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Best to place patient on a p.o. antibiotic to decrease risk of sinusitis and Toxic Shock Syndrome</a:t>
            </a:r>
          </a:p>
          <a:p>
            <a:r>
              <a:rPr lang="en-US"/>
              <a:t>Advise pt to avoid straining, bending forward or removing packing early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Patients with Nasal Packing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/>
              <a:t>Most patients may be treated as outpatients but hospital admission and observation should be strongly considered when a posterior pack is used.  SaO2 should be monitored as well.  </a:t>
            </a:r>
          </a:p>
          <a:p>
            <a:r>
              <a:rPr lang="en-US"/>
              <a:t>Admission may also be prudent for those with CAD, severe HTN or significant anemia.  Give supplemental oxygen via humidified face tent.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3800"/>
              <a:t>Other Treatments for Refractory Epistaxis</a:t>
            </a:r>
            <a:endParaRPr 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r>
              <a:rPr lang="en-US" sz="2800"/>
              <a:t>Greater palatine foramen block</a:t>
            </a:r>
          </a:p>
          <a:p>
            <a:r>
              <a:rPr lang="en-US" sz="2800"/>
              <a:t>Septoplasty</a:t>
            </a:r>
          </a:p>
          <a:p>
            <a:r>
              <a:rPr lang="en-US" sz="2800"/>
              <a:t>Endoscopic cauterization</a:t>
            </a:r>
          </a:p>
          <a:p>
            <a:r>
              <a:rPr lang="en-US" sz="2800"/>
              <a:t>Selective embolization by interventional radiologist</a:t>
            </a:r>
          </a:p>
          <a:p>
            <a:r>
              <a:rPr lang="en-US" sz="2800"/>
              <a:t>Internal maxillary artery ligation</a:t>
            </a:r>
          </a:p>
          <a:p>
            <a:r>
              <a:rPr lang="en-US" sz="2800"/>
              <a:t>Transantral sphenopalatine artery ligation</a:t>
            </a:r>
          </a:p>
          <a:p>
            <a:r>
              <a:rPr lang="en-US" sz="2800"/>
              <a:t>Intraoral ligation of the maxillary artery</a:t>
            </a:r>
          </a:p>
          <a:p>
            <a:r>
              <a:rPr lang="en-US" sz="2800"/>
              <a:t>Anterior and posterior ethmoid artery ligation</a:t>
            </a:r>
          </a:p>
          <a:p>
            <a:r>
              <a:rPr lang="en-US" sz="2800"/>
              <a:t>External carotid artery ligation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Preventive Measures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700"/>
              <a:t>Keep allergic rhinitis under control.  Use saline nasal spray frequently to cleanse and moisturize the nose.</a:t>
            </a:r>
          </a:p>
          <a:p>
            <a:r>
              <a:rPr lang="en-US" sz="2700"/>
              <a:t>Avoid forceful nose blowing</a:t>
            </a:r>
          </a:p>
          <a:p>
            <a:r>
              <a:rPr lang="en-US" sz="2700"/>
              <a:t>Avoid digital manipulation of the nose with fingers or other objects</a:t>
            </a:r>
          </a:p>
          <a:p>
            <a:r>
              <a:rPr lang="en-US" sz="2700"/>
              <a:t>Use saline-based gel intranasally for mucosal dryness</a:t>
            </a:r>
          </a:p>
          <a:p>
            <a:r>
              <a:rPr lang="en-US" sz="2700"/>
              <a:t>Consider using a humidifier in the bedroom</a:t>
            </a:r>
          </a:p>
          <a:p>
            <a:r>
              <a:rPr lang="en-US" sz="2700"/>
              <a:t>Keep vasoconstricting spray at home to use only prn epistaxis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Loss Management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loss Estimate</a:t>
            </a:r>
          </a:p>
          <a:p>
            <a:pPr lvl="1"/>
            <a:r>
              <a:rPr lang="en-US" dirty="0"/>
              <a:t>Vital sign</a:t>
            </a:r>
          </a:p>
          <a:p>
            <a:pPr lvl="1"/>
            <a:r>
              <a:rPr lang="en-US" dirty="0"/>
              <a:t>Blood workup</a:t>
            </a:r>
          </a:p>
          <a:p>
            <a:r>
              <a:rPr lang="en-US" dirty="0"/>
              <a:t>Blood  Expansion</a:t>
            </a:r>
          </a:p>
          <a:p>
            <a:r>
              <a:rPr lang="en-US" dirty="0"/>
              <a:t>Blood Transportation</a:t>
            </a:r>
          </a:p>
          <a:p>
            <a:pPr lvl="1"/>
            <a:r>
              <a:rPr lang="en-US" dirty="0"/>
              <a:t>Blood Component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895600" cy="3733800"/>
          </a:xfrm>
        </p:spPr>
        <p:txBody>
          <a:bodyPr/>
          <a:lstStyle/>
          <a:p>
            <a:r>
              <a:rPr lang="en-US"/>
              <a:t>Vascular anatomy of the medial and lateral nasal walls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638175"/>
            <a:ext cx="4267200" cy="5648325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Causes of Epistaxis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>
                <a:solidFill>
                  <a:srgbClr val="FFFF00"/>
                </a:solidFill>
              </a:rPr>
              <a:t>Nasal trauma (nose picking, foreign bodies, forceful nose blowing)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>
                <a:solidFill>
                  <a:srgbClr val="FFFF00"/>
                </a:solidFill>
              </a:rPr>
              <a:t>Allergic, chronic or infectious rhinitis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/>
              <a:t>Chemical irritants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/>
              <a:t>Medications (topical)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>
                <a:solidFill>
                  <a:srgbClr val="FFFF00"/>
                </a:solidFill>
              </a:rPr>
              <a:t>Drying of the nasal mucosa from low humidity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/>
              <a:t>Deviation of nasal septum or septal perforation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/>
              <a:t>Bleeding polyp of the septum or lateral nasal wall (inverted papilloma)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/>
              <a:t>Neoplasms of the nose or sinuses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>
                <a:solidFill>
                  <a:srgbClr val="FFFF00"/>
                </a:solidFill>
              </a:rPr>
              <a:t>Tumors of the nasopharynx especially Nasopharyngeal Angiofibroma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/>
              <a:t>Vascular malformation</a:t>
            </a:r>
            <a:endParaRPr lang="en-US" sz="24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648200" y="6488113"/>
            <a:ext cx="345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Systemic Causes of Epistaxis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/>
              <a:t>Anticoagulants (ASA, NSAIDS)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/>
              <a:t>Hepatic disease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/>
              <a:t>Blood diseases and coagulopathies such as  Thrombocytopenia, ITP, Leukemia, Hemophilia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30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/>
              <a:t>Systemic arterial hypertension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/>
              <a:t>Endocrine Causes: pregnancy, pheochromocytoma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>
                <a:solidFill>
                  <a:srgbClr val="FFFF00"/>
                </a:solidFill>
              </a:rPr>
              <a:t>Hereditary hemorrhagic telangectasias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300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648200" y="6488113"/>
            <a:ext cx="316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Common Causes of Epistaxis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/>
              <a:t>Disruption of the nasal mucosa - local trauma, dry environment, forceful blowing, etc.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/>
              <a:t>Facial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/>
              <a:t>Scars and damage from previous nosebleeds that reopen and bleed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/>
              <a:t>Intranasal medications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/>
              <a:t>Hypertension and/or arteriosclerosis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/>
              <a:t>Anticoagulant medications </a:t>
            </a:r>
          </a:p>
          <a:p>
            <a:endParaRPr lang="en-US" sz="20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Nasal Blood Supply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Internal and external carotid arteries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Many arterial and venous anastomoses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Kiesselbach’s plexus (Little’s area) in anterior septum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Woodruff’s plexus in posterior septum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History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Previous bleeding episodes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Nasal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Family history of bleeding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Hypertension - current medications and how tightly controlled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Hepatic diseases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Use of anticoagulants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Other medical conditions - DM, CAD, etc.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 - Equipment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sz="3000"/>
              <a:t>Protective equipment - gloves, safety goggles</a:t>
            </a:r>
          </a:p>
          <a:p>
            <a:r>
              <a:rPr lang="en-US" sz="3000"/>
              <a:t>Headlight if available</a:t>
            </a:r>
          </a:p>
          <a:p>
            <a:r>
              <a:rPr lang="en-US" sz="3000"/>
              <a:t>Nasal Speculum</a:t>
            </a:r>
          </a:p>
          <a:p>
            <a:r>
              <a:rPr lang="en-US" sz="3000"/>
              <a:t>Suction</a:t>
            </a:r>
          </a:p>
          <a:p>
            <a:r>
              <a:rPr lang="en-US" sz="3000"/>
              <a:t>forceps</a:t>
            </a:r>
          </a:p>
          <a:p>
            <a:r>
              <a:rPr lang="en-US" sz="3000"/>
              <a:t>Tongue depressor</a:t>
            </a:r>
          </a:p>
          <a:p>
            <a:r>
              <a:rPr lang="en-US" sz="3000"/>
              <a:t>Vasoconstricting agent</a:t>
            </a:r>
          </a:p>
          <a:p>
            <a:r>
              <a:rPr lang="en-US" sz="3000"/>
              <a:t>Topical anesthetic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IBBONS">
  <a:themeElements>
    <a:clrScheme name="">
      <a:dk1>
        <a:srgbClr val="000F1E"/>
      </a:dk1>
      <a:lt1>
        <a:srgbClr val="FFFFFF"/>
      </a:lt1>
      <a:dk2>
        <a:srgbClr val="003366"/>
      </a:dk2>
      <a:lt2>
        <a:srgbClr val="99FF33"/>
      </a:lt2>
      <a:accent1>
        <a:srgbClr val="006699"/>
      </a:accent1>
      <a:accent2>
        <a:srgbClr val="003366"/>
      </a:accent2>
      <a:accent3>
        <a:srgbClr val="AAADB8"/>
      </a:accent3>
      <a:accent4>
        <a:srgbClr val="DADADA"/>
      </a:accent4>
      <a:accent5>
        <a:srgbClr val="AAB8CA"/>
      </a:accent5>
      <a:accent6>
        <a:srgbClr val="002D5C"/>
      </a:accent6>
      <a:hlink>
        <a:srgbClr val="0099CC"/>
      </a:hlink>
      <a:folHlink>
        <a:srgbClr val="009999"/>
      </a:folHlink>
    </a:clrScheme>
    <a:fontScheme name="RIBBONS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.POT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.PO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2599</TotalTime>
  <Words>815</Words>
  <Application>Microsoft Office PowerPoint</Application>
  <PresentationFormat>On-screen Show (4:3)</PresentationFormat>
  <Paragraphs>157</Paragraphs>
  <Slides>24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ＭＳ Ｐゴシック</vt:lpstr>
      <vt:lpstr>Arial</vt:lpstr>
      <vt:lpstr>GE SS TV Bold</vt:lpstr>
      <vt:lpstr>Times New Roman</vt:lpstr>
      <vt:lpstr>Tw Cen MT Condensed Extra Bold</vt:lpstr>
      <vt:lpstr>RIBBONS</vt:lpstr>
      <vt:lpstr>Management of Epistaxis </vt:lpstr>
      <vt:lpstr>At Glance</vt:lpstr>
      <vt:lpstr>Vascular anatomy of the medial and lateral nasal walls</vt:lpstr>
      <vt:lpstr>Local Causes of Epistaxis</vt:lpstr>
      <vt:lpstr>Systemic Causes of Epistaxis</vt:lpstr>
      <vt:lpstr>Most Common Causes of Epistaxis</vt:lpstr>
      <vt:lpstr>Nasal Blood Supply</vt:lpstr>
      <vt:lpstr>Patient History</vt:lpstr>
      <vt:lpstr>Physical Exam - Equipment</vt:lpstr>
      <vt:lpstr>Therapeutic Equipment to be Available</vt:lpstr>
      <vt:lpstr>Physical Exam</vt:lpstr>
      <vt:lpstr>General Epistaxis Supplies</vt:lpstr>
      <vt:lpstr>Nasal Exam</vt:lpstr>
      <vt:lpstr>Types of Nosebleeds</vt:lpstr>
      <vt:lpstr>Treatment of Anterior Epistaxis </vt:lpstr>
      <vt:lpstr>Anterior Nasal Packs</vt:lpstr>
      <vt:lpstr>Treatment of Posterior Epistaxis </vt:lpstr>
      <vt:lpstr>Posterior Pack</vt:lpstr>
      <vt:lpstr>Duration of Packing Placement</vt:lpstr>
      <vt:lpstr>Patients with Nasal Packing</vt:lpstr>
      <vt:lpstr>Patients with Nasal Packing</vt:lpstr>
      <vt:lpstr>Other Treatments for Refractory Epistaxis</vt:lpstr>
      <vt:lpstr>Preventive Measures</vt:lpstr>
      <vt:lpstr>Blood Loss Management</vt:lpstr>
    </vt:vector>
  </TitlesOfParts>
  <Company>Childers Medical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Epistaxis The Goal is Control</dc:title>
  <dc:creator>Tracey Childers</dc:creator>
  <cp:lastModifiedBy>Surayie Al Dousary</cp:lastModifiedBy>
  <cp:revision>38</cp:revision>
  <cp:lastPrinted>2005-10-21T19:39:36Z</cp:lastPrinted>
  <dcterms:created xsi:type="dcterms:W3CDTF">2005-10-21T15:32:37Z</dcterms:created>
  <dcterms:modified xsi:type="dcterms:W3CDTF">2017-12-03T09:09:48Z</dcterms:modified>
</cp:coreProperties>
</file>