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310" r:id="rId2"/>
    <p:sldId id="309" r:id="rId3"/>
    <p:sldId id="261" r:id="rId4"/>
    <p:sldId id="307" r:id="rId5"/>
    <p:sldId id="266" r:id="rId6"/>
    <p:sldId id="267" r:id="rId7"/>
    <p:sldId id="311" r:id="rId8"/>
    <p:sldId id="268" r:id="rId9"/>
    <p:sldId id="271" r:id="rId10"/>
    <p:sldId id="273" r:id="rId11"/>
    <p:sldId id="275" r:id="rId12"/>
    <p:sldId id="276" r:id="rId13"/>
    <p:sldId id="279" r:id="rId14"/>
    <p:sldId id="277" r:id="rId15"/>
    <p:sldId id="298" r:id="rId16"/>
    <p:sldId id="312" r:id="rId17"/>
    <p:sldId id="278" r:id="rId18"/>
    <p:sldId id="299" r:id="rId19"/>
    <p:sldId id="336" r:id="rId20"/>
    <p:sldId id="335" r:id="rId21"/>
    <p:sldId id="352" r:id="rId22"/>
    <p:sldId id="350" r:id="rId23"/>
    <p:sldId id="304" r:id="rId24"/>
    <p:sldId id="333" r:id="rId25"/>
    <p:sldId id="293" r:id="rId26"/>
    <p:sldId id="294" r:id="rId27"/>
    <p:sldId id="295" r:id="rId28"/>
    <p:sldId id="296" r:id="rId29"/>
    <p:sldId id="297" r:id="rId30"/>
    <p:sldId id="349" r:id="rId31"/>
    <p:sldId id="287" r:id="rId32"/>
    <p:sldId id="343" r:id="rId33"/>
    <p:sldId id="342" r:id="rId34"/>
    <p:sldId id="288" r:id="rId35"/>
    <p:sldId id="338" r:id="rId36"/>
    <p:sldId id="339" r:id="rId37"/>
    <p:sldId id="340" r:id="rId38"/>
    <p:sldId id="351" r:id="rId39"/>
    <p:sldId id="313" r:id="rId40"/>
    <p:sldId id="344" r:id="rId41"/>
    <p:sldId id="345" r:id="rId42"/>
    <p:sldId id="346" r:id="rId43"/>
    <p:sldId id="341" r:id="rId44"/>
    <p:sldId id="314" r:id="rId45"/>
    <p:sldId id="347" r:id="rId46"/>
    <p:sldId id="348" r:id="rId47"/>
    <p:sldId id="315" r:id="rId48"/>
    <p:sldId id="316" r:id="rId49"/>
    <p:sldId id="317" r:id="rId50"/>
    <p:sldId id="318" r:id="rId51"/>
    <p:sldId id="319" r:id="rId52"/>
    <p:sldId id="334" r:id="rId53"/>
    <p:sldId id="326" r:id="rId54"/>
    <p:sldId id="327" r:id="rId55"/>
    <p:sldId id="330" r:id="rId56"/>
    <p:sldId id="329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5" autoAdjust="0"/>
    <p:restoredTop sz="94660"/>
  </p:normalViewPr>
  <p:slideViewPr>
    <p:cSldViewPr>
      <p:cViewPr varScale="1">
        <p:scale>
          <a:sx n="58" d="100"/>
          <a:sy n="58" d="100"/>
        </p:scale>
        <p:origin x="1590" y="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70B5E79-8BEB-4A34-8672-7273A7723DEC}" type="datetimeFigureOut">
              <a:rPr lang="ar-SA" smtClean="0"/>
              <a:t>15/03/1439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2E7E02E-9BC0-4C83-8066-9F5760B741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711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7E02E-9BC0-4C83-8066-9F5760B74190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398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839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D656-D75C-451D-84D4-029D83986850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0625-1663-4731-9B94-6DC6F92E8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D656-D75C-451D-84D4-029D83986850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0625-1663-4731-9B94-6DC6F92E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D656-D75C-451D-84D4-029D83986850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0625-1663-4731-9B94-6DC6F92E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D656-D75C-451D-84D4-029D83986850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0625-1663-4731-9B94-6DC6F92E89F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9738" y="6053138"/>
            <a:ext cx="94297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4648200" y="6488113"/>
            <a:ext cx="3163888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r" eaLnBrk="1" hangingPunct="1">
              <a:defRPr/>
            </a:pPr>
            <a:r>
              <a:rPr lang="en-US" sz="1800" dirty="0" err="1">
                <a:solidFill>
                  <a:srgbClr val="92D050"/>
                </a:solidFill>
                <a:latin typeface="Tw Cen MT Condensed Extra Bold" pitchFamily="34" charset="0"/>
              </a:rPr>
              <a:t>Rhinology</a:t>
            </a:r>
            <a:r>
              <a:rPr lang="en-US" sz="2400" dirty="0">
                <a:solidFill>
                  <a:srgbClr val="92D050"/>
                </a:solidFill>
                <a:latin typeface="Tw Cen MT Condensed Extra Bold" pitchFamily="34" charset="0"/>
              </a:rPr>
              <a:t> </a:t>
            </a:r>
            <a:r>
              <a:rPr lang="en-US" dirty="0">
                <a:solidFill>
                  <a:srgbClr val="92D050"/>
                </a:solidFill>
                <a:latin typeface="Tw Cen MT Condensed Extra Bold" pitchFamily="34" charset="0"/>
              </a:rPr>
              <a:t>Chair </a:t>
            </a:r>
            <a:r>
              <a:rPr lang="ar-SA" dirty="0">
                <a:solidFill>
                  <a:srgbClr val="92D050"/>
                </a:solidFill>
                <a:latin typeface="GE SS TV Bold" pitchFamily="18" charset="-78"/>
                <a:cs typeface="GE SS TV Bold" pitchFamily="18" charset="-78"/>
              </a:rPr>
              <a:t>انفية</a:t>
            </a:r>
            <a:r>
              <a:rPr lang="ar-SA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569912" y="6461125"/>
            <a:ext cx="2096536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srgbClr val="92D050"/>
                </a:solidFill>
              </a:rPr>
              <a:t>www.Rhinologychair.org</a:t>
            </a:r>
            <a:endParaRPr lang="ar-SA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D656-D75C-451D-84D4-029D83986850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0625-1663-4731-9B94-6DC6F92E8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D656-D75C-451D-84D4-029D83986850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0625-1663-4731-9B94-6DC6F92E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D656-D75C-451D-84D4-029D83986850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0625-1663-4731-9B94-6DC6F92E8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D656-D75C-451D-84D4-029D83986850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0625-1663-4731-9B94-6DC6F92E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D656-D75C-451D-84D4-029D83986850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0625-1663-4731-9B94-6DC6F92E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D656-D75C-451D-84D4-029D83986850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0625-1663-4731-9B94-6DC6F92E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2180D656-D75C-451D-84D4-029D83986850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44340625-1663-4731-9B94-6DC6F92E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180D656-D75C-451D-84D4-029D83986850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4340625-1663-4731-9B94-6DC6F92E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Univers" pitchFamily="34" charset="0"/>
              </a:rPr>
              <a:t>The Nasal Septum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Prof. </a:t>
            </a:r>
            <a:r>
              <a:rPr lang="en-US" sz="2800" b="1" dirty="0" err="1"/>
              <a:t>Surayie</a:t>
            </a:r>
            <a:r>
              <a:rPr lang="en-US" sz="2800" b="1" dirty="0"/>
              <a:t> Al </a:t>
            </a:r>
            <a:r>
              <a:rPr lang="en-US" sz="2800" b="1" dirty="0" err="1"/>
              <a:t>Dousarey</a:t>
            </a:r>
            <a:endParaRPr lang="en-US" sz="2800" b="1" dirty="0"/>
          </a:p>
          <a:p>
            <a:pPr algn="ctr"/>
            <a:r>
              <a:rPr lang="en-US" sz="2800" b="1" dirty="0"/>
              <a:t>Rhinology Chair Director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4724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www.rhinologychair.org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5410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www.profseraye.com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300" dirty="0">
                <a:latin typeface="Traditional Arabic" pitchFamily="2" charset="-78"/>
              </a:rPr>
              <a:t>The </a:t>
            </a:r>
            <a:r>
              <a:rPr lang="en-US" sz="5300" dirty="0" err="1">
                <a:latin typeface="Traditional Arabic" pitchFamily="2" charset="-78"/>
              </a:rPr>
              <a:t>Vomer</a:t>
            </a:r>
            <a:endParaRPr lang="en-US" sz="5300" dirty="0">
              <a:latin typeface="Traditional Arabic" pitchFamily="2" charset="-7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81534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200" dirty="0">
                <a:latin typeface="Traditional Arabic" pitchFamily="2" charset="-78"/>
              </a:rPr>
              <a:t>Develops from </a:t>
            </a:r>
            <a:r>
              <a:rPr lang="en-US" sz="3200" dirty="0">
                <a:solidFill>
                  <a:srgbClr val="FFFF00"/>
                </a:solidFill>
                <a:latin typeface="Traditional Arabic" pitchFamily="2" charset="-78"/>
              </a:rPr>
              <a:t>connective tissue </a:t>
            </a:r>
            <a:r>
              <a:rPr lang="en-US" sz="3200" dirty="0">
                <a:latin typeface="Traditional Arabic" pitchFamily="2" charset="-78"/>
              </a:rPr>
              <a:t>membrane on each side of the </a:t>
            </a:r>
            <a:r>
              <a:rPr lang="en-US" sz="3200" dirty="0" err="1">
                <a:latin typeface="Traditional Arabic" pitchFamily="2" charset="-78"/>
              </a:rPr>
              <a:t>septal</a:t>
            </a:r>
            <a:r>
              <a:rPr lang="en-US" sz="3200" dirty="0">
                <a:latin typeface="Traditional Arabic" pitchFamily="2" charset="-78"/>
              </a:rPr>
              <a:t> cartilage.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dirty="0">
                <a:latin typeface="Traditional Arabic" pitchFamily="2" charset="-78"/>
              </a:rPr>
              <a:t>For the opposing lamellae of the </a:t>
            </a:r>
            <a:r>
              <a:rPr lang="en-US" sz="3200" dirty="0" err="1">
                <a:latin typeface="Traditional Arabic" pitchFamily="2" charset="-78"/>
              </a:rPr>
              <a:t>vomer</a:t>
            </a:r>
            <a:r>
              <a:rPr lang="en-US" sz="3200" dirty="0">
                <a:latin typeface="Traditional Arabic" pitchFamily="2" charset="-78"/>
              </a:rPr>
              <a:t> to fuse, the intervening </a:t>
            </a:r>
            <a:r>
              <a:rPr lang="en-US" sz="3200" dirty="0">
                <a:solidFill>
                  <a:srgbClr val="FFFF00"/>
                </a:solidFill>
                <a:latin typeface="Traditional Arabic" pitchFamily="2" charset="-78"/>
              </a:rPr>
              <a:t>cartilage must be absorbed </a:t>
            </a:r>
            <a:r>
              <a:rPr lang="en-US" sz="3200" dirty="0">
                <a:latin typeface="Traditional Arabic" pitchFamily="2" charset="-78"/>
              </a:rPr>
              <a:t>completed by mid adult hood. </a:t>
            </a:r>
            <a:br>
              <a:rPr lang="en-US" sz="3200" dirty="0">
                <a:latin typeface="Traditional Arabic" pitchFamily="2" charset="-78"/>
              </a:rPr>
            </a:br>
            <a:endParaRPr lang="en-US" sz="1100" dirty="0"/>
          </a:p>
        </p:txBody>
      </p:sp>
      <p:pic>
        <p:nvPicPr>
          <p:cNvPr id="4" name="Picture 2" descr="D:\NasalSept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495800"/>
            <a:ext cx="3056046" cy="255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300">
                <a:latin typeface="Traditional Arabic" pitchFamily="2" charset="-78"/>
              </a:rPr>
              <a:t>Inequality of Growth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900" dirty="0">
                <a:latin typeface="Traditional Arabic" pitchFamily="2" charset="-78"/>
              </a:rPr>
              <a:t>Buckle laterally, creating the posterior </a:t>
            </a:r>
            <a:r>
              <a:rPr lang="en-US" sz="3900" dirty="0" err="1">
                <a:solidFill>
                  <a:srgbClr val="FFFF00"/>
                </a:solidFill>
                <a:latin typeface="Traditional Arabic" pitchFamily="2" charset="-78"/>
              </a:rPr>
              <a:t>septal</a:t>
            </a:r>
            <a:r>
              <a:rPr lang="en-US" sz="3900" dirty="0">
                <a:solidFill>
                  <a:srgbClr val="FFFF00"/>
                </a:solidFill>
                <a:latin typeface="Traditional Arabic" pitchFamily="2" charset="-78"/>
              </a:rPr>
              <a:t> spur</a:t>
            </a:r>
            <a:r>
              <a:rPr lang="en-US" sz="3900" dirty="0">
                <a:latin typeface="Traditional Arabic" pitchFamily="2" charset="-78"/>
              </a:rPr>
              <a:t>.</a:t>
            </a:r>
          </a:p>
          <a:p>
            <a:pPr eaLnBrk="1" hangingPunct="1">
              <a:defRPr/>
            </a:pPr>
            <a:r>
              <a:rPr lang="en-US" sz="3900" dirty="0">
                <a:latin typeface="Traditional Arabic" pitchFamily="2" charset="-78"/>
              </a:rPr>
              <a:t>Even on the normal, fully matured septum, elevations and </a:t>
            </a:r>
            <a:r>
              <a:rPr lang="en-US" sz="3900" dirty="0" err="1">
                <a:latin typeface="Traditional Arabic" pitchFamily="2" charset="-78"/>
              </a:rPr>
              <a:t>ridgelike</a:t>
            </a:r>
            <a:r>
              <a:rPr lang="en-US" sz="3900" dirty="0">
                <a:latin typeface="Traditional Arabic" pitchFamily="2" charset="-78"/>
              </a:rPr>
              <a:t> </a:t>
            </a:r>
            <a:r>
              <a:rPr lang="en-US" sz="3900" dirty="0">
                <a:solidFill>
                  <a:srgbClr val="FFFF00"/>
                </a:solidFill>
                <a:latin typeface="Traditional Arabic" pitchFamily="2" charset="-78"/>
              </a:rPr>
              <a:t>protuberances</a:t>
            </a:r>
            <a:r>
              <a:rPr lang="en-US" sz="3900" dirty="0">
                <a:latin typeface="Traditional Arabic" pitchFamily="2" charset="-78"/>
              </a:rPr>
              <a:t> interrupt the smooth surface. </a:t>
            </a:r>
            <a:br>
              <a:rPr lang="en-US" sz="3900" dirty="0">
                <a:latin typeface="Traditional Arabic" pitchFamily="2" charset="-78"/>
              </a:rPr>
            </a:br>
            <a:endParaRPr lang="en-US" sz="13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300" dirty="0" err="1">
                <a:latin typeface="Traditional Arabic" pitchFamily="2" charset="-78"/>
              </a:rPr>
              <a:t>Tuberculum</a:t>
            </a:r>
            <a:r>
              <a:rPr lang="en-US" sz="5300" dirty="0">
                <a:latin typeface="Traditional Arabic" pitchFamily="2" charset="-78"/>
              </a:rPr>
              <a:t> </a:t>
            </a:r>
            <a:r>
              <a:rPr lang="en-US" sz="5300" dirty="0" err="1">
                <a:latin typeface="Traditional Arabic" pitchFamily="2" charset="-78"/>
              </a:rPr>
              <a:t>Septi</a:t>
            </a:r>
            <a:endParaRPr lang="en-US" sz="5300" dirty="0">
              <a:latin typeface="Traditional Arabic" pitchFamily="2" charset="-7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8153400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000">
                <a:latin typeface="Traditional Arabic" pitchFamily="2" charset="-78"/>
              </a:rPr>
              <a:t>The most constant thickened mucosa appearing opposite the anterior end of the middle nasal turbinate.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>
                <a:latin typeface="Traditional Arabic" pitchFamily="2" charset="-78"/>
              </a:rPr>
              <a:t>Occasionally, oblique mucosal ridges are notable on the Posteroinferior septum.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>
                <a:latin typeface="Traditional Arabic" pitchFamily="2" charset="-78"/>
              </a:rPr>
              <a:t>These are Septal Plicae, remnants of mucosal folds prominent up to eight months of fetal age, which generally regress and disappear in infancy.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>
                <a:latin typeface="Traditional Arabic" pitchFamily="2" charset="-78"/>
              </a:rPr>
              <a:t>They may persist and may even hypertrophy into Tumorlike obstructing masses.</a:t>
            </a:r>
            <a:br>
              <a:rPr lang="en-US" sz="3000">
                <a:latin typeface="Traditional Arabic" pitchFamily="2" charset="-78"/>
              </a:rPr>
            </a:br>
            <a:endParaRPr lang="en-US" sz="3000">
              <a:latin typeface="Traditional Arabic" pitchFamily="2" charset="-78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>
                <a:cs typeface="Times New Roman" pitchFamily="18" charset="0"/>
              </a:rPr>
              <a:t>Septal Positions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6868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600" dirty="0">
                <a:latin typeface="Traditional Arabic" pitchFamily="2" charset="-78"/>
              </a:rPr>
              <a:t>Septum </a:t>
            </a:r>
            <a:r>
              <a:rPr lang="en-US" sz="3600" dirty="0">
                <a:solidFill>
                  <a:srgbClr val="FFFF00"/>
                </a:solidFill>
                <a:latin typeface="Traditional Arabic" pitchFamily="2" charset="-78"/>
              </a:rPr>
              <a:t>bows</a:t>
            </a:r>
            <a:r>
              <a:rPr lang="en-US" sz="3600" dirty="0">
                <a:latin typeface="Traditional Arabic" pitchFamily="2" charset="-78"/>
              </a:rPr>
              <a:t> entirely into one nasal cavity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dirty="0">
                <a:latin typeface="Traditional Arabic" pitchFamily="2" charset="-78"/>
              </a:rPr>
              <a:t> Double buckling occurs with an </a:t>
            </a:r>
            <a:r>
              <a:rPr lang="en-US" sz="3600" dirty="0" err="1">
                <a:solidFill>
                  <a:srgbClr val="FFFF00"/>
                </a:solidFill>
                <a:latin typeface="Traditional Arabic" pitchFamily="2" charset="-78"/>
              </a:rPr>
              <a:t>S‑shaped</a:t>
            </a:r>
            <a:r>
              <a:rPr lang="en-US" sz="3600" dirty="0">
                <a:latin typeface="Traditional Arabic" pitchFamily="2" charset="-78"/>
              </a:rPr>
              <a:t> deformity affecting both cavities.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dirty="0">
                <a:latin typeface="Traditional Arabic" pitchFamily="2" charset="-78"/>
              </a:rPr>
              <a:t>The </a:t>
            </a:r>
            <a:r>
              <a:rPr lang="en-US" sz="3600" dirty="0" err="1">
                <a:latin typeface="Traditional Arabic" pitchFamily="2" charset="-78"/>
              </a:rPr>
              <a:t>septal</a:t>
            </a:r>
            <a:r>
              <a:rPr lang="en-US" sz="3600" dirty="0">
                <a:latin typeface="Traditional Arabic" pitchFamily="2" charset="-78"/>
              </a:rPr>
              <a:t> cartilage is often </a:t>
            </a:r>
            <a:r>
              <a:rPr lang="en-US" sz="3600" dirty="0">
                <a:solidFill>
                  <a:srgbClr val="FFFF00"/>
                </a:solidFill>
                <a:latin typeface="Traditional Arabic" pitchFamily="2" charset="-78"/>
              </a:rPr>
              <a:t>dislocated</a:t>
            </a:r>
            <a:r>
              <a:rPr lang="en-US" sz="3600" dirty="0">
                <a:latin typeface="Traditional Arabic" pitchFamily="2" charset="-78"/>
              </a:rPr>
              <a:t> out of the midline groove of the maxillary crest .</a:t>
            </a:r>
            <a:br>
              <a:rPr lang="en-US" sz="3600" dirty="0">
                <a:latin typeface="Traditional Arabic" pitchFamily="2" charset="-78"/>
              </a:rPr>
            </a:br>
            <a:endParaRPr lang="en-US" sz="1200" dirty="0"/>
          </a:p>
        </p:txBody>
      </p:sp>
      <p:pic>
        <p:nvPicPr>
          <p:cNvPr id="4" name="Picture 5" descr="D:\nasalseptum1.jpg"/>
          <p:cNvPicPr>
            <a:picLocks noChangeAspect="1" noChangeArrowheads="1"/>
          </p:cNvPicPr>
          <p:nvPr/>
        </p:nvPicPr>
        <p:blipFill>
          <a:blip r:embed="rId2" cstate="print"/>
          <a:srcRect t="14000" b="12000"/>
          <a:stretch>
            <a:fillRect/>
          </a:stretch>
        </p:blipFill>
        <p:spPr bwMode="auto">
          <a:xfrm>
            <a:off x="1371600" y="4267200"/>
            <a:ext cx="5842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>
                <a:latin typeface="Arial" pitchFamily="34" charset="0"/>
              </a:rPr>
              <a:t>Asymmetry of the Nasal Septum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latin typeface="Traditional Arabic" pitchFamily="2" charset="-78"/>
              </a:rPr>
              <a:t>Approximately </a:t>
            </a:r>
            <a:r>
              <a:rPr lang="en-US" sz="2800" dirty="0">
                <a:solidFill>
                  <a:srgbClr val="FFFF00"/>
                </a:solidFill>
                <a:latin typeface="Traditional Arabic" pitchFamily="2" charset="-78"/>
              </a:rPr>
              <a:t>80 %</a:t>
            </a:r>
            <a:r>
              <a:rPr lang="en-US" sz="2800" dirty="0">
                <a:latin typeface="Traditional Arabic" pitchFamily="2" charset="-78"/>
              </a:rPr>
              <a:t> of humans have some deformity of the nasal septum.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latin typeface="Traditional Arabic" pitchFamily="2" charset="-78"/>
              </a:rPr>
              <a:t>Any or all parts of the septum  except for the </a:t>
            </a:r>
            <a:r>
              <a:rPr lang="en-US" sz="2800" dirty="0">
                <a:solidFill>
                  <a:srgbClr val="FFFF00"/>
                </a:solidFill>
                <a:latin typeface="Traditional Arabic" pitchFamily="2" charset="-78"/>
              </a:rPr>
              <a:t>posterior free border at the </a:t>
            </a:r>
            <a:r>
              <a:rPr lang="en-US" sz="2800" dirty="0" err="1">
                <a:solidFill>
                  <a:srgbClr val="FFFF00"/>
                </a:solidFill>
                <a:latin typeface="Traditional Arabic" pitchFamily="2" charset="-78"/>
              </a:rPr>
              <a:t>choanae</a:t>
            </a:r>
            <a:r>
              <a:rPr lang="en-US" sz="2800" dirty="0">
                <a:latin typeface="Traditional Arabic" pitchFamily="2" charset="-78"/>
              </a:rPr>
              <a:t>, where it is always midline.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latin typeface="Traditional Arabic" pitchFamily="2" charset="-78"/>
              </a:rPr>
              <a:t>A common area of deflection is along the </a:t>
            </a:r>
            <a:r>
              <a:rPr lang="en-US" sz="2800" dirty="0">
                <a:solidFill>
                  <a:srgbClr val="FFFF00"/>
                </a:solidFill>
                <a:latin typeface="Traditional Arabic" pitchFamily="2" charset="-78"/>
              </a:rPr>
              <a:t>articulation</a:t>
            </a:r>
            <a:r>
              <a:rPr lang="en-US" sz="2800" dirty="0">
                <a:latin typeface="Traditional Arabic" pitchFamily="2" charset="-78"/>
              </a:rPr>
              <a:t> between the vomer and the perpendicular plate of the ethmoid</a:t>
            </a:r>
          </a:p>
        </p:txBody>
      </p:sp>
      <p:sp>
        <p:nvSpPr>
          <p:cNvPr id="2" name="Rectangle 1"/>
          <p:cNvSpPr/>
          <p:nvPr/>
        </p:nvSpPr>
        <p:spPr>
          <a:xfrm>
            <a:off x="-5486400" y="4876800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Traditional Arabic" pitchFamily="2" charset="-78"/>
              </a:rPr>
              <a:t>Especially when these two bones are separated for a considerable distance by the sphenoidal process of the septal cartilage.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/>
              <a:t>Septal</a:t>
            </a:r>
            <a:r>
              <a:rPr lang="en-US" b="1" dirty="0"/>
              <a:t> Deviations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80772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• Types: traumatic and congenital</a:t>
            </a:r>
          </a:p>
          <a:p>
            <a:pPr>
              <a:buNone/>
            </a:pPr>
            <a:r>
              <a:rPr lang="en-US" sz="2800" dirty="0"/>
              <a:t>• Common Defects: spurs, crests, dislocation of quadrangular </a:t>
            </a:r>
            <a:r>
              <a:rPr lang="en-US" sz="2800" dirty="0" err="1"/>
              <a:t>septal</a:t>
            </a:r>
            <a:r>
              <a:rPr lang="en-US" sz="2800" dirty="0"/>
              <a:t> cartilage, buckling</a:t>
            </a:r>
          </a:p>
          <a:p>
            <a:pPr>
              <a:buNone/>
            </a:pPr>
            <a:r>
              <a:rPr lang="en-US" sz="2800" dirty="0"/>
              <a:t>• </a:t>
            </a:r>
            <a:r>
              <a:rPr lang="en-US" sz="2800" dirty="0" err="1"/>
              <a:t>SSx</a:t>
            </a:r>
            <a:r>
              <a:rPr lang="en-US" sz="2800" dirty="0"/>
              <a:t>: unilateral nasal obstruction (may be bilateral), </a:t>
            </a:r>
            <a:r>
              <a:rPr lang="en-US" sz="2800" dirty="0" err="1"/>
              <a:t>hyposmia</a:t>
            </a:r>
            <a:r>
              <a:rPr lang="en-US" sz="2800" dirty="0"/>
              <a:t>, </a:t>
            </a:r>
            <a:r>
              <a:rPr lang="en-US" sz="2800" dirty="0" err="1"/>
              <a:t>epistaxis</a:t>
            </a:r>
            <a:r>
              <a:rPr lang="en-US" sz="2800" dirty="0"/>
              <a:t>, recurrent sinusitis</a:t>
            </a:r>
          </a:p>
          <a:p>
            <a:pPr>
              <a:buNone/>
            </a:pPr>
            <a:r>
              <a:rPr lang="en-US" sz="2800" dirty="0"/>
              <a:t>• </a:t>
            </a:r>
            <a:r>
              <a:rPr lang="en-US" sz="2800" dirty="0" err="1"/>
              <a:t>Dx</a:t>
            </a:r>
            <a:r>
              <a:rPr lang="en-US" sz="2800" dirty="0"/>
              <a:t>: anterior </a:t>
            </a:r>
            <a:r>
              <a:rPr lang="en-US" sz="2800" dirty="0" err="1"/>
              <a:t>rhinoscopy</a:t>
            </a:r>
            <a:endParaRPr lang="en-US" sz="2800" dirty="0"/>
          </a:p>
        </p:txBody>
      </p:sp>
      <p:pic>
        <p:nvPicPr>
          <p:cNvPr id="4" name="Picture 5" descr="D:\nasalseptum1.jpg"/>
          <p:cNvPicPr>
            <a:picLocks noChangeAspect="1" noChangeArrowheads="1"/>
          </p:cNvPicPr>
          <p:nvPr/>
        </p:nvPicPr>
        <p:blipFill>
          <a:blip r:embed="rId2" cstate="print"/>
          <a:srcRect t="14000" r="3913" b="14000"/>
          <a:stretch>
            <a:fillRect/>
          </a:stretch>
        </p:blipFill>
        <p:spPr bwMode="auto">
          <a:xfrm>
            <a:off x="3302000" y="4343400"/>
            <a:ext cx="561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Caudal End Dislocation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4442" t="10102" r="23496" b="5717"/>
          <a:stretch>
            <a:fillRect/>
          </a:stretch>
        </p:blipFill>
        <p:spPr bwMode="auto">
          <a:xfrm>
            <a:off x="838200" y="2514600"/>
            <a:ext cx="3829628" cy="348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4321" t="40407" r="22549" b="22554"/>
          <a:stretch>
            <a:fillRect/>
          </a:stretch>
        </p:blipFill>
        <p:spPr bwMode="auto">
          <a:xfrm>
            <a:off x="4829908" y="2547815"/>
            <a:ext cx="3622725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8800">
                <a:solidFill>
                  <a:schemeClr val="tx1"/>
                </a:solidFill>
                <a:latin typeface="Traditional Arabic" pitchFamily="2" charset="-78"/>
              </a:rPr>
              <a:t>Spurs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3921125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4400" dirty="0">
                <a:latin typeface="Traditional Arabic" pitchFamily="2" charset="-78"/>
              </a:rPr>
              <a:t>Ridge like deflections and spurs may occur there, even if the rest of the septum is straight. </a:t>
            </a:r>
            <a:br>
              <a:rPr lang="en-US" sz="4400" dirty="0">
                <a:latin typeface="Traditional Arabic" pitchFamily="2" charset="-78"/>
              </a:rPr>
            </a:br>
            <a:endParaRPr lang="en-US" sz="4400" dirty="0">
              <a:latin typeface="Traditional Arabic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122" t="21887" r="35801" b="22554"/>
          <a:stretch>
            <a:fillRect/>
          </a:stretch>
        </p:blipFill>
        <p:spPr bwMode="auto">
          <a:xfrm>
            <a:off x="6019800" y="4114800"/>
            <a:ext cx="274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i="1" dirty="0"/>
              <a:t>Surgical Management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• </a:t>
            </a:r>
            <a:r>
              <a:rPr lang="en-US" b="1" dirty="0" err="1"/>
              <a:t>Submucous</a:t>
            </a:r>
            <a:r>
              <a:rPr lang="en-US" b="1" dirty="0"/>
              <a:t> Resection: obstructing cartilaginous and bony portion </a:t>
            </a:r>
            <a:r>
              <a:rPr lang="en-US" dirty="0"/>
              <a:t>of the nasal septum is removed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b="1" dirty="0" err="1"/>
              <a:t>Septoplasty</a:t>
            </a:r>
            <a:r>
              <a:rPr lang="en-US" b="1" dirty="0"/>
              <a:t>: removal of deviated cartilaginous and bony septum </a:t>
            </a:r>
            <a:r>
              <a:rPr lang="en-US" dirty="0"/>
              <a:t>with reinsertion after remodeling and repositioning (preserves support system, less risk of perforation)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• nasal obstruction (deviated nasal septum), </a:t>
            </a:r>
          </a:p>
          <a:p>
            <a:r>
              <a:rPr lang="en-US" dirty="0"/>
              <a:t>epistaxis, chronic sinusitis (when septum is obstructing), </a:t>
            </a:r>
          </a:p>
          <a:p>
            <a:r>
              <a:rPr lang="en-US" dirty="0"/>
              <a:t>access for </a:t>
            </a:r>
            <a:r>
              <a:rPr lang="en-US" dirty="0" err="1"/>
              <a:t>transseptal</a:t>
            </a:r>
            <a:r>
              <a:rPr lang="en-US" dirty="0"/>
              <a:t> </a:t>
            </a:r>
            <a:r>
              <a:rPr lang="en-US" dirty="0" err="1"/>
              <a:t>sphenoidotomy</a:t>
            </a:r>
            <a:r>
              <a:rPr lang="en-US" dirty="0"/>
              <a:t>, </a:t>
            </a:r>
          </a:p>
          <a:p>
            <a:r>
              <a:rPr lang="en-US" dirty="0"/>
              <a:t>headache from an impacted spur</a:t>
            </a:r>
          </a:p>
          <a:p>
            <a:r>
              <a:rPr lang="en-US" dirty="0" err="1"/>
              <a:t>septal</a:t>
            </a:r>
            <a:r>
              <a:rPr lang="en-US" dirty="0"/>
              <a:t> </a:t>
            </a:r>
            <a:r>
              <a:rPr lang="en-US" dirty="0" err="1"/>
              <a:t>neoplasia</a:t>
            </a:r>
            <a:r>
              <a:rPr lang="en-US" dirty="0"/>
              <a:t> (rare)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8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Univers" pitchFamily="34" charset="0"/>
              </a:rPr>
              <a:t>The Nasal Septum Development</a:t>
            </a:r>
            <a:endParaRPr lang="en-US" dirty="0"/>
          </a:p>
        </p:txBody>
      </p:sp>
      <p:pic>
        <p:nvPicPr>
          <p:cNvPr id="4" name="Picture 4" descr="PNSEmbryo10Wk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819400"/>
            <a:ext cx="3581400" cy="271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2590800"/>
            <a:ext cx="4301306" cy="175432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dirty="0"/>
              <a:t>I. Cartilaginous Vault</a:t>
            </a:r>
          </a:p>
          <a:p>
            <a:endParaRPr lang="en-US" sz="3600" b="1" dirty="0"/>
          </a:p>
          <a:p>
            <a:r>
              <a:rPr lang="en-US" sz="3600" b="1" dirty="0"/>
              <a:t>II. Bony Vault</a:t>
            </a:r>
            <a:endParaRPr lang="ar-SA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Goals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6096000" cy="349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41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EMERGENCIES NASAL OBSTRUCTION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089486"/>
              </p:ext>
            </p:extLst>
          </p:nvPr>
        </p:nvGraphicFramePr>
        <p:xfrm>
          <a:off x="457200" y="1897221"/>
          <a:ext cx="8229600" cy="3558699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1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8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97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Diagnosis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Emergency</a:t>
                      </a:r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2219">
                <a:tc>
                  <a:txBody>
                    <a:bodyPr/>
                    <a:lstStyle/>
                    <a:p>
                      <a:r>
                        <a:rPr lang="en-US"/>
                        <a:t>Septal hematoma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Elevation of mucosal perichondrium with cartilage devascularization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Septal cartilage necrosis, development of a saddle-nose deformity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2381">
                <a:tc>
                  <a:txBody>
                    <a:bodyPr/>
                    <a:lstStyle/>
                    <a:p>
                      <a:r>
                        <a:rPr lang="en-US"/>
                        <a:t>Septal abscess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Intracranial extension of infection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Septal cartilage necrosis, development of a saddle-nose deformity, cavernous sinus thrombosis, intracranial infection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Mucormycosis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Tissue destruction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Extension to brain or orbit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505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/>
              <a:t>Septoplasty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17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392" t="21373" r="3921" b="22826"/>
          <a:stretch>
            <a:fillRect/>
          </a:stretch>
        </p:blipFill>
        <p:spPr bwMode="auto">
          <a:xfrm>
            <a:off x="685800" y="2209800"/>
            <a:ext cx="8112917" cy="387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57150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72032"/>
            <a:ext cx="57150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887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Submucous</a:t>
            </a:r>
            <a:r>
              <a:rPr lang="en-US" dirty="0"/>
              <a:t> Resection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6169" t="19265" r="1725" b="18800"/>
          <a:stretch>
            <a:fillRect/>
          </a:stretch>
        </p:blipFill>
        <p:spPr bwMode="auto">
          <a:xfrm>
            <a:off x="4675909" y="1981200"/>
            <a:ext cx="446809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8763" t="19265" r="47422" b="44303"/>
          <a:stretch>
            <a:fillRect/>
          </a:stretch>
        </p:blipFill>
        <p:spPr bwMode="auto">
          <a:xfrm>
            <a:off x="304801" y="2209800"/>
            <a:ext cx="426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122" t="16837" r="11190" b="7401"/>
          <a:stretch>
            <a:fillRect/>
          </a:stretch>
        </p:blipFill>
        <p:spPr bwMode="auto">
          <a:xfrm>
            <a:off x="990600" y="1447800"/>
            <a:ext cx="6907107" cy="501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l="38287" t="18750" r="11933" b="9375"/>
          <a:stretch>
            <a:fillRect/>
          </a:stretch>
        </p:blipFill>
        <p:spPr bwMode="auto">
          <a:xfrm>
            <a:off x="3657600" y="2209800"/>
            <a:ext cx="469347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336" t="21887" r="26336" b="9085"/>
          <a:stretch>
            <a:fillRect/>
          </a:stretch>
        </p:blipFill>
        <p:spPr bwMode="auto">
          <a:xfrm>
            <a:off x="381000" y="1524000"/>
            <a:ext cx="3810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442" t="23571" r="41481" b="5717"/>
          <a:stretch>
            <a:fillRect/>
          </a:stretch>
        </p:blipFill>
        <p:spPr bwMode="auto">
          <a:xfrm>
            <a:off x="2514600" y="2667000"/>
            <a:ext cx="2743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itchFamily="34" charset="0"/>
              </a:rPr>
              <a:t>Cartilaginous Septum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001000" cy="45720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en-US" dirty="0" err="1">
                <a:latin typeface="Arial" pitchFamily="34" charset="0"/>
              </a:rPr>
              <a:t>Septal</a:t>
            </a:r>
            <a:r>
              <a:rPr lang="en-US" dirty="0">
                <a:latin typeface="Arial" pitchFamily="34" charset="0"/>
              </a:rPr>
              <a:t> (quadrilateral) cartilage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>
                <a:latin typeface="Arial" pitchFamily="34" charset="0"/>
              </a:rPr>
              <a:t>The </a:t>
            </a:r>
            <a:r>
              <a:rPr lang="en-US" dirty="0" err="1">
                <a:latin typeface="Arial" pitchFamily="34" charset="0"/>
              </a:rPr>
              <a:t>vomeronasal</a:t>
            </a:r>
            <a:r>
              <a:rPr lang="en-US" dirty="0">
                <a:latin typeface="Arial" pitchFamily="34" charset="0"/>
              </a:rPr>
              <a:t> cartilages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>
                <a:latin typeface="Arial" pitchFamily="34" charset="0"/>
              </a:rPr>
              <a:t>Medial </a:t>
            </a:r>
            <a:r>
              <a:rPr lang="en-US" dirty="0" err="1">
                <a:latin typeface="Arial" pitchFamily="34" charset="0"/>
              </a:rPr>
              <a:t>crura</a:t>
            </a:r>
            <a:r>
              <a:rPr lang="en-US" dirty="0">
                <a:latin typeface="Arial" pitchFamily="34" charset="0"/>
              </a:rPr>
              <a:t> of the </a:t>
            </a:r>
            <a:r>
              <a:rPr lang="en-US" dirty="0" err="1">
                <a:latin typeface="Arial" pitchFamily="34" charset="0"/>
              </a:rPr>
              <a:t>alar</a:t>
            </a:r>
            <a:r>
              <a:rPr lang="en-US" dirty="0">
                <a:latin typeface="Arial" pitchFamily="34" charset="0"/>
              </a:rPr>
              <a:t> (lower lateral) cartilages </a:t>
            </a:r>
            <a:br>
              <a:rPr lang="en-US" dirty="0">
                <a:latin typeface="Arial" pitchFamily="34" charset="0"/>
              </a:rPr>
            </a:br>
            <a:r>
              <a:rPr lang="en-US" dirty="0">
                <a:latin typeface="Traditional Arabic" pitchFamily="2" charset="-78"/>
              </a:rPr>
              <a:t> </a:t>
            </a:r>
            <a:br>
              <a:rPr lang="en-US" dirty="0">
                <a:latin typeface="Traditional Arabic" pitchFamily="2" charset="-78"/>
              </a:rPr>
            </a:br>
            <a:endParaRPr lang="en-US" sz="900" dirty="0"/>
          </a:p>
        </p:txBody>
      </p:sp>
      <p:pic>
        <p:nvPicPr>
          <p:cNvPr id="23556" name="Picture 2" descr="D:\NasalSept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048000"/>
            <a:ext cx="463389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D:\septu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0"/>
            <a:ext cx="37052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Complications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Psynechia</a:t>
            </a:r>
            <a:endParaRPr lang="en-US" dirty="0"/>
          </a:p>
          <a:p>
            <a:r>
              <a:rPr lang="en-US" dirty="0"/>
              <a:t>perforation,</a:t>
            </a:r>
          </a:p>
          <a:p>
            <a:r>
              <a:rPr lang="en-US" dirty="0"/>
              <a:t>saddle nose deformity (over resecting cartilage anteriorly), </a:t>
            </a:r>
          </a:p>
          <a:p>
            <a:r>
              <a:rPr lang="en-US" dirty="0"/>
              <a:t>cribriform plate fracture, </a:t>
            </a:r>
          </a:p>
          <a:p>
            <a:r>
              <a:rPr lang="en-US" dirty="0"/>
              <a:t>septal hematomas, </a:t>
            </a:r>
          </a:p>
          <a:p>
            <a:r>
              <a:rPr lang="en-US" dirty="0"/>
              <a:t>anosmia, </a:t>
            </a:r>
          </a:p>
          <a:p>
            <a:r>
              <a:rPr lang="en-US" dirty="0"/>
              <a:t>septal abscess, </a:t>
            </a:r>
          </a:p>
          <a:p>
            <a:r>
              <a:rPr lang="en-US" dirty="0"/>
              <a:t>bleeding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57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/>
              <a:t>Psynechia</a:t>
            </a:r>
            <a:endParaRPr lang="en-US" b="1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05200"/>
            <a:ext cx="15621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077686" y="220980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Cause</a:t>
            </a:r>
          </a:p>
          <a:p>
            <a:r>
              <a:rPr lang="en-US" dirty="0"/>
              <a:t>Manifestation</a:t>
            </a:r>
          </a:p>
          <a:p>
            <a:r>
              <a:rPr lang="en-US" dirty="0"/>
              <a:t>Treatment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pPr algn="ctr"/>
            <a:r>
              <a:rPr lang="en-US" dirty="0" err="1"/>
              <a:t>Septal</a:t>
            </a:r>
            <a:r>
              <a:rPr lang="en-US" dirty="0"/>
              <a:t> Perforation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581" y="2691890"/>
            <a:ext cx="2304762" cy="19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393" y="4848225"/>
            <a:ext cx="9525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990600"/>
            <a:ext cx="8534400" cy="4572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600" dirty="0"/>
              <a:t>Cause</a:t>
            </a:r>
          </a:p>
          <a:p>
            <a:pPr lvl="1" algn="l"/>
            <a:r>
              <a:rPr lang="en-US" sz="1400" dirty="0" err="1"/>
              <a:t>Septoplasties</a:t>
            </a:r>
            <a:r>
              <a:rPr lang="en-US" sz="1400" dirty="0"/>
              <a:t> (Most Common Cause, &gt;50%),</a:t>
            </a:r>
          </a:p>
          <a:p>
            <a:pPr lvl="1" algn="l"/>
            <a:r>
              <a:rPr lang="en-US" sz="1400" dirty="0"/>
              <a:t> Infections</a:t>
            </a:r>
          </a:p>
          <a:p>
            <a:pPr lvl="1"/>
            <a:r>
              <a:rPr lang="en-US" sz="1400" dirty="0"/>
              <a:t>(Tertiary Syphilis), </a:t>
            </a:r>
          </a:p>
          <a:p>
            <a:pPr lvl="1"/>
            <a:r>
              <a:rPr lang="en-US" sz="1400" dirty="0"/>
              <a:t>Trauma (Nose Picking), </a:t>
            </a:r>
          </a:p>
          <a:p>
            <a:pPr lvl="1"/>
            <a:r>
              <a:rPr lang="en-US" sz="1400" dirty="0"/>
              <a:t>Neoplasms, </a:t>
            </a:r>
          </a:p>
          <a:p>
            <a:pPr lvl="1"/>
            <a:r>
              <a:rPr lang="en-US" sz="1400" dirty="0"/>
              <a:t>Granulomatous</a:t>
            </a:r>
          </a:p>
          <a:p>
            <a:pPr lvl="1"/>
            <a:r>
              <a:rPr lang="en-US" sz="1400" dirty="0"/>
              <a:t>Disease, </a:t>
            </a:r>
          </a:p>
          <a:p>
            <a:pPr lvl="1"/>
            <a:r>
              <a:rPr lang="en-US" sz="1400" dirty="0" err="1"/>
              <a:t>Vasculitis</a:t>
            </a:r>
            <a:r>
              <a:rPr lang="en-US" sz="1400" dirty="0"/>
              <a:t>, </a:t>
            </a:r>
          </a:p>
          <a:p>
            <a:pPr lvl="1"/>
            <a:r>
              <a:rPr lang="en-US" sz="1400" dirty="0"/>
              <a:t>Cocaine Abuse, </a:t>
            </a:r>
          </a:p>
          <a:p>
            <a:pPr lvl="1"/>
            <a:r>
              <a:rPr lang="en-US" sz="1400" dirty="0"/>
              <a:t>Corticosteroid nasal spray</a:t>
            </a:r>
          </a:p>
          <a:p>
            <a:r>
              <a:rPr lang="en-US" sz="1600" dirty="0"/>
              <a:t>Manifestation</a:t>
            </a:r>
          </a:p>
          <a:p>
            <a:pPr lvl="1"/>
            <a:r>
              <a:rPr lang="en-US" sz="1400" dirty="0"/>
              <a:t>Obstructive Sensation From Turbulent Flow, May Be Asymptomatic</a:t>
            </a:r>
          </a:p>
          <a:p>
            <a:pPr lvl="1"/>
            <a:r>
              <a:rPr lang="en-US" sz="1400" dirty="0"/>
              <a:t>Crusting, </a:t>
            </a:r>
          </a:p>
          <a:p>
            <a:pPr lvl="1"/>
            <a:r>
              <a:rPr lang="en-US" sz="1400" dirty="0"/>
              <a:t>Epistaxis, </a:t>
            </a:r>
          </a:p>
          <a:p>
            <a:pPr lvl="1"/>
            <a:r>
              <a:rPr lang="en-US" sz="1400" dirty="0"/>
              <a:t>Whistling, </a:t>
            </a:r>
          </a:p>
          <a:p>
            <a:r>
              <a:rPr lang="en-US" sz="1600" dirty="0"/>
              <a:t>Treatment</a:t>
            </a:r>
          </a:p>
          <a:p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886200" y="2076271"/>
            <a:ext cx="502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sz="2000" b="1" dirty="0"/>
              <a:t>Diagnosis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Anterior </a:t>
            </a:r>
            <a:r>
              <a:rPr lang="en-US" sz="1600" dirty="0" err="1"/>
              <a:t>rhinoscopy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Biopsy of granulation tissue or abnormal mucosa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5214255"/>
            <a:ext cx="61776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dirty="0"/>
              <a:t>1. Saline irrigation, emollients</a:t>
            </a:r>
          </a:p>
          <a:p>
            <a:pPr lvl="1"/>
            <a:r>
              <a:rPr lang="en-US" sz="1400" dirty="0"/>
              <a:t>2. Consider sliding or rotating </a:t>
            </a:r>
            <a:r>
              <a:rPr lang="en-US" sz="1400" dirty="0" err="1"/>
              <a:t>mucoperichondrial</a:t>
            </a:r>
            <a:r>
              <a:rPr lang="en-US" sz="1400" dirty="0"/>
              <a:t> flaps with or</a:t>
            </a:r>
          </a:p>
          <a:p>
            <a:pPr lvl="1"/>
            <a:r>
              <a:rPr lang="en-US" sz="1400" dirty="0"/>
              <a:t>without a </a:t>
            </a:r>
            <a:r>
              <a:rPr lang="en-US" sz="1400" dirty="0" err="1"/>
              <a:t>fascial</a:t>
            </a:r>
            <a:r>
              <a:rPr lang="en-US" sz="1400" dirty="0"/>
              <a:t> graft; contraindicated for large perforations</a:t>
            </a:r>
          </a:p>
          <a:p>
            <a:pPr lvl="1"/>
            <a:r>
              <a:rPr lang="en-US" sz="1400" dirty="0"/>
              <a:t>(approximately &gt;2 cm of vertical height), cocaine abusers,</a:t>
            </a:r>
          </a:p>
          <a:p>
            <a:pPr lvl="1"/>
            <a:r>
              <a:rPr lang="en-US" sz="1400" dirty="0"/>
              <a:t>malignancy, granulomatous or vascular diseases</a:t>
            </a:r>
          </a:p>
          <a:p>
            <a:pPr lvl="1"/>
            <a:r>
              <a:rPr lang="en-US" sz="1400" dirty="0"/>
              <a:t>3. </a:t>
            </a:r>
            <a:r>
              <a:rPr lang="en-US" sz="1400" dirty="0" err="1"/>
              <a:t>Silastic</a:t>
            </a:r>
            <a:r>
              <a:rPr lang="en-US" sz="1400" dirty="0"/>
              <a:t> Button</a:t>
            </a:r>
          </a:p>
        </p:txBody>
      </p:sp>
    </p:spTree>
    <p:extLst>
      <p:ext uri="{BB962C8B-B14F-4D97-AF65-F5344CB8AC3E}">
        <p14:creationId xmlns:p14="http://schemas.microsoft.com/office/powerpoint/2010/main" val="1835631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Sadel</a:t>
            </a:r>
            <a:r>
              <a:rPr lang="en-US" dirty="0"/>
              <a:t> nasal deformity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Cause</a:t>
            </a:r>
          </a:p>
          <a:p>
            <a:r>
              <a:rPr lang="en-US" dirty="0"/>
              <a:t>Manifestation</a:t>
            </a:r>
          </a:p>
          <a:p>
            <a:r>
              <a:rPr lang="en-US" dirty="0"/>
              <a:t>Treatment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40642"/>
            <a:ext cx="23812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7399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err="1"/>
              <a:t>Septal</a:t>
            </a:r>
            <a:r>
              <a:rPr lang="en-US" b="1" dirty="0"/>
              <a:t> Hematoma</a:t>
            </a:r>
            <a:endParaRPr lang="ar-SA" b="1" dirty="0"/>
          </a:p>
        </p:txBody>
      </p:sp>
      <p:pic>
        <p:nvPicPr>
          <p:cNvPr id="51203" name="Picture 2" descr="D:\setalHemato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2286000"/>
            <a:ext cx="3571875" cy="3443288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 and 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Unilateral obstruction (may be bilateral), </a:t>
            </a:r>
          </a:p>
          <a:p>
            <a:r>
              <a:rPr lang="en-US" dirty="0" err="1"/>
              <a:t>septal</a:t>
            </a:r>
            <a:r>
              <a:rPr lang="en-US" dirty="0"/>
              <a:t> swelling</a:t>
            </a:r>
          </a:p>
          <a:p>
            <a:pPr>
              <a:buNone/>
            </a:pPr>
            <a:r>
              <a:rPr lang="en-US" dirty="0"/>
              <a:t>•</a:t>
            </a:r>
          </a:p>
        </p:txBody>
      </p:sp>
      <p:pic>
        <p:nvPicPr>
          <p:cNvPr id="4" name="Picture 2" descr="D:\setalHemat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3657600"/>
            <a:ext cx="3037114" cy="29277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3598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Complications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septal</a:t>
            </a:r>
            <a:r>
              <a:rPr lang="en-US" dirty="0"/>
              <a:t> abscess, </a:t>
            </a:r>
          </a:p>
          <a:p>
            <a:pPr>
              <a:buNone/>
            </a:pPr>
            <a:r>
              <a:rPr lang="en-US" dirty="0"/>
              <a:t>cavernous sinus thrombosis, </a:t>
            </a:r>
          </a:p>
          <a:p>
            <a:pPr>
              <a:buNone/>
            </a:pPr>
            <a:r>
              <a:rPr lang="en-US" dirty="0"/>
              <a:t>saddle nose deformity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812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Immediate evacuation of hematoma 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Nasal packing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Antibiotic prophylaxis</a:t>
            </a:r>
          </a:p>
          <a:p>
            <a:pPr>
              <a:lnSpc>
                <a:spcPct val="20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35461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Functional Endoscopic Sinus Surgery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159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2064"/>
            <a:ext cx="8382000" cy="914400"/>
          </a:xfrm>
        </p:spPr>
        <p:txBody>
          <a:bodyPr/>
          <a:lstStyle/>
          <a:p>
            <a:pPr algn="ctr"/>
            <a:r>
              <a:rPr lang="en-US" sz="3200" b="1" dirty="0"/>
              <a:t>Functional Endoscopic Sinus Surgery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5029200" cy="41148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Medialize</a:t>
            </a:r>
            <a:r>
              <a:rPr lang="en-US" sz="2400" dirty="0"/>
              <a:t> middle turbinate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Excise </a:t>
            </a:r>
            <a:r>
              <a:rPr lang="en-US" sz="2400" dirty="0" err="1"/>
              <a:t>uncinate</a:t>
            </a:r>
            <a:r>
              <a:rPr lang="en-US" sz="2400" dirty="0"/>
              <a:t> process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Anterior then posterior </a:t>
            </a:r>
            <a:r>
              <a:rPr lang="en-US" sz="2400" dirty="0" err="1"/>
              <a:t>ethmoidectomies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Sphenoidotomy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Frontal recess </a:t>
            </a:r>
            <a:r>
              <a:rPr lang="en-US" sz="2400" dirty="0" err="1"/>
              <a:t>sinusectomy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Create maxillary </a:t>
            </a:r>
            <a:r>
              <a:rPr lang="en-US" sz="2400" dirty="0" err="1"/>
              <a:t>antrostomy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7911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itchFamily="34" charset="0"/>
              </a:rPr>
              <a:t>Cartilaginous Septum</a:t>
            </a:r>
            <a:br>
              <a:rPr lang="en-US" dirty="0">
                <a:latin typeface="Arial" pitchFamily="34" charset="0"/>
              </a:rPr>
            </a:br>
            <a:r>
              <a:rPr lang="en-US" dirty="0" err="1">
                <a:latin typeface="Arial" pitchFamily="34" charset="0"/>
              </a:rPr>
              <a:t>Crura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908" t="15153" r="7404" b="9084"/>
          <a:stretch>
            <a:fillRect/>
          </a:stretch>
        </p:blipFill>
        <p:spPr bwMode="auto">
          <a:xfrm>
            <a:off x="914400" y="2362200"/>
            <a:ext cx="4724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54733" t="25254" r="8351" b="9085"/>
          <a:stretch>
            <a:fillRect/>
          </a:stretch>
        </p:blipFill>
        <p:spPr bwMode="auto">
          <a:xfrm>
            <a:off x="5638800" y="2362200"/>
            <a:ext cx="2971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FESS Land Marks</a:t>
            </a:r>
            <a:endParaRPr lang="ar-SA" dirty="0"/>
          </a:p>
        </p:txBody>
      </p:sp>
      <p:pic>
        <p:nvPicPr>
          <p:cNvPr id="248835" name="Picture 3" descr="PNSANA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371600"/>
            <a:ext cx="4343400" cy="5486400"/>
          </a:xfrm>
          <a:prstGeom prst="rect">
            <a:avLst/>
          </a:prstGeom>
          <a:noFill/>
        </p:spPr>
      </p:pic>
      <p:pic>
        <p:nvPicPr>
          <p:cNvPr id="248836" name="Picture 4" descr="PNSANA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436146"/>
            <a:ext cx="4343400" cy="5421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832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293" y="87195"/>
            <a:ext cx="7772400" cy="1143000"/>
          </a:xfrm>
        </p:spPr>
        <p:txBody>
          <a:bodyPr/>
          <a:lstStyle/>
          <a:p>
            <a:r>
              <a:rPr lang="en-US" dirty="0"/>
              <a:t>FESS Land 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069" t="18520" r="7404" b="7401"/>
          <a:stretch>
            <a:fillRect/>
          </a:stretch>
        </p:blipFill>
        <p:spPr bwMode="auto">
          <a:xfrm>
            <a:off x="715420" y="1230195"/>
            <a:ext cx="8368146" cy="566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5786350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Indications for ESS</a:t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37" y="1792784"/>
            <a:ext cx="4806563" cy="4572000"/>
          </a:xfrm>
        </p:spPr>
        <p:txBody>
          <a:bodyPr>
            <a:normAutofit/>
          </a:bodyPr>
          <a:lstStyle/>
          <a:p>
            <a:r>
              <a:rPr lang="en-US" sz="2400" dirty="0"/>
              <a:t>Chronic sinusitis, </a:t>
            </a:r>
          </a:p>
          <a:p>
            <a:r>
              <a:rPr lang="en-US" sz="2400" dirty="0"/>
              <a:t>Complicated sinusitis,</a:t>
            </a:r>
          </a:p>
          <a:p>
            <a:r>
              <a:rPr lang="en-US" sz="2400" dirty="0" err="1"/>
              <a:t>Rrecurrent</a:t>
            </a:r>
            <a:r>
              <a:rPr lang="en-US" sz="2400" dirty="0"/>
              <a:t> acute sinusitis,</a:t>
            </a:r>
          </a:p>
          <a:p>
            <a:r>
              <a:rPr lang="en-US" sz="2400" dirty="0"/>
              <a:t>Failed medical management of acute sinusitis, </a:t>
            </a:r>
          </a:p>
          <a:p>
            <a:r>
              <a:rPr lang="en-US" sz="2400" dirty="0"/>
              <a:t>Fungal sinusitis</a:t>
            </a:r>
          </a:p>
          <a:p>
            <a:r>
              <a:rPr lang="en-US" sz="2400" dirty="0"/>
              <a:t>Obstructive nasal polyposis</a:t>
            </a:r>
          </a:p>
          <a:p>
            <a:r>
              <a:rPr lang="en-US" sz="2400" dirty="0"/>
              <a:t>Sinus </a:t>
            </a:r>
            <a:r>
              <a:rPr lang="en-US" sz="2400" dirty="0" err="1"/>
              <a:t>mucoceles</a:t>
            </a:r>
            <a:endParaRPr lang="en-US" sz="2400" dirty="0"/>
          </a:p>
          <a:p>
            <a:r>
              <a:rPr lang="en-US" sz="2400" dirty="0"/>
              <a:t>Remove foreign bodies</a:t>
            </a:r>
          </a:p>
          <a:p>
            <a:r>
              <a:rPr lang="en-US" sz="2400" dirty="0"/>
              <a:t>Tumor excision, 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105400" y="190500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Transsphenoidal</a:t>
            </a:r>
            <a:r>
              <a:rPr lang="en-US" sz="2400" dirty="0"/>
              <a:t> </a:t>
            </a:r>
            <a:r>
              <a:rPr lang="en-US" sz="2400" dirty="0" err="1"/>
              <a:t>hypophysectomy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Orbital decompression,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Dacryocystorhinotomy</a:t>
            </a:r>
            <a:r>
              <a:rPr lang="en-US" sz="2400" dirty="0"/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Orbital nerve decompression,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Grave’s </a:t>
            </a:r>
            <a:r>
              <a:rPr lang="en-US" sz="2400" dirty="0" err="1"/>
              <a:t>ophthalmopathy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Choanal</a:t>
            </a:r>
            <a:r>
              <a:rPr lang="en-US" sz="2400" dirty="0"/>
              <a:t> atresia repair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CSF leak repair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Control epistaxis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Septoplasty</a:t>
            </a:r>
            <a:r>
              <a:rPr lang="en-US" sz="2400" dirty="0"/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Turbinectomy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17209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b="1" dirty="0">
                <a:solidFill>
                  <a:srgbClr val="7B9899"/>
                </a:solidFill>
                <a:latin typeface="Arial Black" pitchFamily="34" charset="0"/>
              </a:rPr>
              <a:t>FESS Goals </a:t>
            </a:r>
            <a:endParaRPr lang="en-US" sz="3600" dirty="0">
              <a:solidFill>
                <a:srgbClr val="7B9899"/>
              </a:solidFill>
              <a:latin typeface="Arial Black" pitchFamily="34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8382000" cy="3763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400" b="1" dirty="0">
                <a:latin typeface="Arial Black" pitchFamily="34" charset="0"/>
              </a:rPr>
              <a:t>Complete extirpation of all the </a:t>
            </a:r>
            <a:r>
              <a:rPr lang="en-US" sz="2400" b="1" dirty="0" err="1">
                <a:latin typeface="Arial Black" pitchFamily="34" charset="0"/>
              </a:rPr>
              <a:t>disase</a:t>
            </a:r>
            <a:endParaRPr lang="en-US" sz="2400" b="1" dirty="0">
              <a:latin typeface="Arial Black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sz="2400" b="1" dirty="0">
                <a:latin typeface="Arial Black" pitchFamily="34" charset="0"/>
              </a:rPr>
              <a:t>Permanent drainage and ventilation of the affected sinuses  </a:t>
            </a:r>
          </a:p>
          <a:p>
            <a:pPr eaLnBrk="1" hangingPunct="1">
              <a:lnSpc>
                <a:spcPct val="200000"/>
              </a:lnSpc>
            </a:pPr>
            <a:r>
              <a:rPr lang="en-US" sz="2400" b="1" dirty="0">
                <a:latin typeface="Arial Black" pitchFamily="34" charset="0"/>
              </a:rPr>
              <a:t>Postoperative access to the previously diseased areas.  </a:t>
            </a:r>
          </a:p>
          <a:p>
            <a:pPr eaLnBrk="1" hangingPunct="1"/>
            <a:endParaRPr lang="en-U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2416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/>
              <a:t>Extended FESS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915400" cy="4114800"/>
          </a:xfrm>
        </p:spPr>
        <p:txBody>
          <a:bodyPr/>
          <a:lstStyle/>
          <a:p>
            <a:r>
              <a:rPr lang="en-US" sz="4000" dirty="0"/>
              <a:t>CT Guided FESS</a:t>
            </a:r>
          </a:p>
          <a:p>
            <a:r>
              <a:rPr lang="en-US" sz="4000" dirty="0"/>
              <a:t>Power Instrument</a:t>
            </a:r>
          </a:p>
          <a:p>
            <a:r>
              <a:rPr lang="en-US" sz="4000" dirty="0"/>
              <a:t>Mini FESS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4267200" cy="320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3987467"/>
            <a:ext cx="3454400" cy="289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9415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Polypectomy</a:t>
            </a:r>
            <a:endParaRPr lang="ar-SA" b="1" dirty="0"/>
          </a:p>
        </p:txBody>
      </p:sp>
      <p:pic>
        <p:nvPicPr>
          <p:cNvPr id="249860" name="Picture 4" descr="POLYP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676400"/>
            <a:ext cx="7772400" cy="50228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1098526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Ethemoidectomy</a:t>
            </a:r>
            <a:endParaRPr lang="ar-SA" dirty="0"/>
          </a:p>
        </p:txBody>
      </p:sp>
      <p:pic>
        <p:nvPicPr>
          <p:cNvPr id="256003" name="Picture 3" descr="8409376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600199"/>
            <a:ext cx="6858000" cy="501491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17587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56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b="1" dirty="0"/>
              <a:t>Postoperative Care</a:t>
            </a:r>
            <a:r>
              <a:rPr lang="en-US" dirty="0"/>
              <a:t>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r>
              <a:rPr lang="en-US" b="1" dirty="0"/>
              <a:t>Sinus Packing</a:t>
            </a:r>
          </a:p>
          <a:p>
            <a:r>
              <a:rPr lang="en-US" b="1" dirty="0"/>
              <a:t>Oral Antibiotics for a minimum of 2 weeks</a:t>
            </a:r>
          </a:p>
          <a:p>
            <a:r>
              <a:rPr lang="en-US" b="1" dirty="0"/>
              <a:t>Aggressive nasal hygiene to prevent adhesions (saline irrigations)</a:t>
            </a:r>
          </a:p>
          <a:p>
            <a:r>
              <a:rPr lang="en-US" b="1" dirty="0"/>
              <a:t>Nasal steroids</a:t>
            </a:r>
          </a:p>
          <a:p>
            <a:r>
              <a:rPr lang="en-US" b="1" dirty="0"/>
              <a:t>Nasal debridement at 1, 3, and 6 weeks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4386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Excellent results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86000"/>
            <a:ext cx="7543800" cy="4114800"/>
          </a:xfrm>
          <a:noFill/>
          <a:ln/>
        </p:spPr>
        <p:txBody>
          <a:bodyPr/>
          <a:lstStyle/>
          <a:p>
            <a:r>
              <a:rPr lang="en-US" dirty="0"/>
              <a:t>71% normal at one year</a:t>
            </a:r>
          </a:p>
          <a:p>
            <a:r>
              <a:rPr lang="en-US" dirty="0"/>
              <a:t> Meta analysis 89% success </a:t>
            </a:r>
          </a:p>
          <a:p>
            <a:pPr lvl="1"/>
            <a:r>
              <a:rPr lang="en-US" dirty="0"/>
              <a:t>with 0.6% complications</a:t>
            </a:r>
          </a:p>
        </p:txBody>
      </p:sp>
    </p:spTree>
    <p:extLst>
      <p:ext uri="{BB962C8B-B14F-4D97-AF65-F5344CB8AC3E}">
        <p14:creationId xmlns:p14="http://schemas.microsoft.com/office/powerpoint/2010/main" val="14676686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8305800" cy="1143000"/>
          </a:xfrm>
        </p:spPr>
        <p:txBody>
          <a:bodyPr/>
          <a:lstStyle/>
          <a:p>
            <a:r>
              <a:rPr lang="en-US" b="1" dirty="0"/>
              <a:t>FESS Orbital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839200" cy="4114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dirty="0"/>
              <a:t>• </a:t>
            </a:r>
            <a:r>
              <a:rPr lang="en-US" sz="2800" b="1" dirty="0">
                <a:solidFill>
                  <a:srgbClr val="FFFF00"/>
                </a:solidFill>
              </a:rPr>
              <a:t>Blindness</a:t>
            </a:r>
          </a:p>
          <a:p>
            <a:r>
              <a:rPr lang="en-US" sz="2800" b="1" dirty="0"/>
              <a:t>	Indirect injury (</a:t>
            </a:r>
            <a:r>
              <a:rPr lang="en-US" sz="2800" b="1" dirty="0" err="1"/>
              <a:t>retrobulbar</a:t>
            </a:r>
            <a:r>
              <a:rPr lang="en-US" sz="2800" b="1" dirty="0"/>
              <a:t> </a:t>
            </a:r>
            <a:r>
              <a:rPr lang="en-US" sz="2800" dirty="0"/>
              <a:t>Hematoma)</a:t>
            </a:r>
            <a:r>
              <a:rPr lang="en-US" sz="2800" i="1" dirty="0"/>
              <a:t> </a:t>
            </a:r>
          </a:p>
          <a:p>
            <a:r>
              <a:rPr lang="en-US" sz="2800" i="1" dirty="0"/>
              <a:t>	</a:t>
            </a:r>
            <a:r>
              <a:rPr lang="en-US" sz="2800" b="1" dirty="0"/>
              <a:t>Direct injury to the optic nerve</a:t>
            </a:r>
          </a:p>
          <a:p>
            <a:pPr>
              <a:buNone/>
            </a:pPr>
            <a:r>
              <a:rPr lang="en-US" sz="2800" b="1" dirty="0">
                <a:solidFill>
                  <a:srgbClr val="FFFF00"/>
                </a:solidFill>
              </a:rPr>
              <a:t>Orbital Fat Penetration</a:t>
            </a:r>
            <a:r>
              <a:rPr lang="en-US" sz="2800" b="1" dirty="0"/>
              <a:t>: </a:t>
            </a:r>
          </a:p>
          <a:p>
            <a:pPr>
              <a:buNone/>
            </a:pPr>
            <a:r>
              <a:rPr lang="en-US" sz="2800" b="1" dirty="0"/>
              <a:t>	increases risk of </a:t>
            </a:r>
            <a:r>
              <a:rPr lang="en-US" sz="2800" b="1" dirty="0" err="1"/>
              <a:t>retrobulbar</a:t>
            </a:r>
            <a:r>
              <a:rPr lang="en-US" sz="2800" b="1" dirty="0"/>
              <a:t>  </a:t>
            </a:r>
            <a:r>
              <a:rPr lang="en-US" sz="2800" dirty="0"/>
              <a:t>hematoma </a:t>
            </a:r>
          </a:p>
          <a:p>
            <a:pPr>
              <a:buNone/>
            </a:pPr>
            <a:r>
              <a:rPr lang="en-US" sz="2800" dirty="0"/>
              <a:t>	Rx: recognize orbital fat (orbital fat floats); </a:t>
            </a:r>
          </a:p>
          <a:p>
            <a:pPr>
              <a:buNone/>
            </a:pPr>
            <a:r>
              <a:rPr lang="en-US" sz="2800" dirty="0"/>
              <a:t>	avoid further trauma; may complete the FESS; </a:t>
            </a:r>
          </a:p>
          <a:p>
            <a:pPr>
              <a:buNone/>
            </a:pPr>
            <a:r>
              <a:rPr lang="en-US" sz="2800" dirty="0"/>
              <a:t>	avoid tight nasal packing; </a:t>
            </a:r>
          </a:p>
          <a:p>
            <a:pPr>
              <a:buNone/>
            </a:pPr>
            <a:r>
              <a:rPr lang="en-US" sz="2800" dirty="0"/>
              <a:t>	Observe for vision changes, </a:t>
            </a:r>
            <a:r>
              <a:rPr lang="en-US" sz="2800" dirty="0" err="1"/>
              <a:t>proptosis</a:t>
            </a:r>
            <a:r>
              <a:rPr lang="en-US" sz="2800" dirty="0"/>
              <a:t>, or restricted ocular gaze</a:t>
            </a:r>
          </a:p>
        </p:txBody>
      </p:sp>
    </p:spTree>
    <p:extLst>
      <p:ext uri="{BB962C8B-B14F-4D97-AF65-F5344CB8AC3E}">
        <p14:creationId xmlns:p14="http://schemas.microsoft.com/office/powerpoint/2010/main" val="397970409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400" b="1" dirty="0">
                <a:latin typeface="Traditional Arabic" pitchFamily="2" charset="-78"/>
              </a:rPr>
              <a:t>The Membranous Septum</a:t>
            </a:r>
            <a:br>
              <a:rPr lang="en-US" sz="4400" b="1" dirty="0">
                <a:latin typeface="Traditional Arabic" pitchFamily="2" charset="-78"/>
              </a:rPr>
            </a:br>
            <a:r>
              <a:rPr lang="en-US" sz="4400" b="1" dirty="0">
                <a:latin typeface="Traditional Arabic" pitchFamily="2" charset="-78"/>
              </a:rPr>
              <a:t> (Mobile Septum)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Traditional Arabic" pitchFamily="2" charset="-78"/>
              </a:rPr>
              <a:t>Anterior to the end of the </a:t>
            </a:r>
            <a:r>
              <a:rPr lang="en-US" dirty="0" err="1">
                <a:latin typeface="Traditional Arabic" pitchFamily="2" charset="-78"/>
              </a:rPr>
              <a:t>septal</a:t>
            </a:r>
            <a:r>
              <a:rPr lang="en-US" dirty="0">
                <a:latin typeface="Traditional Arabic" pitchFamily="2" charset="-78"/>
              </a:rPr>
              <a:t> cartilage. </a:t>
            </a:r>
          </a:p>
          <a:p>
            <a:pPr eaLnBrk="1" hangingPunct="1">
              <a:defRPr/>
            </a:pPr>
            <a:r>
              <a:rPr lang="en-US" dirty="0">
                <a:latin typeface="Traditional Arabic" pitchFamily="2" charset="-78"/>
              </a:rPr>
              <a:t>It is formed by skin and subcutaneous tissue of the nasal </a:t>
            </a:r>
            <a:r>
              <a:rPr lang="en-US" dirty="0" err="1">
                <a:latin typeface="Traditional Arabic" pitchFamily="2" charset="-78"/>
              </a:rPr>
              <a:t>columella</a:t>
            </a:r>
            <a:r>
              <a:rPr lang="en-US" dirty="0">
                <a:latin typeface="Traditional Arabic" pitchFamily="2" charset="-78"/>
              </a:rPr>
              <a:t>.</a:t>
            </a:r>
            <a:endParaRPr lang="en-US" sz="1000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4" name="Picture 2" descr="D:\NasalSept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971800"/>
            <a:ext cx="3502481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•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Diplopia</a:t>
            </a:r>
            <a:r>
              <a:rPr lang="en-US" b="1" dirty="0"/>
              <a:t>: orbital muscle injury, most commonly from medial rectus</a:t>
            </a:r>
          </a:p>
          <a:p>
            <a:pPr>
              <a:buNone/>
            </a:pPr>
            <a:r>
              <a:rPr lang="en-US" dirty="0"/>
              <a:t>and superior oblique muscles</a:t>
            </a:r>
          </a:p>
          <a:p>
            <a:pPr>
              <a:buNone/>
            </a:pPr>
            <a:r>
              <a:rPr lang="en-US" dirty="0"/>
              <a:t>•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Epiphora</a:t>
            </a:r>
            <a:r>
              <a:rPr lang="en-US" b="1" dirty="0"/>
              <a:t>: injury to </a:t>
            </a:r>
            <a:r>
              <a:rPr lang="en-US" b="1" dirty="0" err="1"/>
              <a:t>lacrimal</a:t>
            </a:r>
            <a:r>
              <a:rPr lang="en-US" b="1" dirty="0"/>
              <a:t> duct system, avoid operating anterior </a:t>
            </a:r>
            <a:r>
              <a:rPr lang="en-US" dirty="0"/>
              <a:t>to the attachment of the </a:t>
            </a:r>
            <a:r>
              <a:rPr lang="en-US" dirty="0" err="1"/>
              <a:t>uncinate</a:t>
            </a:r>
            <a:r>
              <a:rPr lang="en-US" dirty="0"/>
              <a:t>; </a:t>
            </a:r>
          </a:p>
          <a:p>
            <a:pPr>
              <a:buNone/>
            </a:pPr>
            <a:r>
              <a:rPr lang="en-US" dirty="0"/>
              <a:t>	Rx: observation initially, if no resolution then </a:t>
            </a:r>
            <a:r>
              <a:rPr lang="en-US" dirty="0" err="1"/>
              <a:t>dacryocystorhinostomy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111499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Retrobulbar</a:t>
            </a:r>
            <a:r>
              <a:rPr lang="en-US" b="1" i="1" dirty="0"/>
              <a:t> </a:t>
            </a:r>
            <a:r>
              <a:rPr lang="en-US" b="1" dirty="0"/>
              <a:t>Hematoma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• </a:t>
            </a:r>
            <a:r>
              <a:rPr lang="en-US" sz="2800" dirty="0" err="1"/>
              <a:t>Pathophysiology</a:t>
            </a:r>
            <a:r>
              <a:rPr lang="en-US" sz="2800" dirty="0"/>
              <a:t>: most commonly from retraction injury of the anterior </a:t>
            </a:r>
            <a:r>
              <a:rPr lang="en-US" sz="2800" dirty="0" err="1"/>
              <a:t>ethmoid</a:t>
            </a:r>
            <a:r>
              <a:rPr lang="en-US" sz="2800" dirty="0"/>
              <a:t> artery which causes increased orbital pressure that compresses the vascular supply to the optic nerve, also may occur from venous injury near the lamina </a:t>
            </a:r>
            <a:r>
              <a:rPr lang="en-US" sz="2800" dirty="0" err="1"/>
              <a:t>papyracea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• Avoidance: maintain orientation and operate under direct vision, examine CT for dehiscence, correct </a:t>
            </a:r>
            <a:r>
              <a:rPr lang="en-US" sz="2800" dirty="0" err="1"/>
              <a:t>coagulopathies</a:t>
            </a:r>
            <a:endParaRPr lang="en-US" sz="2800" dirty="0"/>
          </a:p>
          <a:p>
            <a:pPr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465828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Turbinate Hypertrophy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4800600" cy="416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A86F43-588C-4B96-8E81-1298AB6B1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3657600" cy="4632158"/>
          </a:xfrm>
        </p:spPr>
      </p:pic>
    </p:spTree>
    <p:extLst>
      <p:ext uri="{BB962C8B-B14F-4D97-AF65-F5344CB8AC3E}">
        <p14:creationId xmlns:p14="http://schemas.microsoft.com/office/powerpoint/2010/main" val="18279278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Turbinate Hypertrophy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Causes</a:t>
            </a:r>
            <a:endParaRPr lang="en-US" dirty="0"/>
          </a:p>
          <a:p>
            <a:pPr lvl="1"/>
            <a:r>
              <a:rPr lang="en-US" dirty="0"/>
              <a:t>Infection</a:t>
            </a:r>
          </a:p>
          <a:p>
            <a:pPr lvl="1"/>
            <a:r>
              <a:rPr lang="en-US" dirty="0"/>
              <a:t>Compensation</a:t>
            </a:r>
          </a:p>
          <a:p>
            <a:pPr lvl="1"/>
            <a:r>
              <a:rPr lang="en-US" dirty="0"/>
              <a:t>Dysfunctional</a:t>
            </a:r>
          </a:p>
          <a:p>
            <a:pPr lvl="1"/>
            <a:r>
              <a:rPr lang="en-US" dirty="0"/>
              <a:t>Allergies</a:t>
            </a:r>
          </a:p>
          <a:p>
            <a:r>
              <a:rPr lang="en-US" dirty="0"/>
              <a:t>Manifestation</a:t>
            </a:r>
          </a:p>
          <a:p>
            <a:pPr lvl="1"/>
            <a:r>
              <a:rPr lang="en-US" dirty="0"/>
              <a:t>Nasal </a:t>
            </a:r>
            <a:r>
              <a:rPr lang="en-US" dirty="0" err="1"/>
              <a:t>obstrauction</a:t>
            </a:r>
            <a:endParaRPr lang="en-US" dirty="0"/>
          </a:p>
          <a:p>
            <a:pPr lvl="1"/>
            <a:r>
              <a:rPr lang="en-US" dirty="0"/>
              <a:t>Mouth Breathing</a:t>
            </a:r>
          </a:p>
          <a:p>
            <a:pPr lvl="1"/>
            <a:r>
              <a:rPr lang="en-US" dirty="0"/>
              <a:t>Cause manifestation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33800"/>
            <a:ext cx="22002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698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Turbinate </a:t>
            </a:r>
            <a:r>
              <a:rPr lang="en-US" dirty="0" err="1"/>
              <a:t>Traetment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 </a:t>
            </a:r>
            <a:r>
              <a:rPr lang="en-US" dirty="0" err="1"/>
              <a:t>underlaying</a:t>
            </a:r>
            <a:r>
              <a:rPr lang="en-US" dirty="0"/>
              <a:t> cause</a:t>
            </a:r>
          </a:p>
          <a:p>
            <a:r>
              <a:rPr lang="en-US" dirty="0"/>
              <a:t>Surgical treatment</a:t>
            </a:r>
          </a:p>
          <a:p>
            <a:pPr lvl="1"/>
            <a:r>
              <a:rPr lang="en-US" dirty="0"/>
              <a:t>SMR</a:t>
            </a:r>
          </a:p>
          <a:p>
            <a:pPr lvl="1"/>
            <a:r>
              <a:rPr lang="en-US" dirty="0" err="1"/>
              <a:t>Turbinoplasty</a:t>
            </a:r>
            <a:endParaRPr lang="en-US" dirty="0"/>
          </a:p>
          <a:p>
            <a:pPr lvl="1"/>
            <a:r>
              <a:rPr lang="en-US" dirty="0"/>
              <a:t>SMD</a:t>
            </a:r>
          </a:p>
          <a:p>
            <a:pPr lvl="1"/>
            <a:r>
              <a:rPr lang="en-US" dirty="0" err="1"/>
              <a:t>Somnoplasty</a:t>
            </a:r>
            <a:r>
              <a:rPr lang="en-US" dirty="0"/>
              <a:t> RF</a:t>
            </a:r>
          </a:p>
          <a:p>
            <a:pPr lvl="1"/>
            <a:r>
              <a:rPr lang="en-US" dirty="0" err="1"/>
              <a:t>Turbenectomy</a:t>
            </a:r>
            <a:endParaRPr lang="en-US" dirty="0"/>
          </a:p>
          <a:p>
            <a:pPr lvl="1"/>
            <a:r>
              <a:rPr lang="en-US" dirty="0"/>
              <a:t>Ultrasonic reduction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17005"/>
            <a:ext cx="23812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585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/>
              <a:t>TURBINATE REDUCTION GOALS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Mucosal preservation </a:t>
            </a:r>
          </a:p>
          <a:p>
            <a:r>
              <a:rPr lang="en-US" dirty="0"/>
              <a:t>Controlled reduction </a:t>
            </a:r>
          </a:p>
          <a:p>
            <a:r>
              <a:rPr lang="en-US" dirty="0" err="1"/>
              <a:t>Submucous</a:t>
            </a:r>
            <a:r>
              <a:rPr lang="en-US" dirty="0"/>
              <a:t> scarring to reduce the erectile nature of the mucosa </a:t>
            </a:r>
          </a:p>
          <a:p>
            <a:r>
              <a:rPr lang="en-US" dirty="0"/>
              <a:t>Bony reduction when necessary </a:t>
            </a:r>
          </a:p>
          <a:p>
            <a:r>
              <a:rPr lang="en-US" dirty="0"/>
              <a:t>Minimal complications</a:t>
            </a:r>
          </a:p>
        </p:txBody>
      </p:sp>
    </p:spTree>
    <p:extLst>
      <p:ext uri="{BB962C8B-B14F-4D97-AF65-F5344CB8AC3E}">
        <p14:creationId xmlns:p14="http://schemas.microsoft.com/office/powerpoint/2010/main" val="7371082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800600"/>
            <a:ext cx="3505200" cy="914400"/>
          </a:xfrm>
        </p:spPr>
        <p:txBody>
          <a:bodyPr/>
          <a:lstStyle/>
          <a:p>
            <a:r>
              <a:rPr lang="en-US" dirty="0"/>
              <a:t>Preoperative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2" y="2169804"/>
            <a:ext cx="61626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EC369CE-715C-4C76-A7A7-0ACDA4552EAB}"/>
              </a:ext>
            </a:extLst>
          </p:cNvPr>
          <p:cNvSpPr txBox="1">
            <a:spLocks/>
          </p:cNvSpPr>
          <p:nvPr/>
        </p:nvSpPr>
        <p:spPr>
          <a:xfrm>
            <a:off x="838200" y="152400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7F834A-22CB-421D-B420-457AD24CEB3B}"/>
              </a:ext>
            </a:extLst>
          </p:cNvPr>
          <p:cNvSpPr txBox="1">
            <a:spLocks/>
          </p:cNvSpPr>
          <p:nvPr/>
        </p:nvSpPr>
        <p:spPr>
          <a:xfrm>
            <a:off x="4914900" y="4798541"/>
            <a:ext cx="36957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/>
              <a:t>Postoperative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17F206-1658-4BB0-A59E-4717B3C1C31B}"/>
              </a:ext>
            </a:extLst>
          </p:cNvPr>
          <p:cNvSpPr txBox="1">
            <a:spLocks/>
          </p:cNvSpPr>
          <p:nvPr/>
        </p:nvSpPr>
        <p:spPr>
          <a:xfrm>
            <a:off x="4533900" y="1781501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67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7630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8800" b="1" dirty="0">
                <a:solidFill>
                  <a:schemeClr val="tx1"/>
                </a:solidFill>
                <a:latin typeface="Traditional Arabic" pitchFamily="2" charset="-78"/>
              </a:rPr>
              <a:t>Bony Septum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83560"/>
            <a:ext cx="86106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000" dirty="0">
                <a:latin typeface="Traditional Arabic" pitchFamily="2" charset="-78"/>
              </a:rPr>
              <a:t>Composed of two major elements: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600" dirty="0">
                <a:latin typeface="Traditional Arabic" pitchFamily="2" charset="-78"/>
              </a:rPr>
              <a:t> The </a:t>
            </a:r>
            <a:r>
              <a:rPr lang="en-US" sz="3600" dirty="0" err="1">
                <a:latin typeface="Traditional Arabic" pitchFamily="2" charset="-78"/>
              </a:rPr>
              <a:t>Vomer</a:t>
            </a:r>
            <a:endParaRPr lang="en-US" sz="3600" dirty="0">
              <a:latin typeface="Traditional Arabic" pitchFamily="2" charset="-78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600" dirty="0">
                <a:latin typeface="Traditional Arabic" pitchFamily="2" charset="-78"/>
              </a:rPr>
              <a:t>The Perpendicular plate of the </a:t>
            </a:r>
            <a:r>
              <a:rPr lang="en-US" sz="3600" dirty="0" err="1">
                <a:latin typeface="Traditional Arabic" pitchFamily="2" charset="-78"/>
              </a:rPr>
              <a:t>Ethmoid</a:t>
            </a:r>
            <a:endParaRPr lang="en-US" sz="3600" dirty="0">
              <a:latin typeface="Traditional Arabic" pitchFamily="2" charset="-78"/>
            </a:endParaRPr>
          </a:p>
        </p:txBody>
      </p:sp>
      <p:pic>
        <p:nvPicPr>
          <p:cNvPr id="4" name="Picture 2" descr="D:\NasalSept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962400"/>
            <a:ext cx="3056046" cy="255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2064"/>
            <a:ext cx="8458200" cy="914400"/>
          </a:xfrm>
        </p:spPr>
        <p:txBody>
          <a:bodyPr/>
          <a:lstStyle/>
          <a:p>
            <a:pPr algn="ctr"/>
            <a:r>
              <a:rPr lang="en-US" b="1" dirty="0"/>
              <a:t>Septum</a:t>
            </a:r>
            <a:r>
              <a:rPr lang="en-US" dirty="0"/>
              <a:t> </a:t>
            </a:r>
            <a:r>
              <a:rPr lang="en-US" b="1" dirty="0"/>
              <a:t>Articulating</a:t>
            </a:r>
            <a:r>
              <a:rPr lang="en-US" dirty="0">
                <a:latin typeface="Traditional Arabic" pitchFamily="2" charset="-78"/>
              </a:rPr>
              <a:t>  </a:t>
            </a:r>
            <a:r>
              <a:rPr lang="en-US" b="1" dirty="0"/>
              <a:t>Points</a:t>
            </a:r>
            <a:r>
              <a:rPr lang="en-US" dirty="0">
                <a:latin typeface="Traditional Arabic" pitchFamily="2" charset="-78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458200" cy="4298160"/>
          </a:xfrm>
        </p:spPr>
        <p:txBody>
          <a:bodyPr/>
          <a:lstStyle/>
          <a:p>
            <a:pPr marL="58293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b="1" dirty="0">
                <a:latin typeface="Traditional Arabic" pitchFamily="2" charset="-78"/>
              </a:rPr>
              <a:t>Nasal spine of the frontal bone.</a:t>
            </a:r>
          </a:p>
          <a:p>
            <a:pPr marL="582930" indent="-514350">
              <a:lnSpc>
                <a:spcPct val="80000"/>
              </a:lnSpc>
              <a:buFont typeface="+mj-lt"/>
              <a:buAutoNum type="arabicPeriod"/>
              <a:defRPr/>
            </a:pPr>
            <a:endParaRPr lang="en-US" sz="2800" b="1" dirty="0">
              <a:latin typeface="Traditional Arabic" pitchFamily="2" charset="-78"/>
            </a:endParaRPr>
          </a:p>
          <a:p>
            <a:pPr marL="58293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b="1" dirty="0">
                <a:latin typeface="Traditional Arabic" pitchFamily="2" charset="-78"/>
              </a:rPr>
              <a:t>Rostrum of the sphenoid.</a:t>
            </a:r>
          </a:p>
          <a:p>
            <a:pPr marL="582930" indent="-514350">
              <a:lnSpc>
                <a:spcPct val="80000"/>
              </a:lnSpc>
              <a:buFont typeface="+mj-lt"/>
              <a:buAutoNum type="arabicPeriod"/>
              <a:defRPr/>
            </a:pPr>
            <a:endParaRPr lang="en-US" sz="2800" b="1" dirty="0">
              <a:latin typeface="Traditional Arabic" pitchFamily="2" charset="-78"/>
            </a:endParaRPr>
          </a:p>
          <a:p>
            <a:pPr marL="58293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b="1" dirty="0">
                <a:latin typeface="Traditional Arabic" pitchFamily="2" charset="-78"/>
              </a:rPr>
              <a:t>Crests of the nasal, maxillary, and palate bones.</a:t>
            </a:r>
            <a:endParaRPr lang="en-US" sz="3900" b="1" dirty="0">
              <a:latin typeface="Traditional Arabic" pitchFamily="2" charset="-78"/>
            </a:endParaRPr>
          </a:p>
          <a:p>
            <a:endParaRPr lang="en-US" b="1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  <a:latin typeface="Traditional Arabic" pitchFamily="2" charset="-78"/>
              </a:rPr>
              <a:t>The perpendicular Plate of the </a:t>
            </a:r>
            <a:r>
              <a:rPr lang="en-US" sz="3600" b="1" dirty="0" err="1">
                <a:solidFill>
                  <a:schemeClr val="tx1"/>
                </a:solidFill>
                <a:latin typeface="Traditional Arabic" pitchFamily="2" charset="-78"/>
              </a:rPr>
              <a:t>Ethmoid</a:t>
            </a:r>
            <a:r>
              <a:rPr lang="en-US" sz="3600" b="1" dirty="0">
                <a:solidFill>
                  <a:schemeClr val="tx1"/>
                </a:solidFill>
                <a:latin typeface="Traditional Arabic" pitchFamily="2" charset="-78"/>
              </a:rPr>
              <a:t> </a:t>
            </a:r>
            <a:r>
              <a:rPr lang="en-US" sz="4100" b="1" dirty="0">
                <a:latin typeface="Traditional Arabic" pitchFamily="2" charset="-78"/>
              </a:rPr>
              <a:t>(</a:t>
            </a:r>
            <a:r>
              <a:rPr lang="en-US" sz="4100" b="1" dirty="0" err="1">
                <a:latin typeface="Traditional Arabic" pitchFamily="2" charset="-78"/>
              </a:rPr>
              <a:t>Mesoethmoid</a:t>
            </a:r>
            <a:r>
              <a:rPr lang="en-US" sz="4100" b="1" dirty="0">
                <a:latin typeface="Traditional Arabic" pitchFamily="2" charset="-78"/>
              </a:rPr>
              <a:t>)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34950" y="1867693"/>
            <a:ext cx="883285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Traditional Arabic" pitchFamily="2" charset="-78"/>
              </a:rPr>
              <a:t>The ossified upper to midline portion of the primitive nasal capsule.</a:t>
            </a:r>
          </a:p>
          <a:p>
            <a:pPr marL="68580" indent="0" eaLnBrk="1" hangingPunct="1">
              <a:lnSpc>
                <a:spcPct val="90000"/>
              </a:lnSpc>
              <a:buNone/>
              <a:defRPr/>
            </a:pPr>
            <a:r>
              <a:rPr lang="en-US" sz="2400" dirty="0">
                <a:latin typeface="Traditional Arabic" pitchFamily="2" charset="-78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Traditional Arabic" pitchFamily="2" charset="-78"/>
              </a:rPr>
              <a:t>Ossification completed by 17th year of age.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Traditional Arabic" pitchFamily="2" charset="-78"/>
              </a:rPr>
              <a:t>Replacement of cartilaginous septum with thin bone.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latin typeface="Traditional Arabic" pitchFamily="2" charset="-7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Traditional Arabic" pitchFamily="2" charset="-78"/>
              </a:rPr>
              <a:t>At the nasal roof it articulates with the </a:t>
            </a:r>
            <a:br>
              <a:rPr lang="en-US" sz="2400" dirty="0">
                <a:latin typeface="Traditional Arabic" pitchFamily="2" charset="-78"/>
              </a:rPr>
            </a:br>
            <a:r>
              <a:rPr lang="en-US" sz="2400" dirty="0">
                <a:latin typeface="Traditional Arabic" pitchFamily="2" charset="-78"/>
              </a:rPr>
              <a:t>cribriform plate and extends as the crista </a:t>
            </a:r>
            <a:r>
              <a:rPr lang="en-US" sz="2400" dirty="0" err="1">
                <a:latin typeface="Traditional Arabic" pitchFamily="2" charset="-78"/>
              </a:rPr>
              <a:t>galli</a:t>
            </a:r>
            <a:endParaRPr lang="en-US" sz="2400" dirty="0">
              <a:latin typeface="Traditional Arabic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57601"/>
            <a:ext cx="25209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300">
                <a:latin typeface="Traditional Arabic" pitchFamily="2" charset="-78"/>
              </a:rPr>
              <a:t>Cribriform Plate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83560"/>
            <a:ext cx="86106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900" dirty="0">
                <a:latin typeface="Traditional Arabic" pitchFamily="2" charset="-78"/>
              </a:rPr>
              <a:t>Fibrous structure until it becomes ossified in the third year.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900" dirty="0">
                <a:latin typeface="Traditional Arabic" pitchFamily="2" charset="-78"/>
              </a:rPr>
              <a:t>Firm union between the lateral and medial </a:t>
            </a:r>
            <a:r>
              <a:rPr lang="en-US" sz="3900" dirty="0" err="1">
                <a:latin typeface="Traditional Arabic" pitchFamily="2" charset="-78"/>
              </a:rPr>
              <a:t>ethmoidal</a:t>
            </a:r>
            <a:r>
              <a:rPr lang="en-US" sz="3900" dirty="0">
                <a:latin typeface="Traditional Arabic" pitchFamily="2" charset="-78"/>
              </a:rPr>
              <a:t> elements.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0"/>
            <a:ext cx="305435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3331</TotalTime>
  <Words>1163</Words>
  <Application>Microsoft Office PowerPoint</Application>
  <PresentationFormat>On-screen Show (4:3)</PresentationFormat>
  <Paragraphs>244</Paragraphs>
  <Slides>56</Slides>
  <Notes>2</Notes>
  <HiddenSlides>12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72" baseType="lpstr">
      <vt:lpstr>ＭＳ Ｐゴシック</vt:lpstr>
      <vt:lpstr>Arial</vt:lpstr>
      <vt:lpstr>Arial Black</vt:lpstr>
      <vt:lpstr>Calibri</vt:lpstr>
      <vt:lpstr>Consolas</vt:lpstr>
      <vt:lpstr>Corbel</vt:lpstr>
      <vt:lpstr>GE SS TV Bold</vt:lpstr>
      <vt:lpstr>Tahoma</vt:lpstr>
      <vt:lpstr>Times New Roman</vt:lpstr>
      <vt:lpstr>Traditional Arabic</vt:lpstr>
      <vt:lpstr>Tw Cen MT Condensed Extra Bold</vt:lpstr>
      <vt:lpstr>Univers</vt:lpstr>
      <vt:lpstr>Wingdings</vt:lpstr>
      <vt:lpstr>Wingdings 2</vt:lpstr>
      <vt:lpstr>Wingdings 3</vt:lpstr>
      <vt:lpstr>Metro</vt:lpstr>
      <vt:lpstr>The Nasal Septum</vt:lpstr>
      <vt:lpstr>The Nasal Septum Development</vt:lpstr>
      <vt:lpstr>Cartilaginous Septum</vt:lpstr>
      <vt:lpstr>Cartilaginous Septum Crura</vt:lpstr>
      <vt:lpstr>The Membranous Septum  (Mobile Septum) </vt:lpstr>
      <vt:lpstr>Bony Septum</vt:lpstr>
      <vt:lpstr>Septum Articulating  Points </vt:lpstr>
      <vt:lpstr>The perpendicular Plate of the Ethmoid (Mesoethmoid) </vt:lpstr>
      <vt:lpstr>Cribriform Plate</vt:lpstr>
      <vt:lpstr>The Vomer</vt:lpstr>
      <vt:lpstr>Inequality of Growth</vt:lpstr>
      <vt:lpstr>Tuberculum Septi</vt:lpstr>
      <vt:lpstr>Septal Positions</vt:lpstr>
      <vt:lpstr>Asymmetry of the Nasal Septum</vt:lpstr>
      <vt:lpstr>Septal Deviations</vt:lpstr>
      <vt:lpstr>Caudal End Dislocation</vt:lpstr>
      <vt:lpstr>Spurs</vt:lpstr>
      <vt:lpstr>Surgical Management</vt:lpstr>
      <vt:lpstr>INDICATIONS</vt:lpstr>
      <vt:lpstr>Goals</vt:lpstr>
      <vt:lpstr>EMERGENCIES NASAL OBSTRUCTION</vt:lpstr>
      <vt:lpstr>Septoplasty</vt:lpstr>
      <vt:lpstr>PowerPoint Presentation</vt:lpstr>
      <vt:lpstr>PowerPoint Presentation</vt:lpstr>
      <vt:lpstr>Submucous Resection</vt:lpstr>
      <vt:lpstr>PowerPoint Presentation</vt:lpstr>
      <vt:lpstr>PowerPoint Presentation</vt:lpstr>
      <vt:lpstr>PowerPoint Presentation</vt:lpstr>
      <vt:lpstr>PowerPoint Presentation</vt:lpstr>
      <vt:lpstr>Complications </vt:lpstr>
      <vt:lpstr>Psynechia</vt:lpstr>
      <vt:lpstr>Septal Perforation </vt:lpstr>
      <vt:lpstr>Sadel nasal deformity </vt:lpstr>
      <vt:lpstr>Septal Hematoma</vt:lpstr>
      <vt:lpstr>Symptoms and Signs</vt:lpstr>
      <vt:lpstr>Complications </vt:lpstr>
      <vt:lpstr>Treatment</vt:lpstr>
      <vt:lpstr>Functional Endoscopic Sinus Surgery</vt:lpstr>
      <vt:lpstr>Functional Endoscopic Sinus Surgery</vt:lpstr>
      <vt:lpstr>FESS Land Marks</vt:lpstr>
      <vt:lpstr>FESS Land Marks</vt:lpstr>
      <vt:lpstr>Indications for ESS </vt:lpstr>
      <vt:lpstr>FESS Goals </vt:lpstr>
      <vt:lpstr>Extended FESS</vt:lpstr>
      <vt:lpstr>Polypectomy</vt:lpstr>
      <vt:lpstr>Ethemoidectomy</vt:lpstr>
      <vt:lpstr>• Postoperative Care:  </vt:lpstr>
      <vt:lpstr>Excellent results</vt:lpstr>
      <vt:lpstr>FESS Orbital Complications</vt:lpstr>
      <vt:lpstr>PowerPoint Presentation</vt:lpstr>
      <vt:lpstr>Retrobulbar Hematoma</vt:lpstr>
      <vt:lpstr>Turbinate Hypertrophy</vt:lpstr>
      <vt:lpstr>Turbinate Hypertrophy</vt:lpstr>
      <vt:lpstr>Turbinate Traetment</vt:lpstr>
      <vt:lpstr>TURBINATE REDUCTION GOALS </vt:lpstr>
      <vt:lpstr>Preoperative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Nasal Septum</dc:title>
  <dc:creator>DOCT</dc:creator>
  <cp:lastModifiedBy>Surayie Al Dousary</cp:lastModifiedBy>
  <cp:revision>94</cp:revision>
  <dcterms:created xsi:type="dcterms:W3CDTF">2010-01-11T09:06:40Z</dcterms:created>
  <dcterms:modified xsi:type="dcterms:W3CDTF">2017-12-03T09:10:06Z</dcterms:modified>
</cp:coreProperties>
</file>