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</p:sldMasterIdLst>
  <p:notesMasterIdLst>
    <p:notesMasterId r:id="rId162"/>
  </p:notesMasterIdLst>
  <p:handoutMasterIdLst>
    <p:handoutMasterId r:id="rId163"/>
  </p:handoutMasterIdLst>
  <p:sldIdLst>
    <p:sldId id="256" r:id="rId2"/>
    <p:sldId id="484" r:id="rId3"/>
    <p:sldId id="480" r:id="rId4"/>
    <p:sldId id="257" r:id="rId5"/>
    <p:sldId id="430" r:id="rId6"/>
    <p:sldId id="431" r:id="rId7"/>
    <p:sldId id="300" r:id="rId8"/>
    <p:sldId id="399" r:id="rId9"/>
    <p:sldId id="301" r:id="rId10"/>
    <p:sldId id="258" r:id="rId11"/>
    <p:sldId id="465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392" r:id="rId22"/>
    <p:sldId id="268" r:id="rId23"/>
    <p:sldId id="269" r:id="rId24"/>
    <p:sldId id="270" r:id="rId25"/>
    <p:sldId id="402" r:id="rId26"/>
    <p:sldId id="464" r:id="rId27"/>
    <p:sldId id="466" r:id="rId28"/>
    <p:sldId id="272" r:id="rId29"/>
    <p:sldId id="410" r:id="rId30"/>
    <p:sldId id="403" r:id="rId31"/>
    <p:sldId id="302" r:id="rId32"/>
    <p:sldId id="271" r:id="rId33"/>
    <p:sldId id="304" r:id="rId34"/>
    <p:sldId id="274" r:id="rId35"/>
    <p:sldId id="305" r:id="rId36"/>
    <p:sldId id="308" r:id="rId37"/>
    <p:sldId id="306" r:id="rId38"/>
    <p:sldId id="427" r:id="rId39"/>
    <p:sldId id="503" r:id="rId40"/>
    <p:sldId id="474" r:id="rId41"/>
    <p:sldId id="307" r:id="rId42"/>
    <p:sldId id="432" r:id="rId43"/>
    <p:sldId id="394" r:id="rId44"/>
    <p:sldId id="433" r:id="rId45"/>
    <p:sldId id="411" r:id="rId46"/>
    <p:sldId id="310" r:id="rId47"/>
    <p:sldId id="384" r:id="rId48"/>
    <p:sldId id="505" r:id="rId49"/>
    <p:sldId id="438" r:id="rId50"/>
    <p:sldId id="397" r:id="rId51"/>
    <p:sldId id="312" r:id="rId52"/>
    <p:sldId id="314" r:id="rId53"/>
    <p:sldId id="313" r:id="rId54"/>
    <p:sldId id="315" r:id="rId55"/>
    <p:sldId id="404" r:id="rId56"/>
    <p:sldId id="450" r:id="rId57"/>
    <p:sldId id="469" r:id="rId58"/>
    <p:sldId id="468" r:id="rId59"/>
    <p:sldId id="467" r:id="rId60"/>
    <p:sldId id="406" r:id="rId61"/>
    <p:sldId id="363" r:id="rId62"/>
    <p:sldId id="409" r:id="rId63"/>
    <p:sldId id="439" r:id="rId64"/>
    <p:sldId id="442" r:id="rId65"/>
    <p:sldId id="362" r:id="rId66"/>
    <p:sldId id="316" r:id="rId67"/>
    <p:sldId id="317" r:id="rId68"/>
    <p:sldId id="429" r:id="rId69"/>
    <p:sldId id="318" r:id="rId70"/>
    <p:sldId id="470" r:id="rId71"/>
    <p:sldId id="325" r:id="rId72"/>
    <p:sldId id="319" r:id="rId73"/>
    <p:sldId id="320" r:id="rId74"/>
    <p:sldId id="321" r:id="rId75"/>
    <p:sldId id="322" r:id="rId76"/>
    <p:sldId id="478" r:id="rId77"/>
    <p:sldId id="323" r:id="rId78"/>
    <p:sldId id="327" r:id="rId79"/>
    <p:sldId id="393" r:id="rId80"/>
    <p:sldId id="448" r:id="rId81"/>
    <p:sldId id="489" r:id="rId82"/>
    <p:sldId id="485" r:id="rId83"/>
    <p:sldId id="486" r:id="rId84"/>
    <p:sldId id="488" r:id="rId85"/>
    <p:sldId id="487" r:id="rId86"/>
    <p:sldId id="491" r:id="rId87"/>
    <p:sldId id="492" r:id="rId88"/>
    <p:sldId id="493" r:id="rId89"/>
    <p:sldId id="494" r:id="rId90"/>
    <p:sldId id="502" r:id="rId91"/>
    <p:sldId id="501" r:id="rId92"/>
    <p:sldId id="490" r:id="rId93"/>
    <p:sldId id="495" r:id="rId94"/>
    <p:sldId id="496" r:id="rId95"/>
    <p:sldId id="497" r:id="rId96"/>
    <p:sldId id="498" r:id="rId97"/>
    <p:sldId id="499" r:id="rId98"/>
    <p:sldId id="500" r:id="rId99"/>
    <p:sldId id="445" r:id="rId100"/>
    <p:sldId id="471" r:id="rId101"/>
    <p:sldId id="472" r:id="rId102"/>
    <p:sldId id="412" r:id="rId103"/>
    <p:sldId id="444" r:id="rId104"/>
    <p:sldId id="443" r:id="rId105"/>
    <p:sldId id="426" r:id="rId106"/>
    <p:sldId id="331" r:id="rId107"/>
    <p:sldId id="352" r:id="rId108"/>
    <p:sldId id="405" r:id="rId109"/>
    <p:sldId id="365" r:id="rId110"/>
    <p:sldId id="332" r:id="rId111"/>
    <p:sldId id="451" r:id="rId112"/>
    <p:sldId id="333" r:id="rId113"/>
    <p:sldId id="452" r:id="rId114"/>
    <p:sldId id="453" r:id="rId115"/>
    <p:sldId id="334" r:id="rId116"/>
    <p:sldId id="347" r:id="rId117"/>
    <p:sldId id="335" r:id="rId118"/>
    <p:sldId id="336" r:id="rId119"/>
    <p:sldId id="504" r:id="rId120"/>
    <p:sldId id="337" r:id="rId121"/>
    <p:sldId id="346" r:id="rId122"/>
    <p:sldId id="351" r:id="rId123"/>
    <p:sldId id="353" r:id="rId124"/>
    <p:sldId id="354" r:id="rId125"/>
    <p:sldId id="355" r:id="rId126"/>
    <p:sldId id="338" r:id="rId127"/>
    <p:sldId id="356" r:id="rId128"/>
    <p:sldId id="460" r:id="rId129"/>
    <p:sldId id="461" r:id="rId130"/>
    <p:sldId id="462" r:id="rId131"/>
    <p:sldId id="482" r:id="rId132"/>
    <p:sldId id="463" r:id="rId133"/>
    <p:sldId id="364" r:id="rId134"/>
    <p:sldId id="366" r:id="rId135"/>
    <p:sldId id="475" r:id="rId136"/>
    <p:sldId id="476" r:id="rId137"/>
    <p:sldId id="423" r:id="rId138"/>
    <p:sldId id="367" r:id="rId139"/>
    <p:sldId id="425" r:id="rId140"/>
    <p:sldId id="477" r:id="rId141"/>
    <p:sldId id="357" r:id="rId142"/>
    <p:sldId id="358" r:id="rId143"/>
    <p:sldId id="359" r:id="rId144"/>
    <p:sldId id="360" r:id="rId145"/>
    <p:sldId id="361" r:id="rId146"/>
    <p:sldId id="483" r:id="rId147"/>
    <p:sldId id="339" r:id="rId148"/>
    <p:sldId id="340" r:id="rId149"/>
    <p:sldId id="341" r:id="rId150"/>
    <p:sldId id="342" r:id="rId151"/>
    <p:sldId id="343" r:id="rId152"/>
    <p:sldId id="344" r:id="rId153"/>
    <p:sldId id="345" r:id="rId154"/>
    <p:sldId id="275" r:id="rId155"/>
    <p:sldId id="276" r:id="rId156"/>
    <p:sldId id="278" r:id="rId157"/>
    <p:sldId id="279" r:id="rId158"/>
    <p:sldId id="299" r:id="rId159"/>
    <p:sldId id="280" r:id="rId160"/>
    <p:sldId id="281" r:id="rId16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24" autoAdjust="0"/>
  </p:normalViewPr>
  <p:slideViewPr>
    <p:cSldViewPr>
      <p:cViewPr varScale="1">
        <p:scale>
          <a:sx n="63" d="100"/>
          <a:sy n="63" d="100"/>
        </p:scale>
        <p:origin x="-136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fld id="{38777A02-45A0-4F6A-AB9F-CF6F5DF42390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50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5786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ar-SA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4268D536-ED05-4ADB-9273-207D59EBA5BA}" type="slidenum">
              <a:rPr lang="en-US" smtClean="0"/>
              <a:pPr eaLnBrk="1" hangingPunct="1"/>
              <a:t>119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roup 9"/>
          <p:cNvGrpSpPr>
            <a:grpSpLocks/>
          </p:cNvGrpSpPr>
          <p:nvPr/>
        </p:nvGrpSpPr>
        <p:grpSpPr bwMode="auto">
          <a:xfrm>
            <a:off x="-12700" y="1681163"/>
            <a:ext cx="9144000" cy="1766887"/>
            <a:chOff x="-8" y="1059"/>
            <a:chExt cx="5760" cy="1113"/>
          </a:xfrm>
        </p:grpSpPr>
        <p:sp>
          <p:nvSpPr>
            <p:cNvPr id="2050" name="Rectangle 2"/>
            <p:cNvSpPr>
              <a:spLocks noChangeArrowheads="1"/>
            </p:cNvSpPr>
            <p:nvPr/>
          </p:nvSpPr>
          <p:spPr bwMode="ltGray">
            <a:xfrm>
              <a:off x="0" y="2016"/>
              <a:ext cx="5752" cy="7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2051" name="Rectangle 3"/>
            <p:cNvSpPr>
              <a:spLocks noChangeArrowheads="1"/>
            </p:cNvSpPr>
            <p:nvPr/>
          </p:nvSpPr>
          <p:spPr bwMode="ltGray">
            <a:xfrm>
              <a:off x="0" y="2148"/>
              <a:ext cx="5752" cy="2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grpSp>
          <p:nvGrpSpPr>
            <p:cNvPr id="2056" name="Group 8"/>
            <p:cNvGrpSpPr>
              <a:grpSpLocks/>
            </p:cNvGrpSpPr>
            <p:nvPr/>
          </p:nvGrpSpPr>
          <p:grpSpPr bwMode="auto">
            <a:xfrm>
              <a:off x="-8" y="1059"/>
              <a:ext cx="833" cy="990"/>
              <a:chOff x="-8" y="1059"/>
              <a:chExt cx="833" cy="990"/>
            </a:xfrm>
          </p:grpSpPr>
          <p:sp>
            <p:nvSpPr>
              <p:cNvPr id="2052" name="Freeform 4"/>
              <p:cNvSpPr>
                <a:spLocks/>
              </p:cNvSpPr>
              <p:nvPr/>
            </p:nvSpPr>
            <p:spPr bwMode="ltGray">
              <a:xfrm>
                <a:off x="-8" y="1059"/>
                <a:ext cx="833" cy="990"/>
              </a:xfrm>
              <a:custGeom>
                <a:avLst/>
                <a:gdLst/>
                <a:ahLst/>
                <a:cxnLst>
                  <a:cxn ang="0">
                    <a:pos x="284" y="448"/>
                  </a:cxn>
                  <a:cxn ang="0">
                    <a:pos x="115" y="0"/>
                  </a:cxn>
                  <a:cxn ang="0">
                    <a:pos x="353" y="398"/>
                  </a:cxn>
                  <a:cxn ang="0">
                    <a:pos x="591" y="0"/>
                  </a:cxn>
                  <a:cxn ang="0">
                    <a:pos x="419" y="448"/>
                  </a:cxn>
                  <a:cxn ang="0">
                    <a:pos x="832" y="495"/>
                  </a:cxn>
                  <a:cxn ang="0">
                    <a:pos x="417" y="540"/>
                  </a:cxn>
                  <a:cxn ang="0">
                    <a:pos x="591" y="989"/>
                  </a:cxn>
                  <a:cxn ang="0">
                    <a:pos x="353" y="590"/>
                  </a:cxn>
                  <a:cxn ang="0">
                    <a:pos x="115" y="989"/>
                  </a:cxn>
                  <a:cxn ang="0">
                    <a:pos x="282" y="543"/>
                  </a:cxn>
                  <a:cxn ang="0">
                    <a:pos x="0" y="509"/>
                  </a:cxn>
                  <a:cxn ang="0">
                    <a:pos x="0" y="479"/>
                  </a:cxn>
                  <a:cxn ang="0">
                    <a:pos x="284" y="448"/>
                  </a:cxn>
                </a:cxnLst>
                <a:rect l="0" t="0" r="r" b="b"/>
                <a:pathLst>
                  <a:path w="833" h="990">
                    <a:moveTo>
                      <a:pt x="284" y="448"/>
                    </a:moveTo>
                    <a:lnTo>
                      <a:pt x="115" y="0"/>
                    </a:lnTo>
                    <a:lnTo>
                      <a:pt x="353" y="398"/>
                    </a:lnTo>
                    <a:lnTo>
                      <a:pt x="591" y="0"/>
                    </a:lnTo>
                    <a:lnTo>
                      <a:pt x="419" y="448"/>
                    </a:lnTo>
                    <a:lnTo>
                      <a:pt x="832" y="495"/>
                    </a:lnTo>
                    <a:lnTo>
                      <a:pt x="417" y="540"/>
                    </a:lnTo>
                    <a:lnTo>
                      <a:pt x="591" y="989"/>
                    </a:lnTo>
                    <a:lnTo>
                      <a:pt x="353" y="590"/>
                    </a:lnTo>
                    <a:lnTo>
                      <a:pt x="115" y="989"/>
                    </a:lnTo>
                    <a:lnTo>
                      <a:pt x="282" y="543"/>
                    </a:lnTo>
                    <a:lnTo>
                      <a:pt x="0" y="509"/>
                    </a:lnTo>
                    <a:lnTo>
                      <a:pt x="0" y="479"/>
                    </a:lnTo>
                    <a:lnTo>
                      <a:pt x="284" y="448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053" name="Freeform 5"/>
              <p:cNvSpPr>
                <a:spLocks/>
              </p:cNvSpPr>
              <p:nvPr/>
            </p:nvSpPr>
            <p:spPr bwMode="ltGray">
              <a:xfrm>
                <a:off x="-4" y="1194"/>
                <a:ext cx="698" cy="720"/>
              </a:xfrm>
              <a:custGeom>
                <a:avLst/>
                <a:gdLst/>
                <a:ahLst/>
                <a:cxnLst>
                  <a:cxn ang="0">
                    <a:pos x="279" y="315"/>
                  </a:cxn>
                  <a:cxn ang="0">
                    <a:pos x="173" y="0"/>
                  </a:cxn>
                  <a:cxn ang="0">
                    <a:pos x="349" y="263"/>
                  </a:cxn>
                  <a:cxn ang="0">
                    <a:pos x="519" y="0"/>
                  </a:cxn>
                  <a:cxn ang="0">
                    <a:pos x="415" y="315"/>
                  </a:cxn>
                  <a:cxn ang="0">
                    <a:pos x="697" y="360"/>
                  </a:cxn>
                  <a:cxn ang="0">
                    <a:pos x="413" y="403"/>
                  </a:cxn>
                  <a:cxn ang="0">
                    <a:pos x="519" y="719"/>
                  </a:cxn>
                  <a:cxn ang="0">
                    <a:pos x="349" y="455"/>
                  </a:cxn>
                  <a:cxn ang="0">
                    <a:pos x="173" y="719"/>
                  </a:cxn>
                  <a:cxn ang="0">
                    <a:pos x="278" y="407"/>
                  </a:cxn>
                  <a:cxn ang="0">
                    <a:pos x="0" y="360"/>
                  </a:cxn>
                  <a:cxn ang="0">
                    <a:pos x="279" y="315"/>
                  </a:cxn>
                </a:cxnLst>
                <a:rect l="0" t="0" r="r" b="b"/>
                <a:pathLst>
                  <a:path w="698" h="720">
                    <a:moveTo>
                      <a:pt x="279" y="315"/>
                    </a:moveTo>
                    <a:lnTo>
                      <a:pt x="173" y="0"/>
                    </a:lnTo>
                    <a:lnTo>
                      <a:pt x="349" y="263"/>
                    </a:lnTo>
                    <a:lnTo>
                      <a:pt x="519" y="0"/>
                    </a:lnTo>
                    <a:lnTo>
                      <a:pt x="415" y="315"/>
                    </a:lnTo>
                    <a:lnTo>
                      <a:pt x="697" y="360"/>
                    </a:lnTo>
                    <a:lnTo>
                      <a:pt x="413" y="403"/>
                    </a:lnTo>
                    <a:lnTo>
                      <a:pt x="519" y="719"/>
                    </a:lnTo>
                    <a:lnTo>
                      <a:pt x="349" y="455"/>
                    </a:lnTo>
                    <a:lnTo>
                      <a:pt x="173" y="719"/>
                    </a:lnTo>
                    <a:lnTo>
                      <a:pt x="278" y="407"/>
                    </a:lnTo>
                    <a:lnTo>
                      <a:pt x="0" y="360"/>
                    </a:lnTo>
                    <a:lnTo>
                      <a:pt x="279" y="315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folHlink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054" name="Freeform 6"/>
              <p:cNvSpPr>
                <a:spLocks/>
              </p:cNvSpPr>
              <p:nvPr/>
            </p:nvSpPr>
            <p:spPr bwMode="ltGray">
              <a:xfrm>
                <a:off x="99" y="1212"/>
                <a:ext cx="493" cy="685"/>
              </a:xfrm>
              <a:custGeom>
                <a:avLst/>
                <a:gdLst/>
                <a:ahLst/>
                <a:cxnLst>
                  <a:cxn ang="0">
                    <a:pos x="0" y="173"/>
                  </a:cxn>
                  <a:cxn ang="0">
                    <a:pos x="223" y="295"/>
                  </a:cxn>
                  <a:cxn ang="0">
                    <a:pos x="246" y="0"/>
                  </a:cxn>
                  <a:cxn ang="0">
                    <a:pos x="268" y="295"/>
                  </a:cxn>
                  <a:cxn ang="0">
                    <a:pos x="490" y="169"/>
                  </a:cxn>
                  <a:cxn ang="0">
                    <a:pos x="290" y="343"/>
                  </a:cxn>
                  <a:cxn ang="0">
                    <a:pos x="492" y="514"/>
                  </a:cxn>
                  <a:cxn ang="0">
                    <a:pos x="268" y="390"/>
                  </a:cxn>
                  <a:cxn ang="0">
                    <a:pos x="246" y="684"/>
                  </a:cxn>
                  <a:cxn ang="0">
                    <a:pos x="223" y="390"/>
                  </a:cxn>
                  <a:cxn ang="0">
                    <a:pos x="0" y="514"/>
                  </a:cxn>
                  <a:cxn ang="0">
                    <a:pos x="201" y="343"/>
                  </a:cxn>
                  <a:cxn ang="0">
                    <a:pos x="0" y="173"/>
                  </a:cxn>
                </a:cxnLst>
                <a:rect l="0" t="0" r="r" b="b"/>
                <a:pathLst>
                  <a:path w="493" h="685">
                    <a:moveTo>
                      <a:pt x="0" y="173"/>
                    </a:moveTo>
                    <a:lnTo>
                      <a:pt x="223" y="295"/>
                    </a:lnTo>
                    <a:lnTo>
                      <a:pt x="246" y="0"/>
                    </a:lnTo>
                    <a:lnTo>
                      <a:pt x="268" y="295"/>
                    </a:lnTo>
                    <a:lnTo>
                      <a:pt x="490" y="169"/>
                    </a:lnTo>
                    <a:lnTo>
                      <a:pt x="290" y="343"/>
                    </a:lnTo>
                    <a:lnTo>
                      <a:pt x="492" y="514"/>
                    </a:lnTo>
                    <a:lnTo>
                      <a:pt x="268" y="390"/>
                    </a:lnTo>
                    <a:lnTo>
                      <a:pt x="246" y="684"/>
                    </a:lnTo>
                    <a:lnTo>
                      <a:pt x="223" y="390"/>
                    </a:lnTo>
                    <a:lnTo>
                      <a:pt x="0" y="514"/>
                    </a:lnTo>
                    <a:lnTo>
                      <a:pt x="201" y="343"/>
                    </a:lnTo>
                    <a:lnTo>
                      <a:pt x="0" y="173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055" name="Freeform 7"/>
              <p:cNvSpPr>
                <a:spLocks/>
              </p:cNvSpPr>
              <p:nvPr/>
            </p:nvSpPr>
            <p:spPr bwMode="ltGray">
              <a:xfrm>
                <a:off x="283" y="1467"/>
                <a:ext cx="124" cy="173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1" y="63"/>
                  </a:cxn>
                  <a:cxn ang="0">
                    <a:pos x="61" y="0"/>
                  </a:cxn>
                  <a:cxn ang="0">
                    <a:pos x="71" y="63"/>
                  </a:cxn>
                  <a:cxn ang="0">
                    <a:pos x="123" y="42"/>
                  </a:cxn>
                  <a:cxn ang="0">
                    <a:pos x="83" y="86"/>
                  </a:cxn>
                  <a:cxn ang="0">
                    <a:pos x="123" y="128"/>
                  </a:cxn>
                  <a:cxn ang="0">
                    <a:pos x="71" y="108"/>
                  </a:cxn>
                  <a:cxn ang="0">
                    <a:pos x="61" y="172"/>
                  </a:cxn>
                  <a:cxn ang="0">
                    <a:pos x="51" y="108"/>
                  </a:cxn>
                  <a:cxn ang="0">
                    <a:pos x="0" y="128"/>
                  </a:cxn>
                  <a:cxn ang="0">
                    <a:pos x="39" y="86"/>
                  </a:cxn>
                  <a:cxn ang="0">
                    <a:pos x="0" y="42"/>
                  </a:cxn>
                </a:cxnLst>
                <a:rect l="0" t="0" r="r" b="b"/>
                <a:pathLst>
                  <a:path w="124" h="173">
                    <a:moveTo>
                      <a:pt x="0" y="42"/>
                    </a:moveTo>
                    <a:lnTo>
                      <a:pt x="51" y="63"/>
                    </a:lnTo>
                    <a:lnTo>
                      <a:pt x="61" y="0"/>
                    </a:lnTo>
                    <a:lnTo>
                      <a:pt x="71" y="63"/>
                    </a:lnTo>
                    <a:lnTo>
                      <a:pt x="123" y="42"/>
                    </a:lnTo>
                    <a:lnTo>
                      <a:pt x="83" y="86"/>
                    </a:lnTo>
                    <a:lnTo>
                      <a:pt x="123" y="128"/>
                    </a:lnTo>
                    <a:lnTo>
                      <a:pt x="71" y="108"/>
                    </a:lnTo>
                    <a:lnTo>
                      <a:pt x="61" y="172"/>
                    </a:lnTo>
                    <a:lnTo>
                      <a:pt x="51" y="108"/>
                    </a:lnTo>
                    <a:lnTo>
                      <a:pt x="0" y="128"/>
                    </a:lnTo>
                    <a:lnTo>
                      <a:pt x="39" y="86"/>
                    </a:lnTo>
                    <a:lnTo>
                      <a:pt x="0" y="42"/>
                    </a:lnTo>
                  </a:path>
                </a:pathLst>
              </a:custGeom>
              <a:solidFill>
                <a:srgbClr val="F9F9F9"/>
              </a:soli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205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1219200" y="1905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39913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quarter" idx="2"/>
          </p:nvPr>
        </p:nvSpPr>
        <p:spPr>
          <a:xfrm>
            <a:off x="1212850" y="6232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651250" y="623252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80250" y="6232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B692600-AEA2-410A-A716-93B68DB367DB}" type="slidenum">
              <a:rPr lang="ar-SA"/>
              <a:pPr/>
              <a:t>‹#›</a:t>
            </a:fld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8" y="6053138"/>
            <a:ext cx="9429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4648200" y="6488113"/>
            <a:ext cx="3308350" cy="461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algn="r" eaLnBrk="1" hangingPunct="1">
              <a:defRPr/>
            </a:pPr>
            <a:r>
              <a:rPr lang="en-US" dirty="0" err="1">
                <a:solidFill>
                  <a:srgbClr val="92D050"/>
                </a:solidFill>
                <a:latin typeface="Tw Cen MT Condensed Extra Bold" pitchFamily="34" charset="0"/>
              </a:rPr>
              <a:t>Rhinology</a:t>
            </a:r>
            <a:r>
              <a:rPr lang="en-US" dirty="0">
                <a:solidFill>
                  <a:srgbClr val="92D050"/>
                </a:solidFill>
                <a:latin typeface="Tw Cen MT Condensed Extra Bold" pitchFamily="34" charset="0"/>
              </a:rPr>
              <a:t> Chair </a:t>
            </a:r>
            <a:r>
              <a:rPr lang="ar-SA" dirty="0">
                <a:solidFill>
                  <a:srgbClr val="92D050"/>
                </a:solidFill>
                <a:latin typeface="GE SS TV Bold" pitchFamily="18" charset="-78"/>
                <a:cs typeface="GE SS TV Bold" pitchFamily="18" charset="-78"/>
              </a:rPr>
              <a:t>انفية</a:t>
            </a:r>
            <a:r>
              <a:rPr lang="ar-SA" dirty="0">
                <a:solidFill>
                  <a:srgbClr val="92D050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E6CCD-BB2A-42BF-80A1-E650D75D5B1B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342900"/>
            <a:ext cx="2057400" cy="5753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42900"/>
            <a:ext cx="6019800" cy="5753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5FABE-C367-4E42-A5A3-70A0AD918DA1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429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B109CE5-A7D6-4AC0-A9F3-A241AB4D47F1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429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0210B4A-C07B-46D1-98D7-6AAB77EE38D1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8911D-9640-48A8-8DB9-2A10E4435E7F}" type="slidenum">
              <a:rPr lang="ar-SA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8" y="6053138"/>
            <a:ext cx="9429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4648200" y="6488113"/>
            <a:ext cx="3308350" cy="461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algn="r" eaLnBrk="1" hangingPunct="1">
              <a:defRPr/>
            </a:pPr>
            <a:r>
              <a:rPr lang="en-US" dirty="0" err="1">
                <a:solidFill>
                  <a:srgbClr val="92D050"/>
                </a:solidFill>
                <a:latin typeface="Tw Cen MT Condensed Extra Bold" pitchFamily="34" charset="0"/>
              </a:rPr>
              <a:t>Rhinology</a:t>
            </a:r>
            <a:r>
              <a:rPr lang="en-US" dirty="0">
                <a:solidFill>
                  <a:srgbClr val="92D050"/>
                </a:solidFill>
                <a:latin typeface="Tw Cen MT Condensed Extra Bold" pitchFamily="34" charset="0"/>
              </a:rPr>
              <a:t> Chair </a:t>
            </a:r>
            <a:r>
              <a:rPr lang="ar-SA" dirty="0">
                <a:solidFill>
                  <a:srgbClr val="92D050"/>
                </a:solidFill>
                <a:latin typeface="GE SS TV Bold" pitchFamily="18" charset="-78"/>
                <a:cs typeface="GE SS TV Bold" pitchFamily="18" charset="-78"/>
              </a:rPr>
              <a:t>انفية</a:t>
            </a:r>
            <a:r>
              <a:rPr lang="ar-SA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-26988" y="6461125"/>
            <a:ext cx="2420086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92D050"/>
                </a:solidFill>
              </a:rPr>
              <a:t>www.rhinology.ksu.edu.sa</a:t>
            </a:r>
            <a:endParaRPr lang="ar-SA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A3D1D-49AC-4333-BDD7-85A73CECBBB9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28A3D-D138-4DA7-9BCF-3582DA9CC214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A355C-6587-43BB-8B7B-E2D524551058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C53AA0-08F7-4871-BDAD-761C82C14757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E337C-0F34-4659-8D21-F22414A9B696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CA229-908E-4509-8E55-3598F7244265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F7C0C-0CC4-4421-BE4E-B90BFFF61089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9"/>
          <p:cNvGrpSpPr>
            <a:grpSpLocks/>
          </p:cNvGrpSpPr>
          <p:nvPr/>
        </p:nvGrpSpPr>
        <p:grpSpPr bwMode="auto">
          <a:xfrm>
            <a:off x="-12700" y="93663"/>
            <a:ext cx="9144000" cy="1677987"/>
            <a:chOff x="-8" y="59"/>
            <a:chExt cx="5760" cy="1057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ltGray">
            <a:xfrm>
              <a:off x="0" y="960"/>
              <a:ext cx="5752" cy="7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1027" name="Rectangle 3"/>
            <p:cNvSpPr>
              <a:spLocks noChangeArrowheads="1"/>
            </p:cNvSpPr>
            <p:nvPr/>
          </p:nvSpPr>
          <p:spPr bwMode="ltGray">
            <a:xfrm>
              <a:off x="0" y="1092"/>
              <a:ext cx="5752" cy="2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grpSp>
          <p:nvGrpSpPr>
            <p:cNvPr id="1032" name="Group 8"/>
            <p:cNvGrpSpPr>
              <a:grpSpLocks/>
            </p:cNvGrpSpPr>
            <p:nvPr/>
          </p:nvGrpSpPr>
          <p:grpSpPr bwMode="auto">
            <a:xfrm>
              <a:off x="-8" y="59"/>
              <a:ext cx="833" cy="990"/>
              <a:chOff x="-8" y="59"/>
              <a:chExt cx="833" cy="990"/>
            </a:xfrm>
          </p:grpSpPr>
          <p:sp>
            <p:nvSpPr>
              <p:cNvPr id="1028" name="Freeform 4"/>
              <p:cNvSpPr>
                <a:spLocks/>
              </p:cNvSpPr>
              <p:nvPr/>
            </p:nvSpPr>
            <p:spPr bwMode="ltGray">
              <a:xfrm>
                <a:off x="-8" y="59"/>
                <a:ext cx="833" cy="990"/>
              </a:xfrm>
              <a:custGeom>
                <a:avLst/>
                <a:gdLst/>
                <a:ahLst/>
                <a:cxnLst>
                  <a:cxn ang="0">
                    <a:pos x="284" y="448"/>
                  </a:cxn>
                  <a:cxn ang="0">
                    <a:pos x="115" y="0"/>
                  </a:cxn>
                  <a:cxn ang="0">
                    <a:pos x="353" y="398"/>
                  </a:cxn>
                  <a:cxn ang="0">
                    <a:pos x="591" y="0"/>
                  </a:cxn>
                  <a:cxn ang="0">
                    <a:pos x="419" y="448"/>
                  </a:cxn>
                  <a:cxn ang="0">
                    <a:pos x="832" y="495"/>
                  </a:cxn>
                  <a:cxn ang="0">
                    <a:pos x="417" y="540"/>
                  </a:cxn>
                  <a:cxn ang="0">
                    <a:pos x="591" y="989"/>
                  </a:cxn>
                  <a:cxn ang="0">
                    <a:pos x="353" y="590"/>
                  </a:cxn>
                  <a:cxn ang="0">
                    <a:pos x="115" y="989"/>
                  </a:cxn>
                  <a:cxn ang="0">
                    <a:pos x="282" y="543"/>
                  </a:cxn>
                  <a:cxn ang="0">
                    <a:pos x="0" y="509"/>
                  </a:cxn>
                  <a:cxn ang="0">
                    <a:pos x="0" y="479"/>
                  </a:cxn>
                  <a:cxn ang="0">
                    <a:pos x="284" y="448"/>
                  </a:cxn>
                </a:cxnLst>
                <a:rect l="0" t="0" r="r" b="b"/>
                <a:pathLst>
                  <a:path w="833" h="990">
                    <a:moveTo>
                      <a:pt x="284" y="448"/>
                    </a:moveTo>
                    <a:lnTo>
                      <a:pt x="115" y="0"/>
                    </a:lnTo>
                    <a:lnTo>
                      <a:pt x="353" y="398"/>
                    </a:lnTo>
                    <a:lnTo>
                      <a:pt x="591" y="0"/>
                    </a:lnTo>
                    <a:lnTo>
                      <a:pt x="419" y="448"/>
                    </a:lnTo>
                    <a:lnTo>
                      <a:pt x="832" y="495"/>
                    </a:lnTo>
                    <a:lnTo>
                      <a:pt x="417" y="540"/>
                    </a:lnTo>
                    <a:lnTo>
                      <a:pt x="591" y="989"/>
                    </a:lnTo>
                    <a:lnTo>
                      <a:pt x="353" y="590"/>
                    </a:lnTo>
                    <a:lnTo>
                      <a:pt x="115" y="989"/>
                    </a:lnTo>
                    <a:lnTo>
                      <a:pt x="282" y="543"/>
                    </a:lnTo>
                    <a:lnTo>
                      <a:pt x="0" y="509"/>
                    </a:lnTo>
                    <a:lnTo>
                      <a:pt x="0" y="479"/>
                    </a:lnTo>
                    <a:lnTo>
                      <a:pt x="284" y="448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ltGray">
              <a:xfrm>
                <a:off x="-4" y="194"/>
                <a:ext cx="698" cy="720"/>
              </a:xfrm>
              <a:custGeom>
                <a:avLst/>
                <a:gdLst/>
                <a:ahLst/>
                <a:cxnLst>
                  <a:cxn ang="0">
                    <a:pos x="279" y="315"/>
                  </a:cxn>
                  <a:cxn ang="0">
                    <a:pos x="173" y="0"/>
                  </a:cxn>
                  <a:cxn ang="0">
                    <a:pos x="349" y="263"/>
                  </a:cxn>
                  <a:cxn ang="0">
                    <a:pos x="519" y="0"/>
                  </a:cxn>
                  <a:cxn ang="0">
                    <a:pos x="415" y="315"/>
                  </a:cxn>
                  <a:cxn ang="0">
                    <a:pos x="697" y="360"/>
                  </a:cxn>
                  <a:cxn ang="0">
                    <a:pos x="413" y="403"/>
                  </a:cxn>
                  <a:cxn ang="0">
                    <a:pos x="519" y="719"/>
                  </a:cxn>
                  <a:cxn ang="0">
                    <a:pos x="349" y="455"/>
                  </a:cxn>
                  <a:cxn ang="0">
                    <a:pos x="173" y="719"/>
                  </a:cxn>
                  <a:cxn ang="0">
                    <a:pos x="278" y="407"/>
                  </a:cxn>
                  <a:cxn ang="0">
                    <a:pos x="0" y="360"/>
                  </a:cxn>
                  <a:cxn ang="0">
                    <a:pos x="279" y="315"/>
                  </a:cxn>
                </a:cxnLst>
                <a:rect l="0" t="0" r="r" b="b"/>
                <a:pathLst>
                  <a:path w="698" h="720">
                    <a:moveTo>
                      <a:pt x="279" y="315"/>
                    </a:moveTo>
                    <a:lnTo>
                      <a:pt x="173" y="0"/>
                    </a:lnTo>
                    <a:lnTo>
                      <a:pt x="349" y="263"/>
                    </a:lnTo>
                    <a:lnTo>
                      <a:pt x="519" y="0"/>
                    </a:lnTo>
                    <a:lnTo>
                      <a:pt x="415" y="315"/>
                    </a:lnTo>
                    <a:lnTo>
                      <a:pt x="697" y="360"/>
                    </a:lnTo>
                    <a:lnTo>
                      <a:pt x="413" y="403"/>
                    </a:lnTo>
                    <a:lnTo>
                      <a:pt x="519" y="719"/>
                    </a:lnTo>
                    <a:lnTo>
                      <a:pt x="349" y="455"/>
                    </a:lnTo>
                    <a:lnTo>
                      <a:pt x="173" y="719"/>
                    </a:lnTo>
                    <a:lnTo>
                      <a:pt x="278" y="407"/>
                    </a:lnTo>
                    <a:lnTo>
                      <a:pt x="0" y="360"/>
                    </a:lnTo>
                    <a:lnTo>
                      <a:pt x="279" y="315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folHlink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ltGray">
              <a:xfrm>
                <a:off x="99" y="212"/>
                <a:ext cx="493" cy="685"/>
              </a:xfrm>
              <a:custGeom>
                <a:avLst/>
                <a:gdLst/>
                <a:ahLst/>
                <a:cxnLst>
                  <a:cxn ang="0">
                    <a:pos x="0" y="173"/>
                  </a:cxn>
                  <a:cxn ang="0">
                    <a:pos x="223" y="295"/>
                  </a:cxn>
                  <a:cxn ang="0">
                    <a:pos x="246" y="0"/>
                  </a:cxn>
                  <a:cxn ang="0">
                    <a:pos x="268" y="295"/>
                  </a:cxn>
                  <a:cxn ang="0">
                    <a:pos x="490" y="169"/>
                  </a:cxn>
                  <a:cxn ang="0">
                    <a:pos x="290" y="343"/>
                  </a:cxn>
                  <a:cxn ang="0">
                    <a:pos x="492" y="514"/>
                  </a:cxn>
                  <a:cxn ang="0">
                    <a:pos x="268" y="390"/>
                  </a:cxn>
                  <a:cxn ang="0">
                    <a:pos x="246" y="684"/>
                  </a:cxn>
                  <a:cxn ang="0">
                    <a:pos x="223" y="390"/>
                  </a:cxn>
                  <a:cxn ang="0">
                    <a:pos x="0" y="514"/>
                  </a:cxn>
                  <a:cxn ang="0">
                    <a:pos x="201" y="343"/>
                  </a:cxn>
                  <a:cxn ang="0">
                    <a:pos x="0" y="173"/>
                  </a:cxn>
                </a:cxnLst>
                <a:rect l="0" t="0" r="r" b="b"/>
                <a:pathLst>
                  <a:path w="493" h="685">
                    <a:moveTo>
                      <a:pt x="0" y="173"/>
                    </a:moveTo>
                    <a:lnTo>
                      <a:pt x="223" y="295"/>
                    </a:lnTo>
                    <a:lnTo>
                      <a:pt x="246" y="0"/>
                    </a:lnTo>
                    <a:lnTo>
                      <a:pt x="268" y="295"/>
                    </a:lnTo>
                    <a:lnTo>
                      <a:pt x="490" y="169"/>
                    </a:lnTo>
                    <a:lnTo>
                      <a:pt x="290" y="343"/>
                    </a:lnTo>
                    <a:lnTo>
                      <a:pt x="492" y="514"/>
                    </a:lnTo>
                    <a:lnTo>
                      <a:pt x="268" y="390"/>
                    </a:lnTo>
                    <a:lnTo>
                      <a:pt x="246" y="684"/>
                    </a:lnTo>
                    <a:lnTo>
                      <a:pt x="223" y="390"/>
                    </a:lnTo>
                    <a:lnTo>
                      <a:pt x="0" y="514"/>
                    </a:lnTo>
                    <a:lnTo>
                      <a:pt x="201" y="343"/>
                    </a:lnTo>
                    <a:lnTo>
                      <a:pt x="0" y="173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ltGray">
              <a:xfrm>
                <a:off x="283" y="467"/>
                <a:ext cx="124" cy="173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1" y="63"/>
                  </a:cxn>
                  <a:cxn ang="0">
                    <a:pos x="61" y="0"/>
                  </a:cxn>
                  <a:cxn ang="0">
                    <a:pos x="71" y="63"/>
                  </a:cxn>
                  <a:cxn ang="0">
                    <a:pos x="123" y="42"/>
                  </a:cxn>
                  <a:cxn ang="0">
                    <a:pos x="83" y="86"/>
                  </a:cxn>
                  <a:cxn ang="0">
                    <a:pos x="123" y="128"/>
                  </a:cxn>
                  <a:cxn ang="0">
                    <a:pos x="71" y="108"/>
                  </a:cxn>
                  <a:cxn ang="0">
                    <a:pos x="61" y="172"/>
                  </a:cxn>
                  <a:cxn ang="0">
                    <a:pos x="51" y="108"/>
                  </a:cxn>
                  <a:cxn ang="0">
                    <a:pos x="0" y="128"/>
                  </a:cxn>
                  <a:cxn ang="0">
                    <a:pos x="39" y="86"/>
                  </a:cxn>
                  <a:cxn ang="0">
                    <a:pos x="0" y="42"/>
                  </a:cxn>
                </a:cxnLst>
                <a:rect l="0" t="0" r="r" b="b"/>
                <a:pathLst>
                  <a:path w="124" h="173">
                    <a:moveTo>
                      <a:pt x="0" y="42"/>
                    </a:moveTo>
                    <a:lnTo>
                      <a:pt x="51" y="63"/>
                    </a:lnTo>
                    <a:lnTo>
                      <a:pt x="61" y="0"/>
                    </a:lnTo>
                    <a:lnTo>
                      <a:pt x="71" y="63"/>
                    </a:lnTo>
                    <a:lnTo>
                      <a:pt x="123" y="42"/>
                    </a:lnTo>
                    <a:lnTo>
                      <a:pt x="83" y="86"/>
                    </a:lnTo>
                    <a:lnTo>
                      <a:pt x="123" y="128"/>
                    </a:lnTo>
                    <a:lnTo>
                      <a:pt x="71" y="108"/>
                    </a:lnTo>
                    <a:lnTo>
                      <a:pt x="61" y="172"/>
                    </a:lnTo>
                    <a:lnTo>
                      <a:pt x="51" y="108"/>
                    </a:lnTo>
                    <a:lnTo>
                      <a:pt x="0" y="128"/>
                    </a:lnTo>
                    <a:lnTo>
                      <a:pt x="39" y="86"/>
                    </a:lnTo>
                    <a:lnTo>
                      <a:pt x="0" y="42"/>
                    </a:lnTo>
                  </a:path>
                </a:pathLst>
              </a:custGeom>
              <a:solidFill>
                <a:srgbClr val="F9F9F9"/>
              </a:soli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3429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470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26511D1-ACFA-4112-A14D-40FF17BE2890}" type="slidenum">
              <a:rPr lang="ar-SA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1524000"/>
            <a:ext cx="7772400" cy="1524000"/>
          </a:xfr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en-US" dirty="0"/>
              <a:t>RHINOSINUSITIS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39913" y="3886200"/>
            <a:ext cx="6400800" cy="1295400"/>
          </a:xfrm>
          <a:noFill/>
          <a:ln/>
        </p:spPr>
        <p:txBody>
          <a:bodyPr/>
          <a:lstStyle/>
          <a:p>
            <a:endParaRPr lang="en-US" dirty="0"/>
          </a:p>
          <a:p>
            <a:r>
              <a:rPr lang="en-US" dirty="0"/>
              <a:t>Prof. </a:t>
            </a:r>
            <a:r>
              <a:rPr lang="en-US" dirty="0" err="1"/>
              <a:t>Surayie</a:t>
            </a:r>
            <a:r>
              <a:rPr lang="en-US" dirty="0"/>
              <a:t> H Al </a:t>
            </a:r>
            <a:r>
              <a:rPr lang="en-US" dirty="0" err="1"/>
              <a:t>Dousary</a:t>
            </a:r>
            <a:endParaRPr lang="en-US" dirty="0"/>
          </a:p>
          <a:p>
            <a:r>
              <a:rPr lang="en-US" sz="2400" dirty="0">
                <a:solidFill>
                  <a:srgbClr val="FFFF00"/>
                </a:solidFill>
              </a:rPr>
              <a:t>Rhinology Research Chair </a:t>
            </a:r>
            <a:r>
              <a:rPr lang="en-US" sz="2400" dirty="0" err="1">
                <a:solidFill>
                  <a:srgbClr val="FFFF00"/>
                </a:solidFill>
              </a:rPr>
              <a:t>Dirctor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www.rhinologychair.org</a:t>
            </a:r>
          </a:p>
          <a:p>
            <a:endParaRPr lang="en-US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Physiology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8991600" cy="3048000"/>
          </a:xfrm>
          <a:noFill/>
          <a:ln/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muocsa</a:t>
            </a:r>
            <a:r>
              <a:rPr lang="en-US" dirty="0"/>
              <a:t> secretes a mucous which traps bacteria</a:t>
            </a:r>
          </a:p>
          <a:p>
            <a:r>
              <a:rPr lang="en-US" dirty="0"/>
              <a:t>The mucous  is naturally extruded through sinus </a:t>
            </a:r>
            <a:r>
              <a:rPr lang="en-US" dirty="0" err="1"/>
              <a:t>ostia</a:t>
            </a:r>
            <a:r>
              <a:rPr lang="en-US" dirty="0"/>
              <a:t> to be expectorated or swallowed</a:t>
            </a:r>
          </a:p>
          <a:p>
            <a:r>
              <a:rPr lang="en-US" dirty="0"/>
              <a:t>The drainage of the maxillary and frontal sinuses follows a circular pattern through the natural </a:t>
            </a:r>
            <a:r>
              <a:rPr lang="en-US" dirty="0" err="1"/>
              <a:t>ostia</a:t>
            </a:r>
            <a:endParaRPr lang="en-US" dirty="0"/>
          </a:p>
          <a:p>
            <a:r>
              <a:rPr lang="en-US" dirty="0"/>
              <a:t>Smell Function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800" dirty="0"/>
              <a:t>FESS Indications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 (absolute)</a:t>
            </a:r>
          </a:p>
          <a:p>
            <a:pPr lvl="1"/>
            <a:r>
              <a:rPr lang="en-US" sz="2600" dirty="0"/>
              <a:t>complete nasal obstruction in CF</a:t>
            </a:r>
          </a:p>
          <a:p>
            <a:pPr lvl="1"/>
            <a:r>
              <a:rPr lang="en-US" sz="2600" dirty="0" err="1"/>
              <a:t>antrochoanal</a:t>
            </a:r>
            <a:r>
              <a:rPr lang="en-US" sz="2600" dirty="0"/>
              <a:t> polyp</a:t>
            </a:r>
          </a:p>
          <a:p>
            <a:pPr lvl="1"/>
            <a:r>
              <a:rPr lang="en-US" sz="2600" dirty="0"/>
              <a:t>intracranial or orbital complications</a:t>
            </a:r>
          </a:p>
          <a:p>
            <a:pPr lvl="1"/>
            <a:r>
              <a:rPr lang="en-US" sz="2600" dirty="0" err="1"/>
              <a:t>mucocoeles</a:t>
            </a:r>
            <a:r>
              <a:rPr lang="en-US" sz="2600" dirty="0"/>
              <a:t> or </a:t>
            </a:r>
            <a:r>
              <a:rPr lang="en-US" sz="2600" dirty="0" err="1"/>
              <a:t>mucopyocoeles</a:t>
            </a:r>
            <a:endParaRPr lang="en-US" sz="2600" dirty="0"/>
          </a:p>
          <a:p>
            <a:pPr lvl="1"/>
            <a:r>
              <a:rPr lang="en-US" sz="2600" dirty="0"/>
              <a:t>traumatic injury in optic canal</a:t>
            </a:r>
          </a:p>
          <a:p>
            <a:pPr lvl="1"/>
            <a:r>
              <a:rPr lang="en-US" sz="2600" dirty="0"/>
              <a:t>resistant </a:t>
            </a:r>
            <a:r>
              <a:rPr lang="en-US" sz="2600" dirty="0" err="1"/>
              <a:t>dacryocystorhinitis</a:t>
            </a:r>
            <a:endParaRPr lang="en-US" sz="2600" dirty="0"/>
          </a:p>
          <a:p>
            <a:pPr lvl="1"/>
            <a:r>
              <a:rPr lang="en-US" sz="2600" dirty="0"/>
              <a:t>fungal sinusitis</a:t>
            </a:r>
          </a:p>
          <a:p>
            <a:pPr lvl="1"/>
            <a:r>
              <a:rPr lang="en-US" sz="2600" dirty="0"/>
              <a:t>some </a:t>
            </a:r>
            <a:r>
              <a:rPr lang="en-US" sz="2600" dirty="0" err="1"/>
              <a:t>meningoencephaloceles</a:t>
            </a:r>
            <a:r>
              <a:rPr lang="en-US" sz="2600" dirty="0"/>
              <a:t>/</a:t>
            </a:r>
            <a:r>
              <a:rPr lang="en-US" sz="2600" dirty="0" err="1"/>
              <a:t>neoplasms</a:t>
            </a:r>
            <a:endParaRPr lang="en-US" sz="2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FESS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153400" cy="4114800"/>
          </a:xfrm>
          <a:noFill/>
          <a:ln/>
        </p:spPr>
        <p:txBody>
          <a:bodyPr/>
          <a:lstStyle/>
          <a:p>
            <a:r>
              <a:rPr lang="en-US" b="1"/>
              <a:t> (Possible)</a:t>
            </a:r>
          </a:p>
          <a:p>
            <a:pPr lvl="1"/>
            <a:r>
              <a:rPr lang="en-US" b="1"/>
              <a:t>Persistent chronic rhinosinusitis that fails optimum medical treatment and after exclusion of systemic disease</a:t>
            </a:r>
          </a:p>
          <a:p>
            <a:pPr lvl="1"/>
            <a:r>
              <a:rPr lang="en-US" b="1"/>
              <a:t>Asthmatic exacerbations associated with rhinosinusitis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CADAVERIC HANDON</a:t>
            </a:r>
            <a:endParaRPr lang="ar-SA" dirty="0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46788" name="Picture 4" descr="CDVRSN4"/>
          <p:cNvPicPr>
            <a:picLocks noChangeAspect="1" noChangeArrowheads="1"/>
          </p:cNvPicPr>
          <p:nvPr/>
        </p:nvPicPr>
        <p:blipFill>
          <a:blip r:embed="rId2" cstate="print"/>
          <a:srcRect t="3314" r="21191" b="58653"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Turbinate Hypertrophy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b="1" dirty="0"/>
              <a:t>Causes</a:t>
            </a:r>
            <a:endParaRPr lang="en-US" dirty="0"/>
          </a:p>
          <a:p>
            <a:pPr lvl="1"/>
            <a:r>
              <a:rPr lang="en-US" dirty="0"/>
              <a:t>Infection</a:t>
            </a:r>
          </a:p>
          <a:p>
            <a:pPr lvl="1"/>
            <a:r>
              <a:rPr lang="en-US" dirty="0"/>
              <a:t>Compensation</a:t>
            </a:r>
          </a:p>
          <a:p>
            <a:pPr lvl="1"/>
            <a:r>
              <a:rPr lang="en-US" dirty="0"/>
              <a:t>Dysfunctional</a:t>
            </a:r>
          </a:p>
          <a:p>
            <a:pPr lvl="1"/>
            <a:r>
              <a:rPr lang="en-US" dirty="0"/>
              <a:t>Allergies</a:t>
            </a:r>
          </a:p>
          <a:p>
            <a:r>
              <a:rPr lang="en-US" dirty="0"/>
              <a:t>Manifestation</a:t>
            </a:r>
          </a:p>
          <a:p>
            <a:pPr lvl="1"/>
            <a:r>
              <a:rPr lang="en-US" dirty="0"/>
              <a:t>Nasal </a:t>
            </a:r>
            <a:r>
              <a:rPr lang="en-US" dirty="0" err="1"/>
              <a:t>obstrauction</a:t>
            </a:r>
            <a:endParaRPr lang="en-US" dirty="0"/>
          </a:p>
          <a:p>
            <a:pPr lvl="1"/>
            <a:r>
              <a:rPr lang="en-US" dirty="0"/>
              <a:t>Mouth Breathing</a:t>
            </a:r>
          </a:p>
          <a:p>
            <a:pPr lvl="1"/>
            <a:r>
              <a:rPr lang="en-US" dirty="0"/>
              <a:t>Cause manifestation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Turbinate </a:t>
            </a:r>
            <a:r>
              <a:rPr lang="en-US" dirty="0" err="1"/>
              <a:t>traetment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 </a:t>
            </a:r>
            <a:r>
              <a:rPr lang="en-US" dirty="0" err="1"/>
              <a:t>underlaying</a:t>
            </a:r>
            <a:r>
              <a:rPr lang="en-US" dirty="0"/>
              <a:t> cause</a:t>
            </a:r>
          </a:p>
          <a:p>
            <a:r>
              <a:rPr lang="en-US" dirty="0"/>
              <a:t>Surgical treatment</a:t>
            </a:r>
          </a:p>
          <a:p>
            <a:pPr lvl="1"/>
            <a:r>
              <a:rPr lang="en-US" dirty="0"/>
              <a:t>SMR</a:t>
            </a:r>
          </a:p>
          <a:p>
            <a:pPr lvl="1"/>
            <a:r>
              <a:rPr lang="en-US" dirty="0" err="1"/>
              <a:t>Turbinoplasty</a:t>
            </a:r>
            <a:endParaRPr lang="en-US" dirty="0"/>
          </a:p>
          <a:p>
            <a:pPr lvl="1"/>
            <a:r>
              <a:rPr lang="en-US" dirty="0"/>
              <a:t>SMD</a:t>
            </a:r>
          </a:p>
          <a:p>
            <a:pPr lvl="1"/>
            <a:r>
              <a:rPr lang="en-US" dirty="0" err="1"/>
              <a:t>Somnoplasty</a:t>
            </a:r>
            <a:r>
              <a:rPr lang="en-US" dirty="0"/>
              <a:t> RF</a:t>
            </a:r>
          </a:p>
          <a:p>
            <a:pPr lvl="1"/>
            <a:r>
              <a:rPr lang="en-US" dirty="0" err="1"/>
              <a:t>Turbenectomy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Complications</a:t>
            </a:r>
            <a:endParaRPr lang="ar-S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Orbital</a:t>
            </a:r>
          </a:p>
          <a:p>
            <a:r>
              <a:rPr lang="en-US" dirty="0"/>
              <a:t>Cranial</a:t>
            </a:r>
          </a:p>
          <a:p>
            <a:r>
              <a:rPr lang="en-US" dirty="0" err="1"/>
              <a:t>Extracranial</a:t>
            </a:r>
            <a:endParaRPr lang="ar-SA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/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Orbital Complications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r>
              <a:rPr lang="en-US" sz="2800"/>
              <a:t>Routes of spread</a:t>
            </a:r>
          </a:p>
          <a:p>
            <a:pPr lvl="1"/>
            <a:r>
              <a:rPr lang="en-US" sz="2400"/>
              <a:t>arterial</a:t>
            </a:r>
          </a:p>
          <a:p>
            <a:pPr lvl="1"/>
            <a:r>
              <a:rPr lang="en-US" sz="2400"/>
              <a:t>venous</a:t>
            </a:r>
          </a:p>
          <a:p>
            <a:pPr lvl="1"/>
            <a:r>
              <a:rPr lang="en-US" sz="2400"/>
              <a:t>lymphatic</a:t>
            </a:r>
          </a:p>
          <a:p>
            <a:pPr lvl="1"/>
            <a:r>
              <a:rPr lang="en-US" sz="2400"/>
              <a:t>direct</a:t>
            </a:r>
          </a:p>
        </p:txBody>
      </p:sp>
      <p:grpSp>
        <p:nvGrpSpPr>
          <p:cNvPr id="108550" name="Group 6"/>
          <p:cNvGrpSpPr>
            <a:grpSpLocks/>
          </p:cNvGrpSpPr>
          <p:nvPr/>
        </p:nvGrpSpPr>
        <p:grpSpPr bwMode="auto">
          <a:xfrm>
            <a:off x="4419600" y="1600200"/>
            <a:ext cx="3670300" cy="4140200"/>
            <a:chOff x="2784" y="1008"/>
            <a:chExt cx="2312" cy="2608"/>
          </a:xfrm>
        </p:grpSpPr>
        <p:pic>
          <p:nvPicPr>
            <p:cNvPr id="108548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84" y="1008"/>
              <a:ext cx="2312" cy="2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8549" name="Rectangle 5"/>
            <p:cNvSpPr>
              <a:spLocks noChangeArrowheads="1"/>
            </p:cNvSpPr>
            <p:nvPr/>
          </p:nvSpPr>
          <p:spPr bwMode="auto">
            <a:xfrm>
              <a:off x="2842" y="1037"/>
              <a:ext cx="2180" cy="2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Monotype Sorts" charset="2"/>
                <a:buChar char="ä"/>
              </a:pPr>
              <a:endParaRPr lang="ar-SA" sz="1800"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Complications:  Orbital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Five classifications of orbital complications  1)  Inflammatory edema:  lid edema otherwise normal.                                        2)  Orbital cellulitis:  diffuse edema           3)  Subperiosteal abscess:  usually seen near        lamina papyracea                                        4)Orbital abscess:  collection within orbit  5)  Cavernous sinus thrombosis:  bilateral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38596" name="Picture 4" descr="ORBTCE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890588"/>
            <a:ext cx="7391400" cy="5076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endParaRPr lang="ar-SA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ar-SA"/>
          </a:p>
        </p:txBody>
      </p:sp>
      <p:pic>
        <p:nvPicPr>
          <p:cNvPr id="112644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914400"/>
            <a:ext cx="8318500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42900"/>
            <a:ext cx="8001000" cy="1143000"/>
          </a:xfrm>
        </p:spPr>
        <p:txBody>
          <a:bodyPr/>
          <a:lstStyle/>
          <a:p>
            <a:pPr algn="ctr"/>
            <a:r>
              <a:rPr lang="en-US" b="1" dirty="0" err="1"/>
              <a:t>Ciliary</a:t>
            </a:r>
            <a:r>
              <a:rPr lang="en-US" b="1" dirty="0"/>
              <a:t> Pattern</a:t>
            </a:r>
            <a:endParaRPr lang="ar-SA" b="1" dirty="0"/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32452" name="Picture 4" descr="Snscila3"/>
          <p:cNvPicPr>
            <a:picLocks noChangeAspect="1" noChangeArrowheads="1"/>
          </p:cNvPicPr>
          <p:nvPr/>
        </p:nvPicPr>
        <p:blipFill>
          <a:blip r:embed="rId2" cstate="print"/>
          <a:srcRect b="18388"/>
          <a:stretch>
            <a:fillRect/>
          </a:stretch>
        </p:blipFill>
        <p:spPr bwMode="auto">
          <a:xfrm>
            <a:off x="0" y="1754878"/>
            <a:ext cx="5257800" cy="4945960"/>
          </a:xfrm>
          <a:prstGeom prst="rect">
            <a:avLst/>
          </a:prstGeom>
          <a:noFill/>
        </p:spPr>
      </p:pic>
      <p:pic>
        <p:nvPicPr>
          <p:cNvPr id="232453" name="Picture 5" descr="Snscila1"/>
          <p:cNvPicPr>
            <a:picLocks noChangeAspect="1" noChangeArrowheads="1"/>
          </p:cNvPicPr>
          <p:nvPr/>
        </p:nvPicPr>
        <p:blipFill>
          <a:blip r:embed="rId3" cstate="print"/>
          <a:srcRect b="33995"/>
          <a:stretch>
            <a:fillRect/>
          </a:stretch>
        </p:blipFill>
        <p:spPr bwMode="auto">
          <a:xfrm>
            <a:off x="4953000" y="1752600"/>
            <a:ext cx="3886200" cy="2133600"/>
          </a:xfrm>
          <a:prstGeom prst="rect">
            <a:avLst/>
          </a:prstGeom>
          <a:noFill/>
        </p:spPr>
      </p:pic>
      <p:pic>
        <p:nvPicPr>
          <p:cNvPr id="232454" name="Picture 6" descr="Snscilia"/>
          <p:cNvPicPr>
            <a:picLocks noChangeAspect="1" noChangeArrowheads="1"/>
          </p:cNvPicPr>
          <p:nvPr/>
        </p:nvPicPr>
        <p:blipFill>
          <a:blip r:embed="rId4" cstate="print"/>
          <a:srcRect b="25526"/>
          <a:stretch>
            <a:fillRect/>
          </a:stretch>
        </p:blipFill>
        <p:spPr bwMode="auto">
          <a:xfrm>
            <a:off x="5181600" y="3505200"/>
            <a:ext cx="36576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r>
              <a:rPr lang="en-US" sz="2800"/>
              <a:t>Stage I</a:t>
            </a:r>
          </a:p>
          <a:p>
            <a:pPr lvl="1"/>
            <a:r>
              <a:rPr lang="en-US" sz="2400"/>
              <a:t>periorbital inflammatory edema</a:t>
            </a:r>
          </a:p>
          <a:p>
            <a:pPr lvl="1"/>
            <a:r>
              <a:rPr lang="en-US" sz="2400"/>
              <a:t>obstruction of venous channels</a:t>
            </a:r>
          </a:p>
          <a:p>
            <a:pPr lvl="1"/>
            <a:r>
              <a:rPr lang="en-US" sz="2400"/>
              <a:t>no vision loss</a:t>
            </a:r>
          </a:p>
          <a:p>
            <a:pPr lvl="1"/>
            <a:r>
              <a:rPr lang="en-US" sz="2400"/>
              <a:t>no EOM limitation</a:t>
            </a:r>
          </a:p>
        </p:txBody>
      </p:sp>
      <p:grpSp>
        <p:nvGrpSpPr>
          <p:cNvPr id="114694" name="Group 6"/>
          <p:cNvGrpSpPr>
            <a:grpSpLocks/>
          </p:cNvGrpSpPr>
          <p:nvPr/>
        </p:nvGrpSpPr>
        <p:grpSpPr bwMode="auto">
          <a:xfrm>
            <a:off x="5137150" y="1981200"/>
            <a:ext cx="2855913" cy="4140200"/>
            <a:chOff x="3236" y="1248"/>
            <a:chExt cx="1799" cy="2608"/>
          </a:xfrm>
        </p:grpSpPr>
        <p:pic>
          <p:nvPicPr>
            <p:cNvPr id="114692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6" y="1248"/>
              <a:ext cx="1799" cy="2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4693" name="Rectangle 5"/>
            <p:cNvSpPr>
              <a:spLocks noChangeArrowheads="1"/>
            </p:cNvSpPr>
            <p:nvPr/>
          </p:nvSpPr>
          <p:spPr bwMode="auto">
            <a:xfrm>
              <a:off x="3294" y="1277"/>
              <a:ext cx="1667" cy="2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Monotype Sorts" charset="2"/>
                <a:buChar char="ä"/>
              </a:pPr>
              <a:endParaRPr lang="ar-SA" sz="1800"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8641" t="37039" r="15923" b="25921"/>
          <a:stretch>
            <a:fillRect/>
          </a:stretch>
        </p:blipFill>
        <p:spPr bwMode="auto">
          <a:xfrm>
            <a:off x="457200" y="2057400"/>
            <a:ext cx="822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r>
              <a:rPr lang="en-US" sz="2800"/>
              <a:t>Stage II</a:t>
            </a:r>
          </a:p>
          <a:p>
            <a:pPr lvl="1"/>
            <a:r>
              <a:rPr lang="en-US" sz="2400"/>
              <a:t>orbital cellulitis with edema, chemosis, proptosis, pain</a:t>
            </a:r>
          </a:p>
          <a:p>
            <a:pPr lvl="1"/>
            <a:r>
              <a:rPr lang="en-US" sz="2400"/>
              <a:t>no abscess</a:t>
            </a:r>
          </a:p>
          <a:p>
            <a:pPr lvl="1"/>
            <a:r>
              <a:rPr lang="en-US" sz="2400"/>
              <a:t>opthalmoplegia may occur due to edema or spasm</a:t>
            </a:r>
          </a:p>
          <a:p>
            <a:pPr lvl="1"/>
            <a:r>
              <a:rPr lang="en-US" sz="2400"/>
              <a:t>no visual loss</a:t>
            </a:r>
          </a:p>
        </p:txBody>
      </p:sp>
      <p:grpSp>
        <p:nvGrpSpPr>
          <p:cNvPr id="116742" name="Group 6"/>
          <p:cNvGrpSpPr>
            <a:grpSpLocks/>
          </p:cNvGrpSpPr>
          <p:nvPr/>
        </p:nvGrpSpPr>
        <p:grpSpPr bwMode="auto">
          <a:xfrm>
            <a:off x="4648200" y="2362200"/>
            <a:ext cx="3835400" cy="3206750"/>
            <a:chOff x="2928" y="1488"/>
            <a:chExt cx="2416" cy="2020"/>
          </a:xfrm>
        </p:grpSpPr>
        <p:pic>
          <p:nvPicPr>
            <p:cNvPr id="116740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8" y="1488"/>
              <a:ext cx="2416" cy="2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6741" name="Rectangle 5"/>
            <p:cNvSpPr>
              <a:spLocks noChangeArrowheads="1"/>
            </p:cNvSpPr>
            <p:nvPr/>
          </p:nvSpPr>
          <p:spPr bwMode="auto">
            <a:xfrm>
              <a:off x="2986" y="1517"/>
              <a:ext cx="2284" cy="1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Monotype Sorts" charset="2"/>
                <a:buChar char="ä"/>
              </a:pPr>
              <a:endParaRPr lang="ar-SA" sz="1800"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8641" t="40407" r="38641" b="22553"/>
          <a:stretch>
            <a:fillRect/>
          </a:stretch>
        </p:blipFill>
        <p:spPr bwMode="auto">
          <a:xfrm>
            <a:off x="2133600" y="1828800"/>
            <a:ext cx="4973782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6336" t="25878" r="42863" b="17503"/>
          <a:stretch>
            <a:fillRect/>
          </a:stretch>
        </p:blipFill>
        <p:spPr bwMode="auto">
          <a:xfrm>
            <a:off x="1676400" y="1219200"/>
            <a:ext cx="5181600" cy="535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r>
              <a:rPr lang="en-US" sz="2800"/>
              <a:t>Stage III</a:t>
            </a:r>
          </a:p>
          <a:p>
            <a:pPr lvl="1"/>
            <a:r>
              <a:rPr lang="en-US" sz="2400"/>
              <a:t>subperiosteal abscess</a:t>
            </a:r>
          </a:p>
          <a:p>
            <a:pPr lvl="1"/>
            <a:r>
              <a:rPr lang="en-US" sz="2400"/>
              <a:t>globe displaced laterally or downward</a:t>
            </a:r>
          </a:p>
          <a:p>
            <a:pPr lvl="1"/>
            <a:r>
              <a:rPr lang="en-US" sz="2400"/>
              <a:t>orbital cellulitis present with decreased EOM</a:t>
            </a:r>
          </a:p>
          <a:p>
            <a:pPr lvl="1"/>
            <a:r>
              <a:rPr lang="en-US" sz="2400"/>
              <a:t>vision decreased</a:t>
            </a:r>
          </a:p>
        </p:txBody>
      </p:sp>
      <p:grpSp>
        <p:nvGrpSpPr>
          <p:cNvPr id="118790" name="Group 6"/>
          <p:cNvGrpSpPr>
            <a:grpSpLocks/>
          </p:cNvGrpSpPr>
          <p:nvPr/>
        </p:nvGrpSpPr>
        <p:grpSpPr bwMode="auto">
          <a:xfrm>
            <a:off x="5487988" y="1676400"/>
            <a:ext cx="3300412" cy="4673600"/>
            <a:chOff x="3457" y="1056"/>
            <a:chExt cx="2079" cy="2944"/>
          </a:xfrm>
        </p:grpSpPr>
        <p:pic>
          <p:nvPicPr>
            <p:cNvPr id="118788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57" y="1056"/>
              <a:ext cx="2079" cy="2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8789" name="Rectangle 5"/>
            <p:cNvSpPr>
              <a:spLocks noChangeArrowheads="1"/>
            </p:cNvSpPr>
            <p:nvPr/>
          </p:nvSpPr>
          <p:spPr bwMode="auto">
            <a:xfrm>
              <a:off x="3515" y="1085"/>
              <a:ext cx="1947" cy="2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Monotype Sorts" charset="2"/>
                <a:buChar char="ä"/>
              </a:pPr>
              <a:endParaRPr lang="ar-SA" sz="1800"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pic>
        <p:nvPicPr>
          <p:cNvPr id="13721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828800"/>
            <a:ext cx="642620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r>
              <a:rPr lang="en-US" sz="2800"/>
              <a:t>Stage IV</a:t>
            </a:r>
          </a:p>
          <a:p>
            <a:pPr lvl="1"/>
            <a:r>
              <a:rPr lang="en-US" sz="2400"/>
              <a:t>orbital abscess</a:t>
            </a:r>
          </a:p>
          <a:p>
            <a:pPr lvl="1"/>
            <a:r>
              <a:rPr lang="en-US" sz="2400"/>
              <a:t>severe proptosis and chemosis</a:t>
            </a:r>
          </a:p>
          <a:p>
            <a:pPr lvl="1"/>
            <a:r>
              <a:rPr lang="en-US" sz="2400"/>
              <a:t>usually no globe displacement</a:t>
            </a:r>
          </a:p>
          <a:p>
            <a:pPr lvl="1"/>
            <a:r>
              <a:rPr lang="en-US" sz="2400"/>
              <a:t>opthalmoplegia present</a:t>
            </a:r>
          </a:p>
          <a:p>
            <a:pPr lvl="1"/>
            <a:r>
              <a:rPr lang="en-US" sz="2400"/>
              <a:t>visual loss (13%) due to ischemia or neuritis</a:t>
            </a:r>
          </a:p>
        </p:txBody>
      </p:sp>
      <p:grpSp>
        <p:nvGrpSpPr>
          <p:cNvPr id="120838" name="Group 6"/>
          <p:cNvGrpSpPr>
            <a:grpSpLocks/>
          </p:cNvGrpSpPr>
          <p:nvPr/>
        </p:nvGrpSpPr>
        <p:grpSpPr bwMode="auto">
          <a:xfrm>
            <a:off x="4648200" y="2362200"/>
            <a:ext cx="3835400" cy="3378200"/>
            <a:chOff x="2928" y="1488"/>
            <a:chExt cx="2416" cy="2128"/>
          </a:xfrm>
        </p:grpSpPr>
        <p:pic>
          <p:nvPicPr>
            <p:cNvPr id="120836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8" y="1488"/>
              <a:ext cx="2416" cy="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0837" name="Rectangle 5"/>
            <p:cNvSpPr>
              <a:spLocks noChangeArrowheads="1"/>
            </p:cNvSpPr>
            <p:nvPr/>
          </p:nvSpPr>
          <p:spPr bwMode="auto">
            <a:xfrm>
              <a:off x="2986" y="1517"/>
              <a:ext cx="2284" cy="2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Monotype Sorts" charset="2"/>
                <a:buChar char="ä"/>
              </a:pPr>
              <a:endParaRPr lang="ar-SA" sz="1800"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r>
              <a:rPr lang="en-US" sz="2800"/>
              <a:t>Stage V</a:t>
            </a:r>
          </a:p>
          <a:p>
            <a:pPr lvl="1"/>
            <a:r>
              <a:rPr lang="en-US" sz="2400"/>
              <a:t>cavernous sinus thrombosis</a:t>
            </a:r>
          </a:p>
          <a:p>
            <a:pPr lvl="1"/>
            <a:r>
              <a:rPr lang="en-US" sz="2400"/>
              <a:t>progressive symptoms</a:t>
            </a:r>
          </a:p>
          <a:p>
            <a:pPr lvl="1"/>
            <a:r>
              <a:rPr lang="en-US" sz="2400"/>
              <a:t>proptosis and fixation</a:t>
            </a:r>
          </a:p>
          <a:p>
            <a:pPr lvl="1"/>
            <a:r>
              <a:rPr lang="en-US" sz="2400"/>
              <a:t>CN II, IV, VI</a:t>
            </a:r>
          </a:p>
          <a:p>
            <a:pPr lvl="1"/>
            <a:r>
              <a:rPr lang="en-US" sz="2400"/>
              <a:t>meningitis</a:t>
            </a:r>
          </a:p>
          <a:p>
            <a:pPr lvl="1"/>
            <a:r>
              <a:rPr lang="en-US" sz="2400"/>
              <a:t>high mortality</a:t>
            </a:r>
          </a:p>
        </p:txBody>
      </p:sp>
      <p:grpSp>
        <p:nvGrpSpPr>
          <p:cNvPr id="122886" name="Group 6"/>
          <p:cNvGrpSpPr>
            <a:grpSpLocks/>
          </p:cNvGrpSpPr>
          <p:nvPr/>
        </p:nvGrpSpPr>
        <p:grpSpPr bwMode="auto">
          <a:xfrm>
            <a:off x="4772025" y="1981200"/>
            <a:ext cx="3587750" cy="4140200"/>
            <a:chOff x="3006" y="1248"/>
            <a:chExt cx="2260" cy="2608"/>
          </a:xfrm>
        </p:grpSpPr>
        <p:pic>
          <p:nvPicPr>
            <p:cNvPr id="122884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6" y="1248"/>
              <a:ext cx="2260" cy="2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2885" name="Rectangle 5"/>
            <p:cNvSpPr>
              <a:spLocks noChangeArrowheads="1"/>
            </p:cNvSpPr>
            <p:nvPr/>
          </p:nvSpPr>
          <p:spPr bwMode="auto">
            <a:xfrm>
              <a:off x="3064" y="1277"/>
              <a:ext cx="2128" cy="2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Monotype Sorts" charset="2"/>
                <a:buChar char="ä"/>
              </a:pPr>
              <a:endParaRPr lang="ar-SA" sz="1800"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191001" y="3114675"/>
          <a:ext cx="4952999" cy="3368675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5276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56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28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50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338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2785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65780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AFS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Number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Presentation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Grade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3067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5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15(36%)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Proptosis</a:t>
                      </a:r>
                      <a:endParaRPr lang="en-US" sz="1200" dirty="0">
                        <a:effectLst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I</a:t>
                      </a: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Anatomical</a:t>
                      </a: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Disturbance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1733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8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11(26%)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Epiphoria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Diplopia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Ophthalmoplegia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Ptosis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II</a:t>
                      </a: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Functional</a:t>
                      </a: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Involvement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97340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5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11(26%)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Orbital cellulitis, Pre </a:t>
                      </a:r>
                      <a:r>
                        <a:rPr lang="en-US" sz="1200" dirty="0" err="1">
                          <a:effectLst/>
                        </a:rPr>
                        <a:t>septal</a:t>
                      </a:r>
                      <a:r>
                        <a:rPr lang="en-US" sz="1200" dirty="0">
                          <a:effectLst/>
                        </a:rPr>
                        <a:t>-cellulitis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Orbital abscess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Subpereostial</a:t>
                      </a:r>
                      <a:r>
                        <a:rPr lang="en-US" sz="1200" dirty="0">
                          <a:effectLst/>
                        </a:rPr>
                        <a:t> abscess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III</a:t>
                      </a: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Orbital</a:t>
                      </a: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Infection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0755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5(12%)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Visual Impairment, blindness 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dirty="0">
                          <a:effectLst/>
                        </a:rPr>
                        <a:t>IV</a:t>
                      </a: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kern="1200" dirty="0">
                          <a:effectLst/>
                        </a:rPr>
                        <a:t>Visual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en-US" sz="1100" b="1" kern="1200" dirty="0">
                          <a:effectLst/>
                        </a:rPr>
                        <a:t>Impairment</a:t>
                      </a:r>
                      <a:endParaRPr lang="en-US" sz="1100" b="1" dirty="0">
                        <a:effectLst/>
                      </a:endParaRPr>
                    </a:p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14045" algn="r"/>
                        </a:tabLst>
                      </a:pPr>
                      <a:r>
                        <a:rPr lang="ar-SA" sz="1100" b="1" dirty="0">
                          <a:effectLst/>
                        </a:rPr>
                        <a:t> 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ahoma"/>
                      </a:endParaRPr>
                    </a:p>
                  </a:txBody>
                  <a:tcPr marL="68588" marR="68588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7150" name="TextBox 1"/>
          <p:cNvSpPr txBox="1">
            <a:spLocks noChangeArrowheads="1"/>
          </p:cNvSpPr>
          <p:nvPr/>
        </p:nvSpPr>
        <p:spPr bwMode="auto">
          <a:xfrm>
            <a:off x="152400" y="2774950"/>
            <a:ext cx="883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GB" sz="1600"/>
              <a:t>Chandler’s classification ;Based on Eye Acute Infection and their anatomic location</a:t>
            </a:r>
            <a:endParaRPr lang="en-US" sz="1600"/>
          </a:p>
        </p:txBody>
      </p:sp>
      <p:sp>
        <p:nvSpPr>
          <p:cNvPr id="4715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71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5" t="39619" r="33882" b="23869"/>
          <a:stretch>
            <a:fillRect/>
          </a:stretch>
        </p:blipFill>
        <p:spPr bwMode="auto">
          <a:xfrm>
            <a:off x="1295400" y="152400"/>
            <a:ext cx="6553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53" name="Rectangle 2"/>
          <p:cNvSpPr>
            <a:spLocks noChangeArrowheads="1"/>
          </p:cNvSpPr>
          <p:nvPr/>
        </p:nvSpPr>
        <p:spPr bwMode="auto">
          <a:xfrm>
            <a:off x="74613" y="3810000"/>
            <a:ext cx="42481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200">
                <a:cs typeface="Aharoni" pitchFamily="2" charset="-79"/>
              </a:rPr>
              <a:t>Clinical grading system that doesn’t  require Imaging</a:t>
            </a:r>
          </a:p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en-US" sz="1200">
                <a:cs typeface="Aharoni" pitchFamily="2" charset="-79"/>
              </a:rPr>
              <a:t>Encompass Acute orbital infection and chronic Sinogenic pathology causing orbital manifestation.</a:t>
            </a:r>
          </a:p>
          <a:p>
            <a:pPr marL="171450" indent="-171450">
              <a:lnSpc>
                <a:spcPct val="200000"/>
              </a:lnSpc>
              <a:buFont typeface="Arial" charset="0"/>
              <a:buChar char="•"/>
            </a:pPr>
            <a:r>
              <a:rPr lang="en-US" sz="1200">
                <a:cs typeface="Aharoni" pitchFamily="2" charset="-79"/>
              </a:rPr>
              <a:t>Radiologic findings does not correlate well with clinical severity </a:t>
            </a:r>
          </a:p>
          <a:p>
            <a:pPr marL="171450" indent="-171450">
              <a:lnSpc>
                <a:spcPct val="200000"/>
              </a:lnSpc>
              <a:buFont typeface="Arial" charset="0"/>
              <a:buChar char="•"/>
            </a:pPr>
            <a:r>
              <a:rPr lang="en-US" sz="1200">
                <a:cs typeface="Aharoni" pitchFamily="2" charset="-79"/>
              </a:rPr>
              <a:t>Chronic Paranasal sinus disease in (74 %) of the cases. </a:t>
            </a:r>
          </a:p>
        </p:txBody>
      </p:sp>
      <p:sp>
        <p:nvSpPr>
          <p:cNvPr id="47154" name="TextBox 1"/>
          <p:cNvSpPr txBox="1">
            <a:spLocks noChangeArrowheads="1"/>
          </p:cNvSpPr>
          <p:nvPr/>
        </p:nvSpPr>
        <p:spPr bwMode="auto">
          <a:xfrm>
            <a:off x="1295399" y="1187450"/>
            <a:ext cx="2614613" cy="3683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2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b="1" dirty="0"/>
              <a:t>The </a:t>
            </a:r>
            <a:r>
              <a:rPr lang="en-US" b="1" dirty="0" err="1"/>
              <a:t>Ethmoid</a:t>
            </a:r>
            <a:r>
              <a:rPr lang="en-US" b="1" dirty="0"/>
              <a:t> Sinus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29600" cy="4114800"/>
          </a:xfrm>
          <a:noFill/>
          <a:ln/>
        </p:spPr>
        <p:txBody>
          <a:bodyPr/>
          <a:lstStyle/>
          <a:p>
            <a:r>
              <a:rPr lang="en-US" dirty="0"/>
              <a:t>Appear as </a:t>
            </a:r>
            <a:r>
              <a:rPr lang="en-US" dirty="0" err="1"/>
              <a:t>evaginations</a:t>
            </a:r>
            <a:r>
              <a:rPr lang="en-US" dirty="0"/>
              <a:t> of the lateral nasal wall around the third month of fetal gestation</a:t>
            </a:r>
          </a:p>
          <a:p>
            <a:r>
              <a:rPr lang="en-US" dirty="0"/>
              <a:t>Present at birth, reach adult size by age 12</a:t>
            </a:r>
          </a:p>
          <a:p>
            <a:r>
              <a:rPr lang="en-US" dirty="0"/>
              <a:t>Separated by the </a:t>
            </a:r>
            <a:r>
              <a:rPr lang="en-US" dirty="0">
                <a:solidFill>
                  <a:schemeClr val="accent2"/>
                </a:solidFill>
              </a:rPr>
              <a:t>ground (basal) lamella</a:t>
            </a:r>
            <a:r>
              <a:rPr lang="en-US" dirty="0"/>
              <a:t> into the </a:t>
            </a:r>
            <a:r>
              <a:rPr lang="en-US" dirty="0">
                <a:solidFill>
                  <a:schemeClr val="accent2"/>
                </a:solidFill>
              </a:rPr>
              <a:t>anterior and posterior </a:t>
            </a:r>
            <a:r>
              <a:rPr lang="en-US" dirty="0" err="1">
                <a:solidFill>
                  <a:schemeClr val="accent2"/>
                </a:solidFill>
              </a:rPr>
              <a:t>ethmoids</a:t>
            </a:r>
            <a:endParaRPr lang="en-US" dirty="0"/>
          </a:p>
          <a:p>
            <a:r>
              <a:rPr lang="en-US" dirty="0">
                <a:solidFill>
                  <a:schemeClr val="accent2"/>
                </a:solidFill>
              </a:rPr>
              <a:t>Drain into the middle and superior </a:t>
            </a:r>
            <a:r>
              <a:rPr lang="en-US" dirty="0" err="1">
                <a:solidFill>
                  <a:schemeClr val="accent2"/>
                </a:solidFill>
              </a:rPr>
              <a:t>meatus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b="1" dirty="0"/>
              <a:t>Complications Treatment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077200" cy="4114800"/>
          </a:xfrm>
          <a:noFill/>
          <a:ln/>
        </p:spPr>
        <p:txBody>
          <a:bodyPr/>
          <a:lstStyle/>
          <a:p>
            <a:r>
              <a:rPr lang="en-US" sz="2800" dirty="0"/>
              <a:t>History an physical examination</a:t>
            </a:r>
          </a:p>
          <a:p>
            <a:r>
              <a:rPr lang="en-US" sz="2800" dirty="0"/>
              <a:t>Ophthalmology consultation</a:t>
            </a:r>
          </a:p>
          <a:p>
            <a:r>
              <a:rPr lang="en-US" sz="2800" dirty="0"/>
              <a:t>IV antibiotics (</a:t>
            </a:r>
            <a:r>
              <a:rPr lang="en-US" sz="2800" dirty="0" err="1"/>
              <a:t>ceftriaxone</a:t>
            </a:r>
            <a:r>
              <a:rPr lang="en-US" sz="2800" dirty="0"/>
              <a:t> plus </a:t>
            </a:r>
            <a:r>
              <a:rPr lang="en-US" sz="2800" dirty="0" err="1"/>
              <a:t>metronidazole</a:t>
            </a:r>
            <a:r>
              <a:rPr lang="en-US" sz="2800" dirty="0"/>
              <a:t> and </a:t>
            </a:r>
            <a:r>
              <a:rPr lang="en-US" sz="2800" dirty="0" err="1"/>
              <a:t>oxacillin</a:t>
            </a:r>
            <a:r>
              <a:rPr lang="en-US" sz="2800" dirty="0"/>
              <a:t>)</a:t>
            </a:r>
          </a:p>
          <a:p>
            <a:r>
              <a:rPr lang="en-US" sz="2800" dirty="0"/>
              <a:t>CT scan</a:t>
            </a:r>
          </a:p>
          <a:p>
            <a:r>
              <a:rPr lang="en-US" sz="2800" dirty="0"/>
              <a:t>Surgery -- abscess, worsening vision, progression, persistent after 24 hours</a:t>
            </a:r>
          </a:p>
          <a:p>
            <a:pPr lvl="1"/>
            <a:r>
              <a:rPr lang="en-US" sz="2400" dirty="0"/>
              <a:t>external, FESS, frontal sinus trephine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Case Presentation</a:t>
            </a:r>
          </a:p>
        </p:txBody>
      </p:sp>
      <p:pic>
        <p:nvPicPr>
          <p:cNvPr id="135171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676400"/>
            <a:ext cx="54356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Complications:  Orbital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Orbit separated from ethmoids by thin lamina papyracea</a:t>
            </a:r>
          </a:p>
          <a:p>
            <a:r>
              <a:rPr lang="en-US"/>
              <a:t>First indication of orbital involvemnt is infalmmatory edema of eyelids</a:t>
            </a:r>
          </a:p>
          <a:p>
            <a:r>
              <a:rPr lang="en-US"/>
              <a:t>Inflammatory edema of eyelids progresses to cellulitis, proptosis, chemosis and ophthalmoplegia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Complications:  Orbital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Orbital complications sometimes seen in frontal sinusitis as the floor of the sinus is thin</a:t>
            </a:r>
          </a:p>
          <a:p>
            <a:r>
              <a:rPr lang="en-US"/>
              <a:t>Known as Pott’s puffy tumor</a:t>
            </a:r>
          </a:p>
          <a:p>
            <a:r>
              <a:rPr lang="en-US"/>
              <a:t>Treatment of orbital inflammation and cellulitis is with IV antibitoics with or without sinus drainage</a:t>
            </a:r>
          </a:p>
        </p:txBody>
      </p:sp>
    </p:spTree>
  </p:cSld>
  <p:clrMapOvr>
    <a:masterClrMapping/>
  </p:clrMapOvr>
  <p:transition spd="slow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Complications:  Orbital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Abscesses are treated with surgical drainage and IV antibiotics</a:t>
            </a:r>
          </a:p>
          <a:p>
            <a:r>
              <a:rPr lang="en-US"/>
              <a:t>Indications for surgical drainage include progresive orbital cellulitis, symptoms which do not resolve, abscess, loss of visual acuity</a:t>
            </a:r>
          </a:p>
        </p:txBody>
      </p:sp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Complications:  Cavernous Sinus Thrombosis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High mortality rate</a:t>
            </a:r>
          </a:p>
          <a:p>
            <a:r>
              <a:rPr lang="en-US"/>
              <a:t>Usually results from retrograde transmission through valveless veins leading to the cavernous sinus</a:t>
            </a:r>
          </a:p>
          <a:p>
            <a:r>
              <a:rPr lang="en-US"/>
              <a:t>Heralded by bilateral orbital involvement, progessive chemosis, T 105F</a:t>
            </a:r>
          </a:p>
          <a:p>
            <a:r>
              <a:rPr lang="en-US"/>
              <a:t>Treat with drainage, IV antibiotics</a:t>
            </a:r>
          </a:p>
          <a:p>
            <a:r>
              <a:rPr lang="en-US"/>
              <a:t>Heparin is controversial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Intracranial Complications 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Meningitis common in children </a:t>
            </a:r>
          </a:p>
          <a:p>
            <a:r>
              <a:rPr lang="en-US" dirty="0"/>
              <a:t>subdural or epidural abscess</a:t>
            </a:r>
          </a:p>
          <a:p>
            <a:r>
              <a:rPr lang="en-US" dirty="0"/>
              <a:t> cerebral abscess</a:t>
            </a:r>
          </a:p>
          <a:p>
            <a:pPr lvl="1"/>
            <a:r>
              <a:rPr lang="en-US" dirty="0"/>
              <a:t>neurosurgery, ophthalmology, ID</a:t>
            </a:r>
          </a:p>
          <a:p>
            <a:pPr lvl="1">
              <a:buFont typeface="Wingdings" pitchFamily="2" charset="2"/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sz="2800" dirty="0"/>
          </a:p>
        </p:txBody>
      </p:sp>
      <p:pic>
        <p:nvPicPr>
          <p:cNvPr id="126980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3789363"/>
            <a:ext cx="6049962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Subdural Abscesses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8991600" cy="4114800"/>
          </a:xfrm>
          <a:noFill/>
          <a:ln/>
        </p:spPr>
        <p:txBody>
          <a:bodyPr/>
          <a:lstStyle/>
          <a:p>
            <a:r>
              <a:rPr lang="en-US" sz="2800" dirty="0"/>
              <a:t>1/3 to 2/3 of all subdural abscesses believed due to sinusitis</a:t>
            </a:r>
          </a:p>
          <a:p>
            <a:r>
              <a:rPr lang="en-US" sz="2800" dirty="0" err="1"/>
              <a:t>Nuchal</a:t>
            </a:r>
            <a:r>
              <a:rPr lang="en-US" sz="2800" dirty="0"/>
              <a:t> rigidity first symptom</a:t>
            </a:r>
          </a:p>
          <a:p>
            <a:r>
              <a:rPr lang="en-US" sz="2800" dirty="0" err="1"/>
              <a:t>Neurosurgey</a:t>
            </a:r>
            <a:r>
              <a:rPr lang="en-US" sz="2800" dirty="0"/>
              <a:t> </a:t>
            </a:r>
          </a:p>
          <a:p>
            <a:pPr lvl="1"/>
            <a:r>
              <a:rPr lang="en-US" sz="2400" dirty="0"/>
              <a:t>Manage ICP</a:t>
            </a:r>
          </a:p>
          <a:p>
            <a:pPr lvl="1"/>
            <a:r>
              <a:rPr lang="en-US" sz="2400" dirty="0"/>
              <a:t>Surgical drainage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Mucoceles</a:t>
            </a:r>
            <a:endParaRPr lang="en-US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/>
              <a:t>Mucoceles</a:t>
            </a:r>
            <a:r>
              <a:rPr lang="en-US" dirty="0"/>
              <a:t> are </a:t>
            </a:r>
            <a:r>
              <a:rPr lang="en-US" dirty="0">
                <a:solidFill>
                  <a:srgbClr val="FFFF00"/>
                </a:solidFill>
              </a:rPr>
              <a:t>chronic</a:t>
            </a:r>
            <a:r>
              <a:rPr lang="en-US" dirty="0"/>
              <a:t>, cystic lesions of the sinuses lined by </a:t>
            </a:r>
            <a:r>
              <a:rPr lang="en-US" dirty="0" err="1"/>
              <a:t>pseudostratified</a:t>
            </a:r>
            <a:r>
              <a:rPr lang="en-US" dirty="0"/>
              <a:t> epithelium</a:t>
            </a:r>
          </a:p>
          <a:p>
            <a:r>
              <a:rPr lang="en-US" dirty="0"/>
              <a:t>Expand slowly, often requiring many years</a:t>
            </a:r>
          </a:p>
          <a:p>
            <a:r>
              <a:rPr lang="en-US" dirty="0">
                <a:solidFill>
                  <a:srgbClr val="FFFF00"/>
                </a:solidFill>
              </a:rPr>
              <a:t>Etiology</a:t>
            </a:r>
            <a:r>
              <a:rPr lang="en-US" dirty="0"/>
              <a:t> is debated.  Either due to obstruction of </a:t>
            </a:r>
            <a:r>
              <a:rPr lang="en-US" dirty="0" err="1"/>
              <a:t>ostia</a:t>
            </a:r>
            <a:r>
              <a:rPr lang="en-US" dirty="0"/>
              <a:t> or to simple obstruction of minor salivary gland</a:t>
            </a:r>
          </a:p>
          <a:p>
            <a:r>
              <a:rPr lang="en-US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30% are </a:t>
            </a:r>
            <a:r>
              <a:rPr lang="en-US" dirty="0">
                <a:solidFill>
                  <a:srgbClr val="FFFF00"/>
                </a:solidFill>
              </a:rPr>
              <a:t>idiopathic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Complications:  Mucoceles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Frequently noted on routine CT scan of </a:t>
            </a:r>
            <a:r>
              <a:rPr lang="en-US" dirty="0">
                <a:solidFill>
                  <a:srgbClr val="FFFF00"/>
                </a:solidFill>
              </a:rPr>
              <a:t>maxillary</a:t>
            </a:r>
            <a:r>
              <a:rPr lang="en-US" dirty="0"/>
              <a:t> sinuses.  No treatment  is required unless near natural </a:t>
            </a:r>
            <a:r>
              <a:rPr lang="en-US" dirty="0" err="1"/>
              <a:t>ostia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Frontal</a:t>
            </a:r>
            <a:r>
              <a:rPr lang="en-US" dirty="0"/>
              <a:t> sinus </a:t>
            </a:r>
            <a:r>
              <a:rPr lang="en-US" dirty="0" err="1"/>
              <a:t>mucoceles</a:t>
            </a:r>
            <a:r>
              <a:rPr lang="en-US" dirty="0"/>
              <a:t> are important to recognize as they cause </a:t>
            </a:r>
            <a:r>
              <a:rPr lang="en-US" dirty="0" err="1"/>
              <a:t>proptosis</a:t>
            </a:r>
            <a:r>
              <a:rPr lang="en-US" dirty="0"/>
              <a:t> and even blindness</a:t>
            </a:r>
          </a:p>
          <a:p>
            <a:r>
              <a:rPr lang="en-US" dirty="0"/>
              <a:t>Therapy involves obliteration of sinus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The Ethmoid Sinus, </a:t>
            </a:r>
            <a:r>
              <a:rPr lang="en-US" sz="3200"/>
              <a:t>continued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Consist of vertical and horizontal plates</a:t>
            </a:r>
          </a:p>
          <a:p>
            <a:r>
              <a:rPr lang="en-US"/>
              <a:t>The </a:t>
            </a:r>
            <a:r>
              <a:rPr lang="en-US">
                <a:solidFill>
                  <a:schemeClr val="accent2"/>
                </a:solidFill>
              </a:rPr>
              <a:t>vertical plate</a:t>
            </a:r>
            <a:r>
              <a:rPr lang="en-US"/>
              <a:t> is divided into two portions, the </a:t>
            </a:r>
            <a:r>
              <a:rPr lang="en-US">
                <a:solidFill>
                  <a:schemeClr val="accent2"/>
                </a:solidFill>
              </a:rPr>
              <a:t>perpendicular</a:t>
            </a:r>
            <a:r>
              <a:rPr lang="en-US"/>
              <a:t> plate of the ethmoids and the </a:t>
            </a:r>
            <a:r>
              <a:rPr lang="en-US">
                <a:solidFill>
                  <a:schemeClr val="accent2"/>
                </a:solidFill>
              </a:rPr>
              <a:t>crista galli</a:t>
            </a:r>
          </a:p>
          <a:p>
            <a:r>
              <a:rPr lang="en-US"/>
              <a:t>The </a:t>
            </a:r>
            <a:r>
              <a:rPr lang="en-US">
                <a:solidFill>
                  <a:schemeClr val="accent2"/>
                </a:solidFill>
              </a:rPr>
              <a:t>horizontal plate</a:t>
            </a:r>
            <a:r>
              <a:rPr lang="en-US"/>
              <a:t> is known laterally as the </a:t>
            </a:r>
            <a:r>
              <a:rPr lang="en-US">
                <a:solidFill>
                  <a:schemeClr val="accent2"/>
                </a:solidFill>
              </a:rPr>
              <a:t>fovea ethmoidalis</a:t>
            </a:r>
            <a:r>
              <a:rPr lang="en-US"/>
              <a:t> and medially as the </a:t>
            </a:r>
            <a:r>
              <a:rPr lang="en-US">
                <a:solidFill>
                  <a:schemeClr val="accent2"/>
                </a:solidFill>
              </a:rPr>
              <a:t>cribriform plate</a:t>
            </a:r>
          </a:p>
          <a:p>
            <a:r>
              <a:rPr lang="en-US"/>
              <a:t>Medially is the </a:t>
            </a:r>
            <a:r>
              <a:rPr lang="en-US">
                <a:solidFill>
                  <a:schemeClr val="accent2"/>
                </a:solidFill>
              </a:rPr>
              <a:t>lamina papyracea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Complications:  Mucoceles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Sphenoidal and ethmoidal mucoceles are less common</a:t>
            </a:r>
          </a:p>
          <a:p>
            <a:r>
              <a:rPr lang="en-US"/>
              <a:t>Seen with vertex headaches and deep nasal pain</a:t>
            </a:r>
          </a:p>
          <a:p>
            <a:r>
              <a:rPr lang="en-US"/>
              <a:t>Treatment is controversial; wide drainage into the nasal vault is common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Other 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686800" cy="41148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US" dirty="0"/>
              <a:t>•</a:t>
            </a:r>
            <a:r>
              <a:rPr lang="en-US" sz="6700" dirty="0">
                <a:solidFill>
                  <a:srgbClr val="FFFF00"/>
                </a:solidFill>
              </a:rPr>
              <a:t> </a:t>
            </a:r>
            <a:r>
              <a:rPr lang="en-US" sz="5100" dirty="0" err="1">
                <a:solidFill>
                  <a:srgbClr val="FFFF00"/>
                </a:solidFill>
              </a:rPr>
              <a:t>Osteitis</a:t>
            </a:r>
            <a:r>
              <a:rPr lang="en-US" b="1" dirty="0"/>
              <a:t>: diagnose initially with technetium bone scan (</a:t>
            </a:r>
            <a:r>
              <a:rPr lang="en-US" b="1" dirty="0" err="1"/>
              <a:t>osteoblastic</a:t>
            </a:r>
            <a:endParaRPr lang="en-US" b="1" dirty="0"/>
          </a:p>
          <a:p>
            <a:pPr>
              <a:buNone/>
            </a:pPr>
            <a:r>
              <a:rPr lang="en-US" dirty="0"/>
              <a:t>activity) and gallium bone scan (inflammation), follow with gallium</a:t>
            </a:r>
          </a:p>
          <a:p>
            <a:pPr>
              <a:buNone/>
            </a:pPr>
            <a:r>
              <a:rPr lang="en-US" dirty="0"/>
              <a:t>scans; Rx: </a:t>
            </a:r>
            <a:r>
              <a:rPr lang="en-US" dirty="0" err="1"/>
              <a:t>parenteral</a:t>
            </a:r>
            <a:r>
              <a:rPr lang="en-US" dirty="0"/>
              <a:t> antibiotics, surgical debridement, sinus surgery</a:t>
            </a:r>
          </a:p>
          <a:p>
            <a:pPr>
              <a:buNone/>
            </a:pPr>
            <a:r>
              <a:rPr lang="en-US" sz="5800" dirty="0">
                <a:solidFill>
                  <a:srgbClr val="FFFF00"/>
                </a:solidFill>
              </a:rPr>
              <a:t>• Pot’s Puffy Tumor</a:t>
            </a:r>
            <a:r>
              <a:rPr lang="en-US" b="1" dirty="0"/>
              <a:t>: frontal bone </a:t>
            </a:r>
            <a:r>
              <a:rPr lang="en-US" b="1" dirty="0" err="1"/>
              <a:t>osteomyelitis</a:t>
            </a:r>
            <a:r>
              <a:rPr lang="en-US" b="1" dirty="0"/>
              <a:t>, soft doughy swelling</a:t>
            </a:r>
          </a:p>
          <a:p>
            <a:pPr>
              <a:buNone/>
            </a:pPr>
            <a:r>
              <a:rPr lang="en-US" dirty="0"/>
              <a:t>of forehead, high risk of intracranial extension; Rx: </a:t>
            </a:r>
            <a:r>
              <a:rPr lang="en-US" dirty="0" err="1"/>
              <a:t>parenteral</a:t>
            </a:r>
            <a:endParaRPr lang="en-US" dirty="0"/>
          </a:p>
          <a:p>
            <a:pPr>
              <a:buNone/>
            </a:pPr>
            <a:r>
              <a:rPr lang="en-US" dirty="0"/>
              <a:t>antibiotics, trephination, may require surgical debridement</a:t>
            </a:r>
          </a:p>
          <a:p>
            <a:pPr>
              <a:buNone/>
            </a:pPr>
            <a:r>
              <a:rPr lang="en-US" dirty="0"/>
              <a:t>• </a:t>
            </a:r>
            <a:r>
              <a:rPr lang="en-US" sz="5800" dirty="0">
                <a:solidFill>
                  <a:srgbClr val="FFFF00"/>
                </a:solidFill>
              </a:rPr>
              <a:t>Superior Orbital Fissure Syndrome</a:t>
            </a:r>
            <a:r>
              <a:rPr lang="en-US" b="1" dirty="0"/>
              <a:t>: fixed globe, dilated pupil (CN</a:t>
            </a:r>
          </a:p>
          <a:p>
            <a:pPr>
              <a:buNone/>
            </a:pPr>
            <a:r>
              <a:rPr lang="en-US" dirty="0"/>
              <a:t>III, IV, VI), </a:t>
            </a:r>
            <a:r>
              <a:rPr lang="en-US" dirty="0" err="1"/>
              <a:t>ptosis</a:t>
            </a:r>
            <a:r>
              <a:rPr lang="en-US" dirty="0"/>
              <a:t>, </a:t>
            </a:r>
            <a:r>
              <a:rPr lang="en-US" dirty="0" err="1"/>
              <a:t>hypesthesia</a:t>
            </a:r>
            <a:r>
              <a:rPr lang="en-US" dirty="0"/>
              <a:t> of upper eyelid (CN V1); Rx: urgent</a:t>
            </a:r>
          </a:p>
          <a:p>
            <a:pPr>
              <a:buNone/>
            </a:pPr>
            <a:r>
              <a:rPr lang="en-US" dirty="0"/>
              <a:t>surgical decompression</a:t>
            </a:r>
          </a:p>
          <a:p>
            <a:pPr>
              <a:buNone/>
            </a:pPr>
            <a:r>
              <a:rPr lang="en-US" dirty="0"/>
              <a:t>• </a:t>
            </a:r>
            <a:r>
              <a:rPr lang="en-US" sz="6700" dirty="0">
                <a:solidFill>
                  <a:srgbClr val="FFFF00"/>
                </a:solidFill>
              </a:rPr>
              <a:t>Orbital Apex Syndrome</a:t>
            </a:r>
            <a:r>
              <a:rPr lang="en-US" b="1" dirty="0"/>
              <a:t>: similar to Superior Orbital Fissure</a:t>
            </a:r>
          </a:p>
          <a:p>
            <a:pPr>
              <a:buNone/>
            </a:pPr>
            <a:r>
              <a:rPr lang="en-US" dirty="0"/>
              <a:t>Syndrome with added involvement of optic nerve (</a:t>
            </a:r>
            <a:r>
              <a:rPr lang="en-US" dirty="0" err="1"/>
              <a:t>papilledema</a:t>
            </a:r>
            <a:r>
              <a:rPr lang="en-US" dirty="0"/>
              <a:t>,</a:t>
            </a:r>
          </a:p>
          <a:p>
            <a:pPr>
              <a:buNone/>
            </a:pPr>
            <a:r>
              <a:rPr lang="en-US" dirty="0"/>
              <a:t>vision changes)</a:t>
            </a:r>
          </a:p>
          <a:p>
            <a:pPr>
              <a:buNone/>
            </a:pPr>
            <a:r>
              <a:rPr lang="en-US" dirty="0"/>
              <a:t>• </a:t>
            </a:r>
            <a:r>
              <a:rPr lang="en-US" sz="6700" dirty="0" err="1">
                <a:solidFill>
                  <a:srgbClr val="FFFF00"/>
                </a:solidFill>
              </a:rPr>
              <a:t>Sinocutaneous</a:t>
            </a:r>
            <a:r>
              <a:rPr lang="en-US" b="1" dirty="0"/>
              <a:t> </a:t>
            </a:r>
            <a:r>
              <a:rPr lang="en-US" sz="6700" dirty="0">
                <a:solidFill>
                  <a:srgbClr val="FFFF00"/>
                </a:solidFill>
              </a:rPr>
              <a:t>Fistula</a:t>
            </a:r>
            <a:r>
              <a:rPr lang="en-US" b="1" dirty="0"/>
              <a:t>: usually begins as a frontal </a:t>
            </a:r>
            <a:r>
              <a:rPr lang="en-US" b="1" dirty="0" err="1"/>
              <a:t>osteomyelitis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Fungal Sinusitis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Non invasive (No BM Invasion)</a:t>
            </a:r>
          </a:p>
          <a:p>
            <a:pPr lvl="1"/>
            <a:r>
              <a:rPr lang="en-US" smtClean="0"/>
              <a:t>AFS</a:t>
            </a:r>
          </a:p>
          <a:p>
            <a:pPr lvl="1"/>
            <a:r>
              <a:rPr lang="en-US" smtClean="0"/>
              <a:t>Mycetoma / Fungus ball</a:t>
            </a:r>
          </a:p>
          <a:p>
            <a:r>
              <a:rPr lang="en-US" smtClean="0"/>
              <a:t>Invasive (BM Invasion)</a:t>
            </a:r>
          </a:p>
          <a:p>
            <a:pPr lvl="1"/>
            <a:r>
              <a:rPr lang="en-US" smtClean="0"/>
              <a:t> Granulomatous fungal sinusitis</a:t>
            </a:r>
          </a:p>
          <a:p>
            <a:pPr lvl="1"/>
            <a:r>
              <a:rPr lang="en-US" smtClean="0"/>
              <a:t>Chronic invasive</a:t>
            </a:r>
          </a:p>
          <a:p>
            <a:pPr lvl="1"/>
            <a:r>
              <a:rPr lang="en-US" smtClean="0"/>
              <a:t>Fulminant invasive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en-US" dirty="0"/>
              <a:t>Allergic Fungal Sinusitis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ar-SA"/>
          </a:p>
        </p:txBody>
      </p:sp>
      <p:pic>
        <p:nvPicPr>
          <p:cNvPr id="149508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149475"/>
            <a:ext cx="449580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90525"/>
            <a:ext cx="8001000" cy="1047750"/>
          </a:xfrm>
          <a:noFill/>
          <a:ln/>
        </p:spPr>
        <p:txBody>
          <a:bodyPr/>
          <a:lstStyle/>
          <a:p>
            <a:r>
              <a:rPr lang="en-US" sz="4000" b="1" dirty="0">
                <a:latin typeface="Cooper Black" pitchFamily="18" charset="0"/>
              </a:rPr>
              <a:t>Allergic fungal sinusitis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686800" cy="4114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>
                <a:latin typeface="Courier New" pitchFamily="49" charset="0"/>
              </a:rPr>
              <a:t>Inflammatory process with nasal </a:t>
            </a:r>
            <a:r>
              <a:rPr lang="en-US" dirty="0" err="1">
                <a:solidFill>
                  <a:srgbClr val="FFFF00"/>
                </a:solidFill>
              </a:rPr>
              <a:t>polyposis</a:t>
            </a:r>
            <a:r>
              <a:rPr lang="en-US" sz="2400" b="1" dirty="0">
                <a:latin typeface="Courier New" pitchFamily="49" charset="0"/>
              </a:rPr>
              <a:t> (often unilateral) and </a:t>
            </a:r>
            <a:r>
              <a:rPr lang="en-US" sz="2400" b="1" dirty="0" err="1">
                <a:latin typeface="Courier New" pitchFamily="49" charset="0"/>
              </a:rPr>
              <a:t>eosinophilic</a:t>
            </a:r>
            <a:r>
              <a:rPr lang="en-US" sz="2400" b="1" dirty="0">
                <a:latin typeface="Courier New" pitchFamily="49" charset="0"/>
              </a:rPr>
              <a:t> </a:t>
            </a:r>
            <a:r>
              <a:rPr lang="en-US" sz="2400" b="1" dirty="0" err="1">
                <a:latin typeface="Courier New" pitchFamily="49" charset="0"/>
              </a:rPr>
              <a:t>mucin</a:t>
            </a:r>
            <a:r>
              <a:rPr lang="en-US" sz="2400" b="1" dirty="0">
                <a:latin typeface="Courier New" pitchFamily="49" charset="0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sz="2400" b="1" dirty="0" err="1">
                <a:latin typeface="Courier New" pitchFamily="49" charset="0"/>
              </a:rPr>
              <a:t>Histologic</a:t>
            </a:r>
            <a:r>
              <a:rPr lang="en-US" sz="2400" b="1" dirty="0">
                <a:latin typeface="Courier New" pitchFamily="49" charset="0"/>
              </a:rPr>
              <a:t> examination of the </a:t>
            </a:r>
            <a:r>
              <a:rPr lang="en-US" sz="2400" b="1" dirty="0" err="1">
                <a:latin typeface="Courier New" pitchFamily="49" charset="0"/>
              </a:rPr>
              <a:t>mucin</a:t>
            </a:r>
            <a:r>
              <a:rPr lang="en-US" sz="2400" b="1" dirty="0">
                <a:latin typeface="Courier New" pitchFamily="49" charset="0"/>
              </a:rPr>
              <a:t> is diagnostic if it shows </a:t>
            </a:r>
            <a:r>
              <a:rPr lang="en-US" dirty="0" err="1">
                <a:solidFill>
                  <a:srgbClr val="FFFF00"/>
                </a:solidFill>
              </a:rPr>
              <a:t>hyphae</a:t>
            </a:r>
            <a:r>
              <a:rPr lang="en-US" sz="2400" b="1" dirty="0">
                <a:latin typeface="Courier New" pitchFamily="49" charset="0"/>
              </a:rPr>
              <a:t> present in the </a:t>
            </a:r>
            <a:r>
              <a:rPr lang="en-US" dirty="0" err="1">
                <a:solidFill>
                  <a:srgbClr val="FFFF00"/>
                </a:solidFill>
              </a:rPr>
              <a:t>eosinophilic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mucin</a:t>
            </a:r>
            <a:r>
              <a:rPr lang="en-US" sz="2400" b="1" dirty="0">
                <a:latin typeface="Courier New" pitchFamily="49" charset="0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latin typeface="Courier New" pitchFamily="49" charset="0"/>
              </a:rPr>
              <a:t>The </a:t>
            </a:r>
            <a:r>
              <a:rPr lang="en-US" sz="2400" b="1" dirty="0" err="1">
                <a:latin typeface="Courier New" pitchFamily="49" charset="0"/>
              </a:rPr>
              <a:t>pathophysiologic</a:t>
            </a:r>
            <a:r>
              <a:rPr lang="en-US" sz="2400" b="1" dirty="0">
                <a:latin typeface="Courier New" pitchFamily="49" charset="0"/>
              </a:rPr>
              <a:t> basis for AFS is thought to be a hypersensitivity reaction to the fungi growing in the </a:t>
            </a:r>
            <a:r>
              <a:rPr lang="en-US" sz="2400" b="1" dirty="0" err="1">
                <a:latin typeface="Courier New" pitchFamily="49" charset="0"/>
              </a:rPr>
              <a:t>mucin</a:t>
            </a:r>
            <a:r>
              <a:rPr lang="en-US" sz="2400" b="1" dirty="0">
                <a:latin typeface="Courier New" pitchFamily="49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latin typeface="Courier New" pitchFamily="49" charset="0"/>
              </a:rPr>
              <a:t>Fungal cultures may not always be positive and generally show a </a:t>
            </a:r>
            <a:r>
              <a:rPr lang="en-US" sz="2400" b="1" dirty="0" err="1">
                <a:latin typeface="Courier New" pitchFamily="49" charset="0"/>
              </a:rPr>
              <a:t>dematiaceous</a:t>
            </a:r>
            <a:r>
              <a:rPr lang="en-US" sz="2400" b="1" dirty="0">
                <a:latin typeface="Courier New" pitchFamily="49" charset="0"/>
              </a:rPr>
              <a:t> fungus such as </a:t>
            </a:r>
            <a:r>
              <a:rPr lang="en-US" sz="2400" b="1" i="1" dirty="0" err="1">
                <a:latin typeface="Courier New" pitchFamily="49" charset="0"/>
              </a:rPr>
              <a:t>bipolaris</a:t>
            </a:r>
            <a:r>
              <a:rPr lang="en-US" sz="2400" b="1" i="1" dirty="0">
                <a:latin typeface="Courier New" pitchFamily="49" charset="0"/>
              </a:rPr>
              <a:t> </a:t>
            </a:r>
            <a:r>
              <a:rPr lang="en-US" sz="2400" b="1" dirty="0">
                <a:latin typeface="Courier New" pitchFamily="49" charset="0"/>
              </a:rPr>
              <a:t>or </a:t>
            </a:r>
            <a:r>
              <a:rPr lang="en-US" sz="2400" b="1" i="1" dirty="0" err="1">
                <a:latin typeface="Courier New" pitchFamily="49" charset="0"/>
              </a:rPr>
              <a:t>curvularia</a:t>
            </a:r>
            <a:r>
              <a:rPr lang="en-US" sz="2400" b="1" i="1" dirty="0">
                <a:latin typeface="Courier New" pitchFamily="49" charset="0"/>
              </a:rPr>
              <a:t>. </a:t>
            </a:r>
            <a:endParaRPr lang="en-US" sz="2400" b="1" dirty="0"/>
          </a:p>
          <a:p>
            <a:pPr>
              <a:lnSpc>
                <a:spcPct val="90000"/>
              </a:lnSpc>
            </a:pPr>
            <a:endParaRPr lang="en-US" sz="2400" b="1" dirty="0">
              <a:latin typeface="+mj-lt"/>
              <a:cs typeface="+mj-cs"/>
            </a:endParaRPr>
          </a:p>
          <a:p>
            <a:pPr>
              <a:lnSpc>
                <a:spcPct val="90000"/>
              </a:lnSpc>
            </a:pPr>
            <a:endParaRPr lang="en-US" sz="2400" b="1" dirty="0">
              <a:latin typeface="+mj-lt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686800" cy="4114800"/>
          </a:xfrm>
        </p:spPr>
        <p:txBody>
          <a:bodyPr/>
          <a:lstStyle/>
          <a:p>
            <a:r>
              <a:rPr lang="en-US" dirty="0"/>
              <a:t>Similar to CRS</a:t>
            </a:r>
          </a:p>
          <a:p>
            <a:r>
              <a:rPr lang="en-US" dirty="0"/>
              <a:t>Some time Unilateral</a:t>
            </a:r>
          </a:p>
          <a:p>
            <a:r>
              <a:rPr lang="en-US" b="1" dirty="0" err="1"/>
              <a:t>Proptosis</a:t>
            </a:r>
            <a:r>
              <a:rPr lang="en-US" b="1" dirty="0"/>
              <a:t> and Erosion of the sinus walls. </a:t>
            </a:r>
            <a:endParaRPr lang="en-US" dirty="0"/>
          </a:p>
          <a:p>
            <a:r>
              <a:rPr lang="en-US" dirty="0" err="1"/>
              <a:t>DDx</a:t>
            </a:r>
            <a:r>
              <a:rPr lang="en-US" dirty="0"/>
              <a:t> Of Unilateral Nasal Mass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/>
              <a:t>Coronal CT Scan </a:t>
            </a:r>
            <a:br>
              <a:rPr lang="en-US" sz="5400" dirty="0"/>
            </a:b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Hetrogenocity</a:t>
            </a:r>
            <a:endParaRPr lang="ar-SA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42691" name="Picture 3" descr="scan0024"/>
          <p:cNvPicPr>
            <a:picLocks noChangeAspect="1" noChangeArrowheads="1"/>
          </p:cNvPicPr>
          <p:nvPr/>
        </p:nvPicPr>
        <p:blipFill>
          <a:blip r:embed="rId2" cstate="print"/>
          <a:srcRect l="38844" t="6757" r="15137" b="61711"/>
          <a:stretch>
            <a:fillRect/>
          </a:stretch>
        </p:blipFill>
        <p:spPr bwMode="auto">
          <a:xfrm>
            <a:off x="4800600" y="1828800"/>
            <a:ext cx="4237038" cy="4495800"/>
          </a:xfrm>
          <a:prstGeom prst="rect">
            <a:avLst/>
          </a:prstGeom>
          <a:noFill/>
        </p:spPr>
      </p:pic>
      <p:pic>
        <p:nvPicPr>
          <p:cNvPr id="242692" name="Picture 4" descr="scan002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l="39307" t="60185" r="11948" b="9259"/>
          <a:stretch>
            <a:fillRect/>
          </a:stretch>
        </p:blipFill>
        <p:spPr>
          <a:xfrm>
            <a:off x="228600" y="1905000"/>
            <a:ext cx="4648200" cy="45116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 of AFS (CT, MRI)</a:t>
            </a:r>
            <a:endParaRPr lang="ar-SA" dirty="0"/>
          </a:p>
        </p:txBody>
      </p:sp>
      <p:pic>
        <p:nvPicPr>
          <p:cNvPr id="261123" name="Picture 3" descr="83893514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157" b="1305"/>
          <a:stretch>
            <a:fillRect/>
          </a:stretch>
        </p:blipFill>
        <p:spPr>
          <a:xfrm>
            <a:off x="4572000" y="1752600"/>
            <a:ext cx="4572000" cy="5334000"/>
          </a:xfrm>
          <a:noFill/>
          <a:ln/>
        </p:spPr>
      </p:pic>
      <p:pic>
        <p:nvPicPr>
          <p:cNvPr id="4" name="Picture 3" descr="8399363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76400"/>
            <a:ext cx="37338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35000"/>
            <a:ext cx="7772400" cy="558800"/>
          </a:xfrm>
          <a:noFill/>
          <a:ln/>
        </p:spPr>
        <p:txBody>
          <a:bodyPr/>
          <a:lstStyle/>
          <a:p>
            <a:r>
              <a:rPr lang="en-US" sz="4000" b="1" dirty="0">
                <a:latin typeface="Cooper Black" pitchFamily="18" charset="0"/>
              </a:rPr>
              <a:t> AFS Treatment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763000" cy="4114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>
                <a:latin typeface="Courier New" pitchFamily="49" charset="0"/>
              </a:rPr>
              <a:t>The treatment of choice</a:t>
            </a:r>
            <a:endParaRPr lang="en-US" sz="2400" b="1" dirty="0"/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  <a:latin typeface="Cooper Black" pitchFamily="18" charset="0"/>
              </a:rPr>
              <a:t>Endoscopic debridement (FESS)</a:t>
            </a:r>
            <a:endParaRPr lang="en-US" sz="2000" b="1" dirty="0"/>
          </a:p>
          <a:p>
            <a:pPr lvl="1">
              <a:lnSpc>
                <a:spcPct val="90000"/>
              </a:lnSpc>
            </a:pPr>
            <a:r>
              <a:rPr lang="en-US" sz="2000" b="1" dirty="0">
                <a:latin typeface="Courier New" pitchFamily="49" charset="0"/>
              </a:rPr>
              <a:t>a </a:t>
            </a:r>
            <a:r>
              <a:rPr lang="en-US" sz="2000" b="1" dirty="0" err="1">
                <a:latin typeface="Courier New" pitchFamily="49" charset="0"/>
              </a:rPr>
              <a:t>perioperative</a:t>
            </a:r>
            <a:r>
              <a:rPr lang="en-US" sz="2000" b="1" dirty="0">
                <a:latin typeface="Courier New" pitchFamily="49" charset="0"/>
              </a:rPr>
              <a:t> short course of </a:t>
            </a:r>
            <a:r>
              <a:rPr lang="en-US" b="1" dirty="0">
                <a:solidFill>
                  <a:srgbClr val="FFFF00"/>
                </a:solidFill>
                <a:latin typeface="Cooper Black" pitchFamily="18" charset="0"/>
              </a:rPr>
              <a:t>steroids</a:t>
            </a:r>
            <a:r>
              <a:rPr lang="en-US" sz="2000" b="1" dirty="0">
                <a:latin typeface="Courier New" pitchFamily="49" charset="0"/>
              </a:rPr>
              <a:t>. </a:t>
            </a:r>
            <a:endParaRPr lang="en-US" sz="2000" b="1" dirty="0"/>
          </a:p>
          <a:p>
            <a:r>
              <a:rPr lang="en-US" sz="2400" b="1" dirty="0">
                <a:solidFill>
                  <a:srgbClr val="FFFF00"/>
                </a:solidFill>
                <a:latin typeface="Courier New" pitchFamily="49" charset="0"/>
              </a:rPr>
              <a:t>Postoperative</a:t>
            </a:r>
            <a:r>
              <a:rPr lang="en-US" sz="2400" b="1" dirty="0">
                <a:latin typeface="Courier New" pitchFamily="49" charset="0"/>
              </a:rPr>
              <a:t> mold containing </a:t>
            </a:r>
            <a:r>
              <a:rPr lang="en-US" sz="2400" b="1" dirty="0">
                <a:solidFill>
                  <a:srgbClr val="FFFF00"/>
                </a:solidFill>
                <a:latin typeface="Courier New" pitchFamily="49" charset="0"/>
              </a:rPr>
              <a:t>immunotherapy</a:t>
            </a:r>
            <a:r>
              <a:rPr lang="en-US" sz="2400" b="1" dirty="0">
                <a:latin typeface="Courier New" pitchFamily="49" charset="0"/>
              </a:rPr>
              <a:t> is a promising therapeutic advance in limiting recurrence. </a:t>
            </a:r>
          </a:p>
          <a:p>
            <a:r>
              <a:rPr lang="en-US" sz="2400" b="1" dirty="0">
                <a:latin typeface="Courier New" pitchFamily="49" charset="0"/>
              </a:rPr>
              <a:t>The role of systemic </a:t>
            </a:r>
            <a:r>
              <a:rPr lang="en-US" sz="2400" b="1" dirty="0">
                <a:solidFill>
                  <a:srgbClr val="FFFF00"/>
                </a:solidFill>
                <a:latin typeface="Courier New" pitchFamily="49" charset="0"/>
              </a:rPr>
              <a:t>antifungal</a:t>
            </a:r>
            <a:r>
              <a:rPr lang="en-US" sz="2400" b="1" dirty="0">
                <a:latin typeface="Courier New" pitchFamily="49" charset="0"/>
              </a:rPr>
              <a:t> therapy is inadequately studied. </a:t>
            </a:r>
            <a:endParaRPr lang="en-US" sz="2400" b="1" dirty="0"/>
          </a:p>
          <a:p>
            <a:pPr lvl="1"/>
            <a:r>
              <a:rPr lang="en-US" sz="2000" b="1" dirty="0" err="1">
                <a:solidFill>
                  <a:srgbClr val="FFFF00"/>
                </a:solidFill>
                <a:latin typeface="Courier New" pitchFamily="49" charset="0"/>
              </a:rPr>
              <a:t>Itraconazole</a:t>
            </a:r>
            <a:r>
              <a:rPr lang="en-US" sz="2000" b="1" dirty="0">
                <a:latin typeface="Courier New" pitchFamily="49" charset="0"/>
              </a:rPr>
              <a:t> orally is well tolerated and effective in vitro against common causes of AFS. </a:t>
            </a:r>
          </a:p>
          <a:p>
            <a:pPr>
              <a:lnSpc>
                <a:spcPct val="90000"/>
              </a:lnSpc>
            </a:pPr>
            <a:endParaRPr lang="en-US" sz="2400" b="1" dirty="0"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Recurrence</a:t>
            </a:r>
            <a:endParaRPr lang="ar-SA" dirty="0"/>
          </a:p>
        </p:txBody>
      </p:sp>
      <p:pic>
        <p:nvPicPr>
          <p:cNvPr id="263171" name="Picture 3" descr="8449414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52800" y="2069016"/>
            <a:ext cx="4549775" cy="4788984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The Ethmoid Sinus, continued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Blood supply is from both the external and internal branches of the carotid, through the sphenopalatine and the anterior and posterior ethmoidal arteries</a:t>
            </a:r>
          </a:p>
          <a:p>
            <a:r>
              <a:rPr lang="en-US"/>
              <a:t>Innervation is from V2 and V3</a:t>
            </a:r>
          </a:p>
        </p:txBody>
      </p:sp>
    </p:spTree>
  </p:cSld>
  <p:clrMapOvr>
    <a:masterClrMapping/>
  </p:clrMapOvr>
  <p:transition spd="slow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FUNGAL BALL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/>
              <a:t>Noninvasive </a:t>
            </a:r>
            <a:r>
              <a:rPr lang="en-US" dirty="0" err="1"/>
              <a:t>Aspergillosis</a:t>
            </a:r>
            <a:r>
              <a:rPr lang="en-US" dirty="0"/>
              <a:t> seen as fungal ball, usually in maxillary sinus</a:t>
            </a:r>
          </a:p>
          <a:p>
            <a:r>
              <a:rPr lang="en-US" dirty="0"/>
              <a:t>Therapy for noninvasive forms is surgical excision followed usually by PO </a:t>
            </a:r>
            <a:r>
              <a:rPr lang="en-US" dirty="0" err="1"/>
              <a:t>Antifungals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Acute Fungal Sinusitis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458200" cy="4114800"/>
          </a:xfrm>
          <a:noFill/>
          <a:ln/>
        </p:spPr>
        <p:txBody>
          <a:bodyPr/>
          <a:lstStyle/>
          <a:p>
            <a:r>
              <a:rPr lang="en-US" dirty="0"/>
              <a:t>Uncommon</a:t>
            </a:r>
          </a:p>
          <a:p>
            <a:r>
              <a:rPr lang="en-US" dirty="0"/>
              <a:t>Seen usually in </a:t>
            </a:r>
            <a:r>
              <a:rPr lang="en-US" dirty="0" err="1"/>
              <a:t>immunocompromised</a:t>
            </a:r>
            <a:endParaRPr lang="en-US" dirty="0"/>
          </a:p>
          <a:p>
            <a:r>
              <a:rPr lang="en-US" dirty="0" err="1"/>
              <a:t>Aspergillosis</a:t>
            </a:r>
            <a:r>
              <a:rPr lang="en-US" dirty="0"/>
              <a:t>, </a:t>
            </a:r>
            <a:r>
              <a:rPr lang="en-US" dirty="0" err="1"/>
              <a:t>mucormycosis</a:t>
            </a:r>
            <a:r>
              <a:rPr lang="en-US" dirty="0"/>
              <a:t>, </a:t>
            </a:r>
            <a:r>
              <a:rPr lang="en-US" dirty="0" err="1"/>
              <a:t>candidiasis</a:t>
            </a:r>
            <a:r>
              <a:rPr lang="en-US" dirty="0"/>
              <a:t>, </a:t>
            </a:r>
            <a:r>
              <a:rPr lang="en-US" dirty="0" err="1"/>
              <a:t>histoplasmosis</a:t>
            </a:r>
            <a:r>
              <a:rPr lang="en-US" dirty="0"/>
              <a:t> and </a:t>
            </a:r>
            <a:r>
              <a:rPr lang="en-US" dirty="0" err="1"/>
              <a:t>coccidiomycosis</a:t>
            </a:r>
            <a:r>
              <a:rPr lang="en-US" dirty="0"/>
              <a:t> seen</a:t>
            </a:r>
          </a:p>
          <a:p>
            <a:r>
              <a:rPr lang="en-US" dirty="0" err="1"/>
              <a:t>Aspergillosis</a:t>
            </a:r>
            <a:r>
              <a:rPr lang="en-US" dirty="0"/>
              <a:t> most common</a:t>
            </a:r>
          </a:p>
          <a:p>
            <a:r>
              <a:rPr lang="en-US" dirty="0"/>
              <a:t>Requires high index of </a:t>
            </a:r>
            <a:r>
              <a:rPr lang="en-US" dirty="0" err="1"/>
              <a:t>suspscion</a:t>
            </a:r>
            <a:endParaRPr lang="en-US" dirty="0"/>
          </a:p>
          <a:p>
            <a:r>
              <a:rPr lang="en-US" dirty="0"/>
              <a:t>Diagnosed by biopsy and culture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Acute Fungal Sinusitis, continued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686800" cy="4114800"/>
          </a:xfrm>
          <a:noFill/>
          <a:ln/>
        </p:spPr>
        <p:txBody>
          <a:bodyPr/>
          <a:lstStyle/>
          <a:p>
            <a:r>
              <a:rPr lang="en-US" dirty="0" err="1"/>
              <a:t>Aspergillosis</a:t>
            </a:r>
            <a:r>
              <a:rPr lang="en-US" dirty="0"/>
              <a:t> a common pathogen of soil, fruits, vegetables, grains, birds and mammals</a:t>
            </a:r>
          </a:p>
          <a:p>
            <a:r>
              <a:rPr lang="en-US" dirty="0"/>
              <a:t>Suspect if dark, greasy material seen</a:t>
            </a:r>
          </a:p>
          <a:p>
            <a:r>
              <a:rPr lang="en-US" dirty="0"/>
              <a:t>Cultures of nose usually not diagnostic</a:t>
            </a:r>
          </a:p>
          <a:p>
            <a:r>
              <a:rPr lang="en-US" dirty="0" err="1"/>
              <a:t>Antrostomy</a:t>
            </a:r>
            <a:r>
              <a:rPr lang="en-US" dirty="0"/>
              <a:t> with biopsy and fungal stain required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Acute Fungal Sinusitis, continued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8991600" cy="4114800"/>
          </a:xfrm>
          <a:noFill/>
          <a:ln/>
        </p:spPr>
        <p:txBody>
          <a:bodyPr/>
          <a:lstStyle/>
          <a:p>
            <a:r>
              <a:rPr lang="en-US" sz="2800" dirty="0"/>
              <a:t>Invasive </a:t>
            </a:r>
            <a:r>
              <a:rPr lang="en-US" sz="2800" dirty="0" err="1"/>
              <a:t>aspergillosis</a:t>
            </a:r>
            <a:r>
              <a:rPr lang="en-US" sz="2800" dirty="0"/>
              <a:t> can invade bone.</a:t>
            </a:r>
          </a:p>
          <a:p>
            <a:r>
              <a:rPr lang="en-US" sz="2800" dirty="0" err="1"/>
              <a:t>Fulminant</a:t>
            </a:r>
            <a:r>
              <a:rPr lang="en-US" sz="2800" dirty="0"/>
              <a:t> </a:t>
            </a:r>
            <a:r>
              <a:rPr lang="en-US" sz="2800" dirty="0" err="1"/>
              <a:t>aspergillosis</a:t>
            </a:r>
            <a:r>
              <a:rPr lang="en-US" sz="2800" dirty="0"/>
              <a:t> occurs in </a:t>
            </a:r>
            <a:r>
              <a:rPr lang="en-US" sz="2800" dirty="0" err="1"/>
              <a:t>immunocompromised</a:t>
            </a:r>
            <a:r>
              <a:rPr lang="en-US" sz="2800" dirty="0"/>
              <a:t> and invades adjacent structures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Invasive fungal sinusitis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763000" cy="4114800"/>
          </a:xfrm>
          <a:noFill/>
          <a:ln/>
        </p:spPr>
        <p:txBody>
          <a:bodyPr/>
          <a:lstStyle/>
          <a:p>
            <a:r>
              <a:rPr lang="en-US" sz="2400" b="1" dirty="0" err="1"/>
              <a:t>Mucormycosis</a:t>
            </a:r>
            <a:r>
              <a:rPr lang="en-US" sz="2400" b="1" dirty="0"/>
              <a:t> is encountered in dust and soil and enters through the respiratory tract</a:t>
            </a:r>
          </a:p>
          <a:p>
            <a:r>
              <a:rPr lang="en-US" sz="2400" b="1" dirty="0" err="1"/>
              <a:t>Ketoacidosis</a:t>
            </a:r>
            <a:r>
              <a:rPr lang="en-US" sz="2400" b="1" dirty="0"/>
              <a:t> predisposes to </a:t>
            </a:r>
            <a:r>
              <a:rPr lang="en-US" sz="2400" b="1" dirty="0" err="1"/>
              <a:t>mucormycosis</a:t>
            </a:r>
            <a:r>
              <a:rPr lang="en-US" sz="2400" b="1" dirty="0"/>
              <a:t>, as the fungus thrives in acidic environments</a:t>
            </a:r>
          </a:p>
          <a:p>
            <a:r>
              <a:rPr lang="en-US" sz="2400" b="1" dirty="0"/>
              <a:t>Initially seen as engorgement of </a:t>
            </a:r>
            <a:r>
              <a:rPr lang="en-US" sz="2400" b="1" dirty="0" err="1"/>
              <a:t>turbinates</a:t>
            </a:r>
            <a:r>
              <a:rPr lang="en-US" sz="2400" b="1" dirty="0"/>
              <a:t>, followed by ischemia and necrosis of the </a:t>
            </a:r>
            <a:r>
              <a:rPr lang="en-US" sz="2400" b="1" dirty="0" err="1"/>
              <a:t>turbinates</a:t>
            </a:r>
            <a:r>
              <a:rPr lang="en-US" sz="2400" b="1" dirty="0"/>
              <a:t> and adjacent nose</a:t>
            </a:r>
          </a:p>
          <a:p>
            <a:r>
              <a:rPr lang="en-US" sz="2400" b="1" dirty="0"/>
              <a:t>The fungus invades vascular channels and causes hemorrhagic ischemia and necrosis</a:t>
            </a:r>
          </a:p>
          <a:p>
            <a:r>
              <a:rPr lang="en-US" sz="2400" b="1" dirty="0"/>
              <a:t>Frequently fatal.  90% mortality in </a:t>
            </a:r>
            <a:r>
              <a:rPr lang="en-US" sz="2400" b="1" dirty="0" err="1"/>
              <a:t>immunocompromised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b="1" dirty="0"/>
              <a:t>Treatment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763000" cy="4114800"/>
          </a:xfrm>
          <a:noFill/>
          <a:ln/>
        </p:spPr>
        <p:txBody>
          <a:bodyPr/>
          <a:lstStyle/>
          <a:p>
            <a:r>
              <a:rPr lang="en-US" sz="2800" dirty="0"/>
              <a:t>Treated with </a:t>
            </a:r>
            <a:r>
              <a:rPr lang="en-US" sz="2800" b="1" dirty="0">
                <a:solidFill>
                  <a:srgbClr val="FFFF00"/>
                </a:solidFill>
              </a:rPr>
              <a:t>radical surgical debridement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Amphotericin</a:t>
            </a:r>
            <a:r>
              <a:rPr lang="en-US" sz="2800" b="1" dirty="0">
                <a:solidFill>
                  <a:srgbClr val="FFFF00"/>
                </a:solidFill>
              </a:rPr>
              <a:t> B 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Correction of underlying </a:t>
            </a:r>
            <a:r>
              <a:rPr lang="en-US" sz="2800" b="1" dirty="0" err="1">
                <a:solidFill>
                  <a:srgbClr val="FFFF00"/>
                </a:solidFill>
              </a:rPr>
              <a:t>immunosuppression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glance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962400"/>
          </a:xfrm>
        </p:spPr>
        <p:txBody>
          <a:bodyPr/>
          <a:lstStyle/>
          <a:p>
            <a:r>
              <a:rPr lang="en-US" sz="2800" dirty="0"/>
              <a:t>Basics (Anatomy, </a:t>
            </a:r>
            <a:r>
              <a:rPr lang="en-US" sz="2800" dirty="0" err="1"/>
              <a:t>Pathophysiology</a:t>
            </a:r>
            <a:r>
              <a:rPr lang="en-US" sz="2800" dirty="0"/>
              <a:t>)</a:t>
            </a:r>
          </a:p>
          <a:p>
            <a:r>
              <a:rPr lang="en-US" sz="2800" dirty="0"/>
              <a:t>Definitions (Acute, Chronic)</a:t>
            </a:r>
          </a:p>
          <a:p>
            <a:r>
              <a:rPr lang="en-US" sz="2800" dirty="0"/>
              <a:t>Clinical Manifestation (Symptoms, Examination, Investigations &amp; Treatment)</a:t>
            </a:r>
          </a:p>
          <a:p>
            <a:r>
              <a:rPr lang="en-US" sz="2800" dirty="0"/>
              <a:t>Microbiology</a:t>
            </a:r>
          </a:p>
          <a:p>
            <a:r>
              <a:rPr lang="en-US" sz="2800" dirty="0"/>
              <a:t>Medical Treatment</a:t>
            </a:r>
          </a:p>
          <a:p>
            <a:r>
              <a:rPr lang="en-US" sz="2800" dirty="0"/>
              <a:t>Surgical Treatment (Sinuses &amp; Turbinate's)</a:t>
            </a:r>
          </a:p>
          <a:p>
            <a:r>
              <a:rPr lang="en-US" sz="2800" dirty="0"/>
              <a:t>Complications (Orbit, Brain &amp; Cranium)</a:t>
            </a:r>
          </a:p>
          <a:p>
            <a:r>
              <a:rPr lang="en-US" sz="2800" dirty="0"/>
              <a:t>Fungal sinusitis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Allergy and Rhinosinusitis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686800" cy="4114800"/>
          </a:xfrm>
          <a:noFill/>
          <a:ln/>
        </p:spPr>
        <p:txBody>
          <a:bodyPr/>
          <a:lstStyle/>
          <a:p>
            <a:r>
              <a:rPr lang="en-US" dirty="0"/>
              <a:t>Allergy estimated at 15-30% of population</a:t>
            </a:r>
          </a:p>
          <a:p>
            <a:r>
              <a:rPr lang="en-US" dirty="0"/>
              <a:t>Major contributing factor in </a:t>
            </a:r>
            <a:r>
              <a:rPr lang="en-US" dirty="0" err="1"/>
              <a:t>rhinosinusitis</a:t>
            </a:r>
            <a:endParaRPr lang="en-US" dirty="0"/>
          </a:p>
          <a:p>
            <a:r>
              <a:rPr lang="en-US" dirty="0"/>
              <a:t>Similar pathogenesis as viral etiology with obstruction -- </a:t>
            </a:r>
            <a:r>
              <a:rPr lang="en-US" dirty="0" err="1"/>
              <a:t>mucostasis</a:t>
            </a:r>
            <a:r>
              <a:rPr lang="en-US" dirty="0"/>
              <a:t> --hypoxia -- colonization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Allergy Diagnosis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History is critical </a:t>
            </a:r>
          </a:p>
          <a:p>
            <a:pPr lvl="1"/>
            <a:r>
              <a:rPr lang="en-US"/>
              <a:t>itching mucous membranes, clear rhinorrhea, eczema, food intolerance, nasal congestion, stuffiness, fluctuating rhinorrhea, sneezing, cough, behavioral changes, headaches, facial pressure</a:t>
            </a:r>
          </a:p>
          <a:p>
            <a:pPr lvl="1"/>
            <a:r>
              <a:rPr lang="en-US"/>
              <a:t>prior history of infantile colic, formula changes, otitis media, ADHD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Allergy Diagnosis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Physical Examination</a:t>
            </a:r>
          </a:p>
          <a:p>
            <a:pPr lvl="1"/>
            <a:r>
              <a:rPr lang="en-US"/>
              <a:t>allergic shiners and allergic salute</a:t>
            </a:r>
          </a:p>
          <a:p>
            <a:pPr lvl="1"/>
            <a:r>
              <a:rPr lang="en-US"/>
              <a:t>nasal obstruction with cracked lips</a:t>
            </a:r>
          </a:p>
          <a:p>
            <a:pPr lvl="1"/>
            <a:r>
              <a:rPr lang="en-US"/>
              <a:t>rash over cheeks or urticaria</a:t>
            </a:r>
          </a:p>
          <a:p>
            <a:pPr lvl="1"/>
            <a:r>
              <a:rPr lang="en-US"/>
              <a:t>eczema</a:t>
            </a:r>
          </a:p>
          <a:p>
            <a:pPr lvl="1"/>
            <a:r>
              <a:rPr lang="en-US"/>
              <a:t>posterior pharyngeal lymphoid tissue</a:t>
            </a:r>
          </a:p>
          <a:p>
            <a:pPr lvl="1"/>
            <a:r>
              <a:rPr lang="en-US"/>
              <a:t>ETD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The Maxillary Sinuses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763000" cy="4114800"/>
          </a:xfrm>
          <a:noFill/>
          <a:ln/>
        </p:spPr>
        <p:txBody>
          <a:bodyPr/>
          <a:lstStyle/>
          <a:p>
            <a:r>
              <a:rPr lang="en-US" dirty="0"/>
              <a:t>The largest sinus</a:t>
            </a:r>
          </a:p>
          <a:p>
            <a:r>
              <a:rPr lang="en-US" dirty="0"/>
              <a:t>Pyramidal shaped with apex near </a:t>
            </a:r>
            <a:r>
              <a:rPr lang="en-US" dirty="0" err="1"/>
              <a:t>zygomatic</a:t>
            </a:r>
            <a:r>
              <a:rPr lang="en-US" dirty="0"/>
              <a:t> arch</a:t>
            </a:r>
          </a:p>
          <a:p>
            <a:r>
              <a:rPr lang="en-US" dirty="0"/>
              <a:t>In child, inferior border near nasal floor.  </a:t>
            </a:r>
          </a:p>
          <a:p>
            <a:r>
              <a:rPr lang="en-US" dirty="0"/>
              <a:t>In adult, 1 cm below nasal floor</a:t>
            </a:r>
          </a:p>
          <a:p>
            <a:r>
              <a:rPr lang="en-US" dirty="0"/>
              <a:t>Floor over maxillary dentition, which is often thin and dehiscent over tooth roots</a:t>
            </a:r>
          </a:p>
        </p:txBody>
      </p:sp>
    </p:spTree>
  </p:cSld>
  <p:clrMapOvr>
    <a:masterClrMapping/>
  </p:clrMapOvr>
  <p:transition spd="slow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Allergy Diagnosis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Clinical diagnosis</a:t>
            </a:r>
          </a:p>
          <a:p>
            <a:r>
              <a:rPr lang="en-US"/>
              <a:t>Two to four week food diary</a:t>
            </a:r>
          </a:p>
          <a:p>
            <a:r>
              <a:rPr lang="en-US"/>
              <a:t>Open feeding challenge</a:t>
            </a:r>
          </a:p>
          <a:p>
            <a:r>
              <a:rPr lang="en-US"/>
              <a:t>RAST testing -- poor for food allergy</a:t>
            </a:r>
          </a:p>
          <a:p>
            <a:r>
              <a:rPr lang="en-US"/>
              <a:t>Nasal smear analysis</a:t>
            </a:r>
          </a:p>
          <a:p>
            <a:r>
              <a:rPr lang="en-US"/>
              <a:t>Skin testing</a:t>
            </a:r>
          </a:p>
        </p:txBody>
      </p:sp>
    </p:spTree>
  </p:cSld>
  <p:clrMapOvr>
    <a:masterClrMapping/>
  </p:clrMapOvr>
  <p:transition spd="slow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Allergy Treatment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Avoidance</a:t>
            </a:r>
          </a:p>
          <a:p>
            <a:pPr lvl="1"/>
            <a:r>
              <a:rPr lang="en-US"/>
              <a:t>clean, allergy proof house, filter, no pets, air conditioning</a:t>
            </a:r>
          </a:p>
          <a:p>
            <a:r>
              <a:rPr lang="en-US"/>
              <a:t>Pharmacotherapy </a:t>
            </a:r>
          </a:p>
          <a:p>
            <a:pPr lvl="1"/>
            <a:r>
              <a:rPr lang="en-US"/>
              <a:t>antihistamines, nasal steroids, mast cell stabilizers</a:t>
            </a:r>
          </a:p>
          <a:p>
            <a:r>
              <a:rPr lang="en-US"/>
              <a:t>Immunotherapy</a:t>
            </a:r>
          </a:p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Asthma and Rhinosinusitis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763000" cy="4114800"/>
          </a:xfrm>
          <a:noFill/>
          <a:ln/>
        </p:spPr>
        <p:txBody>
          <a:bodyPr/>
          <a:lstStyle/>
          <a:p>
            <a:r>
              <a:rPr lang="en-US" sz="2600" dirty="0"/>
              <a:t>URI’s including </a:t>
            </a:r>
            <a:r>
              <a:rPr lang="en-US" sz="2600" dirty="0" err="1"/>
              <a:t>rhinosinusitis</a:t>
            </a:r>
            <a:r>
              <a:rPr lang="en-US" sz="2600" dirty="0"/>
              <a:t> may be trigger for asthmatic outbreaks</a:t>
            </a:r>
            <a:endParaRPr lang="en-US" dirty="0"/>
          </a:p>
          <a:p>
            <a:pPr lvl="1"/>
            <a:r>
              <a:rPr lang="en-US" sz="2400" dirty="0"/>
              <a:t>cause-effect not proven</a:t>
            </a:r>
            <a:endParaRPr lang="en-US" sz="2200" dirty="0"/>
          </a:p>
          <a:p>
            <a:r>
              <a:rPr lang="en-US" sz="2600" dirty="0" err="1"/>
              <a:t>Rachelefsky</a:t>
            </a:r>
            <a:r>
              <a:rPr lang="en-US" sz="2600" dirty="0"/>
              <a:t> found strong correlation with resolution of sinus disease on ability to stop </a:t>
            </a:r>
            <a:r>
              <a:rPr lang="en-US" sz="2600" dirty="0" err="1"/>
              <a:t>bronchdilator</a:t>
            </a:r>
            <a:r>
              <a:rPr lang="en-US" sz="2600" dirty="0"/>
              <a:t> therapy</a:t>
            </a:r>
          </a:p>
          <a:p>
            <a:r>
              <a:rPr lang="en-US" sz="2600" dirty="0"/>
              <a:t>Friedman showed improvements in PFT’s with resolution of </a:t>
            </a:r>
            <a:r>
              <a:rPr lang="en-US" sz="2600" dirty="0" err="1"/>
              <a:t>rhinosinusitis</a:t>
            </a:r>
            <a:r>
              <a:rPr lang="en-US" sz="2600" dirty="0"/>
              <a:t> in small group</a:t>
            </a:r>
          </a:p>
          <a:p>
            <a:r>
              <a:rPr lang="en-US" sz="2600" dirty="0" err="1"/>
              <a:t>Oliveria</a:t>
            </a:r>
            <a:r>
              <a:rPr lang="en-US" sz="2600" dirty="0"/>
              <a:t> demonstrated bronchial </a:t>
            </a:r>
            <a:r>
              <a:rPr lang="en-US" sz="2600" dirty="0" err="1"/>
              <a:t>hyperreactiveness</a:t>
            </a:r>
            <a:r>
              <a:rPr lang="en-US" sz="2600" dirty="0"/>
              <a:t> was improved with treating </a:t>
            </a:r>
            <a:r>
              <a:rPr lang="en-US" sz="2600" dirty="0" err="1"/>
              <a:t>rhinosinusitis</a:t>
            </a:r>
            <a:endParaRPr lang="en-US" sz="2600" dirty="0"/>
          </a:p>
          <a:p>
            <a:endParaRPr lang="en-US" sz="2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Asthma and Rhinosinusitis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2800"/>
              <a:t>Numerous studies document improvement in controlling asthma symptoms and reducing asthma medications in patients treated surgically</a:t>
            </a:r>
          </a:p>
          <a:p>
            <a:r>
              <a:rPr lang="en-US" sz="2800"/>
              <a:t>Research not proven to assess if rhinosinusitis is etiologic factor for asthma or simply an exacerbating condition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History and Physical Exam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Acute sinusitis presents as pain over infected areas, with or without headache</a:t>
            </a:r>
          </a:p>
          <a:p>
            <a:r>
              <a:rPr lang="en-US"/>
              <a:t>Pain to palpation is common with anterior sinusitis, but is usually absent with the posterior sinuses</a:t>
            </a:r>
          </a:p>
          <a:p>
            <a:r>
              <a:rPr lang="en-US"/>
              <a:t>Posterior sinuses present as bitemporal or vertex headaches</a:t>
            </a:r>
          </a:p>
          <a:p>
            <a:r>
              <a:rPr lang="en-US"/>
              <a:t>Fever, malaise, nasal discharge present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History and Physical, continued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Chronic sinusitis usually seen with a mucopurlent discharge, but fever is usually not present</a:t>
            </a:r>
          </a:p>
          <a:p>
            <a:r>
              <a:rPr lang="en-US"/>
              <a:t>Acute sinusitis is often imposed on chronic disease</a:t>
            </a:r>
          </a:p>
          <a:p>
            <a:r>
              <a:rPr lang="en-US"/>
              <a:t>Note any facial edema, tenderness, mucosal edema, septal perforations and deviations</a:t>
            </a:r>
          </a:p>
        </p:txBody>
      </p:sp>
    </p:spTree>
  </p:cSld>
  <p:clrMapOvr>
    <a:masterClrMapping/>
  </p:clrMapOvr>
  <p:transition spd="slow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History and Physical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Diagnosis is primarily clinical, but radiographs can be used</a:t>
            </a:r>
          </a:p>
          <a:p>
            <a:r>
              <a:rPr lang="en-US"/>
              <a:t>Transillumination of the sinuses can sometimes be used, but due to differences in sinus size  and patency , these tests are not reliable</a:t>
            </a:r>
          </a:p>
          <a:p>
            <a:r>
              <a:rPr lang="en-US"/>
              <a:t>Antral lavage can be performed in select cases where the diagnosis is in doubt</a:t>
            </a:r>
          </a:p>
        </p:txBody>
      </p:sp>
    </p:spTree>
  </p:cSld>
  <p:clrMapOvr>
    <a:masterClrMapping/>
  </p:clrMapOvr>
  <p:transition spd="slow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Acute Bacterial Sinusitis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Acute sinusitis can be thought of as an abscess or empyema</a:t>
            </a:r>
          </a:p>
          <a:p>
            <a:r>
              <a:rPr lang="en-US"/>
              <a:t>Cornerstone is drainage and antibiotics</a:t>
            </a:r>
          </a:p>
          <a:p>
            <a:r>
              <a:rPr lang="en-US"/>
              <a:t>Drainage is usually medical with topical decongestants and sometimes antihistamines</a:t>
            </a:r>
          </a:p>
          <a:p>
            <a:r>
              <a:rPr lang="en-US"/>
              <a:t>In rare cases where medical treatment fails, surgical drainage may be required</a:t>
            </a:r>
          </a:p>
        </p:txBody>
      </p:sp>
    </p:spTree>
  </p:cSld>
  <p:clrMapOvr>
    <a:masterClrMapping/>
  </p:clrMapOvr>
  <p:transition spd="slow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endParaRPr lang="ar-SA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5-10% of viral URI’s complicated by bacterial rhinosinusitis</a:t>
            </a:r>
          </a:p>
          <a:p>
            <a:endParaRPr lang="en-US"/>
          </a:p>
        </p:txBody>
      </p:sp>
    </p:spTree>
  </p:cSld>
  <p:clrMapOvr>
    <a:masterClrMapping/>
  </p:clrMapOvr>
  <p:transition spd="slow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42900"/>
            <a:ext cx="8001000" cy="1143000"/>
          </a:xfrm>
          <a:noFill/>
          <a:ln/>
        </p:spPr>
        <p:txBody>
          <a:bodyPr/>
          <a:lstStyle/>
          <a:p>
            <a:r>
              <a:rPr lang="en-US" sz="4000" dirty="0"/>
              <a:t>Acute Bacterial Sinusitis, continued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S. pneumo, H. flu and M. carrarhalis</a:t>
            </a:r>
          </a:p>
          <a:p>
            <a:r>
              <a:rPr lang="en-US"/>
              <a:t>Amoxicillin is the first line antibiotic. Failure to respond to amoxicillin necessitates broading coverage with clavulonic acid and possible Gram’s stain and culture</a:t>
            </a:r>
          </a:p>
          <a:p>
            <a:r>
              <a:rPr lang="en-US"/>
              <a:t>Surgical drainage is required for failures on augmentin and topical decongestants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Maxillary Sinuses, Continued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The infraorbital nerve runs along roof, and is often dehiscent.  At risk during antral procedures</a:t>
            </a:r>
          </a:p>
          <a:p>
            <a:r>
              <a:rPr lang="en-US"/>
              <a:t>Sinus ostia loacated anteriorly in the middle meatus</a:t>
            </a:r>
          </a:p>
          <a:p>
            <a:r>
              <a:rPr lang="en-US"/>
              <a:t>Accessory ostia are usually more posterior and are a sign of chronic disease</a:t>
            </a:r>
          </a:p>
        </p:txBody>
      </p:sp>
    </p:spTree>
  </p:cSld>
  <p:clrMapOvr>
    <a:masterClrMapping/>
  </p:clrMapOvr>
  <p:transition spd="slow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Acute Bacterial Sinusitis, continued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Maxillary sinuses are surgically drained by antral lavage, inferior meatal windows  or middle meatal windows</a:t>
            </a:r>
          </a:p>
          <a:p>
            <a:r>
              <a:rPr lang="en-US"/>
              <a:t>Frontal sinuses are drained by trephination, and a drain is left in place and irrigated twice a day until drainage through the frontal duct is observed</a:t>
            </a:r>
          </a:p>
          <a:p>
            <a:r>
              <a:rPr lang="en-US"/>
              <a:t>An ethmoidectomy drains the ethmoids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Maxillary Sinus, continued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Blood supply is from divisions of the maxillary artery</a:t>
            </a:r>
          </a:p>
          <a:p>
            <a:r>
              <a:rPr lang="en-US"/>
              <a:t>Innervation is via V2</a:t>
            </a:r>
          </a:p>
          <a:p>
            <a:r>
              <a:rPr lang="en-US"/>
              <a:t>Postganglionic sympathetic fibers are from VII via the sphenopalatine ganglion  and the greater superficial petrosal nerve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Frontal Sinus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Begins as evagination of the anterior nasal capsule around the fourth month of development</a:t>
            </a:r>
          </a:p>
          <a:p>
            <a:r>
              <a:rPr lang="en-US"/>
              <a:t>Rarely present at birth;  usually not visible until age 2</a:t>
            </a:r>
          </a:p>
          <a:p>
            <a:r>
              <a:rPr lang="en-US"/>
              <a:t>Great variability in size;  congenitally absent in 5%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Frontal Sinus, continued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Drains into the frontal recess  in the middle meatus near the upper portion of the infundibulum</a:t>
            </a:r>
          </a:p>
          <a:p>
            <a:r>
              <a:rPr lang="en-US"/>
              <a:t>Like the maxillary sinuses, have circurlar mucociliary clearance</a:t>
            </a:r>
          </a:p>
          <a:p>
            <a:r>
              <a:rPr lang="en-US"/>
              <a:t>Blood supply from the supraorbital and supratrochlear arteries, innervation from nerves of the same name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glance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962400"/>
          </a:xfrm>
        </p:spPr>
        <p:txBody>
          <a:bodyPr/>
          <a:lstStyle/>
          <a:p>
            <a:r>
              <a:rPr lang="en-US" sz="2800" dirty="0"/>
              <a:t>Basics (Anatomy, </a:t>
            </a:r>
            <a:r>
              <a:rPr lang="en-US" sz="2800" dirty="0" err="1"/>
              <a:t>Pathophysiology</a:t>
            </a:r>
            <a:r>
              <a:rPr lang="en-US" sz="2800" dirty="0"/>
              <a:t>)</a:t>
            </a:r>
          </a:p>
          <a:p>
            <a:r>
              <a:rPr lang="en-US" sz="2800" dirty="0"/>
              <a:t>Definitions (Acute, Chronic)</a:t>
            </a:r>
          </a:p>
          <a:p>
            <a:r>
              <a:rPr lang="en-US" sz="2800" dirty="0"/>
              <a:t>Clinical Manifestation (Symptoms, Examination, Investigations &amp; Treatment)</a:t>
            </a:r>
          </a:p>
          <a:p>
            <a:r>
              <a:rPr lang="en-US" sz="2800" dirty="0"/>
              <a:t>Microbiology</a:t>
            </a:r>
          </a:p>
          <a:p>
            <a:r>
              <a:rPr lang="en-US" sz="2800" dirty="0"/>
              <a:t>Medical Treatment</a:t>
            </a:r>
          </a:p>
          <a:p>
            <a:r>
              <a:rPr lang="en-US" sz="2800" dirty="0"/>
              <a:t>Surgical </a:t>
            </a:r>
            <a:r>
              <a:rPr lang="en-US" sz="2800" dirty="0" err="1"/>
              <a:t>Treatmrnt</a:t>
            </a:r>
            <a:endParaRPr lang="en-US" sz="2800" dirty="0"/>
          </a:p>
          <a:p>
            <a:r>
              <a:rPr lang="en-US" sz="2800" dirty="0"/>
              <a:t>Complications</a:t>
            </a:r>
          </a:p>
          <a:p>
            <a:r>
              <a:rPr lang="en-US" sz="2800" dirty="0"/>
              <a:t>Fungal sinusitis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Sphenoid Sinuses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Began as outpuchings of the superior nasal vault around the fourth month of gestation</a:t>
            </a:r>
          </a:p>
          <a:p>
            <a:r>
              <a:rPr lang="en-US"/>
              <a:t>Rarely present at birth, usually seen around age 4</a:t>
            </a:r>
          </a:p>
          <a:p>
            <a:r>
              <a:rPr lang="en-US"/>
              <a:t>Drain into the superior meatus in the sphenoethmoidal recess</a:t>
            </a:r>
          </a:p>
          <a:p>
            <a:r>
              <a:rPr lang="en-US"/>
              <a:t>Ostia of variable size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graphicFrame>
        <p:nvGraphicFramePr>
          <p:cNvPr id="22221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514600" y="1981200"/>
          <a:ext cx="41148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45" name="Image" r:id="rId3" imgW="11606349" imgH="11606349" progId="Photoshop.Image.7">
                  <p:embed/>
                </p:oleObj>
              </mc:Choice>
              <mc:Fallback>
                <p:oleObj name="Image" r:id="rId3" imgW="11606349" imgH="11606349" progId="Photoshop.Image.7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981200"/>
                        <a:ext cx="41148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Sphenoid Sinuses, continued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8229600" cy="4114800"/>
          </a:xfrm>
          <a:noFill/>
          <a:ln/>
        </p:spPr>
        <p:txBody>
          <a:bodyPr/>
          <a:lstStyle/>
          <a:p>
            <a:r>
              <a:rPr lang="en-US" sz="2800" b="1"/>
              <a:t>The optic nerve lies superiorly</a:t>
            </a:r>
          </a:p>
          <a:p>
            <a:r>
              <a:rPr lang="en-US" sz="2800" b="1"/>
              <a:t>The pons lies posteriorly</a:t>
            </a:r>
          </a:p>
          <a:p>
            <a:r>
              <a:rPr lang="en-US" sz="2800" b="1"/>
              <a:t>The cavernous sinus is lateral, along with CNIII, IV and VI and the carotid artery</a:t>
            </a:r>
          </a:p>
          <a:p>
            <a:r>
              <a:rPr lang="en-US" sz="2800" b="1"/>
              <a:t>The carotid artery is dehiscent in 50% of specimens 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Sphenoid Sinuses, continued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Blood supply from both the internal and external carotid arteries via the sphenopalatine (floor) and the posterior ethmoidal arteries (roof)</a:t>
            </a:r>
          </a:p>
          <a:p>
            <a:r>
              <a:rPr lang="en-US"/>
              <a:t>Innervation from V2 and V3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Pathophysiology of Rhinosinusitis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3810000"/>
          </a:xfrm>
          <a:noFill/>
          <a:ln/>
        </p:spPr>
        <p:txBody>
          <a:bodyPr/>
          <a:lstStyle/>
          <a:p>
            <a:r>
              <a:rPr lang="en-US" dirty="0"/>
              <a:t>Lined by respiratory epithelium</a:t>
            </a:r>
          </a:p>
          <a:p>
            <a:r>
              <a:rPr lang="en-US" dirty="0"/>
              <a:t>Mucous blanket is in two layers:   </a:t>
            </a:r>
          </a:p>
          <a:p>
            <a:pPr lvl="1"/>
            <a:r>
              <a:rPr lang="en-US" dirty="0"/>
              <a:t>Superficial viscous layer </a:t>
            </a:r>
          </a:p>
          <a:p>
            <a:pPr lvl="1"/>
            <a:r>
              <a:rPr lang="en-US" dirty="0"/>
              <a:t>Serous layer.  </a:t>
            </a:r>
          </a:p>
          <a:p>
            <a:r>
              <a:rPr lang="en-US" dirty="0"/>
              <a:t>Cilia beat in the serous layer, moving the blanket towards the natural </a:t>
            </a:r>
            <a:r>
              <a:rPr lang="en-US" dirty="0" err="1"/>
              <a:t>ostia</a:t>
            </a:r>
            <a:endParaRPr lang="en-US" dirty="0"/>
          </a:p>
          <a:p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33476" name="Picture 4" descr="ANTRSTM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7325" y="180975"/>
            <a:ext cx="6229350" cy="649763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31045" t="7500" r="6513" b="9423"/>
          <a:stretch>
            <a:fillRect/>
          </a:stretch>
        </p:blipFill>
        <p:spPr bwMode="auto">
          <a:xfrm>
            <a:off x="685800" y="1699661"/>
            <a:ext cx="8077200" cy="4929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Normal function of PNS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Patent Ostia </a:t>
            </a:r>
          </a:p>
          <a:p>
            <a:r>
              <a:rPr lang="en-US" b="1" dirty="0">
                <a:solidFill>
                  <a:srgbClr val="FFFF00"/>
                </a:solidFill>
              </a:rPr>
              <a:t>Normal </a:t>
            </a:r>
            <a:r>
              <a:rPr lang="en-US" b="1" dirty="0" err="1">
                <a:solidFill>
                  <a:srgbClr val="FFFF00"/>
                </a:solidFill>
              </a:rPr>
              <a:t>Ciliary</a:t>
            </a:r>
            <a:r>
              <a:rPr lang="en-US" b="1" dirty="0">
                <a:solidFill>
                  <a:srgbClr val="FFFF00"/>
                </a:solidFill>
              </a:rPr>
              <a:t> Function </a:t>
            </a:r>
          </a:p>
          <a:p>
            <a:r>
              <a:rPr lang="en-US" b="1" dirty="0">
                <a:solidFill>
                  <a:srgbClr val="FFFF00"/>
                </a:solidFill>
              </a:rPr>
              <a:t>Normal Quality of mucous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42900"/>
            <a:ext cx="8382000" cy="1143000"/>
          </a:xfrm>
          <a:noFill/>
          <a:ln/>
        </p:spPr>
        <p:txBody>
          <a:bodyPr/>
          <a:lstStyle/>
          <a:p>
            <a:r>
              <a:rPr lang="en-US" sz="4300" b="1" dirty="0"/>
              <a:t>Pathophysiology of </a:t>
            </a:r>
            <a:r>
              <a:rPr lang="en-US" sz="4300" b="1" dirty="0" err="1"/>
              <a:t>Rhinosinusitis</a:t>
            </a:r>
            <a:r>
              <a:rPr lang="en-US" sz="4300" b="1" dirty="0"/>
              <a:t> 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05000"/>
            <a:ext cx="8915400" cy="4114800"/>
          </a:xfrm>
          <a:noFill/>
          <a:ln/>
        </p:spPr>
        <p:txBody>
          <a:bodyPr/>
          <a:lstStyle/>
          <a:p>
            <a:r>
              <a:rPr lang="en-US" dirty="0"/>
              <a:t>Most important pathologic process in disease is </a:t>
            </a:r>
            <a:r>
              <a:rPr lang="en-US" b="1" dirty="0">
                <a:solidFill>
                  <a:srgbClr val="FFFF00"/>
                </a:solidFill>
              </a:rPr>
              <a:t>obstruction of natural </a:t>
            </a:r>
            <a:r>
              <a:rPr lang="en-US" b="1" dirty="0" err="1">
                <a:solidFill>
                  <a:srgbClr val="FFFF00"/>
                </a:solidFill>
              </a:rPr>
              <a:t>ostia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dirty="0"/>
              <a:t>Obstruction leads to </a:t>
            </a:r>
            <a:r>
              <a:rPr lang="en-US" dirty="0" err="1"/>
              <a:t>hypooxygenation</a:t>
            </a:r>
            <a:endParaRPr lang="en-US" dirty="0"/>
          </a:p>
          <a:p>
            <a:r>
              <a:rPr lang="en-US" dirty="0" err="1"/>
              <a:t>Hypooxygenation</a:t>
            </a:r>
            <a:r>
              <a:rPr lang="en-US" dirty="0"/>
              <a:t> leads to </a:t>
            </a:r>
            <a:r>
              <a:rPr lang="en-US" b="1" dirty="0" err="1">
                <a:solidFill>
                  <a:srgbClr val="FFFF00"/>
                </a:solidFill>
              </a:rPr>
              <a:t>ciliary</a:t>
            </a:r>
            <a:r>
              <a:rPr lang="en-US" b="1" dirty="0">
                <a:solidFill>
                  <a:srgbClr val="FFFF00"/>
                </a:solidFill>
              </a:rPr>
              <a:t> dysfunction</a:t>
            </a:r>
            <a:r>
              <a:rPr lang="en-US" dirty="0"/>
              <a:t> and </a:t>
            </a:r>
            <a:r>
              <a:rPr lang="en-US" b="1" dirty="0">
                <a:solidFill>
                  <a:srgbClr val="FFFF00"/>
                </a:solidFill>
              </a:rPr>
              <a:t>poor mucous quality</a:t>
            </a:r>
          </a:p>
          <a:p>
            <a:r>
              <a:rPr lang="en-US" dirty="0" err="1"/>
              <a:t>Ciliary</a:t>
            </a:r>
            <a:r>
              <a:rPr lang="en-US" dirty="0"/>
              <a:t> dysfunction leads to </a:t>
            </a:r>
            <a:r>
              <a:rPr lang="en-US" b="1" dirty="0">
                <a:solidFill>
                  <a:srgbClr val="FFFF00"/>
                </a:solidFill>
              </a:rPr>
              <a:t>retention of secretions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42900"/>
            <a:ext cx="8229600" cy="1143000"/>
          </a:xfrm>
        </p:spPr>
        <p:txBody>
          <a:bodyPr/>
          <a:lstStyle/>
          <a:p>
            <a:r>
              <a:rPr lang="en-US" sz="4000" b="1" dirty="0"/>
              <a:t>Pathophysiology of </a:t>
            </a:r>
            <a:r>
              <a:rPr lang="en-US" sz="4000" b="1" dirty="0" err="1"/>
              <a:t>Rhinosinusitis</a:t>
            </a:r>
            <a:r>
              <a:rPr lang="en-US" sz="4000" b="1" dirty="0"/>
              <a:t> </a:t>
            </a:r>
            <a:endParaRPr lang="ar-SA" sz="4000" dirty="0"/>
          </a:p>
        </p:txBody>
      </p:sp>
      <p:pic>
        <p:nvPicPr>
          <p:cNvPr id="244739" name="Picture 3" descr="scan0222"/>
          <p:cNvPicPr>
            <a:picLocks noChangeAspect="1" noChangeArrowheads="1"/>
          </p:cNvPicPr>
          <p:nvPr/>
        </p:nvPicPr>
        <p:blipFill>
          <a:blip r:embed="rId3" cstate="print"/>
          <a:srcRect l="9613" t="51054" r="18294" b="10808"/>
          <a:stretch>
            <a:fillRect/>
          </a:stretch>
        </p:blipFill>
        <p:spPr bwMode="auto">
          <a:xfrm>
            <a:off x="5181600" y="1752600"/>
            <a:ext cx="3429000" cy="4876800"/>
          </a:xfrm>
          <a:prstGeom prst="rect">
            <a:avLst/>
          </a:prstGeom>
          <a:noFill/>
        </p:spPr>
      </p:pic>
      <p:pic>
        <p:nvPicPr>
          <p:cNvPr id="244740" name="Picture 4" descr="scan026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 l="11758" t="9807" r="20988" b="11592"/>
          <a:stretch>
            <a:fillRect/>
          </a:stretch>
        </p:blipFill>
        <p:spPr>
          <a:xfrm>
            <a:off x="1066800" y="1752600"/>
            <a:ext cx="3733800" cy="48768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458200" cy="4114800"/>
          </a:xfrm>
        </p:spPr>
        <p:txBody>
          <a:bodyPr/>
          <a:lstStyle/>
          <a:p>
            <a:r>
              <a:rPr lang="en-US" sz="2800" dirty="0"/>
              <a:t>The session was clearly constructed</a:t>
            </a:r>
          </a:p>
          <a:p>
            <a:r>
              <a:rPr lang="en-US" sz="2800" dirty="0"/>
              <a:t>It was easy to take notes during the session</a:t>
            </a:r>
          </a:p>
          <a:p>
            <a:r>
              <a:rPr lang="en-US" sz="2800" dirty="0"/>
              <a:t>The session was thought provoking</a:t>
            </a:r>
          </a:p>
          <a:p>
            <a:r>
              <a:rPr lang="en-US" sz="2800" dirty="0"/>
              <a:t>The main points given clear and understandable</a:t>
            </a:r>
          </a:p>
          <a:p>
            <a:r>
              <a:rPr lang="en-US" sz="2800" dirty="0"/>
              <a:t>The example given were relevant and interesting</a:t>
            </a:r>
          </a:p>
          <a:p>
            <a:r>
              <a:rPr lang="en-US" sz="2800" dirty="0"/>
              <a:t>The talk was clearly audible</a:t>
            </a:r>
          </a:p>
          <a:p>
            <a:r>
              <a:rPr lang="en-US" sz="2800" dirty="0"/>
              <a:t>The audiovisual aids were used appropriately</a:t>
            </a:r>
          </a:p>
          <a:p>
            <a:r>
              <a:rPr lang="en-US" sz="2800" dirty="0"/>
              <a:t>The session was well conducted</a:t>
            </a:r>
          </a:p>
          <a:p>
            <a:r>
              <a:rPr lang="en-US" sz="2800" dirty="0"/>
              <a:t>The tutor summarized the main points of the session</a:t>
            </a:r>
          </a:p>
          <a:p>
            <a:r>
              <a:rPr lang="en-US" sz="2800" dirty="0"/>
              <a:t>The overall impression is</a:t>
            </a:r>
          </a:p>
          <a:p>
            <a:endParaRPr lang="en-US" sz="2800" dirty="0"/>
          </a:p>
          <a:p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42900"/>
            <a:ext cx="8229600" cy="1143000"/>
          </a:xfrm>
          <a:noFill/>
          <a:ln/>
        </p:spPr>
        <p:txBody>
          <a:bodyPr/>
          <a:lstStyle/>
          <a:p>
            <a:r>
              <a:rPr lang="en-US" b="1" dirty="0"/>
              <a:t>Acute and Chronic </a:t>
            </a:r>
            <a:r>
              <a:rPr lang="en-US" b="1" dirty="0" err="1"/>
              <a:t>rhinosinusitis</a:t>
            </a:r>
            <a:r>
              <a:rPr lang="en-US" b="1" dirty="0"/>
              <a:t> 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Acute </a:t>
            </a:r>
            <a:r>
              <a:rPr lang="en-US" b="1" dirty="0" err="1">
                <a:solidFill>
                  <a:srgbClr val="FFFF00"/>
                </a:solidFill>
              </a:rPr>
              <a:t>rhinosinusitis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dirty="0"/>
              <a:t>is defined as disease lasting </a:t>
            </a:r>
            <a:r>
              <a:rPr lang="en-US" b="1" dirty="0">
                <a:solidFill>
                  <a:srgbClr val="FFFF00"/>
                </a:solidFill>
              </a:rPr>
              <a:t>less than three weeks</a:t>
            </a:r>
          </a:p>
          <a:p>
            <a:r>
              <a:rPr lang="en-US" dirty="0" err="1"/>
              <a:t>Subacute</a:t>
            </a:r>
            <a:r>
              <a:rPr lang="en-US" dirty="0"/>
              <a:t> sinusitis is defined as disease lasting </a:t>
            </a:r>
            <a:r>
              <a:rPr lang="en-US" dirty="0">
                <a:effectLst/>
              </a:rPr>
              <a:t>1 to 3 months</a:t>
            </a:r>
          </a:p>
          <a:p>
            <a:r>
              <a:rPr lang="en-US" b="1" dirty="0">
                <a:solidFill>
                  <a:srgbClr val="FFFF00"/>
                </a:solidFill>
              </a:rPr>
              <a:t>Chronic </a:t>
            </a:r>
            <a:r>
              <a:rPr lang="en-US" b="1" dirty="0" err="1">
                <a:solidFill>
                  <a:srgbClr val="FFFF00"/>
                </a:solidFill>
              </a:rPr>
              <a:t>rhinosinusitis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dirty="0"/>
              <a:t>is defined as disease lasting </a:t>
            </a:r>
            <a:r>
              <a:rPr lang="en-US" b="1" dirty="0">
                <a:solidFill>
                  <a:srgbClr val="FFFF00"/>
                </a:solidFill>
              </a:rPr>
              <a:t>more than three months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5334000" cy="41148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err="1">
                <a:solidFill>
                  <a:srgbClr val="FFFF00"/>
                </a:solidFill>
              </a:rPr>
              <a:t>Inflamatory</a:t>
            </a:r>
            <a:r>
              <a:rPr lang="en-US" b="1" dirty="0">
                <a:solidFill>
                  <a:srgbClr val="FFFF00"/>
                </a:solidFill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n-US" b="1" dirty="0">
                <a:solidFill>
                  <a:srgbClr val="FFFF00"/>
                </a:solidFill>
              </a:rPr>
              <a:t>URTI</a:t>
            </a:r>
          </a:p>
          <a:p>
            <a:pPr lvl="1">
              <a:lnSpc>
                <a:spcPct val="80000"/>
              </a:lnSpc>
            </a:pPr>
            <a:r>
              <a:rPr lang="en-US" b="1" dirty="0">
                <a:solidFill>
                  <a:srgbClr val="FFFF00"/>
                </a:solidFill>
              </a:rPr>
              <a:t>Allergy</a:t>
            </a:r>
          </a:p>
          <a:p>
            <a:pPr>
              <a:lnSpc>
                <a:spcPct val="80000"/>
              </a:lnSpc>
            </a:pPr>
            <a:r>
              <a:rPr lang="en-US" b="1" dirty="0"/>
              <a:t>Mechanical:</a:t>
            </a:r>
          </a:p>
          <a:p>
            <a:pPr lvl="1">
              <a:lnSpc>
                <a:spcPct val="80000"/>
              </a:lnSpc>
            </a:pPr>
            <a:r>
              <a:rPr lang="en-US" sz="2000" b="1" dirty="0" err="1"/>
              <a:t>Naso</a:t>
            </a:r>
            <a:r>
              <a:rPr lang="en-US" sz="2000" b="1" dirty="0"/>
              <a:t>/</a:t>
            </a:r>
            <a:r>
              <a:rPr lang="en-US" sz="2000" b="1" dirty="0" err="1"/>
              <a:t>Septal</a:t>
            </a:r>
            <a:r>
              <a:rPr lang="en-US" sz="2000" b="1" dirty="0"/>
              <a:t> Deformity</a:t>
            </a:r>
          </a:p>
          <a:p>
            <a:pPr lvl="1">
              <a:lnSpc>
                <a:spcPct val="80000"/>
              </a:lnSpc>
            </a:pPr>
            <a:r>
              <a:rPr lang="en-US" sz="2400" b="1" dirty="0">
                <a:solidFill>
                  <a:srgbClr val="FFFF00"/>
                </a:solidFill>
              </a:rPr>
              <a:t>OMC Obstruction</a:t>
            </a:r>
          </a:p>
          <a:p>
            <a:pPr lvl="1">
              <a:lnSpc>
                <a:spcPct val="80000"/>
              </a:lnSpc>
            </a:pPr>
            <a:r>
              <a:rPr lang="en-US" sz="2000" b="1" dirty="0"/>
              <a:t>Turbinate </a:t>
            </a:r>
            <a:r>
              <a:rPr lang="en-US" sz="2000" b="1" dirty="0" err="1"/>
              <a:t>Hypertorophy</a:t>
            </a:r>
            <a:endParaRPr lang="en-US" sz="2000" b="1" dirty="0"/>
          </a:p>
          <a:p>
            <a:pPr lvl="1">
              <a:lnSpc>
                <a:spcPct val="80000"/>
              </a:lnSpc>
            </a:pPr>
            <a:r>
              <a:rPr lang="en-US" sz="2400" b="1" dirty="0">
                <a:solidFill>
                  <a:srgbClr val="FFFF00"/>
                </a:solidFill>
              </a:rPr>
              <a:t>Polyps</a:t>
            </a:r>
            <a:endParaRPr lang="en-US" sz="2000" b="1" dirty="0">
              <a:solidFill>
                <a:srgbClr val="FFFF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000" b="1" dirty="0" err="1"/>
              <a:t>Tumours</a:t>
            </a:r>
            <a:endParaRPr lang="en-US" sz="2000" b="1" dirty="0"/>
          </a:p>
          <a:p>
            <a:pPr lvl="1">
              <a:lnSpc>
                <a:spcPct val="80000"/>
              </a:lnSpc>
            </a:pPr>
            <a:r>
              <a:rPr lang="en-US" sz="2000" b="1" dirty="0"/>
              <a:t>Large Adenoid</a:t>
            </a:r>
          </a:p>
          <a:p>
            <a:pPr lvl="1">
              <a:lnSpc>
                <a:spcPct val="80000"/>
              </a:lnSpc>
            </a:pPr>
            <a:r>
              <a:rPr lang="en-US" sz="2000" b="1" dirty="0"/>
              <a:t>Foreign Bodies</a:t>
            </a:r>
          </a:p>
          <a:p>
            <a:pPr lvl="1">
              <a:lnSpc>
                <a:spcPct val="80000"/>
              </a:lnSpc>
            </a:pPr>
            <a:r>
              <a:rPr lang="en-US" sz="2000" b="1" dirty="0"/>
              <a:t>Cleft Palate</a:t>
            </a:r>
          </a:p>
          <a:p>
            <a:pPr lvl="1">
              <a:lnSpc>
                <a:spcPct val="80000"/>
              </a:lnSpc>
            </a:pPr>
            <a:r>
              <a:rPr lang="en-US" sz="2000" b="1" dirty="0" err="1"/>
              <a:t>Choanal</a:t>
            </a:r>
            <a:r>
              <a:rPr lang="en-US" sz="2000" b="1" dirty="0"/>
              <a:t> </a:t>
            </a:r>
            <a:r>
              <a:rPr lang="en-US" sz="2000" b="1" dirty="0" err="1"/>
              <a:t>Atresia</a:t>
            </a:r>
            <a:endParaRPr lang="en-US" sz="2000" b="1" dirty="0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752600" y="266700"/>
            <a:ext cx="64008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en-US" sz="48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Etiology</a:t>
            </a: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144000" y="3505200"/>
            <a:ext cx="381000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4419600" y="1828800"/>
            <a:ext cx="4876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Systemic Disease</a:t>
            </a: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Cyctic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Fibrosis</a:t>
            </a: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Immotile cilia Syndrome</a:t>
            </a: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Kartegener’s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Syndrome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Miscellaneous:</a:t>
            </a: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Swimming</a:t>
            </a: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Flying</a:t>
            </a:r>
          </a:p>
          <a:p>
            <a:pPr marL="742950" lvl="1" indent="-28575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Diving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42900"/>
            <a:ext cx="8153400" cy="1143000"/>
          </a:xfrm>
          <a:noFill/>
          <a:ln/>
        </p:spPr>
        <p:txBody>
          <a:bodyPr/>
          <a:lstStyle/>
          <a:p>
            <a:r>
              <a:rPr lang="en-US"/>
              <a:t>Pathophysiology of Rhinosinusitis, continued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Local factors can impair </a:t>
            </a:r>
            <a:r>
              <a:rPr lang="en-US" dirty="0" err="1"/>
              <a:t>ciliary</a:t>
            </a:r>
            <a:r>
              <a:rPr lang="en-US" dirty="0"/>
              <a:t> function.  </a:t>
            </a:r>
          </a:p>
          <a:p>
            <a:pPr lvl="1"/>
            <a:r>
              <a:rPr lang="en-US" dirty="0"/>
              <a:t>Cold air “stuns” the epithelium, resulting in retained secretions.  </a:t>
            </a:r>
          </a:p>
          <a:p>
            <a:pPr lvl="1"/>
            <a:r>
              <a:rPr lang="en-US" dirty="0"/>
              <a:t>Dry air </a:t>
            </a:r>
            <a:r>
              <a:rPr lang="en-US" dirty="0" err="1"/>
              <a:t>dessicates</a:t>
            </a:r>
            <a:r>
              <a:rPr lang="en-US" dirty="0"/>
              <a:t> the blanket. </a:t>
            </a:r>
          </a:p>
          <a:p>
            <a:r>
              <a:rPr lang="en-US" dirty="0"/>
              <a:t>Anatomical factors, </a:t>
            </a:r>
            <a:r>
              <a:rPr lang="en-US" dirty="0" err="1"/>
              <a:t>ie</a:t>
            </a:r>
            <a:r>
              <a:rPr lang="en-US" dirty="0"/>
              <a:t>, polyps, tumors, foreign bodies and rhinitis, block the </a:t>
            </a:r>
            <a:r>
              <a:rPr lang="en-US" dirty="0" err="1"/>
              <a:t>ostia</a:t>
            </a:r>
            <a:endParaRPr lang="en-US" dirty="0"/>
          </a:p>
          <a:p>
            <a:r>
              <a:rPr lang="en-US" dirty="0" err="1"/>
              <a:t>Kartagener’s</a:t>
            </a:r>
            <a:r>
              <a:rPr lang="en-US" dirty="0"/>
              <a:t> Syndrome (immotile cilia syndrome)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/>
        </p:spPr>
        <p:txBody>
          <a:bodyPr anchor="b"/>
          <a:lstStyle/>
          <a:p>
            <a:r>
              <a:rPr lang="en-US" dirty="0" err="1"/>
              <a:t>Rhinosinusitis</a:t>
            </a:r>
            <a:endParaRPr 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Unable to differentiate clinically</a:t>
            </a:r>
          </a:p>
          <a:p>
            <a:r>
              <a:rPr lang="en-US" dirty="0"/>
              <a:t>Isolated sinusitis rare</a:t>
            </a:r>
          </a:p>
          <a:p>
            <a:r>
              <a:rPr lang="en-US" dirty="0"/>
              <a:t>Acute </a:t>
            </a:r>
            <a:r>
              <a:rPr lang="en-US" dirty="0" err="1"/>
              <a:t>Rhinosinusitis</a:t>
            </a:r>
            <a:endParaRPr lang="en-US" dirty="0"/>
          </a:p>
          <a:p>
            <a:pPr lvl="1"/>
            <a:r>
              <a:rPr lang="en-US" dirty="0"/>
              <a:t>infection that resolves within 4 weeks</a:t>
            </a:r>
          </a:p>
          <a:p>
            <a:r>
              <a:rPr lang="en-US" dirty="0"/>
              <a:t>Chronic </a:t>
            </a:r>
            <a:r>
              <a:rPr lang="en-US" dirty="0" err="1"/>
              <a:t>Rhinosinusitis</a:t>
            </a:r>
            <a:endParaRPr lang="en-US" dirty="0"/>
          </a:p>
          <a:p>
            <a:pPr lvl="1"/>
            <a:r>
              <a:rPr lang="en-US" dirty="0"/>
              <a:t>infection that didn’t resolves within 12 weeks</a:t>
            </a:r>
          </a:p>
          <a:p>
            <a:endParaRPr lang="en-US" dirty="0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1295400" y="6858000"/>
            <a:ext cx="7848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Clr>
                <a:schemeClr val="hlink"/>
              </a:buClr>
              <a:buSzPct val="75000"/>
              <a:buFont typeface="Monotype Sorts" charset="2"/>
              <a:buChar char="ä"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divided into severe and nonsevere forms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42900"/>
            <a:ext cx="8153400" cy="1143000"/>
          </a:xfrm>
          <a:noFill/>
          <a:ln/>
        </p:spPr>
        <p:txBody>
          <a:bodyPr/>
          <a:lstStyle/>
          <a:p>
            <a:r>
              <a:rPr lang="en-US"/>
              <a:t>Pathophysiology of Rhinosinusitis, 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610600" cy="4114800"/>
          </a:xfrm>
          <a:noFill/>
          <a:ln/>
        </p:spPr>
        <p:txBody>
          <a:bodyPr/>
          <a:lstStyle/>
          <a:p>
            <a:r>
              <a:rPr lang="en-US" sz="3600" b="1" dirty="0"/>
              <a:t>Acute sinusitis and </a:t>
            </a:r>
            <a:r>
              <a:rPr lang="en-US" sz="3600" b="1" dirty="0" err="1"/>
              <a:t>subacute</a:t>
            </a:r>
            <a:r>
              <a:rPr lang="en-US" sz="3600" b="1" dirty="0"/>
              <a:t> sinusitis are treated medically</a:t>
            </a:r>
          </a:p>
          <a:p>
            <a:r>
              <a:rPr lang="en-US" sz="3600" b="1" dirty="0"/>
              <a:t>Chronic sinusitis is considered irreversible by medical therapy alone</a:t>
            </a:r>
          </a:p>
          <a:p>
            <a:pPr lvl="1"/>
            <a:r>
              <a:rPr lang="en-US" sz="3200" b="1" dirty="0"/>
              <a:t>Oxygenation and Drainage of the sinuses through opening of the </a:t>
            </a:r>
            <a:r>
              <a:rPr lang="en-US" sz="3200" b="1" dirty="0" err="1"/>
              <a:t>ostia</a:t>
            </a:r>
            <a:r>
              <a:rPr lang="en-US" sz="3200" b="1" dirty="0"/>
              <a:t> is the primary treatment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/>
        </p:spPr>
        <p:txBody>
          <a:bodyPr anchor="b"/>
          <a:lstStyle/>
          <a:p>
            <a:r>
              <a:rPr lang="en-US" sz="4000"/>
              <a:t>Definitions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3000" dirty="0"/>
              <a:t>Recurrent Acute </a:t>
            </a:r>
            <a:r>
              <a:rPr lang="en-US" sz="3000" dirty="0" err="1"/>
              <a:t>Rhinosinusitis</a:t>
            </a:r>
            <a:endParaRPr lang="en-US" dirty="0"/>
          </a:p>
          <a:p>
            <a:pPr lvl="1"/>
            <a:r>
              <a:rPr lang="en-US" sz="2200" dirty="0"/>
              <a:t>Repeated acute episodes completely resolving within 12 week time frame</a:t>
            </a:r>
          </a:p>
          <a:p>
            <a:r>
              <a:rPr lang="en-US" sz="3000" dirty="0"/>
              <a:t>Chronic </a:t>
            </a:r>
            <a:r>
              <a:rPr lang="en-US" sz="3000" dirty="0" err="1"/>
              <a:t>Rhinosinusitis</a:t>
            </a:r>
            <a:endParaRPr lang="en-US" dirty="0"/>
          </a:p>
          <a:p>
            <a:pPr lvl="1"/>
            <a:r>
              <a:rPr lang="en-US" sz="2200" dirty="0"/>
              <a:t>Low grade symptoms and signs persistent for over 12 weeks</a:t>
            </a:r>
          </a:p>
          <a:p>
            <a:pPr lvl="1"/>
            <a:r>
              <a:rPr lang="en-US" sz="2200" dirty="0"/>
              <a:t>Acute exacerbations can occur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/>
        </p:spPr>
        <p:txBody>
          <a:bodyPr anchor="b"/>
          <a:lstStyle/>
          <a:p>
            <a:r>
              <a:rPr lang="en-US"/>
              <a:t>Clinical Presentation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/>
              <a:t>Viral URI</a:t>
            </a:r>
          </a:p>
          <a:p>
            <a:pPr lvl="1"/>
            <a:r>
              <a:rPr lang="en-US" b="1" dirty="0"/>
              <a:t>Unable to differentiate within 10 days</a:t>
            </a:r>
          </a:p>
          <a:p>
            <a:pPr lvl="1"/>
            <a:r>
              <a:rPr lang="en-US" b="1" dirty="0"/>
              <a:t>Serous </a:t>
            </a:r>
            <a:r>
              <a:rPr lang="en-US" b="1" dirty="0" err="1"/>
              <a:t>rhinorrhea</a:t>
            </a:r>
            <a:r>
              <a:rPr lang="en-US" b="1" dirty="0"/>
              <a:t>--may be </a:t>
            </a:r>
            <a:r>
              <a:rPr lang="en-US" b="1" dirty="0" err="1"/>
              <a:t>mucopurulent</a:t>
            </a:r>
            <a:endParaRPr lang="en-US" b="1" dirty="0"/>
          </a:p>
          <a:p>
            <a:pPr lvl="1"/>
            <a:r>
              <a:rPr lang="en-US" b="1" dirty="0"/>
              <a:t>Nasal congestion and cough prominent</a:t>
            </a:r>
          </a:p>
          <a:p>
            <a:pPr lvl="1"/>
            <a:r>
              <a:rPr lang="en-US" b="1" dirty="0"/>
              <a:t>Low grade fevers, malaise, headaches</a:t>
            </a:r>
          </a:p>
          <a:p>
            <a:pPr lvl="1"/>
            <a:r>
              <a:rPr lang="en-US" b="1" dirty="0"/>
              <a:t>Nighttime cough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/>
        </p:spPr>
        <p:txBody>
          <a:bodyPr anchor="b"/>
          <a:lstStyle/>
          <a:p>
            <a:r>
              <a:rPr lang="en-US" sz="5400" dirty="0"/>
              <a:t>Acute </a:t>
            </a:r>
            <a:r>
              <a:rPr lang="en-US" sz="5400" dirty="0" err="1"/>
              <a:t>Rhinosinusitis</a:t>
            </a:r>
            <a:endParaRPr lang="en-US" sz="5400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686800" cy="3124200"/>
          </a:xfrm>
          <a:noFill/>
          <a:ln/>
        </p:spPr>
        <p:txBody>
          <a:bodyPr/>
          <a:lstStyle/>
          <a:p>
            <a:pPr lvl="1"/>
            <a:r>
              <a:rPr lang="en-US" b="1" dirty="0"/>
              <a:t>Persistent cold symptoms over 10 days</a:t>
            </a:r>
          </a:p>
          <a:p>
            <a:pPr lvl="1"/>
            <a:r>
              <a:rPr lang="en-US" b="1" dirty="0" err="1"/>
              <a:t>Rhinorrhea</a:t>
            </a:r>
            <a:r>
              <a:rPr lang="en-US" b="1" dirty="0"/>
              <a:t> (any type) </a:t>
            </a:r>
          </a:p>
          <a:p>
            <a:pPr lvl="1"/>
            <a:r>
              <a:rPr lang="en-US" b="1" dirty="0"/>
              <a:t>Cough (dry or wet) worse at night</a:t>
            </a:r>
          </a:p>
          <a:p>
            <a:pPr lvl="1"/>
            <a:r>
              <a:rPr lang="en-US" b="1" dirty="0"/>
              <a:t> Low grade fevers</a:t>
            </a:r>
          </a:p>
          <a:p>
            <a:pPr lvl="1"/>
            <a:r>
              <a:rPr lang="en-US" b="1" dirty="0"/>
              <a:t>Fetid breath</a:t>
            </a:r>
          </a:p>
          <a:p>
            <a:pPr lvl="1"/>
            <a:r>
              <a:rPr lang="en-US" b="1" dirty="0"/>
              <a:t>Painless </a:t>
            </a:r>
            <a:r>
              <a:rPr lang="en-US" b="1" dirty="0" err="1"/>
              <a:t>Periorbital</a:t>
            </a:r>
            <a:r>
              <a:rPr lang="en-US" b="1" dirty="0"/>
              <a:t> swelling in AM</a:t>
            </a:r>
          </a:p>
          <a:p>
            <a:pPr lvl="1"/>
            <a:r>
              <a:rPr lang="en-US" b="1" dirty="0"/>
              <a:t>Facial pain \ Dental pain</a:t>
            </a:r>
          </a:p>
          <a:p>
            <a:pPr lvl="1"/>
            <a:r>
              <a:rPr lang="en-US" b="1" dirty="0"/>
              <a:t>Headaches (Periodicity)</a:t>
            </a:r>
          </a:p>
          <a:p>
            <a:pPr lvl="1"/>
            <a:r>
              <a:rPr lang="en-US" b="1" dirty="0" err="1"/>
              <a:t>Anosmia</a:t>
            </a:r>
            <a:endParaRPr lang="en-US" b="1" dirty="0"/>
          </a:p>
          <a:p>
            <a:pPr lvl="1"/>
            <a:r>
              <a:rPr lang="en-US" b="1" dirty="0"/>
              <a:t>Nasal &amp; Postnasal Discharge</a:t>
            </a:r>
          </a:p>
          <a:p>
            <a:pPr lvl="1"/>
            <a:endParaRPr lang="en-US" sz="2400" b="1" dirty="0"/>
          </a:p>
          <a:p>
            <a:pPr lvl="1"/>
            <a:endParaRPr 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5"/>
            <a:r>
              <a:rPr lang="en-US" dirty="0"/>
              <a:t>Major factors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9144000" cy="4114800"/>
          </a:xfrm>
        </p:spPr>
        <p:txBody>
          <a:bodyPr/>
          <a:lstStyle/>
          <a:p>
            <a:r>
              <a:rPr lang="en-US" dirty="0"/>
              <a:t>Facial pain/pressure</a:t>
            </a:r>
          </a:p>
          <a:p>
            <a:r>
              <a:rPr lang="en-US" dirty="0"/>
              <a:t>Facial congestion/fullness</a:t>
            </a:r>
          </a:p>
          <a:p>
            <a:r>
              <a:rPr lang="en-US" dirty="0"/>
              <a:t>Nasal obstruction/blockage</a:t>
            </a:r>
          </a:p>
          <a:p>
            <a:r>
              <a:rPr lang="en-US" dirty="0"/>
              <a:t>Nasal discharge/purulence/discolored postnasal drainage</a:t>
            </a:r>
          </a:p>
          <a:p>
            <a:r>
              <a:rPr lang="en-US" dirty="0" err="1"/>
              <a:t>Hyposmia</a:t>
            </a:r>
            <a:r>
              <a:rPr lang="en-US" dirty="0"/>
              <a:t>/</a:t>
            </a:r>
            <a:r>
              <a:rPr lang="en-US" dirty="0" err="1"/>
              <a:t>anosmia</a:t>
            </a:r>
            <a:endParaRPr lang="en-US" dirty="0"/>
          </a:p>
          <a:p>
            <a:r>
              <a:rPr lang="en-US" dirty="0"/>
              <a:t>Purulence in nasal cavity on examination</a:t>
            </a:r>
          </a:p>
          <a:p>
            <a:r>
              <a:rPr lang="en-US" dirty="0"/>
              <a:t>Fever (acute </a:t>
            </a:r>
            <a:r>
              <a:rPr lang="en-US" dirty="0" err="1"/>
              <a:t>rhinosinusitis</a:t>
            </a:r>
            <a:r>
              <a:rPr lang="en-US" dirty="0"/>
              <a:t> only)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/>
            <a:r>
              <a:rPr lang="en-US" sz="2800" b="1" dirty="0">
                <a:solidFill>
                  <a:schemeClr val="tx1"/>
                </a:solidFill>
                <a:latin typeface="Arial" charset="0"/>
                <a:cs typeface="Arial" charset="0"/>
              </a:rPr>
              <a:t>DIAGNOSIS OF CHRONIC RHINOSINUSITIS: MAJOR AND MINOR FACTORS </a:t>
            </a:r>
            <a:endParaRPr lang="en-US" sz="2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9157472"/>
              </p:ext>
            </p:extLst>
          </p:nvPr>
        </p:nvGraphicFramePr>
        <p:xfrm>
          <a:off x="685800" y="2651760"/>
          <a:ext cx="7772400" cy="3048000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>
                          <a:effectLst/>
                        </a:rPr>
                        <a:t>Major Factors</a:t>
                      </a:r>
                      <a:endParaRPr lang="en-US" dirty="0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b="1">
                          <a:effectLst/>
                        </a:rPr>
                        <a:t>Minor Factors</a:t>
                      </a:r>
                      <a:endParaRPr lang="en-US">
                        <a:effectLst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r>
                        <a:rPr lang="en-US">
                          <a:effectLst/>
                        </a:rPr>
                        <a:t>Facial pain/pressure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>
                          <a:effectLst/>
                        </a:rPr>
                        <a:t>Headache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r>
                        <a:rPr lang="en-US">
                          <a:effectLst/>
                        </a:rPr>
                        <a:t>Facial congestion/fullness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>
                          <a:effectLst/>
                        </a:rPr>
                        <a:t>Fatigue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>
                          <a:solidFill>
                            <a:srgbClr val="FFFF00"/>
                          </a:solidFill>
                          <a:effectLst/>
                        </a:rPr>
                        <a:t>Nasal obstruction/blockage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>
                          <a:effectLst/>
                        </a:rPr>
                        <a:t>Halitosis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>
                          <a:solidFill>
                            <a:srgbClr val="FFFF00"/>
                          </a:solidFill>
                          <a:effectLst/>
                        </a:rPr>
                        <a:t>Nasal discharge/purulence/discolored postnasal drainage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>
                          <a:effectLst/>
                        </a:rPr>
                        <a:t>Dental pain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r>
                        <a:rPr lang="en-US">
                          <a:effectLst/>
                        </a:rPr>
                        <a:t>Hyposmia/anosmia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>
                          <a:effectLst/>
                        </a:rPr>
                        <a:t>Cough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r>
                        <a:rPr lang="en-US" b="1" dirty="0">
                          <a:solidFill>
                            <a:srgbClr val="FFFF00"/>
                          </a:solidFill>
                          <a:effectLst/>
                        </a:rPr>
                        <a:t>Purulence in nasal cavity on examination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>
                          <a:effectLst/>
                        </a:rPr>
                        <a:t>Ear pain/pressure/fullness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/>
                      <a:r>
                        <a:rPr lang="en-US">
                          <a:effectLst/>
                        </a:rPr>
                        <a:t>Fever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>
                          <a:effectLst/>
                        </a:rPr>
                        <a:t> 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885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ANATOMY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There are four paired paranasal sinuses</a:t>
            </a:r>
          </a:p>
          <a:p>
            <a:pPr lvl="1"/>
            <a:r>
              <a:rPr lang="en-US"/>
              <a:t>Maxillary</a:t>
            </a:r>
          </a:p>
          <a:p>
            <a:pPr lvl="1"/>
            <a:r>
              <a:rPr lang="en-US"/>
              <a:t>Ethmoid</a:t>
            </a:r>
          </a:p>
          <a:p>
            <a:pPr lvl="1"/>
            <a:r>
              <a:rPr lang="en-US"/>
              <a:t>Frontal </a:t>
            </a:r>
          </a:p>
          <a:p>
            <a:pPr lvl="1"/>
            <a:r>
              <a:rPr lang="en-US"/>
              <a:t>Sphenoid</a:t>
            </a:r>
          </a:p>
          <a:p>
            <a:r>
              <a:rPr lang="en-US"/>
              <a:t>Lined by pseudostratified, columnar epithelium (respiratory epithelium) which is continuous with the nasal epithelium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Strong History of Sinusitis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One of the following situations: </a:t>
            </a:r>
          </a:p>
          <a:p>
            <a:pPr lvl="1"/>
            <a:r>
              <a:rPr lang="en-US" b="1" dirty="0"/>
              <a:t>Two major factors </a:t>
            </a:r>
          </a:p>
          <a:p>
            <a:pPr lvl="1"/>
            <a:r>
              <a:rPr lang="en-US" b="1" dirty="0"/>
              <a:t>One major factor and two minor factors </a:t>
            </a:r>
          </a:p>
          <a:p>
            <a:pPr lvl="1"/>
            <a:r>
              <a:rPr lang="en-US" b="1" dirty="0"/>
              <a:t>Pus in the nose on examination 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/>
        </p:spPr>
        <p:txBody>
          <a:bodyPr anchor="b"/>
          <a:lstStyle/>
          <a:p>
            <a:r>
              <a:rPr lang="en-US"/>
              <a:t>Acute Rhinosinusitis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8610600" cy="4267200"/>
          </a:xfrm>
          <a:noFill/>
          <a:ln/>
        </p:spPr>
        <p:txBody>
          <a:bodyPr/>
          <a:lstStyle/>
          <a:p>
            <a:pPr lvl="1"/>
            <a:r>
              <a:rPr lang="en-US" b="1" dirty="0"/>
              <a:t>Usually after 10 days but may be sooner</a:t>
            </a:r>
          </a:p>
          <a:p>
            <a:pPr lvl="1"/>
            <a:r>
              <a:rPr lang="en-US" b="1" dirty="0"/>
              <a:t>High fever, purulent and copious </a:t>
            </a:r>
            <a:r>
              <a:rPr lang="en-US" b="1" dirty="0" err="1"/>
              <a:t>rhinorrhea</a:t>
            </a:r>
            <a:r>
              <a:rPr lang="en-US" b="1" dirty="0"/>
              <a:t>, </a:t>
            </a:r>
            <a:r>
              <a:rPr lang="en-US" b="1" dirty="0" err="1"/>
              <a:t>periorbital</a:t>
            </a:r>
            <a:r>
              <a:rPr lang="en-US" b="1" dirty="0"/>
              <a:t> swelling, dental pain</a:t>
            </a:r>
          </a:p>
          <a:p>
            <a:pPr lvl="1"/>
            <a:r>
              <a:rPr lang="en-US" b="1" dirty="0"/>
              <a:t>Nasal congestion</a:t>
            </a:r>
          </a:p>
          <a:p>
            <a:pPr lvl="1"/>
            <a:r>
              <a:rPr lang="en-US" b="1" dirty="0"/>
              <a:t>Facial pain, headaches (periodicity)</a:t>
            </a:r>
          </a:p>
          <a:p>
            <a:pPr lvl="1"/>
            <a:r>
              <a:rPr lang="en-US" b="1" dirty="0" err="1"/>
              <a:t>Anosmia</a:t>
            </a:r>
            <a:endParaRPr lang="en-US" b="1" dirty="0"/>
          </a:p>
          <a:p>
            <a:pPr lvl="1"/>
            <a:r>
              <a:rPr lang="en-US" b="1" dirty="0"/>
              <a:t>Nasal &amp; Postnasal Discharge</a:t>
            </a:r>
          </a:p>
          <a:p>
            <a:pPr lvl="1"/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oper Black" pitchFamily="18" charset="0"/>
              </a:rPr>
              <a:t>Anterior </a:t>
            </a:r>
            <a:r>
              <a:rPr lang="en-US" b="1" dirty="0" err="1">
                <a:latin typeface="Cooper Black" pitchFamily="18" charset="0"/>
              </a:rPr>
              <a:t>Rhinoscopy</a:t>
            </a:r>
            <a:endParaRPr lang="en-US" b="1" dirty="0">
              <a:latin typeface="Cooper Black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2549" t="30305" r="39287" b="20870"/>
          <a:stretch/>
        </p:blipFill>
        <p:spPr bwMode="auto">
          <a:xfrm>
            <a:off x="1219200" y="1600200"/>
            <a:ext cx="6172200" cy="469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42900"/>
            <a:ext cx="7772400" cy="647700"/>
          </a:xfrm>
        </p:spPr>
        <p:txBody>
          <a:bodyPr/>
          <a:lstStyle/>
          <a:p>
            <a:r>
              <a:rPr lang="en-US" sz="4000" dirty="0">
                <a:latin typeface="Cooper Black" pitchFamily="18" charset="0"/>
              </a:rPr>
              <a:t>Nasal Endoscopy</a:t>
            </a:r>
            <a:r>
              <a:rPr lang="en-US" sz="3600" dirty="0">
                <a:solidFill>
                  <a:srgbClr val="FFFF00"/>
                </a:solidFill>
                <a:latin typeface="Cooper Black" pitchFamily="18" charset="0"/>
              </a:rPr>
              <a:t/>
            </a:r>
            <a:br>
              <a:rPr lang="en-US" sz="3600" dirty="0">
                <a:solidFill>
                  <a:srgbClr val="FFFF00"/>
                </a:solidFill>
                <a:latin typeface="Cooper Black" pitchFamily="18" charset="0"/>
              </a:rPr>
            </a:br>
            <a:endParaRPr lang="en-US" sz="3600" dirty="0">
              <a:solidFill>
                <a:srgbClr val="FFFF00"/>
              </a:solidFill>
              <a:latin typeface="Cooper Black" pitchFamily="18" charset="0"/>
            </a:endParaRP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25284" name="Picture 4" descr="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38200"/>
            <a:ext cx="4876800" cy="5715000"/>
          </a:xfrm>
          <a:prstGeom prst="rect">
            <a:avLst/>
          </a:prstGeom>
          <a:noFill/>
        </p:spPr>
      </p:pic>
      <p:pic>
        <p:nvPicPr>
          <p:cNvPr id="225285" name="Picture 5" descr="Rgdnpscp"/>
          <p:cNvPicPr>
            <a:picLocks noChangeAspect="1" noChangeArrowheads="1"/>
          </p:cNvPicPr>
          <p:nvPr/>
        </p:nvPicPr>
        <p:blipFill>
          <a:blip r:embed="rId3" cstate="print"/>
          <a:srcRect b="6442"/>
          <a:stretch>
            <a:fillRect/>
          </a:stretch>
        </p:blipFill>
        <p:spPr bwMode="auto">
          <a:xfrm>
            <a:off x="4876800" y="914400"/>
            <a:ext cx="4267200" cy="5638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62000" y="1295400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Flexible</a:t>
            </a:r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9000" y="129539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Rigid</a:t>
            </a:r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7" descr="scan0092"/>
          <p:cNvPicPr>
            <a:picLocks noChangeAspect="1" noChangeArrowheads="1"/>
          </p:cNvPicPr>
          <p:nvPr/>
        </p:nvPicPr>
        <p:blipFill>
          <a:blip r:embed="rId4" cstate="print"/>
          <a:srcRect l="15381" t="7304" r="12526" b="33661"/>
          <a:stretch>
            <a:fillRect/>
          </a:stretch>
        </p:blipFill>
        <p:spPr bwMode="auto">
          <a:xfrm>
            <a:off x="5967367" y="3505200"/>
            <a:ext cx="2543266" cy="28876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/>
              <a:t>Endoscopic View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185" t="60082" r="43374" b="5717"/>
          <a:stretch>
            <a:fillRect/>
          </a:stretch>
        </p:blipFill>
        <p:spPr bwMode="auto">
          <a:xfrm>
            <a:off x="1530431" y="1981200"/>
            <a:ext cx="6432279" cy="40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Endoscopic Findings</a:t>
            </a:r>
            <a:endParaRPr lang="ar-SA" b="1" dirty="0"/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45764" name="Picture 4" descr="scan0100"/>
          <p:cNvPicPr>
            <a:picLocks noChangeAspect="1" noChangeArrowheads="1"/>
          </p:cNvPicPr>
          <p:nvPr/>
        </p:nvPicPr>
        <p:blipFill>
          <a:blip r:embed="rId2" cstate="print"/>
          <a:srcRect l="15154" t="6497" r="22414" b="9976"/>
          <a:stretch>
            <a:fillRect/>
          </a:stretch>
        </p:blipFill>
        <p:spPr bwMode="auto">
          <a:xfrm>
            <a:off x="9906000" y="1524000"/>
            <a:ext cx="3276600" cy="4191000"/>
          </a:xfrm>
          <a:prstGeom prst="rect">
            <a:avLst/>
          </a:prstGeom>
          <a:noFill/>
        </p:spPr>
      </p:pic>
      <p:pic>
        <p:nvPicPr>
          <p:cNvPr id="245765" name="Picture 5" descr="scan0101"/>
          <p:cNvPicPr>
            <a:picLocks noChangeAspect="1" noChangeArrowheads="1"/>
          </p:cNvPicPr>
          <p:nvPr/>
        </p:nvPicPr>
        <p:blipFill>
          <a:blip r:embed="rId3" cstate="print"/>
          <a:srcRect l="22000" t="9088" r="13499" b="13669"/>
          <a:stretch>
            <a:fillRect/>
          </a:stretch>
        </p:blipFill>
        <p:spPr bwMode="auto">
          <a:xfrm>
            <a:off x="0" y="1981199"/>
            <a:ext cx="2971800" cy="4191001"/>
          </a:xfrm>
          <a:prstGeom prst="rect">
            <a:avLst/>
          </a:prstGeom>
          <a:noFill/>
        </p:spPr>
      </p:pic>
      <p:pic>
        <p:nvPicPr>
          <p:cNvPr id="245766" name="Picture 6" descr="NSLPOLY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981200"/>
            <a:ext cx="3048000" cy="4191000"/>
          </a:xfrm>
          <a:prstGeom prst="rect">
            <a:avLst/>
          </a:prstGeom>
          <a:noFill/>
        </p:spPr>
      </p:pic>
      <p:pic>
        <p:nvPicPr>
          <p:cNvPr id="7" name="Picture 4" descr="NSLP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2133599"/>
            <a:ext cx="3276600" cy="4038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>
                <a:latin typeface="Cooper Black" pitchFamily="18" charset="0"/>
              </a:rPr>
              <a:t>Physical Examination </a:t>
            </a:r>
            <a:r>
              <a:rPr lang="en-US" sz="2800" dirty="0">
                <a:latin typeface="Cooper Black" pitchFamily="18" charset="0"/>
              </a:rPr>
              <a:t>Continue</a:t>
            </a:r>
            <a:endParaRPr lang="en-US" sz="4000" dirty="0">
              <a:latin typeface="Cooper Black" pitchFamily="18" charset="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609600" y="2133600"/>
            <a:ext cx="8534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Oropharynx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Tenderness over sinuses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Periorbital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edema and discoloration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Most specific-- </a:t>
            </a: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mucopurulence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periorbital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swelling, facial tenderness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</a:pP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oper Black" pitchFamily="18" charset="0"/>
              </a:rPr>
              <a:t>Radiography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7772400" cy="4114800"/>
          </a:xfrm>
        </p:spPr>
        <p:txBody>
          <a:bodyPr/>
          <a:lstStyle/>
          <a:p>
            <a:r>
              <a:rPr lang="en-US" b="1" dirty="0"/>
              <a:t>Plain X Rays</a:t>
            </a:r>
          </a:p>
          <a:p>
            <a:pPr lvl="1"/>
            <a:r>
              <a:rPr lang="en-US" b="1" dirty="0"/>
              <a:t>Traditional views </a:t>
            </a:r>
          </a:p>
          <a:p>
            <a:pPr lvl="2"/>
            <a:r>
              <a:rPr lang="en-US" b="1" dirty="0"/>
              <a:t>Water’s</a:t>
            </a:r>
          </a:p>
          <a:p>
            <a:pPr lvl="2"/>
            <a:r>
              <a:rPr lang="en-US" b="1" dirty="0"/>
              <a:t>Caldwell</a:t>
            </a:r>
          </a:p>
          <a:p>
            <a:pPr lvl="2"/>
            <a:r>
              <a:rPr lang="en-US" b="1" dirty="0"/>
              <a:t>Lateral</a:t>
            </a:r>
          </a:p>
          <a:p>
            <a:pPr lvl="2"/>
            <a:r>
              <a:rPr lang="en-US" b="1" dirty="0"/>
              <a:t> </a:t>
            </a:r>
            <a:r>
              <a:rPr lang="en-US" b="1" dirty="0" err="1"/>
              <a:t>Submentovertex</a:t>
            </a:r>
            <a:endParaRPr lang="en-US" b="1" dirty="0"/>
          </a:p>
          <a:p>
            <a:pPr lvl="1"/>
            <a:r>
              <a:rPr lang="en-US" b="1" dirty="0"/>
              <a:t>Problems: </a:t>
            </a:r>
            <a:r>
              <a:rPr lang="en-US" b="1" dirty="0" err="1"/>
              <a:t>ethmoids</a:t>
            </a:r>
            <a:r>
              <a:rPr lang="en-US" b="1" dirty="0"/>
              <a:t>, disease findings, underdeveloped sinuses</a:t>
            </a:r>
          </a:p>
          <a:p>
            <a:r>
              <a:rPr lang="en-US" b="1" dirty="0"/>
              <a:t>CT Scan</a:t>
            </a:r>
          </a:p>
          <a:p>
            <a:r>
              <a:rPr lang="en-US" b="1" dirty="0"/>
              <a:t>MRI</a:t>
            </a:r>
          </a:p>
          <a:p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Investigation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772400" cy="3962400"/>
          </a:xfrm>
        </p:spPr>
        <p:txBody>
          <a:bodyPr/>
          <a:lstStyle/>
          <a:p>
            <a:r>
              <a:rPr lang="en-US" dirty="0"/>
              <a:t>Radiological</a:t>
            </a:r>
          </a:p>
          <a:p>
            <a:pPr lvl="1"/>
            <a:r>
              <a:rPr lang="en-US" dirty="0" err="1"/>
              <a:t>Xrays</a:t>
            </a:r>
            <a:endParaRPr lang="en-US" dirty="0"/>
          </a:p>
          <a:p>
            <a:pPr lvl="1"/>
            <a:r>
              <a:rPr lang="en-US" dirty="0"/>
              <a:t>CT Scan +/- Contrast</a:t>
            </a:r>
          </a:p>
          <a:p>
            <a:pPr lvl="1"/>
            <a:r>
              <a:rPr lang="en-US" dirty="0"/>
              <a:t>MRI +/- Contrast</a:t>
            </a:r>
          </a:p>
          <a:p>
            <a:r>
              <a:rPr lang="en-US" dirty="0"/>
              <a:t>Blood work</a:t>
            </a:r>
          </a:p>
          <a:p>
            <a:pPr lvl="1"/>
            <a:r>
              <a:rPr lang="en-US" dirty="0"/>
              <a:t>Routine</a:t>
            </a:r>
          </a:p>
          <a:p>
            <a:pPr lvl="1"/>
            <a:r>
              <a:rPr lang="en-US" dirty="0" err="1"/>
              <a:t>Ig</a:t>
            </a:r>
            <a:r>
              <a:rPr lang="en-US" dirty="0"/>
              <a:t> E</a:t>
            </a:r>
          </a:p>
          <a:p>
            <a:r>
              <a:rPr lang="en-US" dirty="0"/>
              <a:t>Skin Testing</a:t>
            </a:r>
          </a:p>
          <a:p>
            <a:r>
              <a:rPr lang="en-US" dirty="0"/>
              <a:t>Stain, Culture and Sensitivity</a:t>
            </a:r>
          </a:p>
        </p:txBody>
      </p:sp>
    </p:spTree>
    <p:extLst>
      <p:ext uri="{BB962C8B-B14F-4D97-AF65-F5344CB8AC3E}">
        <p14:creationId xmlns:p14="http://schemas.microsoft.com/office/powerpoint/2010/main" val="120198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oper Black" pitchFamily="18" charset="0"/>
              </a:rPr>
              <a:t>Plain Radiography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496" t="20203" r="17816" b="29288"/>
          <a:stretch>
            <a:fillRect/>
          </a:stretch>
        </p:blipFill>
        <p:spPr bwMode="auto">
          <a:xfrm>
            <a:off x="-304800" y="1981200"/>
            <a:ext cx="7635984" cy="3694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rrowheads="1"/>
          </p:cNvPicPr>
          <p:nvPr/>
        </p:nvPicPr>
        <p:blipFill rotWithShape="1">
          <a:blip r:embed="rId3" cstate="print"/>
          <a:srcRect r="8276"/>
          <a:stretch/>
        </p:blipFill>
        <p:spPr bwMode="auto">
          <a:xfrm>
            <a:off x="6553200" y="2362200"/>
            <a:ext cx="2590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772400" cy="1143000"/>
          </a:xfrm>
        </p:spPr>
        <p:txBody>
          <a:bodyPr/>
          <a:lstStyle/>
          <a:p>
            <a:r>
              <a:rPr lang="en-US" dirty="0"/>
              <a:t>Skull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695" t="18520" r="13084" b="12452"/>
          <a:stretch>
            <a:fillRect/>
          </a:stretch>
        </p:blipFill>
        <p:spPr bwMode="auto">
          <a:xfrm>
            <a:off x="1981200" y="1143000"/>
            <a:ext cx="7162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Plain Radiography</a:t>
            </a:r>
          </a:p>
        </p:txBody>
      </p:sp>
      <p:pic>
        <p:nvPicPr>
          <p:cNvPr id="228356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3911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8357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057400"/>
            <a:ext cx="3759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8358" name="Rectangle 6"/>
          <p:cNvSpPr>
            <a:spLocks noChangeArrowheads="1"/>
          </p:cNvSpPr>
          <p:nvPr/>
        </p:nvSpPr>
        <p:spPr bwMode="auto">
          <a:xfrm>
            <a:off x="5943600" y="2133600"/>
            <a:ext cx="14192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Caldwell</a:t>
            </a:r>
          </a:p>
        </p:txBody>
      </p:sp>
      <p:sp>
        <p:nvSpPr>
          <p:cNvPr id="228359" name="Rectangle 7"/>
          <p:cNvSpPr>
            <a:spLocks noChangeArrowheads="1"/>
          </p:cNvSpPr>
          <p:nvPr/>
        </p:nvSpPr>
        <p:spPr bwMode="auto">
          <a:xfrm>
            <a:off x="1600200" y="1981200"/>
            <a:ext cx="12350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water’s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Plain Radiography</a:t>
            </a:r>
          </a:p>
        </p:txBody>
      </p:sp>
      <p:pic>
        <p:nvPicPr>
          <p:cNvPr id="65540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3600"/>
            <a:ext cx="39116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5410200" y="4648200"/>
            <a:ext cx="24050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Submentovertex</a:t>
            </a: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2438400" y="2362200"/>
            <a:ext cx="1447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Lateral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Diagnosis</a:t>
            </a:r>
          </a:p>
        </p:txBody>
      </p:sp>
      <p:pic>
        <p:nvPicPr>
          <p:cNvPr id="69635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05000"/>
            <a:ext cx="47498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Plain Radiography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r>
              <a:rPr lang="en-US" dirty="0"/>
              <a:t>McAlister:  compared radiographs with CT </a:t>
            </a:r>
          </a:p>
          <a:p>
            <a:pPr lvl="2"/>
            <a:r>
              <a:rPr lang="en-US" dirty="0"/>
              <a:t>45% normal X-ray but abnormal CT 34% </a:t>
            </a:r>
          </a:p>
          <a:p>
            <a:pPr lvl="2"/>
            <a:r>
              <a:rPr lang="en-US" dirty="0"/>
              <a:t>Abnormal x-ray but normal CT</a:t>
            </a:r>
          </a:p>
          <a:p>
            <a:pPr lvl="1"/>
            <a:r>
              <a:rPr lang="en-US" dirty="0"/>
              <a:t>Not useful for uncomplicated </a:t>
            </a:r>
            <a:r>
              <a:rPr lang="en-US" dirty="0" err="1"/>
              <a:t>rhinosinusitis</a:t>
            </a:r>
            <a:endParaRPr lang="en-US" dirty="0"/>
          </a:p>
          <a:p>
            <a:pPr lvl="1"/>
            <a:r>
              <a:rPr lang="en-US" dirty="0"/>
              <a:t>Uses in complicated acute </a:t>
            </a:r>
            <a:r>
              <a:rPr lang="en-US" dirty="0" err="1"/>
              <a:t>rhinosinusitis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with AFL -- 75% positive isolates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b="1" dirty="0">
                <a:latin typeface="Cooper Black" pitchFamily="18" charset="0"/>
              </a:rPr>
              <a:t>Computed Tomography</a:t>
            </a:r>
            <a:br>
              <a:rPr lang="en-US" sz="4000" b="1" dirty="0">
                <a:latin typeface="Cooper Black" pitchFamily="18" charset="0"/>
              </a:rPr>
            </a:br>
            <a:endParaRPr lang="en-US" sz="4000" b="1" dirty="0">
              <a:latin typeface="Cooper Black" pitchFamily="18" charset="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/>
              <a:t>Cuts</a:t>
            </a:r>
          </a:p>
          <a:p>
            <a:pPr lvl="1"/>
            <a:r>
              <a:rPr lang="en-US" b="1" dirty="0"/>
              <a:t>Coronal Perpendicular 2 Hard Palate</a:t>
            </a:r>
          </a:p>
          <a:p>
            <a:pPr lvl="1"/>
            <a:r>
              <a:rPr lang="en-US" b="1" dirty="0"/>
              <a:t>Axial </a:t>
            </a:r>
            <a:r>
              <a:rPr lang="en-US" b="1" dirty="0" err="1"/>
              <a:t>Paralell</a:t>
            </a:r>
            <a:r>
              <a:rPr lang="en-US" b="1" dirty="0"/>
              <a:t> 2 Hard Palate</a:t>
            </a:r>
          </a:p>
          <a:p>
            <a:pPr lvl="1"/>
            <a:r>
              <a:rPr lang="en-US" b="1" dirty="0"/>
              <a:t>Reformatted </a:t>
            </a:r>
            <a:r>
              <a:rPr lang="en-US" b="1" dirty="0" err="1"/>
              <a:t>Sagital</a:t>
            </a:r>
            <a:endParaRPr lang="en-US" b="1" dirty="0"/>
          </a:p>
          <a:p>
            <a:pPr lvl="1"/>
            <a:r>
              <a:rPr lang="en-US" b="1" dirty="0"/>
              <a:t>Axial </a:t>
            </a:r>
            <a:r>
              <a:rPr lang="en-US" b="1" dirty="0" err="1"/>
              <a:t>Multiplanner</a:t>
            </a:r>
            <a:r>
              <a:rPr lang="en-US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CT Scan</a:t>
            </a:r>
            <a:endParaRPr lang="ar-SA" sz="6000" b="1" dirty="0"/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237572" name="Picture 4" descr="scan0268"/>
          <p:cNvPicPr>
            <a:picLocks noChangeAspect="1" noChangeArrowheads="1"/>
          </p:cNvPicPr>
          <p:nvPr/>
        </p:nvPicPr>
        <p:blipFill>
          <a:blip r:embed="rId2" cstate="print"/>
          <a:srcRect l="8910" t="8020" r="13475" b="57937"/>
          <a:stretch>
            <a:fillRect/>
          </a:stretch>
        </p:blipFill>
        <p:spPr bwMode="auto">
          <a:xfrm>
            <a:off x="0" y="2514600"/>
            <a:ext cx="4572000" cy="3276600"/>
          </a:xfrm>
          <a:prstGeom prst="rect">
            <a:avLst/>
          </a:prstGeom>
          <a:noFill/>
        </p:spPr>
      </p:pic>
      <p:pic>
        <p:nvPicPr>
          <p:cNvPr id="5" name="Picture 4" descr="scan0268"/>
          <p:cNvPicPr>
            <a:picLocks noChangeAspect="1" noChangeArrowheads="1"/>
          </p:cNvPicPr>
          <p:nvPr/>
        </p:nvPicPr>
        <p:blipFill>
          <a:blip r:embed="rId2" cstate="print"/>
          <a:srcRect l="8910" t="43646" r="13475" b="22311"/>
          <a:stretch>
            <a:fillRect/>
          </a:stretch>
        </p:blipFill>
        <p:spPr bwMode="auto">
          <a:xfrm>
            <a:off x="4572000" y="2057400"/>
            <a:ext cx="4678326" cy="3733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Scan And Plain Films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9588" t="43774" r="5511" b="9085"/>
          <a:stretch>
            <a:fillRect/>
          </a:stretch>
        </p:blipFill>
        <p:spPr bwMode="auto">
          <a:xfrm>
            <a:off x="228600" y="1676400"/>
            <a:ext cx="868135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Axail</a:t>
            </a:r>
            <a:r>
              <a:rPr lang="en-US" dirty="0"/>
              <a:t> CT Scan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069" t="18520" r="29175" b="4034"/>
          <a:stretch>
            <a:fillRect/>
          </a:stretch>
        </p:blipFill>
        <p:spPr bwMode="auto">
          <a:xfrm>
            <a:off x="457200" y="1981200"/>
            <a:ext cx="8083825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Coronal CT Scan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015" t="18520" r="30122" b="4034"/>
          <a:stretch>
            <a:fillRect/>
          </a:stretch>
        </p:blipFill>
        <p:spPr bwMode="auto">
          <a:xfrm>
            <a:off x="609600" y="1524000"/>
            <a:ext cx="781564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Scan Indications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534400" cy="4114800"/>
          </a:xfrm>
        </p:spPr>
        <p:txBody>
          <a:bodyPr/>
          <a:lstStyle/>
          <a:p>
            <a:r>
              <a:rPr lang="en-US" dirty="0"/>
              <a:t>Gold standard for CRS</a:t>
            </a:r>
          </a:p>
          <a:p>
            <a:r>
              <a:rPr lang="en-US" dirty="0"/>
              <a:t>Planning surgery or failed medical management</a:t>
            </a:r>
          </a:p>
          <a:p>
            <a:r>
              <a:rPr lang="en-US" dirty="0"/>
              <a:t>Indications</a:t>
            </a:r>
          </a:p>
          <a:p>
            <a:pPr lvl="1"/>
            <a:r>
              <a:rPr lang="en-US" dirty="0"/>
              <a:t>Clinical unresponsiveness to medical therapy</a:t>
            </a:r>
          </a:p>
          <a:p>
            <a:pPr lvl="1"/>
            <a:r>
              <a:rPr lang="en-US" dirty="0" err="1"/>
              <a:t>Immunosuppressed</a:t>
            </a:r>
            <a:r>
              <a:rPr lang="en-US" dirty="0"/>
              <a:t> patient</a:t>
            </a:r>
          </a:p>
          <a:p>
            <a:pPr lvl="1"/>
            <a:r>
              <a:rPr lang="en-US" dirty="0"/>
              <a:t>Severe symptoms or signs</a:t>
            </a:r>
          </a:p>
          <a:p>
            <a:pPr lvl="1"/>
            <a:r>
              <a:rPr lang="en-US" dirty="0"/>
              <a:t>Life threatening complications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Four Pairs of PNS 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331" t="16138" r="44429" b="45161"/>
          <a:stretch>
            <a:fillRect/>
          </a:stretch>
        </p:blipFill>
        <p:spPr bwMode="auto">
          <a:xfrm>
            <a:off x="4953000" y="2133600"/>
            <a:ext cx="388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6331" t="53846" r="44042" b="5709"/>
          <a:stretch>
            <a:fillRect/>
          </a:stretch>
        </p:blipFill>
        <p:spPr bwMode="auto">
          <a:xfrm>
            <a:off x="0" y="2133600"/>
            <a:ext cx="4724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4097" y="381000"/>
            <a:ext cx="7772400" cy="1143000"/>
          </a:xfrm>
        </p:spPr>
        <p:txBody>
          <a:bodyPr/>
          <a:lstStyle/>
          <a:p>
            <a:pPr algn="ctr"/>
            <a:r>
              <a:rPr lang="en-US" b="1" dirty="0"/>
              <a:t>Radiological Diagnosis</a:t>
            </a:r>
            <a:br>
              <a:rPr lang="en-US" b="1" dirty="0"/>
            </a:br>
            <a:r>
              <a:rPr lang="en-US" sz="2800" b="1" dirty="0"/>
              <a:t>Concha </a:t>
            </a:r>
            <a:r>
              <a:rPr lang="en-US" sz="2800" b="1" dirty="0" err="1"/>
              <a:t>Bullosa</a:t>
            </a:r>
            <a:r>
              <a:rPr lang="en-US" sz="2800" b="1" dirty="0"/>
              <a:t> &amp; AFS</a:t>
            </a:r>
            <a:endParaRPr lang="ar-SA" sz="2800" b="1" dirty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40644" name="Picture 4" descr="scan0096"/>
          <p:cNvPicPr>
            <a:picLocks noChangeAspect="1" noChangeArrowheads="1"/>
          </p:cNvPicPr>
          <p:nvPr/>
        </p:nvPicPr>
        <p:blipFill>
          <a:blip r:embed="rId2" cstate="print"/>
          <a:srcRect l="39864" t="60001" r="13023" b="9412"/>
          <a:stretch>
            <a:fillRect/>
          </a:stretch>
        </p:blipFill>
        <p:spPr bwMode="auto">
          <a:xfrm>
            <a:off x="5368925" y="2209799"/>
            <a:ext cx="3546475" cy="3546475"/>
          </a:xfrm>
          <a:prstGeom prst="rect">
            <a:avLst/>
          </a:prstGeom>
          <a:noFill/>
        </p:spPr>
      </p:pic>
      <p:pic>
        <p:nvPicPr>
          <p:cNvPr id="240645" name="Picture 5" descr="scan0096"/>
          <p:cNvPicPr>
            <a:picLocks noChangeAspect="1" noChangeArrowheads="1"/>
          </p:cNvPicPr>
          <p:nvPr/>
        </p:nvPicPr>
        <p:blipFill>
          <a:blip r:embed="rId2" cstate="print"/>
          <a:srcRect l="10872" t="8235" r="20271" b="57648"/>
          <a:stretch>
            <a:fillRect/>
          </a:stretch>
        </p:blipFill>
        <p:spPr bwMode="auto">
          <a:xfrm>
            <a:off x="735724" y="2209800"/>
            <a:ext cx="4648200" cy="3546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algn="ctr"/>
            <a:r>
              <a:rPr lang="en-US" b="1" dirty="0"/>
              <a:t>PNS Findings</a:t>
            </a:r>
            <a:endParaRPr lang="ar-SA" b="1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ar-SA"/>
          </a:p>
        </p:txBody>
      </p:sp>
      <p:pic>
        <p:nvPicPr>
          <p:cNvPr id="73732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199" y="2179309"/>
            <a:ext cx="3578225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3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46754"/>
            <a:ext cx="285115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4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2667000"/>
            <a:ext cx="357822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6" cstate="print"/>
          <a:srcRect l="25700" t="55897" r="49243" b="5716"/>
          <a:stretch/>
        </p:blipFill>
        <p:spPr bwMode="auto">
          <a:xfrm>
            <a:off x="203053" y="4360069"/>
            <a:ext cx="2445041" cy="2105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43716" name="Picture 4" descr="scan0077"/>
          <p:cNvPicPr>
            <a:picLocks noChangeAspect="1" noChangeArrowheads="1"/>
          </p:cNvPicPr>
          <p:nvPr/>
        </p:nvPicPr>
        <p:blipFill>
          <a:blip r:embed="rId2" cstate="print"/>
          <a:srcRect l="40106" t="40942" r="13251" b="21960"/>
          <a:stretch>
            <a:fillRect/>
          </a:stretch>
        </p:blipFill>
        <p:spPr bwMode="auto">
          <a:xfrm>
            <a:off x="4800600" y="1600200"/>
            <a:ext cx="3925888" cy="4876800"/>
          </a:xfrm>
          <a:prstGeom prst="rect">
            <a:avLst/>
          </a:prstGeom>
          <a:noFill/>
        </p:spPr>
      </p:pic>
      <p:pic>
        <p:nvPicPr>
          <p:cNvPr id="243717" name="Picture 5" descr="scan0077"/>
          <p:cNvPicPr>
            <a:picLocks noChangeAspect="1" noChangeArrowheads="1"/>
          </p:cNvPicPr>
          <p:nvPr/>
        </p:nvPicPr>
        <p:blipFill>
          <a:blip r:embed="rId2" cstate="print"/>
          <a:srcRect l="40106" t="9274" r="13251" b="60867"/>
          <a:stretch>
            <a:fillRect/>
          </a:stretch>
        </p:blipFill>
        <p:spPr bwMode="auto">
          <a:xfrm>
            <a:off x="381000" y="1676400"/>
            <a:ext cx="4419600" cy="4419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CRS Coronal CT Scan</a:t>
            </a: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700" t="11785" r="24186" b="5717"/>
          <a:stretch>
            <a:fillRect/>
          </a:stretch>
        </p:blipFill>
        <p:spPr bwMode="auto">
          <a:xfrm>
            <a:off x="2126959" y="1600200"/>
            <a:ext cx="489008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  PNS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389" t="30305" r="23496" b="25921"/>
          <a:stretch>
            <a:fillRect/>
          </a:stretch>
        </p:blipFill>
        <p:spPr bwMode="auto">
          <a:xfrm>
            <a:off x="0" y="20574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algn="ctr"/>
            <a:r>
              <a:rPr lang="en-US" b="1" dirty="0"/>
              <a:t>MRI and PNS Disease Extension or Complication </a:t>
            </a:r>
            <a:endParaRPr lang="ar-SA" b="1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ar-SA" dirty="0"/>
          </a:p>
        </p:txBody>
      </p:sp>
      <p:pic>
        <p:nvPicPr>
          <p:cNvPr id="75780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667000"/>
            <a:ext cx="3149600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1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667000"/>
            <a:ext cx="2958772" cy="209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2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9497" y="4763411"/>
            <a:ext cx="3084677" cy="209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3" name="Picture 7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2019" y="4686902"/>
            <a:ext cx="3019206" cy="217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b="1" dirty="0"/>
              <a:t>Sinus Swab &amp; Aspirate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458200" cy="4114800"/>
          </a:xfrm>
          <a:noFill/>
          <a:ln/>
        </p:spPr>
        <p:txBody>
          <a:bodyPr/>
          <a:lstStyle/>
          <a:p>
            <a:r>
              <a:rPr lang="en-US" dirty="0"/>
              <a:t>Nasal, oral, nasopharyngeal cultures poor result</a:t>
            </a:r>
          </a:p>
          <a:p>
            <a:r>
              <a:rPr lang="en-US" dirty="0"/>
              <a:t>Needs cooperative patient -- usually get a           Middle </a:t>
            </a:r>
            <a:r>
              <a:rPr lang="en-US" dirty="0" err="1"/>
              <a:t>meatal</a:t>
            </a:r>
            <a:r>
              <a:rPr lang="en-US" dirty="0"/>
              <a:t> cultures?</a:t>
            </a:r>
          </a:p>
          <a:p>
            <a:r>
              <a:rPr lang="en-US" dirty="0"/>
              <a:t>Staining</a:t>
            </a:r>
          </a:p>
          <a:p>
            <a:r>
              <a:rPr lang="en-US" dirty="0"/>
              <a:t>Culture</a:t>
            </a:r>
          </a:p>
          <a:p>
            <a:endParaRPr lang="en-US" sz="2800" dirty="0"/>
          </a:p>
        </p:txBody>
      </p:sp>
      <p:pic>
        <p:nvPicPr>
          <p:cNvPr id="77828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343400"/>
            <a:ext cx="3073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31069" t="21887" r="21603" b="19186"/>
          <a:stretch>
            <a:fillRect/>
          </a:stretch>
        </p:blipFill>
        <p:spPr bwMode="auto">
          <a:xfrm>
            <a:off x="2895600" y="4419600"/>
            <a:ext cx="2362200" cy="197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Microbiology in Acute sinusitis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2800" i="1" dirty="0"/>
              <a:t>Streptococcus </a:t>
            </a:r>
            <a:r>
              <a:rPr lang="en-US" sz="2800" i="1" dirty="0" err="1"/>
              <a:t>pneumoniae</a:t>
            </a:r>
            <a:r>
              <a:rPr lang="en-US" sz="2800" i="1" dirty="0"/>
              <a:t>	 20-30%</a:t>
            </a:r>
          </a:p>
          <a:p>
            <a:r>
              <a:rPr lang="en-US" sz="2800" i="1" dirty="0" err="1"/>
              <a:t>Moraxella</a:t>
            </a:r>
            <a:r>
              <a:rPr lang="en-US" sz="2800" i="1" dirty="0"/>
              <a:t> </a:t>
            </a:r>
            <a:r>
              <a:rPr lang="en-US" sz="2800" i="1" dirty="0" err="1"/>
              <a:t>catarralis</a:t>
            </a:r>
            <a:r>
              <a:rPr lang="en-US" sz="2800" i="1" dirty="0"/>
              <a:t>		15-20 %</a:t>
            </a:r>
          </a:p>
          <a:p>
            <a:r>
              <a:rPr lang="en-US" sz="2800" i="1" dirty="0" err="1"/>
              <a:t>Hemophilus</a:t>
            </a:r>
            <a:r>
              <a:rPr lang="en-US" sz="2800" i="1" dirty="0"/>
              <a:t> </a:t>
            </a:r>
            <a:r>
              <a:rPr lang="en-US" sz="2800" i="1" dirty="0" err="1"/>
              <a:t>influenzae</a:t>
            </a:r>
            <a:r>
              <a:rPr lang="en-US" sz="2800" i="1" dirty="0"/>
              <a:t>		16-20 %</a:t>
            </a:r>
          </a:p>
          <a:p>
            <a:r>
              <a:rPr lang="en-US" sz="2800" i="1" dirty="0"/>
              <a:t>Streptococcus </a:t>
            </a:r>
            <a:r>
              <a:rPr lang="en-US" sz="2800" i="1" dirty="0" err="1"/>
              <a:t>Pyogens</a:t>
            </a:r>
            <a:r>
              <a:rPr lang="en-US" sz="2800" i="1" dirty="0"/>
              <a:t>		2-5 %</a:t>
            </a:r>
          </a:p>
          <a:p>
            <a:r>
              <a:rPr lang="en-US" sz="2800" i="1" dirty="0"/>
              <a:t>Sterile 				20-35%</a:t>
            </a:r>
          </a:p>
          <a:p>
            <a:r>
              <a:rPr lang="en-US" sz="2800" i="1" dirty="0" err="1"/>
              <a:t>Anearobs</a:t>
            </a:r>
            <a:r>
              <a:rPr lang="en-US" sz="2800" i="1" dirty="0"/>
              <a:t>				2-5%</a:t>
            </a:r>
            <a:endParaRPr lang="en-US" sz="2800" dirty="0"/>
          </a:p>
          <a:p>
            <a:r>
              <a:rPr lang="en-US" sz="2800" dirty="0"/>
              <a:t>Rare viruses, anaerobes, Staphylococcus</a:t>
            </a:r>
          </a:p>
          <a:p>
            <a:r>
              <a:rPr lang="en-US" sz="2800" dirty="0"/>
              <a:t>Normal flora in the sinus-- controversy</a:t>
            </a:r>
            <a:endParaRPr lang="en-US" dirty="0"/>
          </a:p>
          <a:p>
            <a:endParaRPr lang="en-US" dirty="0"/>
          </a:p>
        </p:txBody>
      </p:sp>
      <p:pic>
        <p:nvPicPr>
          <p:cNvPr id="79877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96600" y="2514600"/>
            <a:ext cx="5588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42900"/>
            <a:ext cx="8001000" cy="1143000"/>
          </a:xfrm>
          <a:noFill/>
          <a:ln/>
        </p:spPr>
        <p:txBody>
          <a:bodyPr/>
          <a:lstStyle/>
          <a:p>
            <a:r>
              <a:rPr lang="en-US" sz="4000" b="1" dirty="0"/>
              <a:t>Microbiology in Chronic Sinusitis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3600" b="1" dirty="0">
                <a:effectLst/>
              </a:rPr>
              <a:t>Gram Negative</a:t>
            </a:r>
          </a:p>
          <a:p>
            <a:r>
              <a:rPr lang="en-US" sz="3600" b="1" dirty="0">
                <a:effectLst/>
              </a:rPr>
              <a:t>SA</a:t>
            </a:r>
          </a:p>
          <a:p>
            <a:r>
              <a:rPr lang="en-US" sz="3600" b="1" dirty="0" err="1">
                <a:effectLst/>
              </a:rPr>
              <a:t>Pesudomonous</a:t>
            </a:r>
            <a:endParaRPr lang="en-US" sz="3600" b="1" dirty="0">
              <a:effectLst/>
            </a:endParaRPr>
          </a:p>
          <a:p>
            <a:r>
              <a:rPr lang="en-US" sz="3600" b="1" dirty="0" err="1">
                <a:effectLst/>
              </a:rPr>
              <a:t>Klebcilla</a:t>
            </a:r>
            <a:endParaRPr lang="en-US" sz="3600" b="1" dirty="0">
              <a:effectLst/>
            </a:endParaRPr>
          </a:p>
          <a:p>
            <a:r>
              <a:rPr lang="en-US" sz="3600" b="1" dirty="0" err="1">
                <a:effectLst/>
              </a:rPr>
              <a:t>Anearobs</a:t>
            </a:r>
            <a:endParaRPr lang="en-US" sz="3600" b="1" dirty="0">
              <a:effectLst/>
            </a:endParaRPr>
          </a:p>
          <a:p>
            <a:r>
              <a:rPr lang="en-US" sz="3600" b="1" dirty="0">
                <a:effectLst/>
              </a:rPr>
              <a:t>Could be </a:t>
            </a:r>
            <a:r>
              <a:rPr lang="en-US" sz="3600" b="1" dirty="0" err="1">
                <a:effectLst/>
              </a:rPr>
              <a:t>Polymicrobial</a:t>
            </a:r>
            <a:endParaRPr lang="en-US" dirty="0"/>
          </a:p>
        </p:txBody>
      </p:sp>
      <p:pic>
        <p:nvPicPr>
          <p:cNvPr id="79877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96600" y="2514600"/>
            <a:ext cx="5588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b="1" dirty="0"/>
              <a:t>Medical Management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839200" cy="4114800"/>
          </a:xfrm>
          <a:noFill/>
          <a:ln/>
        </p:spPr>
        <p:txBody>
          <a:bodyPr/>
          <a:lstStyle/>
          <a:p>
            <a:r>
              <a:rPr lang="en-US" sz="3000" dirty="0"/>
              <a:t>Antibiotics -- viral URI common and increasing numbers of drug resistant bacteria</a:t>
            </a:r>
          </a:p>
          <a:p>
            <a:pPr lvl="1"/>
            <a:r>
              <a:rPr lang="en-US" dirty="0"/>
              <a:t>40-60% sinusitis episodes resolve</a:t>
            </a:r>
          </a:p>
          <a:p>
            <a:pPr lvl="1"/>
            <a:r>
              <a:rPr lang="en-US" dirty="0"/>
              <a:t>35% of S. </a:t>
            </a:r>
            <a:r>
              <a:rPr lang="en-US" dirty="0" err="1"/>
              <a:t>pneumoniae</a:t>
            </a:r>
            <a:r>
              <a:rPr lang="en-US" dirty="0"/>
              <a:t> penicillin-resistant</a:t>
            </a:r>
          </a:p>
          <a:p>
            <a:pPr lvl="1"/>
            <a:r>
              <a:rPr lang="en-US" dirty="0"/>
              <a:t>16% of S. </a:t>
            </a:r>
            <a:r>
              <a:rPr lang="en-US" dirty="0" err="1"/>
              <a:t>pneumoniae</a:t>
            </a:r>
            <a:r>
              <a:rPr lang="en-US" dirty="0"/>
              <a:t> penicillin-intermediate</a:t>
            </a:r>
          </a:p>
          <a:p>
            <a:r>
              <a:rPr lang="en-US" dirty="0"/>
              <a:t>Rapid cure, prevent complications, prevent chronic sinusitis, sterilize sinus</a:t>
            </a:r>
          </a:p>
          <a:p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en-US" dirty="0"/>
              <a:t>OMC and Sinus Drainage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ar-SA"/>
          </a:p>
        </p:txBody>
      </p:sp>
      <p:pic>
        <p:nvPicPr>
          <p:cNvPr id="6148" name="Picture 4"/>
          <p:cNvPicPr>
            <a:picLocks noChangeArrowheads="1"/>
          </p:cNvPicPr>
          <p:nvPr/>
        </p:nvPicPr>
        <p:blipFill>
          <a:blip r:embed="rId3" cstate="print"/>
          <a:srcRect l="1574" r="5543" b="14286"/>
          <a:stretch>
            <a:fillRect/>
          </a:stretch>
        </p:blipFill>
        <p:spPr bwMode="auto">
          <a:xfrm>
            <a:off x="228600" y="1600200"/>
            <a:ext cx="4495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rrowheads="1"/>
          </p:cNvPicPr>
          <p:nvPr/>
        </p:nvPicPr>
        <p:blipFill>
          <a:blip r:embed="rId4" cstate="print"/>
          <a:srcRect t="10937" b="4688"/>
          <a:stretch>
            <a:fillRect/>
          </a:stretch>
        </p:blipFill>
        <p:spPr bwMode="auto">
          <a:xfrm>
            <a:off x="4724400" y="16764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Medical Management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8610600" cy="4114800"/>
          </a:xfrm>
          <a:noFill/>
          <a:ln/>
        </p:spPr>
        <p:txBody>
          <a:bodyPr/>
          <a:lstStyle/>
          <a:p>
            <a:r>
              <a:rPr lang="en-US" sz="2400" dirty="0"/>
              <a:t>Antibiotic for 10 – 14 days (Pen, </a:t>
            </a:r>
            <a:r>
              <a:rPr lang="en-US" sz="2400" dirty="0" err="1"/>
              <a:t>Cephalo</a:t>
            </a:r>
            <a:r>
              <a:rPr lang="en-US" sz="2400" dirty="0"/>
              <a:t>)</a:t>
            </a:r>
          </a:p>
          <a:p>
            <a:r>
              <a:rPr lang="en-US" sz="2400" dirty="0"/>
              <a:t>Decongestant</a:t>
            </a:r>
          </a:p>
          <a:p>
            <a:pPr lvl="1"/>
            <a:r>
              <a:rPr lang="en-US" sz="2400" dirty="0"/>
              <a:t>Topical</a:t>
            </a:r>
          </a:p>
          <a:p>
            <a:pPr lvl="1"/>
            <a:r>
              <a:rPr lang="en-US" sz="2400" dirty="0"/>
              <a:t>Systematic</a:t>
            </a:r>
          </a:p>
          <a:p>
            <a:r>
              <a:rPr lang="en-US" sz="2800" dirty="0"/>
              <a:t>Steroid Topical spray</a:t>
            </a:r>
          </a:p>
          <a:p>
            <a:r>
              <a:rPr lang="en-US" sz="2800" dirty="0"/>
              <a:t>Symptomatic treatment</a:t>
            </a:r>
          </a:p>
          <a:p>
            <a:r>
              <a:rPr lang="en-US" sz="2800" dirty="0"/>
              <a:t>Treat the other underlying cause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If no response </a:t>
            </a:r>
            <a:r>
              <a:rPr lang="en-US" sz="2800" b="1" dirty="0" err="1">
                <a:solidFill>
                  <a:srgbClr val="FFFF00"/>
                </a:solidFill>
              </a:rPr>
              <a:t>Rpeat</a:t>
            </a:r>
            <a:r>
              <a:rPr lang="en-US" sz="2800" b="1" dirty="0">
                <a:solidFill>
                  <a:srgbClr val="FFFF00"/>
                </a:solidFill>
              </a:rPr>
              <a:t> treatment 2x or 3x over 2-3 M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Obtain CT Scan when CRS</a:t>
            </a:r>
          </a:p>
          <a:p>
            <a:endParaRPr lang="en-US" sz="2800" dirty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Recalcitrant </a:t>
            </a:r>
            <a:r>
              <a:rPr lang="en-US" dirty="0" err="1"/>
              <a:t>Rhinosinusitis</a:t>
            </a:r>
            <a:endParaRPr lang="en-US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458200" cy="4114800"/>
          </a:xfrm>
          <a:noFill/>
          <a:ln/>
        </p:spPr>
        <p:txBody>
          <a:bodyPr/>
          <a:lstStyle/>
          <a:p>
            <a:pPr lvl="1"/>
            <a:r>
              <a:rPr lang="en-US" dirty="0"/>
              <a:t>Allergy</a:t>
            </a:r>
          </a:p>
          <a:p>
            <a:pPr lvl="1"/>
            <a:r>
              <a:rPr lang="en-US" dirty="0"/>
              <a:t>Immunodeficiency</a:t>
            </a:r>
          </a:p>
          <a:p>
            <a:pPr lvl="1"/>
            <a:r>
              <a:rPr lang="en-US" dirty="0"/>
              <a:t>Cystic fibrosis</a:t>
            </a:r>
          </a:p>
          <a:p>
            <a:pPr lvl="1"/>
            <a:r>
              <a:rPr lang="en-US" dirty="0" err="1"/>
              <a:t>Ciliary</a:t>
            </a:r>
            <a:r>
              <a:rPr lang="en-US" dirty="0"/>
              <a:t> </a:t>
            </a:r>
            <a:r>
              <a:rPr lang="en-US" dirty="0" err="1"/>
              <a:t>dismotility</a:t>
            </a:r>
            <a:r>
              <a:rPr lang="en-US" dirty="0"/>
              <a:t> disorders</a:t>
            </a:r>
          </a:p>
          <a:p>
            <a:pPr lvl="1"/>
            <a:r>
              <a:rPr lang="en-US" b="1" dirty="0" err="1">
                <a:solidFill>
                  <a:srgbClr val="FFFF00"/>
                </a:solidFill>
              </a:rPr>
              <a:t>Gastroesophageal</a:t>
            </a:r>
            <a:r>
              <a:rPr lang="en-US" b="1" dirty="0">
                <a:solidFill>
                  <a:srgbClr val="FFFF00"/>
                </a:solidFill>
              </a:rPr>
              <a:t> Reflux Disease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Antimicrobial</a:t>
            </a:r>
          </a:p>
        </p:txBody>
      </p:sp>
      <p:pic>
        <p:nvPicPr>
          <p:cNvPr id="83971" name="Picture 3"/>
          <p:cNvPicPr>
            <a:picLocks noChangeArrowheads="1"/>
          </p:cNvPicPr>
          <p:nvPr/>
        </p:nvPicPr>
        <p:blipFill>
          <a:blip r:embed="rId3" cstate="print"/>
          <a:srcRect l="5000" t="17910" r="10833" b="14925"/>
          <a:stretch>
            <a:fillRect/>
          </a:stretch>
        </p:blipFill>
        <p:spPr bwMode="auto">
          <a:xfrm>
            <a:off x="0" y="1676400"/>
            <a:ext cx="8915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Medical Management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3000"/>
              <a:t>Acute Nonsevere Rhinosinusitis (no ABX)</a:t>
            </a:r>
            <a:endParaRPr lang="en-US"/>
          </a:p>
          <a:p>
            <a:pPr lvl="1"/>
            <a:r>
              <a:rPr lang="en-US" sz="2400"/>
              <a:t>Amoxicillin (45-90 mg/kg/day), amoxicillin/clavulanate, cefpodoxime, or cefuroxime</a:t>
            </a:r>
          </a:p>
          <a:p>
            <a:pPr lvl="1"/>
            <a:r>
              <a:rPr lang="en-US" sz="2400"/>
              <a:t>10 to 14 day course</a:t>
            </a:r>
          </a:p>
          <a:p>
            <a:pPr lvl="1"/>
            <a:r>
              <a:rPr lang="en-US" sz="2400"/>
              <a:t>PCN-allergic may receive azithromycin, clarithromycin, erythromycin, or TMP/SMX but limited effectiveness (25% failure rate)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Medical Management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Acute nonsevere rhinosinusitis (with ABX) Acute severe rhinosinusitis (no ABX)</a:t>
            </a:r>
          </a:p>
          <a:p>
            <a:pPr lvl="1"/>
            <a:r>
              <a:rPr lang="en-US" sz="2600"/>
              <a:t>Amoxicillin/clavulanate, high dose amoxicillin (80-90 mg/kg/day), cefpodoxime, or cefuroxime</a:t>
            </a:r>
            <a:endParaRPr lang="en-US"/>
          </a:p>
          <a:p>
            <a:r>
              <a:rPr lang="en-US"/>
              <a:t>Acute severe rhinosinusitis (with ABX)</a:t>
            </a:r>
          </a:p>
          <a:p>
            <a:pPr lvl="1"/>
            <a:r>
              <a:rPr lang="en-US" sz="2600"/>
              <a:t>amoxicillin/clavulanate or combination therapy (amoxicillin or clindamycin plus cefpodoxime or cefixime)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Medical Management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Complications or severe illness</a:t>
            </a:r>
            <a:endParaRPr lang="en-US" sz="2800" dirty="0"/>
          </a:p>
          <a:p>
            <a:pPr lvl="1"/>
            <a:r>
              <a:rPr lang="en-US" sz="2700" dirty="0"/>
              <a:t>IV </a:t>
            </a:r>
            <a:r>
              <a:rPr lang="en-US" sz="2700" dirty="0" err="1"/>
              <a:t>cefotaxime</a:t>
            </a:r>
            <a:r>
              <a:rPr lang="en-US" sz="2700" dirty="0"/>
              <a:t> or </a:t>
            </a:r>
            <a:r>
              <a:rPr lang="en-US" sz="2700" dirty="0" err="1"/>
              <a:t>ceftriaxone</a:t>
            </a:r>
            <a:r>
              <a:rPr lang="en-US" sz="2700" dirty="0"/>
              <a:t> plus </a:t>
            </a:r>
            <a:r>
              <a:rPr lang="en-US" sz="2700" dirty="0" err="1"/>
              <a:t>clindamycin</a:t>
            </a:r>
            <a:endParaRPr lang="en-US" sz="2700" dirty="0"/>
          </a:p>
          <a:p>
            <a:r>
              <a:rPr lang="en-US" dirty="0"/>
              <a:t>Chronic </a:t>
            </a:r>
            <a:r>
              <a:rPr lang="en-US" dirty="0" err="1"/>
              <a:t>Rhinosinusitis</a:t>
            </a:r>
            <a:endParaRPr lang="en-US" sz="2700" dirty="0"/>
          </a:p>
          <a:p>
            <a:pPr lvl="1"/>
            <a:r>
              <a:rPr lang="en-US" sz="2700" dirty="0"/>
              <a:t>beta </a:t>
            </a:r>
            <a:r>
              <a:rPr lang="en-US" sz="2700" dirty="0" err="1"/>
              <a:t>lactam</a:t>
            </a:r>
            <a:r>
              <a:rPr lang="en-US" sz="2700" dirty="0"/>
              <a:t> stable agent (amoxicillin/</a:t>
            </a:r>
            <a:r>
              <a:rPr lang="en-US" sz="2700" dirty="0" err="1"/>
              <a:t>clavulanate</a:t>
            </a:r>
            <a:r>
              <a:rPr lang="en-US" sz="2700" dirty="0"/>
              <a:t> or combination therapy) for 3 weeks</a:t>
            </a:r>
          </a:p>
          <a:p>
            <a:endParaRPr lang="en-US" sz="27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or severe illness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700" dirty="0"/>
              <a:t>IV </a:t>
            </a:r>
            <a:r>
              <a:rPr lang="en-US" sz="2700" dirty="0" err="1"/>
              <a:t>Cefotaxime</a:t>
            </a:r>
            <a:r>
              <a:rPr lang="en-US" sz="2700" dirty="0"/>
              <a:t> or </a:t>
            </a:r>
            <a:r>
              <a:rPr lang="en-US" sz="2700" dirty="0" err="1"/>
              <a:t>Ceftriaxone</a:t>
            </a:r>
            <a:r>
              <a:rPr lang="en-US" sz="2700" dirty="0"/>
              <a:t> </a:t>
            </a:r>
          </a:p>
          <a:p>
            <a:pPr lvl="1"/>
            <a:r>
              <a:rPr lang="en-US" sz="2700" dirty="0" err="1"/>
              <a:t>Clindamycin</a:t>
            </a:r>
            <a:endParaRPr lang="en-US" sz="2700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Medical Management</a:t>
            </a:r>
          </a:p>
        </p:txBody>
      </p:sp>
      <p:pic>
        <p:nvPicPr>
          <p:cNvPr id="9216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47800"/>
            <a:ext cx="84836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Surgical Management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Caldwell-Luc -- damages dentition</a:t>
            </a:r>
          </a:p>
          <a:p>
            <a:r>
              <a:rPr lang="en-US" dirty="0"/>
              <a:t>Inferior </a:t>
            </a:r>
            <a:r>
              <a:rPr lang="en-US" dirty="0" err="1"/>
              <a:t>antrostomy</a:t>
            </a:r>
            <a:endParaRPr lang="en-US" dirty="0"/>
          </a:p>
          <a:p>
            <a:pPr lvl="1"/>
            <a:r>
              <a:rPr lang="en-US" dirty="0"/>
              <a:t>goes against proven </a:t>
            </a:r>
            <a:r>
              <a:rPr lang="en-US" dirty="0" err="1"/>
              <a:t>cilial</a:t>
            </a:r>
            <a:r>
              <a:rPr lang="en-US" dirty="0"/>
              <a:t> outflow</a:t>
            </a:r>
          </a:p>
          <a:p>
            <a:pPr lvl="1"/>
            <a:r>
              <a:rPr lang="en-US" dirty="0"/>
              <a:t>possible for </a:t>
            </a:r>
            <a:r>
              <a:rPr lang="en-US" dirty="0" err="1"/>
              <a:t>cilial</a:t>
            </a:r>
            <a:r>
              <a:rPr lang="en-US" dirty="0"/>
              <a:t> </a:t>
            </a:r>
            <a:r>
              <a:rPr lang="en-US" dirty="0" err="1"/>
              <a:t>dismotility</a:t>
            </a:r>
            <a:r>
              <a:rPr lang="en-US" dirty="0"/>
              <a:t>/CF</a:t>
            </a:r>
          </a:p>
          <a:p>
            <a:r>
              <a:rPr lang="en-US" dirty="0">
                <a:solidFill>
                  <a:srgbClr val="FFFF00"/>
                </a:solidFill>
              </a:rPr>
              <a:t>FESS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controversial -- difficult, too radical (AOM), reversible changes on CT</a:t>
            </a:r>
          </a:p>
          <a:p>
            <a:endParaRPr lang="en-US" sz="2800" dirty="0"/>
          </a:p>
        </p:txBody>
      </p:sp>
      <p:pic>
        <p:nvPicPr>
          <p:cNvPr id="100358" name="Picture 6" descr="Antendo"/>
          <p:cNvPicPr>
            <a:picLocks noChangeAspect="1" noChangeArrowheads="1"/>
          </p:cNvPicPr>
          <p:nvPr/>
        </p:nvPicPr>
        <p:blipFill>
          <a:blip r:embed="rId3" cstate="print"/>
          <a:srcRect b="11267"/>
          <a:stretch>
            <a:fillRect/>
          </a:stretch>
        </p:blipFill>
        <p:spPr bwMode="auto">
          <a:xfrm>
            <a:off x="6477000" y="1295400"/>
            <a:ext cx="2430463" cy="2514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Treatment</a:t>
            </a:r>
            <a:endParaRPr lang="ar-SA" dirty="0"/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224260" name="Picture 4" descr="scan0169"/>
          <p:cNvPicPr>
            <a:picLocks noChangeAspect="1" noChangeArrowheads="1"/>
          </p:cNvPicPr>
          <p:nvPr/>
        </p:nvPicPr>
        <p:blipFill>
          <a:blip r:embed="rId2" cstate="print"/>
          <a:srcRect l="9723" t="4390" r="41666"/>
          <a:stretch>
            <a:fillRect/>
          </a:stretch>
        </p:blipFill>
        <p:spPr bwMode="auto">
          <a:xfrm>
            <a:off x="5943600" y="1524000"/>
            <a:ext cx="3200400" cy="5334000"/>
          </a:xfrm>
          <a:prstGeom prst="rect">
            <a:avLst/>
          </a:prstGeom>
          <a:noFill/>
        </p:spPr>
      </p:pic>
      <p:pic>
        <p:nvPicPr>
          <p:cNvPr id="224261" name="Picture 5" descr="scan0179"/>
          <p:cNvPicPr>
            <a:picLocks noChangeAspect="1" noChangeArrowheads="1"/>
          </p:cNvPicPr>
          <p:nvPr/>
        </p:nvPicPr>
        <p:blipFill>
          <a:blip r:embed="rId3" cstate="print"/>
          <a:srcRect l="17305" t="9782" r="14610" b="21941"/>
          <a:stretch>
            <a:fillRect/>
          </a:stretch>
        </p:blipFill>
        <p:spPr bwMode="auto">
          <a:xfrm>
            <a:off x="0" y="1524000"/>
            <a:ext cx="38100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Cadaveric Cut</a:t>
            </a:r>
            <a:endParaRPr lang="ar-SA" b="1" dirty="0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30404" name="Picture 4" descr="PNSANA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524000"/>
            <a:ext cx="6778625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42900"/>
            <a:ext cx="8001000" cy="1143000"/>
          </a:xfrm>
        </p:spPr>
        <p:txBody>
          <a:bodyPr/>
          <a:lstStyle/>
          <a:p>
            <a:r>
              <a:rPr lang="en-US" b="1" dirty="0"/>
              <a:t>Functional Endoscopic Sinus Surgery (FESS)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1041" t="39343" r="59466" b="20870"/>
          <a:stretch>
            <a:fillRect/>
          </a:stretch>
        </p:blipFill>
        <p:spPr bwMode="auto">
          <a:xfrm>
            <a:off x="1371600" y="2118837"/>
            <a:ext cx="6248399" cy="473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STEPS Of FESS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763000" cy="4114800"/>
          </a:xfrm>
        </p:spPr>
        <p:txBody>
          <a:bodyPr>
            <a:normAutofit/>
          </a:bodyPr>
          <a:lstStyle/>
          <a:p>
            <a:r>
              <a:rPr lang="en-US" dirty="0" err="1"/>
              <a:t>Medialize</a:t>
            </a:r>
            <a:r>
              <a:rPr lang="en-US" dirty="0"/>
              <a:t> middle turbinate </a:t>
            </a:r>
          </a:p>
          <a:p>
            <a:r>
              <a:rPr lang="en-US" dirty="0"/>
              <a:t>Excise </a:t>
            </a:r>
            <a:r>
              <a:rPr lang="en-US" dirty="0" err="1"/>
              <a:t>uncinate</a:t>
            </a:r>
            <a:r>
              <a:rPr lang="en-US" dirty="0"/>
              <a:t> process</a:t>
            </a:r>
          </a:p>
          <a:p>
            <a:r>
              <a:rPr lang="en-US" dirty="0"/>
              <a:t>Anterior then posterior </a:t>
            </a:r>
            <a:r>
              <a:rPr lang="en-US" dirty="0" err="1"/>
              <a:t>ethmoidectomies</a:t>
            </a:r>
            <a:endParaRPr lang="en-US" dirty="0"/>
          </a:p>
          <a:p>
            <a:r>
              <a:rPr lang="en-US" dirty="0" err="1"/>
              <a:t>Sphenoidotomy</a:t>
            </a:r>
            <a:endParaRPr lang="en-US" dirty="0"/>
          </a:p>
          <a:p>
            <a:r>
              <a:rPr lang="en-US" dirty="0"/>
              <a:t>Frontal recess </a:t>
            </a:r>
            <a:r>
              <a:rPr lang="en-US" dirty="0" err="1"/>
              <a:t>sinusectomy</a:t>
            </a:r>
            <a:r>
              <a:rPr lang="en-US" dirty="0"/>
              <a:t> </a:t>
            </a:r>
          </a:p>
          <a:p>
            <a:r>
              <a:rPr lang="en-US" dirty="0"/>
              <a:t>Create maxillary </a:t>
            </a:r>
            <a:r>
              <a:rPr lang="en-US" dirty="0" err="1"/>
              <a:t>antrostomy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1143000"/>
          </a:xfrm>
        </p:spPr>
        <p:txBody>
          <a:bodyPr/>
          <a:lstStyle/>
          <a:p>
            <a:r>
              <a:rPr lang="en-US" dirty="0"/>
              <a:t>CADAVERIC HANDON</a:t>
            </a:r>
            <a:endParaRPr lang="ar-SA" dirty="0"/>
          </a:p>
        </p:txBody>
      </p:sp>
      <p:pic>
        <p:nvPicPr>
          <p:cNvPr id="247811" name="Picture 3" descr="CDVRSN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t="47398" b="11111"/>
          <a:stretch>
            <a:fillRect/>
          </a:stretch>
        </p:blipFill>
        <p:spPr>
          <a:xfrm>
            <a:off x="0" y="1143000"/>
            <a:ext cx="9144000" cy="57150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CADAVERIC HANDON</a:t>
            </a:r>
            <a:endParaRPr lang="ar-SA" dirty="0"/>
          </a:p>
        </p:txBody>
      </p:sp>
      <p:pic>
        <p:nvPicPr>
          <p:cNvPr id="248835" name="Picture 3" descr="PNSANA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71600"/>
            <a:ext cx="4343400" cy="5486400"/>
          </a:xfrm>
          <a:prstGeom prst="rect">
            <a:avLst/>
          </a:prstGeom>
          <a:noFill/>
        </p:spPr>
      </p:pic>
      <p:pic>
        <p:nvPicPr>
          <p:cNvPr id="248836" name="Picture 4" descr="PNSANA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436146"/>
            <a:ext cx="4343400" cy="54218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88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488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069" t="18520" r="7404" b="7401"/>
          <a:stretch>
            <a:fillRect/>
          </a:stretch>
        </p:blipFill>
        <p:spPr bwMode="auto">
          <a:xfrm>
            <a:off x="775854" y="1193409"/>
            <a:ext cx="8368146" cy="566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069" t="13469" r="16870" b="10768"/>
          <a:stretch>
            <a:fillRect/>
          </a:stretch>
        </p:blipFill>
        <p:spPr bwMode="auto">
          <a:xfrm>
            <a:off x="0" y="1143000"/>
            <a:ext cx="9143999" cy="563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b="1" i="1" dirty="0"/>
              <a:t>Indications for Endoscopic Sinus Surgery</a:t>
            </a:r>
          </a:p>
          <a:p>
            <a:pPr>
              <a:buNone/>
            </a:pPr>
            <a:r>
              <a:rPr lang="en-US" dirty="0"/>
              <a:t>• chronic sinusitis, complicated sinusitis, recurrent acute sinusitis,</a:t>
            </a:r>
          </a:p>
          <a:p>
            <a:pPr>
              <a:buNone/>
            </a:pPr>
            <a:r>
              <a:rPr lang="en-US" dirty="0"/>
              <a:t>failed medical management of acute sinusitis, fungal sinusitis</a:t>
            </a:r>
          </a:p>
          <a:p>
            <a:pPr>
              <a:buNone/>
            </a:pPr>
            <a:r>
              <a:rPr lang="en-US" dirty="0"/>
              <a:t>• obstructive nasal </a:t>
            </a:r>
            <a:r>
              <a:rPr lang="en-US" dirty="0" err="1"/>
              <a:t>polyposis</a:t>
            </a:r>
            <a:endParaRPr lang="en-US" dirty="0"/>
          </a:p>
          <a:p>
            <a:pPr>
              <a:buNone/>
            </a:pPr>
            <a:r>
              <a:rPr lang="en-US" dirty="0"/>
              <a:t>• sinus </a:t>
            </a:r>
            <a:r>
              <a:rPr lang="en-US" dirty="0" err="1"/>
              <a:t>mucoceles</a:t>
            </a:r>
            <a:endParaRPr lang="en-US" dirty="0"/>
          </a:p>
          <a:p>
            <a:pPr>
              <a:buNone/>
            </a:pPr>
            <a:r>
              <a:rPr lang="en-US" dirty="0"/>
              <a:t>• remove foreign bodies</a:t>
            </a:r>
          </a:p>
          <a:p>
            <a:pPr>
              <a:buNone/>
            </a:pPr>
            <a:r>
              <a:rPr lang="en-US" dirty="0"/>
              <a:t>• tumor excision, </a:t>
            </a:r>
            <a:r>
              <a:rPr lang="en-US" dirty="0" err="1"/>
              <a:t>transsphenoidal</a:t>
            </a:r>
            <a:r>
              <a:rPr lang="en-US" dirty="0"/>
              <a:t> </a:t>
            </a:r>
            <a:r>
              <a:rPr lang="en-US" dirty="0" err="1"/>
              <a:t>hypophysectomy</a:t>
            </a:r>
            <a:endParaRPr lang="en-US" dirty="0"/>
          </a:p>
          <a:p>
            <a:pPr>
              <a:buNone/>
            </a:pPr>
            <a:r>
              <a:rPr lang="en-US" dirty="0"/>
              <a:t>• orbital decompression, </a:t>
            </a:r>
            <a:r>
              <a:rPr lang="en-US" dirty="0" err="1"/>
              <a:t>dacryocystorhinotomy</a:t>
            </a:r>
            <a:r>
              <a:rPr lang="en-US" dirty="0"/>
              <a:t>, orbital nerve</a:t>
            </a:r>
          </a:p>
          <a:p>
            <a:pPr>
              <a:buNone/>
            </a:pPr>
            <a:r>
              <a:rPr lang="en-US" dirty="0"/>
              <a:t>decompression, Grave’s </a:t>
            </a:r>
            <a:r>
              <a:rPr lang="en-US" dirty="0" err="1"/>
              <a:t>ophthalmopathy</a:t>
            </a:r>
            <a:endParaRPr lang="en-US" dirty="0"/>
          </a:p>
          <a:p>
            <a:pPr>
              <a:buNone/>
            </a:pPr>
            <a:r>
              <a:rPr lang="en-US" dirty="0"/>
              <a:t>• </a:t>
            </a:r>
            <a:r>
              <a:rPr lang="en-US" dirty="0" err="1"/>
              <a:t>choanal</a:t>
            </a:r>
            <a:r>
              <a:rPr lang="en-US" dirty="0"/>
              <a:t> </a:t>
            </a:r>
            <a:r>
              <a:rPr lang="en-US" dirty="0" err="1"/>
              <a:t>atresia</a:t>
            </a:r>
            <a:r>
              <a:rPr lang="en-US" dirty="0"/>
              <a:t> repair</a:t>
            </a:r>
          </a:p>
          <a:p>
            <a:pPr>
              <a:buNone/>
            </a:pPr>
            <a:r>
              <a:rPr lang="en-US" dirty="0"/>
              <a:t>• CSF leak repair</a:t>
            </a:r>
          </a:p>
          <a:p>
            <a:pPr>
              <a:buNone/>
            </a:pPr>
            <a:r>
              <a:rPr lang="en-US" dirty="0"/>
              <a:t>• control </a:t>
            </a:r>
            <a:r>
              <a:rPr lang="en-US" dirty="0" err="1"/>
              <a:t>epistaxis</a:t>
            </a:r>
            <a:endParaRPr lang="en-US" dirty="0"/>
          </a:p>
          <a:p>
            <a:pPr>
              <a:buNone/>
            </a:pPr>
            <a:r>
              <a:rPr lang="en-US" dirty="0"/>
              <a:t>• </a:t>
            </a:r>
            <a:r>
              <a:rPr lang="en-US" dirty="0" err="1"/>
              <a:t>septoplasty</a:t>
            </a:r>
            <a:r>
              <a:rPr lang="en-US" dirty="0"/>
              <a:t>, </a:t>
            </a:r>
            <a:r>
              <a:rPr lang="en-US" dirty="0" err="1"/>
              <a:t>turbinectomy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42900"/>
            <a:ext cx="8001000" cy="1143000"/>
          </a:xfrm>
        </p:spPr>
        <p:txBody>
          <a:bodyPr/>
          <a:lstStyle/>
          <a:p>
            <a:r>
              <a:rPr lang="en-US" b="1" dirty="0"/>
              <a:t>Power Instrument</a:t>
            </a:r>
            <a:endParaRPr lang="ar-SA" b="1" dirty="0"/>
          </a:p>
        </p:txBody>
      </p:sp>
      <p:pic>
        <p:nvPicPr>
          <p:cNvPr id="254979" name="Picture 3" descr="8429399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2035175"/>
            <a:ext cx="7543800" cy="4822825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4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Polypectomy</a:t>
            </a:r>
            <a:endParaRPr lang="ar-SA" b="1" dirty="0"/>
          </a:p>
        </p:txBody>
      </p:sp>
      <p:pic>
        <p:nvPicPr>
          <p:cNvPr id="249860" name="Picture 4" descr="POLYP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1676400"/>
            <a:ext cx="7772400" cy="50228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Ethemoidectomy</a:t>
            </a:r>
            <a:endParaRPr lang="ar-SA" dirty="0"/>
          </a:p>
        </p:txBody>
      </p:sp>
      <p:pic>
        <p:nvPicPr>
          <p:cNvPr id="256003" name="Picture 3" descr="8409376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6400" y="1600199"/>
            <a:ext cx="6858000" cy="50149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56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4865687" cy="4114800"/>
          </a:xfrm>
          <a:noFill/>
          <a:ln/>
        </p:spPr>
        <p:txBody>
          <a:bodyPr/>
          <a:lstStyle/>
          <a:p>
            <a:r>
              <a:rPr lang="en-US" sz="2800" b="1" dirty="0" err="1"/>
              <a:t>Pseudostratified</a:t>
            </a:r>
            <a:r>
              <a:rPr lang="en-US" sz="2800" b="1" dirty="0"/>
              <a:t> Columnar Epithelium</a:t>
            </a:r>
          </a:p>
          <a:p>
            <a:pPr lvl="1"/>
            <a:r>
              <a:rPr lang="en-US" sz="2400" b="1" dirty="0"/>
              <a:t>Cilia specifically arranged  </a:t>
            </a:r>
            <a:r>
              <a:rPr lang="en-US" sz="2800" b="1" dirty="0"/>
              <a:t> Similar mucosa to remainder of </a:t>
            </a:r>
            <a:r>
              <a:rPr lang="en-US" sz="2800" b="1" dirty="0" err="1"/>
              <a:t>tracheobronchial</a:t>
            </a:r>
            <a:r>
              <a:rPr lang="en-US" sz="2800" b="1" dirty="0"/>
              <a:t> tree</a:t>
            </a:r>
          </a:p>
          <a:p>
            <a:r>
              <a:rPr lang="en-US" sz="2800" b="1" dirty="0" err="1"/>
              <a:t>Squamous</a:t>
            </a:r>
            <a:r>
              <a:rPr lang="en-US" sz="2800" b="1" dirty="0"/>
              <a:t> Epithelium</a:t>
            </a:r>
            <a:endParaRPr lang="en-US" b="1" dirty="0"/>
          </a:p>
          <a:p>
            <a:endParaRPr lang="en-US" b="1" dirty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900113" y="260350"/>
            <a:ext cx="7772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algn="ctr"/>
            <a:r>
              <a:rPr lang="en-US" sz="44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Mucosal Lining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5105400" y="4191000"/>
            <a:ext cx="3813175" cy="2498725"/>
            <a:chOff x="3216" y="2640"/>
            <a:chExt cx="2402" cy="1574"/>
          </a:xfrm>
        </p:grpSpPr>
        <p:pic>
          <p:nvPicPr>
            <p:cNvPr id="8196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16" y="2640"/>
              <a:ext cx="2402" cy="1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197" name="Rectangle 5"/>
            <p:cNvSpPr>
              <a:spLocks noChangeArrowheads="1"/>
            </p:cNvSpPr>
            <p:nvPr/>
          </p:nvSpPr>
          <p:spPr bwMode="auto">
            <a:xfrm>
              <a:off x="3274" y="2669"/>
              <a:ext cx="2270" cy="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75000"/>
                <a:buFont typeface="Monotype Sorts" charset="2"/>
                <a:buChar char="ä"/>
              </a:pPr>
              <a:endParaRPr lang="ar-SA" sz="1800">
                <a:effectLst/>
              </a:endParaRPr>
            </a:p>
          </p:txBody>
        </p:sp>
      </p:grpSp>
      <p:pic>
        <p:nvPicPr>
          <p:cNvPr id="8199" name="Picture 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5105400"/>
            <a:ext cx="2895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371600"/>
            <a:ext cx="3671888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STEPS Of FESS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763000" cy="4114800"/>
          </a:xfrm>
        </p:spPr>
        <p:txBody>
          <a:bodyPr>
            <a:normAutofit/>
          </a:bodyPr>
          <a:lstStyle/>
          <a:p>
            <a:r>
              <a:rPr lang="en-US" dirty="0" err="1"/>
              <a:t>Medialize</a:t>
            </a:r>
            <a:r>
              <a:rPr lang="en-US" dirty="0"/>
              <a:t> middle turbinate </a:t>
            </a:r>
          </a:p>
          <a:p>
            <a:r>
              <a:rPr lang="en-US" dirty="0"/>
              <a:t>Excise </a:t>
            </a:r>
            <a:r>
              <a:rPr lang="en-US" dirty="0" err="1"/>
              <a:t>uncinate</a:t>
            </a:r>
            <a:r>
              <a:rPr lang="en-US" dirty="0"/>
              <a:t> process</a:t>
            </a:r>
          </a:p>
          <a:p>
            <a:r>
              <a:rPr lang="en-US" dirty="0"/>
              <a:t>Anterior then posterior </a:t>
            </a:r>
            <a:r>
              <a:rPr lang="en-US" dirty="0" err="1"/>
              <a:t>ethmoidectomies</a:t>
            </a:r>
            <a:endParaRPr lang="en-US" dirty="0"/>
          </a:p>
          <a:p>
            <a:r>
              <a:rPr lang="en-US" dirty="0" err="1"/>
              <a:t>Sphenoidotomy</a:t>
            </a:r>
            <a:endParaRPr lang="en-US" dirty="0"/>
          </a:p>
          <a:p>
            <a:r>
              <a:rPr lang="en-US" dirty="0"/>
              <a:t>Frontal recess </a:t>
            </a:r>
            <a:r>
              <a:rPr lang="en-US" dirty="0" err="1"/>
              <a:t>sinusectomy</a:t>
            </a:r>
            <a:r>
              <a:rPr lang="en-US" dirty="0"/>
              <a:t> </a:t>
            </a:r>
          </a:p>
          <a:p>
            <a:r>
              <a:rPr lang="en-US" dirty="0"/>
              <a:t>Create maxillary </a:t>
            </a:r>
            <a:r>
              <a:rPr lang="en-US" dirty="0" err="1"/>
              <a:t>antrostomy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91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/>
              <a:t>Extended FESS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915400" cy="4114800"/>
          </a:xfrm>
        </p:spPr>
        <p:txBody>
          <a:bodyPr/>
          <a:lstStyle/>
          <a:p>
            <a:r>
              <a:rPr lang="en-US" sz="4000" dirty="0"/>
              <a:t>CT Guided FESS</a:t>
            </a:r>
          </a:p>
          <a:p>
            <a:r>
              <a:rPr lang="en-US" sz="4000" dirty="0"/>
              <a:t>Power Instrument</a:t>
            </a:r>
          </a:p>
          <a:p>
            <a:r>
              <a:rPr lang="en-US" sz="4000" dirty="0"/>
              <a:t>Mini FESS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1041" t="39343" r="59466" b="20870"/>
          <a:stretch>
            <a:fillRect/>
          </a:stretch>
        </p:blipFill>
        <p:spPr bwMode="auto">
          <a:xfrm>
            <a:off x="4191000" y="3335707"/>
            <a:ext cx="4953000" cy="3522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• </a:t>
            </a:r>
            <a:r>
              <a:rPr lang="en-US" b="1" dirty="0"/>
              <a:t>Postoperative Care</a:t>
            </a:r>
            <a:r>
              <a:rPr lang="en-US" dirty="0"/>
              <a:t>: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4114800"/>
          </a:xfrm>
        </p:spPr>
        <p:txBody>
          <a:bodyPr/>
          <a:lstStyle/>
          <a:p>
            <a:r>
              <a:rPr lang="en-US" b="1" dirty="0"/>
              <a:t>Sinus Packing</a:t>
            </a:r>
          </a:p>
          <a:p>
            <a:r>
              <a:rPr lang="en-US" b="1" dirty="0"/>
              <a:t>Oral Antibiotics for a minimum of 2 weeks</a:t>
            </a:r>
          </a:p>
          <a:p>
            <a:r>
              <a:rPr lang="en-US" b="1" dirty="0"/>
              <a:t>Aggressive nasal hygiene to prevent adhesions (saline irrigations)</a:t>
            </a:r>
          </a:p>
          <a:p>
            <a:r>
              <a:rPr lang="en-US" b="1" dirty="0"/>
              <a:t>Nasal steroids</a:t>
            </a:r>
          </a:p>
          <a:p>
            <a:r>
              <a:rPr lang="en-US" b="1" dirty="0"/>
              <a:t>Nasal debridement at 1, 3, and 6 weeks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FESS Results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8686800" cy="4114800"/>
          </a:xfrm>
          <a:noFill/>
          <a:ln/>
        </p:spPr>
        <p:txBody>
          <a:bodyPr/>
          <a:lstStyle/>
          <a:p>
            <a:r>
              <a:rPr lang="en-US" dirty="0"/>
              <a:t>71% normal at one year</a:t>
            </a:r>
          </a:p>
          <a:p>
            <a:r>
              <a:rPr lang="en-US" dirty="0"/>
              <a:t> Meta analysis 89% success </a:t>
            </a:r>
          </a:p>
          <a:p>
            <a:pPr lvl="1"/>
            <a:r>
              <a:rPr lang="en-US" dirty="0"/>
              <a:t>with 0.6% complications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8305800" cy="1143000"/>
          </a:xfrm>
        </p:spPr>
        <p:txBody>
          <a:bodyPr/>
          <a:lstStyle/>
          <a:p>
            <a:r>
              <a:rPr lang="en-US" b="1" dirty="0"/>
              <a:t>FESS Orbital 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839200" cy="4114800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• </a:t>
            </a:r>
            <a:r>
              <a:rPr lang="en-US" sz="2800" b="1" dirty="0">
                <a:solidFill>
                  <a:srgbClr val="FFFF00"/>
                </a:solidFill>
              </a:rPr>
              <a:t>Blindness</a:t>
            </a:r>
          </a:p>
          <a:p>
            <a:r>
              <a:rPr lang="en-US" sz="2800" b="1" dirty="0"/>
              <a:t>	Indirect injury (</a:t>
            </a:r>
            <a:r>
              <a:rPr lang="en-US" sz="2800" b="1" dirty="0" err="1"/>
              <a:t>retrobulbar</a:t>
            </a:r>
            <a:r>
              <a:rPr lang="en-US" sz="2800" b="1" dirty="0"/>
              <a:t> </a:t>
            </a:r>
            <a:r>
              <a:rPr lang="en-US" sz="2800" dirty="0"/>
              <a:t>Hematoma)</a:t>
            </a:r>
            <a:r>
              <a:rPr lang="en-US" sz="2800" i="1" dirty="0"/>
              <a:t> </a:t>
            </a:r>
          </a:p>
          <a:p>
            <a:r>
              <a:rPr lang="en-US" sz="2800" i="1" dirty="0"/>
              <a:t>	</a:t>
            </a:r>
            <a:r>
              <a:rPr lang="en-US" sz="2800" b="1" dirty="0"/>
              <a:t>Direct injury to the optic nerve</a:t>
            </a:r>
          </a:p>
          <a:p>
            <a:pPr>
              <a:buNone/>
            </a:pPr>
            <a:r>
              <a:rPr lang="en-US" sz="2800" b="1" dirty="0">
                <a:solidFill>
                  <a:srgbClr val="FFFF00"/>
                </a:solidFill>
              </a:rPr>
              <a:t>Orbital Fat Penetration</a:t>
            </a:r>
            <a:r>
              <a:rPr lang="en-US" sz="2800" b="1" dirty="0"/>
              <a:t>: </a:t>
            </a:r>
          </a:p>
          <a:p>
            <a:pPr>
              <a:buNone/>
            </a:pPr>
            <a:r>
              <a:rPr lang="en-US" sz="2800" b="1" dirty="0"/>
              <a:t>	increases risk of </a:t>
            </a:r>
            <a:r>
              <a:rPr lang="en-US" sz="2800" b="1" dirty="0" err="1"/>
              <a:t>retrobulbar</a:t>
            </a:r>
            <a:r>
              <a:rPr lang="en-US" sz="2800" b="1" dirty="0"/>
              <a:t>  </a:t>
            </a:r>
            <a:r>
              <a:rPr lang="en-US" sz="2800" dirty="0"/>
              <a:t>hematoma </a:t>
            </a:r>
          </a:p>
          <a:p>
            <a:pPr>
              <a:buNone/>
            </a:pPr>
            <a:r>
              <a:rPr lang="en-US" sz="2800" dirty="0"/>
              <a:t>	Rx: recognize orbital fat (orbital fat floats); </a:t>
            </a:r>
          </a:p>
          <a:p>
            <a:pPr>
              <a:buNone/>
            </a:pPr>
            <a:r>
              <a:rPr lang="en-US" sz="2800" dirty="0"/>
              <a:t>	avoid further trauma; may complete the FESS; </a:t>
            </a:r>
          </a:p>
          <a:p>
            <a:pPr>
              <a:buNone/>
            </a:pPr>
            <a:r>
              <a:rPr lang="en-US" sz="2800" dirty="0"/>
              <a:t>	avoid tight nasal packing; </a:t>
            </a:r>
          </a:p>
          <a:p>
            <a:pPr>
              <a:buNone/>
            </a:pPr>
            <a:r>
              <a:rPr lang="en-US" sz="2800" dirty="0"/>
              <a:t>	Observe for vision changes, </a:t>
            </a:r>
            <a:r>
              <a:rPr lang="en-US" sz="2800" dirty="0" err="1"/>
              <a:t>proptosis</a:t>
            </a:r>
            <a:r>
              <a:rPr lang="en-US" sz="2800" dirty="0"/>
              <a:t>, or restricted ocular gaze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•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Diplopia</a:t>
            </a:r>
            <a:r>
              <a:rPr lang="en-US" b="1" dirty="0"/>
              <a:t>: orbital muscle injury, most commonly from medial rectus</a:t>
            </a:r>
          </a:p>
          <a:p>
            <a:pPr>
              <a:buNone/>
            </a:pPr>
            <a:r>
              <a:rPr lang="en-US" dirty="0"/>
              <a:t>and superior oblique muscles</a:t>
            </a:r>
          </a:p>
          <a:p>
            <a:pPr>
              <a:buNone/>
            </a:pPr>
            <a:r>
              <a:rPr lang="en-US" dirty="0"/>
              <a:t>•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Epiphora</a:t>
            </a:r>
            <a:r>
              <a:rPr lang="en-US" b="1" dirty="0"/>
              <a:t>: injury to </a:t>
            </a:r>
            <a:r>
              <a:rPr lang="en-US" b="1" dirty="0" err="1"/>
              <a:t>lacrimal</a:t>
            </a:r>
            <a:r>
              <a:rPr lang="en-US" b="1" dirty="0"/>
              <a:t> duct system, avoid operating anterior </a:t>
            </a:r>
            <a:r>
              <a:rPr lang="en-US" dirty="0"/>
              <a:t>to the attachment of the </a:t>
            </a:r>
            <a:r>
              <a:rPr lang="en-US" dirty="0" err="1"/>
              <a:t>uncinate</a:t>
            </a:r>
            <a:r>
              <a:rPr lang="en-US" dirty="0"/>
              <a:t>; </a:t>
            </a:r>
          </a:p>
          <a:p>
            <a:pPr>
              <a:buNone/>
            </a:pPr>
            <a:r>
              <a:rPr lang="en-US" dirty="0"/>
              <a:t>	Rx: observation initially, if no resolution then </a:t>
            </a:r>
            <a:r>
              <a:rPr lang="en-US" dirty="0" err="1"/>
              <a:t>dacryocystorhinostomy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Retrobulbar</a:t>
            </a:r>
            <a:r>
              <a:rPr lang="en-US" b="1" i="1" dirty="0"/>
              <a:t> </a:t>
            </a:r>
            <a:r>
              <a:rPr lang="en-US" b="1" dirty="0"/>
              <a:t>Hematoma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4114800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• </a:t>
            </a:r>
            <a:r>
              <a:rPr lang="en-US" sz="2800" dirty="0" err="1"/>
              <a:t>Pathophysiology</a:t>
            </a:r>
            <a:r>
              <a:rPr lang="en-US" sz="2800" dirty="0"/>
              <a:t>: most commonly from retraction injury of the anterior </a:t>
            </a:r>
            <a:r>
              <a:rPr lang="en-US" sz="2800" dirty="0" err="1"/>
              <a:t>ethmoid</a:t>
            </a:r>
            <a:r>
              <a:rPr lang="en-US" sz="2800" dirty="0"/>
              <a:t> artery which causes increased orbital pressure that compresses the vascular supply to the optic nerve, also may occur from venous injury near the lamina </a:t>
            </a:r>
            <a:r>
              <a:rPr lang="en-US" sz="2800" dirty="0" err="1"/>
              <a:t>papyracea</a:t>
            </a:r>
            <a:endParaRPr lang="en-US" sz="2800" dirty="0"/>
          </a:p>
          <a:p>
            <a:pPr>
              <a:buNone/>
            </a:pPr>
            <a:r>
              <a:rPr lang="en-US" sz="2800" dirty="0"/>
              <a:t>• Avoidance: maintain orientation and operate under direct vision, examine CT for dehiscence, correct </a:t>
            </a:r>
            <a:r>
              <a:rPr lang="en-US" sz="2800" dirty="0" err="1"/>
              <a:t>coagulopathies</a:t>
            </a:r>
            <a:endParaRPr lang="en-US" sz="2800" dirty="0"/>
          </a:p>
          <a:p>
            <a:pPr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• </a:t>
            </a:r>
            <a:r>
              <a:rPr lang="fr-FR" dirty="0" err="1"/>
              <a:t>SSx</a:t>
            </a:r>
            <a:r>
              <a:rPr lang="fr-FR" dirty="0"/>
              <a:t>: </a:t>
            </a:r>
            <a:r>
              <a:rPr lang="fr-FR" dirty="0" err="1"/>
              <a:t>ecchymosis</a:t>
            </a:r>
            <a:r>
              <a:rPr lang="fr-FR" dirty="0"/>
              <a:t>, </a:t>
            </a:r>
            <a:r>
              <a:rPr lang="fr-FR" dirty="0" err="1"/>
              <a:t>proptosis</a:t>
            </a:r>
            <a:r>
              <a:rPr lang="fr-FR" dirty="0"/>
              <a:t>, </a:t>
            </a:r>
            <a:r>
              <a:rPr lang="fr-FR" dirty="0" err="1"/>
              <a:t>conjunctival</a:t>
            </a:r>
            <a:r>
              <a:rPr lang="fr-FR" dirty="0"/>
              <a:t> changes (</a:t>
            </a:r>
            <a:r>
              <a:rPr lang="fr-FR" dirty="0" err="1"/>
              <a:t>chemosis</a:t>
            </a:r>
            <a:r>
              <a:rPr lang="fr-FR" dirty="0"/>
              <a:t>), </a:t>
            </a:r>
            <a:r>
              <a:rPr lang="en-US" dirty="0" err="1"/>
              <a:t>pupillary</a:t>
            </a:r>
            <a:r>
              <a:rPr lang="en-US" dirty="0"/>
              <a:t> changes (afferent </a:t>
            </a:r>
            <a:r>
              <a:rPr lang="en-US" dirty="0" err="1"/>
              <a:t>pupillary</a:t>
            </a:r>
            <a:r>
              <a:rPr lang="en-US" dirty="0"/>
              <a:t> defect)</a:t>
            </a:r>
          </a:p>
          <a:p>
            <a:pPr>
              <a:buNone/>
            </a:pPr>
            <a:r>
              <a:rPr lang="en-US" dirty="0"/>
              <a:t>•</a:t>
            </a: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9154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1. if noticed </a:t>
            </a:r>
            <a:r>
              <a:rPr lang="en-US" dirty="0" err="1"/>
              <a:t>intraoperatively</a:t>
            </a:r>
            <a:r>
              <a:rPr lang="en-US" dirty="0"/>
              <a:t> terminate case</a:t>
            </a:r>
          </a:p>
          <a:p>
            <a:pPr>
              <a:buNone/>
            </a:pPr>
            <a:r>
              <a:rPr lang="en-US" dirty="0"/>
              <a:t>2. Ophthalmology consult</a:t>
            </a:r>
          </a:p>
          <a:p>
            <a:pPr>
              <a:buNone/>
            </a:pPr>
            <a:r>
              <a:rPr lang="en-US" dirty="0"/>
              <a:t>3. </a:t>
            </a:r>
            <a:r>
              <a:rPr lang="en-US" dirty="0" err="1"/>
              <a:t>Mannitol</a:t>
            </a:r>
            <a:r>
              <a:rPr lang="en-US" dirty="0"/>
              <a:t> (1–2 g/kg), consider high-dose steroids</a:t>
            </a:r>
          </a:p>
          <a:p>
            <a:pPr>
              <a:buNone/>
            </a:pPr>
            <a:r>
              <a:rPr lang="en-US" dirty="0"/>
              <a:t>4. orbital massage and place ice pack</a:t>
            </a:r>
          </a:p>
          <a:p>
            <a:pPr>
              <a:buNone/>
            </a:pPr>
            <a:r>
              <a:rPr lang="en-US" dirty="0"/>
              <a:t>5. lateral </a:t>
            </a:r>
            <a:r>
              <a:rPr lang="en-US" dirty="0" err="1"/>
              <a:t>canthotomy</a:t>
            </a:r>
            <a:r>
              <a:rPr lang="en-US" dirty="0"/>
              <a:t>, medial external (Lynch) procedure, or orbital decompression</a:t>
            </a:r>
          </a:p>
          <a:p>
            <a:pPr>
              <a:buNone/>
            </a:pPr>
            <a:r>
              <a:rPr lang="en-US" dirty="0"/>
              <a:t>6. control hemorrhage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42900"/>
            <a:ext cx="8001000" cy="1143000"/>
          </a:xfrm>
        </p:spPr>
        <p:txBody>
          <a:bodyPr>
            <a:normAutofit/>
          </a:bodyPr>
          <a:lstStyle/>
          <a:p>
            <a:r>
              <a:rPr lang="en-US" b="1" dirty="0"/>
              <a:t>FESS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296400" cy="4114800"/>
          </a:xfrm>
        </p:spPr>
        <p:txBody>
          <a:bodyPr/>
          <a:lstStyle/>
          <a:p>
            <a:r>
              <a:rPr lang="en-US" sz="2800" dirty="0"/>
              <a:t> </a:t>
            </a:r>
            <a:r>
              <a:rPr lang="en-US" sz="2800" b="1" dirty="0"/>
              <a:t>Advantages</a:t>
            </a:r>
            <a:r>
              <a:rPr lang="en-US" sz="2800" dirty="0"/>
              <a:t>: </a:t>
            </a:r>
          </a:p>
          <a:p>
            <a:pPr>
              <a:buNone/>
            </a:pPr>
            <a:r>
              <a:rPr lang="en-US" sz="2800" dirty="0"/>
              <a:t>superior visualization, better precision, preserves function and </a:t>
            </a:r>
            <a:r>
              <a:rPr lang="en-US" sz="2800" dirty="0" err="1"/>
              <a:t>completene</a:t>
            </a:r>
            <a:r>
              <a:rPr lang="en-US" sz="2800" dirty="0"/>
              <a:t>• </a:t>
            </a:r>
          </a:p>
          <a:p>
            <a:r>
              <a:rPr lang="en-US" sz="2800" b="1" dirty="0"/>
              <a:t>Disadvantages</a:t>
            </a:r>
            <a:r>
              <a:rPr lang="en-US" sz="2800" dirty="0"/>
              <a:t>: </a:t>
            </a:r>
          </a:p>
          <a:p>
            <a:pPr>
              <a:buNone/>
            </a:pPr>
            <a:r>
              <a:rPr lang="en-US" sz="2800" dirty="0"/>
              <a:t>requires one-handed technique, monocular vision</a:t>
            </a:r>
          </a:p>
          <a:p>
            <a:r>
              <a:rPr lang="en-US" sz="2800" b="1" dirty="0"/>
              <a:t>Contraindications</a:t>
            </a:r>
            <a:r>
              <a:rPr lang="en-US" sz="2800" dirty="0"/>
              <a:t>: </a:t>
            </a:r>
          </a:p>
          <a:p>
            <a:pPr>
              <a:buNone/>
            </a:pPr>
            <a:r>
              <a:rPr lang="en-US" sz="2800" dirty="0" err="1"/>
              <a:t>osteomyelitis</a:t>
            </a:r>
            <a:r>
              <a:rPr lang="en-US" sz="2800" dirty="0"/>
              <a:t>, no evidence of </a:t>
            </a:r>
            <a:r>
              <a:rPr lang="en-US" sz="2800" dirty="0" err="1"/>
              <a:t>paranasal</a:t>
            </a:r>
            <a:r>
              <a:rPr lang="en-US" sz="2800" dirty="0"/>
              <a:t> disease on CT, inaccessible lateral frontal sinus disease</a:t>
            </a:r>
          </a:p>
          <a:p>
            <a:r>
              <a:rPr lang="en-US" sz="2800" b="1" dirty="0"/>
              <a:t>SS</a:t>
            </a:r>
            <a:r>
              <a:rPr lang="en-US" sz="2800" dirty="0"/>
              <a:t>, no external scar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arkle">
  <a:themeElements>
    <a:clrScheme name="Sparkle 1">
      <a:dk1>
        <a:srgbClr val="000000"/>
      </a:dk1>
      <a:lt1>
        <a:srgbClr val="DDDDDD"/>
      </a:lt1>
      <a:dk2>
        <a:srgbClr val="0000FF"/>
      </a:dk2>
      <a:lt2>
        <a:srgbClr val="00CCCC"/>
      </a:lt2>
      <a:accent1>
        <a:srgbClr val="B2B2B2"/>
      </a:accent1>
      <a:accent2>
        <a:srgbClr val="FF9933"/>
      </a:accent2>
      <a:accent3>
        <a:srgbClr val="AAAAFF"/>
      </a:accent3>
      <a:accent4>
        <a:srgbClr val="BDBDBD"/>
      </a:accent4>
      <a:accent5>
        <a:srgbClr val="D5D5D5"/>
      </a:accent5>
      <a:accent6>
        <a:srgbClr val="E78A2D"/>
      </a:accent6>
      <a:hlink>
        <a:srgbClr val="CC00CC"/>
      </a:hlink>
      <a:folHlink>
        <a:srgbClr val="9999FF"/>
      </a:folHlink>
    </a:clrScheme>
    <a:fontScheme name="Sparkle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parkle 1">
        <a:dk1>
          <a:srgbClr val="000000"/>
        </a:dk1>
        <a:lt1>
          <a:srgbClr val="DDDDDD"/>
        </a:lt1>
        <a:dk2>
          <a:srgbClr val="0000FF"/>
        </a:dk2>
        <a:lt2>
          <a:srgbClr val="00CCCC"/>
        </a:lt2>
        <a:accent1>
          <a:srgbClr val="B2B2B2"/>
        </a:accent1>
        <a:accent2>
          <a:srgbClr val="FF9933"/>
        </a:accent2>
        <a:accent3>
          <a:srgbClr val="AAAAFF"/>
        </a:accent3>
        <a:accent4>
          <a:srgbClr val="BDBDBD"/>
        </a:accent4>
        <a:accent5>
          <a:srgbClr val="D5D5D5"/>
        </a:accent5>
        <a:accent6>
          <a:srgbClr val="E78A2D"/>
        </a:accent6>
        <a:hlink>
          <a:srgbClr val="CC00CC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arkle 2">
        <a:dk1>
          <a:srgbClr val="000000"/>
        </a:dk1>
        <a:lt1>
          <a:srgbClr val="CCCCFF"/>
        </a:lt1>
        <a:dk2>
          <a:srgbClr val="003399"/>
        </a:dk2>
        <a:lt2>
          <a:srgbClr val="76E0E6"/>
        </a:lt2>
        <a:accent1>
          <a:srgbClr val="66CCFF"/>
        </a:accent1>
        <a:accent2>
          <a:srgbClr val="6666FF"/>
        </a:accent2>
        <a:accent3>
          <a:srgbClr val="E2E2FF"/>
        </a:accent3>
        <a:accent4>
          <a:srgbClr val="000000"/>
        </a:accent4>
        <a:accent5>
          <a:srgbClr val="B8E2FF"/>
        </a:accent5>
        <a:accent6>
          <a:srgbClr val="5C5CE7"/>
        </a:accent6>
        <a:hlink>
          <a:srgbClr val="00CCCC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arkl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parkle 1">
    <a:dk1>
      <a:srgbClr val="000000"/>
    </a:dk1>
    <a:lt1>
      <a:srgbClr val="DDDDDD"/>
    </a:lt1>
    <a:dk2>
      <a:srgbClr val="0000FF"/>
    </a:dk2>
    <a:lt2>
      <a:srgbClr val="00CCCC"/>
    </a:lt2>
    <a:accent1>
      <a:srgbClr val="B2B2B2"/>
    </a:accent1>
    <a:accent2>
      <a:srgbClr val="FF9933"/>
    </a:accent2>
    <a:accent3>
      <a:srgbClr val="AAAAFF"/>
    </a:accent3>
    <a:accent4>
      <a:srgbClr val="BDBDBD"/>
    </a:accent4>
    <a:accent5>
      <a:srgbClr val="D5D5D5"/>
    </a:accent5>
    <a:accent6>
      <a:srgbClr val="E78A2D"/>
    </a:accent6>
    <a:hlink>
      <a:srgbClr val="CC00CC"/>
    </a:hlink>
    <a:folHlink>
      <a:srgbClr val="9999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C:\MSOffice\Templates\Presentation Designs\Sparkle.pot</Template>
  <TotalTime>4498</TotalTime>
  <Words>3880</Words>
  <Application>Microsoft Office PowerPoint</Application>
  <PresentationFormat>On-screen Show (4:3)</PresentationFormat>
  <Paragraphs>759</Paragraphs>
  <Slides>160</Slides>
  <Notes>93</Notes>
  <HiddenSlides>86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160</vt:i4>
      </vt:variant>
    </vt:vector>
  </HeadingPairs>
  <TitlesOfParts>
    <vt:vector size="162" baseType="lpstr">
      <vt:lpstr>Sparkle</vt:lpstr>
      <vt:lpstr>Image</vt:lpstr>
      <vt:lpstr>RHINOSINUSITIS</vt:lpstr>
      <vt:lpstr>At glance</vt:lpstr>
      <vt:lpstr>PowerPoint Presentation</vt:lpstr>
      <vt:lpstr>ANATOMY</vt:lpstr>
      <vt:lpstr>Skull </vt:lpstr>
      <vt:lpstr>Four Pairs of PNS </vt:lpstr>
      <vt:lpstr>OMC and Sinus Drainage</vt:lpstr>
      <vt:lpstr>Cadaveric Cut</vt:lpstr>
      <vt:lpstr>PowerPoint Presentation</vt:lpstr>
      <vt:lpstr>Physiology</vt:lpstr>
      <vt:lpstr>Ciliary Pattern</vt:lpstr>
      <vt:lpstr>The Ethmoid Sinus</vt:lpstr>
      <vt:lpstr>The Ethmoid Sinus, continued</vt:lpstr>
      <vt:lpstr>The Ethmoid Sinus, continued</vt:lpstr>
      <vt:lpstr>The Maxillary Sinuses</vt:lpstr>
      <vt:lpstr>Maxillary Sinuses, Continued</vt:lpstr>
      <vt:lpstr>Maxillary Sinus, continued</vt:lpstr>
      <vt:lpstr>Frontal Sinus</vt:lpstr>
      <vt:lpstr>Frontal Sinus, continued</vt:lpstr>
      <vt:lpstr>Sphenoid Sinuses</vt:lpstr>
      <vt:lpstr>PowerPoint Presentation</vt:lpstr>
      <vt:lpstr>Sphenoid Sinuses, continued</vt:lpstr>
      <vt:lpstr>Sphenoid Sinuses, continued</vt:lpstr>
      <vt:lpstr>Pathophysiology of Rhinosinusitis</vt:lpstr>
      <vt:lpstr>PowerPoint Presentation</vt:lpstr>
      <vt:lpstr>PowerPoint Presentation</vt:lpstr>
      <vt:lpstr>Normal function of PNS </vt:lpstr>
      <vt:lpstr>Pathophysiology of Rhinosinusitis </vt:lpstr>
      <vt:lpstr>Pathophysiology of Rhinosinusitis </vt:lpstr>
      <vt:lpstr>Acute and Chronic rhinosinusitis </vt:lpstr>
      <vt:lpstr>PowerPoint Presentation</vt:lpstr>
      <vt:lpstr>Pathophysiology of Rhinosinusitis, continued</vt:lpstr>
      <vt:lpstr>Rhinosinusitis</vt:lpstr>
      <vt:lpstr>Pathophysiology of Rhinosinusitis, </vt:lpstr>
      <vt:lpstr>Definitions</vt:lpstr>
      <vt:lpstr>Clinical Presentation</vt:lpstr>
      <vt:lpstr>Acute Rhinosinusitis</vt:lpstr>
      <vt:lpstr>Major factors</vt:lpstr>
      <vt:lpstr>DIAGNOSIS OF CHRONIC RHINOSINUSITIS: MAJOR AND MINOR FACTORS </vt:lpstr>
      <vt:lpstr>Strong History of Sinusitis</vt:lpstr>
      <vt:lpstr>Acute Rhinosinusitis</vt:lpstr>
      <vt:lpstr>Anterior Rhinoscopy</vt:lpstr>
      <vt:lpstr>Nasal Endoscopy </vt:lpstr>
      <vt:lpstr>Endoscopic View</vt:lpstr>
      <vt:lpstr>Endoscopic Findings</vt:lpstr>
      <vt:lpstr>Physical Examination Continue</vt:lpstr>
      <vt:lpstr>Radiography</vt:lpstr>
      <vt:lpstr>Investigation</vt:lpstr>
      <vt:lpstr>Plain Radiography</vt:lpstr>
      <vt:lpstr>Plain Radiography</vt:lpstr>
      <vt:lpstr>Plain Radiography</vt:lpstr>
      <vt:lpstr>Diagnosis</vt:lpstr>
      <vt:lpstr>Plain Radiography</vt:lpstr>
      <vt:lpstr>Computed Tomography </vt:lpstr>
      <vt:lpstr>CT Scan</vt:lpstr>
      <vt:lpstr>CT Scan And Plain Films</vt:lpstr>
      <vt:lpstr>Axail CT Scan</vt:lpstr>
      <vt:lpstr>Coronal CT Scan</vt:lpstr>
      <vt:lpstr>CT Scan Indications</vt:lpstr>
      <vt:lpstr>Radiological Diagnosis Concha Bullosa &amp; AFS</vt:lpstr>
      <vt:lpstr>PNS Findings</vt:lpstr>
      <vt:lpstr>PowerPoint Presentation</vt:lpstr>
      <vt:lpstr>CRS Coronal CT Scan</vt:lpstr>
      <vt:lpstr>MRI  PNS</vt:lpstr>
      <vt:lpstr>MRI and PNS Disease Extension or Complication </vt:lpstr>
      <vt:lpstr>Sinus Swab &amp; Aspirate</vt:lpstr>
      <vt:lpstr>Microbiology in Acute sinusitis</vt:lpstr>
      <vt:lpstr>Microbiology in Chronic Sinusitis</vt:lpstr>
      <vt:lpstr>Medical Management</vt:lpstr>
      <vt:lpstr>Medical Management</vt:lpstr>
      <vt:lpstr>Recalcitrant Rhinosinusitis</vt:lpstr>
      <vt:lpstr>Antimicrobial</vt:lpstr>
      <vt:lpstr>Medical Management</vt:lpstr>
      <vt:lpstr>Medical Management</vt:lpstr>
      <vt:lpstr>Medical Management</vt:lpstr>
      <vt:lpstr>Complications or severe illness</vt:lpstr>
      <vt:lpstr>Medical Management</vt:lpstr>
      <vt:lpstr>Surgical Management</vt:lpstr>
      <vt:lpstr>Surgical Treatment</vt:lpstr>
      <vt:lpstr>Functional Endoscopic Sinus Surgery (FESS)</vt:lpstr>
      <vt:lpstr>STEPS Of FESS</vt:lpstr>
      <vt:lpstr>CADAVERIC HANDON</vt:lpstr>
      <vt:lpstr>CADAVERIC HANDON</vt:lpstr>
      <vt:lpstr>PowerPoint Presentation</vt:lpstr>
      <vt:lpstr>PowerPoint Presentation</vt:lpstr>
      <vt:lpstr>PowerPoint Presentation</vt:lpstr>
      <vt:lpstr>Power Instrument</vt:lpstr>
      <vt:lpstr>Polypectomy</vt:lpstr>
      <vt:lpstr>Ethemoidectomy</vt:lpstr>
      <vt:lpstr>STEPS Of FESS</vt:lpstr>
      <vt:lpstr>Extended FESS</vt:lpstr>
      <vt:lpstr>• Postoperative Care:  </vt:lpstr>
      <vt:lpstr>FESS Results</vt:lpstr>
      <vt:lpstr>FESS Orbital Complications</vt:lpstr>
      <vt:lpstr>PowerPoint Presentation</vt:lpstr>
      <vt:lpstr>Retrobulbar Hematoma</vt:lpstr>
      <vt:lpstr>PowerPoint Presentation</vt:lpstr>
      <vt:lpstr>Rx</vt:lpstr>
      <vt:lpstr>FESS</vt:lpstr>
      <vt:lpstr>FESS Indications</vt:lpstr>
      <vt:lpstr>FESS</vt:lpstr>
      <vt:lpstr>CADAVERIC HANDON</vt:lpstr>
      <vt:lpstr>Turbinate Hypertrophy</vt:lpstr>
      <vt:lpstr>Turbinate traetment</vt:lpstr>
      <vt:lpstr>Complications</vt:lpstr>
      <vt:lpstr>Orbital Complications</vt:lpstr>
      <vt:lpstr>Complications:  Orbital</vt:lpstr>
      <vt:lpstr>PowerPoint Presentation</vt:lpstr>
      <vt:lpstr>PowerPoint Presentation</vt:lpstr>
      <vt:lpstr>Complications</vt:lpstr>
      <vt:lpstr>PowerPoint Presentation</vt:lpstr>
      <vt:lpstr>Complications</vt:lpstr>
      <vt:lpstr>PowerPoint Presentation</vt:lpstr>
      <vt:lpstr>PowerPoint Presentation</vt:lpstr>
      <vt:lpstr>Complications</vt:lpstr>
      <vt:lpstr>PowerPoint Presentation</vt:lpstr>
      <vt:lpstr>Complications</vt:lpstr>
      <vt:lpstr>Complications</vt:lpstr>
      <vt:lpstr>PowerPoint Presentation</vt:lpstr>
      <vt:lpstr>Complications Treatment</vt:lpstr>
      <vt:lpstr>Case Presentation</vt:lpstr>
      <vt:lpstr>Complications:  Orbital</vt:lpstr>
      <vt:lpstr>Complications:  Orbital</vt:lpstr>
      <vt:lpstr>Complications:  Orbital</vt:lpstr>
      <vt:lpstr>Complications:  Cavernous Sinus Thrombosis</vt:lpstr>
      <vt:lpstr>Intracranial Complications </vt:lpstr>
      <vt:lpstr>Subdural Abscesses</vt:lpstr>
      <vt:lpstr> Mucoceles</vt:lpstr>
      <vt:lpstr>Complications:  Mucoceles</vt:lpstr>
      <vt:lpstr>Complications:  Mucoceles</vt:lpstr>
      <vt:lpstr>Other Complications</vt:lpstr>
      <vt:lpstr>Fungal Sinusitis</vt:lpstr>
      <vt:lpstr>Allergic Fungal Sinusitis</vt:lpstr>
      <vt:lpstr>Allergic fungal sinusitis</vt:lpstr>
      <vt:lpstr>Presentation</vt:lpstr>
      <vt:lpstr>Coronal CT Scan  Hetrogenocity</vt:lpstr>
      <vt:lpstr>Radiology of AFS (CT, MRI)</vt:lpstr>
      <vt:lpstr> AFS Treatment</vt:lpstr>
      <vt:lpstr>Recurrence</vt:lpstr>
      <vt:lpstr>FUNGAL BALL</vt:lpstr>
      <vt:lpstr>Acute Fungal Sinusitis</vt:lpstr>
      <vt:lpstr>Acute Fungal Sinusitis, continued</vt:lpstr>
      <vt:lpstr>Acute Fungal Sinusitis, continued</vt:lpstr>
      <vt:lpstr>Invasive fungal sinusitis</vt:lpstr>
      <vt:lpstr>Treatment</vt:lpstr>
      <vt:lpstr>At glance</vt:lpstr>
      <vt:lpstr>Allergy and Rhinosinusitis</vt:lpstr>
      <vt:lpstr>Allergy Diagnosis</vt:lpstr>
      <vt:lpstr>Allergy Diagnosis</vt:lpstr>
      <vt:lpstr>Allergy Diagnosis</vt:lpstr>
      <vt:lpstr>Allergy Treatment</vt:lpstr>
      <vt:lpstr>Asthma and Rhinosinusitis</vt:lpstr>
      <vt:lpstr>Asthma and Rhinosinusitis</vt:lpstr>
      <vt:lpstr>History and Physical Exam</vt:lpstr>
      <vt:lpstr>History and Physical, continued</vt:lpstr>
      <vt:lpstr>History and Physical</vt:lpstr>
      <vt:lpstr>Acute Bacterial Sinusitis</vt:lpstr>
      <vt:lpstr>PowerPoint Presentation</vt:lpstr>
      <vt:lpstr>Acute Bacterial Sinusitis, continued</vt:lpstr>
      <vt:lpstr>Acute Bacterial Sinusitis, continued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ACUTE SINUSITIS</dc:title>
  <dc:creator>UTMB</dc:creator>
  <cp:lastModifiedBy>class2</cp:lastModifiedBy>
  <cp:revision>251</cp:revision>
  <dcterms:created xsi:type="dcterms:W3CDTF">1997-03-16T17:31:18Z</dcterms:created>
  <dcterms:modified xsi:type="dcterms:W3CDTF">2017-12-03T08:29:44Z</dcterms:modified>
</cp:coreProperties>
</file>