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handoutMasterIdLst>
    <p:handoutMasterId r:id="rId122"/>
  </p:handoutMasterIdLst>
  <p:sldIdLst>
    <p:sldId id="3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6" r:id="rId1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BE620A0-D779-4A5E-926C-98E5E5FAB2A1}">
          <p14:sldIdLst>
            <p14:sldId id="378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0E246-F62D-DE46-85AE-DC564B8C045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D3B0F-0545-9540-98AB-9423A5D6E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51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9C3A-8070-F746-BCCD-42897D2A266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FC34A-C28D-E341-97F3-77BCC928D9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4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0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14320" y="475107"/>
            <a:ext cx="3515359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E7AC-D3E2-9F4D-8FA9-38B0BA5EA8C7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2BC0-8317-CC45-BA93-2193D9AE4185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386F-FE88-E246-9622-981346F3A81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57742-373D-164B-894E-FACF9714D29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A2B0-19FA-A742-8E37-18393362208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140" y="509142"/>
            <a:ext cx="8065719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788795"/>
            <a:ext cx="7712709" cy="447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3D08-C2A4-2B48-B290-0A21DCDCEE2D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986" y="1435354"/>
            <a:ext cx="8632556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endParaRPr lang="en-US" sz="5400" spc="-15" dirty="0"/>
          </a:p>
          <a:p>
            <a:pPr marL="11206"/>
            <a:r>
              <a:rPr lang="en-US" sz="5400" spc="-15" dirty="0"/>
              <a:t>    </a:t>
            </a:r>
            <a:r>
              <a:rPr lang="en-US" sz="5400" spc="-15" dirty="0">
                <a:solidFill>
                  <a:srgbClr val="FF0000"/>
                </a:solidFill>
              </a:rPr>
              <a:t>TRAUMA </a:t>
            </a:r>
            <a:r>
              <a:rPr lang="en-US" sz="5400" dirty="0">
                <a:solidFill>
                  <a:srgbClr val="FF0000"/>
                </a:solidFill>
              </a:rPr>
              <a:t>and </a:t>
            </a:r>
            <a:r>
              <a:rPr lang="en-US" sz="5400" spc="-5" dirty="0">
                <a:solidFill>
                  <a:srgbClr val="FF0000"/>
                </a:solidFill>
              </a:rPr>
              <a:t>FBs </a:t>
            </a:r>
            <a:r>
              <a:rPr lang="en-US" sz="5400" dirty="0">
                <a:solidFill>
                  <a:srgbClr val="FF0000"/>
                </a:solidFill>
              </a:rPr>
              <a:t>in</a:t>
            </a:r>
            <a:r>
              <a:rPr lang="en-US" sz="5400" spc="-30" dirty="0">
                <a:solidFill>
                  <a:srgbClr val="FF0000"/>
                </a:solidFill>
              </a:rPr>
              <a:t> </a:t>
            </a:r>
            <a:r>
              <a:rPr lang="en-US" sz="5400" spc="-5" dirty="0">
                <a:solidFill>
                  <a:srgbClr val="FF0000"/>
                </a:solidFill>
              </a:rPr>
              <a:t>ENT</a:t>
            </a:r>
            <a:endParaRPr sz="5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008" y="2939467"/>
            <a:ext cx="6965015" cy="298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US" sz="3177" b="1" dirty="0"/>
          </a:p>
          <a:p>
            <a:r>
              <a:rPr lang="en-US" sz="3530" b="1" dirty="0"/>
              <a:t>                  Dr. Badi ALDOSARI</a:t>
            </a:r>
          </a:p>
          <a:p>
            <a:r>
              <a:rPr lang="en-US" sz="3177" b="1" dirty="0"/>
              <a:t>Assistant Professor</a:t>
            </a:r>
          </a:p>
          <a:p>
            <a:r>
              <a:rPr lang="en-US" sz="3177" b="1" dirty="0"/>
              <a:t>Facial Plastic Surgery Consultant</a:t>
            </a:r>
          </a:p>
          <a:p>
            <a:r>
              <a:rPr lang="en-US" sz="3177" b="1" dirty="0"/>
              <a:t>ENT Consultant</a:t>
            </a:r>
          </a:p>
          <a:p>
            <a:r>
              <a:rPr lang="en-US" sz="3177" b="1" dirty="0"/>
              <a:t>King </a:t>
            </a:r>
            <a:r>
              <a:rPr lang="en-US" sz="3177" b="1" dirty="0" err="1"/>
              <a:t>Abdulaziz</a:t>
            </a:r>
            <a:r>
              <a:rPr lang="en-US" sz="3177" b="1" dirty="0"/>
              <a:t> University Hospital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"/>
            <a:ext cx="3630706" cy="160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23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1630">
              <a:lnSpc>
                <a:spcPct val="100000"/>
              </a:lnSpc>
            </a:pPr>
            <a:r>
              <a:rPr spc="-10" dirty="0"/>
              <a:t>Reduction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981263"/>
            <a:ext cx="3100451" cy="390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1500" y="2286000"/>
            <a:ext cx="3492499" cy="377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8600" y="1371600"/>
            <a:ext cx="1704975" cy="503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31D1D2A-F497-9C4F-B74A-3A930FB84B08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533400"/>
            <a:ext cx="4181475" cy="571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13F117E-1BCD-B149-A2D3-74A212E26BB5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100</a:t>
            </a:fld>
            <a:endParaRPr lang="uk-UA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189470" cy="156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Heimlich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Maneuver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Slapping the back with the </a:t>
            </a:r>
            <a:r>
              <a:rPr sz="3200" spc="-20" dirty="0">
                <a:latin typeface="Calibri"/>
                <a:cs typeface="Calibri"/>
              </a:rPr>
              <a:t>patient’s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head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down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01797BC-AE1F-EB4A-B533-6C74D45FA917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101</a:t>
            </a:fld>
            <a:endParaRPr lang="uk-UA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143063"/>
            <a:ext cx="5740400" cy="4592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94F2E3F-07CB-7545-9855-B6B37B53F332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102</a:t>
            </a:fld>
            <a:endParaRPr lang="uk-UA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2235">
              <a:lnSpc>
                <a:spcPct val="100000"/>
              </a:lnSpc>
            </a:pPr>
            <a:r>
              <a:rPr spc="-5" dirty="0"/>
              <a:t>TR</a:t>
            </a:r>
            <a:r>
              <a:rPr spc="-45" dirty="0"/>
              <a:t>E</a:t>
            </a:r>
            <a:r>
              <a:rPr spc="-355" dirty="0"/>
              <a:t>A</a:t>
            </a:r>
            <a:r>
              <a:rPr spc="-5" dirty="0"/>
              <a:t>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189470" cy="3804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Heimlich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Maneuver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Slapping the back with the </a:t>
            </a:r>
            <a:r>
              <a:rPr sz="3200" spc="-20" dirty="0">
                <a:latin typeface="Calibri"/>
                <a:cs typeface="Calibri"/>
              </a:rPr>
              <a:t>patient’s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head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down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Manual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removal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Removal </a:t>
            </a:r>
            <a:r>
              <a:rPr sz="3200" spc="-15" dirty="0">
                <a:latin typeface="Calibri"/>
                <a:cs typeface="Calibri"/>
              </a:rPr>
              <a:t>by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laryngoscopy</a:t>
            </a:r>
            <a:endParaRPr sz="3200">
              <a:latin typeface="Calibri"/>
              <a:cs typeface="Calibri"/>
            </a:endParaRPr>
          </a:p>
          <a:p>
            <a:pPr marL="355600" marR="174688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Tracheostomy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laryngostomy  </a:t>
            </a:r>
            <a:r>
              <a:rPr sz="3200" spc="-20" dirty="0">
                <a:latin typeface="Calibri"/>
                <a:cs typeface="Calibri"/>
              </a:rPr>
              <a:t>(cricothyrotomy)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AB3F0A7-1E66-2D45-8040-F9F4C1BDD3BF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103</a:t>
            </a:fld>
            <a:endParaRPr lang="uk-UA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600" spc="-15" dirty="0"/>
              <a:t>Foreign </a:t>
            </a:r>
            <a:r>
              <a:rPr sz="3600" dirty="0"/>
              <a:t>bodies in the </a:t>
            </a:r>
            <a:r>
              <a:rPr sz="3600" spc="-10" dirty="0"/>
              <a:t>tracheobronchial</a:t>
            </a:r>
            <a:r>
              <a:rPr sz="3600" spc="-130" dirty="0"/>
              <a:t> </a:t>
            </a:r>
            <a:r>
              <a:rPr sz="3600" spc="-15" dirty="0"/>
              <a:t>tree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3186"/>
            <a:ext cx="3670935" cy="318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Usually in </a:t>
            </a:r>
            <a:r>
              <a:rPr sz="2800" spc="-20" dirty="0">
                <a:latin typeface="Calibri"/>
                <a:cs typeface="Calibri"/>
              </a:rPr>
              <a:t>infants </a:t>
            </a:r>
            <a:r>
              <a:rPr sz="2800" spc="-5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children</a:t>
            </a:r>
            <a:endParaRPr sz="2800">
              <a:latin typeface="Calibri"/>
              <a:cs typeface="Calibri"/>
            </a:endParaRPr>
          </a:p>
          <a:p>
            <a:pPr marL="355600" marR="210820" indent="-342900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45" dirty="0">
                <a:latin typeface="Calibri"/>
                <a:cs typeface="Calibri"/>
              </a:rPr>
              <a:t>FB’s </a:t>
            </a:r>
            <a:r>
              <a:rPr sz="2800" spc="-15" dirty="0">
                <a:latin typeface="Calibri"/>
                <a:cs typeface="Calibri"/>
              </a:rPr>
              <a:t>are organic  </a:t>
            </a:r>
            <a:r>
              <a:rPr sz="2800" spc="-10" dirty="0">
                <a:latin typeface="Calibri"/>
                <a:cs typeface="Calibri"/>
              </a:rPr>
              <a:t>material (mostly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food  </a:t>
            </a:r>
            <a:r>
              <a:rPr sz="2800" spc="-15" dirty="0">
                <a:latin typeface="Calibri"/>
                <a:cs typeface="Calibri"/>
              </a:rPr>
              <a:t>derivatives)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Location: Mostly </a:t>
            </a:r>
            <a:r>
              <a:rPr sz="2800" spc="-5" dirty="0">
                <a:latin typeface="Calibri"/>
                <a:cs typeface="Calibri"/>
              </a:rPr>
              <a:t>in the  </a:t>
            </a:r>
            <a:r>
              <a:rPr sz="2800" spc="-10" dirty="0">
                <a:latin typeface="Calibri"/>
                <a:cs typeface="Calibri"/>
              </a:rPr>
              <a:t>right side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60%)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4419600"/>
            <a:ext cx="3810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6850" y="1143000"/>
            <a:ext cx="3867149" cy="323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BC0178D-25F7-E242-9EB8-145AD25E6CBE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104</a:t>
            </a:fld>
            <a:endParaRPr lang="uk-UA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068578"/>
            <a:ext cx="458216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CLINICAL</a:t>
            </a:r>
            <a:r>
              <a:rPr sz="3600" spc="-85" dirty="0"/>
              <a:t> </a:t>
            </a:r>
            <a:r>
              <a:rPr sz="3600" spc="-50" dirty="0"/>
              <a:t>PRESENTATION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903603"/>
            <a:ext cx="7633970" cy="363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Choking, </a:t>
            </a:r>
            <a:r>
              <a:rPr sz="2800" spc="-10" dirty="0">
                <a:latin typeface="Calibri"/>
                <a:cs typeface="Calibri"/>
              </a:rPr>
              <a:t>cough, </a:t>
            </a:r>
            <a:r>
              <a:rPr sz="2800" spc="-5" dirty="0">
                <a:latin typeface="Calibri"/>
                <a:cs typeface="Calibri"/>
              </a:rPr>
              <a:t>gagging &amp;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cyanosis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Caused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by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laryngeal</a:t>
            </a:r>
            <a:r>
              <a:rPr sz="240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Calibri"/>
                <a:cs typeface="Calibri"/>
              </a:rPr>
              <a:t>reflexes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Asymptomatic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phase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1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Due 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to fatigue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cough </a:t>
            </a:r>
            <a:r>
              <a:rPr sz="2400" spc="-20" dirty="0">
                <a:solidFill>
                  <a:srgbClr val="1F487C"/>
                </a:solidFill>
                <a:latin typeface="Calibri"/>
                <a:cs typeface="Calibri"/>
              </a:rPr>
              <a:t>reflex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2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Wheeze, </a:t>
            </a:r>
            <a:r>
              <a:rPr sz="2800" spc="-15" dirty="0">
                <a:latin typeface="Calibri"/>
                <a:cs typeface="Calibri"/>
              </a:rPr>
              <a:t>intractable </a:t>
            </a:r>
            <a:r>
              <a:rPr sz="2800" spc="-10" dirty="0">
                <a:latin typeface="Calibri"/>
                <a:cs typeface="Calibri"/>
              </a:rPr>
              <a:t>cough, </a:t>
            </a:r>
            <a:r>
              <a:rPr sz="2800" spc="-20" dirty="0">
                <a:latin typeface="Calibri"/>
                <a:cs typeface="Calibri"/>
              </a:rPr>
              <a:t>persistent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recurrent  </a:t>
            </a:r>
            <a:r>
              <a:rPr sz="2800" spc="-10" dirty="0">
                <a:latin typeface="Calibri"/>
                <a:cs typeface="Calibri"/>
              </a:rPr>
              <a:t>chest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infection.</a:t>
            </a:r>
            <a:endParaRPr sz="2800">
              <a:latin typeface="Calibri"/>
              <a:cs typeface="Calibri"/>
            </a:endParaRPr>
          </a:p>
          <a:p>
            <a:pPr marL="824865" lvl="1" indent="-354965">
              <a:lnSpc>
                <a:spcPct val="100000"/>
              </a:lnSpc>
              <a:spcBef>
                <a:spcPts val="1215"/>
              </a:spcBef>
              <a:buClr>
                <a:srgbClr val="000000"/>
              </a:buClr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Due 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emphysema, atelectasis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or</a:t>
            </a:r>
            <a:r>
              <a:rPr sz="24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infection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D94B0B4-D602-4F48-816A-879E91BAA316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105</a:t>
            </a:fld>
            <a:endParaRPr lang="uk-UA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143000"/>
            <a:ext cx="6440551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CADFC64-71C5-324B-9321-13301D0B57B6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106</a:t>
            </a:fld>
            <a:endParaRPr lang="uk-UA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026" y="2159380"/>
            <a:ext cx="6837680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Radiology of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tracheobronchial</a:t>
            </a:r>
            <a:endParaRPr sz="44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4400" spc="-110" dirty="0">
                <a:latin typeface="Calibri"/>
                <a:cs typeface="Calibri"/>
              </a:rPr>
              <a:t>F.Bs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1AFFF9-DCF2-0E45-836B-DEE87556D470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107</a:t>
            </a:fld>
            <a:endParaRPr lang="uk-UA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0690">
              <a:lnSpc>
                <a:spcPct val="100000"/>
              </a:lnSpc>
            </a:pPr>
            <a:r>
              <a:rPr dirty="0"/>
              <a:t>1</a:t>
            </a:r>
            <a:r>
              <a:rPr spc="-80" dirty="0"/>
              <a:t> </a:t>
            </a:r>
            <a:r>
              <a:rPr dirty="0"/>
              <a:t>Normal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76BFE84-C83C-BC44-BAE6-689F97B0FB7F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108</a:t>
            </a:fld>
            <a:endParaRPr lang="uk-UA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0395">
              <a:lnSpc>
                <a:spcPct val="100000"/>
              </a:lnSpc>
            </a:pPr>
            <a:r>
              <a:rPr dirty="0"/>
              <a:t>2 Radio-opaque</a:t>
            </a:r>
            <a:r>
              <a:rPr spc="-60" dirty="0"/>
              <a:t> </a:t>
            </a:r>
            <a:r>
              <a:rPr spc="-5" dirty="0"/>
              <a:t>FB</a:t>
            </a:r>
          </a:p>
        </p:txBody>
      </p:sp>
      <p:sp>
        <p:nvSpPr>
          <p:cNvPr id="3" name="object 3"/>
          <p:cNvSpPr/>
          <p:nvPr/>
        </p:nvSpPr>
        <p:spPr>
          <a:xfrm>
            <a:off x="877887" y="1628838"/>
            <a:ext cx="7388225" cy="446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356D488-7FEC-4040-89A5-9667E9D4F22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109</a:t>
            </a:fld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1828800"/>
            <a:ext cx="4267200" cy="414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4EAD6EE-96F6-414E-A8B4-1B5EF29FB18D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371600"/>
            <a:ext cx="4762500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0" y="1219200"/>
            <a:ext cx="3371850" cy="476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3F19774-7EF1-3F44-827B-67F1EBAD583D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110</a:t>
            </a:fld>
            <a:endParaRPr lang="uk-UA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250" y="342900"/>
            <a:ext cx="43815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75EF084-00BC-1C4D-928A-A7C757E4A2E0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111</a:t>
            </a:fld>
            <a:endParaRPr lang="uk-UA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981200"/>
            <a:ext cx="4229100" cy="351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14900" y="1981200"/>
            <a:ext cx="4229099" cy="351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8560">
              <a:lnSpc>
                <a:spcPct val="100000"/>
              </a:lnSpc>
            </a:pPr>
            <a:r>
              <a:rPr dirty="0"/>
              <a:t>3</a:t>
            </a:r>
            <a:r>
              <a:rPr spc="-85" dirty="0"/>
              <a:t> </a:t>
            </a:r>
            <a:r>
              <a:rPr spc="-15" dirty="0"/>
              <a:t>Emphysema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644" y="5832347"/>
            <a:ext cx="10788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Inspiration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3628" y="5908547"/>
            <a:ext cx="10382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rati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B89500E-9185-6F4F-84D1-830D7E465EB1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112</a:t>
            </a:fld>
            <a:endParaRPr lang="uk-UA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2133600"/>
            <a:ext cx="4972050" cy="338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4010">
              <a:lnSpc>
                <a:spcPct val="100000"/>
              </a:lnSpc>
            </a:pPr>
            <a:r>
              <a:rPr dirty="0"/>
              <a:t>4</a:t>
            </a:r>
            <a:r>
              <a:rPr spc="-80" dirty="0"/>
              <a:t> </a:t>
            </a:r>
            <a:r>
              <a:rPr spc="-5" dirty="0"/>
              <a:t>Collapse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8A58040-D117-DE4B-B56E-3D3967B7C9F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113</a:t>
            </a:fld>
            <a:endParaRPr lang="uk-UA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204" y="441071"/>
            <a:ext cx="510603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/>
              <a:t>5</a:t>
            </a:r>
            <a:r>
              <a:rPr dirty="0"/>
              <a:t>.</a:t>
            </a:r>
            <a:r>
              <a:rPr spc="-30" dirty="0"/>
              <a:t> </a:t>
            </a:r>
            <a:r>
              <a:rPr spc="-5" dirty="0"/>
              <a:t>Bronchopneumonia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200400" y="1905000"/>
            <a:ext cx="2628900" cy="394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E98DACC-8170-6F4D-B3A5-5A435ACA0D8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114</a:t>
            </a:fld>
            <a:endParaRPr lang="uk-UA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6901180" cy="320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735">
              <a:lnSpc>
                <a:spcPct val="100000"/>
              </a:lnSpc>
            </a:pPr>
            <a:r>
              <a:rPr sz="3200" spc="-14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initiated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5" dirty="0">
                <a:latin typeface="Calibri"/>
                <a:cs typeface="Calibri"/>
              </a:rPr>
              <a:t>clinical</a:t>
            </a:r>
            <a:r>
              <a:rPr sz="3200" spc="1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suspicion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Bronchoscopy: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most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cases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Bronchotomy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Pulmonary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resection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2819273"/>
            <a:ext cx="2286000" cy="2240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1B95C42-F3A1-2F41-B269-30E6231EDDDE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115</a:t>
            </a:fld>
            <a:endParaRPr lang="uk-UA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219200"/>
            <a:ext cx="581025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AE3A948-EA56-B542-86C5-9DA0B46E34C8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116</a:t>
            </a:fld>
            <a:endParaRPr lang="uk-UA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066800"/>
            <a:ext cx="619125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B863D76-F63A-6143-AFAA-A79D6A496F1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117</a:t>
            </a:fld>
            <a:endParaRPr lang="uk-UA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1371600"/>
            <a:ext cx="523875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FEB2461-90A4-8941-BD78-9B164A18B40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118</a:t>
            </a:fld>
            <a:endParaRPr lang="uk-UA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7257" y="2494660"/>
            <a:ext cx="273177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THANK</a:t>
            </a:r>
            <a:r>
              <a:rPr spc="-80" dirty="0"/>
              <a:t> </a:t>
            </a:r>
            <a:r>
              <a:rPr spc="-50" dirty="0"/>
              <a:t>YOU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04216FA-5C17-3548-909C-5FC8D7A5E054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119</a:t>
            </a:fld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7990">
              <a:lnSpc>
                <a:spcPct val="100000"/>
              </a:lnSpc>
            </a:pPr>
            <a:r>
              <a:rPr spc="-5" dirty="0"/>
              <a:t>Rhinoplasty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451167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correct </a:t>
            </a:r>
            <a:r>
              <a:rPr sz="3200" spc="-20" dirty="0">
                <a:latin typeface="Calibri"/>
                <a:cs typeface="Calibri"/>
              </a:rPr>
              <a:t>“old”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fractures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3243CDD-0E65-4745-8C98-6A8F5D59F96F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04800"/>
            <a:ext cx="3278251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389000"/>
            <a:ext cx="4571999" cy="303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3536950"/>
            <a:ext cx="4571999" cy="301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FAD64CB-0427-834F-8105-AAA906AEAA0F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713" y="2494660"/>
            <a:ext cx="459168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Nasal </a:t>
            </a:r>
            <a:r>
              <a:rPr spc="-5" dirty="0"/>
              <a:t>Septum</a:t>
            </a:r>
            <a:r>
              <a:rPr spc="-70" dirty="0"/>
              <a:t> </a:t>
            </a:r>
            <a:r>
              <a:rPr dirty="0"/>
              <a:t>Injury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4C4F20A-A621-DC49-890C-9B8CCC0F771D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3410">
              <a:lnSpc>
                <a:spcPct val="100000"/>
              </a:lnSpc>
            </a:pPr>
            <a:r>
              <a:rPr spc="-5" dirty="0"/>
              <a:t>Displacement </a:t>
            </a:r>
            <a:r>
              <a:rPr dirty="0"/>
              <a:t>of nasal</a:t>
            </a:r>
            <a:r>
              <a:rPr spc="-60" dirty="0"/>
              <a:t> </a:t>
            </a:r>
            <a:r>
              <a:rPr dirty="0"/>
              <a:t>septum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2057400"/>
            <a:ext cx="33528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2209800"/>
            <a:ext cx="32004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AED440C-9330-904F-81CF-A67C8623FF76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5720">
              <a:lnSpc>
                <a:spcPct val="100000"/>
              </a:lnSpc>
            </a:pPr>
            <a:r>
              <a:rPr spc="-15" dirty="0"/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4018279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asymptomatic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Nasal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obstruction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Cosmetic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deformity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616E690-2BC4-D54E-93D4-0494A4F6FC0C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514" y="204342"/>
            <a:ext cx="741807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907030" algn="l"/>
              </a:tabLst>
            </a:pPr>
            <a:r>
              <a:rPr sz="4000" spc="-45" dirty="0"/>
              <a:t>Treatment</a:t>
            </a:r>
            <a:r>
              <a:rPr sz="4000" spc="5" dirty="0"/>
              <a:t> </a:t>
            </a:r>
            <a:r>
              <a:rPr sz="4000" spc="-5" dirty="0"/>
              <a:t>of	</a:t>
            </a:r>
            <a:r>
              <a:rPr sz="4000" spc="-10" dirty="0"/>
              <a:t>displacement </a:t>
            </a:r>
            <a:r>
              <a:rPr sz="4000" spc="-5" dirty="0"/>
              <a:t>of</a:t>
            </a:r>
            <a:r>
              <a:rPr sz="4000" spc="-30" dirty="0"/>
              <a:t> </a:t>
            </a:r>
            <a:r>
              <a:rPr sz="4000" spc="-10" dirty="0"/>
              <a:t>nasal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10" dirty="0"/>
              <a:t>septum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5151120" cy="278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 </a:t>
            </a:r>
            <a:r>
              <a:rPr sz="3200" spc="-15" dirty="0">
                <a:latin typeface="Calibri"/>
                <a:cs typeface="Calibri"/>
              </a:rPr>
              <a:t>symptoms: </a:t>
            </a:r>
            <a:r>
              <a:rPr sz="3200" dirty="0">
                <a:latin typeface="Calibri"/>
                <a:cs typeface="Calibri"/>
              </a:rPr>
              <a:t>no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treatment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Symptomatic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4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Early presentation: </a:t>
            </a:r>
            <a:r>
              <a:rPr sz="2800" spc="-10" dirty="0">
                <a:latin typeface="Calibri"/>
                <a:cs typeface="Calibri"/>
              </a:rPr>
              <a:t>Reposition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Late presentation: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Septoplasty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1289049"/>
            <a:ext cx="1600200" cy="5568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FEFB9A4-A408-BC4C-B406-E3073533D3FD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4689" y="810005"/>
            <a:ext cx="267462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</a:t>
            </a:r>
            <a:r>
              <a:rPr spc="-55" dirty="0"/>
              <a:t>t</a:t>
            </a:r>
            <a:r>
              <a:rPr spc="-5" dirty="0"/>
              <a:t>opla</a:t>
            </a:r>
            <a:r>
              <a:rPr spc="-35" dirty="0"/>
              <a:t>s</a:t>
            </a:r>
            <a:r>
              <a:rPr dirty="0"/>
              <a:t>ty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00212"/>
            <a:ext cx="2287651" cy="399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9975" y="1773237"/>
            <a:ext cx="2165350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989137"/>
            <a:ext cx="2079625" cy="4213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9750" y="1989201"/>
            <a:ext cx="2254249" cy="4176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B64BBD0-7B50-C048-9C29-F515AD25E99B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9460">
              <a:lnSpc>
                <a:spcPct val="100000"/>
              </a:lnSpc>
            </a:pPr>
            <a:r>
              <a:rPr spc="-10" dirty="0"/>
              <a:t>Septal</a:t>
            </a:r>
            <a:r>
              <a:rPr spc="-105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/>
          <p:nvPr/>
        </p:nvSpPr>
        <p:spPr>
          <a:xfrm>
            <a:off x="2895600" y="2133473"/>
            <a:ext cx="3276600" cy="2846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8C3BDAA-449F-2D41-A2D0-B1B04EA9E0ED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>
              <a:lnSpc>
                <a:spcPct val="100000"/>
              </a:lnSpc>
            </a:pPr>
            <a:r>
              <a:rPr spc="-5" dirty="0"/>
              <a:t>Objectives </a:t>
            </a:r>
            <a:r>
              <a:rPr dirty="0"/>
              <a:t>of the</a:t>
            </a:r>
            <a:r>
              <a:rPr spc="-80" dirty="0"/>
              <a:t> </a:t>
            </a:r>
            <a:r>
              <a:rPr spc="-10" dirty="0"/>
              <a:t>lecture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55"/>
            <a:ext cx="8056880" cy="452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32105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Discuss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presentation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patients </a:t>
            </a:r>
            <a:r>
              <a:rPr sz="3200" spc="-5" dirty="0">
                <a:latin typeface="Calibri"/>
                <a:cs typeface="Calibri"/>
              </a:rPr>
              <a:t>with  </a:t>
            </a:r>
            <a:r>
              <a:rPr sz="3200" spc="-10" dirty="0">
                <a:latin typeface="Calibri"/>
                <a:cs typeface="Calibri"/>
              </a:rPr>
              <a:t>trauma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nose, </a:t>
            </a:r>
            <a:r>
              <a:rPr sz="3200" dirty="0">
                <a:latin typeface="Calibri"/>
                <a:cs typeface="Calibri"/>
              </a:rPr>
              <a:t>ear </a:t>
            </a:r>
            <a:r>
              <a:rPr sz="3200" spc="-5" dirty="0">
                <a:latin typeface="Calibri"/>
                <a:cs typeface="Calibri"/>
              </a:rPr>
              <a:t>or the larynx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patients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ingested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inhaled FBs or </a:t>
            </a:r>
            <a:r>
              <a:rPr sz="3200" dirty="0">
                <a:latin typeface="Calibri"/>
                <a:cs typeface="Calibri"/>
              </a:rPr>
              <a:t>with  </a:t>
            </a:r>
            <a:r>
              <a:rPr sz="3200" spc="-5" dirty="0">
                <a:latin typeface="Calibri"/>
                <a:cs typeface="Calibri"/>
              </a:rPr>
              <a:t>FBS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5" dirty="0">
                <a:latin typeface="Calibri"/>
                <a:cs typeface="Calibri"/>
              </a:rPr>
              <a:t>nose or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85" dirty="0">
                <a:latin typeface="Calibri"/>
                <a:cs typeface="Calibri"/>
              </a:rPr>
              <a:t>ear.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Discuss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management of those </a:t>
            </a: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spc="-5" dirty="0">
                <a:latin typeface="Calibri"/>
                <a:cs typeface="Calibri"/>
              </a:rPr>
              <a:t>emphasis </a:t>
            </a:r>
            <a:r>
              <a:rPr sz="3200" dirty="0">
                <a:latin typeface="Calibri"/>
                <a:cs typeface="Calibri"/>
              </a:rPr>
              <a:t>on the </a:t>
            </a:r>
            <a:r>
              <a:rPr sz="3200" spc="-10" dirty="0">
                <a:latin typeface="Calibri"/>
                <a:cs typeface="Calibri"/>
              </a:rPr>
              <a:t>emergency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treatment.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4D323AC-49D3-5B43-9177-1D25B8C0772E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9460">
              <a:lnSpc>
                <a:spcPct val="100000"/>
              </a:lnSpc>
            </a:pPr>
            <a:r>
              <a:rPr spc="-10" dirty="0"/>
              <a:t>Septal</a:t>
            </a:r>
            <a:r>
              <a:rPr spc="-105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2438400"/>
            <a:ext cx="3546475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2409825"/>
            <a:ext cx="3603625" cy="3181350"/>
          </a:xfrm>
          <a:custGeom>
            <a:avLst/>
            <a:gdLst/>
            <a:ahLst/>
            <a:cxnLst/>
            <a:rect l="l" t="t" r="r" b="b"/>
            <a:pathLst>
              <a:path w="3603625" h="3181350">
                <a:moveTo>
                  <a:pt x="0" y="3181350"/>
                </a:moveTo>
                <a:lnTo>
                  <a:pt x="3603625" y="3181350"/>
                </a:lnTo>
                <a:lnTo>
                  <a:pt x="3603625" y="0"/>
                </a:lnTo>
                <a:lnTo>
                  <a:pt x="0" y="0"/>
                </a:lnTo>
                <a:lnTo>
                  <a:pt x="0" y="3181350"/>
                </a:lnTo>
                <a:close/>
              </a:path>
            </a:pathLst>
          </a:custGeom>
          <a:ln w="5715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1752536"/>
            <a:ext cx="4038599" cy="4052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5E92B3F-07CA-E047-8BBD-2E7BE685EEDC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>
              <a:lnSpc>
                <a:spcPct val="100000"/>
              </a:lnSpc>
            </a:pPr>
            <a:r>
              <a:rPr spc="-15" dirty="0"/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265804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Nasal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obstruction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9414FE4-87FA-CD43-AB95-39E76FEF7D3C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spc="-5" dirty="0"/>
              <a:t>Complications </a:t>
            </a:r>
            <a:r>
              <a:rPr dirty="0"/>
              <a:t>of </a:t>
            </a:r>
            <a:r>
              <a:rPr spc="-10" dirty="0"/>
              <a:t>Septal</a:t>
            </a:r>
            <a:r>
              <a:rPr spc="-70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4343400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Necrosis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cartilage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5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Deformity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1828673"/>
            <a:ext cx="3276599" cy="2846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96DBF8C-D67E-C14F-B28D-127253CF87F0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spc="-5" dirty="0"/>
              <a:t>Complications </a:t>
            </a:r>
            <a:r>
              <a:rPr dirty="0"/>
              <a:t>of </a:t>
            </a:r>
            <a:r>
              <a:rPr spc="-10" dirty="0"/>
              <a:t>Septal</a:t>
            </a:r>
            <a:r>
              <a:rPr spc="-70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4343400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Necrosis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cartilage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5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Deformity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295400"/>
            <a:ext cx="2778125" cy="4195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6919AB-DC8E-444F-BA8D-BED4F8BD17B8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spc="-5" dirty="0"/>
              <a:t>Complications </a:t>
            </a:r>
            <a:r>
              <a:rPr dirty="0"/>
              <a:t>of </a:t>
            </a:r>
            <a:r>
              <a:rPr spc="-10" dirty="0"/>
              <a:t>Septal</a:t>
            </a:r>
            <a:r>
              <a:rPr spc="-70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4642485" cy="353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Necrosis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cartilage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4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Deformity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Infection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4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Septal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abscess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Spread to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intracranium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295400"/>
            <a:ext cx="2778125" cy="4195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4A4C32C-C1FD-884B-B2EA-0E5ED567052E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250" y="475107"/>
            <a:ext cx="707326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45" dirty="0">
                <a:latin typeface="Calibri"/>
                <a:cs typeface="Calibri"/>
              </a:rPr>
              <a:t>Treatment </a:t>
            </a:r>
            <a:r>
              <a:rPr sz="4400" dirty="0">
                <a:latin typeface="Calibri"/>
                <a:cs typeface="Calibri"/>
              </a:rPr>
              <a:t>of </a:t>
            </a:r>
            <a:r>
              <a:rPr sz="4400" spc="-10" dirty="0">
                <a:latin typeface="Calibri"/>
                <a:cs typeface="Calibri"/>
              </a:rPr>
              <a:t>septal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hematoma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544004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Immediate </a:t>
            </a:r>
            <a:r>
              <a:rPr sz="3200" spc="-5" dirty="0">
                <a:latin typeface="Calibri"/>
                <a:cs typeface="Calibri"/>
              </a:rPr>
              <a:t>incision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drainage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6CAAC62-0977-9046-8846-C9D28202A7EE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1530">
              <a:lnSpc>
                <a:spcPct val="100000"/>
              </a:lnSpc>
            </a:pPr>
            <a:r>
              <a:rPr spc="-45" dirty="0"/>
              <a:t>Traumatic </a:t>
            </a:r>
            <a:r>
              <a:rPr spc="-15" dirty="0"/>
              <a:t>septal</a:t>
            </a:r>
            <a:r>
              <a:rPr spc="30" dirty="0"/>
              <a:t> </a:t>
            </a:r>
            <a:r>
              <a:rPr spc="-20" dirty="0"/>
              <a:t>perforation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3428365" cy="281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Mostly </a:t>
            </a:r>
            <a:r>
              <a:rPr sz="3200" dirty="0">
                <a:latin typeface="Calibri"/>
                <a:cs typeface="Calibri"/>
              </a:rPr>
              <a:t>due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spc="-15" dirty="0">
                <a:latin typeface="Calibri"/>
                <a:cs typeface="Calibri"/>
              </a:rPr>
              <a:t>surgical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trauma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be due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self</a:t>
            </a:r>
            <a:endParaRPr sz="3200">
              <a:latin typeface="Calibri"/>
              <a:cs typeface="Calibri"/>
            </a:endParaRPr>
          </a:p>
          <a:p>
            <a:pPr marR="83820" algn="ctr">
              <a:lnSpc>
                <a:spcPct val="100000"/>
              </a:lnSpc>
              <a:spcBef>
                <a:spcPts val="1920"/>
              </a:spcBef>
            </a:pPr>
            <a:r>
              <a:rPr sz="3200" spc="-10" dirty="0">
                <a:latin typeface="Calibri"/>
                <a:cs typeface="Calibri"/>
              </a:rPr>
              <a:t>inflicted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trauma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247900"/>
            <a:ext cx="38100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C1A47A9-A3E5-8A43-8CC4-64DEC8CA395A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295272"/>
            <a:ext cx="3329051" cy="3383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1066672"/>
            <a:ext cx="3822700" cy="3764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C3FF827-3DBC-204B-8219-54B44A9670F2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27</a:t>
            </a:fld>
            <a:endParaRPr 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0355">
              <a:lnSpc>
                <a:spcPct val="100000"/>
              </a:lnSpc>
            </a:pPr>
            <a:r>
              <a:rPr spc="-45" dirty="0"/>
              <a:t>S</a:t>
            </a:r>
            <a:r>
              <a:rPr dirty="0"/>
              <a:t>ym</a:t>
            </a:r>
            <a:r>
              <a:rPr spc="-25" dirty="0"/>
              <a:t>p</a:t>
            </a:r>
            <a:r>
              <a:rPr spc="-50" dirty="0"/>
              <a:t>t</a:t>
            </a:r>
            <a:r>
              <a:rPr spc="-5" dirty="0"/>
              <a:t>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5875655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symptoms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Whistling sound during </a:t>
            </a:r>
            <a:r>
              <a:rPr sz="3200" spc="-10" dirty="0">
                <a:latin typeface="Calibri"/>
                <a:cs typeface="Calibri"/>
              </a:rPr>
              <a:t>breathing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Crusting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epistaxia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415E42D-2728-3D4F-BCC3-EF615D3624B0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5043805" cy="227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treatment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Nasal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wash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Surgical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repair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  <a:tab pos="2447290" algn="l"/>
              </a:tabLst>
            </a:pPr>
            <a:r>
              <a:rPr sz="3200" spc="-5" dirty="0">
                <a:latin typeface="Calibri"/>
                <a:cs typeface="Calibri"/>
              </a:rPr>
              <a:t>Insertion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	</a:t>
            </a:r>
            <a:r>
              <a:rPr sz="3200" spc="-5" dirty="0">
                <a:latin typeface="Calibri"/>
                <a:cs typeface="Calibri"/>
              </a:rPr>
              <a:t>silicon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“button”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4190936"/>
            <a:ext cx="3098800" cy="227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4154487"/>
            <a:ext cx="3124200" cy="2339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F76F1F5-297F-254B-B02F-71414F0B15A0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4377" y="2486786"/>
            <a:ext cx="309689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Nasal</a:t>
            </a:r>
            <a:r>
              <a:rPr spc="-85" dirty="0"/>
              <a:t> </a:t>
            </a:r>
            <a:r>
              <a:rPr spc="-60" dirty="0"/>
              <a:t>Trauma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833E5FE-452F-5140-8A5A-734E0831DD1B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0855">
              <a:lnSpc>
                <a:spcPct val="100000"/>
              </a:lnSpc>
            </a:pPr>
            <a:r>
              <a:rPr spc="-45" dirty="0"/>
              <a:t>S</a:t>
            </a:r>
            <a:r>
              <a:rPr dirty="0"/>
              <a:t>ynechia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5133975" cy="321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spc="-20" dirty="0">
                <a:latin typeface="Calibri"/>
                <a:cs typeface="Calibri"/>
              </a:rPr>
              <a:t>follow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surgery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asymptomatic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cause nasal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obstruction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  <a:tab pos="765810" algn="l"/>
              </a:tabLst>
            </a:pPr>
            <a:r>
              <a:rPr sz="3200" dirty="0">
                <a:latin typeface="Calibri"/>
                <a:cs typeface="Calibri"/>
              </a:rPr>
              <a:t>If	</a:t>
            </a:r>
            <a:r>
              <a:rPr sz="3200" spc="-15" dirty="0">
                <a:latin typeface="Calibri"/>
                <a:cs typeface="Calibri"/>
              </a:rPr>
              <a:t>symptomatic, </a:t>
            </a:r>
            <a:r>
              <a:rPr sz="3200" spc="-10" dirty="0">
                <a:latin typeface="Calibri"/>
                <a:cs typeface="Calibri"/>
              </a:rPr>
              <a:t>treatment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division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insertion of  </a:t>
            </a:r>
            <a:r>
              <a:rPr sz="3200" spc="-10" dirty="0">
                <a:latin typeface="Calibri"/>
                <a:cs typeface="Calibri"/>
              </a:rPr>
              <a:t>silastic </a:t>
            </a:r>
            <a:r>
              <a:rPr sz="3200" spc="-5" dirty="0">
                <a:latin typeface="Calibri"/>
                <a:cs typeface="Calibri"/>
              </a:rPr>
              <a:t>sheets </a:t>
            </a:r>
            <a:r>
              <a:rPr sz="3200" spc="-25" dirty="0">
                <a:latin typeface="Calibri"/>
                <a:cs typeface="Calibri"/>
              </a:rPr>
              <a:t>(for </a:t>
            </a:r>
            <a:r>
              <a:rPr sz="3200" dirty="0">
                <a:latin typeface="Calibri"/>
                <a:cs typeface="Calibri"/>
              </a:rPr>
              <a:t>10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days)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4190936"/>
            <a:ext cx="2743200" cy="2421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7125" y="1066800"/>
            <a:ext cx="2936874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D335BC6-CA04-594B-A5E7-6149BA6AC631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30</a:t>
            </a:fld>
            <a:endParaRPr lang="uk-U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/>
              <a:t>CSF</a:t>
            </a:r>
            <a:r>
              <a:rPr spc="-70" dirty="0"/>
              <a:t> </a:t>
            </a:r>
            <a:r>
              <a:rPr dirty="0"/>
              <a:t>Rhinorrhea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5135" y="1931542"/>
            <a:ext cx="3719195" cy="332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855342"/>
            <a:ext cx="467423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injury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roof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  </a:t>
            </a:r>
            <a:r>
              <a:rPr sz="2400" dirty="0">
                <a:latin typeface="Calibri"/>
                <a:cs typeface="Calibri"/>
              </a:rPr>
              <a:t>and 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57825" y="1981200"/>
            <a:ext cx="3686174" cy="3271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108956B-1DAC-1247-957D-CF6311D90A6B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/>
              <a:t>CSF</a:t>
            </a:r>
            <a:r>
              <a:rPr spc="-70" dirty="0"/>
              <a:t> </a:t>
            </a:r>
            <a:r>
              <a:rPr dirty="0"/>
              <a:t>Rhinorrhea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5342"/>
            <a:ext cx="482536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injury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roof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nose  </a:t>
            </a:r>
            <a:r>
              <a:rPr sz="2400" dirty="0">
                <a:latin typeface="Calibri"/>
                <a:cs typeface="Calibri"/>
              </a:rPr>
              <a:t>and 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2438400"/>
            <a:ext cx="3175000" cy="2390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011B688-6686-0B46-97F4-A9A4FDDAC0A0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32</a:t>
            </a:fld>
            <a:endParaRPr lang="uk-U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8540">
              <a:lnSpc>
                <a:spcPct val="100000"/>
              </a:lnSpc>
            </a:pPr>
            <a:r>
              <a:rPr dirty="0"/>
              <a:t>CSF</a:t>
            </a:r>
            <a:r>
              <a:rPr spc="-70" dirty="0"/>
              <a:t> </a:t>
            </a:r>
            <a:r>
              <a:rPr dirty="0"/>
              <a:t>Rhinorrhea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5342"/>
            <a:ext cx="4825365" cy="193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injury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roof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nose  </a:t>
            </a:r>
            <a:r>
              <a:rPr sz="2400" dirty="0">
                <a:latin typeface="Calibri"/>
                <a:cs typeface="Calibri"/>
              </a:rPr>
              <a:t>and 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dura</a:t>
            </a:r>
            <a:endParaRPr sz="2400">
              <a:latin typeface="Calibri"/>
              <a:cs typeface="Calibri"/>
            </a:endParaRPr>
          </a:p>
          <a:p>
            <a:pPr marL="355600" marR="7493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Unilateral watery </a:t>
            </a:r>
            <a:r>
              <a:rPr sz="2400" spc="-5" dirty="0">
                <a:latin typeface="Calibri"/>
                <a:cs typeface="Calibri"/>
              </a:rPr>
              <a:t>rhinorrhea  increases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bending </a:t>
            </a:r>
            <a:r>
              <a:rPr sz="2400" spc="-15" dirty="0">
                <a:latin typeface="Calibri"/>
                <a:cs typeface="Calibri"/>
              </a:rPr>
              <a:t>forward,  exertion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coughing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8800" y="2209673"/>
            <a:ext cx="3255899" cy="2316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03F7581-6D04-FB4D-86D8-8BCBADC9FA4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33</a:t>
            </a:fld>
            <a:endParaRPr 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8540">
              <a:lnSpc>
                <a:spcPct val="100000"/>
              </a:lnSpc>
            </a:pPr>
            <a:r>
              <a:rPr dirty="0"/>
              <a:t>CSF</a:t>
            </a:r>
            <a:r>
              <a:rPr spc="-70" dirty="0"/>
              <a:t> </a:t>
            </a:r>
            <a:r>
              <a:rPr dirty="0"/>
              <a:t>Rhinorrhea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60930"/>
            <a:ext cx="5060315" cy="420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0029" indent="-342900">
              <a:lnSpc>
                <a:spcPts val="23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injury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roof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nose  </a:t>
            </a:r>
            <a:r>
              <a:rPr sz="2400" dirty="0">
                <a:latin typeface="Calibri"/>
                <a:cs typeface="Calibri"/>
              </a:rPr>
              <a:t>and the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dura</a:t>
            </a:r>
            <a:endParaRPr sz="2400">
              <a:latin typeface="Calibri"/>
              <a:cs typeface="Calibri"/>
            </a:endParaRPr>
          </a:p>
          <a:p>
            <a:pPr marL="355600" marR="984250" indent="-342900">
              <a:lnSpc>
                <a:spcPts val="231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Unilateral watery </a:t>
            </a:r>
            <a:r>
              <a:rPr sz="2400" spc="-5" dirty="0">
                <a:latin typeface="Calibri"/>
                <a:cs typeface="Calibri"/>
              </a:rPr>
              <a:t>rhinorrhea  increases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bending </a:t>
            </a:r>
            <a:r>
              <a:rPr sz="2400" spc="-15" dirty="0">
                <a:latin typeface="Calibri"/>
                <a:cs typeface="Calibri"/>
              </a:rPr>
              <a:t>forward,  exertion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coughing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Halo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sign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8010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Diagnosis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confirmed by </a:t>
            </a:r>
            <a:r>
              <a:rPr sz="2400" spc="-5" dirty="0">
                <a:latin typeface="Calibri"/>
                <a:cs typeface="Calibri"/>
              </a:rPr>
              <a:t>biochemical  analysis </a:t>
            </a:r>
            <a:r>
              <a:rPr sz="2400" spc="-10" dirty="0">
                <a:latin typeface="Calibri"/>
                <a:cs typeface="Calibri"/>
              </a:rPr>
              <a:t>(Beta-2-transferrin)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by  radiology</a:t>
            </a:r>
            <a:endParaRPr sz="2400">
              <a:latin typeface="Calibri"/>
              <a:cs typeface="Calibri"/>
            </a:endParaRPr>
          </a:p>
          <a:p>
            <a:pPr marL="355600" marR="120650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Most </a:t>
            </a:r>
            <a:r>
              <a:rPr sz="2400" spc="-5" dirty="0">
                <a:latin typeface="Calibri"/>
                <a:cs typeface="Calibri"/>
              </a:rPr>
              <a:t>cases </a:t>
            </a:r>
            <a:r>
              <a:rPr sz="2400" spc="-10" dirty="0">
                <a:latin typeface="Calibri"/>
                <a:cs typeface="Calibri"/>
              </a:rPr>
              <a:t>resolve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conservative  treatment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Surgical </a:t>
            </a:r>
            <a:r>
              <a:rPr sz="2400" spc="-5" dirty="0">
                <a:latin typeface="Calibri"/>
                <a:cs typeface="Calibri"/>
              </a:rPr>
              <a:t>repair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needed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minority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7400" y="2362200"/>
            <a:ext cx="31242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781C0E3-1355-8B46-9F1D-0CFD7E44D1FC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34</a:t>
            </a:fld>
            <a:endParaRPr 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50">
              <a:lnSpc>
                <a:spcPct val="100000"/>
              </a:lnSpc>
            </a:pPr>
            <a:r>
              <a:rPr spc="-5" dirty="0"/>
              <a:t>Complications </a:t>
            </a:r>
            <a:r>
              <a:rPr dirty="0"/>
              <a:t>of CSF</a:t>
            </a:r>
            <a:r>
              <a:rPr spc="-15" dirty="0"/>
              <a:t> </a:t>
            </a:r>
            <a:r>
              <a:rPr dirty="0"/>
              <a:t>Rhinorrhea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4563745" cy="107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Meningitis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Tension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pneumocephalus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7726" y="2286000"/>
            <a:ext cx="3265424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99E0D08-220B-7746-850B-9B5A52FAAF31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35</a:t>
            </a:fld>
            <a:endParaRPr lang="uk-U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285" y="2494660"/>
            <a:ext cx="304482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Sinus</a:t>
            </a:r>
            <a:r>
              <a:rPr spc="-50" dirty="0"/>
              <a:t> </a:t>
            </a:r>
            <a:r>
              <a:rPr spc="-60" dirty="0"/>
              <a:t>Trauma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836022E-BE60-6246-9C01-3933180B9D58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36</a:t>
            </a:fld>
            <a:endParaRPr 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9460">
              <a:lnSpc>
                <a:spcPct val="100000"/>
              </a:lnSpc>
            </a:pPr>
            <a:r>
              <a:rPr dirty="0"/>
              <a:t>Blow-out</a:t>
            </a:r>
            <a:r>
              <a:rPr spc="-85" dirty="0"/>
              <a:t> </a:t>
            </a:r>
            <a:r>
              <a:rPr spc="-20" dirty="0"/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8007984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Injury of </a:t>
            </a:r>
            <a:r>
              <a:rPr sz="3200" spc="-10" dirty="0">
                <a:latin typeface="Calibri"/>
                <a:cs typeface="Calibri"/>
              </a:rPr>
              <a:t>the orbital </a:t>
            </a:r>
            <a:r>
              <a:rPr sz="3200" spc="-5" dirty="0">
                <a:latin typeface="Calibri"/>
                <a:cs typeface="Calibri"/>
              </a:rPr>
              <a:t>floor (maxillary sinus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roof)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due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blunt trauma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orbit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047936"/>
            <a:ext cx="3127375" cy="2862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971800"/>
            <a:ext cx="3352800" cy="303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09BE5F9-D284-BC4A-B001-53BF337C756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37</a:t>
            </a:fld>
            <a:endParaRPr lang="uk-U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875">
              <a:lnSpc>
                <a:spcPct val="100000"/>
              </a:lnSpc>
            </a:pPr>
            <a:r>
              <a:rPr spc="-20" dirty="0"/>
              <a:t>Physical</a:t>
            </a:r>
            <a:r>
              <a:rPr spc="-80" dirty="0"/>
              <a:t> </a:t>
            </a:r>
            <a:r>
              <a:rPr spc="-15" dirty="0"/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840479" cy="263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Enophthalmos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Subconjuctival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hge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Diplopia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restriction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upward  </a:t>
            </a:r>
            <a:r>
              <a:rPr sz="3200" spc="-35" dirty="0">
                <a:latin typeface="Calibri"/>
                <a:cs typeface="Calibri"/>
              </a:rPr>
              <a:t>gaze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3351" y="1981200"/>
            <a:ext cx="4430648" cy="331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1CDA5BE-2F05-634A-B5AF-A2C71D48A5B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38</a:t>
            </a:fld>
            <a:endParaRPr 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8460">
              <a:lnSpc>
                <a:spcPct val="100000"/>
              </a:lnSpc>
            </a:pPr>
            <a:r>
              <a:rPr dirty="0"/>
              <a:t>Radiology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2370" y="5891276"/>
            <a:ext cx="208089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40" dirty="0">
                <a:latin typeface="Calibri"/>
                <a:cs typeface="Calibri"/>
              </a:rPr>
              <a:t>Tear-drop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981200"/>
            <a:ext cx="4303776" cy="359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1981200"/>
            <a:ext cx="3813175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FA1231B-F555-3C4E-922C-38CD19A2C594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39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190">
              <a:lnSpc>
                <a:spcPct val="100000"/>
              </a:lnSpc>
            </a:pPr>
            <a:r>
              <a:rPr spc="-15" dirty="0"/>
              <a:t>Manifestations </a:t>
            </a:r>
            <a:r>
              <a:rPr dirty="0"/>
              <a:t>of nasal</a:t>
            </a:r>
            <a:r>
              <a:rPr spc="-60" dirty="0"/>
              <a:t> </a:t>
            </a:r>
            <a:r>
              <a:rPr spc="-15" dirty="0"/>
              <a:t>trauma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630295" cy="436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Fracture </a:t>
            </a:r>
            <a:r>
              <a:rPr sz="3200" spc="-5" dirty="0">
                <a:latin typeface="Calibri"/>
                <a:cs typeface="Calibri"/>
              </a:rPr>
              <a:t>nasal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bone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Septal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injury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Displacement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Hematoma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Calibri"/>
                <a:cs typeface="Calibri"/>
              </a:rPr>
              <a:t>Perforation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Synechia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CSF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rhinorrhea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Epistaxis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AFD19BC-700A-D24A-BBB2-34B3D6B3D474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0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143002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epair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9D4B3C0-D5D9-6E4B-8605-877A31953EA7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40</a:t>
            </a:fld>
            <a:endParaRPr lang="uk-U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4495">
              <a:lnSpc>
                <a:spcPct val="100000"/>
              </a:lnSpc>
            </a:pPr>
            <a:r>
              <a:rPr dirty="0"/>
              <a:t>Nasal </a:t>
            </a:r>
            <a:r>
              <a:rPr spc="-15" dirty="0"/>
              <a:t>Foreign</a:t>
            </a:r>
            <a:r>
              <a:rPr spc="-75" dirty="0"/>
              <a:t> </a:t>
            </a:r>
            <a:r>
              <a:rPr dirty="0"/>
              <a:t>Bodies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6815455" cy="291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asymptomatic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Unilateral </a:t>
            </a:r>
            <a:r>
              <a:rPr sz="3200" spc="-5" dirty="0">
                <a:latin typeface="Calibri"/>
                <a:cs typeface="Calibri"/>
              </a:rPr>
              <a:t>nasal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obstruction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Bad </a:t>
            </a:r>
            <a:r>
              <a:rPr sz="3200" spc="-5" dirty="0">
                <a:latin typeface="Calibri"/>
                <a:cs typeface="Calibri"/>
              </a:rPr>
              <a:t>odor blood </a:t>
            </a:r>
            <a:r>
              <a:rPr sz="3200" spc="-10" dirty="0">
                <a:latin typeface="Calibri"/>
                <a:cs typeface="Calibri"/>
              </a:rPr>
              <a:t>stained </a:t>
            </a:r>
            <a:r>
              <a:rPr sz="3200" spc="-15" dirty="0">
                <a:latin typeface="Calibri"/>
                <a:cs typeface="Calibri"/>
              </a:rPr>
              <a:t>unilateral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nasal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spc="-10" dirty="0">
                <a:latin typeface="Calibri"/>
                <a:cs typeface="Calibri"/>
              </a:rPr>
              <a:t>discharge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64B020E-EB18-2941-A06B-4CCFC37A76FF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41</a:t>
            </a:fld>
            <a:endParaRPr 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9795">
              <a:lnSpc>
                <a:spcPct val="100000"/>
              </a:lnSpc>
            </a:pPr>
            <a:r>
              <a:rPr spc="-5" dirty="0"/>
              <a:t>E</a:t>
            </a:r>
            <a:r>
              <a:rPr spc="-90" dirty="0"/>
              <a:t>x</a:t>
            </a:r>
            <a:r>
              <a:rPr dirty="0"/>
              <a:t>amin</a:t>
            </a:r>
            <a:r>
              <a:rPr spc="-40" dirty="0"/>
              <a:t>a</a:t>
            </a:r>
            <a:r>
              <a:rPr dirty="0"/>
              <a:t>tion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244725"/>
            <a:ext cx="3733800" cy="3222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2286000"/>
            <a:ext cx="4314825" cy="3297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19908FF-4F99-B047-8ECC-98FB6E26C55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42</a:t>
            </a:fld>
            <a:endParaRPr 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438400"/>
            <a:ext cx="35814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843087"/>
            <a:ext cx="40386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092D5E4-47D1-494B-8177-5C143624699E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43</a:t>
            </a:fld>
            <a:endParaRPr lang="uk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0" y="1524000"/>
            <a:ext cx="3444875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8460">
              <a:lnSpc>
                <a:spcPct val="100000"/>
              </a:lnSpc>
            </a:pPr>
            <a:r>
              <a:rPr dirty="0"/>
              <a:t>Radiology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2285873"/>
            <a:ext cx="3714750" cy="2786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7028" y="5371591"/>
            <a:ext cx="140906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Rhinolith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38701E6-31DE-CE4B-B6F0-DC9255F4E3D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44</a:t>
            </a:fld>
            <a:endParaRPr lang="uk-U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951" y="1509775"/>
            <a:ext cx="4848225" cy="383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728343A-CE96-0948-91C8-3B3EAECF4BB4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45</a:t>
            </a:fld>
            <a:endParaRPr lang="uk-UA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71015"/>
            <a:ext cx="7626984" cy="246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Removal </a:t>
            </a:r>
            <a:r>
              <a:rPr sz="2800" spc="-15" dirty="0">
                <a:latin typeface="Calibri"/>
                <a:cs typeface="Calibri"/>
              </a:rPr>
              <a:t>(general </a:t>
            </a:r>
            <a:r>
              <a:rPr sz="2800" spc="-10" dirty="0">
                <a:latin typeface="Calibri"/>
                <a:cs typeface="Calibri"/>
              </a:rPr>
              <a:t>anesthesia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be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needed)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Disc </a:t>
            </a:r>
            <a:r>
              <a:rPr sz="2800" spc="-15" dirty="0">
                <a:latin typeface="Calibri"/>
                <a:cs typeface="Calibri"/>
              </a:rPr>
              <a:t>batteries </a:t>
            </a:r>
            <a:r>
              <a:rPr sz="2800" spc="-20" dirty="0">
                <a:latin typeface="Calibri"/>
                <a:cs typeface="Calibri"/>
              </a:rPr>
              <a:t>removal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10" dirty="0">
                <a:latin typeface="Calibri"/>
                <a:cs typeface="Calibri"/>
              </a:rPr>
              <a:t>emergency because of  </a:t>
            </a:r>
            <a:r>
              <a:rPr sz="2800" spc="-15" dirty="0">
                <a:latin typeface="Calibri"/>
                <a:cs typeface="Calibri"/>
              </a:rPr>
              <a:t>sever necrosis </a:t>
            </a: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release </a:t>
            </a:r>
            <a:r>
              <a:rPr sz="2800" spc="-5" dirty="0">
                <a:latin typeface="Calibri"/>
                <a:cs typeface="Calibri"/>
              </a:rPr>
              <a:t>of NaOH, </a:t>
            </a:r>
            <a:r>
              <a:rPr sz="2800" spc="-40" dirty="0">
                <a:latin typeface="Calibri"/>
                <a:cs typeface="Calibri"/>
              </a:rPr>
              <a:t>KOH, </a:t>
            </a:r>
            <a:r>
              <a:rPr sz="2800" spc="-5" dirty="0">
                <a:latin typeface="Calibri"/>
                <a:cs typeface="Calibri"/>
              </a:rPr>
              <a:t>&amp;  </a:t>
            </a:r>
            <a:r>
              <a:rPr sz="2800" spc="-10" dirty="0">
                <a:latin typeface="Calibri"/>
                <a:cs typeface="Calibri"/>
              </a:rPr>
              <a:t>mercury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3800" y="4038600"/>
            <a:ext cx="10668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63CDB02-11E8-C14A-AFF6-32B125A34B9C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46</a:t>
            </a:fld>
            <a:endParaRPr lang="uk-UA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371600"/>
            <a:ext cx="3632200" cy="363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1371600"/>
            <a:ext cx="3714750" cy="371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F8594A5-B72C-C541-8135-14A026FA474E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47</a:t>
            </a:fld>
            <a:endParaRPr lang="uk-UA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2514600"/>
            <a:ext cx="3810000" cy="292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449A050-AC41-0E47-B69A-5F990C747BB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48</a:t>
            </a:fld>
            <a:endParaRPr lang="uk-UA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1934" y="2494660"/>
            <a:ext cx="258000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Ear</a:t>
            </a:r>
            <a:r>
              <a:rPr spc="-75" dirty="0"/>
              <a:t> </a:t>
            </a:r>
            <a:r>
              <a:rPr spc="-60" dirty="0"/>
              <a:t>Trauma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5B8A398-5904-6A44-97CC-731D626C1447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49</a:t>
            </a:fld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695">
              <a:lnSpc>
                <a:spcPct val="100000"/>
              </a:lnSpc>
            </a:pPr>
            <a:r>
              <a:rPr spc="-15" dirty="0"/>
              <a:t>Fracture </a:t>
            </a:r>
            <a:r>
              <a:rPr dirty="0"/>
              <a:t>Nasal</a:t>
            </a:r>
            <a:r>
              <a:rPr spc="-60" dirty="0"/>
              <a:t> </a:t>
            </a:r>
            <a:r>
              <a:rPr dirty="0"/>
              <a:t>Bone</a:t>
            </a:r>
          </a:p>
        </p:txBody>
      </p:sp>
      <p:sp>
        <p:nvSpPr>
          <p:cNvPr id="3" name="object 3"/>
          <p:cNvSpPr/>
          <p:nvPr/>
        </p:nvSpPr>
        <p:spPr>
          <a:xfrm>
            <a:off x="2362200" y="2057400"/>
            <a:ext cx="3425825" cy="359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96C6AC1-DFEB-0747-8FE3-D65F2AC803D4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597" y="475107"/>
            <a:ext cx="493141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60" dirty="0">
                <a:latin typeface="Calibri"/>
                <a:cs typeface="Calibri"/>
              </a:rPr>
              <a:t>Trauma </a:t>
            </a:r>
            <a:r>
              <a:rPr sz="4400" spc="-15" dirty="0">
                <a:latin typeface="Calibri"/>
                <a:cs typeface="Calibri"/>
              </a:rPr>
              <a:t>to </a:t>
            </a:r>
            <a:r>
              <a:rPr sz="4400" spc="5" dirty="0">
                <a:latin typeface="Calibri"/>
                <a:cs typeface="Calibri"/>
              </a:rPr>
              <a:t>the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Auricle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209232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Laceration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1828800"/>
            <a:ext cx="3676650" cy="451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38400"/>
            <a:ext cx="4365625" cy="3638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9F9CB3B-D603-5D49-AA00-2752FE587045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50</a:t>
            </a:fld>
            <a:endParaRPr lang="uk-UA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2133600"/>
            <a:ext cx="4187825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A0C0348-CCE8-A144-A80F-82E3A980A66C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51</a:t>
            </a:fld>
            <a:endParaRPr lang="uk-U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1295400"/>
            <a:ext cx="8304276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A30FC2B-95F6-7C44-B98B-54F3AB44FC1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52</a:t>
            </a:fld>
            <a:endParaRPr lang="uk-U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7029" y="475107"/>
            <a:ext cx="487235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60" dirty="0">
                <a:latin typeface="Calibri"/>
                <a:cs typeface="Calibri"/>
              </a:rPr>
              <a:t>Trauma </a:t>
            </a:r>
            <a:r>
              <a:rPr sz="4400" spc="-20" dirty="0">
                <a:latin typeface="Calibri"/>
                <a:cs typeface="Calibri"/>
              </a:rPr>
              <a:t>to </a:t>
            </a:r>
            <a:r>
              <a:rPr sz="4400" dirty="0">
                <a:latin typeface="Calibri"/>
                <a:cs typeface="Calibri"/>
              </a:rPr>
              <a:t>the</a:t>
            </a:r>
            <a:r>
              <a:rPr sz="4400" spc="3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auricle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10324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Hematoma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auris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362136"/>
            <a:ext cx="2495550" cy="3583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303526"/>
            <a:ext cx="3302000" cy="3665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AB9F279-B73A-D946-8F93-ADD84FEA8A6E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53</a:t>
            </a:fld>
            <a:endParaRPr lang="uk-U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7460">
              <a:lnSpc>
                <a:spcPct val="100000"/>
              </a:lnSpc>
            </a:pPr>
            <a:r>
              <a:rPr spc="-5" dirty="0"/>
              <a:t>C</a:t>
            </a:r>
            <a:r>
              <a:rPr spc="5" dirty="0"/>
              <a:t>o</a:t>
            </a:r>
            <a:r>
              <a:rPr dirty="0"/>
              <a:t>mpli</a:t>
            </a:r>
            <a:r>
              <a:rPr spc="-40" dirty="0"/>
              <a:t>c</a:t>
            </a:r>
            <a:r>
              <a:rPr spc="-35" dirty="0"/>
              <a:t>a</a:t>
            </a:r>
            <a:r>
              <a:rPr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7686" y="6116828"/>
            <a:ext cx="221170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Cauliflower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676336"/>
            <a:ext cx="2928874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524063"/>
            <a:ext cx="3403600" cy="45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9612D17-FD7F-444C-A1DB-470F2208B65D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54</a:t>
            </a:fld>
            <a:endParaRPr lang="uk-UA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981136"/>
            <a:ext cx="2422525" cy="3811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600" y="2209800"/>
            <a:ext cx="2590800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33674D9-0AA8-8D47-82E3-397321B7287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55</a:t>
            </a:fld>
            <a:endParaRPr lang="uk-UA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573" y="2494660"/>
            <a:ext cx="378460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 Bs </a:t>
            </a:r>
            <a:r>
              <a:rPr spc="-15" dirty="0"/>
              <a:t>external</a:t>
            </a:r>
            <a:r>
              <a:rPr spc="-95" dirty="0"/>
              <a:t> </a:t>
            </a:r>
            <a:r>
              <a:rPr dirty="0"/>
              <a:t>ear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1D97BA1-4574-8547-83DD-2E7134C1D707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56</a:t>
            </a:fld>
            <a:endParaRPr lang="uk-UA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5720">
              <a:lnSpc>
                <a:spcPct val="100000"/>
              </a:lnSpc>
            </a:pPr>
            <a:r>
              <a:rPr spc="-15" dirty="0"/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71675"/>
            <a:ext cx="2639060" cy="266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symptoms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Earache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Deafness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AA04377-E7AF-B94D-B052-F58AD5B1B5A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57</a:t>
            </a:fld>
            <a:endParaRPr lang="uk-UA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229" y="810005"/>
            <a:ext cx="410591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FBs </a:t>
            </a:r>
            <a:r>
              <a:rPr spc="-15" dirty="0"/>
              <a:t>external</a:t>
            </a:r>
            <a:r>
              <a:rPr spc="-65" dirty="0"/>
              <a:t> </a:t>
            </a:r>
            <a:r>
              <a:rPr spc="-10" dirty="0"/>
              <a:t>canal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524000"/>
            <a:ext cx="3246501" cy="2435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600072"/>
            <a:ext cx="3429000" cy="2576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4267200"/>
            <a:ext cx="3048000" cy="2295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4191000"/>
            <a:ext cx="3511550" cy="2666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2C920AD-6E96-0F4F-9A9A-4E8F203EC8AF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58</a:t>
            </a:fld>
            <a:endParaRPr lang="uk-UA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9795">
              <a:lnSpc>
                <a:spcPct val="100000"/>
              </a:lnSpc>
            </a:pPr>
            <a:r>
              <a:rPr spc="-20" dirty="0"/>
              <a:t>Removal </a:t>
            </a:r>
            <a:r>
              <a:rPr spc="-5" dirty="0"/>
              <a:t>FBs</a:t>
            </a:r>
            <a:r>
              <a:rPr spc="-50" dirty="0"/>
              <a:t> </a:t>
            </a:r>
            <a:r>
              <a:rPr dirty="0"/>
              <a:t>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8541" y="2133600"/>
            <a:ext cx="3295650" cy="255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Full </a:t>
            </a:r>
            <a:r>
              <a:rPr spc="-15" dirty="0"/>
              <a:t>cooperation from </a:t>
            </a:r>
            <a:r>
              <a:rPr spc="-10" dirty="0"/>
              <a:t>the patient;</a:t>
            </a:r>
            <a:r>
              <a:rPr spc="70" dirty="0"/>
              <a:t> </a:t>
            </a:r>
            <a:r>
              <a:rPr spc="-5" dirty="0"/>
              <a:t>otherwise</a:t>
            </a: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pc="-15" dirty="0"/>
              <a:t>go </a:t>
            </a:r>
            <a:r>
              <a:rPr spc="-25" dirty="0"/>
              <a:t>to </a:t>
            </a:r>
            <a:r>
              <a:rPr spc="-15" dirty="0"/>
              <a:t>general</a:t>
            </a:r>
            <a:r>
              <a:rPr spc="-20" dirty="0"/>
              <a:t> </a:t>
            </a:r>
            <a:r>
              <a:rPr spc="-5" dirty="0"/>
              <a:t>anesthesia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Disc </a:t>
            </a:r>
            <a:r>
              <a:rPr spc="-15" dirty="0"/>
              <a:t>batteries </a:t>
            </a:r>
            <a:r>
              <a:rPr spc="-10" dirty="0"/>
              <a:t>are</a:t>
            </a:r>
            <a:r>
              <a:rPr spc="-45" dirty="0"/>
              <a:t> </a:t>
            </a:r>
            <a:r>
              <a:rPr spc="-10" dirty="0"/>
              <a:t>emergency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Live </a:t>
            </a:r>
            <a:r>
              <a:rPr spc="-5" dirty="0"/>
              <a:t>insects </a:t>
            </a:r>
            <a:r>
              <a:rPr spc="-20" dirty="0"/>
              <a:t>to </a:t>
            </a:r>
            <a:r>
              <a:rPr dirty="0"/>
              <a:t>be </a:t>
            </a:r>
            <a:r>
              <a:rPr spc="-5" dirty="0"/>
              <a:t>killed </a:t>
            </a:r>
            <a:r>
              <a:rPr dirty="0"/>
              <a:t>or</a:t>
            </a:r>
            <a:r>
              <a:rPr spc="10" dirty="0"/>
              <a:t> </a:t>
            </a:r>
            <a:r>
              <a:rPr spc="-5" dirty="0"/>
              <a:t>floa</a:t>
            </a:r>
          </a:p>
          <a:p>
            <a:pPr marL="355600" marR="1961514" indent="-342900">
              <a:lnSpc>
                <a:spcPct val="1501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Removal </a:t>
            </a:r>
            <a:r>
              <a:rPr spc="-15" dirty="0"/>
              <a:t>by </a:t>
            </a:r>
            <a:r>
              <a:rPr dirty="0"/>
              <a:t>: </a:t>
            </a:r>
            <a:r>
              <a:rPr spc="-10" dirty="0"/>
              <a:t>syringing </a:t>
            </a:r>
            <a:r>
              <a:rPr spc="-15" dirty="0"/>
              <a:t>and/or </a:t>
            </a:r>
            <a:r>
              <a:rPr spc="-5" dirty="0"/>
              <a:t>by  </a:t>
            </a:r>
            <a:r>
              <a:rPr spc="-15" dirty="0"/>
              <a:t>instrumentation</a:t>
            </a:r>
          </a:p>
        </p:txBody>
      </p:sp>
      <p:sp>
        <p:nvSpPr>
          <p:cNvPr id="5" name="object 5"/>
          <p:cNvSpPr/>
          <p:nvPr/>
        </p:nvSpPr>
        <p:spPr>
          <a:xfrm>
            <a:off x="6705600" y="2362200"/>
            <a:ext cx="2438399" cy="2876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2133600"/>
            <a:ext cx="3276599" cy="255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5C7813-0676-6C43-AAD2-C14CC6CE0261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59</a:t>
            </a:fld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1828736"/>
            <a:ext cx="2895600" cy="4386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4700" y="1790636"/>
            <a:ext cx="2971800" cy="4462780"/>
          </a:xfrm>
          <a:custGeom>
            <a:avLst/>
            <a:gdLst/>
            <a:ahLst/>
            <a:cxnLst/>
            <a:rect l="l" t="t" r="r" b="b"/>
            <a:pathLst>
              <a:path w="2971800" h="4462780">
                <a:moveTo>
                  <a:pt x="0" y="4462526"/>
                </a:moveTo>
                <a:lnTo>
                  <a:pt x="2971800" y="4462526"/>
                </a:lnTo>
                <a:lnTo>
                  <a:pt x="2971800" y="0"/>
                </a:lnTo>
                <a:lnTo>
                  <a:pt x="0" y="0"/>
                </a:lnTo>
                <a:lnTo>
                  <a:pt x="0" y="4462526"/>
                </a:lnTo>
                <a:close/>
              </a:path>
            </a:pathLst>
          </a:custGeom>
          <a:ln w="762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5151" y="2133600"/>
            <a:ext cx="2728848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4970">
              <a:lnSpc>
                <a:spcPct val="100000"/>
              </a:lnSpc>
            </a:pPr>
            <a:r>
              <a:rPr spc="-20" dirty="0"/>
              <a:t>Physical</a:t>
            </a:r>
            <a:r>
              <a:rPr spc="-70" dirty="0"/>
              <a:t> </a:t>
            </a:r>
            <a:r>
              <a:rPr spc="-10" dirty="0"/>
              <a:t>Examination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981136"/>
            <a:ext cx="3075051" cy="3805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DAED37C-9FC3-BD44-9365-8FF16F2989B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6002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1447800"/>
            <a:ext cx="35814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D6C666E-34C2-4740-BAE5-48EBD12E0CF4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60</a:t>
            </a:fld>
            <a:endParaRPr lang="uk-UA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371600"/>
            <a:ext cx="4229100" cy="232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7400" y="1828800"/>
            <a:ext cx="2857500" cy="214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6301" y="4221162"/>
            <a:ext cx="2857500" cy="229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EB81B25-24F6-3445-B1EE-5874317CC501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61</a:t>
            </a:fld>
            <a:endParaRPr lang="uk-UA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52600"/>
            <a:ext cx="3810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752600"/>
            <a:ext cx="3810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9EA0AA7-8377-A548-951F-C6827E49E97D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62</a:t>
            </a:fld>
            <a:endParaRPr lang="uk-UA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7125">
              <a:lnSpc>
                <a:spcPct val="100000"/>
              </a:lnSpc>
            </a:pPr>
            <a:r>
              <a:rPr spc="-45" dirty="0"/>
              <a:t>Traumatic </a:t>
            </a:r>
            <a:r>
              <a:rPr dirty="0"/>
              <a:t>TM</a:t>
            </a:r>
            <a:r>
              <a:rPr spc="-5" dirty="0"/>
              <a:t> </a:t>
            </a:r>
            <a:r>
              <a:rPr spc="-25" dirty="0"/>
              <a:t>Perforation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583"/>
            <a:ext cx="5017770" cy="3723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353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Presentation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History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trauma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Earache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Deafness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Bloody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otorhea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B029BBE-02D2-FA4B-B366-401CA0AFCCD1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63</a:t>
            </a:fld>
            <a:endParaRPr lang="uk-UA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7125">
              <a:lnSpc>
                <a:spcPct val="100000"/>
              </a:lnSpc>
            </a:pPr>
            <a:r>
              <a:rPr spc="-45" dirty="0"/>
              <a:t>Traumatic </a:t>
            </a:r>
            <a:r>
              <a:rPr dirty="0"/>
              <a:t>TM</a:t>
            </a:r>
            <a:r>
              <a:rPr spc="-5" dirty="0"/>
              <a:t> </a:t>
            </a:r>
            <a:r>
              <a:rPr spc="-25" dirty="0"/>
              <a:t>Perforation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2057400"/>
            <a:ext cx="42672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676400"/>
            <a:ext cx="3810000" cy="3781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1AD637D-8138-7747-AFC7-548509368BEA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64</a:t>
            </a:fld>
            <a:endParaRPr lang="uk-UA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1981200"/>
            <a:ext cx="381000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E1038-E66C-6B46-B647-1C94C48F4DA5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65</a:t>
            </a:fld>
            <a:endParaRPr lang="uk-UA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sz="4000" spc="-45" dirty="0"/>
              <a:t>Treatment </a:t>
            </a:r>
            <a:r>
              <a:rPr sz="4000" spc="-5" dirty="0"/>
              <a:t>of </a:t>
            </a:r>
            <a:r>
              <a:rPr sz="4000" spc="-15" dirty="0"/>
              <a:t>traumatic </a:t>
            </a:r>
            <a:r>
              <a:rPr sz="4000" spc="-10" dirty="0"/>
              <a:t>TM</a:t>
            </a:r>
            <a:r>
              <a:rPr sz="4000" spc="20" dirty="0"/>
              <a:t> </a:t>
            </a:r>
            <a:r>
              <a:rPr sz="4000" spc="-20" dirty="0"/>
              <a:t>perforation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5457190" cy="280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Observation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4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cases heel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spontaneously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10" dirty="0">
                <a:latin typeface="Calibri"/>
                <a:cs typeface="Calibri"/>
              </a:rPr>
              <a:t>suction, </a:t>
            </a: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20" dirty="0">
                <a:latin typeface="Calibri"/>
                <a:cs typeface="Calibri"/>
              </a:rPr>
              <a:t>drops </a:t>
            </a:r>
            <a:r>
              <a:rPr sz="2800" spc="-5" dirty="0">
                <a:latin typeface="Calibri"/>
                <a:cs typeface="Calibri"/>
              </a:rPr>
              <a:t>&amp; no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water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Elective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myringoplasty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5A62281-6BBF-8F49-8311-2CE92938C990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66</a:t>
            </a:fld>
            <a:endParaRPr lang="uk-UA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257" y="2494660"/>
            <a:ext cx="427037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Middle ear</a:t>
            </a:r>
            <a:r>
              <a:rPr spc="-65" dirty="0"/>
              <a:t> </a:t>
            </a:r>
            <a:r>
              <a:rPr spc="-15" dirty="0"/>
              <a:t>trauma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DCF622E-7AA7-4446-ACF0-16E918BE99F2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67</a:t>
            </a:fld>
            <a:endParaRPr lang="uk-UA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5660">
              <a:lnSpc>
                <a:spcPct val="100000"/>
              </a:lnSpc>
            </a:pPr>
            <a:r>
              <a:rPr dirty="0"/>
              <a:t>Hemotympanum</a:t>
            </a:r>
          </a:p>
        </p:txBody>
      </p:sp>
      <p:sp>
        <p:nvSpPr>
          <p:cNvPr id="3" name="object 3"/>
          <p:cNvSpPr/>
          <p:nvPr/>
        </p:nvSpPr>
        <p:spPr>
          <a:xfrm>
            <a:off x="4876800" y="2057400"/>
            <a:ext cx="4038600" cy="377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075815"/>
            <a:ext cx="3834765" cy="382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Usually 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asymptomatic</a:t>
            </a:r>
            <a:endParaRPr sz="2800">
              <a:latin typeface="Calibri"/>
              <a:cs typeface="Calibri"/>
            </a:endParaRPr>
          </a:p>
          <a:p>
            <a:pPr marL="355600" marR="283210" indent="-342900">
              <a:lnSpc>
                <a:spcPct val="15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cause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conductive  hearing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loss</a:t>
            </a:r>
            <a:endParaRPr sz="2800">
              <a:latin typeface="Calibri"/>
              <a:cs typeface="Calibri"/>
            </a:endParaRPr>
          </a:p>
          <a:p>
            <a:pPr marL="355600" marR="160020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40" dirty="0">
                <a:latin typeface="Calibri"/>
                <a:cs typeface="Calibri"/>
              </a:rPr>
              <a:t>Treated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observation  because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cases  </a:t>
            </a:r>
            <a:r>
              <a:rPr sz="2800" spc="-15" dirty="0">
                <a:latin typeface="Calibri"/>
                <a:cs typeface="Calibri"/>
              </a:rPr>
              <a:t>resolve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spontaneously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FA7444-CBE8-7642-BC3D-9E533516F3E6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68</a:t>
            </a:fld>
            <a:endParaRPr lang="uk-UA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280">
              <a:lnSpc>
                <a:spcPct val="100000"/>
              </a:lnSpc>
            </a:pPr>
            <a:r>
              <a:rPr spc="-45" dirty="0"/>
              <a:t>Traumatic </a:t>
            </a:r>
            <a:r>
              <a:rPr spc="-5" dirty="0"/>
              <a:t>Ossicular</a:t>
            </a:r>
            <a:r>
              <a:rPr spc="60" dirty="0"/>
              <a:t> </a:t>
            </a:r>
            <a:r>
              <a:rPr spc="-5" dirty="0"/>
              <a:t>disruption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788795"/>
            <a:ext cx="5677535" cy="437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Suspected </a:t>
            </a:r>
            <a:r>
              <a:rPr sz="3200" dirty="0">
                <a:latin typeface="Calibri"/>
                <a:cs typeface="Calibri"/>
              </a:rPr>
              <a:t>if </a:t>
            </a:r>
            <a:r>
              <a:rPr sz="3200" spc="-10" dirty="0">
                <a:latin typeface="Calibri"/>
                <a:cs typeface="Calibri"/>
              </a:rPr>
              <a:t>trauma </a:t>
            </a:r>
            <a:r>
              <a:rPr sz="3200" spc="-15" dirty="0">
                <a:latin typeface="Calibri"/>
                <a:cs typeface="Calibri"/>
              </a:rPr>
              <a:t>followed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by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spc="-5" dirty="0">
                <a:latin typeface="Calibri"/>
                <a:cs typeface="Calibri"/>
              </a:rPr>
              <a:t>CHL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intact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TM</a:t>
            </a:r>
            <a:endParaRPr sz="3200">
              <a:latin typeface="Calibri"/>
              <a:cs typeface="Calibri"/>
            </a:endParaRPr>
          </a:p>
          <a:p>
            <a:pPr marL="355600" marR="382905" indent="-342900">
              <a:lnSpc>
                <a:spcPct val="15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Diagnosis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confirmed by </a:t>
            </a:r>
            <a:r>
              <a:rPr sz="3200" spc="5" dirty="0">
                <a:latin typeface="Calibri"/>
                <a:cs typeface="Calibri"/>
              </a:rPr>
              <a:t>CT  </a:t>
            </a:r>
            <a:r>
              <a:rPr sz="3200" spc="-15" dirty="0">
                <a:latin typeface="Calibri"/>
                <a:cs typeface="Calibri"/>
              </a:rPr>
              <a:t>and/or </a:t>
            </a:r>
            <a:r>
              <a:rPr sz="3200" spc="-10" dirty="0">
                <a:latin typeface="Calibri"/>
                <a:cs typeface="Calibri"/>
              </a:rPr>
              <a:t>by surgical </a:t>
            </a:r>
            <a:r>
              <a:rPr sz="3200" spc="-15" dirty="0">
                <a:latin typeface="Calibri"/>
                <a:cs typeface="Calibri"/>
              </a:rPr>
              <a:t>exploration  </a:t>
            </a:r>
            <a:r>
              <a:rPr sz="3200" spc="-10" dirty="0">
                <a:latin typeface="Calibri"/>
                <a:cs typeface="Calibri"/>
              </a:rPr>
              <a:t>(tympanotomy)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Treatment </a:t>
            </a:r>
            <a:r>
              <a:rPr sz="3200" dirty="0">
                <a:latin typeface="Calibri"/>
                <a:cs typeface="Calibri"/>
              </a:rPr>
              <a:t>is by </a:t>
            </a:r>
            <a:r>
              <a:rPr sz="3200" spc="-15" dirty="0">
                <a:latin typeface="Calibri"/>
                <a:cs typeface="Calibri"/>
              </a:rPr>
              <a:t>surgical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repair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2209800"/>
            <a:ext cx="2540000" cy="307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C424C96-4BA5-CC4D-AAC8-A9091500E247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69</a:t>
            </a:fld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8460">
              <a:lnSpc>
                <a:spcPct val="100000"/>
              </a:lnSpc>
            </a:pPr>
            <a:r>
              <a:rPr dirty="0"/>
              <a:t>Radiology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560309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necessary </a:t>
            </a:r>
            <a:r>
              <a:rPr sz="3200" spc="-5" dirty="0">
                <a:latin typeface="Calibri"/>
                <a:cs typeface="Calibri"/>
              </a:rPr>
              <a:t>because</a:t>
            </a:r>
            <a:r>
              <a:rPr sz="3200" spc="-15" dirty="0">
                <a:latin typeface="Calibri"/>
                <a:cs typeface="Calibri"/>
              </a:rPr>
              <a:t> treatment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depends on the clinical findings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3352800"/>
            <a:ext cx="2984500" cy="324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3352863"/>
            <a:ext cx="2514600" cy="3220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30596B0-47E8-6B41-8507-6FA758E793C8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3425">
              <a:lnSpc>
                <a:spcPct val="100000"/>
              </a:lnSpc>
            </a:pPr>
            <a:r>
              <a:rPr spc="-5" dirty="0"/>
              <a:t>Otitic</a:t>
            </a:r>
            <a:r>
              <a:rPr spc="-55" dirty="0"/>
              <a:t> </a:t>
            </a:r>
            <a:r>
              <a:rPr spc="-15" dirty="0"/>
              <a:t>barotrauma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7273"/>
            <a:ext cx="7931784" cy="373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Pathological conditions </a:t>
            </a:r>
            <a:r>
              <a:rPr sz="2500" spc="-5" dirty="0">
                <a:latin typeface="Calibri"/>
                <a:cs typeface="Calibri"/>
              </a:rPr>
              <a:t>of the ear induced </a:t>
            </a:r>
            <a:r>
              <a:rPr sz="2500" spc="-15" dirty="0">
                <a:latin typeface="Calibri"/>
                <a:cs typeface="Calibri"/>
              </a:rPr>
              <a:t>by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pressure</a:t>
            </a:r>
            <a:endParaRPr sz="2500">
              <a:latin typeface="Calibri"/>
              <a:cs typeface="Calibri"/>
            </a:endParaRPr>
          </a:p>
          <a:p>
            <a:pPr marL="355600">
              <a:lnSpc>
                <a:spcPts val="2700"/>
              </a:lnSpc>
            </a:pPr>
            <a:r>
              <a:rPr sz="2500" spc="-10" dirty="0">
                <a:latin typeface="Calibri"/>
                <a:cs typeface="Calibri"/>
              </a:rPr>
              <a:t>changes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355600" marR="40576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4232910" algn="l"/>
                <a:tab pos="5804535" algn="l"/>
              </a:tabLst>
            </a:pPr>
            <a:r>
              <a:rPr sz="2500" spc="-5" dirty="0">
                <a:latin typeface="Calibri"/>
                <a:cs typeface="Calibri"/>
              </a:rPr>
              <a:t>Middle ear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otitic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barotrauma	</a:t>
            </a:r>
            <a:r>
              <a:rPr sz="2500" spc="-10" dirty="0">
                <a:latin typeface="Calibri"/>
                <a:cs typeface="Calibri"/>
              </a:rPr>
              <a:t>results </a:t>
            </a:r>
            <a:r>
              <a:rPr sz="2500" spc="-15" dirty="0">
                <a:latin typeface="Calibri"/>
                <a:cs typeface="Calibri"/>
              </a:rPr>
              <a:t>from failure</a:t>
            </a:r>
            <a:r>
              <a:rPr sz="2500" spc="-5" dirty="0">
                <a:latin typeface="Calibri"/>
                <a:cs typeface="Calibri"/>
              </a:rPr>
              <a:t> of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  </a:t>
            </a:r>
            <a:r>
              <a:rPr sz="2500" spc="-10" dirty="0">
                <a:latin typeface="Calibri"/>
                <a:cs typeface="Calibri"/>
              </a:rPr>
              <a:t>Eustachian </a:t>
            </a:r>
            <a:r>
              <a:rPr sz="2500" spc="-5" dirty="0">
                <a:latin typeface="Calibri"/>
                <a:cs typeface="Calibri"/>
              </a:rPr>
              <a:t>tube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equalize</a:t>
            </a:r>
            <a:r>
              <a:rPr sz="2500" spc="10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increasing	</a:t>
            </a:r>
            <a:r>
              <a:rPr sz="2500" spc="-5" dirty="0">
                <a:latin typeface="Calibri"/>
                <a:cs typeface="Calibri"/>
              </a:rPr>
              <a:t>atmospheric  </a:t>
            </a:r>
            <a:r>
              <a:rPr sz="2500" spc="-15" dirty="0">
                <a:latin typeface="Calibri"/>
                <a:cs typeface="Calibri"/>
              </a:rPr>
              <a:t>pressure</a:t>
            </a:r>
            <a:endParaRPr sz="2500">
              <a:latin typeface="Calibri"/>
              <a:cs typeface="Calibri"/>
            </a:endParaRPr>
          </a:p>
          <a:p>
            <a:pPr marL="355600" marR="3302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Occurs </a:t>
            </a:r>
            <a:r>
              <a:rPr sz="2500" spc="-10" dirty="0">
                <a:latin typeface="Calibri"/>
                <a:cs typeface="Calibri"/>
              </a:rPr>
              <a:t>most commonly during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descent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spc="-10" dirty="0">
                <a:latin typeface="Calibri"/>
                <a:cs typeface="Calibri"/>
              </a:rPr>
              <a:t>high </a:t>
            </a:r>
            <a:r>
              <a:rPr sz="2500" spc="-5" dirty="0">
                <a:latin typeface="Calibri"/>
                <a:cs typeface="Calibri"/>
              </a:rPr>
              <a:t>altitudes  in </a:t>
            </a:r>
            <a:r>
              <a:rPr sz="2500" spc="-15" dirty="0">
                <a:latin typeface="Calibri"/>
                <a:cs typeface="Calibri"/>
              </a:rPr>
              <a:t>aircraft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during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descent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underwater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diving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Pathology: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negative </a:t>
            </a:r>
            <a:r>
              <a:rPr sz="2500" spc="-5" dirty="0">
                <a:latin typeface="Calibri"/>
                <a:cs typeface="Calibri"/>
              </a:rPr>
              <a:t>middle ear </a:t>
            </a:r>
            <a:r>
              <a:rPr sz="2500" spc="-15" dirty="0">
                <a:latin typeface="Calibri"/>
                <a:cs typeface="Calibri"/>
              </a:rPr>
              <a:t>pressures </a:t>
            </a:r>
            <a:r>
              <a:rPr sz="2500" spc="-10" dirty="0">
                <a:latin typeface="Calibri"/>
                <a:cs typeface="Calibri"/>
              </a:rPr>
              <a:t>causes  </a:t>
            </a:r>
            <a:r>
              <a:rPr sz="2500" spc="-15" dirty="0">
                <a:latin typeface="Calibri"/>
                <a:cs typeface="Calibri"/>
              </a:rPr>
              <a:t>transudate </a:t>
            </a:r>
            <a:r>
              <a:rPr sz="2500" spc="-5" dirty="0">
                <a:latin typeface="Calibri"/>
                <a:cs typeface="Calibri"/>
              </a:rPr>
              <a:t>in the middle </a:t>
            </a:r>
            <a:r>
              <a:rPr sz="2500" spc="-55" dirty="0">
                <a:latin typeface="Calibri"/>
                <a:cs typeface="Calibri"/>
              </a:rPr>
              <a:t>ear, </a:t>
            </a:r>
            <a:r>
              <a:rPr sz="2500" spc="-10" dirty="0">
                <a:latin typeface="Calibri"/>
                <a:cs typeface="Calibri"/>
              </a:rPr>
              <a:t>rupture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superficial </a:t>
            </a:r>
            <a:r>
              <a:rPr sz="2500" spc="-5" dirty="0">
                <a:latin typeface="Calibri"/>
                <a:cs typeface="Calibri"/>
              </a:rPr>
              <a:t>vessels,  </a:t>
            </a:r>
            <a:r>
              <a:rPr sz="2500" spc="-10" dirty="0">
                <a:latin typeface="Calibri"/>
                <a:cs typeface="Calibri"/>
              </a:rPr>
              <a:t>retraction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TM,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20" dirty="0">
                <a:latin typeface="Calibri"/>
                <a:cs typeface="Calibri"/>
              </a:rPr>
              <a:t>may </a:t>
            </a:r>
            <a:r>
              <a:rPr sz="2500" spc="-10" dirty="0">
                <a:latin typeface="Calibri"/>
                <a:cs typeface="Calibri"/>
              </a:rPr>
              <a:t>cause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perforation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Symptoms: discomfort, </a:t>
            </a:r>
            <a:r>
              <a:rPr sz="2500" spc="-10" dirty="0">
                <a:latin typeface="Calibri"/>
                <a:cs typeface="Calibri"/>
              </a:rPr>
              <a:t>pain </a:t>
            </a:r>
            <a:r>
              <a:rPr sz="2500" spc="-5" dirty="0">
                <a:latin typeface="Calibri"/>
                <a:cs typeface="Calibri"/>
              </a:rPr>
              <a:t>&amp;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deafness.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1281568-37F7-1240-8636-4AC88B3D7CAD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70</a:t>
            </a:fld>
            <a:endParaRPr lang="uk-UA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4191000"/>
            <a:ext cx="2362200" cy="238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1066672"/>
            <a:ext cx="2819400" cy="274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4041775"/>
            <a:ext cx="2895600" cy="2816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1219200"/>
            <a:ext cx="2665349" cy="2644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6995">
              <a:lnSpc>
                <a:spcPct val="100000"/>
              </a:lnSpc>
            </a:pP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amin</a:t>
            </a:r>
            <a:r>
              <a:rPr spc="-30" dirty="0"/>
              <a:t>a</a:t>
            </a:r>
            <a:r>
              <a:rPr dirty="0"/>
              <a:t>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EFBE990-76FB-E046-B17D-924C8455DE08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71</a:t>
            </a:fld>
            <a:endParaRPr lang="uk-UA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0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239522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70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ylac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105B6B4-DF36-6643-BEE6-721A135A28D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72</a:t>
            </a:fld>
            <a:endParaRPr lang="uk-UA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366634" cy="159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Prophylactic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Decongestant, </a:t>
            </a:r>
            <a:r>
              <a:rPr sz="3200" spc="-5" dirty="0">
                <a:latin typeface="Calibri"/>
                <a:cs typeface="Calibri"/>
              </a:rPr>
              <a:t>analgesic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auto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inflation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(Valsalva </a:t>
            </a:r>
            <a:r>
              <a:rPr sz="3200" spc="-5" dirty="0">
                <a:latin typeface="Calibri"/>
                <a:cs typeface="Calibri"/>
              </a:rPr>
              <a:t>maneuver)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3352863"/>
            <a:ext cx="5715000" cy="321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4F18AF3-45C0-3941-BF5B-CE6B73EBB81B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73</a:t>
            </a:fld>
            <a:endParaRPr lang="uk-UA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366634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Prophylactic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Decongestant, </a:t>
            </a:r>
            <a:r>
              <a:rPr sz="3200" spc="-5" dirty="0">
                <a:latin typeface="Calibri"/>
                <a:cs typeface="Calibri"/>
              </a:rPr>
              <a:t>analgesic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auto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inflation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(Valsalva </a:t>
            </a:r>
            <a:r>
              <a:rPr sz="3200" spc="-5" dirty="0">
                <a:latin typeface="Calibri"/>
                <a:cs typeface="Calibri"/>
              </a:rPr>
              <a:t>maneuver)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Myringotomy </a:t>
            </a:r>
            <a:r>
              <a:rPr sz="3200" dirty="0">
                <a:latin typeface="Calibri"/>
                <a:cs typeface="Calibri"/>
              </a:rPr>
              <a:t>± </a:t>
            </a:r>
            <a:r>
              <a:rPr sz="3200" spc="-5" dirty="0">
                <a:latin typeface="Calibri"/>
                <a:cs typeface="Calibri"/>
              </a:rPr>
              <a:t>VT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insertion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3886263"/>
            <a:ext cx="2589276" cy="265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3810000"/>
            <a:ext cx="2667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3810000"/>
            <a:ext cx="2367026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877D5D1-6D18-0A4E-9B26-F561B175A7E0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74</a:t>
            </a:fld>
            <a:endParaRPr lang="uk-UA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080" y="695705"/>
            <a:ext cx="540829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Fracture temporal</a:t>
            </a:r>
            <a:r>
              <a:rPr spc="-35" dirty="0"/>
              <a:t> </a:t>
            </a:r>
            <a:r>
              <a:rPr dirty="0"/>
              <a:t>bone</a:t>
            </a:r>
          </a:p>
        </p:txBody>
      </p:sp>
      <p:sp>
        <p:nvSpPr>
          <p:cNvPr id="3" name="object 3"/>
          <p:cNvSpPr/>
          <p:nvPr/>
        </p:nvSpPr>
        <p:spPr>
          <a:xfrm>
            <a:off x="3200400" y="1447800"/>
            <a:ext cx="3176651" cy="4122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8805" y="5677001"/>
            <a:ext cx="20675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Longitudinal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#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0814" y="5738876"/>
            <a:ext cx="180848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40" dirty="0">
                <a:latin typeface="Calibri"/>
                <a:cs typeface="Calibri"/>
              </a:rPr>
              <a:t>Transverse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#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981200"/>
            <a:ext cx="2862326" cy="284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7950" y="1905000"/>
            <a:ext cx="2686049" cy="275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A76D001-B4BD-AF46-A5EA-0D51573BC8A7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75</a:t>
            </a:fld>
            <a:endParaRPr lang="uk-UA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1278" y="1712239"/>
          <a:ext cx="7251340" cy="355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396">
                <a:tc>
                  <a:txBody>
                    <a:bodyPr/>
                    <a:lstStyle/>
                    <a:p>
                      <a:pPr marL="127000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6585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31340D3-AE13-B34D-A074-44CA42DB135A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76</a:t>
            </a:fld>
            <a:endParaRPr lang="uk-UA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1278" y="1712239"/>
          <a:ext cx="7251340" cy="153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375">
                <a:tc>
                  <a:txBody>
                    <a:bodyPr/>
                    <a:lstStyle/>
                    <a:p>
                      <a:pPr marR="481965" algn="ctr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9584" algn="ctr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480695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9149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8E0D346-384D-6E41-A4BA-ABB4EEBADB76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77</a:t>
            </a:fld>
            <a:endParaRPr lang="uk-UA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7062" y="1712239"/>
          <a:ext cx="7455556" cy="3693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489">
                <a:tc>
                  <a:txBody>
                    <a:bodyPr/>
                    <a:lstStyle/>
                    <a:p>
                      <a:pPr marR="277495" algn="ctr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9584" algn="ctr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27686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9149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490">
                <a:tc>
                  <a:txBody>
                    <a:bodyPr/>
                    <a:lstStyle/>
                    <a:p>
                      <a:pPr marL="127000" marR="40132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Conductive hearing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loss 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(rupture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drum,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hemotympanum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ossicular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disruption)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772549B-FCD7-7348-A46E-D3624B255A6A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78</a:t>
            </a:fld>
            <a:endParaRPr lang="uk-UA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7062" y="1712239"/>
          <a:ext cx="7540175" cy="3693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489">
                <a:tc>
                  <a:txBody>
                    <a:bodyPr/>
                    <a:lstStyle/>
                    <a:p>
                      <a:pPr marR="339090" algn="ctr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 algn="ctr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33782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4544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490">
                <a:tc>
                  <a:txBody>
                    <a:bodyPr/>
                    <a:lstStyle/>
                    <a:p>
                      <a:pPr marL="127000" marR="46228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Conductive hearing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loss 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(rupture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drum,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hemotympanum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ossicular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disruption)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SNHL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vertigo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4290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(Labyrinthine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injury)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2B943C2-EC8B-9849-AB1E-14D3FA7BD2B2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79</a:t>
            </a:fld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2950" y="1089025"/>
            <a:ext cx="5118100" cy="4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AC3CE61-559E-EF4E-915C-B73CB087C16A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7522" y="1712239"/>
          <a:ext cx="7669715" cy="4638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489">
                <a:tc>
                  <a:txBody>
                    <a:bodyPr/>
                    <a:lstStyle/>
                    <a:p>
                      <a:pPr marR="209550" algn="ctr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 algn="ctr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208279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4544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025">
                <a:tc>
                  <a:txBody>
                    <a:bodyPr/>
                    <a:lstStyle/>
                    <a:p>
                      <a:pPr marL="256540" marR="46228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Conductive hearing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loss 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(rupture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drum,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hemotympanum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ossicular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disruption)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SNHL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vertigo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4290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(Labyrinthine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injury)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574">
                <a:tc>
                  <a:txBody>
                    <a:bodyPr/>
                    <a:lstStyle/>
                    <a:p>
                      <a:pPr marR="203200" algn="ctr">
                        <a:lnSpc>
                          <a:spcPts val="3300"/>
                        </a:lnSpc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Facial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nerve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paresis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not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R="20574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common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21E4D47-0CE7-114F-B3BE-3894A1C01CD0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80</a:t>
            </a:fld>
            <a:endParaRPr lang="uk-UA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7522" y="1712239"/>
          <a:ext cx="7881510" cy="4638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489">
                <a:tc>
                  <a:txBody>
                    <a:bodyPr/>
                    <a:lstStyle/>
                    <a:p>
                      <a:pPr marR="172720" algn="ctr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17145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7018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025">
                <a:tc>
                  <a:txBody>
                    <a:bodyPr/>
                    <a:lstStyle/>
                    <a:p>
                      <a:pPr marL="256540" marR="426084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Conductive hearing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loss 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(rupture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drum,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hemotympanum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ossicular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disruption)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SNHL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vertigo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68275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(Labyrinthine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injury)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574">
                <a:tc>
                  <a:txBody>
                    <a:bodyPr/>
                    <a:lstStyle/>
                    <a:p>
                      <a:pPr marR="166370" algn="ctr">
                        <a:lnSpc>
                          <a:spcPts val="3300"/>
                        </a:lnSpc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Facial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nerve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paresis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not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R="16891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common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ts val="3300"/>
                        </a:lnSpc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Facial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nerve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paralysis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72085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common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73003C0-1E29-EA42-89C8-E6B7865AC56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81</a:t>
            </a:fld>
            <a:endParaRPr lang="uk-UA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ct val="100000"/>
              </a:lnSpc>
            </a:pPr>
            <a:r>
              <a:rPr spc="-20" dirty="0"/>
              <a:t>Manifestation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21154"/>
            <a:ext cx="20923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Battle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sign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1447800"/>
            <a:ext cx="2828925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49CED75-C517-3C43-BB73-E2CF1A335144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82</a:t>
            </a:fld>
            <a:endParaRPr lang="uk-UA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9340">
              <a:lnSpc>
                <a:spcPct val="100000"/>
              </a:lnSpc>
            </a:pPr>
            <a:r>
              <a:rPr dirty="0"/>
              <a:t>Mani</a:t>
            </a:r>
            <a:r>
              <a:rPr spc="-105" dirty="0"/>
              <a:t>f</a:t>
            </a:r>
            <a:r>
              <a:rPr dirty="0"/>
              <a:t>e</a:t>
            </a:r>
            <a:r>
              <a:rPr spc="-45" dirty="0"/>
              <a:t>s</a:t>
            </a:r>
            <a:r>
              <a:rPr spc="-50" dirty="0"/>
              <a:t>t</a:t>
            </a:r>
            <a:r>
              <a:rPr spc="-35" dirty="0"/>
              <a:t>a</a:t>
            </a:r>
            <a:r>
              <a:rPr dirty="0"/>
              <a:t>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386"/>
            <a:ext cx="4909820" cy="4277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Battle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sign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TM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perforation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Hemotympanum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  <a:tab pos="2678430" algn="l"/>
              </a:tabLst>
            </a:pPr>
            <a:r>
              <a:rPr sz="3200" spc="-5" dirty="0">
                <a:latin typeface="Calibri"/>
                <a:cs typeface="Calibri"/>
              </a:rPr>
              <a:t>CSF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otorrhea	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rhinorrhea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Ossicular</a:t>
            </a:r>
            <a:r>
              <a:rPr sz="3200" spc="-10" dirty="0">
                <a:latin typeface="Calibri"/>
                <a:cs typeface="Calibri"/>
              </a:rPr>
              <a:t> disruption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SNHL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Vertigo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Facial </a:t>
            </a:r>
            <a:r>
              <a:rPr sz="3200" spc="-5" dirty="0">
                <a:latin typeface="Calibri"/>
                <a:cs typeface="Calibri"/>
              </a:rPr>
              <a:t>nerve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paralysis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905000"/>
            <a:ext cx="3048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EB51CB1-956B-1946-AB59-27DC09FFB17B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83</a:t>
            </a:fld>
            <a:endParaRPr lang="uk-UA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8600">
              <a:lnSpc>
                <a:spcPct val="100000"/>
              </a:lnSpc>
            </a:pPr>
            <a:r>
              <a:rPr dirty="0"/>
              <a:t>FB</a:t>
            </a:r>
            <a:r>
              <a:rPr spc="-70" dirty="0"/>
              <a:t> </a:t>
            </a:r>
            <a:r>
              <a:rPr spc="-5" dirty="0"/>
              <a:t>pharynx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3186"/>
            <a:ext cx="3844290" cy="421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Usually </a:t>
            </a:r>
            <a:r>
              <a:rPr sz="2800" spc="-10" dirty="0">
                <a:latin typeface="Calibri"/>
                <a:cs typeface="Calibri"/>
              </a:rPr>
              <a:t>sharp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FB</a:t>
            </a:r>
            <a:endParaRPr sz="2800">
              <a:latin typeface="Calibri"/>
              <a:cs typeface="Calibri"/>
            </a:endParaRPr>
          </a:p>
          <a:p>
            <a:pPr marL="355600" marR="42100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Fish bone </a:t>
            </a:r>
            <a:r>
              <a:rPr sz="2800" spc="-5" dirty="0">
                <a:latin typeface="Calibri"/>
                <a:cs typeface="Calibri"/>
              </a:rPr>
              <a:t>is the </a:t>
            </a:r>
            <a:r>
              <a:rPr sz="2800" spc="-15" dirty="0">
                <a:latin typeface="Calibri"/>
                <a:cs typeface="Calibri"/>
              </a:rPr>
              <a:t>most  </a:t>
            </a:r>
            <a:r>
              <a:rPr sz="2800" spc="-10" dirty="0">
                <a:latin typeface="Calibri"/>
                <a:cs typeface="Calibri"/>
              </a:rPr>
              <a:t>common</a:t>
            </a:r>
            <a:endParaRPr sz="2800">
              <a:latin typeface="Calibri"/>
              <a:cs typeface="Calibri"/>
            </a:endParaRPr>
          </a:p>
          <a:p>
            <a:pPr marL="355600" marR="23622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Common sites: tonsils,  base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tongue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vallecula</a:t>
            </a:r>
            <a:endParaRPr sz="2800">
              <a:latin typeface="Calibri"/>
              <a:cs typeface="Calibri"/>
            </a:endParaRPr>
          </a:p>
          <a:p>
            <a:pPr marL="355600" marR="15875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Diagnosis is by </a:t>
            </a:r>
            <a:r>
              <a:rPr sz="2800" spc="-20" dirty="0">
                <a:latin typeface="Calibri"/>
                <a:cs typeface="Calibri"/>
              </a:rPr>
              <a:t>physical  </a:t>
            </a:r>
            <a:r>
              <a:rPr sz="2800" spc="-15" dirty="0">
                <a:latin typeface="Calibri"/>
                <a:cs typeface="Calibri"/>
              </a:rPr>
              <a:t>examination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latin typeface="Calibri"/>
                <a:cs typeface="Calibri"/>
              </a:rPr>
              <a:t>Treatment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removal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4267200"/>
            <a:ext cx="39623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1523872"/>
            <a:ext cx="3781425" cy="231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0" y="1485772"/>
            <a:ext cx="3857625" cy="2392680"/>
          </a:xfrm>
          <a:custGeom>
            <a:avLst/>
            <a:gdLst/>
            <a:ahLst/>
            <a:cxnLst/>
            <a:rect l="l" t="t" r="r" b="b"/>
            <a:pathLst>
              <a:path w="3857625" h="2392679">
                <a:moveTo>
                  <a:pt x="0" y="2392426"/>
                </a:moveTo>
                <a:lnTo>
                  <a:pt x="3857625" y="2392426"/>
                </a:lnTo>
                <a:lnTo>
                  <a:pt x="3857625" y="0"/>
                </a:lnTo>
                <a:lnTo>
                  <a:pt x="0" y="0"/>
                </a:lnTo>
                <a:lnTo>
                  <a:pt x="0" y="2392426"/>
                </a:lnTo>
                <a:close/>
              </a:path>
            </a:pathLst>
          </a:custGeom>
          <a:ln w="762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123A819-CA8F-4B48-BC20-86C9E3FECD66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84</a:t>
            </a:fld>
            <a:endParaRPr lang="uk-UA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4595">
              <a:lnSpc>
                <a:spcPct val="100000"/>
              </a:lnSpc>
            </a:pPr>
            <a:r>
              <a:rPr dirty="0"/>
              <a:t>FB</a:t>
            </a:r>
            <a:r>
              <a:rPr spc="-75" dirty="0"/>
              <a:t> </a:t>
            </a:r>
            <a:r>
              <a:rPr dirty="0"/>
              <a:t>esophagus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5898515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Coins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75%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Meat, </a:t>
            </a:r>
            <a:r>
              <a:rPr sz="3200" spc="-10" dirty="0">
                <a:latin typeface="Calibri"/>
                <a:cs typeface="Calibri"/>
              </a:rPr>
              <a:t>dentures, </a:t>
            </a:r>
            <a:r>
              <a:rPr sz="3200" spc="-5" dirty="0">
                <a:latin typeface="Calibri"/>
                <a:cs typeface="Calibri"/>
              </a:rPr>
              <a:t>disc </a:t>
            </a:r>
            <a:r>
              <a:rPr sz="3200" spc="-15" dirty="0">
                <a:latin typeface="Calibri"/>
                <a:cs typeface="Calibri"/>
              </a:rPr>
              <a:t>batteries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etc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8052E85-BE7E-0148-AB66-F85931AF4DDD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85</a:t>
            </a:fld>
            <a:endParaRPr lang="uk-UA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4595">
              <a:lnSpc>
                <a:spcPct val="100000"/>
              </a:lnSpc>
            </a:pPr>
            <a:r>
              <a:rPr dirty="0"/>
              <a:t>FB</a:t>
            </a:r>
            <a:r>
              <a:rPr spc="-75" dirty="0"/>
              <a:t> </a:t>
            </a:r>
            <a:r>
              <a:rPr dirty="0"/>
              <a:t>esophagus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5125085" cy="202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Common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locations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Cricopharyngeus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Aorta/left </a:t>
            </a:r>
            <a:r>
              <a:rPr sz="2800" spc="-15" dirty="0">
                <a:latin typeface="Calibri"/>
                <a:cs typeface="Calibri"/>
              </a:rPr>
              <a:t>mainstem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bronchus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Gastroesophageal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1371600"/>
            <a:ext cx="2260600" cy="455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C2EA513-2BF6-C941-874D-356C24E97A3F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86</a:t>
            </a:fld>
            <a:endParaRPr lang="uk-UA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1480">
              <a:lnSpc>
                <a:spcPct val="100000"/>
              </a:lnSpc>
            </a:pPr>
            <a:r>
              <a:rPr spc="-5" dirty="0"/>
              <a:t>Diagn</a:t>
            </a:r>
            <a:r>
              <a:rPr spc="20" dirty="0"/>
              <a:t>o</a:t>
            </a:r>
            <a:r>
              <a:rPr spc="-5" dirty="0"/>
              <a:t>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6859270" cy="271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Symptoms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Dysphagia, odynophagia, </a:t>
            </a:r>
            <a:r>
              <a:rPr sz="2800" spc="-5" dirty="0">
                <a:latin typeface="Calibri"/>
                <a:cs typeface="Calibri"/>
              </a:rPr>
              <a:t>choking &amp;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cough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Physical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exam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Drooling, </a:t>
            </a:r>
            <a:r>
              <a:rPr sz="2800" spc="-15" dirty="0">
                <a:latin typeface="Calibri"/>
                <a:cs typeface="Calibri"/>
              </a:rPr>
              <a:t>refuses </a:t>
            </a:r>
            <a:r>
              <a:rPr sz="2800" spc="-20" dirty="0">
                <a:latin typeface="Calibri"/>
                <a:cs typeface="Calibri"/>
              </a:rPr>
              <a:t>oral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intake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Radiolgy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CFED6EB-4362-1D4A-9469-AD71327BDBC8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87</a:t>
            </a:fld>
            <a:endParaRPr lang="uk-UA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8770">
              <a:lnSpc>
                <a:spcPct val="100000"/>
              </a:lnSpc>
            </a:pPr>
            <a:r>
              <a:rPr dirty="0"/>
              <a:t>Plain X</a:t>
            </a:r>
            <a:r>
              <a:rPr spc="-80" dirty="0"/>
              <a:t> </a:t>
            </a:r>
            <a:r>
              <a:rPr spc="-55" dirty="0"/>
              <a:t>ray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803400"/>
            <a:ext cx="2819400" cy="375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8050" y="1981200"/>
            <a:ext cx="26289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7450" y="2057400"/>
            <a:ext cx="2628900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0AA8DBC-0AAE-7346-BC3F-6DE3A7F162C0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88</a:t>
            </a:fld>
            <a:endParaRPr lang="uk-UA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14400"/>
            <a:ext cx="4089400" cy="5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1400" y="990600"/>
            <a:ext cx="4292599" cy="467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3D07B07-9971-D049-9DD1-4E4638B7B9BF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89</a:t>
            </a:fld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766" y="139827"/>
            <a:ext cx="7197725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Management </a:t>
            </a:r>
            <a:r>
              <a:rPr dirty="0"/>
              <a:t>of </a:t>
            </a:r>
            <a:r>
              <a:rPr spc="-15" dirty="0"/>
              <a:t>fractured</a:t>
            </a:r>
            <a:r>
              <a:rPr spc="-90" dirty="0"/>
              <a:t> </a:t>
            </a:r>
            <a:r>
              <a:rPr dirty="0"/>
              <a:t>nasal</a:t>
            </a:r>
          </a:p>
          <a:p>
            <a:pPr algn="ctr">
              <a:lnSpc>
                <a:spcPct val="100000"/>
              </a:lnSpc>
            </a:pPr>
            <a:r>
              <a:rPr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3186"/>
            <a:ext cx="7856855" cy="1707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Depends upon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presence </a:t>
            </a:r>
            <a:r>
              <a:rPr sz="2800" spc="-5" dirty="0">
                <a:latin typeface="Calibri"/>
                <a:cs typeface="Calibri"/>
              </a:rPr>
              <a:t>or the </a:t>
            </a:r>
            <a:r>
              <a:rPr sz="2800" spc="-10" dirty="0">
                <a:latin typeface="Calibri"/>
                <a:cs typeface="Calibri"/>
              </a:rPr>
              <a:t>absence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nasal 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deformity </a:t>
            </a:r>
            <a:r>
              <a:rPr sz="2800" spc="-20" dirty="0">
                <a:latin typeface="Calibri"/>
                <a:cs typeface="Calibri"/>
              </a:rPr>
              <a:t>(for </a:t>
            </a:r>
            <a:r>
              <a:rPr sz="2800" spc="-15" dirty="0">
                <a:latin typeface="Calibri"/>
                <a:cs typeface="Calibri"/>
              </a:rPr>
              <a:t>proper </a:t>
            </a:r>
            <a:r>
              <a:rPr sz="2800" spc="-10" dirty="0">
                <a:latin typeface="Calibri"/>
                <a:cs typeface="Calibri"/>
              </a:rPr>
              <a:t>assessment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“shape” </a:t>
            </a:r>
            <a:r>
              <a:rPr sz="2800" spc="-5" dirty="0">
                <a:latin typeface="Calibri"/>
                <a:cs typeface="Calibri"/>
              </a:rPr>
              <a:t>of  the nose </a:t>
            </a:r>
            <a:r>
              <a:rPr sz="2800" spc="-20" dirty="0">
                <a:latin typeface="Calibri"/>
                <a:cs typeface="Calibri"/>
              </a:rPr>
              <a:t>you may </a:t>
            </a:r>
            <a:r>
              <a:rPr sz="2800" spc="-10" dirty="0">
                <a:latin typeface="Calibri"/>
                <a:cs typeface="Calibri"/>
              </a:rPr>
              <a:t>wait </a:t>
            </a:r>
            <a:r>
              <a:rPr sz="2800" spc="-5" dirty="0">
                <a:latin typeface="Calibri"/>
                <a:cs typeface="Calibri"/>
              </a:rPr>
              <a:t>“few” </a:t>
            </a:r>
            <a:r>
              <a:rPr sz="2800" spc="-25" dirty="0">
                <a:latin typeface="Calibri"/>
                <a:cs typeface="Calibri"/>
              </a:rPr>
              <a:t>days for </a:t>
            </a:r>
            <a:r>
              <a:rPr sz="2800" spc="-5" dirty="0">
                <a:latin typeface="Calibri"/>
                <a:cs typeface="Calibri"/>
              </a:rPr>
              <a:t>the edema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subside)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3111500"/>
            <a:ext cx="1454785" cy="780415"/>
          </a:xfrm>
          <a:custGeom>
            <a:avLst/>
            <a:gdLst/>
            <a:ahLst/>
            <a:cxnLst/>
            <a:rect l="l" t="t" r="r" b="b"/>
            <a:pathLst>
              <a:path w="1454785" h="780414">
                <a:moveTo>
                  <a:pt x="78486" y="661035"/>
                </a:moveTo>
                <a:lnTo>
                  <a:pt x="69723" y="663067"/>
                </a:lnTo>
                <a:lnTo>
                  <a:pt x="0" y="774700"/>
                </a:lnTo>
                <a:lnTo>
                  <a:pt x="123570" y="780161"/>
                </a:lnTo>
                <a:lnTo>
                  <a:pt x="131445" y="780414"/>
                </a:lnTo>
                <a:lnTo>
                  <a:pt x="138175" y="774319"/>
                </a:lnTo>
                <a:lnTo>
                  <a:pt x="31623" y="774192"/>
                </a:lnTo>
                <a:lnTo>
                  <a:pt x="18414" y="748919"/>
                </a:lnTo>
                <a:lnTo>
                  <a:pt x="65094" y="724347"/>
                </a:lnTo>
                <a:lnTo>
                  <a:pt x="93852" y="678180"/>
                </a:lnTo>
                <a:lnTo>
                  <a:pt x="91820" y="669417"/>
                </a:lnTo>
                <a:lnTo>
                  <a:pt x="85217" y="665226"/>
                </a:lnTo>
                <a:lnTo>
                  <a:pt x="78486" y="661035"/>
                </a:lnTo>
                <a:close/>
              </a:path>
              <a:path w="1454785" h="780414">
                <a:moveTo>
                  <a:pt x="65094" y="724347"/>
                </a:moveTo>
                <a:lnTo>
                  <a:pt x="18414" y="748919"/>
                </a:lnTo>
                <a:lnTo>
                  <a:pt x="31623" y="774192"/>
                </a:lnTo>
                <a:lnTo>
                  <a:pt x="41275" y="769112"/>
                </a:lnTo>
                <a:lnTo>
                  <a:pt x="37211" y="769112"/>
                </a:lnTo>
                <a:lnTo>
                  <a:pt x="25654" y="747268"/>
                </a:lnTo>
                <a:lnTo>
                  <a:pt x="50817" y="747268"/>
                </a:lnTo>
                <a:lnTo>
                  <a:pt x="65094" y="724347"/>
                </a:lnTo>
                <a:close/>
              </a:path>
              <a:path w="1454785" h="780414">
                <a:moveTo>
                  <a:pt x="78416" y="749564"/>
                </a:moveTo>
                <a:lnTo>
                  <a:pt x="31623" y="774192"/>
                </a:lnTo>
                <a:lnTo>
                  <a:pt x="138180" y="774192"/>
                </a:lnTo>
                <a:lnTo>
                  <a:pt x="138429" y="766444"/>
                </a:lnTo>
                <a:lnTo>
                  <a:pt x="138811" y="758570"/>
                </a:lnTo>
                <a:lnTo>
                  <a:pt x="132714" y="751967"/>
                </a:lnTo>
                <a:lnTo>
                  <a:pt x="78416" y="749564"/>
                </a:lnTo>
                <a:close/>
              </a:path>
              <a:path w="1454785" h="780414">
                <a:moveTo>
                  <a:pt x="25654" y="747268"/>
                </a:moveTo>
                <a:lnTo>
                  <a:pt x="37211" y="769112"/>
                </a:lnTo>
                <a:lnTo>
                  <a:pt x="50153" y="748334"/>
                </a:lnTo>
                <a:lnTo>
                  <a:pt x="25654" y="747268"/>
                </a:lnTo>
                <a:close/>
              </a:path>
              <a:path w="1454785" h="780414">
                <a:moveTo>
                  <a:pt x="50153" y="748334"/>
                </a:moveTo>
                <a:lnTo>
                  <a:pt x="37211" y="769112"/>
                </a:lnTo>
                <a:lnTo>
                  <a:pt x="41275" y="769112"/>
                </a:lnTo>
                <a:lnTo>
                  <a:pt x="78416" y="749564"/>
                </a:lnTo>
                <a:lnTo>
                  <a:pt x="50153" y="748334"/>
                </a:lnTo>
                <a:close/>
              </a:path>
              <a:path w="1454785" h="780414">
                <a:moveTo>
                  <a:pt x="1441196" y="0"/>
                </a:moveTo>
                <a:lnTo>
                  <a:pt x="65094" y="724347"/>
                </a:lnTo>
                <a:lnTo>
                  <a:pt x="50153" y="748334"/>
                </a:lnTo>
                <a:lnTo>
                  <a:pt x="78416" y="749564"/>
                </a:lnTo>
                <a:lnTo>
                  <a:pt x="1454403" y="25400"/>
                </a:lnTo>
                <a:lnTo>
                  <a:pt x="1441196" y="0"/>
                </a:lnTo>
                <a:close/>
              </a:path>
              <a:path w="1454785" h="780414">
                <a:moveTo>
                  <a:pt x="50817" y="747268"/>
                </a:moveTo>
                <a:lnTo>
                  <a:pt x="25654" y="747268"/>
                </a:lnTo>
                <a:lnTo>
                  <a:pt x="50153" y="748334"/>
                </a:lnTo>
                <a:lnTo>
                  <a:pt x="50817" y="747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5015" y="3111754"/>
            <a:ext cx="1378585" cy="777240"/>
          </a:xfrm>
          <a:custGeom>
            <a:avLst/>
            <a:gdLst/>
            <a:ahLst/>
            <a:cxnLst/>
            <a:rect l="l" t="t" r="r" b="b"/>
            <a:pathLst>
              <a:path w="1378585" h="777239">
                <a:moveTo>
                  <a:pt x="1300793" y="747527"/>
                </a:moveTo>
                <a:lnTo>
                  <a:pt x="1246505" y="748665"/>
                </a:lnTo>
                <a:lnTo>
                  <a:pt x="1240155" y="755142"/>
                </a:lnTo>
                <a:lnTo>
                  <a:pt x="1240409" y="763143"/>
                </a:lnTo>
                <a:lnTo>
                  <a:pt x="1240536" y="771017"/>
                </a:lnTo>
                <a:lnTo>
                  <a:pt x="1247013" y="777240"/>
                </a:lnTo>
                <a:lnTo>
                  <a:pt x="1378585" y="774446"/>
                </a:lnTo>
                <a:lnTo>
                  <a:pt x="1377831" y="773176"/>
                </a:lnTo>
                <a:lnTo>
                  <a:pt x="1346962" y="773176"/>
                </a:lnTo>
                <a:lnTo>
                  <a:pt x="1300793" y="747527"/>
                </a:lnTo>
                <a:close/>
              </a:path>
              <a:path w="1378585" h="777239">
                <a:moveTo>
                  <a:pt x="1329124" y="746911"/>
                </a:moveTo>
                <a:lnTo>
                  <a:pt x="1300793" y="747527"/>
                </a:lnTo>
                <a:lnTo>
                  <a:pt x="1346962" y="773176"/>
                </a:lnTo>
                <a:lnTo>
                  <a:pt x="1349857" y="767969"/>
                </a:lnTo>
                <a:lnTo>
                  <a:pt x="1341627" y="767969"/>
                </a:lnTo>
                <a:lnTo>
                  <a:pt x="1329124" y="746911"/>
                </a:lnTo>
                <a:close/>
              </a:path>
              <a:path w="1378585" h="777239">
                <a:moveTo>
                  <a:pt x="1302639" y="659003"/>
                </a:moveTo>
                <a:lnTo>
                  <a:pt x="1289177" y="667131"/>
                </a:lnTo>
                <a:lnTo>
                  <a:pt x="1286890" y="675894"/>
                </a:lnTo>
                <a:lnTo>
                  <a:pt x="1290955" y="682625"/>
                </a:lnTo>
                <a:lnTo>
                  <a:pt x="1314746" y="722694"/>
                </a:lnTo>
                <a:lnTo>
                  <a:pt x="1360805" y="748284"/>
                </a:lnTo>
                <a:lnTo>
                  <a:pt x="1346962" y="773176"/>
                </a:lnTo>
                <a:lnTo>
                  <a:pt x="1377831" y="773176"/>
                </a:lnTo>
                <a:lnTo>
                  <a:pt x="1315465" y="668020"/>
                </a:lnTo>
                <a:lnTo>
                  <a:pt x="1311402" y="661289"/>
                </a:lnTo>
                <a:lnTo>
                  <a:pt x="1302639" y="659003"/>
                </a:lnTo>
                <a:close/>
              </a:path>
              <a:path w="1378585" h="777239">
                <a:moveTo>
                  <a:pt x="1353565" y="746379"/>
                </a:moveTo>
                <a:lnTo>
                  <a:pt x="1329124" y="746911"/>
                </a:lnTo>
                <a:lnTo>
                  <a:pt x="1341627" y="767969"/>
                </a:lnTo>
                <a:lnTo>
                  <a:pt x="1353565" y="746379"/>
                </a:lnTo>
                <a:close/>
              </a:path>
              <a:path w="1378585" h="777239">
                <a:moveTo>
                  <a:pt x="1357376" y="746379"/>
                </a:moveTo>
                <a:lnTo>
                  <a:pt x="1353565" y="746379"/>
                </a:lnTo>
                <a:lnTo>
                  <a:pt x="1341627" y="767969"/>
                </a:lnTo>
                <a:lnTo>
                  <a:pt x="1349857" y="767969"/>
                </a:lnTo>
                <a:lnTo>
                  <a:pt x="1360805" y="748284"/>
                </a:lnTo>
                <a:lnTo>
                  <a:pt x="1357376" y="746379"/>
                </a:lnTo>
                <a:close/>
              </a:path>
              <a:path w="1378585" h="777239">
                <a:moveTo>
                  <a:pt x="13970" y="0"/>
                </a:moveTo>
                <a:lnTo>
                  <a:pt x="0" y="24892"/>
                </a:lnTo>
                <a:lnTo>
                  <a:pt x="1300793" y="747527"/>
                </a:lnTo>
                <a:lnTo>
                  <a:pt x="1329124" y="746911"/>
                </a:lnTo>
                <a:lnTo>
                  <a:pt x="1314746" y="722694"/>
                </a:lnTo>
                <a:lnTo>
                  <a:pt x="13970" y="0"/>
                </a:lnTo>
                <a:close/>
              </a:path>
              <a:path w="1378585" h="777239">
                <a:moveTo>
                  <a:pt x="1314746" y="722694"/>
                </a:moveTo>
                <a:lnTo>
                  <a:pt x="1329124" y="746911"/>
                </a:lnTo>
                <a:lnTo>
                  <a:pt x="1353565" y="746379"/>
                </a:lnTo>
                <a:lnTo>
                  <a:pt x="1357376" y="746379"/>
                </a:lnTo>
                <a:lnTo>
                  <a:pt x="1314746" y="72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31594" y="3925189"/>
            <a:ext cx="17532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deformity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428" y="4001389"/>
            <a:ext cx="13296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Deformity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76905" y="4495800"/>
            <a:ext cx="132715" cy="610235"/>
          </a:xfrm>
          <a:custGeom>
            <a:avLst/>
            <a:gdLst/>
            <a:ahLst/>
            <a:cxnLst/>
            <a:rect l="l" t="t" r="r" b="b"/>
            <a:pathLst>
              <a:path w="132714" h="610235">
                <a:moveTo>
                  <a:pt x="15875" y="479298"/>
                </a:moveTo>
                <a:lnTo>
                  <a:pt x="9143" y="483235"/>
                </a:lnTo>
                <a:lnTo>
                  <a:pt x="2286" y="487172"/>
                </a:lnTo>
                <a:lnTo>
                  <a:pt x="0" y="495935"/>
                </a:lnTo>
                <a:lnTo>
                  <a:pt x="3937" y="502793"/>
                </a:lnTo>
                <a:lnTo>
                  <a:pt x="66293" y="609726"/>
                </a:lnTo>
                <a:lnTo>
                  <a:pt x="82883" y="581279"/>
                </a:lnTo>
                <a:lnTo>
                  <a:pt x="52069" y="581279"/>
                </a:lnTo>
                <a:lnTo>
                  <a:pt x="51954" y="528495"/>
                </a:lnTo>
                <a:lnTo>
                  <a:pt x="28575" y="488442"/>
                </a:lnTo>
                <a:lnTo>
                  <a:pt x="24637" y="481583"/>
                </a:lnTo>
                <a:lnTo>
                  <a:pt x="15875" y="479298"/>
                </a:lnTo>
                <a:close/>
              </a:path>
              <a:path w="132714" h="610235">
                <a:moveTo>
                  <a:pt x="52058" y="528673"/>
                </a:moveTo>
                <a:lnTo>
                  <a:pt x="52069" y="581279"/>
                </a:lnTo>
                <a:lnTo>
                  <a:pt x="80644" y="581279"/>
                </a:lnTo>
                <a:lnTo>
                  <a:pt x="80643" y="574167"/>
                </a:lnTo>
                <a:lnTo>
                  <a:pt x="53975" y="574167"/>
                </a:lnTo>
                <a:lnTo>
                  <a:pt x="66293" y="553062"/>
                </a:lnTo>
                <a:lnTo>
                  <a:pt x="52058" y="528673"/>
                </a:lnTo>
                <a:close/>
              </a:path>
              <a:path w="132714" h="610235">
                <a:moveTo>
                  <a:pt x="116712" y="479298"/>
                </a:moveTo>
                <a:lnTo>
                  <a:pt x="107950" y="481583"/>
                </a:lnTo>
                <a:lnTo>
                  <a:pt x="104012" y="488442"/>
                </a:lnTo>
                <a:lnTo>
                  <a:pt x="80633" y="528495"/>
                </a:lnTo>
                <a:lnTo>
                  <a:pt x="80644" y="581279"/>
                </a:lnTo>
                <a:lnTo>
                  <a:pt x="82883" y="581279"/>
                </a:lnTo>
                <a:lnTo>
                  <a:pt x="128650" y="502793"/>
                </a:lnTo>
                <a:lnTo>
                  <a:pt x="132587" y="495935"/>
                </a:lnTo>
                <a:lnTo>
                  <a:pt x="130301" y="487172"/>
                </a:lnTo>
                <a:lnTo>
                  <a:pt x="123443" y="483235"/>
                </a:lnTo>
                <a:lnTo>
                  <a:pt x="116712" y="479298"/>
                </a:lnTo>
                <a:close/>
              </a:path>
              <a:path w="132714" h="610235">
                <a:moveTo>
                  <a:pt x="66293" y="553062"/>
                </a:moveTo>
                <a:lnTo>
                  <a:pt x="53975" y="574167"/>
                </a:lnTo>
                <a:lnTo>
                  <a:pt x="78612" y="574167"/>
                </a:lnTo>
                <a:lnTo>
                  <a:pt x="66293" y="553062"/>
                </a:lnTo>
                <a:close/>
              </a:path>
              <a:path w="132714" h="610235">
                <a:moveTo>
                  <a:pt x="80633" y="528495"/>
                </a:moveTo>
                <a:lnTo>
                  <a:pt x="66293" y="553062"/>
                </a:lnTo>
                <a:lnTo>
                  <a:pt x="78612" y="574167"/>
                </a:lnTo>
                <a:lnTo>
                  <a:pt x="80643" y="574167"/>
                </a:lnTo>
                <a:lnTo>
                  <a:pt x="80633" y="528495"/>
                </a:lnTo>
                <a:close/>
              </a:path>
              <a:path w="132714" h="610235">
                <a:moveTo>
                  <a:pt x="80518" y="0"/>
                </a:moveTo>
                <a:lnTo>
                  <a:pt x="51943" y="0"/>
                </a:lnTo>
                <a:lnTo>
                  <a:pt x="52058" y="528673"/>
                </a:lnTo>
                <a:lnTo>
                  <a:pt x="66293" y="553062"/>
                </a:lnTo>
                <a:lnTo>
                  <a:pt x="80529" y="528673"/>
                </a:lnTo>
                <a:lnTo>
                  <a:pt x="805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3505" y="4424298"/>
            <a:ext cx="132715" cy="681355"/>
          </a:xfrm>
          <a:custGeom>
            <a:avLst/>
            <a:gdLst/>
            <a:ahLst/>
            <a:cxnLst/>
            <a:rect l="l" t="t" r="r" b="b"/>
            <a:pathLst>
              <a:path w="132714" h="681354">
                <a:moveTo>
                  <a:pt x="15875" y="550799"/>
                </a:moveTo>
                <a:lnTo>
                  <a:pt x="9144" y="554736"/>
                </a:lnTo>
                <a:lnTo>
                  <a:pt x="2286" y="558673"/>
                </a:lnTo>
                <a:lnTo>
                  <a:pt x="0" y="567436"/>
                </a:lnTo>
                <a:lnTo>
                  <a:pt x="3937" y="574294"/>
                </a:lnTo>
                <a:lnTo>
                  <a:pt x="66294" y="681227"/>
                </a:lnTo>
                <a:lnTo>
                  <a:pt x="82883" y="652780"/>
                </a:lnTo>
                <a:lnTo>
                  <a:pt x="51943" y="652780"/>
                </a:lnTo>
                <a:lnTo>
                  <a:pt x="51943" y="599977"/>
                </a:lnTo>
                <a:lnTo>
                  <a:pt x="28575" y="559943"/>
                </a:lnTo>
                <a:lnTo>
                  <a:pt x="24638" y="553084"/>
                </a:lnTo>
                <a:lnTo>
                  <a:pt x="15875" y="550799"/>
                </a:lnTo>
                <a:close/>
              </a:path>
              <a:path w="132714" h="681354">
                <a:moveTo>
                  <a:pt x="51943" y="599977"/>
                </a:moveTo>
                <a:lnTo>
                  <a:pt x="51943" y="652780"/>
                </a:lnTo>
                <a:lnTo>
                  <a:pt x="80518" y="652780"/>
                </a:lnTo>
                <a:lnTo>
                  <a:pt x="80518" y="645668"/>
                </a:lnTo>
                <a:lnTo>
                  <a:pt x="53975" y="645668"/>
                </a:lnTo>
                <a:lnTo>
                  <a:pt x="66294" y="624563"/>
                </a:lnTo>
                <a:lnTo>
                  <a:pt x="51943" y="599977"/>
                </a:lnTo>
                <a:close/>
              </a:path>
              <a:path w="132714" h="681354">
                <a:moveTo>
                  <a:pt x="116713" y="550799"/>
                </a:moveTo>
                <a:lnTo>
                  <a:pt x="107950" y="553084"/>
                </a:lnTo>
                <a:lnTo>
                  <a:pt x="104013" y="559943"/>
                </a:lnTo>
                <a:lnTo>
                  <a:pt x="80645" y="599977"/>
                </a:lnTo>
                <a:lnTo>
                  <a:pt x="80518" y="652780"/>
                </a:lnTo>
                <a:lnTo>
                  <a:pt x="82883" y="652780"/>
                </a:lnTo>
                <a:lnTo>
                  <a:pt x="128651" y="574294"/>
                </a:lnTo>
                <a:lnTo>
                  <a:pt x="132588" y="567436"/>
                </a:lnTo>
                <a:lnTo>
                  <a:pt x="130302" y="558673"/>
                </a:lnTo>
                <a:lnTo>
                  <a:pt x="123444" y="554736"/>
                </a:lnTo>
                <a:lnTo>
                  <a:pt x="116713" y="550799"/>
                </a:lnTo>
                <a:close/>
              </a:path>
              <a:path w="132714" h="681354">
                <a:moveTo>
                  <a:pt x="66294" y="624563"/>
                </a:moveTo>
                <a:lnTo>
                  <a:pt x="53975" y="645668"/>
                </a:lnTo>
                <a:lnTo>
                  <a:pt x="78613" y="645668"/>
                </a:lnTo>
                <a:lnTo>
                  <a:pt x="66294" y="624563"/>
                </a:lnTo>
                <a:close/>
              </a:path>
              <a:path w="132714" h="681354">
                <a:moveTo>
                  <a:pt x="80518" y="600194"/>
                </a:moveTo>
                <a:lnTo>
                  <a:pt x="66294" y="624563"/>
                </a:lnTo>
                <a:lnTo>
                  <a:pt x="78613" y="645668"/>
                </a:lnTo>
                <a:lnTo>
                  <a:pt x="80518" y="645668"/>
                </a:lnTo>
                <a:lnTo>
                  <a:pt x="80518" y="600194"/>
                </a:lnTo>
                <a:close/>
              </a:path>
              <a:path w="132714" h="681354">
                <a:moveTo>
                  <a:pt x="80518" y="0"/>
                </a:moveTo>
                <a:lnTo>
                  <a:pt x="51943" y="0"/>
                </a:lnTo>
                <a:lnTo>
                  <a:pt x="52070" y="600194"/>
                </a:lnTo>
                <a:lnTo>
                  <a:pt x="66294" y="624563"/>
                </a:lnTo>
                <a:lnTo>
                  <a:pt x="80518" y="600194"/>
                </a:lnTo>
                <a:lnTo>
                  <a:pt x="805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2994" y="5449823"/>
            <a:ext cx="178879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No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4175" y="5220970"/>
            <a:ext cx="392811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•Reduction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presented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early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4175" y="5891783"/>
            <a:ext cx="39795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•Rhinoplasty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presented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2E76E82-7CDC-6147-A0D8-6A161AED5DDF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14400"/>
            <a:ext cx="3505200" cy="467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4400" y="1039367"/>
            <a:ext cx="3467227" cy="467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2BD9AAC-2883-4946-86B2-C50F54F3A056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90</a:t>
            </a:fld>
            <a:endParaRPr lang="uk-UA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1480">
              <a:lnSpc>
                <a:spcPct val="100000"/>
              </a:lnSpc>
            </a:pPr>
            <a:r>
              <a:rPr spc="-5" dirty="0"/>
              <a:t>Diagn</a:t>
            </a:r>
            <a:r>
              <a:rPr spc="20" dirty="0"/>
              <a:t>o</a:t>
            </a:r>
            <a:r>
              <a:rPr spc="-5" dirty="0"/>
              <a:t>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072630" cy="330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Symptoms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Choking, coughing, </a:t>
            </a:r>
            <a:r>
              <a:rPr sz="2800" spc="-10" dirty="0">
                <a:latin typeface="Calibri"/>
                <a:cs typeface="Calibri"/>
              </a:rPr>
              <a:t>dysphagia,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odynophagia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Physical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exam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Drooling, </a:t>
            </a:r>
            <a:r>
              <a:rPr sz="2800" spc="-15" dirty="0">
                <a:latin typeface="Calibri"/>
                <a:cs typeface="Calibri"/>
              </a:rPr>
              <a:t>refuses </a:t>
            </a:r>
            <a:r>
              <a:rPr sz="2800" spc="-20" dirty="0">
                <a:latin typeface="Calibri"/>
                <a:cs typeface="Calibri"/>
              </a:rPr>
              <a:t>oral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intake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Radiolgy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Esophogoscopy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D9529E2-72A6-CE49-9361-9A8F67D2C50F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91</a:t>
            </a:fld>
            <a:endParaRPr lang="uk-UA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7125">
              <a:lnSpc>
                <a:spcPct val="100000"/>
              </a:lnSpc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4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71015"/>
            <a:ext cx="6952615" cy="182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Removal </a:t>
            </a:r>
            <a:r>
              <a:rPr sz="2800" spc="-5" dirty="0">
                <a:latin typeface="Calibri"/>
                <a:cs typeface="Calibri"/>
              </a:rPr>
              <a:t>via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esophagoscopy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Disc </a:t>
            </a:r>
            <a:r>
              <a:rPr sz="2800" spc="-15" dirty="0">
                <a:latin typeface="Calibri"/>
                <a:cs typeface="Calibri"/>
              </a:rPr>
              <a:t>batteries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sharp objects </a:t>
            </a:r>
            <a:r>
              <a:rPr sz="2800" spc="-20" dirty="0">
                <a:latin typeface="Calibri"/>
                <a:cs typeface="Calibri"/>
              </a:rPr>
              <a:t>removal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680"/>
              </a:spcBef>
            </a:pPr>
            <a:r>
              <a:rPr sz="2800" spc="-10" dirty="0">
                <a:latin typeface="Calibri"/>
                <a:cs typeface="Calibri"/>
              </a:rPr>
              <a:t>emergency </a:t>
            </a:r>
            <a:r>
              <a:rPr sz="2800" spc="-5" dirty="0">
                <a:latin typeface="Calibri"/>
                <a:cs typeface="Calibri"/>
              </a:rPr>
              <a:t>because of the risk of</a:t>
            </a:r>
            <a:r>
              <a:rPr sz="2800" spc="-20" dirty="0">
                <a:latin typeface="Calibri"/>
                <a:cs typeface="Calibri"/>
              </a:rPr>
              <a:t> perforation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3886200"/>
            <a:ext cx="2476500" cy="2352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819525"/>
            <a:ext cx="2809875" cy="2181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D72CCEF-A2F1-FE4C-90EC-F0E792919D86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92</a:t>
            </a:fld>
            <a:endParaRPr lang="uk-UA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6129" y="2494660"/>
            <a:ext cx="403288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Laryngeal</a:t>
            </a:r>
            <a:r>
              <a:rPr spc="-65" dirty="0"/>
              <a:t> </a:t>
            </a:r>
            <a:r>
              <a:rPr spc="-60" dirty="0"/>
              <a:t>Trauma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8C3EC76-2064-3C47-904F-3DCD882F73E4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93</a:t>
            </a:fld>
            <a:endParaRPr lang="uk-UA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870" y="451865"/>
            <a:ext cx="291973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Presentation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084451" y="3552761"/>
            <a:ext cx="781050" cy="588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447672"/>
            <a:ext cx="4343400" cy="293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2606675"/>
            <a:ext cx="4191000" cy="2955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2ACB2D8-BA2D-B144-B430-7969A00B6455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94</a:t>
            </a:fld>
            <a:endParaRPr lang="uk-UA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5720">
              <a:lnSpc>
                <a:spcPct val="100000"/>
              </a:lnSpc>
            </a:pPr>
            <a:r>
              <a:rPr spc="-15" dirty="0"/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71015"/>
            <a:ext cx="6473825" cy="335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Stridor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Hoarseness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Subcutaneous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emphysema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Hemoptysis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Laryngeal tenderness, swelling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edema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A03B433-3F26-1342-A5A5-CAB25A6831B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95</a:t>
            </a:fld>
            <a:endParaRPr lang="uk-UA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5139">
              <a:lnSpc>
                <a:spcPct val="100000"/>
              </a:lnSpc>
            </a:pPr>
            <a:r>
              <a:rPr spc="-5" dirty="0"/>
              <a:t>Laryngoscopic</a:t>
            </a:r>
            <a:r>
              <a:rPr spc="-45" dirty="0"/>
              <a:t> </a:t>
            </a:r>
            <a:r>
              <a:rPr spc="-20" dirty="0"/>
              <a:t>Exam</a:t>
            </a:r>
          </a:p>
        </p:txBody>
      </p:sp>
      <p:sp>
        <p:nvSpPr>
          <p:cNvPr id="3" name="object 3"/>
          <p:cNvSpPr/>
          <p:nvPr/>
        </p:nvSpPr>
        <p:spPr>
          <a:xfrm>
            <a:off x="4876800" y="2286000"/>
            <a:ext cx="4267199" cy="328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2133600"/>
            <a:ext cx="3886200" cy="321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E0D4DF5-4A68-D547-9FC5-6700FAC2750C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96</a:t>
            </a:fld>
            <a:endParaRPr lang="uk-UA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7999095" cy="2082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Tracheostomy </a:t>
            </a:r>
            <a:r>
              <a:rPr sz="3200" dirty="0">
                <a:latin typeface="Calibri"/>
                <a:cs typeface="Calibri"/>
              </a:rPr>
              <a:t>if </a:t>
            </a:r>
            <a:r>
              <a:rPr sz="3200" spc="-10" dirty="0">
                <a:latin typeface="Calibri"/>
                <a:cs typeface="Calibri"/>
              </a:rPr>
              <a:t>there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5" dirty="0">
                <a:latin typeface="Calibri"/>
                <a:cs typeface="Calibri"/>
              </a:rPr>
              <a:t>respiratory distress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spc="-5" dirty="0">
                <a:latin typeface="Calibri"/>
                <a:cs typeface="Calibri"/>
              </a:rPr>
              <a:t>bleeding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Explore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repair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850DE58-CB87-634D-BE40-56D12F699846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97</a:t>
            </a:fld>
            <a:endParaRPr lang="uk-UA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4394">
              <a:lnSpc>
                <a:spcPct val="100000"/>
              </a:lnSpc>
            </a:pPr>
            <a:r>
              <a:rPr spc="-15" dirty="0"/>
              <a:t>Foreign </a:t>
            </a:r>
            <a:r>
              <a:rPr dirty="0"/>
              <a:t>bodies of the</a:t>
            </a:r>
            <a:r>
              <a:rPr spc="-65" dirty="0"/>
              <a:t> </a:t>
            </a:r>
            <a:r>
              <a:rPr dirty="0"/>
              <a:t>larynx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35098"/>
            <a:ext cx="4138295" cy="256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Dyspnea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Cough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Hoarseness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aphonia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2057400"/>
            <a:ext cx="2752725" cy="275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6ECF65C-F009-6644-A74B-01AB263F24D9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98</a:t>
            </a:fld>
            <a:endParaRPr lang="uk-UA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0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60362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Heimlich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Maneuver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EA3D543-F33F-C245-99D2-F8FE63F40523}" type="datetime9">
              <a:rPr lang="en-US" smtClean="0"/>
              <a:pPr/>
              <a:t>12/5/2017 3:52:07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99</a:t>
            </a:fld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1396</Words>
  <Application>Microsoft Office PowerPoint</Application>
  <PresentationFormat>On-screen Show (4:3)</PresentationFormat>
  <Paragraphs>599</Paragraphs>
  <Slides>119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3" baseType="lpstr">
      <vt:lpstr>Arial</vt:lpstr>
      <vt:lpstr>Calibri</vt:lpstr>
      <vt:lpstr>Times New Roman</vt:lpstr>
      <vt:lpstr>Office Theme</vt:lpstr>
      <vt:lpstr>PowerPoint Presentation</vt:lpstr>
      <vt:lpstr>Objectives of the lecture</vt:lpstr>
      <vt:lpstr>Nasal Trauma</vt:lpstr>
      <vt:lpstr>Manifestations of nasal trauma</vt:lpstr>
      <vt:lpstr>Fracture Nasal Bone</vt:lpstr>
      <vt:lpstr>Physical Examination</vt:lpstr>
      <vt:lpstr>Radiology</vt:lpstr>
      <vt:lpstr>PowerPoint Presentation</vt:lpstr>
      <vt:lpstr>Management of fractured nasal bone</vt:lpstr>
      <vt:lpstr>Reduction</vt:lpstr>
      <vt:lpstr>PowerPoint Presentation</vt:lpstr>
      <vt:lpstr>Rhinoplasty</vt:lpstr>
      <vt:lpstr>PowerPoint Presentation</vt:lpstr>
      <vt:lpstr>Nasal Septum Injury</vt:lpstr>
      <vt:lpstr>Displacement of nasal septum</vt:lpstr>
      <vt:lpstr>Presentation</vt:lpstr>
      <vt:lpstr>Treatment of displacement of nasal septum</vt:lpstr>
      <vt:lpstr>Septoplasty</vt:lpstr>
      <vt:lpstr>Septal hematoma</vt:lpstr>
      <vt:lpstr>Septal hematoma</vt:lpstr>
      <vt:lpstr>Presentation</vt:lpstr>
      <vt:lpstr>Complications of Septal hematoma</vt:lpstr>
      <vt:lpstr>Complications of Septal hematoma</vt:lpstr>
      <vt:lpstr>Complications of Septal hematoma</vt:lpstr>
      <vt:lpstr>PowerPoint Presentation</vt:lpstr>
      <vt:lpstr>Traumatic septal perforation</vt:lpstr>
      <vt:lpstr>PowerPoint Presentation</vt:lpstr>
      <vt:lpstr>Symptoms</vt:lpstr>
      <vt:lpstr>Treatment</vt:lpstr>
      <vt:lpstr>Synechia</vt:lpstr>
      <vt:lpstr>CSF Rhinorrhea</vt:lpstr>
      <vt:lpstr>CSF Rhinorrhea</vt:lpstr>
      <vt:lpstr>CSF Rhinorrhea</vt:lpstr>
      <vt:lpstr>CSF Rhinorrhea</vt:lpstr>
      <vt:lpstr>Complications of CSF Rhinorrhea</vt:lpstr>
      <vt:lpstr>Sinus Trauma</vt:lpstr>
      <vt:lpstr>Blow-out fracture</vt:lpstr>
      <vt:lpstr>Physical examination</vt:lpstr>
      <vt:lpstr>Radiology</vt:lpstr>
      <vt:lpstr>Treatment</vt:lpstr>
      <vt:lpstr>Nasal Foreign Bodies</vt:lpstr>
      <vt:lpstr>Examination</vt:lpstr>
      <vt:lpstr>PowerPoint Presentation</vt:lpstr>
      <vt:lpstr>Radiology</vt:lpstr>
      <vt:lpstr>PowerPoint Presentation</vt:lpstr>
      <vt:lpstr>Treatment</vt:lpstr>
      <vt:lpstr>PowerPoint Presentation</vt:lpstr>
      <vt:lpstr>PowerPoint Presentation</vt:lpstr>
      <vt:lpstr>Ear Trauma</vt:lpstr>
      <vt:lpstr>PowerPoint Presentation</vt:lpstr>
      <vt:lpstr>PowerPoint Presentation</vt:lpstr>
      <vt:lpstr>PowerPoint Presentation</vt:lpstr>
      <vt:lpstr>PowerPoint Presentation</vt:lpstr>
      <vt:lpstr>Complication</vt:lpstr>
      <vt:lpstr>Treatment</vt:lpstr>
      <vt:lpstr>F Bs external ear</vt:lpstr>
      <vt:lpstr>Presentation</vt:lpstr>
      <vt:lpstr>FBs external canal</vt:lpstr>
      <vt:lpstr>Removal FBs ear</vt:lpstr>
      <vt:lpstr>PowerPoint Presentation</vt:lpstr>
      <vt:lpstr>PowerPoint Presentation</vt:lpstr>
      <vt:lpstr>PowerPoint Presentation</vt:lpstr>
      <vt:lpstr>Traumatic TM Perforation</vt:lpstr>
      <vt:lpstr>Traumatic TM Perforation</vt:lpstr>
      <vt:lpstr>PowerPoint Presentation</vt:lpstr>
      <vt:lpstr>Treatment of traumatic TM perforation</vt:lpstr>
      <vt:lpstr>Middle ear trauma</vt:lpstr>
      <vt:lpstr>Hemotympanum</vt:lpstr>
      <vt:lpstr>Traumatic Ossicular disruption</vt:lpstr>
      <vt:lpstr>Otitic barotrauma</vt:lpstr>
      <vt:lpstr>Examination</vt:lpstr>
      <vt:lpstr>Treatment</vt:lpstr>
      <vt:lpstr>Treatment</vt:lpstr>
      <vt:lpstr>Treatment</vt:lpstr>
      <vt:lpstr>Fracture temporal bone</vt:lpstr>
      <vt:lpstr>Temporal bone fractures</vt:lpstr>
      <vt:lpstr>Temporal bone fractures</vt:lpstr>
      <vt:lpstr>Temporal bone fractures</vt:lpstr>
      <vt:lpstr>Temporal bone fractures</vt:lpstr>
      <vt:lpstr>Temporal bone fractures</vt:lpstr>
      <vt:lpstr>Temporal bone fractures</vt:lpstr>
      <vt:lpstr>Manifestation</vt:lpstr>
      <vt:lpstr>Manifestations</vt:lpstr>
      <vt:lpstr>FB pharynx</vt:lpstr>
      <vt:lpstr>FB esophagus</vt:lpstr>
      <vt:lpstr>FB esophagus</vt:lpstr>
      <vt:lpstr>Diagnosis</vt:lpstr>
      <vt:lpstr>Plain X ray</vt:lpstr>
      <vt:lpstr>PowerPoint Presentation</vt:lpstr>
      <vt:lpstr>PowerPoint Presentation</vt:lpstr>
      <vt:lpstr>Diagnosis</vt:lpstr>
      <vt:lpstr>Treatment</vt:lpstr>
      <vt:lpstr>Laryngeal Trauma</vt:lpstr>
      <vt:lpstr>Presentation</vt:lpstr>
      <vt:lpstr>Presentation</vt:lpstr>
      <vt:lpstr>Laryngoscopic Exam</vt:lpstr>
      <vt:lpstr>Treatment</vt:lpstr>
      <vt:lpstr>Foreign bodies of the larynx</vt:lpstr>
      <vt:lpstr>Treatment</vt:lpstr>
      <vt:lpstr>PowerPoint Presentation</vt:lpstr>
      <vt:lpstr>Treatment</vt:lpstr>
      <vt:lpstr>PowerPoint Presentation</vt:lpstr>
      <vt:lpstr>TREATMENT</vt:lpstr>
      <vt:lpstr>Foreign bodies in the tracheobronchial tree</vt:lpstr>
      <vt:lpstr>CLINICAL PRESENTATION</vt:lpstr>
      <vt:lpstr>PowerPoint Presentation</vt:lpstr>
      <vt:lpstr>PowerPoint Presentation</vt:lpstr>
      <vt:lpstr>1 Normal</vt:lpstr>
      <vt:lpstr>2 Radio-opaque FB</vt:lpstr>
      <vt:lpstr>PowerPoint Presentation</vt:lpstr>
      <vt:lpstr>PowerPoint Presentation</vt:lpstr>
      <vt:lpstr>3 Emphysema</vt:lpstr>
      <vt:lpstr>4 Collapse</vt:lpstr>
      <vt:lpstr>5. Bronchopneumonia</vt:lpstr>
      <vt:lpstr>Treatment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Yousry</dc:creator>
  <cp:lastModifiedBy>HP</cp:lastModifiedBy>
  <cp:revision>5</cp:revision>
  <dcterms:created xsi:type="dcterms:W3CDTF">2016-12-20T19:25:46Z</dcterms:created>
  <dcterms:modified xsi:type="dcterms:W3CDTF">2017-12-05T13:01:39Z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2016-12-20T00:00:00Z</vt:filetime>
  </property>
</Properties>
</file>