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4"/>
  </p:notesMasterIdLst>
  <p:sldIdLst>
    <p:sldId id="256" r:id="rId2"/>
    <p:sldId id="354" r:id="rId3"/>
    <p:sldId id="257" r:id="rId4"/>
    <p:sldId id="258" r:id="rId5"/>
    <p:sldId id="259" r:id="rId6"/>
    <p:sldId id="261" r:id="rId7"/>
    <p:sldId id="355" r:id="rId8"/>
    <p:sldId id="262" r:id="rId9"/>
    <p:sldId id="263" r:id="rId10"/>
    <p:sldId id="264" r:id="rId11"/>
    <p:sldId id="265" r:id="rId12"/>
    <p:sldId id="266" r:id="rId13"/>
    <p:sldId id="267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7" r:id="rId48"/>
    <p:sldId id="308" r:id="rId49"/>
    <p:sldId id="309" r:id="rId50"/>
    <p:sldId id="310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1" r:id="rId71"/>
    <p:sldId id="332" r:id="rId72"/>
    <p:sldId id="333" r:id="rId73"/>
    <p:sldId id="334" r:id="rId74"/>
    <p:sldId id="335" r:id="rId75"/>
    <p:sldId id="336" r:id="rId76"/>
    <p:sldId id="337" r:id="rId77"/>
    <p:sldId id="338" r:id="rId78"/>
    <p:sldId id="339" r:id="rId79"/>
    <p:sldId id="340" r:id="rId80"/>
    <p:sldId id="341" r:id="rId81"/>
    <p:sldId id="342" r:id="rId82"/>
    <p:sldId id="343" r:id="rId83"/>
    <p:sldId id="344" r:id="rId84"/>
    <p:sldId id="345" r:id="rId85"/>
    <p:sldId id="346" r:id="rId86"/>
    <p:sldId id="347" r:id="rId87"/>
    <p:sldId id="348" r:id="rId88"/>
    <p:sldId id="349" r:id="rId89"/>
    <p:sldId id="350" r:id="rId90"/>
    <p:sldId id="351" r:id="rId91"/>
    <p:sldId id="352" r:id="rId92"/>
    <p:sldId id="353" r:id="rId93"/>
  </p:sldIdLst>
  <p:sldSz cx="10058400" cy="7772400"/>
  <p:notesSz cx="10058400" cy="77724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67" autoAdjust="0"/>
    <p:restoredTop sz="94580"/>
  </p:normalViewPr>
  <p:slideViewPr>
    <p:cSldViewPr>
      <p:cViewPr varScale="1">
        <p:scale>
          <a:sx n="66" d="100"/>
          <a:sy n="66" d="100"/>
        </p:scale>
        <p:origin x="1048" y="4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830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380492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79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12/5/2017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12/5/2017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4570" y="2016055"/>
            <a:ext cx="2465070" cy="39223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5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12/5/2017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12/5/2017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12/5/2017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93902" y="924290"/>
            <a:ext cx="8070594" cy="863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45997" y="2129863"/>
            <a:ext cx="8566404" cy="4568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7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12/5/2017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png"/><Relationship Id="rId4" Type="http://schemas.openxmlformats.org/officeDocument/2006/relationships/image" Target="../media/image7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jpg"/><Relationship Id="rId5" Type="http://schemas.openxmlformats.org/officeDocument/2006/relationships/image" Target="../media/image90.jpg"/><Relationship Id="rId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4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7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0.jpg"/><Relationship Id="rId4" Type="http://schemas.openxmlformats.org/officeDocument/2006/relationships/image" Target="../media/image99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5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4.jpg"/><Relationship Id="rId4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6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8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2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6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jpg"/><Relationship Id="rId4" Type="http://schemas.openxmlformats.org/officeDocument/2006/relationships/image" Target="../media/image129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4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9" Type="http://schemas.openxmlformats.org/officeDocument/2006/relationships/image" Target="../media/image41.png"/><Relationship Id="rId21" Type="http://schemas.openxmlformats.org/officeDocument/2006/relationships/image" Target="../media/image23.pn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47" Type="http://schemas.openxmlformats.org/officeDocument/2006/relationships/image" Target="../media/image49.png"/><Relationship Id="rId50" Type="http://schemas.openxmlformats.org/officeDocument/2006/relationships/image" Target="../media/image52.png"/><Relationship Id="rId55" Type="http://schemas.openxmlformats.org/officeDocument/2006/relationships/image" Target="../media/image57.png"/><Relationship Id="rId63" Type="http://schemas.openxmlformats.org/officeDocument/2006/relationships/image" Target="../media/image65.png"/><Relationship Id="rId68" Type="http://schemas.openxmlformats.org/officeDocument/2006/relationships/image" Target="../media/image7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8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45" Type="http://schemas.openxmlformats.org/officeDocument/2006/relationships/image" Target="../media/image47.png"/><Relationship Id="rId53" Type="http://schemas.openxmlformats.org/officeDocument/2006/relationships/image" Target="../media/image55.png"/><Relationship Id="rId58" Type="http://schemas.openxmlformats.org/officeDocument/2006/relationships/image" Target="../media/image60.png"/><Relationship Id="rId66" Type="http://schemas.openxmlformats.org/officeDocument/2006/relationships/image" Target="../media/image68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36" Type="http://schemas.openxmlformats.org/officeDocument/2006/relationships/image" Target="../media/image38.png"/><Relationship Id="rId49" Type="http://schemas.openxmlformats.org/officeDocument/2006/relationships/image" Target="../media/image51.png"/><Relationship Id="rId57" Type="http://schemas.openxmlformats.org/officeDocument/2006/relationships/image" Target="../media/image59.png"/><Relationship Id="rId61" Type="http://schemas.openxmlformats.org/officeDocument/2006/relationships/image" Target="../media/image63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4" Type="http://schemas.openxmlformats.org/officeDocument/2006/relationships/image" Target="../media/image46.png"/><Relationship Id="rId52" Type="http://schemas.openxmlformats.org/officeDocument/2006/relationships/image" Target="../media/image54.png"/><Relationship Id="rId60" Type="http://schemas.openxmlformats.org/officeDocument/2006/relationships/image" Target="../media/image62.png"/><Relationship Id="rId65" Type="http://schemas.openxmlformats.org/officeDocument/2006/relationships/image" Target="../media/image6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png"/><Relationship Id="rId35" Type="http://schemas.openxmlformats.org/officeDocument/2006/relationships/image" Target="../media/image37.png"/><Relationship Id="rId43" Type="http://schemas.openxmlformats.org/officeDocument/2006/relationships/image" Target="../media/image45.png"/><Relationship Id="rId48" Type="http://schemas.openxmlformats.org/officeDocument/2006/relationships/image" Target="../media/image50.png"/><Relationship Id="rId56" Type="http://schemas.openxmlformats.org/officeDocument/2006/relationships/image" Target="../media/image58.png"/><Relationship Id="rId64" Type="http://schemas.openxmlformats.org/officeDocument/2006/relationships/image" Target="../media/image66.png"/><Relationship Id="rId8" Type="http://schemas.openxmlformats.org/officeDocument/2006/relationships/image" Target="../media/image10.png"/><Relationship Id="rId51" Type="http://schemas.openxmlformats.org/officeDocument/2006/relationships/image" Target="../media/image53.png"/><Relationship Id="rId3" Type="http://schemas.openxmlformats.org/officeDocument/2006/relationships/image" Target="../media/image5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46" Type="http://schemas.openxmlformats.org/officeDocument/2006/relationships/image" Target="../media/image48.png"/><Relationship Id="rId59" Type="http://schemas.openxmlformats.org/officeDocument/2006/relationships/image" Target="../media/image61.png"/><Relationship Id="rId67" Type="http://schemas.openxmlformats.org/officeDocument/2006/relationships/image" Target="../media/image69.png"/><Relationship Id="rId20" Type="http://schemas.openxmlformats.org/officeDocument/2006/relationships/image" Target="../media/image22.png"/><Relationship Id="rId41" Type="http://schemas.openxmlformats.org/officeDocument/2006/relationships/image" Target="../media/image43.png"/><Relationship Id="rId54" Type="http://schemas.openxmlformats.org/officeDocument/2006/relationships/image" Target="../media/image56.png"/><Relationship Id="rId62" Type="http://schemas.openxmlformats.org/officeDocument/2006/relationships/image" Target="../media/image6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png"/><Relationship Id="rId4" Type="http://schemas.openxmlformats.org/officeDocument/2006/relationships/image" Target="../media/image140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0.jpg"/><Relationship Id="rId4" Type="http://schemas.openxmlformats.org/officeDocument/2006/relationships/image" Target="../media/image149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3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6.jpg"/><Relationship Id="rId4" Type="http://schemas.openxmlformats.org/officeDocument/2006/relationships/image" Target="../media/image155.jp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65403" y="1626735"/>
            <a:ext cx="7208520" cy="1244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600" b="1" i="1" spc="-50" dirty="0">
                <a:latin typeface="Arial"/>
                <a:cs typeface="Arial"/>
              </a:rPr>
              <a:t>Facial</a:t>
            </a:r>
            <a:r>
              <a:rPr sz="9600" b="1" i="1" spc="250" dirty="0">
                <a:latin typeface="Times New Roman"/>
                <a:cs typeface="Times New Roman"/>
              </a:rPr>
              <a:t> </a:t>
            </a:r>
            <a:r>
              <a:rPr sz="9600" b="1" i="1" spc="-5" dirty="0">
                <a:latin typeface="Arial"/>
                <a:cs typeface="Arial"/>
              </a:rPr>
              <a:t>Nerve</a:t>
            </a:r>
            <a:endParaRPr sz="9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08676" y="3331396"/>
            <a:ext cx="7893684" cy="33855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endParaRPr lang="en-US" sz="3600" b="1" dirty="0"/>
          </a:p>
          <a:p>
            <a:r>
              <a:rPr lang="en-US" sz="4000" b="1" dirty="0"/>
              <a:t>                  Dr. Badi ALDOSARI</a:t>
            </a:r>
          </a:p>
          <a:p>
            <a:r>
              <a:rPr lang="en-US" sz="3600" b="1" dirty="0"/>
              <a:t>Assistant Professor</a:t>
            </a:r>
          </a:p>
          <a:p>
            <a:r>
              <a:rPr lang="en-US" sz="3600" b="1" dirty="0"/>
              <a:t>Facial Plastic Surgery Consultant</a:t>
            </a:r>
          </a:p>
          <a:p>
            <a:r>
              <a:rPr lang="en-US" sz="3600" b="1"/>
              <a:t>ENT </a:t>
            </a:r>
            <a:r>
              <a:rPr lang="en-US" sz="3600" b="1" dirty="0"/>
              <a:t>Consultant</a:t>
            </a:r>
          </a:p>
          <a:p>
            <a:r>
              <a:rPr lang="en-US" sz="3600" b="1" dirty="0"/>
              <a:t>King </a:t>
            </a:r>
            <a:r>
              <a:rPr lang="en-US" sz="3600" b="1" dirty="0" err="1"/>
              <a:t>Abdulaziz</a:t>
            </a:r>
            <a:r>
              <a:rPr lang="en-US" sz="3600" b="1" dirty="0"/>
              <a:t> University Hospital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4114800" cy="18193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4305" y="1078230"/>
            <a:ext cx="8137398" cy="57607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34196" y="2518013"/>
            <a:ext cx="2339340" cy="862965"/>
          </a:xfrm>
          <a:custGeom>
            <a:avLst/>
            <a:gdLst/>
            <a:ahLst/>
            <a:cxnLst/>
            <a:rect l="l" t="t" r="r" b="b"/>
            <a:pathLst>
              <a:path w="2339340" h="862964">
                <a:moveTo>
                  <a:pt x="0" y="862583"/>
                </a:moveTo>
                <a:lnTo>
                  <a:pt x="2339339" y="862583"/>
                </a:lnTo>
                <a:lnTo>
                  <a:pt x="2339339" y="0"/>
                </a:lnTo>
                <a:lnTo>
                  <a:pt x="0" y="0"/>
                </a:lnTo>
                <a:lnTo>
                  <a:pt x="0" y="8625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33800" y="2517648"/>
            <a:ext cx="2340102" cy="8633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96696" y="862583"/>
            <a:ext cx="7775448" cy="58765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29130" y="646541"/>
            <a:ext cx="2230120" cy="1125220"/>
          </a:xfrm>
          <a:custGeom>
            <a:avLst/>
            <a:gdLst/>
            <a:ahLst/>
            <a:cxnLst/>
            <a:rect l="l" t="t" r="r" b="b"/>
            <a:pathLst>
              <a:path w="2230120" h="1125220">
                <a:moveTo>
                  <a:pt x="0" y="1124711"/>
                </a:moveTo>
                <a:lnTo>
                  <a:pt x="2229611" y="1124711"/>
                </a:lnTo>
                <a:lnTo>
                  <a:pt x="2229611" y="0"/>
                </a:lnTo>
                <a:lnTo>
                  <a:pt x="0" y="0"/>
                </a:lnTo>
                <a:lnTo>
                  <a:pt x="0" y="11247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28750" y="646176"/>
            <a:ext cx="2230374" cy="11254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6702" y="600488"/>
            <a:ext cx="3150235" cy="711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00" b="1" spc="-30" dirty="0">
                <a:latin typeface="Arial"/>
                <a:cs typeface="Arial"/>
              </a:rPr>
              <a:t>Solitarius</a:t>
            </a:r>
            <a:endParaRPr sz="5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5830" y="933450"/>
            <a:ext cx="8207502" cy="5905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95198" y="543410"/>
            <a:ext cx="6019800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spc="-25" dirty="0">
                <a:latin typeface="Arial"/>
                <a:cs typeface="Arial"/>
              </a:rPr>
              <a:t>Superio</a:t>
            </a:r>
            <a:r>
              <a:rPr sz="3600" b="1" spc="-15" dirty="0">
                <a:latin typeface="Arial"/>
                <a:cs typeface="Arial"/>
              </a:rPr>
              <a:t>r</a:t>
            </a:r>
            <a:r>
              <a:rPr sz="3600" b="1" spc="95" dirty="0">
                <a:latin typeface="Times New Roman"/>
                <a:cs typeface="Times New Roman"/>
              </a:rPr>
              <a:t> </a:t>
            </a:r>
            <a:r>
              <a:rPr sz="3600" b="1" spc="-5" dirty="0">
                <a:latin typeface="Arial"/>
                <a:cs typeface="Arial"/>
              </a:rPr>
              <a:t>salivator</a:t>
            </a:r>
            <a:r>
              <a:rPr sz="3600" b="1" dirty="0">
                <a:latin typeface="Arial"/>
                <a:cs typeface="Arial"/>
              </a:rPr>
              <a:t>y</a:t>
            </a:r>
            <a:r>
              <a:rPr sz="3600" b="1" spc="100" dirty="0">
                <a:latin typeface="Times New Roman"/>
                <a:cs typeface="Times New Roman"/>
              </a:rPr>
              <a:t> </a:t>
            </a:r>
            <a:r>
              <a:rPr sz="3600" b="1" spc="-25" dirty="0">
                <a:latin typeface="Arial"/>
                <a:cs typeface="Arial"/>
              </a:rPr>
              <a:t>nucleus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4151" rIns="0" bIns="0" rtlCol="0">
            <a:spAutoFit/>
          </a:bodyPr>
          <a:lstStyle/>
          <a:p>
            <a:pPr marL="2653665">
              <a:lnSpc>
                <a:spcPts val="5235"/>
              </a:lnSpc>
            </a:pPr>
            <a:r>
              <a:rPr sz="4400" spc="-35" dirty="0"/>
              <a:t>Moto</a:t>
            </a:r>
            <a:r>
              <a:rPr sz="4400" spc="-20" dirty="0"/>
              <a:t>r</a:t>
            </a:r>
            <a:r>
              <a:rPr sz="4400" spc="130" dirty="0">
                <a:latin typeface="Times New Roman"/>
                <a:cs typeface="Times New Roman"/>
              </a:rPr>
              <a:t> </a:t>
            </a:r>
            <a:r>
              <a:rPr sz="4400" spc="-25" dirty="0"/>
              <a:t>part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324600" y="1798320"/>
            <a:ext cx="3276599" cy="46817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93902" y="2169487"/>
            <a:ext cx="5712460" cy="3146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P</a:t>
            </a:r>
            <a:r>
              <a:rPr sz="3200" spc="-20" dirty="0">
                <a:latin typeface="Arial"/>
                <a:cs typeface="Arial"/>
              </a:rPr>
              <a:t>recentra</a:t>
            </a:r>
            <a:r>
              <a:rPr sz="3200" spc="-10" dirty="0">
                <a:latin typeface="Arial"/>
                <a:cs typeface="Arial"/>
              </a:rPr>
              <a:t>l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gyru</a:t>
            </a:r>
            <a:r>
              <a:rPr sz="3200" spc="-20" dirty="0">
                <a:latin typeface="Arial"/>
                <a:cs typeface="Arial"/>
              </a:rPr>
              <a:t>s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(fronta</a:t>
            </a:r>
            <a:r>
              <a:rPr sz="3200" spc="-10" dirty="0">
                <a:latin typeface="Arial"/>
                <a:cs typeface="Arial"/>
              </a:rPr>
              <a:t>l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lobe)</a:t>
            </a:r>
            <a:endParaRPr sz="3200">
              <a:latin typeface="Arial"/>
              <a:cs typeface="Arial"/>
            </a:endParaRPr>
          </a:p>
          <a:p>
            <a:pPr marL="355600" marR="930275" indent="-342900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Uppe</a:t>
            </a:r>
            <a:r>
              <a:rPr sz="3200" spc="-15" dirty="0">
                <a:latin typeface="Arial"/>
                <a:cs typeface="Arial"/>
              </a:rPr>
              <a:t>r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face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corticobulbar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cross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C</a:t>
            </a:r>
            <a:r>
              <a:rPr sz="3200" spc="-20" dirty="0">
                <a:latin typeface="Arial"/>
                <a:cs typeface="Arial"/>
              </a:rPr>
              <a:t>ontralatera</a:t>
            </a:r>
            <a:r>
              <a:rPr sz="3200" spc="-10" dirty="0">
                <a:latin typeface="Arial"/>
                <a:cs typeface="Arial"/>
              </a:rPr>
              <a:t>l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predominance</a:t>
            </a:r>
            <a:endParaRPr sz="3200">
              <a:latin typeface="Arial"/>
              <a:cs typeface="Arial"/>
            </a:endParaRPr>
          </a:p>
          <a:p>
            <a:pPr marL="355600" marR="160655" indent="-342900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468630" algn="l"/>
              </a:tabLst>
            </a:pPr>
            <a:r>
              <a:rPr sz="3200" spc="-30" dirty="0">
                <a:latin typeface="Arial"/>
                <a:cs typeface="Arial"/>
              </a:rPr>
              <a:t>M</a:t>
            </a:r>
            <a:r>
              <a:rPr sz="3200" spc="-20" dirty="0">
                <a:latin typeface="Arial"/>
                <a:cs typeface="Arial"/>
              </a:rPr>
              <a:t>oto</a:t>
            </a:r>
            <a:r>
              <a:rPr sz="3200" spc="-15" dirty="0">
                <a:latin typeface="Arial"/>
                <a:cs typeface="Arial"/>
              </a:rPr>
              <a:t>r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fibe</a:t>
            </a:r>
            <a:r>
              <a:rPr sz="3200" spc="-15" dirty="0">
                <a:latin typeface="Arial"/>
                <a:cs typeface="Arial"/>
              </a:rPr>
              <a:t>r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ben</a:t>
            </a:r>
            <a:r>
              <a:rPr sz="3200" spc="-20" dirty="0">
                <a:latin typeface="Arial"/>
                <a:cs typeface="Arial"/>
              </a:rPr>
              <a:t>d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aroun</a:t>
            </a:r>
            <a:r>
              <a:rPr sz="3200" spc="-20" dirty="0">
                <a:latin typeface="Arial"/>
                <a:cs typeface="Arial"/>
              </a:rPr>
              <a:t>d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the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abducen</a:t>
            </a:r>
            <a:r>
              <a:rPr sz="3200" spc="-20" dirty="0">
                <a:latin typeface="Arial"/>
                <a:cs typeface="Arial"/>
              </a:rPr>
              <a:t>s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Arial"/>
                <a:cs typeface="Arial"/>
              </a:rPr>
              <a:t>(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30" dirty="0">
                <a:latin typeface="Arial"/>
                <a:cs typeface="Arial"/>
              </a:rPr>
              <a:t>C</a:t>
            </a:r>
            <a:r>
              <a:rPr sz="3200" spc="-25" dirty="0">
                <a:latin typeface="Arial"/>
                <a:cs typeface="Arial"/>
              </a:rPr>
              <a:t>N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VIth</a:t>
            </a:r>
            <a:r>
              <a:rPr sz="3200" spc="-15" dirty="0">
                <a:latin typeface="Arial"/>
                <a:cs typeface="Arial"/>
              </a:rPr>
              <a:t>)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nucleus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6696" y="933450"/>
            <a:ext cx="8135874" cy="58323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4151" rIns="0" bIns="0" rtlCol="0">
            <a:spAutoFit/>
          </a:bodyPr>
          <a:lstStyle/>
          <a:p>
            <a:pPr marL="2014855">
              <a:lnSpc>
                <a:spcPts val="5235"/>
              </a:lnSpc>
            </a:pPr>
            <a:r>
              <a:rPr sz="4400" spc="-25" dirty="0"/>
              <a:t>Fallopian</a:t>
            </a:r>
            <a:r>
              <a:rPr sz="4400" spc="114" dirty="0">
                <a:latin typeface="Times New Roman"/>
                <a:cs typeface="Times New Roman"/>
              </a:rPr>
              <a:t> </a:t>
            </a:r>
            <a:r>
              <a:rPr sz="4400" spc="-25" dirty="0"/>
              <a:t>canal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3250" indent="-342900">
              <a:lnSpc>
                <a:spcPct val="100000"/>
              </a:lnSpc>
              <a:buFont typeface="Arial"/>
              <a:buChar char="•"/>
              <a:tabLst>
                <a:tab pos="603250" algn="l"/>
              </a:tabLst>
            </a:pPr>
            <a:r>
              <a:rPr sz="3200" spc="-25" dirty="0"/>
              <a:t>Th</a:t>
            </a:r>
            <a:r>
              <a:rPr sz="3200" spc="-20" dirty="0"/>
              <a:t>e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/>
              <a:t>labyrinthine</a:t>
            </a:r>
            <a:r>
              <a:rPr sz="3200" spc="75" dirty="0">
                <a:latin typeface="Times New Roman"/>
                <a:cs typeface="Times New Roman"/>
              </a:rPr>
              <a:t> </a:t>
            </a:r>
            <a:r>
              <a:rPr sz="3200" spc="-25" dirty="0"/>
              <a:t>segment</a:t>
            </a:r>
            <a:endParaRPr sz="3200">
              <a:latin typeface="Times New Roman"/>
              <a:cs typeface="Times New Roman"/>
            </a:endParaRPr>
          </a:p>
          <a:p>
            <a:pPr marL="1002665" lvl="1" indent="-285115">
              <a:lnSpc>
                <a:spcPct val="100000"/>
              </a:lnSpc>
              <a:spcBef>
                <a:spcPts val="275"/>
              </a:spcBef>
              <a:buFont typeface="Arial"/>
              <a:buChar char="–"/>
              <a:tabLst>
                <a:tab pos="1003300" algn="l"/>
                <a:tab pos="2256155" algn="l"/>
              </a:tabLst>
            </a:pPr>
            <a:r>
              <a:rPr sz="2400" dirty="0">
                <a:latin typeface="Arial"/>
                <a:cs typeface="Arial"/>
              </a:rPr>
              <a:t>s</a:t>
            </a:r>
            <a:r>
              <a:rPr sz="2400" spc="-5" dirty="0">
                <a:latin typeface="Arial"/>
                <a:cs typeface="Arial"/>
              </a:rPr>
              <a:t>hortes</a:t>
            </a:r>
            <a:r>
              <a:rPr sz="2400" dirty="0">
                <a:latin typeface="Arial"/>
                <a:cs typeface="Arial"/>
              </a:rPr>
              <a:t>t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0" dirty="0">
                <a:latin typeface="Arial"/>
                <a:cs typeface="Arial"/>
              </a:rPr>
              <a:t>&amp;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narrowes</a:t>
            </a:r>
            <a:r>
              <a:rPr sz="2400" dirty="0">
                <a:latin typeface="Arial"/>
                <a:cs typeface="Arial"/>
              </a:rPr>
              <a:t>t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par</a:t>
            </a:r>
            <a:r>
              <a:rPr sz="2400" dirty="0">
                <a:latin typeface="Arial"/>
                <a:cs typeface="Arial"/>
              </a:rPr>
              <a:t>t</a:t>
            </a:r>
            <a:r>
              <a:rPr sz="2400" spc="75" dirty="0">
                <a:latin typeface="Times New Roman"/>
                <a:cs typeface="Times New Roman"/>
              </a:rPr>
              <a:t> </a:t>
            </a:r>
            <a:r>
              <a:rPr sz="2400" spc="190" dirty="0">
                <a:latin typeface="Wingdings"/>
                <a:cs typeface="Wingdings"/>
              </a:rPr>
              <a:t></a:t>
            </a:r>
            <a:r>
              <a:rPr sz="2400" dirty="0">
                <a:latin typeface="Arial"/>
                <a:cs typeface="Arial"/>
              </a:rPr>
              <a:t>susceptible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to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compression</a:t>
            </a:r>
            <a:endParaRPr sz="2400">
              <a:latin typeface="Arial"/>
              <a:cs typeface="Arial"/>
            </a:endParaRPr>
          </a:p>
          <a:p>
            <a:pPr marL="1002665" lvl="1" indent="-285115">
              <a:lnSpc>
                <a:spcPct val="100000"/>
              </a:lnSpc>
              <a:spcBef>
                <a:spcPts val="280"/>
              </a:spcBef>
              <a:buFont typeface="Arial"/>
              <a:buChar char="–"/>
              <a:tabLst>
                <a:tab pos="1003300" algn="l"/>
              </a:tabLst>
            </a:pPr>
            <a:r>
              <a:rPr sz="2400" spc="-25" dirty="0">
                <a:latin typeface="Arial"/>
                <a:cs typeface="Arial"/>
              </a:rPr>
              <a:t>O</a:t>
            </a:r>
            <a:r>
              <a:rPr sz="2400" spc="-5" dirty="0">
                <a:latin typeface="Arial"/>
                <a:cs typeface="Arial"/>
              </a:rPr>
              <a:t>nl</a:t>
            </a:r>
            <a:r>
              <a:rPr sz="2400" dirty="0">
                <a:latin typeface="Arial"/>
                <a:cs typeface="Arial"/>
              </a:rPr>
              <a:t>y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segment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that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lack</a:t>
            </a:r>
            <a:r>
              <a:rPr sz="2400" dirty="0">
                <a:latin typeface="Arial"/>
                <a:cs typeface="Arial"/>
              </a:rPr>
              <a:t>s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arteria</a:t>
            </a:r>
            <a:r>
              <a:rPr sz="2400" dirty="0">
                <a:latin typeface="Arial"/>
                <a:cs typeface="Arial"/>
              </a:rPr>
              <a:t>l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anastomosis</a:t>
            </a:r>
            <a:endParaRPr sz="2400">
              <a:latin typeface="Arial"/>
              <a:cs typeface="Arial"/>
            </a:endParaRPr>
          </a:p>
          <a:p>
            <a:pPr marL="1402715" lvl="2" indent="-227965">
              <a:lnSpc>
                <a:spcPct val="100000"/>
              </a:lnSpc>
              <a:spcBef>
                <a:spcPts val="280"/>
              </a:spcBef>
              <a:buFont typeface="Arial"/>
              <a:buChar char="•"/>
              <a:tabLst>
                <a:tab pos="1403350" algn="l"/>
              </a:tabLst>
            </a:pPr>
            <a:r>
              <a:rPr sz="2400" spc="-5" dirty="0">
                <a:latin typeface="Arial"/>
                <a:cs typeface="Arial"/>
              </a:rPr>
              <a:t>e</a:t>
            </a:r>
            <a:r>
              <a:rPr sz="2400" dirty="0">
                <a:latin typeface="Arial"/>
                <a:cs typeface="Arial"/>
              </a:rPr>
              <a:t>mbolic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phenomena</a:t>
            </a:r>
            <a:endParaRPr sz="2400">
              <a:latin typeface="Arial"/>
              <a:cs typeface="Arial"/>
            </a:endParaRPr>
          </a:p>
          <a:p>
            <a:pPr marL="1402715" lvl="2" indent="-227965">
              <a:lnSpc>
                <a:spcPct val="100000"/>
              </a:lnSpc>
              <a:spcBef>
                <a:spcPts val="280"/>
              </a:spcBef>
              <a:buFont typeface="Arial"/>
              <a:buChar char="•"/>
              <a:tabLst>
                <a:tab pos="1403350" algn="l"/>
              </a:tabLst>
            </a:pPr>
            <a:r>
              <a:rPr sz="2400" dirty="0">
                <a:latin typeface="Arial"/>
                <a:cs typeface="Arial"/>
              </a:rPr>
              <a:t>vascular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compression</a:t>
            </a:r>
            <a:endParaRPr sz="2400">
              <a:latin typeface="Arial"/>
              <a:cs typeface="Arial"/>
            </a:endParaRPr>
          </a:p>
          <a:p>
            <a:pPr marL="603250" indent="-342900">
              <a:lnSpc>
                <a:spcPct val="100000"/>
              </a:lnSpc>
              <a:spcBef>
                <a:spcPts val="280"/>
              </a:spcBef>
              <a:buFont typeface="Arial"/>
              <a:buChar char="•"/>
              <a:tabLst>
                <a:tab pos="603250" algn="l"/>
              </a:tabLst>
            </a:pPr>
            <a:r>
              <a:rPr sz="2400" spc="-20" dirty="0"/>
              <a:t>Geniculat</a:t>
            </a:r>
            <a:r>
              <a:rPr sz="2400" spc="-15" dirty="0"/>
              <a:t>e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spc="-20" dirty="0"/>
              <a:t>ganglion</a:t>
            </a:r>
            <a:endParaRPr sz="2400">
              <a:latin typeface="Times New Roman"/>
              <a:cs typeface="Times New Roman"/>
            </a:endParaRPr>
          </a:p>
          <a:p>
            <a:pPr marL="1002665" lvl="1" indent="-285115">
              <a:lnSpc>
                <a:spcPct val="100000"/>
              </a:lnSpc>
              <a:spcBef>
                <a:spcPts val="280"/>
              </a:spcBef>
              <a:buFont typeface="Arial"/>
              <a:buChar char="–"/>
              <a:tabLst>
                <a:tab pos="1003300" algn="l"/>
              </a:tabLst>
            </a:pPr>
            <a:r>
              <a:rPr sz="2400" spc="-5" dirty="0">
                <a:latin typeface="Arial"/>
                <a:cs typeface="Arial"/>
              </a:rPr>
              <a:t>1</a:t>
            </a:r>
            <a:r>
              <a:rPr sz="2400" spc="-10" dirty="0">
                <a:latin typeface="Arial"/>
                <a:cs typeface="Arial"/>
              </a:rPr>
              <a:t>st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genu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(bend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or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knee)</a:t>
            </a:r>
            <a:endParaRPr sz="2400">
              <a:latin typeface="Arial"/>
              <a:cs typeface="Arial"/>
            </a:endParaRPr>
          </a:p>
          <a:p>
            <a:pPr marL="1002665" lvl="1" indent="-285115">
              <a:lnSpc>
                <a:spcPct val="100000"/>
              </a:lnSpc>
              <a:spcBef>
                <a:spcPts val="280"/>
              </a:spcBef>
              <a:buFont typeface="Arial"/>
              <a:buChar char="–"/>
              <a:tabLst>
                <a:tab pos="1003300" algn="l"/>
              </a:tabLst>
            </a:pPr>
            <a:r>
              <a:rPr sz="2400" spc="5" dirty="0">
                <a:latin typeface="Arial"/>
                <a:cs typeface="Arial"/>
              </a:rPr>
              <a:t>C</a:t>
            </a:r>
            <a:r>
              <a:rPr sz="2400" spc="-5" dirty="0">
                <a:latin typeface="Arial"/>
                <a:cs typeface="Arial"/>
              </a:rPr>
              <a:t>ommo</a:t>
            </a:r>
            <a:r>
              <a:rPr sz="2400" dirty="0">
                <a:latin typeface="Arial"/>
                <a:cs typeface="Arial"/>
              </a:rPr>
              <a:t>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trunk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(nervus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</a:t>
            </a:r>
            <a:r>
              <a:rPr sz="2400" spc="-5" dirty="0">
                <a:latin typeface="Arial"/>
                <a:cs typeface="Arial"/>
              </a:rPr>
              <a:t>ntermediu</a:t>
            </a:r>
            <a:r>
              <a:rPr sz="2400" dirty="0">
                <a:latin typeface="Arial"/>
                <a:cs typeface="Arial"/>
              </a:rPr>
              <a:t>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an</a:t>
            </a:r>
            <a:r>
              <a:rPr sz="2400" dirty="0">
                <a:latin typeface="Arial"/>
                <a:cs typeface="Arial"/>
              </a:rPr>
              <a:t>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VII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nerve)</a:t>
            </a:r>
            <a:endParaRPr sz="2400">
              <a:latin typeface="Arial"/>
              <a:cs typeface="Arial"/>
            </a:endParaRPr>
          </a:p>
          <a:p>
            <a:pPr marL="1087755" lvl="1" indent="-370205">
              <a:lnSpc>
                <a:spcPct val="100000"/>
              </a:lnSpc>
              <a:spcBef>
                <a:spcPts val="280"/>
              </a:spcBef>
              <a:buFont typeface="Arial"/>
              <a:buChar char="–"/>
              <a:tabLst>
                <a:tab pos="1088390" algn="l"/>
              </a:tabLst>
            </a:pPr>
            <a:r>
              <a:rPr sz="2400" spc="-25" dirty="0">
                <a:latin typeface="Arial"/>
                <a:cs typeface="Arial"/>
              </a:rPr>
              <a:t>G</a:t>
            </a:r>
            <a:r>
              <a:rPr sz="2400" dirty="0">
                <a:latin typeface="Arial"/>
                <a:cs typeface="Arial"/>
              </a:rPr>
              <a:t>reater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superficial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petrosal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nerv</a:t>
            </a:r>
            <a:r>
              <a:rPr sz="2400" dirty="0">
                <a:latin typeface="Arial"/>
                <a:cs typeface="Arial"/>
              </a:rPr>
              <a:t>e</a:t>
            </a:r>
            <a:r>
              <a:rPr sz="2400" spc="75" dirty="0">
                <a:latin typeface="Times New Roman"/>
                <a:cs typeface="Times New Roman"/>
              </a:rPr>
              <a:t> </a:t>
            </a:r>
            <a:r>
              <a:rPr sz="2400" spc="190" dirty="0">
                <a:latin typeface="Wingdings"/>
                <a:cs typeface="Wingdings"/>
              </a:rPr>
              <a:t>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lacrimal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gland</a:t>
            </a:r>
            <a:endParaRPr sz="2400">
              <a:latin typeface="Arial"/>
              <a:cs typeface="Arial"/>
            </a:endParaRPr>
          </a:p>
          <a:p>
            <a:pPr marL="687070" indent="-426720">
              <a:lnSpc>
                <a:spcPct val="100000"/>
              </a:lnSpc>
              <a:spcBef>
                <a:spcPts val="380"/>
              </a:spcBef>
              <a:buSzPct val="75000"/>
              <a:buFont typeface="Arial"/>
              <a:buChar char="•"/>
              <a:tabLst>
                <a:tab pos="687070" algn="l"/>
              </a:tabLst>
            </a:pPr>
            <a:r>
              <a:rPr sz="3200" spc="-20" dirty="0"/>
              <a:t>Tympanic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5" dirty="0"/>
              <a:t>segment</a:t>
            </a:r>
            <a:endParaRPr sz="3200">
              <a:latin typeface="Times New Roman"/>
              <a:cs typeface="Times New Roman"/>
            </a:endParaRPr>
          </a:p>
          <a:p>
            <a:pPr marL="1002665" lvl="1" indent="-285115">
              <a:lnSpc>
                <a:spcPct val="100000"/>
              </a:lnSpc>
              <a:spcBef>
                <a:spcPts val="270"/>
              </a:spcBef>
              <a:buFont typeface="Arial"/>
              <a:buChar char="–"/>
              <a:tabLst>
                <a:tab pos="1003300" algn="l"/>
              </a:tabLst>
            </a:pPr>
            <a:r>
              <a:rPr sz="2400" dirty="0">
                <a:latin typeface="Arial"/>
                <a:cs typeface="Arial"/>
              </a:rPr>
              <a:t>50%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dehiscent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51102" y="6762733"/>
            <a:ext cx="1501775" cy="337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aseline="-16203" dirty="0">
                <a:latin typeface="Arial"/>
                <a:cs typeface="Arial"/>
              </a:rPr>
              <a:t>–</a:t>
            </a:r>
            <a:r>
              <a:rPr sz="3600" baseline="-16203" dirty="0">
                <a:latin typeface="Times New Roman"/>
                <a:cs typeface="Times New Roman"/>
              </a:rPr>
              <a:t> </a:t>
            </a:r>
            <a:r>
              <a:rPr sz="3600" spc="-434" baseline="-16203" dirty="0">
                <a:latin typeface="Times New Roman"/>
                <a:cs typeface="Times New Roman"/>
              </a:rPr>
              <a:t> </a:t>
            </a:r>
            <a:r>
              <a:rPr sz="3600" spc="-7" baseline="-16203" dirty="0">
                <a:latin typeface="Arial"/>
                <a:cs typeface="Arial"/>
              </a:rPr>
              <a:t>1</a:t>
            </a:r>
            <a:r>
              <a:rPr sz="1600" dirty="0">
                <a:latin typeface="Arial"/>
                <a:cs typeface="Arial"/>
              </a:rPr>
              <a:t>st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140" dirty="0">
                <a:latin typeface="Times New Roman"/>
                <a:cs typeface="Times New Roman"/>
              </a:rPr>
              <a:t> </a:t>
            </a:r>
            <a:r>
              <a:rPr sz="3600" spc="284" baseline="-16203" dirty="0">
                <a:latin typeface="Wingdings"/>
                <a:cs typeface="Wingdings"/>
              </a:rPr>
              <a:t></a:t>
            </a:r>
            <a:r>
              <a:rPr sz="3600" spc="97" baseline="-16203" dirty="0">
                <a:latin typeface="Times New Roman"/>
                <a:cs typeface="Times New Roman"/>
              </a:rPr>
              <a:t> </a:t>
            </a:r>
            <a:r>
              <a:rPr sz="3600" spc="-7" baseline="-16203" dirty="0">
                <a:latin typeface="Arial"/>
                <a:cs typeface="Arial"/>
              </a:rPr>
              <a:t>2</a:t>
            </a:r>
            <a:r>
              <a:rPr sz="1600" spc="-5" dirty="0">
                <a:latin typeface="Arial"/>
                <a:cs typeface="Arial"/>
              </a:rPr>
              <a:t>nd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95500" y="6769765"/>
            <a:ext cx="70485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genu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1451" rIns="0" bIns="0" rtlCol="0">
            <a:spAutoFit/>
          </a:bodyPr>
          <a:lstStyle/>
          <a:p>
            <a:pPr marL="2014855">
              <a:lnSpc>
                <a:spcPct val="100000"/>
              </a:lnSpc>
            </a:pPr>
            <a:r>
              <a:rPr sz="4400" spc="-25" dirty="0"/>
              <a:t>Fallopian</a:t>
            </a:r>
            <a:r>
              <a:rPr sz="4400" spc="114" dirty="0">
                <a:latin typeface="Times New Roman"/>
                <a:cs typeface="Times New Roman"/>
              </a:rPr>
              <a:t> </a:t>
            </a:r>
            <a:r>
              <a:rPr sz="4400" spc="-25" dirty="0"/>
              <a:t>canal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0052" y="2220621"/>
            <a:ext cx="285623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400" b="1" spc="-20" dirty="0">
                <a:latin typeface="Arial"/>
                <a:cs typeface="Arial"/>
              </a:rPr>
              <a:t>Mastoi</a:t>
            </a:r>
            <a:r>
              <a:rPr sz="2400" b="1" spc="-15" dirty="0">
                <a:latin typeface="Arial"/>
                <a:cs typeface="Arial"/>
              </a:rPr>
              <a:t>d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Arial"/>
                <a:cs typeface="Arial"/>
              </a:rPr>
              <a:t>segment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27252" y="2615164"/>
            <a:ext cx="706120" cy="337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aseline="-16203" dirty="0">
                <a:latin typeface="Arial"/>
                <a:cs typeface="Arial"/>
              </a:rPr>
              <a:t>–</a:t>
            </a:r>
            <a:r>
              <a:rPr sz="3600" baseline="-16203" dirty="0">
                <a:latin typeface="Times New Roman"/>
                <a:cs typeface="Times New Roman"/>
              </a:rPr>
              <a:t> </a:t>
            </a:r>
            <a:r>
              <a:rPr sz="3600" spc="-434" baseline="-16203" dirty="0">
                <a:latin typeface="Times New Roman"/>
                <a:cs typeface="Times New Roman"/>
              </a:rPr>
              <a:t> </a:t>
            </a:r>
            <a:r>
              <a:rPr sz="3600" spc="-7" baseline="-16203" dirty="0">
                <a:latin typeface="Arial"/>
                <a:cs typeface="Arial"/>
              </a:rPr>
              <a:t>2</a:t>
            </a:r>
            <a:r>
              <a:rPr sz="1600" spc="-5" dirty="0">
                <a:latin typeface="Arial"/>
                <a:cs typeface="Arial"/>
              </a:rPr>
              <a:t>nd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76883" y="2622195"/>
            <a:ext cx="5725795" cy="330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genu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spc="190" dirty="0">
                <a:latin typeface="Wingdings"/>
                <a:cs typeface="Wingdings"/>
              </a:rPr>
              <a:t>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vertically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190" dirty="0">
                <a:latin typeface="Wingdings"/>
                <a:cs typeface="Wingdings"/>
              </a:rPr>
              <a:t>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stylomastoid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foramen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27252" y="3023770"/>
            <a:ext cx="6472555" cy="3141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2905" indent="-370205">
              <a:lnSpc>
                <a:spcPct val="100000"/>
              </a:lnSpc>
              <a:buFont typeface="Arial"/>
              <a:buChar char="–"/>
              <a:tabLst>
                <a:tab pos="383540" algn="l"/>
              </a:tabLst>
            </a:pPr>
            <a:r>
              <a:rPr sz="2400" dirty="0">
                <a:latin typeface="Arial"/>
                <a:cs typeface="Arial"/>
              </a:rPr>
              <a:t>longest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part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of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intratemporal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course</a:t>
            </a:r>
            <a:endParaRPr sz="2400">
              <a:latin typeface="Arial"/>
              <a:cs typeface="Arial"/>
            </a:endParaRPr>
          </a:p>
          <a:p>
            <a:pPr marL="382905" indent="-370205">
              <a:lnSpc>
                <a:spcPct val="100000"/>
              </a:lnSpc>
              <a:spcBef>
                <a:spcPts val="280"/>
              </a:spcBef>
              <a:buFont typeface="Arial"/>
              <a:buChar char="–"/>
              <a:tabLst>
                <a:tab pos="383540" algn="l"/>
              </a:tabLst>
            </a:pPr>
            <a:r>
              <a:rPr sz="2400" spc="-20" dirty="0">
                <a:latin typeface="Arial"/>
                <a:cs typeface="Arial"/>
              </a:rPr>
              <a:t>B</a:t>
            </a:r>
            <a:r>
              <a:rPr sz="2400" spc="-5" dirty="0">
                <a:latin typeface="Arial"/>
                <a:cs typeface="Arial"/>
              </a:rPr>
              <a:t>ra</a:t>
            </a:r>
            <a:r>
              <a:rPr sz="2400" dirty="0">
                <a:latin typeface="Arial"/>
                <a:cs typeface="Arial"/>
              </a:rPr>
              <a:t>nc</a:t>
            </a:r>
            <a:r>
              <a:rPr sz="2400" spc="-5" dirty="0">
                <a:latin typeface="Arial"/>
                <a:cs typeface="Arial"/>
              </a:rPr>
              <a:t>h</a:t>
            </a:r>
            <a:r>
              <a:rPr sz="2400" dirty="0">
                <a:latin typeface="Arial"/>
                <a:cs typeface="Arial"/>
              </a:rPr>
              <a:t>s</a:t>
            </a:r>
            <a:endParaRPr sz="2400">
              <a:latin typeface="Arial"/>
              <a:cs typeface="Arial"/>
            </a:endParaRPr>
          </a:p>
          <a:p>
            <a:pPr marL="782955" lvl="1" indent="-313055">
              <a:lnSpc>
                <a:spcPct val="100000"/>
              </a:lnSpc>
              <a:spcBef>
                <a:spcPts val="280"/>
              </a:spcBef>
              <a:buFont typeface="Arial"/>
              <a:buChar char="•"/>
              <a:tabLst>
                <a:tab pos="783590" algn="l"/>
              </a:tabLst>
            </a:pPr>
            <a:r>
              <a:rPr sz="2400" spc="-20" dirty="0">
                <a:latin typeface="Arial"/>
                <a:cs typeface="Arial"/>
              </a:rPr>
              <a:t>Stapedius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muscle</a:t>
            </a:r>
            <a:endParaRPr sz="2400">
              <a:latin typeface="Arial"/>
              <a:cs typeface="Arial"/>
            </a:endParaRPr>
          </a:p>
          <a:p>
            <a:pPr marL="697865" lvl="1" indent="-227965">
              <a:lnSpc>
                <a:spcPct val="100000"/>
              </a:lnSpc>
              <a:spcBef>
                <a:spcPts val="280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5" dirty="0">
                <a:latin typeface="Arial"/>
                <a:cs typeface="Arial"/>
              </a:rPr>
              <a:t>C</a:t>
            </a:r>
            <a:r>
              <a:rPr sz="2400" dirty="0">
                <a:latin typeface="Arial"/>
                <a:cs typeface="Arial"/>
              </a:rPr>
              <a:t>horda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ympani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nerve</a:t>
            </a:r>
            <a:endParaRPr sz="2400">
              <a:latin typeface="Arial"/>
              <a:cs typeface="Arial"/>
            </a:endParaRPr>
          </a:p>
          <a:p>
            <a:pPr marL="1384300">
              <a:lnSpc>
                <a:spcPct val="100000"/>
              </a:lnSpc>
              <a:spcBef>
                <a:spcPts val="280"/>
              </a:spcBef>
            </a:pPr>
            <a:r>
              <a:rPr sz="2400" spc="190" dirty="0">
                <a:latin typeface="Wingdings"/>
                <a:cs typeface="Wingdings"/>
              </a:rPr>
              <a:t>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submaxillary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sublingual</a:t>
            </a:r>
            <a:endParaRPr sz="2400">
              <a:latin typeface="Arial"/>
              <a:cs typeface="Arial"/>
            </a:endParaRPr>
          </a:p>
          <a:p>
            <a:pPr marL="1384300">
              <a:lnSpc>
                <a:spcPct val="100000"/>
              </a:lnSpc>
              <a:spcBef>
                <a:spcPts val="280"/>
              </a:spcBef>
            </a:pPr>
            <a:r>
              <a:rPr sz="2400" spc="190" dirty="0">
                <a:latin typeface="Wingdings"/>
                <a:cs typeface="Wingdings"/>
              </a:rPr>
              <a:t>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Arial"/>
                <a:cs typeface="Arial"/>
              </a:rPr>
              <a:t>Taste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anterio</a:t>
            </a:r>
            <a:r>
              <a:rPr sz="2400" dirty="0">
                <a:latin typeface="Arial"/>
                <a:cs typeface="Arial"/>
              </a:rPr>
              <a:t>r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2/</a:t>
            </a:r>
            <a:r>
              <a:rPr sz="2400" dirty="0">
                <a:latin typeface="Arial"/>
                <a:cs typeface="Arial"/>
              </a:rPr>
              <a:t>3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tongue</a:t>
            </a:r>
            <a:endParaRPr sz="2400">
              <a:latin typeface="Arial"/>
              <a:cs typeface="Arial"/>
            </a:endParaRPr>
          </a:p>
          <a:p>
            <a:pPr marL="1384300">
              <a:lnSpc>
                <a:spcPct val="100000"/>
              </a:lnSpc>
              <a:spcBef>
                <a:spcPts val="280"/>
              </a:spcBef>
            </a:pPr>
            <a:r>
              <a:rPr sz="2400" spc="190" dirty="0">
                <a:latin typeface="Wingdings"/>
                <a:cs typeface="Wingdings"/>
              </a:rPr>
              <a:t>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pain</a:t>
            </a:r>
            <a:r>
              <a:rPr sz="2400" dirty="0">
                <a:latin typeface="Arial"/>
                <a:cs typeface="Arial"/>
              </a:rPr>
              <a:t>,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temperature,</a:t>
            </a:r>
            <a:r>
              <a:rPr sz="2400" spc="5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an</a:t>
            </a:r>
            <a:r>
              <a:rPr sz="2400" dirty="0">
                <a:latin typeface="Arial"/>
                <a:cs typeface="Arial"/>
              </a:rPr>
              <a:t>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touch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Arial"/>
                <a:cs typeface="Arial"/>
              </a:rPr>
              <a:t>EAC.</a:t>
            </a:r>
            <a:endParaRPr sz="2400">
              <a:latin typeface="Arial"/>
              <a:cs typeface="Arial"/>
            </a:endParaRPr>
          </a:p>
          <a:p>
            <a:pPr marL="697865" lvl="1" indent="-227965">
              <a:lnSpc>
                <a:spcPct val="100000"/>
              </a:lnSpc>
              <a:spcBef>
                <a:spcPts val="280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20" dirty="0">
                <a:latin typeface="Arial"/>
                <a:cs typeface="Arial"/>
              </a:rPr>
              <a:t>A</a:t>
            </a:r>
            <a:r>
              <a:rPr sz="2400" dirty="0">
                <a:latin typeface="Arial"/>
                <a:cs typeface="Arial"/>
              </a:rPr>
              <a:t>uricular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nerve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4151" rIns="0" bIns="0" rtlCol="0">
            <a:spAutoFit/>
          </a:bodyPr>
          <a:lstStyle/>
          <a:p>
            <a:pPr marL="2433320">
              <a:lnSpc>
                <a:spcPts val="5235"/>
              </a:lnSpc>
            </a:pPr>
            <a:r>
              <a:rPr sz="4400" spc="-25" dirty="0"/>
              <a:t>Extracranial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993902" y="2169487"/>
            <a:ext cx="7506334" cy="3815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P</a:t>
            </a:r>
            <a:r>
              <a:rPr sz="3200" spc="-20" dirty="0">
                <a:latin typeface="Arial"/>
                <a:cs typeface="Arial"/>
              </a:rPr>
              <a:t>ostauricula</a:t>
            </a:r>
            <a:r>
              <a:rPr sz="3200" spc="-15" dirty="0">
                <a:latin typeface="Arial"/>
                <a:cs typeface="Arial"/>
              </a:rPr>
              <a:t>r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muscles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S</a:t>
            </a:r>
            <a:r>
              <a:rPr sz="3200" spc="-20" dirty="0">
                <a:latin typeface="Arial"/>
                <a:cs typeface="Arial"/>
              </a:rPr>
              <a:t>tylohyoid</a:t>
            </a:r>
            <a:r>
              <a:rPr sz="3200" spc="7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muscle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P</a:t>
            </a:r>
            <a:r>
              <a:rPr sz="3200" spc="-20" dirty="0">
                <a:latin typeface="Arial"/>
                <a:cs typeface="Arial"/>
              </a:rPr>
              <a:t>osterio</a:t>
            </a:r>
            <a:r>
              <a:rPr sz="3200" spc="-15" dirty="0">
                <a:latin typeface="Arial"/>
                <a:cs typeface="Arial"/>
              </a:rPr>
              <a:t>r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belly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o</a:t>
            </a:r>
            <a:r>
              <a:rPr sz="3200" spc="-10" dirty="0">
                <a:latin typeface="Arial"/>
                <a:cs typeface="Arial"/>
              </a:rPr>
              <a:t>f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the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digastric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muscle</a:t>
            </a:r>
            <a:endParaRPr sz="32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Pe</a:t>
            </a:r>
            <a:r>
              <a:rPr sz="3200" spc="-20" dirty="0">
                <a:latin typeface="Arial"/>
                <a:cs typeface="Arial"/>
              </a:rPr>
              <a:t>s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anserinu</a:t>
            </a:r>
            <a:r>
              <a:rPr sz="3200" spc="-20" dirty="0">
                <a:latin typeface="Arial"/>
                <a:cs typeface="Arial"/>
              </a:rPr>
              <a:t>s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(goose's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foo</a:t>
            </a:r>
            <a:r>
              <a:rPr sz="3200" spc="-10" dirty="0">
                <a:latin typeface="Arial"/>
                <a:cs typeface="Arial"/>
              </a:rPr>
              <a:t>t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Arial"/>
                <a:cs typeface="Arial"/>
              </a:rPr>
              <a:t>)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separates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parotid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254" dirty="0">
                <a:latin typeface="Wingdings"/>
                <a:cs typeface="Wingdings"/>
              </a:rPr>
              <a:t>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dee</a:t>
            </a:r>
            <a:r>
              <a:rPr sz="3200" spc="-20" dirty="0">
                <a:latin typeface="Arial"/>
                <a:cs typeface="Arial"/>
              </a:rPr>
              <a:t>p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an</a:t>
            </a:r>
            <a:r>
              <a:rPr sz="3200" spc="-20" dirty="0">
                <a:latin typeface="Arial"/>
                <a:cs typeface="Arial"/>
              </a:rPr>
              <a:t>d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superficia</a:t>
            </a:r>
            <a:r>
              <a:rPr sz="3200" spc="-10" dirty="0">
                <a:latin typeface="Arial"/>
                <a:cs typeface="Arial"/>
              </a:rPr>
              <a:t>l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lobes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0" dirty="0">
                <a:latin typeface="Arial"/>
                <a:cs typeface="Arial"/>
              </a:rPr>
              <a:t>5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majo</a:t>
            </a:r>
            <a:r>
              <a:rPr sz="3200" spc="-15" dirty="0">
                <a:latin typeface="Arial"/>
                <a:cs typeface="Arial"/>
              </a:rPr>
              <a:t>r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branche</a:t>
            </a:r>
            <a:r>
              <a:rPr sz="3200" spc="-20" dirty="0">
                <a:latin typeface="Arial"/>
                <a:cs typeface="Arial"/>
              </a:rPr>
              <a:t>s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T,Z,B,M,C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ts val="3804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Highes</a:t>
            </a:r>
            <a:r>
              <a:rPr sz="3200" spc="-10" dirty="0">
                <a:latin typeface="Arial"/>
                <a:cs typeface="Arial"/>
              </a:rPr>
              <a:t>t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risk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during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surgica</a:t>
            </a:r>
            <a:r>
              <a:rPr sz="3200" spc="-10" dirty="0">
                <a:latin typeface="Arial"/>
                <a:cs typeface="Arial"/>
              </a:rPr>
              <a:t>l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30" dirty="0">
                <a:latin typeface="Arial"/>
                <a:cs typeface="Arial"/>
              </a:rPr>
              <a:t>T&amp;M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" y="45720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08504" y="717804"/>
            <a:ext cx="4895850" cy="4570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1451" rIns="0" bIns="0" rtlCol="0">
            <a:spAutoFit/>
          </a:bodyPr>
          <a:lstStyle/>
          <a:p>
            <a:pPr marL="421640">
              <a:lnSpc>
                <a:spcPct val="100000"/>
              </a:lnSpc>
            </a:pPr>
            <a:r>
              <a:rPr sz="4400" b="0" spc="-30" dirty="0">
                <a:latin typeface="Arial"/>
                <a:cs typeface="Arial"/>
              </a:rPr>
              <a:t>Pes</a:t>
            </a:r>
            <a:r>
              <a:rPr sz="4400" b="0" spc="125" dirty="0">
                <a:latin typeface="Times New Roman"/>
                <a:cs typeface="Times New Roman"/>
              </a:rPr>
              <a:t> </a:t>
            </a:r>
            <a:r>
              <a:rPr sz="4400" b="0" spc="-25" dirty="0">
                <a:latin typeface="Arial"/>
                <a:cs typeface="Arial"/>
              </a:rPr>
              <a:t>anserinus</a:t>
            </a:r>
            <a:r>
              <a:rPr sz="4400" b="0" spc="125" dirty="0">
                <a:latin typeface="Times New Roman"/>
                <a:cs typeface="Times New Roman"/>
              </a:rPr>
              <a:t> </a:t>
            </a:r>
            <a:r>
              <a:rPr sz="4400" b="0" spc="-25" dirty="0">
                <a:latin typeface="Arial"/>
                <a:cs typeface="Arial"/>
              </a:rPr>
              <a:t>(goose's</a:t>
            </a:r>
            <a:r>
              <a:rPr sz="4400" b="0" spc="125" dirty="0">
                <a:latin typeface="Times New Roman"/>
                <a:cs typeface="Times New Roman"/>
              </a:rPr>
              <a:t> </a:t>
            </a:r>
            <a:r>
              <a:rPr sz="4400" b="0" spc="-20" dirty="0">
                <a:latin typeface="Arial"/>
                <a:cs typeface="Arial"/>
              </a:rPr>
              <a:t>foot</a:t>
            </a:r>
            <a:r>
              <a:rPr sz="4400" b="0" spc="125" dirty="0">
                <a:latin typeface="Times New Roman"/>
                <a:cs typeface="Times New Roman"/>
              </a:rPr>
              <a:t> </a:t>
            </a:r>
            <a:r>
              <a:rPr sz="4400" b="0" spc="-15" dirty="0">
                <a:latin typeface="Arial"/>
                <a:cs typeface="Arial"/>
              </a:rPr>
              <a:t>)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315200" y="1941576"/>
            <a:ext cx="2285999" cy="23766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41475" y="2086355"/>
            <a:ext cx="5689366" cy="46573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rtl="0"/>
            <a:endParaRPr lang="en-US" dirty="0"/>
          </a:p>
        </p:txBody>
      </p:sp>
      <p:pic>
        <p:nvPicPr>
          <p:cNvPr id="4" name="Picture 3" descr="image68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7000" y="924290"/>
            <a:ext cx="4876800" cy="5957561"/>
          </a:xfrm>
          <a:prstGeom prst="rect">
            <a:avLst/>
          </a:prstGeom>
          <a:solidFill>
            <a:srgbClr val="DECFF1"/>
          </a:solidFill>
        </p:spPr>
      </p:pic>
    </p:spTree>
    <p:extLst>
      <p:ext uri="{BB962C8B-B14F-4D97-AF65-F5344CB8AC3E}">
        <p14:creationId xmlns:p14="http://schemas.microsoft.com/office/powerpoint/2010/main" val="450266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1980" y="933450"/>
            <a:ext cx="8748522" cy="51130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5404" y="1725167"/>
            <a:ext cx="8893302" cy="36720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2100">
              <a:lnSpc>
                <a:spcPts val="7850"/>
              </a:lnSpc>
            </a:pPr>
            <a:r>
              <a:rPr spc="-30" dirty="0"/>
              <a:t>Facia</a:t>
            </a:r>
            <a:r>
              <a:rPr spc="-20" dirty="0"/>
              <a:t>l</a:t>
            </a:r>
            <a:r>
              <a:rPr spc="180" dirty="0">
                <a:latin typeface="Times New Roman"/>
                <a:cs typeface="Times New Roman"/>
              </a:rPr>
              <a:t> </a:t>
            </a:r>
            <a:r>
              <a:rPr dirty="0"/>
              <a:t>Nerve</a:t>
            </a:r>
          </a:p>
        </p:txBody>
      </p:sp>
      <p:sp>
        <p:nvSpPr>
          <p:cNvPr id="3" name="object 3"/>
          <p:cNvSpPr/>
          <p:nvPr/>
        </p:nvSpPr>
        <p:spPr>
          <a:xfrm>
            <a:off x="1372361" y="3781044"/>
            <a:ext cx="2983230" cy="58419"/>
          </a:xfrm>
          <a:custGeom>
            <a:avLst/>
            <a:gdLst/>
            <a:ahLst/>
            <a:cxnLst/>
            <a:rect l="l" t="t" r="r" b="b"/>
            <a:pathLst>
              <a:path w="2983229" h="58420">
                <a:moveTo>
                  <a:pt x="0" y="57911"/>
                </a:moveTo>
                <a:lnTo>
                  <a:pt x="2983229" y="57911"/>
                </a:lnTo>
                <a:lnTo>
                  <a:pt x="2983229" y="0"/>
                </a:lnTo>
                <a:lnTo>
                  <a:pt x="0" y="0"/>
                </a:lnTo>
                <a:lnTo>
                  <a:pt x="0" y="57911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49501" y="3758184"/>
            <a:ext cx="2983230" cy="58419"/>
          </a:xfrm>
          <a:custGeom>
            <a:avLst/>
            <a:gdLst/>
            <a:ahLst/>
            <a:cxnLst/>
            <a:rect l="l" t="t" r="r" b="b"/>
            <a:pathLst>
              <a:path w="2983229" h="58420">
                <a:moveTo>
                  <a:pt x="0" y="57911"/>
                </a:moveTo>
                <a:lnTo>
                  <a:pt x="2983229" y="57911"/>
                </a:lnTo>
                <a:lnTo>
                  <a:pt x="2983229" y="0"/>
                </a:lnTo>
                <a:lnTo>
                  <a:pt x="0" y="0"/>
                </a:lnTo>
                <a:lnTo>
                  <a:pt x="0" y="579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93902" y="2129863"/>
            <a:ext cx="3636645" cy="42373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200" b="1" spc="-20" dirty="0">
                <a:latin typeface="Arial"/>
                <a:cs typeface="Arial"/>
              </a:rPr>
              <a:t>Embryology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75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25" dirty="0">
                <a:latin typeface="Arial"/>
                <a:cs typeface="Arial"/>
              </a:rPr>
              <a:t>Anatomy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05"/>
              </a:spcBef>
              <a:buChar char="•"/>
              <a:tabLst>
                <a:tab pos="356235" algn="l"/>
              </a:tabLst>
            </a:pPr>
            <a:r>
              <a:rPr sz="4400" b="1" i="1" spc="-25" dirty="0">
                <a:latin typeface="Arial"/>
                <a:cs typeface="Arial"/>
              </a:rPr>
              <a:t>Physiology</a:t>
            </a:r>
            <a:endParaRPr sz="4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25" dirty="0">
                <a:latin typeface="Arial"/>
                <a:cs typeface="Arial"/>
              </a:rPr>
              <a:t>Pathology</a:t>
            </a:r>
            <a:endParaRPr sz="32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334"/>
              </a:spcBef>
              <a:buFont typeface="Arial"/>
              <a:buChar char="–"/>
              <a:tabLst>
                <a:tab pos="755650" algn="l"/>
              </a:tabLst>
            </a:pPr>
            <a:r>
              <a:rPr sz="2800" b="1" dirty="0">
                <a:latin typeface="Arial"/>
                <a:cs typeface="Arial"/>
              </a:rPr>
              <a:t>Pathophysiology</a:t>
            </a:r>
            <a:endParaRPr sz="28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340"/>
              </a:spcBef>
              <a:buFont typeface="Arial"/>
              <a:buChar char="–"/>
              <a:tabLst>
                <a:tab pos="755650" algn="l"/>
              </a:tabLst>
            </a:pPr>
            <a:r>
              <a:rPr sz="2800" b="1" spc="-5" dirty="0">
                <a:latin typeface="Arial"/>
                <a:cs typeface="Arial"/>
              </a:rPr>
              <a:t>Evaluation</a:t>
            </a:r>
            <a:endParaRPr sz="28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335"/>
              </a:spcBef>
              <a:buFont typeface="Arial"/>
              <a:buChar char="–"/>
              <a:tabLst>
                <a:tab pos="755650" algn="l"/>
              </a:tabLst>
            </a:pPr>
            <a:r>
              <a:rPr sz="2800" b="1" dirty="0">
                <a:latin typeface="Arial"/>
                <a:cs typeface="Arial"/>
              </a:rPr>
              <a:t>Causes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30"/>
              </a:spcBef>
              <a:buFont typeface="Arial"/>
              <a:buChar char="•"/>
              <a:tabLst>
                <a:tab pos="355600" algn="l"/>
              </a:tabLst>
            </a:pPr>
            <a:r>
              <a:rPr sz="3600" b="1" spc="-5" dirty="0">
                <a:latin typeface="Arial"/>
                <a:cs typeface="Arial"/>
              </a:rPr>
              <a:t>Treatment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5489" rIns="0" bIns="0" rtlCol="0">
            <a:spAutoFit/>
          </a:bodyPr>
          <a:lstStyle/>
          <a:p>
            <a:pPr marL="2004060">
              <a:lnSpc>
                <a:spcPts val="7140"/>
              </a:lnSpc>
            </a:pPr>
            <a:r>
              <a:rPr sz="6000" spc="-40" dirty="0"/>
              <a:t>Physiology</a:t>
            </a:r>
            <a:endParaRPr sz="6000"/>
          </a:p>
        </p:txBody>
      </p:sp>
      <p:sp>
        <p:nvSpPr>
          <p:cNvPr id="3" name="object 3"/>
          <p:cNvSpPr txBox="1"/>
          <p:nvPr/>
        </p:nvSpPr>
        <p:spPr>
          <a:xfrm>
            <a:off x="993902" y="2169487"/>
            <a:ext cx="2465070" cy="3327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200" spc="-20" dirty="0">
                <a:latin typeface="Arial"/>
                <a:cs typeface="Arial"/>
              </a:rPr>
              <a:t>Lacrimation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Expression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30" dirty="0">
                <a:latin typeface="Arial"/>
                <a:cs typeface="Arial"/>
              </a:rPr>
              <a:t>M</a:t>
            </a:r>
            <a:r>
              <a:rPr sz="3200" spc="-20" dirty="0">
                <a:latin typeface="Arial"/>
                <a:cs typeface="Arial"/>
              </a:rPr>
              <a:t>astication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S</a:t>
            </a:r>
            <a:r>
              <a:rPr sz="3200" spc="-20" dirty="0">
                <a:latin typeface="Arial"/>
                <a:cs typeface="Arial"/>
              </a:rPr>
              <a:t>alivation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Speech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ts val="3804"/>
              </a:lnSpc>
              <a:spcBef>
                <a:spcPts val="755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H</a:t>
            </a:r>
            <a:r>
              <a:rPr sz="3200" spc="-20" dirty="0">
                <a:latin typeface="Arial"/>
                <a:cs typeface="Arial"/>
              </a:rPr>
              <a:t>earing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2100">
              <a:lnSpc>
                <a:spcPts val="7850"/>
              </a:lnSpc>
            </a:pPr>
            <a:r>
              <a:rPr spc="-30" dirty="0"/>
              <a:t>Facia</a:t>
            </a:r>
            <a:r>
              <a:rPr spc="-20" dirty="0"/>
              <a:t>l</a:t>
            </a:r>
            <a:r>
              <a:rPr spc="180" dirty="0">
                <a:latin typeface="Times New Roman"/>
                <a:cs typeface="Times New Roman"/>
              </a:rPr>
              <a:t> </a:t>
            </a:r>
            <a:r>
              <a:rPr dirty="0"/>
              <a:t>Nerve</a:t>
            </a:r>
          </a:p>
        </p:txBody>
      </p:sp>
      <p:sp>
        <p:nvSpPr>
          <p:cNvPr id="3" name="object 3"/>
          <p:cNvSpPr/>
          <p:nvPr/>
        </p:nvSpPr>
        <p:spPr>
          <a:xfrm>
            <a:off x="1768601" y="4747260"/>
            <a:ext cx="3683000" cy="0"/>
          </a:xfrm>
          <a:custGeom>
            <a:avLst/>
            <a:gdLst/>
            <a:ahLst/>
            <a:cxnLst/>
            <a:rect l="l" t="t" r="r" b="b"/>
            <a:pathLst>
              <a:path w="3683000">
                <a:moveTo>
                  <a:pt x="0" y="0"/>
                </a:moveTo>
                <a:lnTo>
                  <a:pt x="3682745" y="0"/>
                </a:lnTo>
              </a:path>
            </a:pathLst>
          </a:custGeom>
          <a:ln w="48513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49551" y="4728210"/>
            <a:ext cx="3683000" cy="0"/>
          </a:xfrm>
          <a:custGeom>
            <a:avLst/>
            <a:gdLst/>
            <a:ahLst/>
            <a:cxnLst/>
            <a:rect l="l" t="t" r="r" b="b"/>
            <a:pathLst>
              <a:path w="3683000">
                <a:moveTo>
                  <a:pt x="0" y="0"/>
                </a:moveTo>
                <a:lnTo>
                  <a:pt x="3682745" y="0"/>
                </a:lnTo>
              </a:path>
            </a:pathLst>
          </a:custGeom>
          <a:ln w="485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93902" y="2129863"/>
            <a:ext cx="4451350" cy="4168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200" b="1" spc="-20" dirty="0">
                <a:latin typeface="Arial"/>
                <a:cs typeface="Arial"/>
              </a:rPr>
              <a:t>Embryology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75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25" dirty="0">
                <a:latin typeface="Arial"/>
                <a:cs typeface="Arial"/>
              </a:rPr>
              <a:t>Anatomy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70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25" dirty="0">
                <a:latin typeface="Arial"/>
                <a:cs typeface="Arial"/>
              </a:rPr>
              <a:t>Physiology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70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25" dirty="0">
                <a:latin typeface="Arial"/>
                <a:cs typeface="Arial"/>
              </a:rPr>
              <a:t>Pathology</a:t>
            </a:r>
            <a:endParaRPr sz="3200">
              <a:latin typeface="Arial"/>
              <a:cs typeface="Arial"/>
            </a:endParaRPr>
          </a:p>
          <a:p>
            <a:pPr marL="469265">
              <a:lnSpc>
                <a:spcPct val="100000"/>
              </a:lnSpc>
              <a:spcBef>
                <a:spcPts val="415"/>
              </a:spcBef>
            </a:pPr>
            <a:r>
              <a:rPr sz="3600" spc="245" dirty="0">
                <a:latin typeface="Arial"/>
                <a:cs typeface="Arial"/>
              </a:rPr>
              <a:t>–</a:t>
            </a:r>
            <a:r>
              <a:rPr sz="3600" b="1" i="1" spc="-25" dirty="0">
                <a:latin typeface="Arial"/>
                <a:cs typeface="Arial"/>
              </a:rPr>
              <a:t>Pathophysiology</a:t>
            </a:r>
            <a:endParaRPr sz="36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345"/>
              </a:spcBef>
              <a:buFont typeface="Arial"/>
              <a:buChar char="–"/>
              <a:tabLst>
                <a:tab pos="755650" algn="l"/>
              </a:tabLst>
            </a:pPr>
            <a:r>
              <a:rPr sz="2800" b="1" spc="-5" dirty="0">
                <a:latin typeface="Arial"/>
                <a:cs typeface="Arial"/>
              </a:rPr>
              <a:t>Evaluation</a:t>
            </a:r>
            <a:endParaRPr sz="28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340"/>
              </a:spcBef>
              <a:buFont typeface="Arial"/>
              <a:buChar char="–"/>
              <a:tabLst>
                <a:tab pos="755650" algn="l"/>
              </a:tabLst>
            </a:pPr>
            <a:r>
              <a:rPr sz="2800" b="1" dirty="0">
                <a:latin typeface="Arial"/>
                <a:cs typeface="Arial"/>
              </a:rPr>
              <a:t>Causes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25"/>
              </a:spcBef>
              <a:buFont typeface="Arial"/>
              <a:buChar char="•"/>
              <a:tabLst>
                <a:tab pos="355600" algn="l"/>
              </a:tabLst>
            </a:pPr>
            <a:r>
              <a:rPr sz="3600" b="1" spc="-5" dirty="0">
                <a:latin typeface="Arial"/>
                <a:cs typeface="Arial"/>
              </a:rPr>
              <a:t>Treatment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59052" y="812316"/>
            <a:ext cx="4939030" cy="558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235"/>
              </a:lnSpc>
            </a:pPr>
            <a:r>
              <a:rPr sz="4400" b="1" spc="-25" dirty="0">
                <a:latin typeface="Arial"/>
                <a:cs typeface="Arial"/>
              </a:rPr>
              <a:t>Facial</a:t>
            </a:r>
            <a:r>
              <a:rPr sz="4400" b="1" spc="120" dirty="0">
                <a:latin typeface="Times New Roman"/>
                <a:cs typeface="Times New Roman"/>
              </a:rPr>
              <a:t> </a:t>
            </a:r>
            <a:r>
              <a:rPr sz="4400" b="1" spc="-25" dirty="0">
                <a:latin typeface="Arial"/>
                <a:cs typeface="Arial"/>
              </a:rPr>
              <a:t>Nerve</a:t>
            </a:r>
            <a:r>
              <a:rPr sz="4400" b="1" spc="130" dirty="0">
                <a:latin typeface="Times New Roman"/>
                <a:cs typeface="Times New Roman"/>
              </a:rPr>
              <a:t> </a:t>
            </a:r>
            <a:r>
              <a:rPr sz="4400" b="1" spc="-25" dirty="0">
                <a:latin typeface="Arial"/>
                <a:cs typeface="Arial"/>
              </a:rPr>
              <a:t>Palsy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973823" y="1582674"/>
            <a:ext cx="2627375" cy="53294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46302" y="1704271"/>
            <a:ext cx="5727065" cy="391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dirty="0">
                <a:latin typeface="Arial"/>
                <a:cs typeface="Arial"/>
              </a:rPr>
              <a:t>Degeneration</a:t>
            </a:r>
            <a:endParaRPr sz="2800">
              <a:latin typeface="Arial"/>
              <a:cs typeface="Arial"/>
            </a:endParaRPr>
          </a:p>
          <a:p>
            <a:pPr marL="203835" indent="-191135">
              <a:lnSpc>
                <a:spcPct val="100000"/>
              </a:lnSpc>
              <a:spcBef>
                <a:spcPts val="1435"/>
              </a:spcBef>
              <a:buFont typeface="Arial"/>
              <a:buChar char="•"/>
              <a:tabLst>
                <a:tab pos="204470" algn="l"/>
              </a:tabLst>
            </a:pPr>
            <a:r>
              <a:rPr sz="2400" spc="-5" dirty="0">
                <a:latin typeface="Arial"/>
                <a:cs typeface="Arial"/>
              </a:rPr>
              <a:t>M</a:t>
            </a:r>
            <a:r>
              <a:rPr sz="2400" dirty="0">
                <a:latin typeface="Arial"/>
                <a:cs typeface="Arial"/>
              </a:rPr>
              <a:t>etabolic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source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(cell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body)</a:t>
            </a:r>
            <a:endParaRPr sz="2400">
              <a:latin typeface="Arial"/>
              <a:cs typeface="Arial"/>
            </a:endParaRPr>
          </a:p>
          <a:p>
            <a:pPr marL="203835" indent="-191135">
              <a:lnSpc>
                <a:spcPct val="100000"/>
              </a:lnSpc>
              <a:spcBef>
                <a:spcPts val="1425"/>
              </a:spcBef>
              <a:buFont typeface="Arial"/>
              <a:buChar char="•"/>
              <a:tabLst>
                <a:tab pos="204470" algn="l"/>
              </a:tabLst>
            </a:pPr>
            <a:r>
              <a:rPr sz="2400" spc="-25" dirty="0">
                <a:latin typeface="Arial"/>
                <a:cs typeface="Arial"/>
              </a:rPr>
              <a:t>W</a:t>
            </a:r>
            <a:r>
              <a:rPr sz="2400" dirty="0">
                <a:latin typeface="Arial"/>
                <a:cs typeface="Arial"/>
              </a:rPr>
              <a:t>allerian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degeneration</a:t>
            </a:r>
            <a:endParaRPr sz="2400">
              <a:latin typeface="Arial"/>
              <a:cs typeface="Arial"/>
            </a:endParaRPr>
          </a:p>
          <a:p>
            <a:pPr marL="661035" lvl="1" indent="-191135">
              <a:lnSpc>
                <a:spcPct val="100000"/>
              </a:lnSpc>
              <a:spcBef>
                <a:spcPts val="1835"/>
              </a:spcBef>
              <a:buSzPct val="120000"/>
              <a:buFont typeface="Arial"/>
              <a:buChar char="•"/>
              <a:tabLst>
                <a:tab pos="661670" algn="l"/>
              </a:tabLst>
            </a:pPr>
            <a:r>
              <a:rPr sz="2000" spc="-15" dirty="0">
                <a:latin typeface="Arial"/>
                <a:cs typeface="Arial"/>
              </a:rPr>
              <a:t>Begins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Arial"/>
                <a:cs typeface="Arial"/>
              </a:rPr>
              <a:t>within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24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Arial"/>
                <a:cs typeface="Arial"/>
              </a:rPr>
              <a:t>hours</a:t>
            </a:r>
            <a:endParaRPr sz="2000">
              <a:latin typeface="Arial"/>
              <a:cs typeface="Arial"/>
            </a:endParaRPr>
          </a:p>
          <a:p>
            <a:pPr marL="629285" indent="-159385">
              <a:lnSpc>
                <a:spcPct val="100000"/>
              </a:lnSpc>
              <a:spcBef>
                <a:spcPts val="1300"/>
              </a:spcBef>
              <a:buFont typeface="Arial"/>
              <a:buChar char="•"/>
              <a:tabLst>
                <a:tab pos="629920" algn="l"/>
              </a:tabLst>
            </a:pPr>
            <a:r>
              <a:rPr sz="2000" spc="-15" dirty="0">
                <a:latin typeface="Arial"/>
                <a:cs typeface="Arial"/>
              </a:rPr>
              <a:t>Degeneration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dista</a:t>
            </a:r>
            <a:r>
              <a:rPr sz="2000" spc="-5" dirty="0">
                <a:latin typeface="Arial"/>
                <a:cs typeface="Arial"/>
              </a:rPr>
              <a:t>l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Arial"/>
                <a:cs typeface="Arial"/>
              </a:rPr>
              <a:t>axo</a:t>
            </a:r>
            <a:r>
              <a:rPr sz="2000" spc="-15" dirty="0">
                <a:latin typeface="Arial"/>
                <a:cs typeface="Arial"/>
              </a:rPr>
              <a:t>n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&amp;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Arial"/>
                <a:cs typeface="Arial"/>
              </a:rPr>
              <a:t>myelin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Arial"/>
                <a:cs typeface="Arial"/>
              </a:rPr>
              <a:t>sheath</a:t>
            </a:r>
            <a:endParaRPr sz="2000">
              <a:latin typeface="Arial"/>
              <a:cs typeface="Arial"/>
            </a:endParaRPr>
          </a:p>
          <a:p>
            <a:pPr marL="629285" indent="-15938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629920" algn="l"/>
              </a:tabLst>
            </a:pPr>
            <a:r>
              <a:rPr sz="2000" spc="-15" dirty="0">
                <a:latin typeface="Arial"/>
                <a:cs typeface="Arial"/>
              </a:rPr>
              <a:t>Dista</a:t>
            </a:r>
            <a:r>
              <a:rPr sz="2000" spc="-5" dirty="0">
                <a:latin typeface="Arial"/>
                <a:cs typeface="Arial"/>
              </a:rPr>
              <a:t>l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Arial"/>
                <a:cs typeface="Arial"/>
              </a:rPr>
              <a:t>to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Arial"/>
                <a:cs typeface="Arial"/>
              </a:rPr>
              <a:t>the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site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Arial"/>
                <a:cs typeface="Arial"/>
              </a:rPr>
              <a:t>o</a:t>
            </a:r>
            <a:r>
              <a:rPr sz="2000" spc="-10" dirty="0">
                <a:latin typeface="Arial"/>
                <a:cs typeface="Arial"/>
              </a:rPr>
              <a:t>f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Arial"/>
                <a:cs typeface="Arial"/>
              </a:rPr>
              <a:t>a</a:t>
            </a:r>
            <a:r>
              <a:rPr sz="2000" spc="-15" dirty="0">
                <a:latin typeface="Arial"/>
                <a:cs typeface="Arial"/>
              </a:rPr>
              <a:t>n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injury</a:t>
            </a:r>
            <a:endParaRPr sz="2000">
              <a:latin typeface="Arial"/>
              <a:cs typeface="Arial"/>
            </a:endParaRPr>
          </a:p>
          <a:p>
            <a:pPr marL="629285" indent="-15938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629920" algn="l"/>
              </a:tabLst>
            </a:pPr>
            <a:r>
              <a:rPr sz="2000" spc="-20" dirty="0">
                <a:latin typeface="Arial"/>
                <a:cs typeface="Arial"/>
              </a:rPr>
              <a:t>Withou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loca</a:t>
            </a:r>
            <a:r>
              <a:rPr sz="2000" spc="-5" dirty="0">
                <a:latin typeface="Arial"/>
                <a:cs typeface="Arial"/>
              </a:rPr>
              <a:t>l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Arial"/>
                <a:cs typeface="Arial"/>
              </a:rPr>
              <a:t>Inflammation</a:t>
            </a:r>
            <a:endParaRPr sz="2000">
              <a:latin typeface="Arial"/>
              <a:cs typeface="Arial"/>
            </a:endParaRPr>
          </a:p>
          <a:p>
            <a:pPr marL="203835" indent="-191135">
              <a:lnSpc>
                <a:spcPts val="2855"/>
              </a:lnSpc>
              <a:spcBef>
                <a:spcPts val="1400"/>
              </a:spcBef>
              <a:buFont typeface="Arial"/>
              <a:buChar char="•"/>
              <a:tabLst>
                <a:tab pos="204470" algn="l"/>
              </a:tabLst>
            </a:pPr>
            <a:r>
              <a:rPr sz="2400" spc="-5" dirty="0">
                <a:latin typeface="Arial"/>
                <a:cs typeface="Arial"/>
              </a:rPr>
              <a:t>M</a:t>
            </a:r>
            <a:r>
              <a:rPr sz="2400" dirty="0">
                <a:latin typeface="Arial"/>
                <a:cs typeface="Arial"/>
              </a:rPr>
              <a:t>acrophages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degrade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myelin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axons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59052" y="883944"/>
            <a:ext cx="4939030" cy="558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235"/>
              </a:lnSpc>
            </a:pPr>
            <a:r>
              <a:rPr sz="4400" b="1" spc="-25" dirty="0">
                <a:latin typeface="Arial"/>
                <a:cs typeface="Arial"/>
              </a:rPr>
              <a:t>Facial</a:t>
            </a:r>
            <a:r>
              <a:rPr sz="4400" b="1" spc="120" dirty="0">
                <a:latin typeface="Times New Roman"/>
                <a:cs typeface="Times New Roman"/>
              </a:rPr>
              <a:t> </a:t>
            </a:r>
            <a:r>
              <a:rPr sz="4400" b="1" spc="-25" dirty="0">
                <a:latin typeface="Arial"/>
                <a:cs typeface="Arial"/>
              </a:rPr>
              <a:t>Nerve</a:t>
            </a:r>
            <a:r>
              <a:rPr sz="4400" b="1" spc="130" dirty="0">
                <a:latin typeface="Times New Roman"/>
                <a:cs typeface="Times New Roman"/>
              </a:rPr>
              <a:t> </a:t>
            </a:r>
            <a:r>
              <a:rPr sz="4400" b="1" spc="-25" dirty="0">
                <a:latin typeface="Arial"/>
                <a:cs typeface="Arial"/>
              </a:rPr>
              <a:t>Palsy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6302" y="1719685"/>
            <a:ext cx="7421880" cy="2105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spc="-5" dirty="0">
                <a:latin typeface="Arial"/>
                <a:cs typeface="Arial"/>
              </a:rPr>
              <a:t>Regeneration</a:t>
            </a:r>
            <a:endParaRPr sz="3600">
              <a:latin typeface="Arial"/>
              <a:cs typeface="Arial"/>
            </a:endParaRPr>
          </a:p>
          <a:p>
            <a:pPr marL="288290" indent="-275590">
              <a:lnSpc>
                <a:spcPts val="2875"/>
              </a:lnSpc>
              <a:spcBef>
                <a:spcPts val="1470"/>
              </a:spcBef>
              <a:buFont typeface="Arial"/>
              <a:buChar char="•"/>
              <a:tabLst>
                <a:tab pos="288925" algn="l"/>
              </a:tabLst>
            </a:pPr>
            <a:r>
              <a:rPr sz="2400" spc="-20" dirty="0">
                <a:latin typeface="Arial"/>
                <a:cs typeface="Arial"/>
              </a:rPr>
              <a:t>Axonal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stumps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swell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proliferating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neurofilaments</a:t>
            </a:r>
            <a:endParaRPr sz="2400">
              <a:latin typeface="Arial"/>
              <a:cs typeface="Arial"/>
            </a:endParaRPr>
          </a:p>
          <a:p>
            <a:pPr marL="288290" indent="-275590">
              <a:lnSpc>
                <a:spcPts val="2875"/>
              </a:lnSpc>
              <a:buFont typeface="Arial"/>
              <a:buChar char="•"/>
              <a:tabLst>
                <a:tab pos="288925" algn="l"/>
              </a:tabLst>
            </a:pPr>
            <a:r>
              <a:rPr sz="2400" spc="-5" dirty="0">
                <a:latin typeface="Arial"/>
                <a:cs typeface="Arial"/>
              </a:rPr>
              <a:t>Misdirecte</a:t>
            </a:r>
            <a:r>
              <a:rPr sz="2400" dirty="0">
                <a:latin typeface="Arial"/>
                <a:cs typeface="Arial"/>
              </a:rPr>
              <a:t>d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regrowth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Arial"/>
                <a:cs typeface="Arial"/>
              </a:rPr>
              <a:t>o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nerv</a:t>
            </a:r>
            <a:r>
              <a:rPr sz="2400" dirty="0">
                <a:latin typeface="Arial"/>
                <a:cs typeface="Arial"/>
              </a:rPr>
              <a:t>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fibers</a:t>
            </a:r>
            <a:endParaRPr sz="2400">
              <a:latin typeface="Arial"/>
              <a:cs typeface="Arial"/>
            </a:endParaRPr>
          </a:p>
          <a:p>
            <a:pPr marL="661035" lvl="1" indent="-191135">
              <a:lnSpc>
                <a:spcPts val="2870"/>
              </a:lnSpc>
              <a:buFont typeface="Arial"/>
              <a:buChar char="•"/>
              <a:tabLst>
                <a:tab pos="661670" algn="l"/>
              </a:tabLst>
            </a:pPr>
            <a:r>
              <a:rPr sz="2400" spc="-2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acial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muscle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contractures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spc="190" dirty="0">
                <a:latin typeface="Wingdings"/>
                <a:cs typeface="Wingdings"/>
              </a:rPr>
              <a:t>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Synkinesia</a:t>
            </a:r>
            <a:endParaRPr sz="2400">
              <a:latin typeface="Arial"/>
              <a:cs typeface="Arial"/>
            </a:endParaRPr>
          </a:p>
          <a:p>
            <a:pPr marL="661035" lvl="1" indent="-191135">
              <a:lnSpc>
                <a:spcPts val="2850"/>
              </a:lnSpc>
              <a:buFont typeface="Arial"/>
              <a:buChar char="•"/>
              <a:tabLst>
                <a:tab pos="661670" algn="l"/>
              </a:tabLst>
            </a:pPr>
            <a:r>
              <a:rPr sz="2400" spc="-20" dirty="0">
                <a:latin typeface="Arial"/>
                <a:cs typeface="Arial"/>
              </a:rPr>
              <a:t>S</a:t>
            </a:r>
            <a:r>
              <a:rPr sz="2400" dirty="0">
                <a:latin typeface="Arial"/>
                <a:cs typeface="Arial"/>
              </a:rPr>
              <a:t>alivatio</a:t>
            </a:r>
            <a:r>
              <a:rPr sz="2400" spc="5" dirty="0">
                <a:latin typeface="Arial"/>
                <a:cs typeface="Arial"/>
              </a:rPr>
              <a:t>n</a:t>
            </a:r>
            <a:r>
              <a:rPr sz="2400" spc="190" dirty="0">
                <a:latin typeface="Wingdings"/>
                <a:cs typeface="Wingdings"/>
              </a:rPr>
              <a:t>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crocodile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tears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00" y="4173473"/>
            <a:ext cx="5832348" cy="2735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17969" y="3525773"/>
            <a:ext cx="2659379" cy="31683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5489" rIns="0" bIns="0" rtlCol="0">
            <a:spAutoFit/>
          </a:bodyPr>
          <a:lstStyle/>
          <a:p>
            <a:pPr marL="967740">
              <a:lnSpc>
                <a:spcPts val="7140"/>
              </a:lnSpc>
            </a:pPr>
            <a:r>
              <a:rPr sz="6000" spc="-40" dirty="0"/>
              <a:t>Pathophysiology</a:t>
            </a:r>
            <a:endParaRPr sz="6000"/>
          </a:p>
        </p:txBody>
      </p:sp>
      <p:sp>
        <p:nvSpPr>
          <p:cNvPr id="3" name="object 3"/>
          <p:cNvSpPr txBox="1"/>
          <p:nvPr/>
        </p:nvSpPr>
        <p:spPr>
          <a:xfrm>
            <a:off x="993902" y="2161471"/>
            <a:ext cx="6800850" cy="3500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800" spc="-5" dirty="0">
                <a:latin typeface="Arial"/>
                <a:cs typeface="Arial"/>
              </a:rPr>
              <a:t>N</a:t>
            </a:r>
            <a:r>
              <a:rPr sz="2800" dirty="0">
                <a:latin typeface="Arial"/>
                <a:cs typeface="Arial"/>
              </a:rPr>
              <a:t>europraxia–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no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axonal</a:t>
            </a:r>
            <a:r>
              <a:rPr sz="2800" spc="8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discontinuity</a:t>
            </a:r>
            <a:endParaRPr sz="2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5" dirty="0">
                <a:latin typeface="Arial"/>
                <a:cs typeface="Arial"/>
              </a:rPr>
              <a:t>A</a:t>
            </a:r>
            <a:r>
              <a:rPr sz="2800" dirty="0">
                <a:latin typeface="Arial"/>
                <a:cs typeface="Arial"/>
              </a:rPr>
              <a:t>xonotmesis</a:t>
            </a:r>
            <a:endParaRPr sz="2800">
              <a:latin typeface="Arial"/>
              <a:cs typeface="Arial"/>
            </a:endParaRPr>
          </a:p>
          <a:p>
            <a:pPr marL="755015" lvl="1" indent="-285115">
              <a:lnSpc>
                <a:spcPct val="100000"/>
              </a:lnSpc>
              <a:spcBef>
                <a:spcPts val="575"/>
              </a:spcBef>
              <a:buFont typeface="Arial"/>
              <a:buChar char="–"/>
              <a:tabLst>
                <a:tab pos="755650" algn="l"/>
              </a:tabLst>
            </a:pPr>
            <a:r>
              <a:rPr sz="2400" spc="-25" dirty="0">
                <a:latin typeface="Arial"/>
                <a:cs typeface="Arial"/>
              </a:rPr>
              <a:t>W</a:t>
            </a:r>
            <a:r>
              <a:rPr sz="2400" dirty="0">
                <a:latin typeface="Arial"/>
                <a:cs typeface="Arial"/>
              </a:rPr>
              <a:t>allerian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degeneration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(distal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to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lesion)</a:t>
            </a:r>
            <a:endParaRPr sz="2400">
              <a:latin typeface="Arial"/>
              <a:cs typeface="Arial"/>
            </a:endParaRPr>
          </a:p>
          <a:p>
            <a:pPr marL="755015" lvl="1" indent="-285115">
              <a:lnSpc>
                <a:spcPct val="100000"/>
              </a:lnSpc>
              <a:spcBef>
                <a:spcPts val="570"/>
              </a:spcBef>
              <a:buFont typeface="Arial"/>
              <a:buChar char="–"/>
              <a:tabLst>
                <a:tab pos="755650" algn="l"/>
              </a:tabLst>
            </a:pPr>
            <a:r>
              <a:rPr sz="2400" spc="-20" dirty="0">
                <a:latin typeface="Arial"/>
                <a:cs typeface="Arial"/>
              </a:rPr>
              <a:t>E</a:t>
            </a:r>
            <a:r>
              <a:rPr sz="2400" dirty="0">
                <a:latin typeface="Arial"/>
                <a:cs typeface="Arial"/>
              </a:rPr>
              <a:t>ndoneural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sheaths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intact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5" dirty="0">
                <a:latin typeface="Arial"/>
                <a:cs typeface="Arial"/>
              </a:rPr>
              <a:t>N</a:t>
            </a:r>
            <a:r>
              <a:rPr sz="2800" dirty="0">
                <a:latin typeface="Arial"/>
                <a:cs typeface="Arial"/>
              </a:rPr>
              <a:t>eurotmesis</a:t>
            </a:r>
            <a:endParaRPr sz="28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575"/>
              </a:spcBef>
              <a:buFont typeface="Arial"/>
              <a:buChar char="–"/>
              <a:tabLst>
                <a:tab pos="755650" algn="l"/>
              </a:tabLst>
            </a:pPr>
            <a:r>
              <a:rPr sz="2400" spc="-25" dirty="0">
                <a:latin typeface="Arial"/>
                <a:cs typeface="Arial"/>
              </a:rPr>
              <a:t>W</a:t>
            </a:r>
            <a:r>
              <a:rPr sz="2400" dirty="0">
                <a:latin typeface="Arial"/>
                <a:cs typeface="Arial"/>
              </a:rPr>
              <a:t>allerian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degeneration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(distal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to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lesion)</a:t>
            </a:r>
            <a:endParaRPr sz="2400">
              <a:latin typeface="Arial"/>
              <a:cs typeface="Arial"/>
            </a:endParaRPr>
          </a:p>
          <a:p>
            <a:pPr marL="755650" marR="5080" lvl="1" indent="-285750">
              <a:lnSpc>
                <a:spcPct val="100000"/>
              </a:lnSpc>
              <a:spcBef>
                <a:spcPts val="570"/>
              </a:spcBef>
              <a:buFont typeface="Arial"/>
              <a:buChar char="–"/>
              <a:tabLst>
                <a:tab pos="755650" algn="l"/>
              </a:tabLst>
            </a:pPr>
            <a:r>
              <a:rPr sz="2400" spc="-20" dirty="0">
                <a:latin typeface="Arial"/>
                <a:cs typeface="Arial"/>
              </a:rPr>
              <a:t>A</a:t>
            </a:r>
            <a:r>
              <a:rPr sz="2400" dirty="0">
                <a:latin typeface="Arial"/>
                <a:cs typeface="Arial"/>
              </a:rPr>
              <a:t>xon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disrupted</a:t>
            </a:r>
            <a:r>
              <a:rPr sz="2400" dirty="0">
                <a:latin typeface="Arial"/>
                <a:cs typeface="Arial"/>
              </a:rPr>
              <a:t>,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los</a:t>
            </a:r>
            <a:r>
              <a:rPr sz="2400" dirty="0">
                <a:latin typeface="Arial"/>
                <a:cs typeface="Arial"/>
              </a:rPr>
              <a:t>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Arial"/>
                <a:cs typeface="Arial"/>
              </a:rPr>
              <a:t>o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tubules,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support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cells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destroyed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3103" y="1222247"/>
            <a:ext cx="7620000" cy="5715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60804" y="549402"/>
            <a:ext cx="6337553" cy="24757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7517" rIns="0" bIns="0" rtlCol="0">
            <a:spAutoFit/>
          </a:bodyPr>
          <a:lstStyle/>
          <a:p>
            <a:pPr marL="1005840">
              <a:lnSpc>
                <a:spcPts val="6425"/>
              </a:lnSpc>
            </a:pPr>
            <a:r>
              <a:rPr sz="5400" spc="-5" dirty="0"/>
              <a:t>House-Brackmann</a:t>
            </a:r>
            <a:endParaRPr sz="5400"/>
          </a:p>
        </p:txBody>
      </p:sp>
      <p:sp>
        <p:nvSpPr>
          <p:cNvPr id="3" name="object 3"/>
          <p:cNvSpPr txBox="1"/>
          <p:nvPr/>
        </p:nvSpPr>
        <p:spPr>
          <a:xfrm>
            <a:off x="993902" y="2089255"/>
            <a:ext cx="7465059" cy="4429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ts val="4315"/>
              </a:lnSpc>
              <a:buFont typeface="Arial"/>
              <a:buChar char="•"/>
              <a:tabLst>
                <a:tab pos="355600" algn="l"/>
              </a:tabLst>
            </a:pPr>
            <a:r>
              <a:rPr sz="3600" b="1" dirty="0">
                <a:latin typeface="Arial"/>
                <a:cs typeface="Arial"/>
              </a:rPr>
              <a:t>Grade</a:t>
            </a:r>
            <a:r>
              <a:rPr sz="3600" b="1" spc="90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Arial"/>
                <a:cs typeface="Arial"/>
              </a:rPr>
              <a:t>1</a:t>
            </a:r>
            <a:endParaRPr sz="3600">
              <a:latin typeface="Arial"/>
              <a:cs typeface="Arial"/>
            </a:endParaRPr>
          </a:p>
          <a:p>
            <a:pPr marL="469900">
              <a:lnSpc>
                <a:spcPts val="3835"/>
              </a:lnSpc>
              <a:tabLst>
                <a:tab pos="868044" algn="l"/>
              </a:tabLst>
            </a:pPr>
            <a:r>
              <a:rPr sz="3200" spc="-20" dirty="0">
                <a:latin typeface="Arial"/>
                <a:cs typeface="Arial"/>
              </a:rPr>
              <a:t>–</a:t>
            </a:r>
            <a:r>
              <a:rPr sz="3200" spc="-20" dirty="0">
                <a:latin typeface="Times New Roman"/>
                <a:cs typeface="Times New Roman"/>
              </a:rPr>
              <a:t>	</a:t>
            </a:r>
            <a:r>
              <a:rPr sz="3200" spc="-20" dirty="0">
                <a:latin typeface="Arial"/>
                <a:cs typeface="Arial"/>
              </a:rPr>
              <a:t>=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Neurapraxia</a:t>
            </a:r>
            <a:endParaRPr sz="3200">
              <a:latin typeface="Arial"/>
              <a:cs typeface="Arial"/>
            </a:endParaRPr>
          </a:p>
          <a:p>
            <a:pPr marL="755015" lvl="1" indent="-285115">
              <a:lnSpc>
                <a:spcPct val="100000"/>
              </a:lnSpc>
              <a:buFont typeface="Arial"/>
              <a:buChar char="–"/>
              <a:tabLst>
                <a:tab pos="755650" algn="l"/>
              </a:tabLst>
            </a:pPr>
            <a:r>
              <a:rPr sz="3200" spc="-25" dirty="0">
                <a:latin typeface="Arial"/>
                <a:cs typeface="Arial"/>
              </a:rPr>
              <a:t>Spontaneou</a:t>
            </a:r>
            <a:r>
              <a:rPr sz="3200" spc="-20" dirty="0">
                <a:latin typeface="Arial"/>
                <a:cs typeface="Arial"/>
              </a:rPr>
              <a:t>s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recovery</a:t>
            </a:r>
            <a:endParaRPr sz="32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53"/>
              </a:spcBef>
              <a:buFont typeface="Arial"/>
              <a:buChar char="–"/>
            </a:pPr>
            <a:endParaRPr sz="3300">
              <a:latin typeface="Times New Roman"/>
              <a:cs typeface="Times New Roman"/>
            </a:endParaRPr>
          </a:p>
          <a:p>
            <a:pPr marL="355600" indent="-342900">
              <a:lnSpc>
                <a:spcPts val="4315"/>
              </a:lnSpc>
              <a:buFont typeface="Arial"/>
              <a:buChar char="•"/>
              <a:tabLst>
                <a:tab pos="355600" algn="l"/>
              </a:tabLst>
            </a:pPr>
            <a:r>
              <a:rPr sz="3600" b="1" dirty="0">
                <a:latin typeface="Arial"/>
                <a:cs typeface="Arial"/>
              </a:rPr>
              <a:t>Grade</a:t>
            </a:r>
            <a:r>
              <a:rPr sz="3600" b="1" spc="90" dirty="0">
                <a:latin typeface="Times New Roman"/>
                <a:cs typeface="Times New Roman"/>
              </a:rPr>
              <a:t> </a:t>
            </a:r>
            <a:r>
              <a:rPr sz="3600" b="1" spc="-5" dirty="0">
                <a:latin typeface="Arial"/>
                <a:cs typeface="Arial"/>
              </a:rPr>
              <a:t>2-3</a:t>
            </a:r>
            <a:endParaRPr sz="3600">
              <a:latin typeface="Arial"/>
              <a:cs typeface="Arial"/>
            </a:endParaRPr>
          </a:p>
          <a:p>
            <a:pPr marL="469900">
              <a:lnSpc>
                <a:spcPts val="3835"/>
              </a:lnSpc>
            </a:pPr>
            <a:r>
              <a:rPr sz="3200" spc="-20" dirty="0">
                <a:latin typeface="Arial"/>
                <a:cs typeface="Arial"/>
              </a:rPr>
              <a:t>–</a:t>
            </a:r>
            <a:r>
              <a:rPr sz="3200" spc="-33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=</a:t>
            </a:r>
            <a:r>
              <a:rPr sz="3200" spc="-25" dirty="0">
                <a:latin typeface="Arial"/>
                <a:cs typeface="Arial"/>
              </a:rPr>
              <a:t>Axonotmesis</a:t>
            </a:r>
            <a:endParaRPr sz="3200">
              <a:latin typeface="Arial"/>
              <a:cs typeface="Arial"/>
            </a:endParaRPr>
          </a:p>
          <a:p>
            <a:pPr marL="868044" lvl="1" indent="-398145">
              <a:lnSpc>
                <a:spcPts val="3835"/>
              </a:lnSpc>
              <a:buFont typeface="Arial"/>
              <a:buChar char="–"/>
              <a:tabLst>
                <a:tab pos="868680" algn="l"/>
              </a:tabLst>
            </a:pPr>
            <a:r>
              <a:rPr sz="3200" spc="-20" dirty="0">
                <a:latin typeface="Arial"/>
                <a:cs typeface="Arial"/>
              </a:rPr>
              <a:t>Flo</a:t>
            </a:r>
            <a:r>
              <a:rPr sz="3200" spc="-25" dirty="0">
                <a:latin typeface="Arial"/>
                <a:cs typeface="Arial"/>
              </a:rPr>
              <a:t>w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interruption</a:t>
            </a:r>
            <a:endParaRPr sz="3200">
              <a:latin typeface="Arial"/>
              <a:cs typeface="Arial"/>
            </a:endParaRPr>
          </a:p>
          <a:p>
            <a:pPr marL="868044" lvl="1" indent="-398145">
              <a:lnSpc>
                <a:spcPts val="3835"/>
              </a:lnSpc>
              <a:buFont typeface="Arial"/>
              <a:buChar char="–"/>
              <a:tabLst>
                <a:tab pos="868680" algn="l"/>
              </a:tabLst>
            </a:pPr>
            <a:r>
              <a:rPr sz="3200" spc="-35" dirty="0">
                <a:latin typeface="Arial"/>
                <a:cs typeface="Arial"/>
              </a:rPr>
              <a:t>W</a:t>
            </a:r>
            <a:r>
              <a:rPr sz="3200" spc="-20" dirty="0">
                <a:latin typeface="Arial"/>
                <a:cs typeface="Arial"/>
              </a:rPr>
              <a:t>allerian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anterograd</a:t>
            </a:r>
            <a:r>
              <a:rPr sz="3200" spc="-20" dirty="0">
                <a:latin typeface="Arial"/>
                <a:cs typeface="Arial"/>
              </a:rPr>
              <a:t>e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degeneration.</a:t>
            </a:r>
            <a:endParaRPr sz="3200">
              <a:latin typeface="Arial"/>
              <a:cs typeface="Arial"/>
            </a:endParaRPr>
          </a:p>
          <a:p>
            <a:pPr marL="755015" lvl="1" indent="-285115">
              <a:lnSpc>
                <a:spcPts val="3835"/>
              </a:lnSpc>
              <a:buFont typeface="Arial"/>
              <a:buChar char="–"/>
              <a:tabLst>
                <a:tab pos="755650" algn="l"/>
              </a:tabLst>
            </a:pPr>
            <a:r>
              <a:rPr sz="3200" spc="-25" dirty="0">
                <a:latin typeface="Arial"/>
                <a:cs typeface="Arial"/>
              </a:rPr>
              <a:t>Incomplet</a:t>
            </a:r>
            <a:r>
              <a:rPr sz="3200" spc="-20" dirty="0">
                <a:latin typeface="Arial"/>
                <a:cs typeface="Arial"/>
              </a:rPr>
              <a:t>e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degeneration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2100">
              <a:lnSpc>
                <a:spcPts val="7850"/>
              </a:lnSpc>
            </a:pPr>
            <a:r>
              <a:rPr spc="-30" dirty="0"/>
              <a:t>Facia</a:t>
            </a:r>
            <a:r>
              <a:rPr spc="-20" dirty="0"/>
              <a:t>l</a:t>
            </a:r>
            <a:r>
              <a:rPr spc="180" dirty="0">
                <a:latin typeface="Times New Roman"/>
                <a:cs typeface="Times New Roman"/>
              </a:rPr>
              <a:t> </a:t>
            </a:r>
            <a:r>
              <a:rPr dirty="0"/>
              <a:t>Nerve</a:t>
            </a:r>
          </a:p>
        </p:txBody>
      </p:sp>
      <p:sp>
        <p:nvSpPr>
          <p:cNvPr id="3" name="object 3"/>
          <p:cNvSpPr/>
          <p:nvPr/>
        </p:nvSpPr>
        <p:spPr>
          <a:xfrm>
            <a:off x="1370075" y="2648331"/>
            <a:ext cx="2934970" cy="0"/>
          </a:xfrm>
          <a:custGeom>
            <a:avLst/>
            <a:gdLst/>
            <a:ahLst/>
            <a:cxnLst/>
            <a:rect l="l" t="t" r="r" b="b"/>
            <a:pathLst>
              <a:path w="2934970">
                <a:moveTo>
                  <a:pt x="0" y="0"/>
                </a:moveTo>
                <a:lnTo>
                  <a:pt x="2934461" y="0"/>
                </a:lnTo>
              </a:path>
            </a:pathLst>
          </a:custGeom>
          <a:ln w="53847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49501" y="2627757"/>
            <a:ext cx="2934970" cy="0"/>
          </a:xfrm>
          <a:custGeom>
            <a:avLst/>
            <a:gdLst/>
            <a:ahLst/>
            <a:cxnLst/>
            <a:rect l="l" t="t" r="r" b="b"/>
            <a:pathLst>
              <a:path w="2934970">
                <a:moveTo>
                  <a:pt x="0" y="0"/>
                </a:moveTo>
                <a:lnTo>
                  <a:pt x="2934461" y="0"/>
                </a:lnTo>
              </a:path>
            </a:pathLst>
          </a:custGeom>
          <a:ln w="538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93891" y="2135503"/>
            <a:ext cx="3636645" cy="4140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buChar char="•"/>
              <a:tabLst>
                <a:tab pos="355600" algn="l"/>
              </a:tabLst>
            </a:pPr>
            <a:r>
              <a:rPr sz="4000" b="1" i="1" spc="-5" dirty="0">
                <a:latin typeface="Arial"/>
                <a:cs typeface="Arial"/>
              </a:rPr>
              <a:t>Embryology</a:t>
            </a:r>
            <a:endParaRPr sz="4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90"/>
              </a:spcBef>
              <a:buFont typeface="Arial"/>
              <a:buChar char="•"/>
              <a:tabLst>
                <a:tab pos="356235" algn="l"/>
              </a:tabLst>
            </a:pPr>
            <a:r>
              <a:rPr sz="3200" b="1" spc="-25" dirty="0">
                <a:latin typeface="Arial"/>
                <a:cs typeface="Arial"/>
              </a:rPr>
              <a:t>Anatomy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70"/>
              </a:spcBef>
              <a:buFont typeface="Arial"/>
              <a:buChar char="•"/>
              <a:tabLst>
                <a:tab pos="356235" algn="l"/>
              </a:tabLst>
            </a:pPr>
            <a:r>
              <a:rPr sz="3200" b="1" spc="-25" dirty="0">
                <a:latin typeface="Arial"/>
                <a:cs typeface="Arial"/>
              </a:rPr>
              <a:t>Physiology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75"/>
              </a:spcBef>
              <a:buFont typeface="Arial"/>
              <a:buChar char="•"/>
              <a:tabLst>
                <a:tab pos="356235" algn="l"/>
              </a:tabLst>
            </a:pPr>
            <a:r>
              <a:rPr sz="3200" b="1" spc="-25" dirty="0">
                <a:latin typeface="Arial"/>
                <a:cs typeface="Arial"/>
              </a:rPr>
              <a:t>Pathology</a:t>
            </a:r>
            <a:endParaRPr sz="32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325"/>
              </a:spcBef>
              <a:buFont typeface="Arial"/>
              <a:buChar char="–"/>
              <a:tabLst>
                <a:tab pos="755650" algn="l"/>
              </a:tabLst>
            </a:pPr>
            <a:r>
              <a:rPr sz="2800" b="1" dirty="0">
                <a:latin typeface="Arial"/>
                <a:cs typeface="Arial"/>
              </a:rPr>
              <a:t>Pathophysiology</a:t>
            </a:r>
            <a:endParaRPr sz="28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340"/>
              </a:spcBef>
              <a:buFont typeface="Arial"/>
              <a:buChar char="–"/>
              <a:tabLst>
                <a:tab pos="755650" algn="l"/>
              </a:tabLst>
            </a:pPr>
            <a:r>
              <a:rPr sz="2800" b="1" spc="-5" dirty="0">
                <a:latin typeface="Arial"/>
                <a:cs typeface="Arial"/>
              </a:rPr>
              <a:t>Evaluation</a:t>
            </a:r>
            <a:endParaRPr sz="28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340"/>
              </a:spcBef>
              <a:buFont typeface="Arial"/>
              <a:buChar char="–"/>
              <a:tabLst>
                <a:tab pos="755650" algn="l"/>
              </a:tabLst>
            </a:pPr>
            <a:r>
              <a:rPr sz="2800" b="1" dirty="0">
                <a:latin typeface="Arial"/>
                <a:cs typeface="Arial"/>
              </a:rPr>
              <a:t>Causes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25"/>
              </a:spcBef>
              <a:buFont typeface="Arial"/>
              <a:buChar char="•"/>
              <a:tabLst>
                <a:tab pos="355600" algn="l"/>
              </a:tabLst>
            </a:pPr>
            <a:r>
              <a:rPr sz="3600" b="1" spc="-5" dirty="0">
                <a:latin typeface="Arial"/>
                <a:cs typeface="Arial"/>
              </a:rPr>
              <a:t>Treatment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5489" rIns="0" bIns="0" rtlCol="0">
            <a:spAutoFit/>
          </a:bodyPr>
          <a:lstStyle/>
          <a:p>
            <a:pPr marL="668020">
              <a:lnSpc>
                <a:spcPts val="7140"/>
              </a:lnSpc>
            </a:pPr>
            <a:r>
              <a:rPr sz="6000" spc="-5" dirty="0"/>
              <a:t>House-Brackmann</a:t>
            </a:r>
            <a:endParaRPr sz="6000"/>
          </a:p>
        </p:txBody>
      </p:sp>
      <p:sp>
        <p:nvSpPr>
          <p:cNvPr id="3" name="object 3"/>
          <p:cNvSpPr txBox="1"/>
          <p:nvPr/>
        </p:nvSpPr>
        <p:spPr>
          <a:xfrm>
            <a:off x="993902" y="2090239"/>
            <a:ext cx="7556500" cy="42373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ts val="3840"/>
              </a:lnSpc>
              <a:buFont typeface="Arial"/>
              <a:buChar char="•"/>
              <a:tabLst>
                <a:tab pos="355600" algn="l"/>
              </a:tabLst>
            </a:pPr>
            <a:r>
              <a:rPr sz="3200" b="1" spc="-20" dirty="0">
                <a:latin typeface="Arial"/>
                <a:cs typeface="Arial"/>
              </a:rPr>
              <a:t>Grade</a:t>
            </a:r>
            <a:r>
              <a:rPr sz="3200" b="1" spc="75" dirty="0">
                <a:latin typeface="Times New Roman"/>
                <a:cs typeface="Times New Roman"/>
              </a:rPr>
              <a:t> </a:t>
            </a:r>
            <a:r>
              <a:rPr sz="3200" b="1" spc="-20" dirty="0">
                <a:latin typeface="Arial"/>
                <a:cs typeface="Arial"/>
              </a:rPr>
              <a:t>4</a:t>
            </a:r>
            <a:endParaRPr sz="32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</a:pPr>
            <a:r>
              <a:rPr sz="2800" dirty="0">
                <a:latin typeface="Arial"/>
                <a:cs typeface="Arial"/>
              </a:rPr>
              <a:t>–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=Neurotmesis</a:t>
            </a:r>
            <a:r>
              <a:rPr sz="2800" spc="8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(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permanent</a:t>
            </a:r>
            <a:r>
              <a:rPr sz="2800" spc="8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loss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axons)</a:t>
            </a:r>
            <a:endParaRPr sz="28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5"/>
              </a:spcBef>
              <a:buFont typeface="Arial"/>
              <a:buChar char="–"/>
              <a:tabLst>
                <a:tab pos="755650" algn="l"/>
              </a:tabLst>
            </a:pPr>
            <a:r>
              <a:rPr sz="2800" spc="-5" dirty="0">
                <a:latin typeface="Arial"/>
                <a:cs typeface="Arial"/>
              </a:rPr>
              <a:t>D</a:t>
            </a:r>
            <a:r>
              <a:rPr sz="2800" dirty="0">
                <a:latin typeface="Arial"/>
                <a:cs typeface="Arial"/>
              </a:rPr>
              <a:t>emyelinization</a:t>
            </a:r>
            <a:endParaRPr sz="2800">
              <a:latin typeface="Arial"/>
              <a:cs typeface="Arial"/>
            </a:endParaRPr>
          </a:p>
          <a:p>
            <a:pPr marL="755650" marR="613410" lvl="1" indent="-285750">
              <a:lnSpc>
                <a:spcPts val="2690"/>
              </a:lnSpc>
              <a:spcBef>
                <a:spcPts val="645"/>
              </a:spcBef>
              <a:buFont typeface="Arial"/>
              <a:buChar char="–"/>
              <a:tabLst>
                <a:tab pos="854710" algn="l"/>
              </a:tabLst>
            </a:pPr>
            <a:r>
              <a:rPr sz="2800" dirty="0">
                <a:latin typeface="Arial"/>
                <a:cs typeface="Arial"/>
              </a:rPr>
              <a:t>Moderate-to-severe</a:t>
            </a:r>
            <a:r>
              <a:rPr sz="2800" spc="9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facial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musculature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dysfunction</a:t>
            </a:r>
            <a:endParaRPr sz="2800">
              <a:latin typeface="Arial"/>
              <a:cs typeface="Arial"/>
            </a:endParaRPr>
          </a:p>
          <a:p>
            <a:pPr marL="755015" lvl="1" indent="-285115">
              <a:lnSpc>
                <a:spcPct val="100000"/>
              </a:lnSpc>
              <a:spcBef>
                <a:spcPts val="25"/>
              </a:spcBef>
              <a:buFont typeface="Arial"/>
              <a:buChar char="–"/>
              <a:tabLst>
                <a:tab pos="755650" algn="l"/>
              </a:tabLst>
            </a:pPr>
            <a:r>
              <a:rPr sz="2800" spc="-5" dirty="0">
                <a:latin typeface="Arial"/>
                <a:cs typeface="Arial"/>
              </a:rPr>
              <a:t>R</a:t>
            </a:r>
            <a:r>
              <a:rPr sz="2800" dirty="0">
                <a:latin typeface="Arial"/>
                <a:cs typeface="Arial"/>
              </a:rPr>
              <a:t>egenerative</a:t>
            </a:r>
            <a:r>
              <a:rPr sz="2800" spc="85" dirty="0">
                <a:latin typeface="Times New Roman"/>
                <a:cs typeface="Times New Roman"/>
              </a:rPr>
              <a:t> </a:t>
            </a:r>
            <a:r>
              <a:rPr sz="2800" spc="245" dirty="0">
                <a:latin typeface="Wingdings"/>
                <a:cs typeface="Wingdings"/>
              </a:rPr>
              <a:t></a:t>
            </a:r>
            <a:r>
              <a:rPr sz="2800" spc="7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synkinetic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movements</a:t>
            </a:r>
            <a:endParaRPr sz="28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27"/>
              </a:spcBef>
              <a:buFont typeface="Arial"/>
              <a:buChar char="–"/>
            </a:pPr>
            <a:endParaRPr sz="2900">
              <a:latin typeface="Times New Roman"/>
              <a:cs typeface="Times New Roman"/>
            </a:endParaRPr>
          </a:p>
          <a:p>
            <a:pPr marL="355600" indent="-342900">
              <a:lnSpc>
                <a:spcPts val="3840"/>
              </a:lnSpc>
              <a:buFont typeface="Arial"/>
              <a:buChar char="•"/>
              <a:tabLst>
                <a:tab pos="355600" algn="l"/>
              </a:tabLst>
            </a:pPr>
            <a:r>
              <a:rPr sz="3200" b="1" spc="-20" dirty="0">
                <a:latin typeface="Arial"/>
                <a:cs typeface="Arial"/>
              </a:rPr>
              <a:t>Grade</a:t>
            </a:r>
            <a:r>
              <a:rPr sz="3200" b="1" spc="75" dirty="0">
                <a:latin typeface="Times New Roman"/>
                <a:cs typeface="Times New Roman"/>
              </a:rPr>
              <a:t> </a:t>
            </a:r>
            <a:r>
              <a:rPr sz="3200" b="1" spc="-20" dirty="0">
                <a:latin typeface="Arial"/>
                <a:cs typeface="Arial"/>
              </a:rPr>
              <a:t>5</a:t>
            </a:r>
            <a:r>
              <a:rPr sz="3200" b="1" spc="80" dirty="0">
                <a:latin typeface="Times New Roman"/>
                <a:cs typeface="Times New Roman"/>
              </a:rPr>
              <a:t> </a:t>
            </a:r>
            <a:r>
              <a:rPr sz="3200" b="1" spc="-25" dirty="0">
                <a:latin typeface="Arial"/>
                <a:cs typeface="Arial"/>
              </a:rPr>
              <a:t>an</a:t>
            </a:r>
            <a:r>
              <a:rPr sz="3200" b="1" spc="-20" dirty="0">
                <a:latin typeface="Arial"/>
                <a:cs typeface="Arial"/>
              </a:rPr>
              <a:t>d</a:t>
            </a:r>
            <a:r>
              <a:rPr sz="3200" b="1" spc="85" dirty="0">
                <a:latin typeface="Times New Roman"/>
                <a:cs typeface="Times New Roman"/>
              </a:rPr>
              <a:t> </a:t>
            </a:r>
            <a:r>
              <a:rPr sz="3200" b="1" spc="-20" dirty="0">
                <a:latin typeface="Arial"/>
                <a:cs typeface="Arial"/>
              </a:rPr>
              <a:t>6</a:t>
            </a:r>
            <a:endParaRPr sz="3200">
              <a:latin typeface="Arial"/>
              <a:cs typeface="Arial"/>
            </a:endParaRPr>
          </a:p>
          <a:p>
            <a:pPr marL="755015" lvl="1" indent="-285115">
              <a:lnSpc>
                <a:spcPct val="100000"/>
              </a:lnSpc>
              <a:buFont typeface="Arial"/>
              <a:buChar char="–"/>
              <a:tabLst>
                <a:tab pos="755650" algn="l"/>
              </a:tabLst>
            </a:pPr>
            <a:r>
              <a:rPr sz="2800" spc="-5" dirty="0">
                <a:latin typeface="Arial"/>
                <a:cs typeface="Arial"/>
              </a:rPr>
              <a:t>P</a:t>
            </a:r>
            <a:r>
              <a:rPr sz="2800" dirty="0">
                <a:latin typeface="Arial"/>
                <a:cs typeface="Arial"/>
              </a:rPr>
              <a:t>artial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or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complete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transection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nerve</a:t>
            </a:r>
            <a:endParaRPr sz="2800">
              <a:latin typeface="Arial"/>
              <a:cs typeface="Arial"/>
            </a:endParaRPr>
          </a:p>
          <a:p>
            <a:pPr marL="755015" lvl="1" indent="-285115">
              <a:lnSpc>
                <a:spcPct val="100000"/>
              </a:lnSpc>
              <a:buFont typeface="Arial"/>
              <a:buChar char="–"/>
              <a:tabLst>
                <a:tab pos="755650" algn="l"/>
              </a:tabLst>
            </a:pPr>
            <a:r>
              <a:rPr sz="2800" spc="-5" dirty="0">
                <a:latin typeface="Arial"/>
                <a:cs typeface="Arial"/>
              </a:rPr>
              <a:t>Minimal/complet</a:t>
            </a:r>
            <a:r>
              <a:rPr sz="2800" dirty="0">
                <a:latin typeface="Arial"/>
                <a:cs typeface="Arial"/>
              </a:rPr>
              <a:t>e</a:t>
            </a:r>
            <a:r>
              <a:rPr sz="2800" spc="8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"/>
                <a:cs typeface="Arial"/>
              </a:rPr>
              <a:t>los</a:t>
            </a:r>
            <a:r>
              <a:rPr sz="2800" dirty="0">
                <a:latin typeface="Arial"/>
                <a:cs typeface="Arial"/>
              </a:rPr>
              <a:t>s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function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2100">
              <a:lnSpc>
                <a:spcPts val="7850"/>
              </a:lnSpc>
            </a:pPr>
            <a:r>
              <a:rPr spc="-30" dirty="0"/>
              <a:t>Facia</a:t>
            </a:r>
            <a:r>
              <a:rPr spc="-20" dirty="0"/>
              <a:t>l</a:t>
            </a:r>
            <a:r>
              <a:rPr spc="180" dirty="0">
                <a:latin typeface="Times New Roman"/>
                <a:cs typeface="Times New Roman"/>
              </a:rPr>
              <a:t> </a:t>
            </a:r>
            <a:r>
              <a:rPr dirty="0"/>
              <a:t>Nerve</a:t>
            </a:r>
          </a:p>
        </p:txBody>
      </p:sp>
      <p:sp>
        <p:nvSpPr>
          <p:cNvPr id="3" name="object 3"/>
          <p:cNvSpPr/>
          <p:nvPr/>
        </p:nvSpPr>
        <p:spPr>
          <a:xfrm>
            <a:off x="1797557" y="5321046"/>
            <a:ext cx="2828290" cy="58419"/>
          </a:xfrm>
          <a:custGeom>
            <a:avLst/>
            <a:gdLst/>
            <a:ahLst/>
            <a:cxnLst/>
            <a:rect l="l" t="t" r="r" b="b"/>
            <a:pathLst>
              <a:path w="2828290" h="58420">
                <a:moveTo>
                  <a:pt x="0" y="57911"/>
                </a:moveTo>
                <a:lnTo>
                  <a:pt x="2827781" y="57911"/>
                </a:lnTo>
                <a:lnTo>
                  <a:pt x="2827781" y="0"/>
                </a:lnTo>
                <a:lnTo>
                  <a:pt x="0" y="0"/>
                </a:lnTo>
                <a:lnTo>
                  <a:pt x="0" y="57911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74697" y="5298185"/>
            <a:ext cx="2828290" cy="58419"/>
          </a:xfrm>
          <a:custGeom>
            <a:avLst/>
            <a:gdLst/>
            <a:ahLst/>
            <a:cxnLst/>
            <a:rect l="l" t="t" r="r" b="b"/>
            <a:pathLst>
              <a:path w="2828290" h="58420">
                <a:moveTo>
                  <a:pt x="0" y="57911"/>
                </a:moveTo>
                <a:lnTo>
                  <a:pt x="2827781" y="57911"/>
                </a:lnTo>
                <a:lnTo>
                  <a:pt x="2827781" y="0"/>
                </a:lnTo>
                <a:lnTo>
                  <a:pt x="0" y="0"/>
                </a:lnTo>
                <a:lnTo>
                  <a:pt x="0" y="579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93902" y="2129863"/>
            <a:ext cx="3636645" cy="4302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200" b="1" spc="-20" dirty="0">
                <a:latin typeface="Arial"/>
                <a:cs typeface="Arial"/>
              </a:rPr>
              <a:t>Embryology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75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25" dirty="0">
                <a:latin typeface="Arial"/>
                <a:cs typeface="Arial"/>
              </a:rPr>
              <a:t>Anatomy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70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25" dirty="0">
                <a:latin typeface="Arial"/>
                <a:cs typeface="Arial"/>
              </a:rPr>
              <a:t>Physiology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70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25" dirty="0">
                <a:latin typeface="Arial"/>
                <a:cs typeface="Arial"/>
              </a:rPr>
              <a:t>Pathology</a:t>
            </a:r>
            <a:endParaRPr sz="32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325"/>
              </a:spcBef>
              <a:buFont typeface="Arial"/>
              <a:buChar char="–"/>
              <a:tabLst>
                <a:tab pos="755650" algn="l"/>
              </a:tabLst>
            </a:pPr>
            <a:r>
              <a:rPr sz="2800" b="1" dirty="0">
                <a:latin typeface="Arial"/>
                <a:cs typeface="Arial"/>
              </a:rPr>
              <a:t>Pathophysiology</a:t>
            </a:r>
            <a:endParaRPr sz="28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515"/>
              </a:spcBef>
            </a:pPr>
            <a:r>
              <a:rPr sz="4400" spc="-25" dirty="0">
                <a:latin typeface="Arial"/>
                <a:cs typeface="Arial"/>
              </a:rPr>
              <a:t>–</a:t>
            </a:r>
            <a:r>
              <a:rPr sz="4400" b="1" i="1" spc="-25" dirty="0">
                <a:latin typeface="Arial"/>
                <a:cs typeface="Arial"/>
              </a:rPr>
              <a:t>Evaluation</a:t>
            </a:r>
            <a:endParaRPr sz="44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345"/>
              </a:spcBef>
              <a:buFont typeface="Arial"/>
              <a:buChar char="–"/>
              <a:tabLst>
                <a:tab pos="755650" algn="l"/>
              </a:tabLst>
            </a:pPr>
            <a:r>
              <a:rPr sz="2800" b="1" dirty="0">
                <a:latin typeface="Arial"/>
                <a:cs typeface="Arial"/>
              </a:rPr>
              <a:t>Causes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25"/>
              </a:spcBef>
              <a:buFont typeface="Arial"/>
              <a:buChar char="•"/>
              <a:tabLst>
                <a:tab pos="355600" algn="l"/>
              </a:tabLst>
            </a:pPr>
            <a:r>
              <a:rPr sz="3600" b="1" spc="-5" dirty="0">
                <a:latin typeface="Arial"/>
                <a:cs typeface="Arial"/>
              </a:rPr>
              <a:t>Treatment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5489" rIns="0" bIns="0" rtlCol="0">
            <a:spAutoFit/>
          </a:bodyPr>
          <a:lstStyle/>
          <a:p>
            <a:pPr marL="2108835">
              <a:lnSpc>
                <a:spcPts val="7140"/>
              </a:lnSpc>
            </a:pPr>
            <a:r>
              <a:rPr sz="6000" spc="-40" dirty="0"/>
              <a:t>Evaluation</a:t>
            </a:r>
            <a:endParaRPr sz="6000"/>
          </a:p>
        </p:txBody>
      </p:sp>
      <p:sp>
        <p:nvSpPr>
          <p:cNvPr id="3" name="object 3"/>
          <p:cNvSpPr txBox="1"/>
          <p:nvPr/>
        </p:nvSpPr>
        <p:spPr>
          <a:xfrm>
            <a:off x="993902" y="2135515"/>
            <a:ext cx="4349750" cy="3866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4000" dirty="0">
                <a:latin typeface="Arial"/>
                <a:cs typeface="Arial"/>
              </a:rPr>
              <a:t>C</a:t>
            </a:r>
            <a:r>
              <a:rPr sz="4000" spc="-5" dirty="0">
                <a:latin typeface="Arial"/>
                <a:cs typeface="Arial"/>
              </a:rPr>
              <a:t>arefu</a:t>
            </a:r>
            <a:r>
              <a:rPr sz="4000" dirty="0">
                <a:latin typeface="Arial"/>
                <a:cs typeface="Arial"/>
              </a:rPr>
              <a:t>l</a:t>
            </a:r>
            <a:r>
              <a:rPr sz="4000" spc="110" dirty="0">
                <a:latin typeface="Times New Roman"/>
                <a:cs typeface="Times New Roman"/>
              </a:rPr>
              <a:t> </a:t>
            </a:r>
            <a:r>
              <a:rPr sz="4000" spc="-5" dirty="0">
                <a:latin typeface="Arial"/>
                <a:cs typeface="Arial"/>
              </a:rPr>
              <a:t>history</a:t>
            </a:r>
            <a:endParaRPr sz="4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490"/>
              </a:spcBef>
              <a:buFont typeface="Arial"/>
              <a:buChar char="•"/>
              <a:tabLst>
                <a:tab pos="355600" algn="l"/>
              </a:tabLst>
            </a:pPr>
            <a:r>
              <a:rPr sz="4000" dirty="0">
                <a:latin typeface="Arial"/>
                <a:cs typeface="Arial"/>
              </a:rPr>
              <a:t>P</a:t>
            </a:r>
            <a:r>
              <a:rPr sz="4000" spc="-5" dirty="0">
                <a:latin typeface="Arial"/>
                <a:cs typeface="Arial"/>
              </a:rPr>
              <a:t>hysica</a:t>
            </a:r>
            <a:r>
              <a:rPr sz="4000" dirty="0">
                <a:latin typeface="Arial"/>
                <a:cs typeface="Arial"/>
              </a:rPr>
              <a:t>l</a:t>
            </a:r>
            <a:r>
              <a:rPr sz="4000" spc="110" dirty="0">
                <a:latin typeface="Times New Roman"/>
                <a:cs typeface="Times New Roman"/>
              </a:rPr>
              <a:t> </a:t>
            </a:r>
            <a:r>
              <a:rPr sz="4000" spc="-5" dirty="0">
                <a:latin typeface="Arial"/>
                <a:cs typeface="Arial"/>
              </a:rPr>
              <a:t>exam</a:t>
            </a:r>
            <a:endParaRPr sz="4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484"/>
              </a:spcBef>
              <a:buFont typeface="Arial"/>
              <a:buChar char="•"/>
              <a:tabLst>
                <a:tab pos="355600" algn="l"/>
              </a:tabLst>
            </a:pPr>
            <a:r>
              <a:rPr sz="4000" dirty="0">
                <a:latin typeface="Arial"/>
                <a:cs typeface="Arial"/>
              </a:rPr>
              <a:t>A</a:t>
            </a:r>
            <a:r>
              <a:rPr sz="4000" spc="-10" dirty="0">
                <a:latin typeface="Arial"/>
                <a:cs typeface="Arial"/>
              </a:rPr>
              <a:t>u</a:t>
            </a:r>
            <a:r>
              <a:rPr sz="4000" spc="-5" dirty="0">
                <a:latin typeface="Arial"/>
                <a:cs typeface="Arial"/>
              </a:rPr>
              <a:t>dio</a:t>
            </a:r>
            <a:r>
              <a:rPr sz="4000" dirty="0">
                <a:latin typeface="Arial"/>
                <a:cs typeface="Arial"/>
              </a:rPr>
              <a:t>m</a:t>
            </a:r>
            <a:r>
              <a:rPr sz="4000" spc="-5" dirty="0">
                <a:latin typeface="Arial"/>
                <a:cs typeface="Arial"/>
              </a:rPr>
              <a:t>e</a:t>
            </a:r>
            <a:r>
              <a:rPr sz="4000" spc="-20" dirty="0">
                <a:latin typeface="Arial"/>
                <a:cs typeface="Arial"/>
              </a:rPr>
              <a:t>t</a:t>
            </a:r>
            <a:r>
              <a:rPr sz="4000" spc="-5" dirty="0">
                <a:latin typeface="Arial"/>
                <a:cs typeface="Arial"/>
              </a:rPr>
              <a:t>r</a:t>
            </a:r>
            <a:r>
              <a:rPr sz="4000" dirty="0">
                <a:latin typeface="Arial"/>
                <a:cs typeface="Arial"/>
              </a:rPr>
              <a:t>y</a:t>
            </a:r>
            <a:endParaRPr sz="4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484"/>
              </a:spcBef>
              <a:buFont typeface="Arial"/>
              <a:buChar char="•"/>
              <a:tabLst>
                <a:tab pos="355600" algn="l"/>
              </a:tabLst>
            </a:pPr>
            <a:r>
              <a:rPr sz="4000" dirty="0">
                <a:latin typeface="Arial"/>
                <a:cs typeface="Arial"/>
              </a:rPr>
              <a:t>CT/MRI/other</a:t>
            </a:r>
            <a:endParaRPr sz="4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484"/>
              </a:spcBef>
              <a:buFont typeface="Arial"/>
              <a:buChar char="•"/>
              <a:tabLst>
                <a:tab pos="355600" algn="l"/>
              </a:tabLst>
            </a:pPr>
            <a:r>
              <a:rPr sz="4000" spc="-5" dirty="0">
                <a:latin typeface="Arial"/>
                <a:cs typeface="Arial"/>
              </a:rPr>
              <a:t>Topographic</a:t>
            </a:r>
            <a:endParaRPr sz="4000">
              <a:latin typeface="Arial"/>
              <a:cs typeface="Arial"/>
            </a:endParaRPr>
          </a:p>
          <a:p>
            <a:pPr marL="354965" indent="-342265">
              <a:lnSpc>
                <a:spcPts val="4760"/>
              </a:lnSpc>
              <a:spcBef>
                <a:spcPts val="490"/>
              </a:spcBef>
              <a:buFont typeface="Arial"/>
              <a:buChar char="•"/>
              <a:tabLst>
                <a:tab pos="355600" algn="l"/>
              </a:tabLst>
            </a:pPr>
            <a:r>
              <a:rPr sz="4000" dirty="0">
                <a:latin typeface="Arial"/>
                <a:cs typeface="Arial"/>
              </a:rPr>
              <a:t>E</a:t>
            </a:r>
            <a:r>
              <a:rPr sz="4000" spc="-5" dirty="0">
                <a:latin typeface="Arial"/>
                <a:cs typeface="Arial"/>
              </a:rPr>
              <a:t>lectrophysiology</a:t>
            </a:r>
            <a:endParaRPr sz="4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56097" y="2057400"/>
            <a:ext cx="3538728" cy="45262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41448" y="890738"/>
            <a:ext cx="3175000" cy="939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200" b="1" spc="-5" dirty="0">
                <a:latin typeface="Arial"/>
                <a:cs typeface="Arial"/>
              </a:rPr>
              <a:t>History</a:t>
            </a:r>
            <a:endParaRPr sz="7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3902" y="2121044"/>
            <a:ext cx="4368165" cy="4705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buFont typeface="Times New Roman"/>
              <a:buChar char="•"/>
              <a:tabLst>
                <a:tab pos="355600" algn="l"/>
              </a:tabLst>
            </a:pPr>
            <a:r>
              <a:rPr sz="3600" spc="-20" dirty="0">
                <a:latin typeface="Times New Roman"/>
                <a:cs typeface="Times New Roman"/>
              </a:rPr>
              <a:t>Timing</a:t>
            </a:r>
            <a:endParaRPr sz="3600">
              <a:latin typeface="Times New Roman"/>
              <a:cs typeface="Times New Roman"/>
            </a:endParaRPr>
          </a:p>
          <a:p>
            <a:pPr marL="354965" indent="-342265">
              <a:lnSpc>
                <a:spcPct val="100000"/>
              </a:lnSpc>
              <a:spcBef>
                <a:spcPts val="430"/>
              </a:spcBef>
              <a:buFont typeface="Times New Roman"/>
              <a:buChar char="•"/>
              <a:tabLst>
                <a:tab pos="355600" algn="l"/>
              </a:tabLst>
            </a:pPr>
            <a:r>
              <a:rPr sz="3600" spc="-5" dirty="0">
                <a:latin typeface="Times New Roman"/>
                <a:cs typeface="Times New Roman"/>
              </a:rPr>
              <a:t>A</a:t>
            </a:r>
            <a:r>
              <a:rPr sz="3600" spc="-20" dirty="0">
                <a:latin typeface="Times New Roman"/>
                <a:cs typeface="Times New Roman"/>
              </a:rPr>
              <a:t>ssociated</a:t>
            </a:r>
            <a:r>
              <a:rPr sz="3600" spc="10" dirty="0">
                <a:latin typeface="Times New Roman"/>
                <a:cs typeface="Times New Roman"/>
              </a:rPr>
              <a:t> </a:t>
            </a:r>
            <a:r>
              <a:rPr sz="3600" spc="-25" dirty="0">
                <a:latin typeface="Times New Roman"/>
                <a:cs typeface="Times New Roman"/>
              </a:rPr>
              <a:t>symptoms</a:t>
            </a:r>
            <a:endParaRPr sz="3600">
              <a:latin typeface="Times New Roman"/>
              <a:cs typeface="Times New Roman"/>
            </a:endParaRPr>
          </a:p>
          <a:p>
            <a:pPr marL="354965" indent="-342265">
              <a:lnSpc>
                <a:spcPct val="100000"/>
              </a:lnSpc>
              <a:spcBef>
                <a:spcPts val="430"/>
              </a:spcBef>
              <a:buFont typeface="Times New Roman"/>
              <a:buChar char="•"/>
              <a:tabLst>
                <a:tab pos="355600" algn="l"/>
              </a:tabLst>
            </a:pPr>
            <a:r>
              <a:rPr sz="3600" dirty="0">
                <a:latin typeface="Times New Roman"/>
                <a:cs typeface="Times New Roman"/>
              </a:rPr>
              <a:t>S</a:t>
            </a:r>
            <a:r>
              <a:rPr sz="3600" spc="-5" dirty="0">
                <a:latin typeface="Times New Roman"/>
                <a:cs typeface="Times New Roman"/>
              </a:rPr>
              <a:t>NHL</a:t>
            </a:r>
            <a:endParaRPr sz="3600">
              <a:latin typeface="Times New Roman"/>
              <a:cs typeface="Times New Roman"/>
            </a:endParaRPr>
          </a:p>
          <a:p>
            <a:pPr marL="354965" indent="-342265">
              <a:lnSpc>
                <a:spcPct val="100000"/>
              </a:lnSpc>
              <a:spcBef>
                <a:spcPts val="425"/>
              </a:spcBef>
              <a:buFont typeface="Times New Roman"/>
              <a:buChar char="•"/>
              <a:tabLst>
                <a:tab pos="355600" algn="l"/>
              </a:tabLst>
            </a:pPr>
            <a:r>
              <a:rPr sz="3600" spc="-20" dirty="0">
                <a:latin typeface="Times New Roman"/>
                <a:cs typeface="Times New Roman"/>
              </a:rPr>
              <a:t>Vesicles</a:t>
            </a:r>
            <a:endParaRPr sz="3600">
              <a:latin typeface="Times New Roman"/>
              <a:cs typeface="Times New Roman"/>
            </a:endParaRPr>
          </a:p>
          <a:p>
            <a:pPr marL="354965" indent="-342265">
              <a:lnSpc>
                <a:spcPct val="100000"/>
              </a:lnSpc>
              <a:spcBef>
                <a:spcPts val="430"/>
              </a:spcBef>
              <a:buFont typeface="Times New Roman"/>
              <a:buChar char="•"/>
              <a:tabLst>
                <a:tab pos="355600" algn="l"/>
              </a:tabLst>
            </a:pPr>
            <a:r>
              <a:rPr sz="3600" dirty="0">
                <a:latin typeface="Times New Roman"/>
                <a:cs typeface="Times New Roman"/>
              </a:rPr>
              <a:t>S</a:t>
            </a:r>
            <a:r>
              <a:rPr sz="3600" spc="-20" dirty="0">
                <a:latin typeface="Times New Roman"/>
                <a:cs typeface="Times New Roman"/>
              </a:rPr>
              <a:t>evere </a:t>
            </a:r>
            <a:r>
              <a:rPr sz="3600" spc="-25" dirty="0">
                <a:latin typeface="Times New Roman"/>
                <a:cs typeface="Times New Roman"/>
              </a:rPr>
              <a:t>pain</a:t>
            </a:r>
            <a:endParaRPr sz="3600">
              <a:latin typeface="Times New Roman"/>
              <a:cs typeface="Times New Roman"/>
            </a:endParaRPr>
          </a:p>
          <a:p>
            <a:pPr marL="354965" indent="-342265">
              <a:lnSpc>
                <a:spcPct val="100000"/>
              </a:lnSpc>
              <a:spcBef>
                <a:spcPts val="430"/>
              </a:spcBef>
              <a:buFont typeface="Times New Roman"/>
              <a:buChar char="•"/>
              <a:tabLst>
                <a:tab pos="355600" algn="l"/>
              </a:tabLst>
            </a:pPr>
            <a:r>
              <a:rPr sz="3600" spc="-20" dirty="0">
                <a:latin typeface="Times New Roman"/>
                <a:cs typeface="Times New Roman"/>
              </a:rPr>
              <a:t>Trauma</a:t>
            </a:r>
            <a:endParaRPr sz="3600">
              <a:latin typeface="Times New Roman"/>
              <a:cs typeface="Times New Roman"/>
            </a:endParaRPr>
          </a:p>
          <a:p>
            <a:pPr marL="354965" indent="-342265">
              <a:lnSpc>
                <a:spcPct val="100000"/>
              </a:lnSpc>
              <a:spcBef>
                <a:spcPts val="425"/>
              </a:spcBef>
              <a:buFont typeface="Times New Roman"/>
              <a:buChar char="•"/>
              <a:tabLst>
                <a:tab pos="355600" algn="l"/>
              </a:tabLst>
            </a:pPr>
            <a:r>
              <a:rPr sz="3600" spc="-5" dirty="0">
                <a:latin typeface="Times New Roman"/>
                <a:cs typeface="Times New Roman"/>
              </a:rPr>
              <a:t>O</a:t>
            </a:r>
            <a:r>
              <a:rPr sz="3600" dirty="0">
                <a:latin typeface="Times New Roman"/>
                <a:cs typeface="Times New Roman"/>
              </a:rPr>
              <a:t>M </a:t>
            </a:r>
            <a:r>
              <a:rPr sz="3600" spc="-20" dirty="0">
                <a:latin typeface="Times New Roman"/>
                <a:cs typeface="Times New Roman"/>
              </a:rPr>
              <a:t>acute</a:t>
            </a:r>
            <a:r>
              <a:rPr sz="3600" spc="-5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Times New Roman"/>
                <a:cs typeface="Times New Roman"/>
              </a:rPr>
              <a:t>or </a:t>
            </a:r>
            <a:r>
              <a:rPr sz="3600" spc="-20" dirty="0">
                <a:latin typeface="Times New Roman"/>
                <a:cs typeface="Times New Roman"/>
              </a:rPr>
              <a:t>chronic</a:t>
            </a:r>
            <a:endParaRPr sz="3600">
              <a:latin typeface="Times New Roman"/>
              <a:cs typeface="Times New Roman"/>
            </a:endParaRPr>
          </a:p>
          <a:p>
            <a:pPr marL="354965" indent="-342265">
              <a:lnSpc>
                <a:spcPct val="100000"/>
              </a:lnSpc>
              <a:spcBef>
                <a:spcPts val="430"/>
              </a:spcBef>
              <a:buFont typeface="Times New Roman"/>
              <a:buChar char="•"/>
              <a:tabLst>
                <a:tab pos="355600" algn="l"/>
              </a:tabLst>
            </a:pPr>
            <a:r>
              <a:rPr sz="3600" dirty="0">
                <a:latin typeface="Times New Roman"/>
                <a:cs typeface="Times New Roman"/>
              </a:rPr>
              <a:t>P</a:t>
            </a:r>
            <a:r>
              <a:rPr sz="3600" spc="-15" dirty="0">
                <a:latin typeface="Times New Roman"/>
                <a:cs typeface="Times New Roman"/>
              </a:rPr>
              <a:t>ast</a:t>
            </a:r>
            <a:r>
              <a:rPr sz="3600" spc="-5" dirty="0">
                <a:latin typeface="Times New Roman"/>
                <a:cs typeface="Times New Roman"/>
              </a:rPr>
              <a:t> </a:t>
            </a:r>
            <a:r>
              <a:rPr sz="3600" spc="-20" dirty="0">
                <a:latin typeface="Times New Roman"/>
                <a:cs typeface="Times New Roman"/>
              </a:rPr>
              <a:t>medical</a:t>
            </a:r>
            <a:r>
              <a:rPr sz="3600" spc="-5" dirty="0">
                <a:latin typeface="Times New Roman"/>
                <a:cs typeface="Times New Roman"/>
              </a:rPr>
              <a:t> </a:t>
            </a:r>
            <a:r>
              <a:rPr sz="3600" spc="-15" dirty="0">
                <a:latin typeface="Times New Roman"/>
                <a:cs typeface="Times New Roman"/>
              </a:rPr>
              <a:t>history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42365">
              <a:lnSpc>
                <a:spcPts val="7850"/>
              </a:lnSpc>
            </a:pPr>
            <a:r>
              <a:rPr spc="5" dirty="0"/>
              <a:t>Physica</a:t>
            </a:r>
            <a:r>
              <a:rPr dirty="0"/>
              <a:t>l</a:t>
            </a:r>
            <a:r>
              <a:rPr spc="190" dirty="0">
                <a:latin typeface="Times New Roman"/>
                <a:cs typeface="Times New Roman"/>
              </a:rPr>
              <a:t> </a:t>
            </a:r>
            <a:r>
              <a:rPr dirty="0"/>
              <a:t>exam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3902" y="2128344"/>
            <a:ext cx="5362575" cy="5040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buFont typeface="Times New Roman"/>
              <a:buChar char="•"/>
              <a:tabLst>
                <a:tab pos="355600" algn="l"/>
              </a:tabLst>
            </a:pPr>
            <a:r>
              <a:rPr sz="3200" spc="-20" dirty="0">
                <a:latin typeface="Times New Roman"/>
                <a:cs typeface="Times New Roman"/>
              </a:rPr>
              <a:t>Complete head and neck exam</a:t>
            </a:r>
            <a:endParaRPr sz="3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7"/>
              </a:spcBef>
              <a:buFont typeface="Times New Roman"/>
              <a:buChar char="•"/>
            </a:pPr>
            <a:endParaRPr sz="3950">
              <a:latin typeface="Times New Roman"/>
              <a:cs typeface="Times New Roman"/>
            </a:endParaRPr>
          </a:p>
          <a:p>
            <a:pPr marL="354965" indent="-342265">
              <a:lnSpc>
                <a:spcPct val="100000"/>
              </a:lnSpc>
              <a:buFont typeface="Times New Roman"/>
              <a:buChar char="•"/>
              <a:tabLst>
                <a:tab pos="355600" algn="l"/>
              </a:tabLst>
            </a:pPr>
            <a:r>
              <a:rPr sz="3200" spc="-20" dirty="0">
                <a:latin typeface="Times New Roman"/>
                <a:cs typeface="Times New Roman"/>
              </a:rPr>
              <a:t>Wide</a:t>
            </a:r>
            <a:r>
              <a:rPr sz="3200" spc="5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Times New Roman"/>
                <a:cs typeface="Times New Roman"/>
              </a:rPr>
              <a:t>smile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370"/>
              </a:spcBef>
              <a:buFont typeface="Times New Roman"/>
              <a:buChar char="•"/>
              <a:tabLst>
                <a:tab pos="355600" algn="l"/>
              </a:tabLst>
            </a:pPr>
            <a:r>
              <a:rPr sz="3200" spc="-15" dirty="0">
                <a:latin typeface="Times New Roman"/>
                <a:cs typeface="Times New Roman"/>
              </a:rPr>
              <a:t>Whistling</a:t>
            </a:r>
            <a:endParaRPr sz="3200">
              <a:latin typeface="Times New Roman"/>
              <a:cs typeface="Times New Roman"/>
            </a:endParaRPr>
          </a:p>
          <a:p>
            <a:pPr marL="354965" indent="-342265">
              <a:lnSpc>
                <a:spcPct val="100000"/>
              </a:lnSpc>
              <a:spcBef>
                <a:spcPts val="370"/>
              </a:spcBef>
              <a:buFont typeface="Times New Roman"/>
              <a:buChar char="•"/>
              <a:tabLst>
                <a:tab pos="355600" algn="l"/>
              </a:tabLst>
            </a:pPr>
            <a:r>
              <a:rPr sz="3200" spc="-20" dirty="0">
                <a:latin typeface="Times New Roman"/>
                <a:cs typeface="Times New Roman"/>
              </a:rPr>
              <a:t>Blowing</a:t>
            </a:r>
            <a:endParaRPr sz="3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1"/>
              </a:spcBef>
              <a:buFont typeface="Times New Roman"/>
              <a:buChar char="•"/>
            </a:pPr>
            <a:endParaRPr sz="3950">
              <a:latin typeface="Times New Roman"/>
              <a:cs typeface="Times New Roman"/>
            </a:endParaRPr>
          </a:p>
          <a:p>
            <a:pPr marL="354965" indent="-342265">
              <a:lnSpc>
                <a:spcPct val="100000"/>
              </a:lnSpc>
              <a:buFont typeface="Times New Roman"/>
              <a:buChar char="•"/>
              <a:tabLst>
                <a:tab pos="355600" algn="l"/>
              </a:tabLst>
            </a:pPr>
            <a:r>
              <a:rPr sz="3200" spc="-20" dirty="0">
                <a:latin typeface="Times New Roman"/>
                <a:cs typeface="Times New Roman"/>
              </a:rPr>
              <a:t>L</a:t>
            </a:r>
            <a:r>
              <a:rPr sz="3200" spc="-35" dirty="0">
                <a:latin typeface="Times New Roman"/>
                <a:cs typeface="Times New Roman"/>
              </a:rPr>
              <a:t>M</a:t>
            </a:r>
            <a:r>
              <a:rPr sz="3200" spc="-25" dirty="0">
                <a:latin typeface="Times New Roman"/>
                <a:cs typeface="Times New Roman"/>
              </a:rPr>
              <a:t>NL</a:t>
            </a:r>
            <a:endParaRPr sz="3200">
              <a:latin typeface="Times New Roman"/>
              <a:cs typeface="Times New Roman"/>
            </a:endParaRPr>
          </a:p>
          <a:p>
            <a:pPr marL="755650" lvl="1" indent="-285750">
              <a:lnSpc>
                <a:spcPct val="100000"/>
              </a:lnSpc>
              <a:spcBef>
                <a:spcPts val="350"/>
              </a:spcBef>
              <a:buFont typeface="Times New Roman"/>
              <a:buChar char="–"/>
              <a:tabLst>
                <a:tab pos="755650" algn="l"/>
              </a:tabLst>
            </a:pPr>
            <a:r>
              <a:rPr sz="2800" dirty="0">
                <a:latin typeface="Times New Roman"/>
                <a:cs typeface="Times New Roman"/>
              </a:rPr>
              <a:t>F</a:t>
            </a:r>
            <a:r>
              <a:rPr sz="2800" spc="-5" dirty="0">
                <a:latin typeface="Times New Roman"/>
                <a:cs typeface="Times New Roman"/>
              </a:rPr>
              <a:t>orehea</a:t>
            </a:r>
            <a:r>
              <a:rPr sz="2800" dirty="0">
                <a:latin typeface="Times New Roman"/>
                <a:cs typeface="Times New Roman"/>
              </a:rPr>
              <a:t>d</a:t>
            </a:r>
            <a:r>
              <a:rPr sz="2800" spc="-5" dirty="0">
                <a:latin typeface="Times New Roman"/>
                <a:cs typeface="Times New Roman"/>
              </a:rPr>
              <a:t> wrinkling</a:t>
            </a:r>
            <a:endParaRPr sz="2800">
              <a:latin typeface="Times New Roman"/>
              <a:cs typeface="Times New Roman"/>
            </a:endParaRPr>
          </a:p>
          <a:p>
            <a:pPr marL="755650" lvl="1" indent="-285750">
              <a:lnSpc>
                <a:spcPct val="100000"/>
              </a:lnSpc>
              <a:spcBef>
                <a:spcPts val="335"/>
              </a:spcBef>
              <a:buFont typeface="Times New Roman"/>
              <a:buChar char="–"/>
              <a:tabLst>
                <a:tab pos="755650" algn="l"/>
              </a:tabLst>
            </a:pPr>
            <a:r>
              <a:rPr sz="2800" spc="-5" dirty="0">
                <a:latin typeface="Times New Roman"/>
                <a:cs typeface="Times New Roman"/>
              </a:rPr>
              <a:t>Ey</a:t>
            </a:r>
            <a:r>
              <a:rPr sz="2800" dirty="0">
                <a:latin typeface="Times New Roman"/>
                <a:cs typeface="Times New Roman"/>
              </a:rPr>
              <a:t>e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closure</a:t>
            </a:r>
            <a:endParaRPr sz="2800">
              <a:latin typeface="Times New Roman"/>
              <a:cs typeface="Times New Roman"/>
            </a:endParaRPr>
          </a:p>
          <a:p>
            <a:pPr marL="755650" lvl="1" indent="-285750">
              <a:lnSpc>
                <a:spcPct val="100000"/>
              </a:lnSpc>
              <a:spcBef>
                <a:spcPts val="340"/>
              </a:spcBef>
              <a:buFont typeface="Times New Roman"/>
              <a:buChar char="–"/>
              <a:tabLst>
                <a:tab pos="755650" algn="l"/>
              </a:tabLst>
            </a:pPr>
            <a:r>
              <a:rPr sz="2800" spc="-5" dirty="0">
                <a:latin typeface="Times New Roman"/>
                <a:cs typeface="Times New Roman"/>
              </a:rPr>
              <a:t>Bell’</a:t>
            </a:r>
            <a:r>
              <a:rPr sz="2800" dirty="0">
                <a:latin typeface="Times New Roman"/>
                <a:cs typeface="Times New Roman"/>
              </a:rPr>
              <a:t>s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phenomeno</a:t>
            </a:r>
            <a:r>
              <a:rPr sz="2800" spc="-10" dirty="0">
                <a:latin typeface="Times New Roman"/>
                <a:cs typeface="Times New Roman"/>
              </a:rPr>
              <a:t>n</a:t>
            </a:r>
            <a:r>
              <a:rPr sz="2800" spc="245" dirty="0">
                <a:latin typeface="Wingdings"/>
                <a:cs typeface="Wingdings"/>
              </a:rPr>
              <a:t></a:t>
            </a:r>
            <a:endParaRPr sz="2800">
              <a:latin typeface="Wingdings"/>
              <a:cs typeface="Wingding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533644" y="4318253"/>
            <a:ext cx="4067555" cy="26304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1153" y="3814571"/>
            <a:ext cx="4034028" cy="28079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45242" y="5181980"/>
            <a:ext cx="4356100" cy="1870710"/>
          </a:xfrm>
          <a:custGeom>
            <a:avLst/>
            <a:gdLst/>
            <a:ahLst/>
            <a:cxnLst/>
            <a:rect l="l" t="t" r="r" b="b"/>
            <a:pathLst>
              <a:path w="4356100" h="1870709">
                <a:moveTo>
                  <a:pt x="0" y="1870709"/>
                </a:moveTo>
                <a:lnTo>
                  <a:pt x="4355591" y="1870709"/>
                </a:lnTo>
                <a:lnTo>
                  <a:pt x="4355591" y="0"/>
                </a:lnTo>
                <a:lnTo>
                  <a:pt x="0" y="0"/>
                </a:lnTo>
                <a:lnTo>
                  <a:pt x="0" y="18707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44846" y="5181600"/>
            <a:ext cx="4356353" cy="18714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41320" y="933450"/>
            <a:ext cx="4105655" cy="25923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10555" y="3886200"/>
            <a:ext cx="3851148" cy="25923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5489" rIns="0" bIns="0" rtlCol="0">
            <a:spAutoFit/>
          </a:bodyPr>
          <a:lstStyle/>
          <a:p>
            <a:pPr marL="650240">
              <a:lnSpc>
                <a:spcPts val="7140"/>
              </a:lnSpc>
            </a:pPr>
            <a:r>
              <a:rPr sz="6000" spc="-40" dirty="0"/>
              <a:t>Topognosti</a:t>
            </a:r>
            <a:r>
              <a:rPr sz="6000" spc="-35" dirty="0"/>
              <a:t>c</a:t>
            </a:r>
            <a:r>
              <a:rPr sz="6000" spc="155" dirty="0">
                <a:latin typeface="Times New Roman"/>
                <a:cs typeface="Times New Roman"/>
              </a:rPr>
              <a:t> </a:t>
            </a:r>
            <a:r>
              <a:rPr sz="6000" spc="-45" dirty="0"/>
              <a:t>T</a:t>
            </a:r>
            <a:r>
              <a:rPr sz="6000" spc="-5" dirty="0"/>
              <a:t>ests</a:t>
            </a:r>
            <a:endParaRPr sz="6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3902" y="2203507"/>
            <a:ext cx="4605020" cy="412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4800" spc="-35" dirty="0">
                <a:latin typeface="Arial"/>
                <a:cs typeface="Arial"/>
              </a:rPr>
              <a:t>S</a:t>
            </a:r>
            <a:r>
              <a:rPr sz="4800" dirty="0">
                <a:latin typeface="Arial"/>
                <a:cs typeface="Arial"/>
              </a:rPr>
              <a:t>chirmer’s</a:t>
            </a:r>
            <a:r>
              <a:rPr sz="4800" spc="130" dirty="0">
                <a:latin typeface="Times New Roman"/>
                <a:cs typeface="Times New Roman"/>
              </a:rPr>
              <a:t> </a:t>
            </a:r>
            <a:r>
              <a:rPr sz="4800" spc="-25" dirty="0">
                <a:latin typeface="Arial"/>
                <a:cs typeface="Arial"/>
              </a:rPr>
              <a:t>Test</a:t>
            </a:r>
            <a:endParaRPr sz="4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150"/>
              </a:spcBef>
              <a:buFont typeface="Arial"/>
              <a:buChar char="•"/>
              <a:tabLst>
                <a:tab pos="355600" algn="l"/>
              </a:tabLst>
            </a:pPr>
            <a:r>
              <a:rPr sz="4800" dirty="0">
                <a:latin typeface="Arial"/>
                <a:cs typeface="Arial"/>
              </a:rPr>
              <a:t>Stapedial</a:t>
            </a:r>
            <a:r>
              <a:rPr sz="4800" spc="125" dirty="0">
                <a:latin typeface="Times New Roman"/>
                <a:cs typeface="Times New Roman"/>
              </a:rPr>
              <a:t> </a:t>
            </a:r>
            <a:r>
              <a:rPr sz="4800" dirty="0">
                <a:latin typeface="Arial"/>
                <a:cs typeface="Arial"/>
              </a:rPr>
              <a:t>reflex</a:t>
            </a:r>
            <a:endParaRPr sz="4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150"/>
              </a:spcBef>
              <a:buFont typeface="Arial"/>
              <a:buChar char="•"/>
              <a:tabLst>
                <a:tab pos="355600" algn="l"/>
              </a:tabLst>
            </a:pPr>
            <a:r>
              <a:rPr sz="4800" spc="-30" dirty="0">
                <a:latin typeface="Arial"/>
                <a:cs typeface="Arial"/>
              </a:rPr>
              <a:t>T</a:t>
            </a:r>
            <a:r>
              <a:rPr sz="4800" spc="5" dirty="0">
                <a:latin typeface="Arial"/>
                <a:cs typeface="Arial"/>
              </a:rPr>
              <a:t>a</a:t>
            </a:r>
            <a:r>
              <a:rPr sz="4800" dirty="0">
                <a:latin typeface="Arial"/>
                <a:cs typeface="Arial"/>
              </a:rPr>
              <a:t>s</a:t>
            </a:r>
            <a:r>
              <a:rPr sz="4800" spc="-10" dirty="0">
                <a:latin typeface="Arial"/>
                <a:cs typeface="Arial"/>
              </a:rPr>
              <a:t>t</a:t>
            </a:r>
            <a:r>
              <a:rPr sz="4800" dirty="0">
                <a:latin typeface="Arial"/>
                <a:cs typeface="Arial"/>
              </a:rPr>
              <a:t>e</a:t>
            </a:r>
            <a:endParaRPr sz="4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150"/>
              </a:spcBef>
              <a:buFont typeface="Arial"/>
              <a:buChar char="•"/>
              <a:tabLst>
                <a:tab pos="355600" algn="l"/>
              </a:tabLst>
            </a:pPr>
            <a:r>
              <a:rPr sz="4800" spc="-35" dirty="0">
                <a:latin typeface="Arial"/>
                <a:cs typeface="Arial"/>
              </a:rPr>
              <a:t>S</a:t>
            </a:r>
            <a:r>
              <a:rPr sz="4800" spc="-5" dirty="0">
                <a:latin typeface="Arial"/>
                <a:cs typeface="Arial"/>
              </a:rPr>
              <a:t>alivar</a:t>
            </a:r>
            <a:r>
              <a:rPr sz="4800" dirty="0">
                <a:latin typeface="Arial"/>
                <a:cs typeface="Arial"/>
              </a:rPr>
              <a:t>y</a:t>
            </a:r>
            <a:r>
              <a:rPr sz="4800" spc="140" dirty="0">
                <a:latin typeface="Times New Roman"/>
                <a:cs typeface="Times New Roman"/>
              </a:rPr>
              <a:t> </a:t>
            </a:r>
            <a:r>
              <a:rPr sz="4800" dirty="0">
                <a:latin typeface="Arial"/>
                <a:cs typeface="Arial"/>
              </a:rPr>
              <a:t>Flow</a:t>
            </a:r>
            <a:endParaRPr sz="4800">
              <a:latin typeface="Arial"/>
              <a:cs typeface="Arial"/>
            </a:endParaRPr>
          </a:p>
          <a:p>
            <a:pPr marL="354965" indent="-342265">
              <a:lnSpc>
                <a:spcPts val="5710"/>
              </a:lnSpc>
              <a:spcBef>
                <a:spcPts val="1150"/>
              </a:spcBef>
              <a:buFont typeface="Arial"/>
              <a:buChar char="•"/>
              <a:tabLst>
                <a:tab pos="355600" algn="l"/>
              </a:tabLst>
            </a:pPr>
            <a:r>
              <a:rPr sz="4800" spc="-10" dirty="0">
                <a:latin typeface="Arial"/>
                <a:cs typeface="Arial"/>
              </a:rPr>
              <a:t>I</a:t>
            </a:r>
            <a:r>
              <a:rPr sz="4800" dirty="0">
                <a:latin typeface="Arial"/>
                <a:cs typeface="Arial"/>
              </a:rPr>
              <a:t>maging</a:t>
            </a:r>
            <a:endParaRPr sz="4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50052" y="1941576"/>
            <a:ext cx="3563874" cy="23987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16473" y="1582674"/>
            <a:ext cx="4284725" cy="35989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" y="906780"/>
            <a:ext cx="5004054" cy="43479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32449" rIns="0" bIns="0" rtlCol="0">
            <a:spAutoFit/>
          </a:bodyPr>
          <a:lstStyle/>
          <a:p>
            <a:pPr marL="121920">
              <a:lnSpc>
                <a:spcPts val="5235"/>
              </a:lnSpc>
            </a:pPr>
            <a:r>
              <a:rPr sz="4400" spc="-25" dirty="0"/>
              <a:t>Evaluation</a:t>
            </a:r>
            <a:r>
              <a:rPr sz="4400" spc="125" dirty="0">
                <a:latin typeface="Times New Roman"/>
                <a:cs typeface="Times New Roman"/>
              </a:rPr>
              <a:t> </a:t>
            </a:r>
            <a:r>
              <a:rPr sz="4400" spc="-25" dirty="0"/>
              <a:t>Facial</a:t>
            </a:r>
            <a:r>
              <a:rPr sz="4400" spc="120" dirty="0">
                <a:latin typeface="Times New Roman"/>
                <a:cs typeface="Times New Roman"/>
              </a:rPr>
              <a:t> </a:t>
            </a:r>
            <a:r>
              <a:rPr sz="4400" spc="-25" dirty="0"/>
              <a:t>Nerve</a:t>
            </a:r>
            <a:r>
              <a:rPr sz="4400" spc="130" dirty="0">
                <a:latin typeface="Times New Roman"/>
                <a:cs typeface="Times New Roman"/>
              </a:rPr>
              <a:t> </a:t>
            </a:r>
            <a:r>
              <a:rPr sz="4400" spc="-25" dirty="0"/>
              <a:t>Palsy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7376" y="2006347"/>
            <a:ext cx="7048500" cy="3870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b="1" spc="-25" dirty="0">
                <a:latin typeface="Arial"/>
                <a:cs typeface="Arial"/>
              </a:rPr>
              <a:t>Electro-Physiology</a:t>
            </a:r>
            <a:endParaRPr sz="4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2180"/>
              </a:spcBef>
              <a:buFont typeface="Arial"/>
              <a:buChar char="•"/>
              <a:tabLst>
                <a:tab pos="355600" algn="l"/>
              </a:tabLst>
            </a:pPr>
            <a:r>
              <a:rPr sz="3600" spc="-30" dirty="0">
                <a:latin typeface="Arial"/>
                <a:cs typeface="Arial"/>
              </a:rPr>
              <a:t>E</a:t>
            </a:r>
            <a:r>
              <a:rPr sz="3600" spc="-5" dirty="0">
                <a:latin typeface="Arial"/>
                <a:cs typeface="Arial"/>
              </a:rPr>
              <a:t>lectroneurograph</a:t>
            </a:r>
            <a:r>
              <a:rPr sz="3600" dirty="0">
                <a:latin typeface="Arial"/>
                <a:cs typeface="Arial"/>
              </a:rPr>
              <a:t>y</a:t>
            </a:r>
            <a:r>
              <a:rPr sz="3600" spc="10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(ENoG)</a:t>
            </a:r>
            <a:endParaRPr sz="3600">
              <a:latin typeface="Arial"/>
              <a:cs typeface="Arial"/>
            </a:endParaRPr>
          </a:p>
          <a:p>
            <a:pPr marL="482600" indent="-469900">
              <a:lnSpc>
                <a:spcPct val="100000"/>
              </a:lnSpc>
              <a:spcBef>
                <a:spcPts val="2165"/>
              </a:spcBef>
              <a:buFont typeface="Arial"/>
              <a:buChar char="•"/>
              <a:tabLst>
                <a:tab pos="483234" algn="l"/>
              </a:tabLst>
            </a:pPr>
            <a:r>
              <a:rPr sz="3600" spc="-30" dirty="0">
                <a:latin typeface="Arial"/>
                <a:cs typeface="Arial"/>
              </a:rPr>
              <a:t>E</a:t>
            </a:r>
            <a:r>
              <a:rPr sz="3600" spc="-5" dirty="0">
                <a:latin typeface="Arial"/>
                <a:cs typeface="Arial"/>
              </a:rPr>
              <a:t>lectromyograph</a:t>
            </a:r>
            <a:r>
              <a:rPr sz="3600" dirty="0">
                <a:latin typeface="Arial"/>
                <a:cs typeface="Arial"/>
              </a:rPr>
              <a:t>y</a:t>
            </a:r>
            <a:r>
              <a:rPr sz="3600" spc="110" dirty="0">
                <a:latin typeface="Times New Roman"/>
                <a:cs typeface="Times New Roman"/>
              </a:rPr>
              <a:t> </a:t>
            </a:r>
            <a:r>
              <a:rPr sz="3600" spc="-30" dirty="0">
                <a:latin typeface="Arial"/>
                <a:cs typeface="Arial"/>
              </a:rPr>
              <a:t>(EMG)</a:t>
            </a:r>
            <a:endParaRPr sz="3600">
              <a:latin typeface="Arial"/>
              <a:cs typeface="Arial"/>
            </a:endParaRPr>
          </a:p>
          <a:p>
            <a:pPr marL="482600" indent="-469900">
              <a:lnSpc>
                <a:spcPct val="100000"/>
              </a:lnSpc>
              <a:spcBef>
                <a:spcPts val="2170"/>
              </a:spcBef>
              <a:buFont typeface="Arial"/>
              <a:buChar char="•"/>
              <a:tabLst>
                <a:tab pos="483234" algn="l"/>
              </a:tabLst>
            </a:pPr>
            <a:r>
              <a:rPr sz="3600" spc="-5" dirty="0">
                <a:latin typeface="Arial"/>
                <a:cs typeface="Arial"/>
              </a:rPr>
              <a:t>Nerv</a:t>
            </a:r>
            <a:r>
              <a:rPr sz="3600" dirty="0">
                <a:latin typeface="Arial"/>
                <a:cs typeface="Arial"/>
              </a:rPr>
              <a:t>e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excitabilit</a:t>
            </a:r>
            <a:r>
              <a:rPr sz="3600" dirty="0">
                <a:latin typeface="Arial"/>
                <a:cs typeface="Arial"/>
              </a:rPr>
              <a:t>y</a:t>
            </a:r>
            <a:r>
              <a:rPr sz="3600" spc="110" dirty="0">
                <a:latin typeface="Times New Roman"/>
                <a:cs typeface="Times New Roman"/>
              </a:rPr>
              <a:t> </a:t>
            </a:r>
            <a:r>
              <a:rPr sz="3600" spc="-15" dirty="0">
                <a:latin typeface="Arial"/>
                <a:cs typeface="Arial"/>
              </a:rPr>
              <a:t>test</a:t>
            </a:r>
            <a:r>
              <a:rPr sz="3600" spc="95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Arial"/>
                <a:cs typeface="Arial"/>
              </a:rPr>
              <a:t>(NET)</a:t>
            </a:r>
            <a:endParaRPr sz="3600">
              <a:latin typeface="Arial"/>
              <a:cs typeface="Arial"/>
            </a:endParaRPr>
          </a:p>
          <a:p>
            <a:pPr marL="482600" indent="-469900">
              <a:lnSpc>
                <a:spcPct val="100000"/>
              </a:lnSpc>
              <a:spcBef>
                <a:spcPts val="2165"/>
              </a:spcBef>
              <a:buFont typeface="Arial"/>
              <a:buChar char="•"/>
              <a:tabLst>
                <a:tab pos="483234" algn="l"/>
              </a:tabLst>
            </a:pPr>
            <a:r>
              <a:rPr sz="3600" dirty="0">
                <a:latin typeface="Arial"/>
                <a:cs typeface="Arial"/>
              </a:rPr>
              <a:t>M</a:t>
            </a:r>
            <a:r>
              <a:rPr sz="3600" spc="-5" dirty="0">
                <a:latin typeface="Arial"/>
                <a:cs typeface="Arial"/>
              </a:rPr>
              <a:t>aximu</a:t>
            </a:r>
            <a:r>
              <a:rPr sz="3600" dirty="0">
                <a:latin typeface="Arial"/>
                <a:cs typeface="Arial"/>
              </a:rPr>
              <a:t>m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stimulatio</a:t>
            </a:r>
            <a:r>
              <a:rPr sz="3600" dirty="0">
                <a:latin typeface="Arial"/>
                <a:cs typeface="Arial"/>
              </a:rPr>
              <a:t>n</a:t>
            </a:r>
            <a:r>
              <a:rPr sz="3600" spc="95" dirty="0">
                <a:latin typeface="Times New Roman"/>
                <a:cs typeface="Times New Roman"/>
              </a:rPr>
              <a:t> </a:t>
            </a:r>
            <a:r>
              <a:rPr sz="3600" spc="-15" dirty="0">
                <a:latin typeface="Arial"/>
                <a:cs typeface="Arial"/>
              </a:rPr>
              <a:t>test</a:t>
            </a:r>
            <a:r>
              <a:rPr sz="3600" spc="95" dirty="0">
                <a:latin typeface="Times New Roman"/>
                <a:cs typeface="Times New Roman"/>
              </a:rPr>
              <a:t> </a:t>
            </a:r>
            <a:r>
              <a:rPr sz="3600" spc="-25" dirty="0">
                <a:latin typeface="Arial"/>
                <a:cs typeface="Arial"/>
              </a:rPr>
              <a:t>(MST)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400" y="6831487"/>
            <a:ext cx="8110220" cy="330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u="heavy" dirty="0">
                <a:solidFill>
                  <a:srgbClr val="FF3300"/>
                </a:solidFill>
                <a:latin typeface="Arial"/>
                <a:cs typeface="Arial"/>
              </a:rPr>
              <a:t>ACUTE</a:t>
            </a:r>
            <a:r>
              <a:rPr sz="2400" spc="-20" dirty="0">
                <a:latin typeface="Arial"/>
                <a:cs typeface="Arial"/>
              </a:rPr>
              <a:t>=</a:t>
            </a:r>
            <a:r>
              <a:rPr sz="2400" b="1" u="heavy" dirty="0">
                <a:solidFill>
                  <a:srgbClr val="FF3300"/>
                </a:solidFill>
                <a:latin typeface="Arial"/>
                <a:cs typeface="Arial"/>
              </a:rPr>
              <a:t>A</a:t>
            </a:r>
            <a:r>
              <a:rPr sz="2400" spc="-5" dirty="0">
                <a:latin typeface="Arial"/>
                <a:cs typeface="Arial"/>
              </a:rPr>
              <a:t>cute</a:t>
            </a:r>
            <a:r>
              <a:rPr sz="2400" dirty="0">
                <a:latin typeface="Arial"/>
                <a:cs typeface="Arial"/>
              </a:rPr>
              <a:t>+</a:t>
            </a:r>
            <a:r>
              <a:rPr sz="2400" b="1" u="heavy" spc="5" dirty="0">
                <a:solidFill>
                  <a:srgbClr val="FF3300"/>
                </a:solidFill>
                <a:latin typeface="Arial"/>
                <a:cs typeface="Arial"/>
              </a:rPr>
              <a:t>C</a:t>
            </a:r>
            <a:r>
              <a:rPr sz="2400" spc="-5" dirty="0">
                <a:latin typeface="Arial"/>
                <a:cs typeface="Arial"/>
              </a:rPr>
              <a:t>omplete</a:t>
            </a:r>
            <a:r>
              <a:rPr sz="2400" spc="5" dirty="0">
                <a:latin typeface="Arial"/>
                <a:cs typeface="Arial"/>
              </a:rPr>
              <a:t>+</a:t>
            </a:r>
            <a:r>
              <a:rPr sz="2400" b="1" u="heavy" spc="5" dirty="0">
                <a:solidFill>
                  <a:srgbClr val="FF3300"/>
                </a:solidFill>
                <a:latin typeface="Arial"/>
                <a:cs typeface="Arial"/>
              </a:rPr>
              <a:t>U</a:t>
            </a:r>
            <a:r>
              <a:rPr sz="2400" dirty="0">
                <a:latin typeface="Arial"/>
                <a:cs typeface="Arial"/>
              </a:rPr>
              <a:t>nilateral</a:t>
            </a:r>
            <a:r>
              <a:rPr sz="2400" spc="5" dirty="0">
                <a:latin typeface="Arial"/>
                <a:cs typeface="Arial"/>
              </a:rPr>
              <a:t>+</a:t>
            </a:r>
            <a:r>
              <a:rPr sz="2400" b="1" u="heavy" spc="-20" dirty="0">
                <a:solidFill>
                  <a:srgbClr val="FF3300"/>
                </a:solidFill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hreedays</a:t>
            </a:r>
            <a:r>
              <a:rPr sz="2400" spc="195" dirty="0">
                <a:latin typeface="Wingdings"/>
                <a:cs typeface="Wingdings"/>
              </a:rPr>
              <a:t></a:t>
            </a:r>
            <a:r>
              <a:rPr sz="2400" b="1" u="heavy" spc="-20" dirty="0">
                <a:solidFill>
                  <a:srgbClr val="FF3300"/>
                </a:solidFill>
                <a:latin typeface="Arial"/>
                <a:cs typeface="Arial"/>
              </a:rPr>
              <a:t>E</a:t>
            </a:r>
            <a:r>
              <a:rPr sz="2400" dirty="0">
                <a:latin typeface="Arial"/>
                <a:cs typeface="Arial"/>
              </a:rPr>
              <a:t>valuate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" y="45720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04822" y="1149096"/>
            <a:ext cx="5832348" cy="56182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2593" rIns="0" bIns="0" rtlCol="0">
            <a:spAutoFit/>
          </a:bodyPr>
          <a:lstStyle/>
          <a:p>
            <a:pPr marL="2272665">
              <a:lnSpc>
                <a:spcPts val="5710"/>
              </a:lnSpc>
            </a:pPr>
            <a:r>
              <a:rPr sz="4800" spc="-30" dirty="0"/>
              <a:t>Embryology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993902" y="2169487"/>
            <a:ext cx="8303895" cy="5027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lang="en-US" sz="3200" spc="-25" dirty="0">
                <a:latin typeface="Arial"/>
                <a:cs typeface="Arial"/>
              </a:rPr>
              <a:t>The facial nerve is developmentally derived from the hyoid arch , which is the s</a:t>
            </a:r>
            <a:r>
              <a:rPr sz="3200" spc="-25" dirty="0">
                <a:latin typeface="Arial"/>
                <a:cs typeface="Arial"/>
              </a:rPr>
              <a:t>econ</a:t>
            </a:r>
            <a:r>
              <a:rPr sz="3200" spc="-20" dirty="0">
                <a:latin typeface="Arial"/>
                <a:cs typeface="Arial"/>
              </a:rPr>
              <a:t>d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lang="en-US" sz="3200" spc="-25" dirty="0">
                <a:latin typeface="Arial"/>
                <a:cs typeface="Arial"/>
              </a:rPr>
              <a:t>b</a:t>
            </a:r>
            <a:r>
              <a:rPr sz="3200" spc="-25" dirty="0">
                <a:latin typeface="Arial"/>
                <a:cs typeface="Arial"/>
              </a:rPr>
              <a:t>ranchia</a:t>
            </a:r>
            <a:r>
              <a:rPr sz="3200" spc="-10" dirty="0">
                <a:latin typeface="Arial"/>
                <a:cs typeface="Arial"/>
              </a:rPr>
              <a:t>l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lang="en-US" sz="3200" spc="-25" dirty="0">
                <a:latin typeface="Arial"/>
                <a:cs typeface="Arial"/>
              </a:rPr>
              <a:t>a</a:t>
            </a:r>
            <a:r>
              <a:rPr sz="3200" spc="-25" dirty="0">
                <a:latin typeface="Arial"/>
                <a:cs typeface="Arial"/>
              </a:rPr>
              <a:t>rch</a:t>
            </a:r>
            <a:endParaRPr lang="en-US" sz="3200" spc="-25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lang="en-US" sz="3200" spc="-25" dirty="0">
                <a:latin typeface="Arial"/>
                <a:cs typeface="Arial"/>
              </a:rPr>
              <a:t>It arises as 2 main divisions- motor and sensory</a:t>
            </a: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lang="en-US" sz="3200" spc="-25" dirty="0">
                <a:latin typeface="Arial"/>
                <a:cs typeface="Arial"/>
              </a:rPr>
              <a:t>The motor division of facial nerve is derived from the basal plate of the embryonic pons</a:t>
            </a: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lang="en-US" sz="3200" spc="-25" dirty="0">
                <a:latin typeface="Arial"/>
                <a:cs typeface="Arial"/>
              </a:rPr>
              <a:t>The sensory division originates from the cranial neural crest.</a:t>
            </a:r>
            <a:endParaRPr sz="3200" dirty="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endParaRPr sz="3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" y="45720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07898" y="1582674"/>
            <a:ext cx="4174998" cy="47533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57571" y="1582674"/>
            <a:ext cx="4491227" cy="46802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2100">
              <a:lnSpc>
                <a:spcPts val="7850"/>
              </a:lnSpc>
            </a:pPr>
            <a:r>
              <a:rPr spc="-30" dirty="0"/>
              <a:t>Facia</a:t>
            </a:r>
            <a:r>
              <a:rPr spc="-20" dirty="0"/>
              <a:t>l</a:t>
            </a:r>
            <a:r>
              <a:rPr spc="180" dirty="0">
                <a:latin typeface="Times New Roman"/>
                <a:cs typeface="Times New Roman"/>
              </a:rPr>
              <a:t> </a:t>
            </a:r>
            <a:r>
              <a:rPr dirty="0"/>
              <a:t>Nerve</a:t>
            </a:r>
          </a:p>
        </p:txBody>
      </p:sp>
      <p:sp>
        <p:nvSpPr>
          <p:cNvPr id="3" name="object 3"/>
          <p:cNvSpPr/>
          <p:nvPr/>
        </p:nvSpPr>
        <p:spPr>
          <a:xfrm>
            <a:off x="1797557" y="5791200"/>
            <a:ext cx="1990089" cy="58419"/>
          </a:xfrm>
          <a:custGeom>
            <a:avLst/>
            <a:gdLst/>
            <a:ahLst/>
            <a:cxnLst/>
            <a:rect l="l" t="t" r="r" b="b"/>
            <a:pathLst>
              <a:path w="1990089" h="58420">
                <a:moveTo>
                  <a:pt x="0" y="57911"/>
                </a:moveTo>
                <a:lnTo>
                  <a:pt x="1989581" y="57911"/>
                </a:lnTo>
                <a:lnTo>
                  <a:pt x="1989581" y="0"/>
                </a:lnTo>
                <a:lnTo>
                  <a:pt x="0" y="0"/>
                </a:lnTo>
                <a:lnTo>
                  <a:pt x="0" y="57911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74697" y="5768340"/>
            <a:ext cx="1990089" cy="58419"/>
          </a:xfrm>
          <a:custGeom>
            <a:avLst/>
            <a:gdLst/>
            <a:ahLst/>
            <a:cxnLst/>
            <a:rect l="l" t="t" r="r" b="b"/>
            <a:pathLst>
              <a:path w="1990089" h="58420">
                <a:moveTo>
                  <a:pt x="0" y="57911"/>
                </a:moveTo>
                <a:lnTo>
                  <a:pt x="1989581" y="57911"/>
                </a:lnTo>
                <a:lnTo>
                  <a:pt x="1989581" y="0"/>
                </a:lnTo>
                <a:lnTo>
                  <a:pt x="0" y="0"/>
                </a:lnTo>
                <a:lnTo>
                  <a:pt x="0" y="579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93902" y="2129863"/>
            <a:ext cx="3636645" cy="4302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200" b="1" spc="-20" dirty="0">
                <a:latin typeface="Arial"/>
                <a:cs typeface="Arial"/>
              </a:rPr>
              <a:t>Embryology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75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25" dirty="0">
                <a:latin typeface="Arial"/>
                <a:cs typeface="Arial"/>
              </a:rPr>
              <a:t>Anatomy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70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25" dirty="0">
                <a:latin typeface="Arial"/>
                <a:cs typeface="Arial"/>
              </a:rPr>
              <a:t>Physiology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70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25" dirty="0">
                <a:latin typeface="Arial"/>
                <a:cs typeface="Arial"/>
              </a:rPr>
              <a:t>Pathology</a:t>
            </a:r>
            <a:endParaRPr sz="32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325"/>
              </a:spcBef>
              <a:buFont typeface="Arial"/>
              <a:buChar char="–"/>
              <a:tabLst>
                <a:tab pos="755650" algn="l"/>
              </a:tabLst>
            </a:pPr>
            <a:r>
              <a:rPr sz="2800" b="1" dirty="0">
                <a:latin typeface="Arial"/>
                <a:cs typeface="Arial"/>
              </a:rPr>
              <a:t>Pathophysiology</a:t>
            </a:r>
            <a:endParaRPr sz="28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340"/>
              </a:spcBef>
              <a:buFont typeface="Arial"/>
              <a:buChar char="–"/>
              <a:tabLst>
                <a:tab pos="755650" algn="l"/>
              </a:tabLst>
            </a:pPr>
            <a:r>
              <a:rPr sz="2800" b="1" spc="-5" dirty="0">
                <a:latin typeface="Arial"/>
                <a:cs typeface="Arial"/>
              </a:rPr>
              <a:t>Evaluation</a:t>
            </a:r>
            <a:endParaRPr sz="28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515"/>
              </a:spcBef>
            </a:pPr>
            <a:r>
              <a:rPr sz="4400" spc="-25" dirty="0">
                <a:latin typeface="Arial"/>
                <a:cs typeface="Arial"/>
              </a:rPr>
              <a:t>–</a:t>
            </a:r>
            <a:r>
              <a:rPr sz="4400" b="1" i="1" spc="-30" dirty="0">
                <a:latin typeface="Arial"/>
                <a:cs typeface="Arial"/>
              </a:rPr>
              <a:t>Causes</a:t>
            </a:r>
            <a:endParaRPr sz="4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25"/>
              </a:spcBef>
              <a:buFont typeface="Arial"/>
              <a:buChar char="•"/>
              <a:tabLst>
                <a:tab pos="355600" algn="l"/>
              </a:tabLst>
            </a:pPr>
            <a:r>
              <a:rPr sz="3600" b="1" spc="-5" dirty="0">
                <a:latin typeface="Arial"/>
                <a:cs typeface="Arial"/>
              </a:rPr>
              <a:t>Treatment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03045">
              <a:lnSpc>
                <a:spcPts val="5235"/>
              </a:lnSpc>
            </a:pPr>
            <a:r>
              <a:rPr sz="4400" spc="-25" dirty="0"/>
              <a:t>Facial</a:t>
            </a:r>
            <a:r>
              <a:rPr sz="4400" spc="120" dirty="0">
                <a:latin typeface="Times New Roman"/>
                <a:cs typeface="Times New Roman"/>
              </a:rPr>
              <a:t> </a:t>
            </a:r>
            <a:r>
              <a:rPr sz="4400" spc="-25" dirty="0"/>
              <a:t>Nerve</a:t>
            </a:r>
            <a:r>
              <a:rPr sz="4400" spc="130" dirty="0">
                <a:latin typeface="Times New Roman"/>
                <a:cs typeface="Times New Roman"/>
              </a:rPr>
              <a:t> </a:t>
            </a:r>
            <a:r>
              <a:rPr sz="4400" spc="-25" dirty="0"/>
              <a:t>Palsy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17269" y="2574798"/>
            <a:ext cx="2171700" cy="63500"/>
          </a:xfrm>
          <a:custGeom>
            <a:avLst/>
            <a:gdLst/>
            <a:ahLst/>
            <a:cxnLst/>
            <a:rect l="l" t="t" r="r" b="b"/>
            <a:pathLst>
              <a:path w="2171700" h="63500">
                <a:moveTo>
                  <a:pt x="0" y="63245"/>
                </a:moveTo>
                <a:lnTo>
                  <a:pt x="2171699" y="63245"/>
                </a:lnTo>
                <a:lnTo>
                  <a:pt x="2171699" y="0"/>
                </a:lnTo>
                <a:lnTo>
                  <a:pt x="0" y="0"/>
                </a:lnTo>
                <a:lnTo>
                  <a:pt x="0" y="632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Cause</a:t>
            </a:r>
            <a:r>
              <a:rPr spc="5" dirty="0"/>
              <a:t>s</a:t>
            </a:r>
            <a:r>
              <a:rPr b="0" spc="-15" dirty="0">
                <a:latin typeface="Arial"/>
                <a:cs typeface="Arial"/>
              </a:rPr>
              <a:t>:</a:t>
            </a:r>
          </a:p>
          <a:p>
            <a:pPr marL="268605" indent="-255904">
              <a:lnSpc>
                <a:spcPct val="100000"/>
              </a:lnSpc>
              <a:spcBef>
                <a:spcPts val="2185"/>
              </a:spcBef>
              <a:buSzPct val="88888"/>
              <a:buFont typeface="Arial"/>
              <a:buChar char="•"/>
              <a:tabLst>
                <a:tab pos="269240" algn="l"/>
              </a:tabLst>
            </a:pPr>
            <a:r>
              <a:rPr sz="3600" b="0" spc="-5" dirty="0">
                <a:latin typeface="Arial"/>
                <a:cs typeface="Arial"/>
              </a:rPr>
              <a:t>Congenital</a:t>
            </a:r>
            <a:endParaRPr sz="3600">
              <a:latin typeface="Arial"/>
              <a:cs typeface="Arial"/>
            </a:endParaRPr>
          </a:p>
          <a:p>
            <a:pPr marL="299720" indent="-287020">
              <a:lnSpc>
                <a:spcPct val="100000"/>
              </a:lnSpc>
              <a:spcBef>
                <a:spcPts val="2170"/>
              </a:spcBef>
              <a:buFont typeface="Arial"/>
              <a:buChar char="•"/>
              <a:tabLst>
                <a:tab pos="300355" algn="l"/>
              </a:tabLst>
            </a:pPr>
            <a:r>
              <a:rPr sz="3600" b="0" spc="-25" dirty="0">
                <a:latin typeface="Arial"/>
                <a:cs typeface="Arial"/>
              </a:rPr>
              <a:t>T</a:t>
            </a:r>
            <a:r>
              <a:rPr sz="3600" b="0" spc="-5" dirty="0">
                <a:latin typeface="Arial"/>
                <a:cs typeface="Arial"/>
              </a:rPr>
              <a:t>r</a:t>
            </a:r>
            <a:r>
              <a:rPr sz="3600" b="0" dirty="0">
                <a:latin typeface="Arial"/>
                <a:cs typeface="Arial"/>
              </a:rPr>
              <a:t>a</a:t>
            </a:r>
            <a:r>
              <a:rPr sz="3600" b="0" spc="-5" dirty="0">
                <a:latin typeface="Arial"/>
                <a:cs typeface="Arial"/>
              </a:rPr>
              <a:t>u</a:t>
            </a:r>
            <a:r>
              <a:rPr sz="3600" b="0" dirty="0">
                <a:latin typeface="Arial"/>
                <a:cs typeface="Arial"/>
              </a:rPr>
              <a:t>ma</a:t>
            </a:r>
            <a:endParaRPr sz="3600">
              <a:latin typeface="Arial"/>
              <a:cs typeface="Arial"/>
            </a:endParaRPr>
          </a:p>
          <a:p>
            <a:pPr marL="299720" indent="-287020">
              <a:lnSpc>
                <a:spcPct val="100000"/>
              </a:lnSpc>
              <a:spcBef>
                <a:spcPts val="2165"/>
              </a:spcBef>
              <a:buFont typeface="Arial"/>
              <a:buChar char="•"/>
              <a:tabLst>
                <a:tab pos="300355" algn="l"/>
              </a:tabLst>
            </a:pPr>
            <a:r>
              <a:rPr sz="3600" b="0" spc="-10" dirty="0">
                <a:latin typeface="Arial"/>
                <a:cs typeface="Arial"/>
              </a:rPr>
              <a:t>I</a:t>
            </a:r>
            <a:r>
              <a:rPr sz="3600" b="0" spc="-5" dirty="0">
                <a:latin typeface="Arial"/>
                <a:cs typeface="Arial"/>
              </a:rPr>
              <a:t>atrogenic</a:t>
            </a:r>
            <a:endParaRPr sz="3600">
              <a:latin typeface="Arial"/>
              <a:cs typeface="Arial"/>
            </a:endParaRPr>
          </a:p>
          <a:p>
            <a:pPr marL="299720" indent="-287020">
              <a:lnSpc>
                <a:spcPct val="100000"/>
              </a:lnSpc>
              <a:spcBef>
                <a:spcPts val="2165"/>
              </a:spcBef>
              <a:buFont typeface="Arial"/>
              <a:buChar char="•"/>
              <a:tabLst>
                <a:tab pos="300355" algn="l"/>
              </a:tabLst>
            </a:pPr>
            <a:r>
              <a:rPr sz="3600" b="0" spc="-5" dirty="0">
                <a:latin typeface="Arial"/>
                <a:cs typeface="Arial"/>
              </a:rPr>
              <a:t>Idiopathic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37078" y="2936103"/>
            <a:ext cx="2496185" cy="2954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720" indent="-287020">
              <a:lnSpc>
                <a:spcPct val="100000"/>
              </a:lnSpc>
              <a:buFont typeface="Arial"/>
              <a:buChar char="•"/>
              <a:tabLst>
                <a:tab pos="300355" algn="l"/>
              </a:tabLst>
            </a:pPr>
            <a:r>
              <a:rPr sz="3600" spc="-10" dirty="0">
                <a:latin typeface="Arial"/>
                <a:cs typeface="Arial"/>
              </a:rPr>
              <a:t>I</a:t>
            </a:r>
            <a:r>
              <a:rPr sz="3600" spc="-5" dirty="0">
                <a:latin typeface="Arial"/>
                <a:cs typeface="Arial"/>
              </a:rPr>
              <a:t>nfection</a:t>
            </a:r>
            <a:endParaRPr sz="3600">
              <a:latin typeface="Arial"/>
              <a:cs typeface="Arial"/>
            </a:endParaRPr>
          </a:p>
          <a:p>
            <a:pPr marL="299720" indent="-287020">
              <a:lnSpc>
                <a:spcPct val="100000"/>
              </a:lnSpc>
              <a:spcBef>
                <a:spcPts val="2165"/>
              </a:spcBef>
              <a:buFont typeface="Arial"/>
              <a:buChar char="•"/>
              <a:tabLst>
                <a:tab pos="300355" algn="l"/>
              </a:tabLst>
            </a:pPr>
            <a:r>
              <a:rPr sz="3600" spc="-25" dirty="0">
                <a:latin typeface="Arial"/>
                <a:cs typeface="Arial"/>
              </a:rPr>
              <a:t>T</a:t>
            </a:r>
            <a:r>
              <a:rPr sz="3600" spc="-5" dirty="0">
                <a:latin typeface="Arial"/>
                <a:cs typeface="Arial"/>
              </a:rPr>
              <a:t>o</a:t>
            </a:r>
            <a:r>
              <a:rPr sz="3600" dirty="0">
                <a:latin typeface="Arial"/>
                <a:cs typeface="Arial"/>
              </a:rPr>
              <a:t>x</a:t>
            </a:r>
            <a:r>
              <a:rPr sz="3600" spc="-5" dirty="0">
                <a:latin typeface="Arial"/>
                <a:cs typeface="Arial"/>
              </a:rPr>
              <a:t>i</a:t>
            </a:r>
            <a:r>
              <a:rPr sz="3600" dirty="0">
                <a:latin typeface="Arial"/>
                <a:cs typeface="Arial"/>
              </a:rPr>
              <a:t>c</a:t>
            </a:r>
            <a:endParaRPr sz="3600">
              <a:latin typeface="Arial"/>
              <a:cs typeface="Arial"/>
            </a:endParaRPr>
          </a:p>
          <a:p>
            <a:pPr marL="299720" indent="-287020">
              <a:lnSpc>
                <a:spcPct val="100000"/>
              </a:lnSpc>
              <a:spcBef>
                <a:spcPts val="2165"/>
              </a:spcBef>
              <a:buFont typeface="Arial"/>
              <a:buChar char="•"/>
              <a:tabLst>
                <a:tab pos="300355" algn="l"/>
              </a:tabLst>
            </a:pPr>
            <a:r>
              <a:rPr sz="3600" spc="-5" dirty="0">
                <a:latin typeface="Arial"/>
                <a:cs typeface="Arial"/>
              </a:rPr>
              <a:t>Neurologic</a:t>
            </a:r>
            <a:endParaRPr sz="3600">
              <a:latin typeface="Arial"/>
              <a:cs typeface="Arial"/>
            </a:endParaRPr>
          </a:p>
          <a:p>
            <a:pPr marL="299720" indent="-287020">
              <a:lnSpc>
                <a:spcPct val="100000"/>
              </a:lnSpc>
              <a:spcBef>
                <a:spcPts val="2170"/>
              </a:spcBef>
              <a:buFont typeface="Arial"/>
              <a:buChar char="•"/>
              <a:tabLst>
                <a:tab pos="300355" algn="l"/>
              </a:tabLst>
            </a:pPr>
            <a:r>
              <a:rPr sz="3600" spc="-5" dirty="0">
                <a:latin typeface="Arial"/>
                <a:cs typeface="Arial"/>
              </a:rPr>
              <a:t>Neoplastic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60347" y="833430"/>
            <a:ext cx="5387975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710"/>
              </a:lnSpc>
            </a:pPr>
            <a:r>
              <a:rPr sz="4800" b="1" spc="-25" dirty="0">
                <a:latin typeface="Arial"/>
                <a:cs typeface="Arial"/>
              </a:rPr>
              <a:t>Facial</a:t>
            </a:r>
            <a:r>
              <a:rPr sz="4800" b="1" spc="130" dirty="0">
                <a:latin typeface="Times New Roman"/>
                <a:cs typeface="Times New Roman"/>
              </a:rPr>
              <a:t> </a:t>
            </a:r>
            <a:r>
              <a:rPr sz="4800" b="1" dirty="0">
                <a:latin typeface="Arial"/>
                <a:cs typeface="Arial"/>
              </a:rPr>
              <a:t>Nerve</a:t>
            </a:r>
            <a:r>
              <a:rPr sz="4800" b="1" spc="140" dirty="0">
                <a:latin typeface="Times New Roman"/>
                <a:cs typeface="Times New Roman"/>
              </a:rPr>
              <a:t> </a:t>
            </a:r>
            <a:r>
              <a:rPr sz="4800" b="1" dirty="0">
                <a:latin typeface="Arial"/>
                <a:cs typeface="Arial"/>
              </a:rPr>
              <a:t>Palsy</a:t>
            </a:r>
            <a:endParaRPr sz="4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6302" y="1719685"/>
            <a:ext cx="5810250" cy="4311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u="heavy" spc="-5" dirty="0">
                <a:latin typeface="Arial"/>
                <a:cs typeface="Arial"/>
              </a:rPr>
              <a:t>Trauma</a:t>
            </a:r>
            <a:endParaRPr sz="3600">
              <a:latin typeface="Arial"/>
              <a:cs typeface="Arial"/>
            </a:endParaRPr>
          </a:p>
          <a:p>
            <a:pPr marL="235585" indent="-222885">
              <a:lnSpc>
                <a:spcPct val="100000"/>
              </a:lnSpc>
              <a:spcBef>
                <a:spcPts val="1725"/>
              </a:spcBef>
              <a:buFont typeface="Arial"/>
              <a:buChar char="•"/>
              <a:tabLst>
                <a:tab pos="236220" algn="l"/>
              </a:tabLst>
            </a:pPr>
            <a:r>
              <a:rPr sz="2800" spc="-5" dirty="0">
                <a:latin typeface="Arial"/>
                <a:cs typeface="Arial"/>
              </a:rPr>
              <a:t>F</a:t>
            </a:r>
            <a:r>
              <a:rPr sz="2800" dirty="0">
                <a:latin typeface="Arial"/>
                <a:cs typeface="Arial"/>
              </a:rPr>
              <a:t>orceps</a:t>
            </a:r>
            <a:r>
              <a:rPr sz="2800" spc="8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delivery</a:t>
            </a:r>
            <a:endParaRPr sz="2800">
              <a:latin typeface="Arial"/>
              <a:cs typeface="Arial"/>
            </a:endParaRPr>
          </a:p>
          <a:p>
            <a:pPr marL="235585" indent="-222885">
              <a:lnSpc>
                <a:spcPct val="100000"/>
              </a:lnSpc>
              <a:spcBef>
                <a:spcPts val="1689"/>
              </a:spcBef>
              <a:buFont typeface="Arial"/>
              <a:buChar char="•"/>
              <a:tabLst>
                <a:tab pos="236220" algn="l"/>
              </a:tabLst>
            </a:pPr>
            <a:r>
              <a:rPr sz="2800" spc="-5" dirty="0">
                <a:latin typeface="Arial"/>
                <a:cs typeface="Arial"/>
              </a:rPr>
              <a:t>B</a:t>
            </a:r>
            <a:r>
              <a:rPr sz="2800" dirty="0">
                <a:latin typeface="Arial"/>
                <a:cs typeface="Arial"/>
              </a:rPr>
              <a:t>asal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skull/temporal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bone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fractures</a:t>
            </a:r>
            <a:endParaRPr sz="2800">
              <a:latin typeface="Arial"/>
              <a:cs typeface="Arial"/>
            </a:endParaRPr>
          </a:p>
          <a:p>
            <a:pPr marL="235585" indent="-222885">
              <a:lnSpc>
                <a:spcPct val="100000"/>
              </a:lnSpc>
              <a:spcBef>
                <a:spcPts val="1685"/>
              </a:spcBef>
              <a:buFont typeface="Arial"/>
              <a:buChar char="•"/>
              <a:tabLst>
                <a:tab pos="236220" algn="l"/>
              </a:tabLst>
            </a:pPr>
            <a:r>
              <a:rPr sz="2800" spc="-5" dirty="0">
                <a:latin typeface="Arial"/>
                <a:cs typeface="Arial"/>
              </a:rPr>
              <a:t>F</a:t>
            </a:r>
            <a:r>
              <a:rPr sz="2800" dirty="0">
                <a:latin typeface="Arial"/>
                <a:cs typeface="Arial"/>
              </a:rPr>
              <a:t>acial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injury</a:t>
            </a:r>
            <a:endParaRPr sz="2800">
              <a:latin typeface="Arial"/>
              <a:cs typeface="Arial"/>
            </a:endParaRPr>
          </a:p>
          <a:p>
            <a:pPr marL="235585" indent="-222885">
              <a:lnSpc>
                <a:spcPct val="100000"/>
              </a:lnSpc>
              <a:spcBef>
                <a:spcPts val="1689"/>
              </a:spcBef>
              <a:buFont typeface="Arial"/>
              <a:buChar char="•"/>
              <a:tabLst>
                <a:tab pos="236220" algn="l"/>
              </a:tabLst>
            </a:pPr>
            <a:r>
              <a:rPr sz="2800" spc="-5" dirty="0">
                <a:latin typeface="Arial"/>
                <a:cs typeface="Arial"/>
              </a:rPr>
              <a:t>P</a:t>
            </a:r>
            <a:r>
              <a:rPr sz="2800" dirty="0">
                <a:latin typeface="Arial"/>
                <a:cs typeface="Arial"/>
              </a:rPr>
              <a:t>enetrating</a:t>
            </a:r>
            <a:r>
              <a:rPr sz="2800" spc="8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to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middle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ear</a:t>
            </a:r>
            <a:endParaRPr sz="2800">
              <a:latin typeface="Arial"/>
              <a:cs typeface="Arial"/>
            </a:endParaRPr>
          </a:p>
          <a:p>
            <a:pPr marL="235585" indent="-222885">
              <a:lnSpc>
                <a:spcPct val="100000"/>
              </a:lnSpc>
              <a:spcBef>
                <a:spcPts val="1689"/>
              </a:spcBef>
              <a:buFont typeface="Arial"/>
              <a:buChar char="•"/>
              <a:tabLst>
                <a:tab pos="236220" algn="l"/>
              </a:tabLst>
            </a:pPr>
            <a:r>
              <a:rPr sz="2800" spc="-5" dirty="0">
                <a:latin typeface="Arial"/>
                <a:cs typeface="Arial"/>
              </a:rPr>
              <a:t>B</a:t>
            </a:r>
            <a:r>
              <a:rPr sz="2800" dirty="0">
                <a:latin typeface="Arial"/>
                <a:cs typeface="Arial"/>
              </a:rPr>
              <a:t>arotrauma</a:t>
            </a:r>
            <a:endParaRPr sz="2800">
              <a:latin typeface="Arial"/>
              <a:cs typeface="Arial"/>
            </a:endParaRPr>
          </a:p>
          <a:p>
            <a:pPr marL="235585" indent="-222885">
              <a:lnSpc>
                <a:spcPts val="3329"/>
              </a:lnSpc>
              <a:spcBef>
                <a:spcPts val="1685"/>
              </a:spcBef>
              <a:buFont typeface="Arial"/>
              <a:buChar char="•"/>
              <a:tabLst>
                <a:tab pos="236220" algn="l"/>
              </a:tabLst>
            </a:pPr>
            <a:r>
              <a:rPr sz="2800" dirty="0">
                <a:latin typeface="Arial"/>
                <a:cs typeface="Arial"/>
              </a:rPr>
              <a:t>Lightning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7560">
              <a:lnSpc>
                <a:spcPct val="100000"/>
              </a:lnSpc>
            </a:pPr>
            <a:r>
              <a:rPr sz="6000" spc="-45" dirty="0"/>
              <a:t>Racoo</a:t>
            </a:r>
            <a:r>
              <a:rPr sz="6000" spc="-40" dirty="0"/>
              <a:t>n</a:t>
            </a:r>
            <a:r>
              <a:rPr sz="6000" spc="165" dirty="0">
                <a:latin typeface="Times New Roman"/>
                <a:cs typeface="Times New Roman"/>
              </a:rPr>
              <a:t> </a:t>
            </a:r>
            <a:r>
              <a:rPr sz="6000" spc="-5" dirty="0"/>
              <a:t>eye</a:t>
            </a:r>
            <a:r>
              <a:rPr sz="6000" dirty="0"/>
              <a:t>s</a:t>
            </a:r>
            <a:r>
              <a:rPr sz="6000" spc="160" dirty="0">
                <a:latin typeface="Times New Roman"/>
                <a:cs typeface="Times New Roman"/>
              </a:rPr>
              <a:t> </a:t>
            </a:r>
            <a:r>
              <a:rPr sz="6000" spc="-40" dirty="0"/>
              <a:t>sign</a:t>
            </a:r>
            <a:endParaRPr sz="6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41475" y="2014737"/>
            <a:ext cx="3887720" cy="33116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76294" y="5181600"/>
            <a:ext cx="2737103" cy="19872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60491" y="2157222"/>
            <a:ext cx="3745229" cy="30411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Battle’s</a:t>
            </a:r>
            <a:r>
              <a:rPr spc="210" dirty="0">
                <a:latin typeface="Times New Roman"/>
                <a:cs typeface="Times New Roman"/>
              </a:rPr>
              <a:t> </a:t>
            </a:r>
            <a:r>
              <a:rPr spc="-35" dirty="0"/>
              <a:t>sign</a:t>
            </a:r>
          </a:p>
        </p:txBody>
      </p:sp>
      <p:sp>
        <p:nvSpPr>
          <p:cNvPr id="3" name="object 3"/>
          <p:cNvSpPr/>
          <p:nvPr/>
        </p:nvSpPr>
        <p:spPr>
          <a:xfrm>
            <a:off x="4884420" y="3022854"/>
            <a:ext cx="3657599" cy="3657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2376" y="1869948"/>
            <a:ext cx="3877055" cy="49690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24600" y="457200"/>
            <a:ext cx="2314955" cy="24764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" y="45720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73217" y="2373629"/>
            <a:ext cx="4030980" cy="27462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21229" y="2373629"/>
            <a:ext cx="2865120" cy="28651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4817" rIns="0" bIns="0" rtlCol="0">
            <a:spAutoFit/>
          </a:bodyPr>
          <a:lstStyle/>
          <a:p>
            <a:pPr marL="2472055">
              <a:lnSpc>
                <a:spcPct val="100000"/>
              </a:lnSpc>
            </a:pPr>
            <a:r>
              <a:rPr sz="5400" spc="-5" dirty="0"/>
              <a:t>Fractures</a:t>
            </a:r>
            <a:endParaRPr sz="5400"/>
          </a:p>
        </p:txBody>
      </p:sp>
      <p:sp>
        <p:nvSpPr>
          <p:cNvPr id="3" name="object 3"/>
          <p:cNvSpPr/>
          <p:nvPr/>
        </p:nvSpPr>
        <p:spPr>
          <a:xfrm>
            <a:off x="6225540" y="1728216"/>
            <a:ext cx="3051809" cy="18348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029700" y="3560445"/>
            <a:ext cx="7620" cy="0"/>
          </a:xfrm>
          <a:custGeom>
            <a:avLst/>
            <a:gdLst/>
            <a:ahLst/>
            <a:cxnLst/>
            <a:rect l="l" t="t" r="r" b="b"/>
            <a:pathLst>
              <a:path w="7620">
                <a:moveTo>
                  <a:pt x="0" y="0"/>
                </a:moveTo>
                <a:lnTo>
                  <a:pt x="7620" y="0"/>
                </a:lnTo>
              </a:path>
            </a:pathLst>
          </a:custGeom>
          <a:ln w="5334">
            <a:solidFill>
              <a:srgbClr val="FAF9F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25540" y="3557778"/>
            <a:ext cx="3051809" cy="533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488680" y="3608451"/>
            <a:ext cx="7620" cy="0"/>
          </a:xfrm>
          <a:custGeom>
            <a:avLst/>
            <a:gdLst/>
            <a:ahLst/>
            <a:cxnLst/>
            <a:rect l="l" t="t" r="r" b="b"/>
            <a:pathLst>
              <a:path w="7620">
                <a:moveTo>
                  <a:pt x="0" y="0"/>
                </a:moveTo>
                <a:lnTo>
                  <a:pt x="7620" y="0"/>
                </a:lnTo>
              </a:path>
            </a:pathLst>
          </a:custGeom>
          <a:ln w="5334">
            <a:solidFill>
              <a:srgbClr val="FCFC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25540" y="3605784"/>
            <a:ext cx="3051809" cy="8709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42531" y="4405884"/>
            <a:ext cx="2807969" cy="26807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87400" y="2148771"/>
            <a:ext cx="5328285" cy="3086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800" b="1" dirty="0">
                <a:latin typeface="Arial"/>
                <a:cs typeface="Arial"/>
              </a:rPr>
              <a:t>Longitudinal</a:t>
            </a:r>
            <a:endParaRPr sz="2800">
              <a:latin typeface="Arial"/>
              <a:cs typeface="Arial"/>
            </a:endParaRPr>
          </a:p>
          <a:p>
            <a:pPr marL="755015" lvl="1" indent="-285115">
              <a:lnSpc>
                <a:spcPct val="100000"/>
              </a:lnSpc>
              <a:spcBef>
                <a:spcPts val="575"/>
              </a:spcBef>
              <a:buFont typeface="Arial"/>
              <a:buChar char="–"/>
              <a:tabLst>
                <a:tab pos="755650" algn="l"/>
              </a:tabLst>
            </a:pPr>
            <a:r>
              <a:rPr sz="2400" dirty="0">
                <a:latin typeface="Arial"/>
                <a:cs typeface="Arial"/>
              </a:rPr>
              <a:t>8</a:t>
            </a:r>
            <a:r>
              <a:rPr sz="2400" spc="-5" dirty="0">
                <a:latin typeface="Arial"/>
                <a:cs typeface="Arial"/>
              </a:rPr>
              <a:t>0</a:t>
            </a:r>
            <a:r>
              <a:rPr sz="2400" dirty="0">
                <a:latin typeface="Arial"/>
                <a:cs typeface="Arial"/>
              </a:rPr>
              <a:t>%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Arial"/>
                <a:cs typeface="Arial"/>
              </a:rPr>
              <a:t>o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Temporal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Bone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Fractures</a:t>
            </a:r>
            <a:endParaRPr sz="2400">
              <a:latin typeface="Arial"/>
              <a:cs typeface="Arial"/>
            </a:endParaRPr>
          </a:p>
          <a:p>
            <a:pPr marL="755015" lvl="1" indent="-285115">
              <a:lnSpc>
                <a:spcPct val="100000"/>
              </a:lnSpc>
              <a:spcBef>
                <a:spcPts val="570"/>
              </a:spcBef>
              <a:buFont typeface="Arial"/>
              <a:buChar char="–"/>
              <a:tabLst>
                <a:tab pos="755650" algn="l"/>
              </a:tabLst>
            </a:pPr>
            <a:r>
              <a:rPr sz="2400" dirty="0">
                <a:latin typeface="Arial"/>
                <a:cs typeface="Arial"/>
              </a:rPr>
              <a:t>15-20%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Facial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Nerve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involvement</a:t>
            </a:r>
            <a:endParaRPr sz="24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41"/>
              </a:spcBef>
              <a:buFont typeface="Arial"/>
              <a:buChar char="–"/>
            </a:pPr>
            <a:endParaRPr sz="355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800" b="1" dirty="0">
                <a:latin typeface="Arial"/>
                <a:cs typeface="Arial"/>
              </a:rPr>
              <a:t>Transverse</a:t>
            </a:r>
            <a:endParaRPr sz="2800">
              <a:latin typeface="Arial"/>
              <a:cs typeface="Arial"/>
            </a:endParaRPr>
          </a:p>
          <a:p>
            <a:pPr marL="755015" lvl="1" indent="-285115">
              <a:lnSpc>
                <a:spcPct val="100000"/>
              </a:lnSpc>
              <a:spcBef>
                <a:spcPts val="575"/>
              </a:spcBef>
              <a:buFont typeface="Arial"/>
              <a:buChar char="–"/>
              <a:tabLst>
                <a:tab pos="755650" algn="l"/>
              </a:tabLst>
            </a:pPr>
            <a:r>
              <a:rPr sz="2400" dirty="0">
                <a:latin typeface="Arial"/>
                <a:cs typeface="Arial"/>
              </a:rPr>
              <a:t>2</a:t>
            </a:r>
            <a:r>
              <a:rPr sz="2400" spc="-5" dirty="0">
                <a:latin typeface="Arial"/>
                <a:cs typeface="Arial"/>
              </a:rPr>
              <a:t>0</a:t>
            </a:r>
            <a:r>
              <a:rPr sz="2400" dirty="0">
                <a:latin typeface="Arial"/>
                <a:cs typeface="Arial"/>
              </a:rPr>
              <a:t>%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Arial"/>
                <a:cs typeface="Arial"/>
              </a:rPr>
              <a:t>o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Temporal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Bone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Fractures</a:t>
            </a:r>
            <a:endParaRPr sz="2400">
              <a:latin typeface="Arial"/>
              <a:cs typeface="Arial"/>
            </a:endParaRPr>
          </a:p>
          <a:p>
            <a:pPr marL="755015" lvl="1" indent="-285115">
              <a:lnSpc>
                <a:spcPct val="100000"/>
              </a:lnSpc>
              <a:spcBef>
                <a:spcPts val="570"/>
              </a:spcBef>
              <a:buFont typeface="Arial"/>
              <a:buChar char="–"/>
              <a:tabLst>
                <a:tab pos="755650" algn="l"/>
              </a:tabLst>
            </a:pPr>
            <a:r>
              <a:rPr sz="2400" dirty="0">
                <a:latin typeface="Arial"/>
                <a:cs typeface="Arial"/>
              </a:rPr>
              <a:t>50%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Facial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Nerve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Involvement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" y="45720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5830" y="1725929"/>
            <a:ext cx="3997452" cy="43213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884420" y="1725929"/>
            <a:ext cx="4392930" cy="44066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" y="45720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20467" y="2157222"/>
            <a:ext cx="2734056" cy="3240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44846" y="717804"/>
            <a:ext cx="4032504" cy="3220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997195" y="3700216"/>
            <a:ext cx="190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244846" y="3930396"/>
            <a:ext cx="4105656" cy="33848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2100">
              <a:lnSpc>
                <a:spcPts val="7850"/>
              </a:lnSpc>
            </a:pPr>
            <a:r>
              <a:rPr spc="-30" dirty="0"/>
              <a:t>Facia</a:t>
            </a:r>
            <a:r>
              <a:rPr spc="-20" dirty="0"/>
              <a:t>l</a:t>
            </a:r>
            <a:r>
              <a:rPr spc="180" dirty="0">
                <a:latin typeface="Times New Roman"/>
                <a:cs typeface="Times New Roman"/>
              </a:rPr>
              <a:t> </a:t>
            </a:r>
            <a:r>
              <a:rPr dirty="0"/>
              <a:t>Nerve</a:t>
            </a:r>
          </a:p>
        </p:txBody>
      </p:sp>
      <p:sp>
        <p:nvSpPr>
          <p:cNvPr id="3" name="object 3"/>
          <p:cNvSpPr/>
          <p:nvPr/>
        </p:nvSpPr>
        <p:spPr>
          <a:xfrm>
            <a:off x="1372361" y="3246120"/>
            <a:ext cx="2390775" cy="58419"/>
          </a:xfrm>
          <a:custGeom>
            <a:avLst/>
            <a:gdLst/>
            <a:ahLst/>
            <a:cxnLst/>
            <a:rect l="l" t="t" r="r" b="b"/>
            <a:pathLst>
              <a:path w="2390775" h="58420">
                <a:moveTo>
                  <a:pt x="0" y="57911"/>
                </a:moveTo>
                <a:lnTo>
                  <a:pt x="2390393" y="57911"/>
                </a:lnTo>
                <a:lnTo>
                  <a:pt x="2390393" y="0"/>
                </a:lnTo>
                <a:lnTo>
                  <a:pt x="0" y="0"/>
                </a:lnTo>
                <a:lnTo>
                  <a:pt x="0" y="57911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49501" y="3223260"/>
            <a:ext cx="2390775" cy="58419"/>
          </a:xfrm>
          <a:custGeom>
            <a:avLst/>
            <a:gdLst/>
            <a:ahLst/>
            <a:cxnLst/>
            <a:rect l="l" t="t" r="r" b="b"/>
            <a:pathLst>
              <a:path w="2390775" h="58420">
                <a:moveTo>
                  <a:pt x="0" y="57911"/>
                </a:moveTo>
                <a:lnTo>
                  <a:pt x="2390393" y="57911"/>
                </a:lnTo>
                <a:lnTo>
                  <a:pt x="2390393" y="0"/>
                </a:lnTo>
                <a:lnTo>
                  <a:pt x="0" y="0"/>
                </a:lnTo>
                <a:lnTo>
                  <a:pt x="0" y="579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93902" y="2129863"/>
            <a:ext cx="3636645" cy="42373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200" b="1" spc="-20" dirty="0">
                <a:latin typeface="Arial"/>
                <a:cs typeface="Arial"/>
              </a:rPr>
              <a:t>Embryology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09"/>
              </a:spcBef>
              <a:buChar char="•"/>
              <a:tabLst>
                <a:tab pos="356235" algn="l"/>
              </a:tabLst>
            </a:pPr>
            <a:r>
              <a:rPr sz="4400" b="1" i="1" spc="-30" dirty="0">
                <a:latin typeface="Arial"/>
                <a:cs typeface="Arial"/>
              </a:rPr>
              <a:t>Anatomy</a:t>
            </a:r>
            <a:endParaRPr sz="4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25" dirty="0">
                <a:latin typeface="Arial"/>
                <a:cs typeface="Arial"/>
              </a:rPr>
              <a:t>Physiology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70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25" dirty="0">
                <a:latin typeface="Arial"/>
                <a:cs typeface="Arial"/>
              </a:rPr>
              <a:t>Pathology</a:t>
            </a:r>
            <a:endParaRPr sz="32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330"/>
              </a:spcBef>
              <a:buFont typeface="Arial"/>
              <a:buChar char="–"/>
              <a:tabLst>
                <a:tab pos="755650" algn="l"/>
              </a:tabLst>
            </a:pPr>
            <a:r>
              <a:rPr sz="2800" b="1" dirty="0">
                <a:latin typeface="Arial"/>
                <a:cs typeface="Arial"/>
              </a:rPr>
              <a:t>Pathophysiology</a:t>
            </a:r>
            <a:endParaRPr sz="28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340"/>
              </a:spcBef>
              <a:buFont typeface="Arial"/>
              <a:buChar char="–"/>
              <a:tabLst>
                <a:tab pos="755650" algn="l"/>
              </a:tabLst>
            </a:pPr>
            <a:r>
              <a:rPr sz="2800" b="1" spc="-5" dirty="0">
                <a:latin typeface="Arial"/>
                <a:cs typeface="Arial"/>
              </a:rPr>
              <a:t>Evaluation</a:t>
            </a:r>
            <a:endParaRPr sz="28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335"/>
              </a:spcBef>
              <a:buFont typeface="Arial"/>
              <a:buChar char="–"/>
              <a:tabLst>
                <a:tab pos="755650" algn="l"/>
              </a:tabLst>
            </a:pPr>
            <a:r>
              <a:rPr sz="2800" b="1" dirty="0">
                <a:latin typeface="Arial"/>
                <a:cs typeface="Arial"/>
              </a:rPr>
              <a:t>Causes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30"/>
              </a:spcBef>
              <a:buFont typeface="Arial"/>
              <a:buChar char="•"/>
              <a:tabLst>
                <a:tab pos="355600" algn="l"/>
              </a:tabLst>
            </a:pPr>
            <a:r>
              <a:rPr sz="3600" b="1" spc="-5" dirty="0">
                <a:latin typeface="Arial"/>
                <a:cs typeface="Arial"/>
              </a:rPr>
              <a:t>Treatment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59052" y="883944"/>
            <a:ext cx="4939030" cy="558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235"/>
              </a:lnSpc>
            </a:pPr>
            <a:r>
              <a:rPr sz="4400" b="1" spc="-25" dirty="0">
                <a:latin typeface="Arial"/>
                <a:cs typeface="Arial"/>
              </a:rPr>
              <a:t>Facial</a:t>
            </a:r>
            <a:r>
              <a:rPr sz="4400" b="1" spc="120" dirty="0">
                <a:latin typeface="Times New Roman"/>
                <a:cs typeface="Times New Roman"/>
              </a:rPr>
              <a:t> </a:t>
            </a:r>
            <a:r>
              <a:rPr sz="4400" b="1" spc="-25" dirty="0">
                <a:latin typeface="Arial"/>
                <a:cs typeface="Arial"/>
              </a:rPr>
              <a:t>Nerve</a:t>
            </a:r>
            <a:r>
              <a:rPr sz="4400" b="1" spc="130" dirty="0">
                <a:latin typeface="Times New Roman"/>
                <a:cs typeface="Times New Roman"/>
              </a:rPr>
              <a:t> </a:t>
            </a:r>
            <a:r>
              <a:rPr sz="4400" b="1" spc="-25" dirty="0">
                <a:latin typeface="Arial"/>
                <a:cs typeface="Arial"/>
              </a:rPr>
              <a:t>Palsy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9001" y="2384298"/>
            <a:ext cx="3277870" cy="71120"/>
          </a:xfrm>
          <a:custGeom>
            <a:avLst/>
            <a:gdLst/>
            <a:ahLst/>
            <a:cxnLst/>
            <a:rect l="l" t="t" r="r" b="b"/>
            <a:pathLst>
              <a:path w="3277870" h="71119">
                <a:moveTo>
                  <a:pt x="0" y="70865"/>
                </a:moveTo>
                <a:lnTo>
                  <a:pt x="3277361" y="70865"/>
                </a:lnTo>
                <a:lnTo>
                  <a:pt x="3277361" y="0"/>
                </a:lnTo>
                <a:lnTo>
                  <a:pt x="0" y="0"/>
                </a:lnTo>
                <a:lnTo>
                  <a:pt x="0" y="708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46302" y="1756189"/>
            <a:ext cx="4411345" cy="4362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00" b="1" spc="-30" dirty="0">
                <a:latin typeface="Arial"/>
                <a:cs typeface="Arial"/>
              </a:rPr>
              <a:t>Iatrogenic</a:t>
            </a:r>
            <a:endParaRPr sz="5400">
              <a:latin typeface="Arial"/>
              <a:cs typeface="Arial"/>
            </a:endParaRPr>
          </a:p>
          <a:p>
            <a:pPr marL="330835" indent="-318135">
              <a:lnSpc>
                <a:spcPct val="100000"/>
              </a:lnSpc>
              <a:spcBef>
                <a:spcPts val="2445"/>
              </a:spcBef>
              <a:buFont typeface="Arial"/>
              <a:buChar char="•"/>
              <a:tabLst>
                <a:tab pos="331470" algn="l"/>
              </a:tabLst>
            </a:pPr>
            <a:r>
              <a:rPr sz="4000" dirty="0">
                <a:latin typeface="Arial"/>
                <a:cs typeface="Arial"/>
              </a:rPr>
              <a:t>P</a:t>
            </a:r>
            <a:r>
              <a:rPr sz="4000" spc="-5" dirty="0">
                <a:latin typeface="Arial"/>
                <a:cs typeface="Arial"/>
              </a:rPr>
              <a:t>aroti</a:t>
            </a:r>
            <a:r>
              <a:rPr sz="4000" dirty="0">
                <a:latin typeface="Arial"/>
                <a:cs typeface="Arial"/>
              </a:rPr>
              <a:t>d</a:t>
            </a:r>
            <a:r>
              <a:rPr sz="4000" spc="114" dirty="0">
                <a:latin typeface="Times New Roman"/>
                <a:cs typeface="Times New Roman"/>
              </a:rPr>
              <a:t> </a:t>
            </a:r>
            <a:r>
              <a:rPr sz="4000" dirty="0">
                <a:latin typeface="Arial"/>
                <a:cs typeface="Arial"/>
              </a:rPr>
              <a:t>surgery</a:t>
            </a:r>
            <a:endParaRPr sz="4000">
              <a:latin typeface="Arial"/>
              <a:cs typeface="Arial"/>
            </a:endParaRPr>
          </a:p>
          <a:p>
            <a:pPr marL="330835" indent="-318135">
              <a:lnSpc>
                <a:spcPct val="100000"/>
              </a:lnSpc>
              <a:spcBef>
                <a:spcPts val="2400"/>
              </a:spcBef>
              <a:buFont typeface="Arial"/>
              <a:buChar char="•"/>
              <a:tabLst>
                <a:tab pos="331470" algn="l"/>
              </a:tabLst>
            </a:pPr>
            <a:r>
              <a:rPr sz="4000" spc="5" dirty="0">
                <a:latin typeface="Arial"/>
                <a:cs typeface="Arial"/>
              </a:rPr>
              <a:t>M</a:t>
            </a:r>
            <a:r>
              <a:rPr sz="4000" spc="-5" dirty="0">
                <a:latin typeface="Arial"/>
                <a:cs typeface="Arial"/>
              </a:rPr>
              <a:t>astoi</a:t>
            </a:r>
            <a:r>
              <a:rPr sz="4000" dirty="0">
                <a:latin typeface="Arial"/>
                <a:cs typeface="Arial"/>
              </a:rPr>
              <a:t>d</a:t>
            </a:r>
            <a:r>
              <a:rPr sz="4000" spc="114" dirty="0">
                <a:latin typeface="Times New Roman"/>
                <a:cs typeface="Times New Roman"/>
              </a:rPr>
              <a:t> </a:t>
            </a:r>
            <a:r>
              <a:rPr sz="4000" dirty="0">
                <a:latin typeface="Arial"/>
                <a:cs typeface="Arial"/>
              </a:rPr>
              <a:t>surgery</a:t>
            </a:r>
            <a:endParaRPr sz="4000">
              <a:latin typeface="Arial"/>
              <a:cs typeface="Arial"/>
            </a:endParaRPr>
          </a:p>
          <a:p>
            <a:pPr marL="330835" indent="-318135">
              <a:lnSpc>
                <a:spcPct val="100000"/>
              </a:lnSpc>
              <a:spcBef>
                <a:spcPts val="2400"/>
              </a:spcBef>
              <a:buFont typeface="Arial"/>
              <a:buChar char="•"/>
              <a:tabLst>
                <a:tab pos="331470" algn="l"/>
              </a:tabLst>
            </a:pPr>
            <a:r>
              <a:rPr sz="4000" spc="-5" dirty="0">
                <a:latin typeface="Arial"/>
                <a:cs typeface="Arial"/>
              </a:rPr>
              <a:t>loca</a:t>
            </a:r>
            <a:r>
              <a:rPr sz="4000" dirty="0">
                <a:latin typeface="Arial"/>
                <a:cs typeface="Arial"/>
              </a:rPr>
              <a:t>l</a:t>
            </a:r>
            <a:r>
              <a:rPr sz="4000" spc="110" dirty="0">
                <a:latin typeface="Times New Roman"/>
                <a:cs typeface="Times New Roman"/>
              </a:rPr>
              <a:t> </a:t>
            </a:r>
            <a:r>
              <a:rPr sz="4000" spc="-5" dirty="0">
                <a:latin typeface="Arial"/>
                <a:cs typeface="Arial"/>
              </a:rPr>
              <a:t>anesthesia</a:t>
            </a:r>
            <a:endParaRPr sz="4000">
              <a:latin typeface="Arial"/>
              <a:cs typeface="Arial"/>
            </a:endParaRPr>
          </a:p>
          <a:p>
            <a:pPr marL="330835" indent="-318135">
              <a:lnSpc>
                <a:spcPct val="100000"/>
              </a:lnSpc>
              <a:spcBef>
                <a:spcPts val="2385"/>
              </a:spcBef>
              <a:buFont typeface="Arial"/>
              <a:buChar char="•"/>
              <a:tabLst>
                <a:tab pos="331470" algn="l"/>
              </a:tabLst>
            </a:pPr>
            <a:r>
              <a:rPr sz="4000" dirty="0">
                <a:latin typeface="Arial"/>
                <a:cs typeface="Arial"/>
              </a:rPr>
              <a:t>Acoustic</a:t>
            </a:r>
            <a:r>
              <a:rPr sz="4000" spc="105" dirty="0">
                <a:latin typeface="Times New Roman"/>
                <a:cs typeface="Times New Roman"/>
              </a:rPr>
              <a:t> </a:t>
            </a:r>
            <a:r>
              <a:rPr sz="4000" spc="-5" dirty="0">
                <a:latin typeface="Arial"/>
                <a:cs typeface="Arial"/>
              </a:rPr>
              <a:t>neuroma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1050" y="1798320"/>
            <a:ext cx="4116324" cy="51831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14950" y="1869948"/>
            <a:ext cx="3864102" cy="50406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4127" rIns="0" bIns="0" rtlCol="0">
            <a:spAutoFit/>
          </a:bodyPr>
          <a:lstStyle/>
          <a:p>
            <a:pPr marL="871855">
              <a:lnSpc>
                <a:spcPct val="100000"/>
              </a:lnSpc>
            </a:pPr>
            <a:r>
              <a:rPr sz="3600" spc="-25" dirty="0"/>
              <a:t>Iatrogeni</a:t>
            </a:r>
            <a:r>
              <a:rPr sz="3600" spc="-20" dirty="0"/>
              <a:t>c</a:t>
            </a:r>
            <a:r>
              <a:rPr sz="3600" spc="95" dirty="0">
                <a:latin typeface="Times New Roman"/>
                <a:cs typeface="Times New Roman"/>
              </a:rPr>
              <a:t> </a:t>
            </a:r>
            <a:r>
              <a:rPr sz="3600" spc="-30" dirty="0"/>
              <a:t>F</a:t>
            </a:r>
            <a:r>
              <a:rPr sz="3600" spc="-5" dirty="0"/>
              <a:t>acia</a:t>
            </a:r>
            <a:r>
              <a:rPr sz="3600" dirty="0"/>
              <a:t>l</a:t>
            </a:r>
            <a:r>
              <a:rPr sz="3600" spc="95" dirty="0">
                <a:latin typeface="Times New Roman"/>
                <a:cs typeface="Times New Roman"/>
              </a:rPr>
              <a:t> </a:t>
            </a:r>
            <a:r>
              <a:rPr sz="3600" spc="-5" dirty="0"/>
              <a:t>Nerv</a:t>
            </a:r>
            <a:r>
              <a:rPr sz="3600" dirty="0"/>
              <a:t>e</a:t>
            </a:r>
            <a:r>
              <a:rPr sz="3600" spc="95" dirty="0">
                <a:latin typeface="Times New Roman"/>
                <a:cs typeface="Times New Roman"/>
              </a:rPr>
              <a:t> </a:t>
            </a:r>
            <a:r>
              <a:rPr sz="3600" spc="-5" dirty="0"/>
              <a:t>Palsy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4127" rIns="0" bIns="0" rtlCol="0">
            <a:spAutoFit/>
          </a:bodyPr>
          <a:lstStyle/>
          <a:p>
            <a:pPr marL="871855">
              <a:lnSpc>
                <a:spcPct val="100000"/>
              </a:lnSpc>
            </a:pPr>
            <a:r>
              <a:rPr sz="3600" spc="-25" dirty="0"/>
              <a:t>Iatrogeni</a:t>
            </a:r>
            <a:r>
              <a:rPr sz="3600" spc="-20" dirty="0"/>
              <a:t>c</a:t>
            </a:r>
            <a:r>
              <a:rPr sz="3600" spc="95" dirty="0">
                <a:latin typeface="Times New Roman"/>
                <a:cs typeface="Times New Roman"/>
              </a:rPr>
              <a:t> </a:t>
            </a:r>
            <a:r>
              <a:rPr sz="3600" spc="-30" dirty="0"/>
              <a:t>F</a:t>
            </a:r>
            <a:r>
              <a:rPr sz="3600" spc="-5" dirty="0"/>
              <a:t>acia</a:t>
            </a:r>
            <a:r>
              <a:rPr sz="3600" dirty="0"/>
              <a:t>l</a:t>
            </a:r>
            <a:r>
              <a:rPr sz="3600" spc="95" dirty="0">
                <a:latin typeface="Times New Roman"/>
                <a:cs typeface="Times New Roman"/>
              </a:rPr>
              <a:t> </a:t>
            </a:r>
            <a:r>
              <a:rPr sz="3600" spc="-5" dirty="0"/>
              <a:t>Nerv</a:t>
            </a:r>
            <a:r>
              <a:rPr sz="3600" dirty="0"/>
              <a:t>e</a:t>
            </a:r>
            <a:r>
              <a:rPr sz="3600" spc="95" dirty="0">
                <a:latin typeface="Times New Roman"/>
                <a:cs typeface="Times New Roman"/>
              </a:rPr>
              <a:t> </a:t>
            </a:r>
            <a:r>
              <a:rPr sz="3600" spc="-5" dirty="0"/>
              <a:t>Palsy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84732" y="2302001"/>
            <a:ext cx="3799271" cy="29748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29200" y="2211323"/>
            <a:ext cx="4536948" cy="34038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59052" y="812316"/>
            <a:ext cx="4939030" cy="558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235"/>
              </a:lnSpc>
            </a:pPr>
            <a:r>
              <a:rPr sz="4400" b="1" spc="-25" dirty="0">
                <a:latin typeface="Arial"/>
                <a:cs typeface="Arial"/>
              </a:rPr>
              <a:t>Facial</a:t>
            </a:r>
            <a:r>
              <a:rPr sz="4400" b="1" spc="120" dirty="0">
                <a:latin typeface="Times New Roman"/>
                <a:cs typeface="Times New Roman"/>
              </a:rPr>
              <a:t> </a:t>
            </a:r>
            <a:r>
              <a:rPr sz="4400" b="1" spc="-25" dirty="0">
                <a:latin typeface="Arial"/>
                <a:cs typeface="Arial"/>
              </a:rPr>
              <a:t>Nerve</a:t>
            </a:r>
            <a:r>
              <a:rPr sz="4400" b="1" spc="130" dirty="0">
                <a:latin typeface="Times New Roman"/>
                <a:cs typeface="Times New Roman"/>
              </a:rPr>
              <a:t> </a:t>
            </a:r>
            <a:r>
              <a:rPr sz="4400" b="1" spc="-25" dirty="0">
                <a:latin typeface="Arial"/>
                <a:cs typeface="Arial"/>
              </a:rPr>
              <a:t>Palsy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9001" y="2220087"/>
            <a:ext cx="2397760" cy="0"/>
          </a:xfrm>
          <a:custGeom>
            <a:avLst/>
            <a:gdLst/>
            <a:ahLst/>
            <a:cxnLst/>
            <a:rect l="l" t="t" r="r" b="b"/>
            <a:pathLst>
              <a:path w="2397760">
                <a:moveTo>
                  <a:pt x="0" y="0"/>
                </a:moveTo>
                <a:lnTo>
                  <a:pt x="2397251" y="0"/>
                </a:lnTo>
              </a:path>
            </a:pathLst>
          </a:custGeom>
          <a:ln w="538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46302" y="1727845"/>
            <a:ext cx="4168775" cy="4375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spc="-5" dirty="0">
                <a:latin typeface="Arial"/>
                <a:cs typeface="Arial"/>
              </a:rPr>
              <a:t>Idiopathic</a:t>
            </a:r>
            <a:endParaRPr sz="4000">
              <a:latin typeface="Arial"/>
              <a:cs typeface="Arial"/>
            </a:endParaRPr>
          </a:p>
          <a:p>
            <a:pPr marL="235585" indent="-222885">
              <a:lnSpc>
                <a:spcPct val="100000"/>
              </a:lnSpc>
              <a:spcBef>
                <a:spcPts val="1725"/>
              </a:spcBef>
              <a:buFont typeface="Arial"/>
              <a:buChar char="•"/>
              <a:tabLst>
                <a:tab pos="236220" algn="l"/>
              </a:tabLst>
            </a:pPr>
            <a:r>
              <a:rPr sz="2800" spc="-5" dirty="0">
                <a:latin typeface="Arial"/>
                <a:cs typeface="Arial"/>
              </a:rPr>
              <a:t>B</a:t>
            </a:r>
            <a:r>
              <a:rPr sz="2800" dirty="0">
                <a:latin typeface="Arial"/>
                <a:cs typeface="Arial"/>
              </a:rPr>
              <a:t>ell’s</a:t>
            </a:r>
            <a:endParaRPr sz="2800">
              <a:latin typeface="Arial"/>
              <a:cs typeface="Arial"/>
            </a:endParaRPr>
          </a:p>
          <a:p>
            <a:pPr marL="235585" indent="-222885">
              <a:lnSpc>
                <a:spcPct val="100000"/>
              </a:lnSpc>
              <a:spcBef>
                <a:spcPts val="1689"/>
              </a:spcBef>
              <a:buFont typeface="Arial"/>
              <a:buChar char="•"/>
              <a:tabLst>
                <a:tab pos="236220" algn="l"/>
              </a:tabLst>
            </a:pPr>
            <a:r>
              <a:rPr sz="2800" dirty="0">
                <a:latin typeface="Arial"/>
                <a:cs typeface="Arial"/>
              </a:rPr>
              <a:t>Melkersson-Rosenthal</a:t>
            </a:r>
            <a:endParaRPr sz="2800">
              <a:latin typeface="Arial"/>
              <a:cs typeface="Arial"/>
            </a:endParaRPr>
          </a:p>
          <a:p>
            <a:pPr marL="235585" indent="-222885">
              <a:lnSpc>
                <a:spcPct val="100000"/>
              </a:lnSpc>
              <a:spcBef>
                <a:spcPts val="1685"/>
              </a:spcBef>
              <a:buFont typeface="Arial"/>
              <a:buChar char="•"/>
              <a:tabLst>
                <a:tab pos="236220" algn="l"/>
              </a:tabLst>
            </a:pPr>
            <a:r>
              <a:rPr sz="2800" spc="-5" dirty="0">
                <a:latin typeface="Arial"/>
                <a:cs typeface="Arial"/>
              </a:rPr>
              <a:t>G</a:t>
            </a:r>
            <a:r>
              <a:rPr sz="2800" dirty="0">
                <a:latin typeface="Arial"/>
                <a:cs typeface="Arial"/>
              </a:rPr>
              <a:t>uillian-Barre</a:t>
            </a:r>
            <a:endParaRPr sz="2800">
              <a:latin typeface="Arial"/>
              <a:cs typeface="Arial"/>
            </a:endParaRPr>
          </a:p>
          <a:p>
            <a:pPr marL="235585" indent="-222885">
              <a:lnSpc>
                <a:spcPct val="100000"/>
              </a:lnSpc>
              <a:spcBef>
                <a:spcPts val="1689"/>
              </a:spcBef>
              <a:buFont typeface="Arial"/>
              <a:buChar char="•"/>
              <a:tabLst>
                <a:tab pos="236220" algn="l"/>
              </a:tabLst>
            </a:pPr>
            <a:r>
              <a:rPr sz="2800" dirty="0">
                <a:latin typeface="Arial"/>
                <a:cs typeface="Arial"/>
              </a:rPr>
              <a:t>MS</a:t>
            </a:r>
            <a:endParaRPr sz="2800">
              <a:latin typeface="Arial"/>
              <a:cs typeface="Arial"/>
            </a:endParaRPr>
          </a:p>
          <a:p>
            <a:pPr marL="235585" indent="-222885">
              <a:lnSpc>
                <a:spcPct val="100000"/>
              </a:lnSpc>
              <a:spcBef>
                <a:spcPts val="1689"/>
              </a:spcBef>
              <a:buFont typeface="Arial"/>
              <a:buChar char="•"/>
              <a:tabLst>
                <a:tab pos="236220" algn="l"/>
              </a:tabLst>
            </a:pPr>
            <a:r>
              <a:rPr sz="2800" dirty="0">
                <a:latin typeface="Arial"/>
                <a:cs typeface="Arial"/>
              </a:rPr>
              <a:t>Myasthenia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gravis</a:t>
            </a:r>
            <a:endParaRPr sz="2800">
              <a:latin typeface="Arial"/>
              <a:cs typeface="Arial"/>
            </a:endParaRPr>
          </a:p>
          <a:p>
            <a:pPr marL="235585" indent="-222885">
              <a:lnSpc>
                <a:spcPct val="100000"/>
              </a:lnSpc>
              <a:spcBef>
                <a:spcPts val="1685"/>
              </a:spcBef>
              <a:buFont typeface="Arial"/>
              <a:buChar char="•"/>
              <a:tabLst>
                <a:tab pos="236220" algn="l"/>
              </a:tabLst>
            </a:pPr>
            <a:r>
              <a:rPr sz="2800" spc="-5" dirty="0">
                <a:latin typeface="Arial"/>
                <a:cs typeface="Arial"/>
              </a:rPr>
              <a:t>S</a:t>
            </a:r>
            <a:r>
              <a:rPr sz="2800" dirty="0">
                <a:latin typeface="Arial"/>
                <a:cs typeface="Arial"/>
              </a:rPr>
              <a:t>arcoidosis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(Heerfordt’s)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4151" rIns="0" bIns="0" rtlCol="0">
            <a:spAutoFit/>
          </a:bodyPr>
          <a:lstStyle/>
          <a:p>
            <a:pPr marL="2490470">
              <a:lnSpc>
                <a:spcPts val="5235"/>
              </a:lnSpc>
            </a:pPr>
            <a:r>
              <a:rPr sz="4400" spc="-20" dirty="0"/>
              <a:t>Bell's</a:t>
            </a:r>
            <a:r>
              <a:rPr sz="4400" spc="135" dirty="0">
                <a:latin typeface="Times New Roman"/>
                <a:cs typeface="Times New Roman"/>
              </a:rPr>
              <a:t> </a:t>
            </a:r>
            <a:r>
              <a:rPr sz="4400" spc="-25" dirty="0"/>
              <a:t>Palsy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4570" y="2053663"/>
            <a:ext cx="7631430" cy="3327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Commones</a:t>
            </a:r>
            <a:r>
              <a:rPr sz="3200" spc="-10" dirty="0">
                <a:latin typeface="Arial"/>
                <a:cs typeface="Arial"/>
              </a:rPr>
              <a:t>t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caus</a:t>
            </a:r>
            <a:r>
              <a:rPr sz="3200" spc="-20" dirty="0">
                <a:latin typeface="Arial"/>
                <a:cs typeface="Arial"/>
              </a:rPr>
              <a:t>e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o</a:t>
            </a:r>
            <a:r>
              <a:rPr sz="3200" spc="-10" dirty="0">
                <a:latin typeface="Arial"/>
                <a:cs typeface="Arial"/>
              </a:rPr>
              <a:t>f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acut</a:t>
            </a:r>
            <a:r>
              <a:rPr sz="3200" spc="-20" dirty="0">
                <a:latin typeface="Arial"/>
                <a:cs typeface="Arial"/>
              </a:rPr>
              <a:t>e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VI</a:t>
            </a:r>
            <a:r>
              <a:rPr sz="3200" spc="-10" dirty="0">
                <a:latin typeface="Arial"/>
                <a:cs typeface="Arial"/>
              </a:rPr>
              <a:t>I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paralysis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D</a:t>
            </a:r>
            <a:r>
              <a:rPr sz="3200" spc="-20" dirty="0">
                <a:latin typeface="Arial"/>
                <a:cs typeface="Arial"/>
              </a:rPr>
              <a:t>iagnosis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o</a:t>
            </a:r>
            <a:r>
              <a:rPr sz="3200" spc="-10" dirty="0">
                <a:latin typeface="Arial"/>
                <a:cs typeface="Arial"/>
              </a:rPr>
              <a:t>f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exclusion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U</a:t>
            </a:r>
            <a:r>
              <a:rPr sz="3200" spc="-20" dirty="0">
                <a:latin typeface="Arial"/>
                <a:cs typeface="Arial"/>
              </a:rPr>
              <a:t>nilatera</a:t>
            </a:r>
            <a:r>
              <a:rPr sz="3200" spc="-10" dirty="0">
                <a:latin typeface="Arial"/>
                <a:cs typeface="Arial"/>
              </a:rPr>
              <a:t>l</a:t>
            </a:r>
            <a:r>
              <a:rPr sz="3200" spc="95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Arial"/>
                <a:cs typeface="Arial"/>
              </a:rPr>
              <a:t>facial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paralysis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Sudde</a:t>
            </a:r>
            <a:r>
              <a:rPr sz="3200" spc="-20" dirty="0">
                <a:latin typeface="Arial"/>
                <a:cs typeface="Arial"/>
              </a:rPr>
              <a:t>n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onset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Unknow</a:t>
            </a:r>
            <a:r>
              <a:rPr sz="3200" spc="-20" dirty="0">
                <a:latin typeface="Arial"/>
                <a:cs typeface="Arial"/>
              </a:rPr>
              <a:t>n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cause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ts val="3804"/>
              </a:lnSpc>
              <a:spcBef>
                <a:spcPts val="755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LMNL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08776" y="2949701"/>
            <a:ext cx="2830829" cy="31683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19580">
              <a:lnSpc>
                <a:spcPts val="7850"/>
              </a:lnSpc>
            </a:pPr>
            <a:r>
              <a:rPr spc="-30" dirty="0"/>
              <a:t>Bell's</a:t>
            </a:r>
            <a:r>
              <a:rPr spc="204" dirty="0">
                <a:latin typeface="Times New Roman"/>
                <a:cs typeface="Times New Roman"/>
              </a:rPr>
              <a:t> </a:t>
            </a:r>
            <a:r>
              <a:rPr dirty="0"/>
              <a:t>Palsy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76198" y="1982035"/>
            <a:ext cx="4427855" cy="2159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200" spc="-20" dirty="0">
                <a:latin typeface="Arial"/>
                <a:cs typeface="Arial"/>
              </a:rPr>
              <a:t>Limited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duration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30" dirty="0">
                <a:latin typeface="Arial"/>
                <a:cs typeface="Arial"/>
              </a:rPr>
              <a:t>M</a:t>
            </a:r>
            <a:r>
              <a:rPr sz="3200" spc="-25" dirty="0">
                <a:latin typeface="Arial"/>
                <a:cs typeface="Arial"/>
              </a:rPr>
              <a:t>inima</a:t>
            </a:r>
            <a:r>
              <a:rPr sz="3200" spc="-10" dirty="0">
                <a:latin typeface="Arial"/>
                <a:cs typeface="Arial"/>
              </a:rPr>
              <a:t>l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symptoms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Spontaneou</a:t>
            </a:r>
            <a:r>
              <a:rPr sz="3200" spc="-20" dirty="0">
                <a:latin typeface="Arial"/>
                <a:cs typeface="Arial"/>
              </a:rPr>
              <a:t>s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recovery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ts val="3804"/>
              </a:lnSpc>
              <a:spcBef>
                <a:spcPts val="755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No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sensor</a:t>
            </a:r>
            <a:r>
              <a:rPr sz="3200" spc="-20" dirty="0">
                <a:latin typeface="Arial"/>
                <a:cs typeface="Arial"/>
              </a:rPr>
              <a:t>y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loss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12570">
              <a:lnSpc>
                <a:spcPts val="8565"/>
              </a:lnSpc>
            </a:pPr>
            <a:r>
              <a:rPr sz="7200" spc="-35" dirty="0"/>
              <a:t>Bell'</a:t>
            </a:r>
            <a:r>
              <a:rPr sz="7200" spc="-40" dirty="0"/>
              <a:t>s</a:t>
            </a:r>
            <a:r>
              <a:rPr sz="7200" spc="210" dirty="0">
                <a:latin typeface="Times New Roman"/>
                <a:cs typeface="Times New Roman"/>
              </a:rPr>
              <a:t> </a:t>
            </a:r>
            <a:r>
              <a:rPr sz="7200" spc="-5" dirty="0"/>
              <a:t>Palsy</a:t>
            </a:r>
            <a:endParaRPr sz="7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59032" rIns="0" bIns="0" rtlCol="0">
            <a:spAutoFit/>
          </a:bodyPr>
          <a:lstStyle/>
          <a:p>
            <a:pPr marL="192405" marR="147955" algn="ctr">
              <a:lnSpc>
                <a:spcPct val="100000"/>
              </a:lnSpc>
            </a:pPr>
            <a:r>
              <a:rPr spc="-30" dirty="0"/>
              <a:t>?</a:t>
            </a:r>
            <a:r>
              <a:rPr spc="130" dirty="0">
                <a:latin typeface="Times New Roman"/>
                <a:cs typeface="Times New Roman"/>
              </a:rPr>
              <a:t> </a:t>
            </a:r>
            <a:r>
              <a:rPr spc="-30" dirty="0"/>
              <a:t>Immune</a:t>
            </a:r>
            <a:r>
              <a:rPr spc="120" dirty="0">
                <a:latin typeface="Times New Roman"/>
                <a:cs typeface="Times New Roman"/>
              </a:rPr>
              <a:t> </a:t>
            </a:r>
            <a:r>
              <a:rPr spc="-25" dirty="0"/>
              <a:t>or</a:t>
            </a:r>
            <a:r>
              <a:rPr spc="125" dirty="0">
                <a:latin typeface="Times New Roman"/>
                <a:cs typeface="Times New Roman"/>
              </a:rPr>
              <a:t> </a:t>
            </a:r>
            <a:r>
              <a:rPr spc="-20" dirty="0"/>
              <a:t>viral</a:t>
            </a:r>
          </a:p>
          <a:p>
            <a:pPr marL="192405" marR="146685" algn="ctr">
              <a:lnSpc>
                <a:spcPct val="100000"/>
              </a:lnSpc>
              <a:spcBef>
                <a:spcPts val="1040"/>
              </a:spcBef>
            </a:pPr>
            <a:r>
              <a:rPr b="0" spc="350" dirty="0">
                <a:latin typeface="Wingdings"/>
                <a:cs typeface="Wingdings"/>
              </a:rPr>
              <a:t></a:t>
            </a:r>
            <a:r>
              <a:rPr b="0" spc="130" dirty="0">
                <a:latin typeface="Times New Roman"/>
                <a:cs typeface="Times New Roman"/>
              </a:rPr>
              <a:t> </a:t>
            </a:r>
            <a:r>
              <a:rPr spc="-25" dirty="0"/>
              <a:t>Swelling</a:t>
            </a:r>
            <a:r>
              <a:rPr spc="130" dirty="0">
                <a:latin typeface="Times New Roman"/>
                <a:cs typeface="Times New Roman"/>
              </a:rPr>
              <a:t> </a:t>
            </a:r>
            <a:r>
              <a:rPr spc="-25" dirty="0"/>
              <a:t>of</a:t>
            </a:r>
            <a:r>
              <a:rPr spc="125" dirty="0">
                <a:latin typeface="Times New Roman"/>
                <a:cs typeface="Times New Roman"/>
              </a:rPr>
              <a:t> </a:t>
            </a:r>
            <a:r>
              <a:rPr spc="-25" dirty="0"/>
              <a:t>the</a:t>
            </a:r>
            <a:r>
              <a:rPr spc="125" dirty="0">
                <a:latin typeface="Times New Roman"/>
                <a:cs typeface="Times New Roman"/>
              </a:rPr>
              <a:t> </a:t>
            </a:r>
            <a:r>
              <a:rPr spc="-25" dirty="0"/>
              <a:t>nerve</a:t>
            </a:r>
          </a:p>
          <a:p>
            <a:pPr marL="391160">
              <a:lnSpc>
                <a:spcPct val="100000"/>
              </a:lnSpc>
              <a:spcBef>
                <a:spcPts val="1040"/>
              </a:spcBef>
            </a:pPr>
            <a:r>
              <a:rPr b="0" spc="350" dirty="0">
                <a:latin typeface="Wingdings"/>
                <a:cs typeface="Wingdings"/>
              </a:rPr>
              <a:t></a:t>
            </a:r>
            <a:r>
              <a:rPr b="0" spc="130" dirty="0">
                <a:latin typeface="Times New Roman"/>
                <a:cs typeface="Times New Roman"/>
              </a:rPr>
              <a:t> </a:t>
            </a:r>
            <a:r>
              <a:rPr spc="-30" dirty="0"/>
              <a:t>Compression</a:t>
            </a:r>
            <a:r>
              <a:rPr spc="140" dirty="0">
                <a:latin typeface="Times New Roman"/>
                <a:cs typeface="Times New Roman"/>
              </a:rPr>
              <a:t> </a:t>
            </a:r>
            <a:r>
              <a:rPr spc="-30" dirty="0"/>
              <a:t>and</a:t>
            </a:r>
            <a:r>
              <a:rPr spc="130" dirty="0">
                <a:latin typeface="Times New Roman"/>
                <a:cs typeface="Times New Roman"/>
              </a:rPr>
              <a:t> </a:t>
            </a:r>
            <a:r>
              <a:rPr spc="-25" dirty="0"/>
              <a:t>ischemia</a:t>
            </a:r>
          </a:p>
          <a:p>
            <a:pPr marL="192405" marR="146685" algn="ctr">
              <a:lnSpc>
                <a:spcPts val="5235"/>
              </a:lnSpc>
              <a:spcBef>
                <a:spcPts val="1040"/>
              </a:spcBef>
            </a:pPr>
            <a:r>
              <a:rPr b="0" spc="350" dirty="0">
                <a:latin typeface="Wingdings"/>
                <a:cs typeface="Wingdings"/>
              </a:rPr>
              <a:t></a:t>
            </a:r>
            <a:r>
              <a:rPr b="0" spc="130" dirty="0">
                <a:latin typeface="Times New Roman"/>
                <a:cs typeface="Times New Roman"/>
              </a:rPr>
              <a:t> </a:t>
            </a:r>
            <a:r>
              <a:rPr spc="-25" dirty="0"/>
              <a:t>Complete</a:t>
            </a:r>
            <a:r>
              <a:rPr spc="140" dirty="0">
                <a:latin typeface="Times New Roman"/>
                <a:cs typeface="Times New Roman"/>
              </a:rPr>
              <a:t> </a:t>
            </a:r>
            <a:r>
              <a:rPr spc="-25" dirty="0"/>
              <a:t>paralysis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50389">
              <a:lnSpc>
                <a:spcPts val="8565"/>
              </a:lnSpc>
            </a:pPr>
            <a:r>
              <a:rPr sz="7200" spc="-45" dirty="0"/>
              <a:t>Diagnosis</a:t>
            </a:r>
            <a:endParaRPr sz="7200"/>
          </a:p>
        </p:txBody>
      </p:sp>
      <p:sp>
        <p:nvSpPr>
          <p:cNvPr id="3" name="object 3"/>
          <p:cNvSpPr txBox="1"/>
          <p:nvPr/>
        </p:nvSpPr>
        <p:spPr>
          <a:xfrm>
            <a:off x="1220978" y="2199967"/>
            <a:ext cx="7293609" cy="2075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200" spc="-35" dirty="0">
                <a:latin typeface="Arial"/>
                <a:cs typeface="Arial"/>
              </a:rPr>
              <a:t>W</a:t>
            </a:r>
            <a:r>
              <a:rPr sz="3200" spc="-25" dirty="0">
                <a:latin typeface="Arial"/>
                <a:cs typeface="Arial"/>
              </a:rPr>
              <a:t>eaknes</a:t>
            </a:r>
            <a:r>
              <a:rPr sz="3200" spc="-20" dirty="0">
                <a:latin typeface="Arial"/>
                <a:cs typeface="Arial"/>
              </a:rPr>
              <a:t>s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o</a:t>
            </a:r>
            <a:r>
              <a:rPr sz="3200" spc="-10" dirty="0">
                <a:latin typeface="Arial"/>
                <a:cs typeface="Arial"/>
              </a:rPr>
              <a:t>f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the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entire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hal</a:t>
            </a:r>
            <a:r>
              <a:rPr sz="3200" spc="-10" dirty="0">
                <a:latin typeface="Arial"/>
                <a:cs typeface="Arial"/>
              </a:rPr>
              <a:t>f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o</a:t>
            </a:r>
            <a:r>
              <a:rPr sz="3200" spc="-10" dirty="0">
                <a:latin typeface="Arial"/>
                <a:cs typeface="Arial"/>
              </a:rPr>
              <a:t>f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the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face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15" dirty="0">
                <a:latin typeface="Arial"/>
                <a:cs typeface="Arial"/>
              </a:rPr>
              <a:t>I</a:t>
            </a:r>
            <a:r>
              <a:rPr sz="3200" spc="-20" dirty="0">
                <a:latin typeface="Arial"/>
                <a:cs typeface="Arial"/>
              </a:rPr>
              <a:t>n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doub</a:t>
            </a:r>
            <a:r>
              <a:rPr sz="3200" spc="-10" dirty="0">
                <a:latin typeface="Arial"/>
                <a:cs typeface="Arial"/>
              </a:rPr>
              <a:t>t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254" dirty="0">
                <a:latin typeface="Wingdings"/>
                <a:cs typeface="Wingdings"/>
              </a:rPr>
              <a:t>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30" dirty="0">
                <a:latin typeface="Arial"/>
                <a:cs typeface="Arial"/>
              </a:rPr>
              <a:t>C</a:t>
            </a:r>
            <a:r>
              <a:rPr sz="3200" spc="-20" dirty="0">
                <a:latin typeface="Arial"/>
                <a:cs typeface="Arial"/>
              </a:rPr>
              <a:t>T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an</a:t>
            </a:r>
            <a:r>
              <a:rPr sz="3200" spc="-20" dirty="0">
                <a:latin typeface="Arial"/>
                <a:cs typeface="Arial"/>
              </a:rPr>
              <a:t>d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30" dirty="0">
                <a:latin typeface="Arial"/>
                <a:cs typeface="Arial"/>
              </a:rPr>
              <a:t>MR</a:t>
            </a:r>
            <a:r>
              <a:rPr sz="3200" spc="-10" dirty="0">
                <a:latin typeface="Arial"/>
                <a:cs typeface="Arial"/>
              </a:rPr>
              <a:t>I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scans</a:t>
            </a:r>
            <a:endParaRPr sz="32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468630" algn="l"/>
              </a:tabLst>
            </a:pPr>
            <a:r>
              <a:rPr sz="3200" spc="-30" dirty="0">
                <a:latin typeface="Arial"/>
                <a:cs typeface="Arial"/>
              </a:rPr>
              <a:t>MR</a:t>
            </a:r>
            <a:r>
              <a:rPr sz="3200" spc="-10" dirty="0">
                <a:latin typeface="Arial"/>
                <a:cs typeface="Arial"/>
              </a:rPr>
              <a:t>I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30" dirty="0">
                <a:latin typeface="Arial"/>
                <a:cs typeface="Arial"/>
              </a:rPr>
              <a:t>ma</a:t>
            </a:r>
            <a:r>
              <a:rPr sz="3200" spc="-20" dirty="0">
                <a:latin typeface="Arial"/>
                <a:cs typeface="Arial"/>
              </a:rPr>
              <a:t>y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show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contras</a:t>
            </a:r>
            <a:r>
              <a:rPr sz="3200" spc="-10" dirty="0">
                <a:latin typeface="Arial"/>
                <a:cs typeface="Arial"/>
              </a:rPr>
              <a:t>t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enhancement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o</a:t>
            </a:r>
            <a:r>
              <a:rPr sz="3200" spc="-10" dirty="0">
                <a:latin typeface="Arial"/>
                <a:cs typeface="Arial"/>
              </a:rPr>
              <a:t>f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Arial"/>
                <a:cs typeface="Arial"/>
              </a:rPr>
              <a:t>the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Arial"/>
                <a:cs typeface="Arial"/>
              </a:rPr>
              <a:t>facial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nerve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4151" rIns="0" bIns="0" rtlCol="0">
            <a:spAutoFit/>
          </a:bodyPr>
          <a:lstStyle/>
          <a:p>
            <a:pPr marL="664210">
              <a:lnSpc>
                <a:spcPts val="5235"/>
              </a:lnSpc>
            </a:pPr>
            <a:r>
              <a:rPr sz="4400" spc="-25" dirty="0"/>
              <a:t>Prognosis</a:t>
            </a:r>
            <a:r>
              <a:rPr sz="4400" spc="125" dirty="0">
                <a:latin typeface="Times New Roman"/>
                <a:cs typeface="Times New Roman"/>
              </a:rPr>
              <a:t> </a:t>
            </a:r>
            <a:r>
              <a:rPr sz="4400" spc="-30" dirty="0"/>
              <a:t>and</a:t>
            </a:r>
            <a:r>
              <a:rPr sz="4400" spc="130" dirty="0">
                <a:latin typeface="Times New Roman"/>
                <a:cs typeface="Times New Roman"/>
              </a:rPr>
              <a:t> </a:t>
            </a:r>
            <a:r>
              <a:rPr sz="4400" spc="-25" dirty="0"/>
              <a:t>Treatment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76198" y="1972669"/>
            <a:ext cx="6948170" cy="40055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ts val="4315"/>
              </a:lnSpc>
              <a:buFont typeface="Arial"/>
              <a:buChar char="•"/>
              <a:tabLst>
                <a:tab pos="355600" algn="l"/>
              </a:tabLst>
            </a:pPr>
            <a:r>
              <a:rPr sz="3600" b="1" spc="-5" dirty="0">
                <a:latin typeface="Arial"/>
                <a:cs typeface="Arial"/>
              </a:rPr>
              <a:t>Complet</a:t>
            </a:r>
            <a:r>
              <a:rPr sz="3600" b="1" dirty="0">
                <a:latin typeface="Arial"/>
                <a:cs typeface="Arial"/>
              </a:rPr>
              <a:t>e</a:t>
            </a:r>
            <a:r>
              <a:rPr sz="3600" b="1" spc="105" dirty="0">
                <a:latin typeface="Times New Roman"/>
                <a:cs typeface="Times New Roman"/>
              </a:rPr>
              <a:t> </a:t>
            </a:r>
            <a:r>
              <a:rPr sz="3600" b="1" spc="-5" dirty="0">
                <a:latin typeface="Arial"/>
                <a:cs typeface="Arial"/>
              </a:rPr>
              <a:t>recovery</a:t>
            </a:r>
            <a:endParaRPr sz="3600">
              <a:latin typeface="Arial"/>
              <a:cs typeface="Arial"/>
            </a:endParaRPr>
          </a:p>
          <a:p>
            <a:pPr marL="755015" lvl="1" indent="-285115">
              <a:lnSpc>
                <a:spcPts val="3835"/>
              </a:lnSpc>
              <a:buFont typeface="Arial"/>
              <a:buChar char="–"/>
              <a:tabLst>
                <a:tab pos="755650" algn="l"/>
              </a:tabLst>
            </a:pPr>
            <a:r>
              <a:rPr sz="3200" spc="-25" dirty="0">
                <a:latin typeface="Arial"/>
                <a:cs typeface="Arial"/>
              </a:rPr>
              <a:t>90</a:t>
            </a:r>
            <a:r>
              <a:rPr sz="3200" spc="-30" dirty="0">
                <a:latin typeface="Arial"/>
                <a:cs typeface="Arial"/>
              </a:rPr>
              <a:t>%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Complet</a:t>
            </a:r>
            <a:r>
              <a:rPr sz="3200" spc="-20" dirty="0">
                <a:latin typeface="Arial"/>
                <a:cs typeface="Arial"/>
              </a:rPr>
              <a:t>e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recovery</a:t>
            </a:r>
            <a:endParaRPr sz="3200">
              <a:latin typeface="Arial"/>
              <a:cs typeface="Arial"/>
            </a:endParaRPr>
          </a:p>
          <a:p>
            <a:pPr marL="755015" lvl="1" indent="-285115">
              <a:lnSpc>
                <a:spcPct val="100000"/>
              </a:lnSpc>
              <a:buFont typeface="Arial"/>
              <a:buChar char="–"/>
              <a:tabLst>
                <a:tab pos="755650" algn="l"/>
              </a:tabLst>
            </a:pPr>
            <a:r>
              <a:rPr sz="3200" spc="-25" dirty="0">
                <a:latin typeface="Arial"/>
                <a:cs typeface="Arial"/>
              </a:rPr>
              <a:t>Severa</a:t>
            </a:r>
            <a:r>
              <a:rPr sz="3200" spc="-10" dirty="0">
                <a:latin typeface="Arial"/>
                <a:cs typeface="Arial"/>
              </a:rPr>
              <a:t>l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months</a:t>
            </a:r>
            <a:endParaRPr sz="32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22"/>
              </a:spcBef>
              <a:buFont typeface="Arial"/>
              <a:buChar char="–"/>
            </a:pPr>
            <a:endParaRPr sz="3750">
              <a:latin typeface="Times New Roman"/>
              <a:cs typeface="Times New Roman"/>
            </a:endParaRPr>
          </a:p>
          <a:p>
            <a:pPr marL="355600" indent="-342900">
              <a:lnSpc>
                <a:spcPts val="4315"/>
              </a:lnSpc>
              <a:buFont typeface="Arial"/>
              <a:buChar char="•"/>
              <a:tabLst>
                <a:tab pos="355600" algn="l"/>
              </a:tabLst>
            </a:pPr>
            <a:r>
              <a:rPr sz="3600" b="1" dirty="0">
                <a:latin typeface="Arial"/>
                <a:cs typeface="Arial"/>
              </a:rPr>
              <a:t>Prevent</a:t>
            </a:r>
            <a:r>
              <a:rPr sz="3600" b="1" spc="90" dirty="0">
                <a:latin typeface="Times New Roman"/>
                <a:cs typeface="Times New Roman"/>
              </a:rPr>
              <a:t> </a:t>
            </a:r>
            <a:r>
              <a:rPr sz="3600" b="1" spc="-5" dirty="0">
                <a:latin typeface="Arial"/>
                <a:cs typeface="Arial"/>
              </a:rPr>
              <a:t>cornea</a:t>
            </a:r>
            <a:r>
              <a:rPr sz="3600" b="1" dirty="0">
                <a:latin typeface="Arial"/>
                <a:cs typeface="Arial"/>
              </a:rPr>
              <a:t>l</a:t>
            </a:r>
            <a:r>
              <a:rPr sz="3600" b="1" spc="100" dirty="0">
                <a:latin typeface="Times New Roman"/>
                <a:cs typeface="Times New Roman"/>
              </a:rPr>
              <a:t> </a:t>
            </a:r>
            <a:r>
              <a:rPr sz="3600" b="1" spc="-20" dirty="0">
                <a:latin typeface="Arial"/>
                <a:cs typeface="Arial"/>
              </a:rPr>
              <a:t>drying</a:t>
            </a:r>
            <a:endParaRPr sz="3600">
              <a:latin typeface="Arial"/>
              <a:cs typeface="Arial"/>
            </a:endParaRPr>
          </a:p>
          <a:p>
            <a:pPr marL="755015" lvl="1" indent="-285115">
              <a:lnSpc>
                <a:spcPts val="3835"/>
              </a:lnSpc>
              <a:buFont typeface="Arial"/>
              <a:buChar char="–"/>
              <a:tabLst>
                <a:tab pos="755650" algn="l"/>
              </a:tabLst>
            </a:pPr>
            <a:r>
              <a:rPr sz="3200" spc="-25" dirty="0">
                <a:latin typeface="Arial"/>
                <a:cs typeface="Arial"/>
              </a:rPr>
              <a:t>N</a:t>
            </a:r>
            <a:r>
              <a:rPr sz="3200" spc="-20" dirty="0">
                <a:latin typeface="Arial"/>
                <a:cs typeface="Arial"/>
              </a:rPr>
              <a:t>atura</a:t>
            </a:r>
            <a:r>
              <a:rPr sz="3200" spc="-10" dirty="0">
                <a:latin typeface="Arial"/>
                <a:cs typeface="Arial"/>
              </a:rPr>
              <a:t>l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tears</a:t>
            </a:r>
            <a:endParaRPr sz="3200">
              <a:latin typeface="Arial"/>
              <a:cs typeface="Arial"/>
            </a:endParaRPr>
          </a:p>
          <a:p>
            <a:pPr marL="755015" lvl="1" indent="-285115">
              <a:lnSpc>
                <a:spcPts val="3835"/>
              </a:lnSpc>
              <a:buFont typeface="Arial"/>
              <a:buChar char="–"/>
              <a:tabLst>
                <a:tab pos="755650" algn="l"/>
              </a:tabLst>
            </a:pPr>
            <a:r>
              <a:rPr sz="3200" spc="-20" dirty="0">
                <a:latin typeface="Arial"/>
                <a:cs typeface="Arial"/>
              </a:rPr>
              <a:t>Isotonic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saline</a:t>
            </a:r>
            <a:endParaRPr sz="3200">
              <a:latin typeface="Arial"/>
              <a:cs typeface="Arial"/>
            </a:endParaRPr>
          </a:p>
          <a:p>
            <a:pPr marL="755015" lvl="1" indent="-285115">
              <a:lnSpc>
                <a:spcPct val="100000"/>
              </a:lnSpc>
              <a:buFont typeface="Arial"/>
              <a:buChar char="–"/>
              <a:tabLst>
                <a:tab pos="755650" algn="l"/>
              </a:tabLst>
            </a:pPr>
            <a:r>
              <a:rPr sz="3200" spc="-25" dirty="0">
                <a:latin typeface="Arial"/>
                <a:cs typeface="Arial"/>
              </a:rPr>
              <a:t>S</a:t>
            </a:r>
            <a:r>
              <a:rPr sz="3200" spc="-20" dirty="0">
                <a:latin typeface="Arial"/>
                <a:cs typeface="Arial"/>
              </a:rPr>
              <a:t>trips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o</a:t>
            </a:r>
            <a:r>
              <a:rPr sz="3200" spc="-10" dirty="0">
                <a:latin typeface="Arial"/>
                <a:cs typeface="Arial"/>
              </a:rPr>
              <a:t>f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skin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tape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Arial"/>
                <a:cs typeface="Arial"/>
              </a:rPr>
              <a:t>t</a:t>
            </a:r>
            <a:r>
              <a:rPr sz="3200" spc="-20" dirty="0">
                <a:latin typeface="Arial"/>
                <a:cs typeface="Arial"/>
              </a:rPr>
              <a:t>o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close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the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eye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7517" rIns="0" bIns="0" rtlCol="0">
            <a:spAutoFit/>
          </a:bodyPr>
          <a:lstStyle/>
          <a:p>
            <a:pPr marL="586740">
              <a:lnSpc>
                <a:spcPts val="6425"/>
              </a:lnSpc>
            </a:pPr>
            <a:r>
              <a:rPr sz="5400" spc="-40" dirty="0"/>
              <a:t>Medica</a:t>
            </a:r>
            <a:r>
              <a:rPr sz="5400" spc="-15" dirty="0"/>
              <a:t>l</a:t>
            </a:r>
            <a:r>
              <a:rPr sz="5400" spc="150" dirty="0">
                <a:latin typeface="Times New Roman"/>
                <a:cs typeface="Times New Roman"/>
              </a:rPr>
              <a:t> </a:t>
            </a:r>
            <a:r>
              <a:rPr sz="5400" spc="-5" dirty="0"/>
              <a:t>Management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3902" y="2169487"/>
            <a:ext cx="7579995" cy="3996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200" b="1" spc="-25" dirty="0">
                <a:latin typeface="Arial"/>
                <a:cs typeface="Arial"/>
              </a:rPr>
              <a:t>Corticosteroids</a:t>
            </a:r>
            <a:endParaRPr sz="3200">
              <a:latin typeface="Arial"/>
              <a:cs typeface="Arial"/>
            </a:endParaRPr>
          </a:p>
          <a:p>
            <a:pPr marL="868044" lvl="1" indent="-398145">
              <a:lnSpc>
                <a:spcPct val="100000"/>
              </a:lnSpc>
              <a:spcBef>
                <a:spcPts val="760"/>
              </a:spcBef>
              <a:buFont typeface="Arial"/>
              <a:buChar char="–"/>
              <a:tabLst>
                <a:tab pos="868680" algn="l"/>
              </a:tabLst>
            </a:pPr>
            <a:r>
              <a:rPr sz="3200" spc="-25" dirty="0">
                <a:latin typeface="Arial"/>
                <a:cs typeface="Arial"/>
              </a:rPr>
              <a:t>8</a:t>
            </a:r>
            <a:r>
              <a:rPr sz="3200" spc="-20" dirty="0">
                <a:latin typeface="Arial"/>
                <a:cs typeface="Arial"/>
              </a:rPr>
              <a:t>0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mg/da</a:t>
            </a:r>
            <a:r>
              <a:rPr sz="3200" spc="-20" dirty="0">
                <a:latin typeface="Arial"/>
                <a:cs typeface="Arial"/>
              </a:rPr>
              <a:t>y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po</a:t>
            </a:r>
            <a:endParaRPr sz="3200">
              <a:latin typeface="Arial"/>
              <a:cs typeface="Arial"/>
            </a:endParaRPr>
          </a:p>
          <a:p>
            <a:pPr marL="868044" lvl="1" indent="-398145">
              <a:lnSpc>
                <a:spcPct val="100000"/>
              </a:lnSpc>
              <a:spcBef>
                <a:spcPts val="755"/>
              </a:spcBef>
              <a:buFont typeface="Arial"/>
              <a:buChar char="–"/>
              <a:tabLst>
                <a:tab pos="868680" algn="l"/>
              </a:tabLst>
            </a:pPr>
            <a:r>
              <a:rPr sz="3200" spc="-30" dirty="0">
                <a:latin typeface="Arial"/>
                <a:cs typeface="Arial"/>
              </a:rPr>
              <a:t>W</a:t>
            </a:r>
            <a:r>
              <a:rPr sz="3200" spc="-20" dirty="0">
                <a:latin typeface="Arial"/>
                <a:cs typeface="Arial"/>
              </a:rPr>
              <a:t>ithin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2</a:t>
            </a:r>
            <a:r>
              <a:rPr sz="3200" spc="-20" dirty="0">
                <a:latin typeface="Arial"/>
                <a:cs typeface="Arial"/>
              </a:rPr>
              <a:t>4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Arial"/>
                <a:cs typeface="Arial"/>
              </a:rPr>
              <a:t>t</a:t>
            </a:r>
            <a:r>
              <a:rPr sz="3200" spc="-20" dirty="0">
                <a:latin typeface="Arial"/>
                <a:cs typeface="Arial"/>
              </a:rPr>
              <a:t>o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4</a:t>
            </a:r>
            <a:r>
              <a:rPr sz="3200" spc="-20" dirty="0">
                <a:latin typeface="Arial"/>
                <a:cs typeface="Arial"/>
              </a:rPr>
              <a:t>8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h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o</a:t>
            </a:r>
            <a:r>
              <a:rPr sz="3200" spc="-10" dirty="0">
                <a:latin typeface="Arial"/>
                <a:cs typeface="Arial"/>
              </a:rPr>
              <a:t>f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onse</a:t>
            </a:r>
            <a:r>
              <a:rPr sz="3200" spc="-10" dirty="0">
                <a:latin typeface="Arial"/>
                <a:cs typeface="Arial"/>
              </a:rPr>
              <a:t>t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fo</a:t>
            </a:r>
            <a:r>
              <a:rPr sz="3200" spc="-15" dirty="0">
                <a:latin typeface="Arial"/>
                <a:cs typeface="Arial"/>
              </a:rPr>
              <a:t>r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1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wk</a:t>
            </a:r>
            <a:endParaRPr sz="3200">
              <a:latin typeface="Arial"/>
              <a:cs typeface="Arial"/>
            </a:endParaRPr>
          </a:p>
          <a:p>
            <a:pPr marL="868044" lvl="1" indent="-398145">
              <a:lnSpc>
                <a:spcPct val="100000"/>
              </a:lnSpc>
              <a:spcBef>
                <a:spcPts val="760"/>
              </a:spcBef>
              <a:buFont typeface="Arial"/>
              <a:buChar char="–"/>
              <a:tabLst>
                <a:tab pos="868680" algn="l"/>
              </a:tabLst>
            </a:pPr>
            <a:r>
              <a:rPr sz="3200" spc="-25" dirty="0">
                <a:latin typeface="Arial"/>
                <a:cs typeface="Arial"/>
              </a:rPr>
              <a:t>Decrease</a:t>
            </a:r>
            <a:r>
              <a:rPr sz="3200" spc="-20" dirty="0">
                <a:latin typeface="Arial"/>
                <a:cs typeface="Arial"/>
              </a:rPr>
              <a:t>d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gradually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ove</a:t>
            </a:r>
            <a:r>
              <a:rPr sz="3200" spc="-15" dirty="0">
                <a:latin typeface="Arial"/>
                <a:cs typeface="Arial"/>
              </a:rPr>
              <a:t>r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the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2n</a:t>
            </a:r>
            <a:r>
              <a:rPr sz="3200" spc="-20" dirty="0">
                <a:latin typeface="Arial"/>
                <a:cs typeface="Arial"/>
              </a:rPr>
              <a:t>d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wk</a:t>
            </a:r>
            <a:endParaRPr sz="32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11"/>
              </a:spcBef>
              <a:buFont typeface="Arial"/>
              <a:buChar char="–"/>
            </a:pPr>
            <a:endParaRPr sz="465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200" b="1" spc="-20" dirty="0">
                <a:latin typeface="Arial"/>
                <a:cs typeface="Arial"/>
              </a:rPr>
              <a:t>Antivirals</a:t>
            </a:r>
            <a:r>
              <a:rPr sz="3200" b="1" spc="90" dirty="0">
                <a:latin typeface="Times New Roman"/>
                <a:cs typeface="Times New Roman"/>
              </a:rPr>
              <a:t> </a:t>
            </a:r>
            <a:r>
              <a:rPr sz="3200" b="1" spc="-25" dirty="0">
                <a:latin typeface="Arial"/>
                <a:cs typeface="Arial"/>
              </a:rPr>
              <a:t>(Acyclovi</a:t>
            </a:r>
            <a:r>
              <a:rPr sz="3200" b="1" spc="-15" dirty="0">
                <a:latin typeface="Arial"/>
                <a:cs typeface="Arial"/>
              </a:rPr>
              <a:t>r</a:t>
            </a:r>
            <a:r>
              <a:rPr sz="3200" b="1" spc="85" dirty="0">
                <a:latin typeface="Times New Roman"/>
                <a:cs typeface="Times New Roman"/>
              </a:rPr>
              <a:t> </a:t>
            </a:r>
            <a:r>
              <a:rPr sz="3200" b="1" spc="-15" dirty="0">
                <a:latin typeface="Arial"/>
                <a:cs typeface="Arial"/>
              </a:rPr>
              <a:t>)</a:t>
            </a:r>
            <a:endParaRPr sz="3200">
              <a:latin typeface="Arial"/>
              <a:cs typeface="Arial"/>
            </a:endParaRPr>
          </a:p>
          <a:p>
            <a:pPr marL="882650" lvl="1" indent="-412750">
              <a:lnSpc>
                <a:spcPct val="100000"/>
              </a:lnSpc>
              <a:spcBef>
                <a:spcPts val="844"/>
              </a:spcBef>
              <a:buSzPct val="88888"/>
              <a:buFont typeface="Arial"/>
              <a:buChar char="–"/>
              <a:tabLst>
                <a:tab pos="883285" algn="l"/>
              </a:tabLst>
            </a:pPr>
            <a:r>
              <a:rPr sz="3600" spc="-5" dirty="0">
                <a:latin typeface="Arial"/>
                <a:cs typeface="Arial"/>
              </a:rPr>
              <a:t>Les</a:t>
            </a:r>
            <a:r>
              <a:rPr sz="3600" dirty="0">
                <a:latin typeface="Arial"/>
                <a:cs typeface="Arial"/>
              </a:rPr>
              <a:t>s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degree</a:t>
            </a:r>
            <a:r>
              <a:rPr sz="3600" dirty="0">
                <a:latin typeface="Arial"/>
                <a:cs typeface="Arial"/>
              </a:rPr>
              <a:t>s</a:t>
            </a:r>
            <a:r>
              <a:rPr sz="3600" spc="105" dirty="0">
                <a:latin typeface="Times New Roman"/>
                <a:cs typeface="Times New Roman"/>
              </a:rPr>
              <a:t> </a:t>
            </a:r>
            <a:r>
              <a:rPr sz="3600" spc="-25" dirty="0">
                <a:latin typeface="Arial"/>
                <a:cs typeface="Arial"/>
              </a:rPr>
              <a:t>o</a:t>
            </a:r>
            <a:r>
              <a:rPr sz="3600" spc="-10" dirty="0">
                <a:latin typeface="Arial"/>
                <a:cs typeface="Arial"/>
              </a:rPr>
              <a:t>f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Arial"/>
                <a:cs typeface="Arial"/>
              </a:rPr>
              <a:t>facial</a:t>
            </a:r>
            <a:r>
              <a:rPr sz="3600" spc="9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weakness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2100">
              <a:lnSpc>
                <a:spcPts val="7850"/>
              </a:lnSpc>
            </a:pPr>
            <a:r>
              <a:rPr spc="-30" dirty="0"/>
              <a:t>Facia</a:t>
            </a:r>
            <a:r>
              <a:rPr spc="-20" dirty="0"/>
              <a:t>l</a:t>
            </a:r>
            <a:r>
              <a:rPr spc="180" dirty="0">
                <a:latin typeface="Times New Roman"/>
                <a:cs typeface="Times New Roman"/>
              </a:rPr>
              <a:t> </a:t>
            </a:r>
            <a:r>
              <a:rPr dirty="0"/>
              <a:t>Nerve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3902" y="2169487"/>
            <a:ext cx="7880984" cy="2159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10,00</a:t>
            </a:r>
            <a:r>
              <a:rPr sz="3200" spc="-20" dirty="0">
                <a:latin typeface="Arial"/>
                <a:cs typeface="Arial"/>
              </a:rPr>
              <a:t>0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neurons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7,00</a:t>
            </a:r>
            <a:r>
              <a:rPr sz="3200" spc="-20" dirty="0">
                <a:latin typeface="Arial"/>
                <a:cs typeface="Arial"/>
              </a:rPr>
              <a:t>0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myelinate</a:t>
            </a:r>
            <a:r>
              <a:rPr sz="3200" spc="-20" dirty="0">
                <a:latin typeface="Arial"/>
                <a:cs typeface="Arial"/>
              </a:rPr>
              <a:t>d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facia</a:t>
            </a:r>
            <a:r>
              <a:rPr sz="3200" spc="-10" dirty="0">
                <a:latin typeface="Arial"/>
                <a:cs typeface="Arial"/>
              </a:rPr>
              <a:t>l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expression.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S</a:t>
            </a:r>
            <a:r>
              <a:rPr sz="3200" spc="-20" dirty="0">
                <a:latin typeface="Arial"/>
                <a:cs typeface="Arial"/>
              </a:rPr>
              <a:t>uperiorly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alon</a:t>
            </a:r>
            <a:r>
              <a:rPr sz="3200" spc="-20" dirty="0">
                <a:latin typeface="Arial"/>
                <a:cs typeface="Arial"/>
              </a:rPr>
              <a:t>g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Arial"/>
                <a:cs typeface="Arial"/>
              </a:rPr>
              <a:t>the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roo</a:t>
            </a:r>
            <a:r>
              <a:rPr sz="3200" spc="-10" dirty="0">
                <a:latin typeface="Arial"/>
                <a:cs typeface="Arial"/>
              </a:rPr>
              <a:t>f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o</a:t>
            </a:r>
            <a:r>
              <a:rPr sz="3200" spc="-10" dirty="0">
                <a:latin typeface="Arial"/>
                <a:cs typeface="Arial"/>
              </a:rPr>
              <a:t>f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Arial"/>
                <a:cs typeface="Arial"/>
              </a:rPr>
              <a:t>the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IAC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(7UP)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ts val="3804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0" dirty="0">
                <a:latin typeface="Arial"/>
                <a:cs typeface="Arial"/>
              </a:rPr>
              <a:t>T</a:t>
            </a:r>
            <a:r>
              <a:rPr sz="3200" spc="-25" dirty="0">
                <a:latin typeface="Arial"/>
                <a:cs typeface="Arial"/>
              </a:rPr>
              <a:t>h</a:t>
            </a:r>
            <a:r>
              <a:rPr sz="3200" spc="-20" dirty="0">
                <a:latin typeface="Arial"/>
                <a:cs typeface="Arial"/>
              </a:rPr>
              <a:t>e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cours</a:t>
            </a:r>
            <a:r>
              <a:rPr sz="3200" spc="-20" dirty="0">
                <a:latin typeface="Arial"/>
                <a:cs typeface="Arial"/>
              </a:rPr>
              <a:t>e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7segments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2593" rIns="0" bIns="0" rtlCol="0">
            <a:spAutoFit/>
          </a:bodyPr>
          <a:lstStyle/>
          <a:p>
            <a:pPr marL="863600">
              <a:lnSpc>
                <a:spcPts val="5710"/>
              </a:lnSpc>
            </a:pPr>
            <a:r>
              <a:rPr sz="4800" dirty="0"/>
              <a:t>Melkersson-Rosenthal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1004535" y="2182933"/>
            <a:ext cx="4075429" cy="4749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800" b="1" dirty="0">
                <a:latin typeface="Arial"/>
                <a:cs typeface="Arial"/>
              </a:rPr>
              <a:t>4</a:t>
            </a:r>
            <a:r>
              <a:rPr sz="4800" b="1" spc="140" dirty="0">
                <a:latin typeface="Times New Roman"/>
                <a:cs typeface="Times New Roman"/>
              </a:rPr>
              <a:t> </a:t>
            </a:r>
            <a:r>
              <a:rPr sz="4800" b="1" spc="-30" dirty="0">
                <a:solidFill>
                  <a:srgbClr val="FF3300"/>
                </a:solidFill>
                <a:latin typeface="Arial"/>
                <a:cs typeface="Arial"/>
              </a:rPr>
              <a:t>F</a:t>
            </a:r>
            <a:r>
              <a:rPr sz="4800" b="1" dirty="0">
                <a:latin typeface="Arial"/>
                <a:cs typeface="Arial"/>
              </a:rPr>
              <a:t>s</a:t>
            </a:r>
            <a:endParaRPr sz="4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2710"/>
              </a:spcBef>
              <a:buClr>
                <a:srgbClr val="FF3300"/>
              </a:buClr>
              <a:buFont typeface="Arial"/>
              <a:buChar char="•"/>
              <a:tabLst>
                <a:tab pos="356235" algn="l"/>
              </a:tabLst>
            </a:pPr>
            <a:r>
              <a:rPr sz="3600" b="1" spc="-25" dirty="0">
                <a:solidFill>
                  <a:srgbClr val="FF3300"/>
                </a:solidFill>
                <a:latin typeface="Arial"/>
                <a:cs typeface="Arial"/>
              </a:rPr>
              <a:t>F</a:t>
            </a:r>
            <a:r>
              <a:rPr sz="3600" spc="-5" dirty="0">
                <a:latin typeface="Arial"/>
                <a:cs typeface="Arial"/>
              </a:rPr>
              <a:t>acia</a:t>
            </a:r>
            <a:r>
              <a:rPr sz="3600" dirty="0">
                <a:latin typeface="Arial"/>
                <a:cs typeface="Arial"/>
              </a:rPr>
              <a:t>l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nerv</a:t>
            </a:r>
            <a:r>
              <a:rPr sz="3600" dirty="0">
                <a:latin typeface="Arial"/>
                <a:cs typeface="Arial"/>
              </a:rPr>
              <a:t>e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palsy</a:t>
            </a:r>
            <a:endParaRPr sz="36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1440"/>
              </a:spcBef>
            </a:pPr>
            <a:r>
              <a:rPr sz="2800" dirty="0">
                <a:latin typeface="Arial"/>
                <a:cs typeface="Arial"/>
              </a:rPr>
              <a:t>(Recurrent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)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2500"/>
              </a:spcBef>
              <a:buClr>
                <a:srgbClr val="FF3300"/>
              </a:buClr>
              <a:buFont typeface="Arial"/>
              <a:buChar char="•"/>
              <a:tabLst>
                <a:tab pos="356235" algn="l"/>
              </a:tabLst>
            </a:pPr>
            <a:r>
              <a:rPr sz="3600" b="1" spc="-25" dirty="0">
                <a:solidFill>
                  <a:srgbClr val="FF3300"/>
                </a:solidFill>
                <a:latin typeface="Arial"/>
                <a:cs typeface="Arial"/>
              </a:rPr>
              <a:t>F</a:t>
            </a:r>
            <a:r>
              <a:rPr sz="3600" spc="-5" dirty="0">
                <a:latin typeface="Arial"/>
                <a:cs typeface="Arial"/>
              </a:rPr>
              <a:t>urrowe</a:t>
            </a:r>
            <a:r>
              <a:rPr sz="3600" dirty="0">
                <a:latin typeface="Arial"/>
                <a:cs typeface="Arial"/>
              </a:rPr>
              <a:t>d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tongue</a:t>
            </a:r>
            <a:endParaRPr sz="36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2590"/>
              </a:spcBef>
              <a:buClr>
                <a:srgbClr val="FF3300"/>
              </a:buClr>
              <a:buFont typeface="Arial"/>
              <a:buChar char="•"/>
              <a:tabLst>
                <a:tab pos="356235" algn="l"/>
              </a:tabLst>
            </a:pPr>
            <a:r>
              <a:rPr sz="3600" b="1" spc="-25" dirty="0">
                <a:solidFill>
                  <a:srgbClr val="FF3300"/>
                </a:solidFill>
                <a:latin typeface="Arial"/>
                <a:cs typeface="Arial"/>
              </a:rPr>
              <a:t>F</a:t>
            </a:r>
            <a:r>
              <a:rPr sz="3600" spc="-5" dirty="0">
                <a:latin typeface="Arial"/>
                <a:cs typeface="Arial"/>
              </a:rPr>
              <a:t>aciolabia</a:t>
            </a:r>
            <a:r>
              <a:rPr sz="3600" dirty="0">
                <a:latin typeface="Arial"/>
                <a:cs typeface="Arial"/>
              </a:rPr>
              <a:t>l</a:t>
            </a:r>
            <a:r>
              <a:rPr sz="3600" spc="9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edema</a:t>
            </a:r>
            <a:endParaRPr sz="36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2590"/>
              </a:spcBef>
              <a:buClr>
                <a:srgbClr val="FF3300"/>
              </a:buClr>
              <a:buFont typeface="Arial"/>
              <a:buChar char="•"/>
              <a:tabLst>
                <a:tab pos="356235" algn="l"/>
              </a:tabLst>
            </a:pPr>
            <a:r>
              <a:rPr sz="3600" b="1" spc="-25" dirty="0">
                <a:solidFill>
                  <a:srgbClr val="FF3300"/>
                </a:solidFill>
                <a:latin typeface="Arial"/>
                <a:cs typeface="Arial"/>
              </a:rPr>
              <a:t>F</a:t>
            </a:r>
            <a:r>
              <a:rPr sz="3600" spc="-5" dirty="0">
                <a:latin typeface="Arial"/>
                <a:cs typeface="Arial"/>
              </a:rPr>
              <a:t>H</a:t>
            </a:r>
            <a:r>
              <a:rPr sz="3600" dirty="0">
                <a:latin typeface="Arial"/>
                <a:cs typeface="Arial"/>
              </a:rPr>
              <a:t>x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spc="-25" dirty="0">
                <a:latin typeface="Arial"/>
                <a:cs typeface="Arial"/>
              </a:rPr>
              <a:t>+</a:t>
            </a:r>
            <a:r>
              <a:rPr sz="3600" spc="9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ve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407152" y="2157222"/>
            <a:ext cx="4085844" cy="39608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9893" rIns="0" bIns="0" rtlCol="0">
            <a:spAutoFit/>
          </a:bodyPr>
          <a:lstStyle/>
          <a:p>
            <a:pPr marL="779145">
              <a:lnSpc>
                <a:spcPct val="100000"/>
              </a:lnSpc>
            </a:pPr>
            <a:r>
              <a:rPr sz="4800" dirty="0"/>
              <a:t>Melkersson-Rosenthal</a:t>
            </a:r>
            <a:endParaRPr sz="4800"/>
          </a:p>
        </p:txBody>
      </p:sp>
      <p:sp>
        <p:nvSpPr>
          <p:cNvPr id="3" name="object 3"/>
          <p:cNvSpPr/>
          <p:nvPr/>
        </p:nvSpPr>
        <p:spPr>
          <a:xfrm>
            <a:off x="852677" y="2014727"/>
            <a:ext cx="5238750" cy="41719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45608" y="2014727"/>
            <a:ext cx="4139946" cy="41399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1451" rIns="0" bIns="0" rtlCol="0">
            <a:spAutoFit/>
          </a:bodyPr>
          <a:lstStyle/>
          <a:p>
            <a:pPr marL="695325">
              <a:lnSpc>
                <a:spcPct val="100000"/>
              </a:lnSpc>
            </a:pPr>
            <a:r>
              <a:rPr sz="4400" spc="-25" dirty="0"/>
              <a:t>Sarcoidosis</a:t>
            </a:r>
            <a:r>
              <a:rPr sz="4400" spc="130" dirty="0">
                <a:latin typeface="Times New Roman"/>
                <a:cs typeface="Times New Roman"/>
              </a:rPr>
              <a:t> </a:t>
            </a:r>
            <a:r>
              <a:rPr sz="4400" spc="-25" dirty="0"/>
              <a:t>(Heerfordt’s)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81050" y="2149601"/>
            <a:ext cx="8820149" cy="42580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05077" y="796830"/>
            <a:ext cx="6044565" cy="685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425"/>
              </a:lnSpc>
            </a:pPr>
            <a:r>
              <a:rPr sz="5400" b="1" spc="-35" dirty="0">
                <a:latin typeface="Arial"/>
                <a:cs typeface="Arial"/>
              </a:rPr>
              <a:t>Facia</a:t>
            </a:r>
            <a:r>
              <a:rPr sz="5400" b="1" spc="-15" dirty="0">
                <a:latin typeface="Arial"/>
                <a:cs typeface="Arial"/>
              </a:rPr>
              <a:t>l</a:t>
            </a:r>
            <a:r>
              <a:rPr sz="5400" b="1" spc="140" dirty="0">
                <a:latin typeface="Times New Roman"/>
                <a:cs typeface="Times New Roman"/>
              </a:rPr>
              <a:t> </a:t>
            </a:r>
            <a:r>
              <a:rPr sz="5400" b="1" spc="-5" dirty="0">
                <a:latin typeface="Arial"/>
                <a:cs typeface="Arial"/>
              </a:rPr>
              <a:t>Nerv</a:t>
            </a:r>
            <a:r>
              <a:rPr sz="5400" b="1" dirty="0">
                <a:latin typeface="Arial"/>
                <a:cs typeface="Arial"/>
              </a:rPr>
              <a:t>e</a:t>
            </a:r>
            <a:r>
              <a:rPr sz="5400" b="1" spc="150" dirty="0">
                <a:latin typeface="Times New Roman"/>
                <a:cs typeface="Times New Roman"/>
              </a:rPr>
              <a:t> </a:t>
            </a:r>
            <a:r>
              <a:rPr sz="5400" b="1" spc="-5" dirty="0">
                <a:latin typeface="Arial"/>
                <a:cs typeface="Arial"/>
              </a:rPr>
              <a:t>Palsy</a:t>
            </a:r>
            <a:endParaRPr sz="5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6302" y="1746307"/>
            <a:ext cx="2571115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710"/>
              </a:lnSpc>
            </a:pPr>
            <a:r>
              <a:rPr sz="4800" b="1" spc="-25" dirty="0">
                <a:latin typeface="Arial"/>
                <a:cs typeface="Arial"/>
              </a:rPr>
              <a:t>Infection</a:t>
            </a:r>
            <a:endParaRPr sz="4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59001" y="2305050"/>
            <a:ext cx="2544445" cy="63500"/>
          </a:xfrm>
          <a:custGeom>
            <a:avLst/>
            <a:gdLst/>
            <a:ahLst/>
            <a:cxnLst/>
            <a:rect l="l" t="t" r="r" b="b"/>
            <a:pathLst>
              <a:path w="2544445" h="63500">
                <a:moveTo>
                  <a:pt x="0" y="63245"/>
                </a:moveTo>
                <a:lnTo>
                  <a:pt x="2544317" y="63245"/>
                </a:lnTo>
                <a:lnTo>
                  <a:pt x="2544317" y="0"/>
                </a:lnTo>
                <a:lnTo>
                  <a:pt x="0" y="0"/>
                </a:lnTo>
                <a:lnTo>
                  <a:pt x="0" y="632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46302" y="2637976"/>
            <a:ext cx="4959985" cy="4229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5585" indent="-222885">
              <a:lnSpc>
                <a:spcPct val="100000"/>
              </a:lnSpc>
              <a:buFont typeface="Arial"/>
              <a:buChar char="•"/>
              <a:tabLst>
                <a:tab pos="236220" algn="l"/>
              </a:tabLst>
            </a:pPr>
            <a:r>
              <a:rPr sz="2800" dirty="0">
                <a:latin typeface="Arial"/>
                <a:cs typeface="Arial"/>
              </a:rPr>
              <a:t>Malignant</a:t>
            </a:r>
            <a:r>
              <a:rPr sz="2800" spc="8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otitis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externa</a:t>
            </a:r>
            <a:endParaRPr sz="2800">
              <a:latin typeface="Arial"/>
              <a:cs typeface="Arial"/>
            </a:endParaRPr>
          </a:p>
          <a:p>
            <a:pPr marL="235585" indent="-222885">
              <a:lnSpc>
                <a:spcPct val="100000"/>
              </a:lnSpc>
              <a:spcBef>
                <a:spcPts val="1685"/>
              </a:spcBef>
              <a:buFont typeface="Arial"/>
              <a:buChar char="•"/>
              <a:tabLst>
                <a:tab pos="236220" algn="l"/>
              </a:tabLst>
            </a:pPr>
            <a:r>
              <a:rPr sz="2800" spc="-10" dirty="0">
                <a:latin typeface="Arial"/>
                <a:cs typeface="Arial"/>
              </a:rPr>
              <a:t>O</a:t>
            </a:r>
            <a:r>
              <a:rPr sz="2800" dirty="0">
                <a:latin typeface="Arial"/>
                <a:cs typeface="Arial"/>
              </a:rPr>
              <a:t>titis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m</a:t>
            </a:r>
            <a:r>
              <a:rPr sz="2800" spc="-5" dirty="0">
                <a:latin typeface="Arial"/>
                <a:cs typeface="Arial"/>
              </a:rPr>
              <a:t>edia</a:t>
            </a:r>
            <a:endParaRPr sz="2800">
              <a:latin typeface="Arial"/>
              <a:cs typeface="Arial"/>
            </a:endParaRPr>
          </a:p>
          <a:p>
            <a:pPr marL="235585" indent="-222885">
              <a:lnSpc>
                <a:spcPct val="100000"/>
              </a:lnSpc>
              <a:spcBef>
                <a:spcPts val="1689"/>
              </a:spcBef>
              <a:buFont typeface="Arial"/>
              <a:buChar char="•"/>
              <a:tabLst>
                <a:tab pos="236220" algn="l"/>
              </a:tabLst>
            </a:pPr>
            <a:r>
              <a:rPr sz="2800" dirty="0">
                <a:latin typeface="Arial"/>
                <a:cs typeface="Arial"/>
              </a:rPr>
              <a:t>Mastoiditis</a:t>
            </a:r>
            <a:endParaRPr sz="2800">
              <a:latin typeface="Arial"/>
              <a:cs typeface="Arial"/>
            </a:endParaRPr>
          </a:p>
          <a:p>
            <a:pPr marL="235585" indent="-222885">
              <a:lnSpc>
                <a:spcPct val="100000"/>
              </a:lnSpc>
              <a:spcBef>
                <a:spcPts val="1689"/>
              </a:spcBef>
              <a:buFont typeface="Arial"/>
              <a:buChar char="•"/>
              <a:tabLst>
                <a:tab pos="236220" algn="l"/>
              </a:tabLst>
            </a:pPr>
            <a:r>
              <a:rPr sz="2800" spc="-5" dirty="0">
                <a:latin typeface="Arial"/>
                <a:cs typeface="Arial"/>
              </a:rPr>
              <a:t>R</a:t>
            </a:r>
            <a:r>
              <a:rPr sz="2800" dirty="0">
                <a:latin typeface="Arial"/>
                <a:cs typeface="Arial"/>
              </a:rPr>
              <a:t>amsey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Hunt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(Herpes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zoster)</a:t>
            </a:r>
            <a:endParaRPr sz="2800">
              <a:latin typeface="Arial"/>
              <a:cs typeface="Arial"/>
            </a:endParaRPr>
          </a:p>
          <a:p>
            <a:pPr marL="235585" indent="-222885">
              <a:lnSpc>
                <a:spcPct val="100000"/>
              </a:lnSpc>
              <a:spcBef>
                <a:spcPts val="1685"/>
              </a:spcBef>
              <a:buFont typeface="Arial"/>
              <a:buChar char="•"/>
              <a:tabLst>
                <a:tab pos="236220" algn="l"/>
              </a:tabLst>
            </a:pPr>
            <a:r>
              <a:rPr sz="2800" spc="-5" dirty="0">
                <a:latin typeface="Arial"/>
                <a:cs typeface="Arial"/>
              </a:rPr>
              <a:t>E</a:t>
            </a:r>
            <a:r>
              <a:rPr sz="2800" dirty="0">
                <a:latin typeface="Arial"/>
                <a:cs typeface="Arial"/>
              </a:rPr>
              <a:t>ncephalitis</a:t>
            </a:r>
            <a:endParaRPr sz="2800">
              <a:latin typeface="Arial"/>
              <a:cs typeface="Arial"/>
            </a:endParaRPr>
          </a:p>
          <a:p>
            <a:pPr marL="235585" indent="-222885">
              <a:lnSpc>
                <a:spcPct val="100000"/>
              </a:lnSpc>
              <a:spcBef>
                <a:spcPts val="1689"/>
              </a:spcBef>
              <a:buFont typeface="Arial"/>
              <a:buChar char="•"/>
              <a:tabLst>
                <a:tab pos="236220" algn="l"/>
              </a:tabLst>
            </a:pPr>
            <a:r>
              <a:rPr sz="2800" spc="-5" dirty="0">
                <a:latin typeface="Arial"/>
                <a:cs typeface="Arial"/>
              </a:rPr>
              <a:t>P</a:t>
            </a:r>
            <a:r>
              <a:rPr sz="2800" dirty="0">
                <a:latin typeface="Arial"/>
                <a:cs typeface="Arial"/>
              </a:rPr>
              <a:t>ol</a:t>
            </a:r>
            <a:r>
              <a:rPr sz="2800" spc="-5" dirty="0">
                <a:latin typeface="Arial"/>
                <a:cs typeface="Arial"/>
              </a:rPr>
              <a:t>i</a:t>
            </a:r>
            <a:r>
              <a:rPr sz="2800" dirty="0">
                <a:latin typeface="Arial"/>
                <a:cs typeface="Arial"/>
              </a:rPr>
              <a:t>o</a:t>
            </a:r>
            <a:endParaRPr sz="2800">
              <a:latin typeface="Arial"/>
              <a:cs typeface="Arial"/>
            </a:endParaRPr>
          </a:p>
          <a:p>
            <a:pPr marL="235585" indent="-222885">
              <a:lnSpc>
                <a:spcPct val="100000"/>
              </a:lnSpc>
              <a:spcBef>
                <a:spcPts val="1689"/>
              </a:spcBef>
              <a:buFont typeface="Arial"/>
              <a:buChar char="•"/>
              <a:tabLst>
                <a:tab pos="236220" algn="l"/>
              </a:tabLst>
            </a:pPr>
            <a:r>
              <a:rPr sz="2800" spc="-10" dirty="0">
                <a:latin typeface="Arial"/>
                <a:cs typeface="Arial"/>
              </a:rPr>
              <a:t>S</a:t>
            </a:r>
            <a:r>
              <a:rPr sz="2800" dirty="0">
                <a:latin typeface="Arial"/>
                <a:cs typeface="Arial"/>
              </a:rPr>
              <a:t>yphilis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2593" rIns="0" bIns="0" rtlCol="0">
            <a:spAutoFit/>
          </a:bodyPr>
          <a:lstStyle/>
          <a:p>
            <a:pPr marL="540385">
              <a:lnSpc>
                <a:spcPts val="5710"/>
              </a:lnSpc>
            </a:pPr>
            <a:r>
              <a:rPr sz="4800" spc="-25" dirty="0"/>
              <a:t>Malignant</a:t>
            </a:r>
            <a:r>
              <a:rPr sz="4800" spc="145" dirty="0">
                <a:latin typeface="Times New Roman"/>
                <a:cs typeface="Times New Roman"/>
              </a:rPr>
              <a:t> </a:t>
            </a:r>
            <a:r>
              <a:rPr sz="4800" spc="-25" dirty="0"/>
              <a:t>Otitis</a:t>
            </a:r>
            <a:r>
              <a:rPr sz="4800" spc="140" dirty="0">
                <a:latin typeface="Times New Roman"/>
                <a:cs typeface="Times New Roman"/>
              </a:rPr>
              <a:t> </a:t>
            </a:r>
            <a:r>
              <a:rPr sz="4800" dirty="0"/>
              <a:t>Externa</a:t>
            </a:r>
            <a:endParaRPr sz="4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3902" y="2146333"/>
            <a:ext cx="1473835" cy="685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425"/>
              </a:lnSpc>
            </a:pPr>
            <a:r>
              <a:rPr sz="5400" b="1" dirty="0">
                <a:solidFill>
                  <a:srgbClr val="FF3300"/>
                </a:solidFill>
                <a:latin typeface="Arial"/>
                <a:cs typeface="Arial"/>
              </a:rPr>
              <a:t>4</a:t>
            </a:r>
            <a:r>
              <a:rPr sz="5400" b="1" spc="145" dirty="0">
                <a:solidFill>
                  <a:srgbClr val="FF3300"/>
                </a:solidFill>
                <a:latin typeface="Times New Roman"/>
                <a:cs typeface="Times New Roman"/>
              </a:rPr>
              <a:t> </a:t>
            </a:r>
            <a:r>
              <a:rPr sz="5400" b="1" dirty="0">
                <a:solidFill>
                  <a:srgbClr val="FF3300"/>
                </a:solidFill>
                <a:latin typeface="Arial"/>
                <a:cs typeface="Arial"/>
              </a:rPr>
              <a:t>Ds</a:t>
            </a:r>
            <a:endParaRPr sz="5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06601" y="2774442"/>
            <a:ext cx="1449070" cy="71120"/>
          </a:xfrm>
          <a:custGeom>
            <a:avLst/>
            <a:gdLst/>
            <a:ahLst/>
            <a:cxnLst/>
            <a:rect l="l" t="t" r="r" b="b"/>
            <a:pathLst>
              <a:path w="1449070" h="71119">
                <a:moveTo>
                  <a:pt x="0" y="70865"/>
                </a:moveTo>
                <a:lnTo>
                  <a:pt x="1448561" y="70865"/>
                </a:lnTo>
                <a:lnTo>
                  <a:pt x="1448561" y="0"/>
                </a:lnTo>
                <a:lnTo>
                  <a:pt x="0" y="0"/>
                </a:lnTo>
                <a:lnTo>
                  <a:pt x="0" y="70865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93901" y="2938966"/>
            <a:ext cx="4447540" cy="3533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FF3300"/>
              </a:buClr>
              <a:buFont typeface="Arial"/>
              <a:buChar char="•"/>
              <a:tabLst>
                <a:tab pos="355600" algn="l"/>
              </a:tabLst>
            </a:pPr>
            <a:r>
              <a:rPr sz="2800" b="1" spc="-5" dirty="0">
                <a:solidFill>
                  <a:srgbClr val="FF3300"/>
                </a:solidFill>
                <a:latin typeface="Arial"/>
                <a:cs typeface="Arial"/>
              </a:rPr>
              <a:t>D</a:t>
            </a:r>
            <a:r>
              <a:rPr sz="2800" dirty="0">
                <a:latin typeface="Arial"/>
                <a:cs typeface="Arial"/>
              </a:rPr>
              <a:t>iabetes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mellitus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40"/>
              </a:spcBef>
              <a:buClr>
                <a:srgbClr val="FF3300"/>
              </a:buClr>
              <a:buFont typeface="Arial"/>
              <a:buChar char="•"/>
              <a:tabLst>
                <a:tab pos="355600" algn="l"/>
              </a:tabLst>
            </a:pPr>
            <a:r>
              <a:rPr sz="2800" b="1" spc="-5" dirty="0">
                <a:solidFill>
                  <a:srgbClr val="FF3300"/>
                </a:solidFill>
                <a:latin typeface="Arial"/>
                <a:cs typeface="Arial"/>
              </a:rPr>
              <a:t>D</a:t>
            </a:r>
            <a:r>
              <a:rPr sz="2800" dirty="0">
                <a:latin typeface="Arial"/>
                <a:cs typeface="Arial"/>
              </a:rPr>
              <a:t>ischarge</a:t>
            </a:r>
            <a:r>
              <a:rPr sz="2800" spc="8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(Purulent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)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35"/>
              </a:spcBef>
              <a:buClr>
                <a:srgbClr val="FF3300"/>
              </a:buClr>
              <a:buFont typeface="Arial"/>
              <a:buChar char="•"/>
              <a:tabLst>
                <a:tab pos="355600" algn="l"/>
              </a:tabLst>
            </a:pPr>
            <a:r>
              <a:rPr sz="2800" b="1" spc="-5" dirty="0">
                <a:solidFill>
                  <a:srgbClr val="FF3300"/>
                </a:solidFill>
                <a:latin typeface="Arial"/>
                <a:cs typeface="Arial"/>
              </a:rPr>
              <a:t>D</a:t>
            </a:r>
            <a:r>
              <a:rPr sz="2800" dirty="0">
                <a:latin typeface="Arial"/>
                <a:cs typeface="Arial"/>
              </a:rPr>
              <a:t>iscomfort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40"/>
              </a:spcBef>
              <a:buClr>
                <a:srgbClr val="FF3300"/>
              </a:buClr>
              <a:buFont typeface="Arial"/>
              <a:buChar char="•"/>
              <a:tabLst>
                <a:tab pos="355600" algn="l"/>
              </a:tabLst>
            </a:pPr>
            <a:r>
              <a:rPr sz="2800" b="1" spc="-5" dirty="0">
                <a:solidFill>
                  <a:srgbClr val="FF3300"/>
                </a:solidFill>
                <a:latin typeface="Arial"/>
                <a:cs typeface="Arial"/>
              </a:rPr>
              <a:t>D</a:t>
            </a:r>
            <a:r>
              <a:rPr sz="2800" dirty="0">
                <a:latin typeface="Arial"/>
                <a:cs typeface="Arial"/>
              </a:rPr>
              <a:t>ysfunction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Cranial</a:t>
            </a:r>
            <a:r>
              <a:rPr sz="2800" spc="8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nerve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3"/>
              </a:spcBef>
              <a:buClr>
                <a:srgbClr val="FF3300"/>
              </a:buClr>
              <a:buFont typeface="Arial"/>
              <a:buChar char="•"/>
            </a:pPr>
            <a:endParaRPr sz="3500">
              <a:latin typeface="Times New Roman"/>
              <a:cs typeface="Times New Roman"/>
            </a:endParaRPr>
          </a:p>
          <a:p>
            <a:pPr marL="354965" indent="-342265">
              <a:lnSpc>
                <a:spcPct val="100000"/>
              </a:lnSpc>
              <a:buClr>
                <a:srgbClr val="FF3300"/>
              </a:buClr>
              <a:buFont typeface="Arial"/>
              <a:buChar char="•"/>
              <a:tabLst>
                <a:tab pos="355600" algn="l"/>
              </a:tabLst>
            </a:pPr>
            <a:r>
              <a:rPr sz="2800" spc="-5" dirty="0">
                <a:latin typeface="Arial"/>
                <a:cs typeface="Arial"/>
              </a:rPr>
              <a:t>G</a:t>
            </a:r>
            <a:r>
              <a:rPr sz="2800" dirty="0">
                <a:latin typeface="Arial"/>
                <a:cs typeface="Arial"/>
              </a:rPr>
              <a:t>ranulation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obscured</a:t>
            </a:r>
            <a:r>
              <a:rPr sz="2800" spc="8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TM</a:t>
            </a:r>
            <a:endParaRPr sz="2800">
              <a:latin typeface="Arial"/>
              <a:cs typeface="Arial"/>
            </a:endParaRPr>
          </a:p>
          <a:p>
            <a:pPr marL="2669540">
              <a:lnSpc>
                <a:spcPct val="100000"/>
              </a:lnSpc>
              <a:spcBef>
                <a:spcPts val="580"/>
              </a:spcBef>
            </a:pPr>
            <a:r>
              <a:rPr sz="4800" spc="385" dirty="0">
                <a:latin typeface="Wingdings"/>
                <a:cs typeface="Wingdings"/>
              </a:rPr>
              <a:t></a:t>
            </a:r>
            <a:endParaRPr sz="4800">
              <a:latin typeface="Wingdings"/>
              <a:cs typeface="Wingding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535929" y="2446020"/>
            <a:ext cx="3814572" cy="39768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07185" y="845192"/>
            <a:ext cx="5843905" cy="1041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0" b="1" spc="-35" dirty="0">
                <a:latin typeface="Arial"/>
                <a:cs typeface="Arial"/>
              </a:rPr>
              <a:t>Otitis</a:t>
            </a:r>
            <a:r>
              <a:rPr sz="8000" b="1" spc="225" dirty="0">
                <a:latin typeface="Times New Roman"/>
                <a:cs typeface="Times New Roman"/>
              </a:rPr>
              <a:t> </a:t>
            </a:r>
            <a:r>
              <a:rPr sz="8000" b="1" spc="-50" dirty="0">
                <a:latin typeface="Arial"/>
                <a:cs typeface="Arial"/>
              </a:rPr>
              <a:t>media</a:t>
            </a:r>
            <a:endParaRPr sz="8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6696" y="2014728"/>
            <a:ext cx="3813810" cy="41765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85182" y="2086355"/>
            <a:ext cx="4176522" cy="40050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" y="45720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28800" y="701801"/>
            <a:ext cx="6324600" cy="5873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05428" y="2073401"/>
            <a:ext cx="3168396" cy="38290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2048255"/>
            <a:ext cx="3393948" cy="38541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60869" y="2055876"/>
            <a:ext cx="2640329" cy="37749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5274" rIns="0" bIns="0" rtlCol="0">
            <a:spAutoFit/>
          </a:bodyPr>
          <a:lstStyle/>
          <a:p>
            <a:pPr marL="1895475">
              <a:lnSpc>
                <a:spcPct val="100000"/>
              </a:lnSpc>
            </a:pPr>
            <a:r>
              <a:rPr sz="6000" spc="-35" dirty="0"/>
              <a:t>Mastoiditis</a:t>
            </a:r>
            <a:endParaRPr sz="600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54455">
              <a:lnSpc>
                <a:spcPts val="7850"/>
              </a:lnSpc>
            </a:pPr>
            <a:r>
              <a:rPr dirty="0"/>
              <a:t>Ramsay</a:t>
            </a:r>
            <a:r>
              <a:rPr spc="200" dirty="0">
                <a:latin typeface="Times New Roman"/>
                <a:cs typeface="Times New Roman"/>
              </a:rPr>
              <a:t> </a:t>
            </a:r>
            <a:r>
              <a:rPr spc="-40" dirty="0"/>
              <a:t>Hunt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3902" y="2169487"/>
            <a:ext cx="5036185" cy="4204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84074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H</a:t>
            </a:r>
            <a:r>
              <a:rPr sz="3200" spc="-20" dirty="0">
                <a:latin typeface="Arial"/>
                <a:cs typeface="Arial"/>
              </a:rPr>
              <a:t>erpetifor</a:t>
            </a:r>
            <a:r>
              <a:rPr sz="3200" spc="-30" dirty="0">
                <a:latin typeface="Arial"/>
                <a:cs typeface="Arial"/>
              </a:rPr>
              <a:t>m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vesicular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eruptions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(VZV)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P</a:t>
            </a:r>
            <a:r>
              <a:rPr sz="3200" spc="-20" dirty="0">
                <a:latin typeface="Arial"/>
                <a:cs typeface="Arial"/>
              </a:rPr>
              <a:t>ainful</a:t>
            </a:r>
            <a:endParaRPr sz="3200">
              <a:latin typeface="Arial"/>
              <a:cs typeface="Arial"/>
            </a:endParaRPr>
          </a:p>
          <a:p>
            <a:pPr marL="355600" marR="1538605" indent="-342900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0" dirty="0">
                <a:latin typeface="Arial"/>
                <a:cs typeface="Arial"/>
              </a:rPr>
              <a:t>vestibulocochlear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dysfunction</a:t>
            </a:r>
            <a:endParaRPr sz="32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0" dirty="0">
                <a:latin typeface="Arial"/>
                <a:cs typeface="Arial"/>
              </a:rPr>
              <a:t>T</a:t>
            </a:r>
            <a:r>
              <a:rPr sz="3200" spc="-25" dirty="0">
                <a:latin typeface="Arial"/>
                <a:cs typeface="Arial"/>
              </a:rPr>
              <a:t>reatmen</a:t>
            </a:r>
            <a:r>
              <a:rPr sz="3200" spc="-10" dirty="0">
                <a:latin typeface="Arial"/>
                <a:cs typeface="Arial"/>
              </a:rPr>
              <a:t>t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Arial"/>
                <a:cs typeface="Arial"/>
              </a:rPr>
              <a:t>i</a:t>
            </a:r>
            <a:r>
              <a:rPr sz="3200" spc="-20" dirty="0">
                <a:latin typeface="Arial"/>
                <a:cs typeface="Arial"/>
              </a:rPr>
              <a:t>s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equivalen</a:t>
            </a:r>
            <a:r>
              <a:rPr sz="3200" spc="-10" dirty="0">
                <a:latin typeface="Arial"/>
                <a:cs typeface="Arial"/>
              </a:rPr>
              <a:t>t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to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Arial"/>
                <a:cs typeface="Arial"/>
              </a:rPr>
              <a:t>Bell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Arial"/>
                <a:cs typeface="Arial"/>
              </a:rPr>
              <a:t>palsy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ts val="3804"/>
              </a:lnSpc>
              <a:spcBef>
                <a:spcPts val="755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Poo</a:t>
            </a:r>
            <a:r>
              <a:rPr sz="3200" spc="-15" dirty="0">
                <a:latin typeface="Arial"/>
                <a:cs typeface="Arial"/>
              </a:rPr>
              <a:t>r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outcome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397752" y="1690877"/>
            <a:ext cx="2916174" cy="29161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85026" y="4533900"/>
            <a:ext cx="2460498" cy="2781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51915">
              <a:lnSpc>
                <a:spcPts val="5710"/>
              </a:lnSpc>
            </a:pPr>
            <a:r>
              <a:rPr sz="4800" spc="-25" dirty="0"/>
              <a:t>Facial</a:t>
            </a:r>
            <a:r>
              <a:rPr sz="4800" spc="130" dirty="0">
                <a:latin typeface="Times New Roman"/>
                <a:cs typeface="Times New Roman"/>
              </a:rPr>
              <a:t> </a:t>
            </a:r>
            <a:r>
              <a:rPr sz="4800" dirty="0"/>
              <a:t>Nerve</a:t>
            </a:r>
            <a:r>
              <a:rPr sz="4800" spc="140" dirty="0">
                <a:latin typeface="Times New Roman"/>
                <a:cs typeface="Times New Roman"/>
              </a:rPr>
              <a:t> </a:t>
            </a:r>
            <a:r>
              <a:rPr sz="4800" dirty="0"/>
              <a:t>Palsy</a:t>
            </a:r>
            <a:endParaRPr sz="4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9001" y="2248662"/>
            <a:ext cx="2828290" cy="58419"/>
          </a:xfrm>
          <a:custGeom>
            <a:avLst/>
            <a:gdLst/>
            <a:ahLst/>
            <a:cxnLst/>
            <a:rect l="l" t="t" r="r" b="b"/>
            <a:pathLst>
              <a:path w="2828290" h="58419">
                <a:moveTo>
                  <a:pt x="0" y="57911"/>
                </a:moveTo>
                <a:lnTo>
                  <a:pt x="2827781" y="57911"/>
                </a:lnTo>
                <a:lnTo>
                  <a:pt x="2827781" y="0"/>
                </a:lnTo>
                <a:lnTo>
                  <a:pt x="0" y="0"/>
                </a:lnTo>
                <a:lnTo>
                  <a:pt x="0" y="579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46302" y="1736623"/>
            <a:ext cx="5137785" cy="4693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b="1" spc="-25" dirty="0">
                <a:latin typeface="Arial"/>
                <a:cs typeface="Arial"/>
              </a:rPr>
              <a:t>Neoplastic</a:t>
            </a:r>
            <a:endParaRPr sz="4400">
              <a:latin typeface="Arial"/>
              <a:cs typeface="Arial"/>
            </a:endParaRPr>
          </a:p>
          <a:p>
            <a:pPr marL="299720" indent="-287020">
              <a:lnSpc>
                <a:spcPct val="100000"/>
              </a:lnSpc>
              <a:spcBef>
                <a:spcPts val="2180"/>
              </a:spcBef>
              <a:buFont typeface="Arial"/>
              <a:buChar char="•"/>
              <a:tabLst>
                <a:tab pos="300355" algn="l"/>
              </a:tabLst>
            </a:pPr>
            <a:r>
              <a:rPr sz="3600" dirty="0">
                <a:latin typeface="Arial"/>
                <a:cs typeface="Arial"/>
              </a:rPr>
              <a:t>M</a:t>
            </a:r>
            <a:r>
              <a:rPr sz="3600" spc="-5" dirty="0">
                <a:latin typeface="Arial"/>
                <a:cs typeface="Arial"/>
              </a:rPr>
              <a:t>alignan</a:t>
            </a:r>
            <a:r>
              <a:rPr sz="3600" dirty="0">
                <a:latin typeface="Arial"/>
                <a:cs typeface="Arial"/>
              </a:rPr>
              <a:t>t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paroti</a:t>
            </a:r>
            <a:r>
              <a:rPr sz="3600" dirty="0">
                <a:latin typeface="Arial"/>
                <a:cs typeface="Arial"/>
              </a:rPr>
              <a:t>d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lesion</a:t>
            </a:r>
            <a:endParaRPr sz="3600">
              <a:latin typeface="Arial"/>
              <a:cs typeface="Arial"/>
            </a:endParaRPr>
          </a:p>
          <a:p>
            <a:pPr marL="299720" indent="-287020">
              <a:lnSpc>
                <a:spcPct val="100000"/>
              </a:lnSpc>
              <a:spcBef>
                <a:spcPts val="2165"/>
              </a:spcBef>
              <a:buFont typeface="Arial"/>
              <a:buChar char="•"/>
              <a:tabLst>
                <a:tab pos="300355" algn="l"/>
              </a:tabLst>
            </a:pPr>
            <a:r>
              <a:rPr sz="3600" spc="-5" dirty="0">
                <a:latin typeface="Arial"/>
                <a:cs typeface="Arial"/>
              </a:rPr>
              <a:t>Cholesteatoma</a:t>
            </a:r>
            <a:endParaRPr sz="3600">
              <a:latin typeface="Arial"/>
              <a:cs typeface="Arial"/>
            </a:endParaRPr>
          </a:p>
          <a:p>
            <a:pPr marL="299720" indent="-287020">
              <a:lnSpc>
                <a:spcPct val="100000"/>
              </a:lnSpc>
              <a:spcBef>
                <a:spcPts val="2165"/>
              </a:spcBef>
              <a:buFont typeface="Arial"/>
              <a:buChar char="•"/>
              <a:tabLst>
                <a:tab pos="300355" algn="l"/>
              </a:tabLst>
            </a:pPr>
            <a:r>
              <a:rPr sz="3600" spc="-30" dirty="0">
                <a:latin typeface="Arial"/>
                <a:cs typeface="Arial"/>
              </a:rPr>
              <a:t>A</a:t>
            </a:r>
            <a:r>
              <a:rPr sz="3600" spc="-5" dirty="0">
                <a:latin typeface="Arial"/>
                <a:cs typeface="Arial"/>
              </a:rPr>
              <a:t>cousti</a:t>
            </a:r>
            <a:r>
              <a:rPr sz="3600" dirty="0">
                <a:latin typeface="Arial"/>
                <a:cs typeface="Arial"/>
              </a:rPr>
              <a:t>c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neuroma</a:t>
            </a:r>
            <a:endParaRPr sz="3600">
              <a:latin typeface="Arial"/>
              <a:cs typeface="Arial"/>
            </a:endParaRPr>
          </a:p>
          <a:p>
            <a:pPr marL="299720" indent="-287020">
              <a:lnSpc>
                <a:spcPct val="100000"/>
              </a:lnSpc>
              <a:spcBef>
                <a:spcPts val="2170"/>
              </a:spcBef>
              <a:buFont typeface="Arial"/>
              <a:buChar char="•"/>
              <a:tabLst>
                <a:tab pos="300355" algn="l"/>
              </a:tabLst>
            </a:pPr>
            <a:r>
              <a:rPr sz="3600" spc="-5" dirty="0">
                <a:latin typeface="Arial"/>
                <a:cs typeface="Arial"/>
              </a:rPr>
              <a:t>C</a:t>
            </a:r>
            <a:r>
              <a:rPr sz="3600" dirty="0">
                <a:latin typeface="Arial"/>
                <a:cs typeface="Arial"/>
              </a:rPr>
              <a:t>N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spc="-25" dirty="0">
                <a:latin typeface="Arial"/>
                <a:cs typeface="Arial"/>
              </a:rPr>
              <a:t>VI</a:t>
            </a:r>
            <a:r>
              <a:rPr sz="3600" spc="-10" dirty="0">
                <a:latin typeface="Arial"/>
                <a:cs typeface="Arial"/>
              </a:rPr>
              <a:t>I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tumor</a:t>
            </a:r>
            <a:endParaRPr sz="3600">
              <a:latin typeface="Arial"/>
              <a:cs typeface="Arial"/>
            </a:endParaRPr>
          </a:p>
          <a:p>
            <a:pPr marL="426720" indent="-414020">
              <a:lnSpc>
                <a:spcPct val="100000"/>
              </a:lnSpc>
              <a:spcBef>
                <a:spcPts val="2165"/>
              </a:spcBef>
              <a:buFont typeface="Arial"/>
              <a:buChar char="•"/>
              <a:tabLst>
                <a:tab pos="427355" algn="l"/>
              </a:tabLst>
            </a:pPr>
            <a:r>
              <a:rPr sz="3600" spc="-5" dirty="0">
                <a:latin typeface="Arial"/>
                <a:cs typeface="Arial"/>
              </a:rPr>
              <a:t>Meningioma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3103" y="1222247"/>
            <a:ext cx="7620000" cy="5715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60804" y="549402"/>
            <a:ext cx="6337553" cy="24757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413601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2620">
              <a:lnSpc>
                <a:spcPts val="7850"/>
              </a:lnSpc>
            </a:pPr>
            <a:r>
              <a:rPr dirty="0"/>
              <a:t>Neoplastic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3902" y="2136881"/>
            <a:ext cx="5473065" cy="4257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-30" dirty="0">
                <a:solidFill>
                  <a:srgbClr val="FF3300"/>
                </a:solidFill>
                <a:latin typeface="Times New Roman"/>
                <a:cs typeface="Times New Roman"/>
              </a:rPr>
              <a:t>SPORT</a:t>
            </a:r>
            <a:r>
              <a:rPr sz="4400" spc="350" dirty="0">
                <a:latin typeface="Wingdings"/>
                <a:cs typeface="Wingdings"/>
              </a:rPr>
              <a:t></a:t>
            </a:r>
            <a:r>
              <a:rPr sz="4400" spc="350" dirty="0">
                <a:latin typeface="Times New Roman"/>
                <a:cs typeface="Times New Roman"/>
              </a:rPr>
              <a:t> </a:t>
            </a:r>
            <a:r>
              <a:rPr sz="4400" spc="-30" dirty="0">
                <a:latin typeface="Times New Roman"/>
                <a:cs typeface="Times New Roman"/>
              </a:rPr>
              <a:t>Neoplasm</a:t>
            </a:r>
            <a:endParaRPr sz="4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20"/>
              </a:spcBef>
              <a:buClr>
                <a:srgbClr val="FF3300"/>
              </a:buClr>
              <a:buFont typeface="Times New Roman"/>
              <a:buChar char="•"/>
              <a:tabLst>
                <a:tab pos="355600" algn="l"/>
              </a:tabLst>
            </a:pPr>
            <a:r>
              <a:rPr sz="4400" spc="-25" dirty="0">
                <a:solidFill>
                  <a:srgbClr val="FF3300"/>
                </a:solidFill>
                <a:latin typeface="Times New Roman"/>
                <a:cs typeface="Times New Roman"/>
              </a:rPr>
              <a:t>S</a:t>
            </a:r>
            <a:r>
              <a:rPr sz="4400" spc="-20" dirty="0">
                <a:latin typeface="Times New Roman"/>
                <a:cs typeface="Times New Roman"/>
              </a:rPr>
              <a:t>lowly</a:t>
            </a:r>
            <a:r>
              <a:rPr sz="4400" spc="-10" dirty="0">
                <a:latin typeface="Times New Roman"/>
                <a:cs typeface="Times New Roman"/>
              </a:rPr>
              <a:t> </a:t>
            </a:r>
            <a:r>
              <a:rPr sz="4400" spc="-20" dirty="0">
                <a:latin typeface="Times New Roman"/>
                <a:cs typeface="Times New Roman"/>
              </a:rPr>
              <a:t>progressive</a:t>
            </a:r>
            <a:endParaRPr sz="4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15"/>
              </a:spcBef>
              <a:buClr>
                <a:srgbClr val="FF3300"/>
              </a:buClr>
              <a:buFont typeface="Times New Roman"/>
              <a:buChar char="•"/>
              <a:tabLst>
                <a:tab pos="355600" algn="l"/>
              </a:tabLst>
            </a:pPr>
            <a:r>
              <a:rPr sz="4400" spc="-25" dirty="0">
                <a:solidFill>
                  <a:srgbClr val="FF3300"/>
                </a:solidFill>
                <a:latin typeface="Times New Roman"/>
                <a:cs typeface="Times New Roman"/>
              </a:rPr>
              <a:t>P</a:t>
            </a:r>
            <a:r>
              <a:rPr sz="4400" spc="-20" dirty="0">
                <a:latin typeface="Times New Roman"/>
                <a:cs typeface="Times New Roman"/>
              </a:rPr>
              <a:t>ersistent</a:t>
            </a:r>
            <a:r>
              <a:rPr sz="4400" spc="-10" dirty="0">
                <a:latin typeface="Times New Roman"/>
                <a:cs typeface="Times New Roman"/>
              </a:rPr>
              <a:t> </a:t>
            </a:r>
            <a:r>
              <a:rPr sz="4400" spc="-25" dirty="0">
                <a:latin typeface="Times New Roman"/>
                <a:cs typeface="Times New Roman"/>
              </a:rPr>
              <a:t>&gt;4</a:t>
            </a:r>
            <a:r>
              <a:rPr sz="4400" dirty="0">
                <a:latin typeface="Times New Roman"/>
                <a:cs typeface="Times New Roman"/>
              </a:rPr>
              <a:t> </a:t>
            </a:r>
            <a:r>
              <a:rPr sz="4400" spc="-25" dirty="0">
                <a:latin typeface="Times New Roman"/>
                <a:cs typeface="Times New Roman"/>
              </a:rPr>
              <a:t>months</a:t>
            </a:r>
            <a:endParaRPr sz="4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20"/>
              </a:spcBef>
              <a:buClr>
                <a:srgbClr val="FF3300"/>
              </a:buClr>
              <a:buFont typeface="Times New Roman"/>
              <a:buChar char="•"/>
              <a:tabLst>
                <a:tab pos="355600" algn="l"/>
                <a:tab pos="3241040" algn="l"/>
              </a:tabLst>
            </a:pPr>
            <a:r>
              <a:rPr sz="4400" spc="-40" dirty="0">
                <a:solidFill>
                  <a:srgbClr val="FF3300"/>
                </a:solidFill>
                <a:latin typeface="Times New Roman"/>
                <a:cs typeface="Times New Roman"/>
              </a:rPr>
              <a:t>O</a:t>
            </a:r>
            <a:r>
              <a:rPr sz="4400" spc="-20" dirty="0">
                <a:latin typeface="Times New Roman"/>
                <a:cs typeface="Times New Roman"/>
              </a:rPr>
              <a:t>ther</a:t>
            </a:r>
            <a:r>
              <a:rPr sz="4400" spc="-5" dirty="0">
                <a:latin typeface="Times New Roman"/>
                <a:cs typeface="Times New Roman"/>
              </a:rPr>
              <a:t> </a:t>
            </a:r>
            <a:r>
              <a:rPr sz="4400" spc="-25" dirty="0">
                <a:latin typeface="Times New Roman"/>
                <a:cs typeface="Times New Roman"/>
              </a:rPr>
              <a:t>C.N.</a:t>
            </a:r>
            <a:r>
              <a:rPr sz="4400" dirty="0">
                <a:latin typeface="Times New Roman"/>
                <a:cs typeface="Times New Roman"/>
              </a:rPr>
              <a:t>	</a:t>
            </a:r>
            <a:r>
              <a:rPr sz="4400" spc="-25" dirty="0">
                <a:latin typeface="Times New Roman"/>
                <a:cs typeface="Times New Roman"/>
              </a:rPr>
              <a:t>Ex</a:t>
            </a:r>
            <a:r>
              <a:rPr sz="4400" spc="-5" dirty="0">
                <a:latin typeface="Times New Roman"/>
                <a:cs typeface="Times New Roman"/>
              </a:rPr>
              <a:t> </a:t>
            </a:r>
            <a:r>
              <a:rPr sz="4400" spc="-35" dirty="0">
                <a:latin typeface="Times New Roman"/>
                <a:cs typeface="Times New Roman"/>
              </a:rPr>
              <a:t>SNHL</a:t>
            </a:r>
            <a:endParaRPr sz="4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20"/>
              </a:spcBef>
              <a:buClr>
                <a:srgbClr val="FF3300"/>
              </a:buClr>
              <a:buFont typeface="Times New Roman"/>
              <a:buChar char="•"/>
              <a:tabLst>
                <a:tab pos="355600" algn="l"/>
              </a:tabLst>
            </a:pPr>
            <a:r>
              <a:rPr sz="4400" spc="-30" dirty="0">
                <a:solidFill>
                  <a:srgbClr val="FF3300"/>
                </a:solidFill>
                <a:latin typeface="Times New Roman"/>
                <a:cs typeface="Times New Roman"/>
              </a:rPr>
              <a:t>R</a:t>
            </a:r>
            <a:r>
              <a:rPr sz="4400" spc="-25" dirty="0">
                <a:latin typeface="Times New Roman"/>
                <a:cs typeface="Times New Roman"/>
              </a:rPr>
              <a:t>ecurrent</a:t>
            </a:r>
            <a:endParaRPr sz="4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15"/>
              </a:spcBef>
              <a:buClr>
                <a:srgbClr val="FF3300"/>
              </a:buClr>
              <a:buFont typeface="Times New Roman"/>
              <a:buChar char="•"/>
              <a:tabLst>
                <a:tab pos="355600" algn="l"/>
              </a:tabLst>
            </a:pPr>
            <a:r>
              <a:rPr sz="4400" spc="-30" dirty="0">
                <a:solidFill>
                  <a:srgbClr val="FF3300"/>
                </a:solidFill>
                <a:latin typeface="Times New Roman"/>
                <a:cs typeface="Times New Roman"/>
              </a:rPr>
              <a:t>T</a:t>
            </a:r>
            <a:r>
              <a:rPr sz="4400" spc="-25" dirty="0">
                <a:latin typeface="Times New Roman"/>
                <a:cs typeface="Times New Roman"/>
              </a:rPr>
              <a:t>umor</a:t>
            </a:r>
            <a:r>
              <a:rPr sz="4400" dirty="0">
                <a:latin typeface="Times New Roman"/>
                <a:cs typeface="Times New Roman"/>
              </a:rPr>
              <a:t> </a:t>
            </a:r>
            <a:r>
              <a:rPr sz="4400" spc="-20" dirty="0">
                <a:latin typeface="Times New Roman"/>
                <a:cs typeface="Times New Roman"/>
              </a:rPr>
              <a:t>History</a:t>
            </a:r>
            <a:endParaRPr sz="4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" y="45720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84420" y="1654301"/>
            <a:ext cx="4716779" cy="44325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2677" y="1654301"/>
            <a:ext cx="3956304" cy="44386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" y="45720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4817" rIns="0" bIns="0" rtlCol="0">
            <a:spAutoFit/>
          </a:bodyPr>
          <a:lstStyle/>
          <a:p>
            <a:pPr marL="1576705">
              <a:lnSpc>
                <a:spcPct val="100000"/>
              </a:lnSpc>
            </a:pPr>
            <a:r>
              <a:rPr sz="5400" spc="-5" dirty="0">
                <a:solidFill>
                  <a:srgbClr val="FFFFFF"/>
                </a:solidFill>
              </a:rPr>
              <a:t>Cholesteatoma</a:t>
            </a:r>
            <a:endParaRPr sz="5400"/>
          </a:p>
        </p:txBody>
      </p:sp>
      <p:sp>
        <p:nvSpPr>
          <p:cNvPr id="5" name="object 5"/>
          <p:cNvSpPr/>
          <p:nvPr/>
        </p:nvSpPr>
        <p:spPr>
          <a:xfrm>
            <a:off x="2508504" y="2085594"/>
            <a:ext cx="4607052" cy="45674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" y="45720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08990">
              <a:lnSpc>
                <a:spcPct val="100000"/>
              </a:lnSpc>
            </a:pPr>
            <a:r>
              <a:rPr sz="3600" spc="-5" dirty="0">
                <a:solidFill>
                  <a:srgbClr val="FFFFFF"/>
                </a:solidFill>
              </a:rPr>
              <a:t>Neoplasti</a:t>
            </a:r>
            <a:r>
              <a:rPr sz="3600" dirty="0">
                <a:solidFill>
                  <a:srgbClr val="FFFFFF"/>
                </a:solidFill>
              </a:rPr>
              <a:t>c</a:t>
            </a:r>
            <a:r>
              <a:rPr sz="3600" spc="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600" spc="-20" dirty="0">
                <a:solidFill>
                  <a:srgbClr val="FFFFFF"/>
                </a:solidFill>
              </a:rPr>
              <a:t>Facial</a:t>
            </a:r>
            <a:r>
              <a:rPr sz="3600" spc="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600" spc="-5" dirty="0">
                <a:solidFill>
                  <a:srgbClr val="FFFFFF"/>
                </a:solidFill>
              </a:rPr>
              <a:t>Nerv</a:t>
            </a:r>
            <a:r>
              <a:rPr sz="3600" dirty="0">
                <a:solidFill>
                  <a:srgbClr val="FFFFFF"/>
                </a:solidFill>
              </a:rPr>
              <a:t>e</a:t>
            </a:r>
            <a:r>
              <a:rPr sz="3600" spc="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600" spc="-5" dirty="0">
                <a:solidFill>
                  <a:srgbClr val="FFFFFF"/>
                </a:solidFill>
              </a:rPr>
              <a:t>Palsy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37232" y="6603427"/>
            <a:ext cx="3131820" cy="381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Acousti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800" b="1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neuroma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76450" y="1654302"/>
            <a:ext cx="5686043" cy="4267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2100">
              <a:lnSpc>
                <a:spcPts val="7850"/>
              </a:lnSpc>
            </a:pPr>
            <a:r>
              <a:rPr spc="-30" dirty="0"/>
              <a:t>Facia</a:t>
            </a:r>
            <a:r>
              <a:rPr spc="-20" dirty="0"/>
              <a:t>l</a:t>
            </a:r>
            <a:r>
              <a:rPr spc="180" dirty="0">
                <a:latin typeface="Times New Roman"/>
                <a:cs typeface="Times New Roman"/>
              </a:rPr>
              <a:t> </a:t>
            </a:r>
            <a:r>
              <a:rPr dirty="0"/>
              <a:t>Nerve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3902" y="2129863"/>
            <a:ext cx="3684270" cy="4320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200" b="1" spc="-20" dirty="0">
                <a:latin typeface="Arial"/>
                <a:cs typeface="Arial"/>
              </a:rPr>
              <a:t>Embryology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75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25" dirty="0">
                <a:latin typeface="Arial"/>
                <a:cs typeface="Arial"/>
              </a:rPr>
              <a:t>Anatomy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70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25" dirty="0">
                <a:latin typeface="Arial"/>
                <a:cs typeface="Arial"/>
              </a:rPr>
              <a:t>Physiology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70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25" dirty="0">
                <a:latin typeface="Arial"/>
                <a:cs typeface="Arial"/>
              </a:rPr>
              <a:t>Pathology</a:t>
            </a:r>
            <a:endParaRPr sz="32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325"/>
              </a:spcBef>
              <a:buFont typeface="Arial"/>
              <a:buChar char="–"/>
              <a:tabLst>
                <a:tab pos="755650" algn="l"/>
              </a:tabLst>
            </a:pPr>
            <a:r>
              <a:rPr sz="2800" b="1" dirty="0">
                <a:latin typeface="Arial"/>
                <a:cs typeface="Arial"/>
              </a:rPr>
              <a:t>Pathophysiology</a:t>
            </a:r>
            <a:endParaRPr sz="28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340"/>
              </a:spcBef>
              <a:buFont typeface="Arial"/>
              <a:buChar char="–"/>
              <a:tabLst>
                <a:tab pos="755650" algn="l"/>
              </a:tabLst>
            </a:pPr>
            <a:r>
              <a:rPr sz="2800" b="1" spc="-5" dirty="0">
                <a:latin typeface="Arial"/>
                <a:cs typeface="Arial"/>
              </a:rPr>
              <a:t>Evaluation</a:t>
            </a:r>
            <a:endParaRPr sz="28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340"/>
              </a:spcBef>
              <a:buFont typeface="Arial"/>
              <a:buChar char="–"/>
              <a:tabLst>
                <a:tab pos="755650" algn="l"/>
              </a:tabLst>
            </a:pPr>
            <a:r>
              <a:rPr sz="2800" b="1" dirty="0">
                <a:latin typeface="Arial"/>
                <a:cs typeface="Arial"/>
              </a:rPr>
              <a:t>Causes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ts val="6425"/>
              </a:lnSpc>
              <a:spcBef>
                <a:spcPts val="625"/>
              </a:spcBef>
              <a:buChar char="•"/>
              <a:tabLst>
                <a:tab pos="356235" algn="l"/>
              </a:tabLst>
            </a:pPr>
            <a:r>
              <a:rPr sz="5400" b="1" i="1" dirty="0">
                <a:latin typeface="Arial"/>
                <a:cs typeface="Arial"/>
              </a:rPr>
              <a:t>Treatment</a:t>
            </a:r>
            <a:endParaRPr sz="5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77695" y="6420611"/>
            <a:ext cx="3314700" cy="71120"/>
          </a:xfrm>
          <a:custGeom>
            <a:avLst/>
            <a:gdLst/>
            <a:ahLst/>
            <a:cxnLst/>
            <a:rect l="l" t="t" r="r" b="b"/>
            <a:pathLst>
              <a:path w="3314700" h="71120">
                <a:moveTo>
                  <a:pt x="0" y="70865"/>
                </a:moveTo>
                <a:lnTo>
                  <a:pt x="3314699" y="70865"/>
                </a:lnTo>
                <a:lnTo>
                  <a:pt x="3314699" y="0"/>
                </a:lnTo>
                <a:lnTo>
                  <a:pt x="0" y="0"/>
                </a:lnTo>
                <a:lnTo>
                  <a:pt x="0" y="70865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49501" y="6392417"/>
            <a:ext cx="3314700" cy="71120"/>
          </a:xfrm>
          <a:custGeom>
            <a:avLst/>
            <a:gdLst/>
            <a:ahLst/>
            <a:cxnLst/>
            <a:rect l="l" t="t" r="r" b="b"/>
            <a:pathLst>
              <a:path w="3314700" h="71120">
                <a:moveTo>
                  <a:pt x="0" y="70865"/>
                </a:moveTo>
                <a:lnTo>
                  <a:pt x="3314699" y="70865"/>
                </a:lnTo>
                <a:lnTo>
                  <a:pt x="3314699" y="0"/>
                </a:lnTo>
                <a:lnTo>
                  <a:pt x="0" y="0"/>
                </a:lnTo>
                <a:lnTo>
                  <a:pt x="0" y="708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35023" y="863910"/>
            <a:ext cx="5387975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710"/>
              </a:lnSpc>
            </a:pPr>
            <a:r>
              <a:rPr sz="4800" b="1" spc="-25" dirty="0">
                <a:latin typeface="Arial"/>
                <a:cs typeface="Arial"/>
              </a:rPr>
              <a:t>Facial</a:t>
            </a:r>
            <a:r>
              <a:rPr sz="4800" b="1" spc="130" dirty="0">
                <a:latin typeface="Times New Roman"/>
                <a:cs typeface="Times New Roman"/>
              </a:rPr>
              <a:t> </a:t>
            </a:r>
            <a:r>
              <a:rPr sz="4800" b="1" dirty="0">
                <a:latin typeface="Arial"/>
                <a:cs typeface="Arial"/>
              </a:rPr>
              <a:t>Nerve</a:t>
            </a:r>
            <a:r>
              <a:rPr sz="4800" b="1" spc="140" dirty="0">
                <a:latin typeface="Times New Roman"/>
                <a:cs typeface="Times New Roman"/>
              </a:rPr>
              <a:t> </a:t>
            </a:r>
            <a:r>
              <a:rPr sz="4800" b="1" dirty="0">
                <a:latin typeface="Arial"/>
                <a:cs typeface="Arial"/>
              </a:rPr>
              <a:t>Palsy</a:t>
            </a:r>
            <a:endParaRPr sz="4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4570" y="1834207"/>
            <a:ext cx="4394200" cy="3147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25" dirty="0">
                <a:latin typeface="Arial"/>
                <a:cs typeface="Arial"/>
              </a:rPr>
              <a:t>Functiona</a:t>
            </a:r>
            <a:r>
              <a:rPr sz="3200" b="1" spc="-10" dirty="0">
                <a:latin typeface="Arial"/>
                <a:cs typeface="Arial"/>
              </a:rPr>
              <a:t>l</a:t>
            </a:r>
            <a:r>
              <a:rPr sz="3200" b="1" spc="70" dirty="0">
                <a:latin typeface="Times New Roman"/>
                <a:cs typeface="Times New Roman"/>
              </a:rPr>
              <a:t> </a:t>
            </a:r>
            <a:r>
              <a:rPr sz="3200" b="1" spc="-20" dirty="0">
                <a:latin typeface="Arial"/>
                <a:cs typeface="Arial"/>
              </a:rPr>
              <a:t>deficits</a:t>
            </a:r>
            <a:endParaRPr sz="3200">
              <a:latin typeface="Arial"/>
              <a:cs typeface="Arial"/>
            </a:endParaRPr>
          </a:p>
          <a:p>
            <a:pPr marL="203835" indent="-191135">
              <a:lnSpc>
                <a:spcPct val="100000"/>
              </a:lnSpc>
              <a:spcBef>
                <a:spcPts val="1445"/>
              </a:spcBef>
              <a:buFont typeface="Arial"/>
              <a:buChar char="•"/>
              <a:tabLst>
                <a:tab pos="204470" algn="l"/>
              </a:tabLst>
            </a:pPr>
            <a:r>
              <a:rPr sz="2400" b="1" spc="-20" dirty="0">
                <a:latin typeface="Arial"/>
                <a:cs typeface="Arial"/>
              </a:rPr>
              <a:t>Lagopthalmo</a:t>
            </a:r>
            <a:r>
              <a:rPr sz="2400" b="1" spc="-15" dirty="0">
                <a:latin typeface="Arial"/>
                <a:cs typeface="Arial"/>
              </a:rPr>
              <a:t>s</a:t>
            </a:r>
            <a:r>
              <a:rPr sz="2400" b="1" spc="5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an</a:t>
            </a:r>
            <a:r>
              <a:rPr sz="2400" b="1" spc="-15" dirty="0">
                <a:latin typeface="Arial"/>
                <a:cs typeface="Arial"/>
              </a:rPr>
              <a:t>d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ectropion</a:t>
            </a:r>
            <a:endParaRPr sz="2400">
              <a:latin typeface="Arial"/>
              <a:cs typeface="Arial"/>
            </a:endParaRPr>
          </a:p>
          <a:p>
            <a:pPr marL="203835" indent="-191135">
              <a:lnSpc>
                <a:spcPct val="100000"/>
              </a:lnSpc>
              <a:spcBef>
                <a:spcPts val="1435"/>
              </a:spcBef>
              <a:buFont typeface="Arial"/>
              <a:buChar char="•"/>
              <a:tabLst>
                <a:tab pos="204470" algn="l"/>
              </a:tabLst>
            </a:pPr>
            <a:r>
              <a:rPr sz="2400" b="1" spc="-15" dirty="0">
                <a:latin typeface="Arial"/>
                <a:cs typeface="Arial"/>
              </a:rPr>
              <a:t>Oral</a:t>
            </a:r>
            <a:r>
              <a:rPr sz="2400" b="1" spc="5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incompetence</a:t>
            </a:r>
            <a:endParaRPr sz="2400">
              <a:latin typeface="Arial"/>
              <a:cs typeface="Arial"/>
            </a:endParaRPr>
          </a:p>
          <a:p>
            <a:pPr marL="203835" indent="-191135">
              <a:lnSpc>
                <a:spcPct val="100000"/>
              </a:lnSpc>
              <a:spcBef>
                <a:spcPts val="1435"/>
              </a:spcBef>
              <a:buFont typeface="Arial"/>
              <a:buChar char="•"/>
              <a:tabLst>
                <a:tab pos="204470" algn="l"/>
              </a:tabLst>
            </a:pPr>
            <a:r>
              <a:rPr sz="2400" b="1" spc="-5" dirty="0">
                <a:latin typeface="Arial"/>
                <a:cs typeface="Arial"/>
              </a:rPr>
              <a:t>Nasa</a:t>
            </a:r>
            <a:r>
              <a:rPr sz="2400" b="1" dirty="0">
                <a:latin typeface="Arial"/>
                <a:cs typeface="Arial"/>
              </a:rPr>
              <a:t>l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Arial"/>
                <a:cs typeface="Arial"/>
              </a:rPr>
              <a:t>obstruction</a:t>
            </a:r>
            <a:endParaRPr sz="2400">
              <a:latin typeface="Arial"/>
              <a:cs typeface="Arial"/>
            </a:endParaRPr>
          </a:p>
          <a:p>
            <a:pPr marL="203835" indent="-191135">
              <a:lnSpc>
                <a:spcPct val="100000"/>
              </a:lnSpc>
              <a:spcBef>
                <a:spcPts val="1425"/>
              </a:spcBef>
              <a:buFont typeface="Arial"/>
              <a:buChar char="•"/>
              <a:tabLst>
                <a:tab pos="204470" algn="l"/>
              </a:tabLst>
            </a:pPr>
            <a:r>
              <a:rPr sz="2400" b="1" spc="-20" dirty="0">
                <a:latin typeface="Arial"/>
                <a:cs typeface="Arial"/>
              </a:rPr>
              <a:t>Masticatio</a:t>
            </a:r>
            <a:r>
              <a:rPr sz="2400" b="1" spc="-15" dirty="0">
                <a:latin typeface="Arial"/>
                <a:cs typeface="Arial"/>
              </a:rPr>
              <a:t>n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Arial"/>
                <a:cs typeface="Arial"/>
              </a:rPr>
              <a:t>difficulties</a:t>
            </a:r>
            <a:endParaRPr sz="2400">
              <a:latin typeface="Arial"/>
              <a:cs typeface="Arial"/>
            </a:endParaRPr>
          </a:p>
          <a:p>
            <a:pPr marL="203835" indent="-191135">
              <a:lnSpc>
                <a:spcPts val="2855"/>
              </a:lnSpc>
              <a:spcBef>
                <a:spcPts val="1435"/>
              </a:spcBef>
              <a:buFont typeface="Arial"/>
              <a:buChar char="•"/>
              <a:tabLst>
                <a:tab pos="204470" algn="l"/>
              </a:tabLst>
            </a:pPr>
            <a:r>
              <a:rPr sz="2400" b="1" spc="-20" dirty="0">
                <a:latin typeface="Arial"/>
                <a:cs typeface="Arial"/>
              </a:rPr>
              <a:t>Articulatio</a:t>
            </a:r>
            <a:r>
              <a:rPr sz="2400" b="1" spc="-15" dirty="0">
                <a:latin typeface="Arial"/>
                <a:cs typeface="Arial"/>
              </a:rPr>
              <a:t>n</a:t>
            </a:r>
            <a:r>
              <a:rPr sz="2400" b="1" spc="75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Arial"/>
                <a:cs typeface="Arial"/>
              </a:rPr>
              <a:t>difficulties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04570" y="6305706"/>
            <a:ext cx="524256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15" dirty="0">
                <a:latin typeface="Arial"/>
                <a:cs typeface="Arial"/>
              </a:rPr>
              <a:t>Often</a:t>
            </a:r>
            <a:r>
              <a:rPr sz="2400" b="1" spc="60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Arial"/>
                <a:cs typeface="Arial"/>
              </a:rPr>
              <a:t>sever</a:t>
            </a:r>
            <a:r>
              <a:rPr sz="2400" b="1" dirty="0">
                <a:latin typeface="Arial"/>
                <a:cs typeface="Arial"/>
              </a:rPr>
              <a:t>e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Arial"/>
                <a:cs typeface="Arial"/>
              </a:rPr>
              <a:t>psychological</a:t>
            </a:r>
            <a:r>
              <a:rPr sz="2400" b="1" spc="5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distress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821679" y="1654301"/>
            <a:ext cx="3432048" cy="43243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20079" rIns="0" bIns="0" rtlCol="0">
            <a:spAutoFit/>
          </a:bodyPr>
          <a:lstStyle/>
          <a:p>
            <a:pPr marL="1378585">
              <a:lnSpc>
                <a:spcPts val="5235"/>
              </a:lnSpc>
            </a:pPr>
            <a:r>
              <a:rPr sz="4400" spc="-25" dirty="0"/>
              <a:t>Goals</a:t>
            </a:r>
            <a:r>
              <a:rPr sz="4400" spc="120" dirty="0">
                <a:latin typeface="Times New Roman"/>
                <a:cs typeface="Times New Roman"/>
              </a:rPr>
              <a:t> </a:t>
            </a:r>
            <a:r>
              <a:rPr sz="4400" spc="-25" dirty="0"/>
              <a:t>of</a:t>
            </a:r>
            <a:r>
              <a:rPr sz="4400" spc="125" dirty="0">
                <a:latin typeface="Times New Roman"/>
                <a:cs typeface="Times New Roman"/>
              </a:rPr>
              <a:t> </a:t>
            </a:r>
            <a:r>
              <a:rPr sz="4400" spc="-25" dirty="0"/>
              <a:t>restoration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6302" y="2267785"/>
            <a:ext cx="4478020" cy="2600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8605" indent="-255904">
              <a:lnSpc>
                <a:spcPct val="100000"/>
              </a:lnSpc>
              <a:buFont typeface="Arial"/>
              <a:buChar char="•"/>
              <a:tabLst>
                <a:tab pos="269240" algn="l"/>
              </a:tabLst>
            </a:pPr>
            <a:r>
              <a:rPr sz="3200" spc="-25" dirty="0">
                <a:latin typeface="Arial"/>
                <a:cs typeface="Arial"/>
              </a:rPr>
              <a:t>Cornea</a:t>
            </a:r>
            <a:r>
              <a:rPr sz="3200" spc="-10" dirty="0">
                <a:latin typeface="Arial"/>
                <a:cs typeface="Arial"/>
              </a:rPr>
              <a:t>l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protection</a:t>
            </a:r>
            <a:endParaRPr sz="3200">
              <a:latin typeface="Arial"/>
              <a:cs typeface="Arial"/>
            </a:endParaRPr>
          </a:p>
          <a:p>
            <a:pPr marL="268605" indent="-255904">
              <a:lnSpc>
                <a:spcPct val="100000"/>
              </a:lnSpc>
              <a:spcBef>
                <a:spcPts val="1925"/>
              </a:spcBef>
              <a:buFont typeface="Arial"/>
              <a:buChar char="•"/>
              <a:tabLst>
                <a:tab pos="269240" algn="l"/>
              </a:tabLst>
            </a:pPr>
            <a:r>
              <a:rPr sz="3200" spc="-20" dirty="0">
                <a:latin typeface="Arial"/>
                <a:cs typeface="Arial"/>
              </a:rPr>
              <a:t>Facia</a:t>
            </a:r>
            <a:r>
              <a:rPr sz="3200" spc="-10" dirty="0">
                <a:latin typeface="Arial"/>
                <a:cs typeface="Arial"/>
              </a:rPr>
              <a:t>l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symmetr</a:t>
            </a:r>
            <a:r>
              <a:rPr sz="3200" spc="-20" dirty="0">
                <a:latin typeface="Arial"/>
                <a:cs typeface="Arial"/>
              </a:rPr>
              <a:t>y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a</a:t>
            </a:r>
            <a:r>
              <a:rPr sz="3200" spc="-10" dirty="0">
                <a:latin typeface="Arial"/>
                <a:cs typeface="Arial"/>
              </a:rPr>
              <a:t>t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rest</a:t>
            </a:r>
            <a:endParaRPr sz="3200">
              <a:latin typeface="Arial"/>
              <a:cs typeface="Arial"/>
            </a:endParaRPr>
          </a:p>
          <a:p>
            <a:pPr marL="268605" indent="-255904">
              <a:lnSpc>
                <a:spcPct val="100000"/>
              </a:lnSpc>
              <a:spcBef>
                <a:spcPts val="1920"/>
              </a:spcBef>
              <a:buFont typeface="Arial"/>
              <a:buChar char="•"/>
              <a:tabLst>
                <a:tab pos="269240" algn="l"/>
              </a:tabLst>
            </a:pPr>
            <a:r>
              <a:rPr sz="3200" spc="-25" dirty="0">
                <a:latin typeface="Arial"/>
                <a:cs typeface="Arial"/>
              </a:rPr>
              <a:t>Symmetri</a:t>
            </a:r>
            <a:r>
              <a:rPr sz="3200" spc="-20" dirty="0">
                <a:latin typeface="Arial"/>
                <a:cs typeface="Arial"/>
              </a:rPr>
              <a:t>c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smile</a:t>
            </a:r>
            <a:endParaRPr sz="3200">
              <a:latin typeface="Arial"/>
              <a:cs typeface="Arial"/>
            </a:endParaRPr>
          </a:p>
          <a:p>
            <a:pPr marL="268605" indent="-255904">
              <a:lnSpc>
                <a:spcPts val="3804"/>
              </a:lnSpc>
              <a:spcBef>
                <a:spcPts val="1905"/>
              </a:spcBef>
              <a:buFont typeface="Arial"/>
              <a:buChar char="•"/>
              <a:tabLst>
                <a:tab pos="269240" algn="l"/>
              </a:tabLst>
            </a:pPr>
            <a:r>
              <a:rPr sz="3200" spc="-25" dirty="0">
                <a:latin typeface="Arial"/>
                <a:cs typeface="Arial"/>
              </a:rPr>
              <a:t>O</a:t>
            </a:r>
            <a:r>
              <a:rPr sz="3200" spc="-20" dirty="0">
                <a:latin typeface="Arial"/>
                <a:cs typeface="Arial"/>
              </a:rPr>
              <a:t>ra</a:t>
            </a:r>
            <a:r>
              <a:rPr sz="3200" spc="-10" dirty="0">
                <a:latin typeface="Arial"/>
                <a:cs typeface="Arial"/>
              </a:rPr>
              <a:t>l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competence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51915">
              <a:lnSpc>
                <a:spcPts val="5710"/>
              </a:lnSpc>
            </a:pPr>
            <a:r>
              <a:rPr sz="4800" spc="-25" dirty="0"/>
              <a:t>Facial</a:t>
            </a:r>
            <a:r>
              <a:rPr sz="4800" spc="130" dirty="0">
                <a:latin typeface="Times New Roman"/>
                <a:cs typeface="Times New Roman"/>
              </a:rPr>
              <a:t> </a:t>
            </a:r>
            <a:r>
              <a:rPr sz="4800" dirty="0"/>
              <a:t>Nerve</a:t>
            </a:r>
            <a:r>
              <a:rPr sz="4800" spc="140" dirty="0">
                <a:latin typeface="Times New Roman"/>
                <a:cs typeface="Times New Roman"/>
              </a:rPr>
              <a:t> </a:t>
            </a:r>
            <a:r>
              <a:rPr sz="4800" dirty="0"/>
              <a:t>Palsy</a:t>
            </a:r>
            <a:endParaRPr sz="4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6302" y="1788487"/>
            <a:ext cx="6929120" cy="4576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u="heavy" spc="-25" dirty="0">
                <a:latin typeface="Arial"/>
                <a:cs typeface="Arial"/>
              </a:rPr>
              <a:t>Dynamic</a:t>
            </a:r>
            <a:r>
              <a:rPr sz="3200" b="1" u="heavy" spc="-5" dirty="0">
                <a:latin typeface="Arial"/>
                <a:cs typeface="Arial"/>
              </a:rPr>
              <a:t> </a:t>
            </a:r>
            <a:r>
              <a:rPr sz="3200" b="1" u="heavy" spc="-25" dirty="0">
                <a:latin typeface="Arial"/>
                <a:cs typeface="Arial"/>
              </a:rPr>
              <a:t>Reanimation</a:t>
            </a:r>
            <a:endParaRPr sz="3200">
              <a:latin typeface="Arial"/>
              <a:cs typeface="Arial"/>
            </a:endParaRPr>
          </a:p>
          <a:p>
            <a:pPr marL="467995" indent="-455295">
              <a:lnSpc>
                <a:spcPct val="100000"/>
              </a:lnSpc>
              <a:spcBef>
                <a:spcPts val="1000"/>
              </a:spcBef>
              <a:buFont typeface="Arial"/>
              <a:buAutoNum type="arabicPeriod"/>
              <a:tabLst>
                <a:tab pos="468630" algn="l"/>
              </a:tabLst>
            </a:pPr>
            <a:r>
              <a:rPr sz="3200" spc="-25" dirty="0">
                <a:latin typeface="Arial"/>
                <a:cs typeface="Arial"/>
              </a:rPr>
              <a:t>Primar</a:t>
            </a:r>
            <a:r>
              <a:rPr sz="3200" spc="-20" dirty="0">
                <a:latin typeface="Arial"/>
                <a:cs typeface="Arial"/>
              </a:rPr>
              <a:t>y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repair</a:t>
            </a:r>
            <a:endParaRPr sz="3200">
              <a:latin typeface="Arial"/>
              <a:cs typeface="Arial"/>
            </a:endParaRPr>
          </a:p>
          <a:p>
            <a:pPr marL="467995" indent="-455295">
              <a:lnSpc>
                <a:spcPct val="100000"/>
              </a:lnSpc>
              <a:spcBef>
                <a:spcPts val="994"/>
              </a:spcBef>
              <a:buFont typeface="Arial"/>
              <a:buAutoNum type="arabicPeriod"/>
              <a:tabLst>
                <a:tab pos="468630" algn="l"/>
              </a:tabLst>
            </a:pPr>
            <a:r>
              <a:rPr sz="3200" spc="-20" dirty="0">
                <a:latin typeface="Arial"/>
                <a:cs typeface="Arial"/>
              </a:rPr>
              <a:t>Interposition</a:t>
            </a:r>
            <a:r>
              <a:rPr sz="3200" spc="7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nerv</a:t>
            </a:r>
            <a:r>
              <a:rPr sz="3200" spc="-20" dirty="0">
                <a:latin typeface="Arial"/>
                <a:cs typeface="Arial"/>
              </a:rPr>
              <a:t>e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grafts</a:t>
            </a:r>
            <a:endParaRPr sz="3200">
              <a:latin typeface="Arial"/>
              <a:cs typeface="Arial"/>
            </a:endParaRPr>
          </a:p>
          <a:p>
            <a:pPr marL="467995" indent="-455295">
              <a:lnSpc>
                <a:spcPct val="100000"/>
              </a:lnSpc>
              <a:spcBef>
                <a:spcPts val="994"/>
              </a:spcBef>
              <a:buFont typeface="Arial"/>
              <a:buAutoNum type="arabicPeriod"/>
              <a:tabLst>
                <a:tab pos="468630" algn="l"/>
              </a:tabLst>
            </a:pPr>
            <a:r>
              <a:rPr sz="3200" spc="-25" dirty="0">
                <a:latin typeface="Arial"/>
                <a:cs typeface="Arial"/>
              </a:rPr>
              <a:t>Crossove</a:t>
            </a:r>
            <a:r>
              <a:rPr sz="3200" spc="-15" dirty="0">
                <a:latin typeface="Arial"/>
                <a:cs typeface="Arial"/>
              </a:rPr>
              <a:t>r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reinnervation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procedures</a:t>
            </a:r>
            <a:endParaRPr sz="32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  <a:tabLst>
                <a:tab pos="4611370" algn="l"/>
              </a:tabLst>
            </a:pPr>
            <a:r>
              <a:rPr sz="2400" dirty="0">
                <a:latin typeface="Arial"/>
                <a:cs typeface="Arial"/>
              </a:rPr>
              <a:t>Ansahypoglossi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Hypoglossal&amp;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dirty="0">
                <a:latin typeface="Arial"/>
                <a:cs typeface="Arial"/>
              </a:rPr>
              <a:t>Cross-facial</a:t>
            </a:r>
            <a:endParaRPr sz="2400">
              <a:latin typeface="Arial"/>
              <a:cs typeface="Arial"/>
            </a:endParaRPr>
          </a:p>
          <a:p>
            <a:pPr marL="467995" indent="-455295">
              <a:lnSpc>
                <a:spcPct val="100000"/>
              </a:lnSpc>
              <a:spcBef>
                <a:spcPts val="980"/>
              </a:spcBef>
              <a:buFont typeface="Arial"/>
              <a:buAutoNum type="arabicPeriod" startAt="4"/>
              <a:tabLst>
                <a:tab pos="468630" algn="l"/>
              </a:tabLst>
            </a:pPr>
            <a:r>
              <a:rPr sz="3200" spc="-25" dirty="0">
                <a:latin typeface="Arial"/>
                <a:cs typeface="Arial"/>
              </a:rPr>
              <a:t>Regiona</a:t>
            </a:r>
            <a:r>
              <a:rPr sz="3200" spc="-10" dirty="0">
                <a:latin typeface="Arial"/>
                <a:cs typeface="Arial"/>
              </a:rPr>
              <a:t>l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muscl</a:t>
            </a:r>
            <a:r>
              <a:rPr sz="3200" spc="-20" dirty="0">
                <a:latin typeface="Arial"/>
                <a:cs typeface="Arial"/>
              </a:rPr>
              <a:t>e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transfer</a:t>
            </a:r>
            <a:endParaRPr sz="32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15"/>
              </a:spcBef>
            </a:pPr>
            <a:r>
              <a:rPr sz="2400" dirty="0">
                <a:latin typeface="Arial"/>
                <a:cs typeface="Arial"/>
              </a:rPr>
              <a:t>Temporalis,</a:t>
            </a:r>
            <a:r>
              <a:rPr sz="2400" spc="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Masseter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Arial"/>
                <a:cs typeface="Arial"/>
              </a:rPr>
              <a:t>&amp;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Digastric</a:t>
            </a:r>
            <a:endParaRPr sz="2400">
              <a:latin typeface="Arial"/>
              <a:cs typeface="Arial"/>
            </a:endParaRPr>
          </a:p>
          <a:p>
            <a:pPr marL="467995" indent="-455295">
              <a:lnSpc>
                <a:spcPct val="100000"/>
              </a:lnSpc>
              <a:spcBef>
                <a:spcPts val="980"/>
              </a:spcBef>
              <a:buFont typeface="Arial"/>
              <a:buAutoNum type="arabicPeriod" startAt="5"/>
              <a:tabLst>
                <a:tab pos="468630" algn="l"/>
              </a:tabLst>
            </a:pPr>
            <a:r>
              <a:rPr sz="3200" spc="-25" dirty="0">
                <a:latin typeface="Arial"/>
                <a:cs typeface="Arial"/>
              </a:rPr>
              <a:t>Microneurovascula</a:t>
            </a:r>
            <a:r>
              <a:rPr sz="3200" spc="-15" dirty="0">
                <a:latin typeface="Arial"/>
                <a:cs typeface="Arial"/>
              </a:rPr>
              <a:t>r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free-flap</a:t>
            </a:r>
            <a:endParaRPr sz="3200">
              <a:latin typeface="Arial"/>
              <a:cs typeface="Arial"/>
            </a:endParaRPr>
          </a:p>
          <a:p>
            <a:pPr marL="355600">
              <a:lnSpc>
                <a:spcPts val="2855"/>
              </a:lnSpc>
              <a:spcBef>
                <a:spcPts val="5"/>
              </a:spcBef>
            </a:pPr>
            <a:r>
              <a:rPr sz="2400" dirty="0">
                <a:latin typeface="Arial"/>
                <a:cs typeface="Arial"/>
              </a:rPr>
              <a:t>Gracilis,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Latissimus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dorsi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Arial"/>
                <a:cs typeface="Arial"/>
              </a:rPr>
              <a:t>&amp;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Rectus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abdominis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59052" y="812316"/>
            <a:ext cx="4939030" cy="558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235"/>
              </a:lnSpc>
            </a:pPr>
            <a:r>
              <a:rPr sz="4400" b="1" spc="-25" dirty="0">
                <a:latin typeface="Arial"/>
                <a:cs typeface="Arial"/>
              </a:rPr>
              <a:t>Facial</a:t>
            </a:r>
            <a:r>
              <a:rPr sz="4400" b="1" spc="120" dirty="0">
                <a:latin typeface="Times New Roman"/>
                <a:cs typeface="Times New Roman"/>
              </a:rPr>
              <a:t> </a:t>
            </a:r>
            <a:r>
              <a:rPr sz="4400" b="1" spc="-25" dirty="0">
                <a:latin typeface="Arial"/>
                <a:cs typeface="Arial"/>
              </a:rPr>
              <a:t>Nerve</a:t>
            </a:r>
            <a:r>
              <a:rPr sz="4400" b="1" spc="130" dirty="0">
                <a:latin typeface="Times New Roman"/>
                <a:cs typeface="Times New Roman"/>
              </a:rPr>
              <a:t> </a:t>
            </a:r>
            <a:r>
              <a:rPr sz="4400" b="1" spc="-25" dirty="0">
                <a:latin typeface="Arial"/>
                <a:cs typeface="Arial"/>
              </a:rPr>
              <a:t>Palsy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6302" y="1760071"/>
            <a:ext cx="6922134" cy="4946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u="heavy" dirty="0">
                <a:latin typeface="Arial"/>
                <a:cs typeface="Arial"/>
              </a:rPr>
              <a:t>Static</a:t>
            </a:r>
            <a:r>
              <a:rPr sz="3600" b="1" u="heavy" spc="-25" dirty="0">
                <a:latin typeface="Arial"/>
                <a:cs typeface="Arial"/>
              </a:rPr>
              <a:t> Reanimation</a:t>
            </a:r>
            <a:endParaRPr sz="36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tabLst>
                <a:tab pos="355600" algn="l"/>
              </a:tabLst>
            </a:pPr>
            <a:r>
              <a:rPr sz="3600" spc="-30" dirty="0">
                <a:latin typeface="Arial"/>
                <a:cs typeface="Arial"/>
              </a:rPr>
              <a:t>B</a:t>
            </a:r>
            <a:r>
              <a:rPr sz="3600" spc="-5" dirty="0">
                <a:latin typeface="Arial"/>
                <a:cs typeface="Arial"/>
              </a:rPr>
              <a:t>ro</a:t>
            </a:r>
            <a:r>
              <a:rPr sz="3600" dirty="0">
                <a:latin typeface="Arial"/>
                <a:cs typeface="Arial"/>
              </a:rPr>
              <a:t>w</a:t>
            </a:r>
            <a:r>
              <a:rPr sz="3600" spc="9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an</a:t>
            </a:r>
            <a:r>
              <a:rPr sz="3600" dirty="0">
                <a:latin typeface="Arial"/>
                <a:cs typeface="Arial"/>
              </a:rPr>
              <a:t>d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forehea</a:t>
            </a:r>
            <a:r>
              <a:rPr sz="3600" dirty="0">
                <a:latin typeface="Arial"/>
                <a:cs typeface="Arial"/>
              </a:rPr>
              <a:t>d</a:t>
            </a:r>
            <a:r>
              <a:rPr sz="3600" spc="8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lift</a:t>
            </a:r>
            <a:endParaRPr sz="36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005"/>
              </a:spcBef>
              <a:buFont typeface="Arial"/>
              <a:buChar char="•"/>
              <a:tabLst>
                <a:tab pos="355600" algn="l"/>
              </a:tabLst>
            </a:pPr>
            <a:r>
              <a:rPr sz="3600" spc="-30" dirty="0">
                <a:latin typeface="Arial"/>
                <a:cs typeface="Arial"/>
              </a:rPr>
              <a:t>E</a:t>
            </a:r>
            <a:r>
              <a:rPr sz="3600" spc="-5" dirty="0">
                <a:latin typeface="Arial"/>
                <a:cs typeface="Arial"/>
              </a:rPr>
              <a:t>yeli</a:t>
            </a:r>
            <a:r>
              <a:rPr sz="3600" dirty="0">
                <a:latin typeface="Arial"/>
                <a:cs typeface="Arial"/>
              </a:rPr>
              <a:t>d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procedures</a:t>
            </a:r>
            <a:endParaRPr sz="3600">
              <a:latin typeface="Arial"/>
              <a:cs typeface="Arial"/>
            </a:endParaRPr>
          </a:p>
          <a:p>
            <a:pPr marL="603250">
              <a:lnSpc>
                <a:spcPct val="100000"/>
              </a:lnSpc>
              <a:spcBef>
                <a:spcPts val="1425"/>
              </a:spcBef>
            </a:pPr>
            <a:r>
              <a:rPr sz="2400" dirty="0">
                <a:latin typeface="Arial"/>
                <a:cs typeface="Arial"/>
              </a:rPr>
              <a:t>Gold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weight,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Spring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Arial"/>
                <a:cs typeface="Arial"/>
              </a:rPr>
              <a:t>&amp;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Lower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lid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tightening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055"/>
              </a:spcBef>
              <a:buFont typeface="Arial"/>
              <a:buChar char="•"/>
              <a:tabLst>
                <a:tab pos="355600" algn="l"/>
              </a:tabLst>
            </a:pPr>
            <a:r>
              <a:rPr sz="3600" spc="-5" dirty="0">
                <a:latin typeface="Arial"/>
                <a:cs typeface="Arial"/>
              </a:rPr>
              <a:t>Correctio</a:t>
            </a:r>
            <a:r>
              <a:rPr sz="3600" dirty="0">
                <a:latin typeface="Arial"/>
                <a:cs typeface="Arial"/>
              </a:rPr>
              <a:t>n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spc="-25" dirty="0">
                <a:latin typeface="Arial"/>
                <a:cs typeface="Arial"/>
              </a:rPr>
              <a:t>o</a:t>
            </a:r>
            <a:r>
              <a:rPr sz="3600" spc="-10" dirty="0">
                <a:latin typeface="Arial"/>
                <a:cs typeface="Arial"/>
              </a:rPr>
              <a:t>f</a:t>
            </a:r>
            <a:r>
              <a:rPr sz="3600" spc="95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Arial"/>
                <a:cs typeface="Arial"/>
              </a:rPr>
              <a:t>midfacial</a:t>
            </a:r>
            <a:r>
              <a:rPr sz="3600" spc="9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deformity</a:t>
            </a:r>
            <a:endParaRPr sz="3600">
              <a:latin typeface="Arial"/>
              <a:cs typeface="Arial"/>
            </a:endParaRPr>
          </a:p>
          <a:p>
            <a:pPr marL="603885">
              <a:lnSpc>
                <a:spcPct val="100000"/>
              </a:lnSpc>
              <a:spcBef>
                <a:spcPts val="1425"/>
              </a:spcBef>
            </a:pPr>
            <a:r>
              <a:rPr sz="2400" dirty="0">
                <a:latin typeface="Arial"/>
                <a:cs typeface="Arial"/>
              </a:rPr>
              <a:t>Fascia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lata</a:t>
            </a:r>
            <a:r>
              <a:rPr sz="2400" dirty="0">
                <a:latin typeface="Arial"/>
                <a:cs typeface="Arial"/>
              </a:rPr>
              <a:t>,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Alloplastic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</a:t>
            </a:r>
            <a:r>
              <a:rPr sz="2400" spc="-5" dirty="0">
                <a:latin typeface="Arial"/>
                <a:cs typeface="Arial"/>
              </a:rPr>
              <a:t>heet</a:t>
            </a:r>
            <a:r>
              <a:rPr sz="2400" dirty="0">
                <a:latin typeface="Arial"/>
                <a:cs typeface="Arial"/>
              </a:rPr>
              <a:t>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Arial"/>
                <a:cs typeface="Arial"/>
              </a:rPr>
              <a:t>&amp;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Facelift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060"/>
              </a:spcBef>
              <a:buFont typeface="Arial"/>
              <a:buChar char="•"/>
              <a:tabLst>
                <a:tab pos="355600" algn="l"/>
              </a:tabLst>
            </a:pPr>
            <a:r>
              <a:rPr sz="3600" dirty="0">
                <a:latin typeface="Arial"/>
                <a:cs typeface="Arial"/>
              </a:rPr>
              <a:t>L</a:t>
            </a:r>
            <a:r>
              <a:rPr sz="3600" spc="-5" dirty="0">
                <a:latin typeface="Arial"/>
                <a:cs typeface="Arial"/>
              </a:rPr>
              <a:t>owe</a:t>
            </a:r>
            <a:r>
              <a:rPr sz="3600" dirty="0">
                <a:latin typeface="Arial"/>
                <a:cs typeface="Arial"/>
              </a:rPr>
              <a:t>r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li</a:t>
            </a:r>
            <a:r>
              <a:rPr sz="3600" dirty="0">
                <a:latin typeface="Arial"/>
                <a:cs typeface="Arial"/>
              </a:rPr>
              <a:t>p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wedg</a:t>
            </a:r>
            <a:r>
              <a:rPr sz="3600" dirty="0">
                <a:latin typeface="Arial"/>
                <a:cs typeface="Arial"/>
              </a:rPr>
              <a:t>e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resection</a:t>
            </a:r>
            <a:endParaRPr sz="3600">
              <a:latin typeface="Arial"/>
              <a:cs typeface="Arial"/>
            </a:endParaRPr>
          </a:p>
          <a:p>
            <a:pPr marL="355600" indent="-342900">
              <a:lnSpc>
                <a:spcPts val="4285"/>
              </a:lnSpc>
              <a:spcBef>
                <a:spcPts val="1000"/>
              </a:spcBef>
              <a:buFont typeface="Arial"/>
              <a:buChar char="•"/>
              <a:tabLst>
                <a:tab pos="355600" algn="l"/>
              </a:tabLst>
            </a:pPr>
            <a:r>
              <a:rPr sz="3600" spc="-30" dirty="0">
                <a:latin typeface="Arial"/>
                <a:cs typeface="Arial"/>
              </a:rPr>
              <a:t>B</a:t>
            </a:r>
            <a:r>
              <a:rPr sz="3600" spc="-5" dirty="0">
                <a:latin typeface="Arial"/>
                <a:cs typeface="Arial"/>
              </a:rPr>
              <a:t>otulinu</a:t>
            </a:r>
            <a:r>
              <a:rPr sz="3600" dirty="0">
                <a:latin typeface="Arial"/>
                <a:cs typeface="Arial"/>
              </a:rPr>
              <a:t>m</a:t>
            </a:r>
            <a:r>
              <a:rPr sz="3600" spc="9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toxin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0015">
              <a:lnSpc>
                <a:spcPts val="4760"/>
              </a:lnSpc>
            </a:pPr>
            <a:r>
              <a:rPr sz="4000" spc="-5" dirty="0"/>
              <a:t>Restor</a:t>
            </a:r>
            <a:r>
              <a:rPr sz="4000" dirty="0"/>
              <a:t>e</a:t>
            </a:r>
            <a:r>
              <a:rPr sz="4000" spc="114" dirty="0">
                <a:latin typeface="Times New Roman"/>
                <a:cs typeface="Times New Roman"/>
              </a:rPr>
              <a:t> </a:t>
            </a:r>
            <a:r>
              <a:rPr sz="4000" spc="-5" dirty="0"/>
              <a:t>Neura</a:t>
            </a:r>
            <a:r>
              <a:rPr sz="4000" dirty="0"/>
              <a:t>l</a:t>
            </a:r>
            <a:r>
              <a:rPr sz="4000" spc="114" dirty="0">
                <a:latin typeface="Times New Roman"/>
                <a:cs typeface="Times New Roman"/>
              </a:rPr>
              <a:t> </a:t>
            </a:r>
            <a:r>
              <a:rPr sz="4000" spc="-5" dirty="0"/>
              <a:t>input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6302" y="1712287"/>
            <a:ext cx="4202430" cy="4286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217804" algn="ctr">
              <a:lnSpc>
                <a:spcPct val="100000"/>
              </a:lnSpc>
            </a:pPr>
            <a:r>
              <a:rPr sz="3200" b="1" spc="-20" dirty="0">
                <a:latin typeface="Arial"/>
                <a:cs typeface="Arial"/>
              </a:rPr>
              <a:t>Primary</a:t>
            </a:r>
            <a:r>
              <a:rPr sz="3200" b="1" spc="85" dirty="0">
                <a:latin typeface="Times New Roman"/>
                <a:cs typeface="Times New Roman"/>
              </a:rPr>
              <a:t> </a:t>
            </a:r>
            <a:r>
              <a:rPr sz="3200" b="1" spc="-20" dirty="0">
                <a:latin typeface="Arial"/>
                <a:cs typeface="Arial"/>
              </a:rPr>
              <a:t>nerve</a:t>
            </a:r>
            <a:r>
              <a:rPr sz="3200" b="1" spc="80" dirty="0">
                <a:latin typeface="Times New Roman"/>
                <a:cs typeface="Times New Roman"/>
              </a:rPr>
              <a:t> </a:t>
            </a:r>
            <a:r>
              <a:rPr sz="3200" b="1" spc="-20" dirty="0">
                <a:latin typeface="Arial"/>
                <a:cs typeface="Arial"/>
              </a:rPr>
              <a:t>repair</a:t>
            </a:r>
            <a:endParaRPr sz="3200">
              <a:latin typeface="Arial"/>
              <a:cs typeface="Arial"/>
            </a:endParaRPr>
          </a:p>
          <a:p>
            <a:pPr marL="525145" indent="-216535">
              <a:lnSpc>
                <a:spcPct val="100000"/>
              </a:lnSpc>
              <a:spcBef>
                <a:spcPts val="1005"/>
              </a:spcBef>
              <a:buFont typeface="Arial"/>
              <a:buChar char="-"/>
              <a:tabLst>
                <a:tab pos="525780" algn="l"/>
              </a:tabLst>
            </a:pPr>
            <a:r>
              <a:rPr sz="2800" spc="-10" dirty="0">
                <a:latin typeface="Arial"/>
                <a:cs typeface="Arial"/>
              </a:rPr>
              <a:t>P</a:t>
            </a:r>
            <a:r>
              <a:rPr sz="2800" dirty="0">
                <a:latin typeface="Arial"/>
                <a:cs typeface="Arial"/>
              </a:rPr>
              <a:t>reformed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immediately</a:t>
            </a:r>
            <a:endParaRPr sz="2800">
              <a:latin typeface="Arial"/>
              <a:cs typeface="Arial"/>
            </a:endParaRPr>
          </a:p>
          <a:p>
            <a:pPr marL="525145" indent="-216535">
              <a:lnSpc>
                <a:spcPct val="100000"/>
              </a:lnSpc>
              <a:spcBef>
                <a:spcPts val="1005"/>
              </a:spcBef>
              <a:buFont typeface="Arial"/>
              <a:buChar char="-"/>
              <a:tabLst>
                <a:tab pos="525780" algn="l"/>
                <a:tab pos="2306955" algn="l"/>
              </a:tabLst>
            </a:pPr>
            <a:r>
              <a:rPr sz="2800" spc="-10" dirty="0">
                <a:latin typeface="Arial"/>
                <a:cs typeface="Arial"/>
              </a:rPr>
              <a:t>S</a:t>
            </a:r>
            <a:r>
              <a:rPr sz="2800" dirty="0">
                <a:latin typeface="Arial"/>
                <a:cs typeface="Arial"/>
              </a:rPr>
              <a:t>mall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gap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dirty="0">
                <a:latin typeface="Arial"/>
                <a:cs typeface="Arial"/>
              </a:rPr>
              <a:t>(&lt;17mm)</a:t>
            </a:r>
            <a:endParaRPr sz="2800">
              <a:latin typeface="Arial"/>
              <a:cs typeface="Arial"/>
            </a:endParaRPr>
          </a:p>
          <a:p>
            <a:pPr marL="525145" indent="-216535">
              <a:lnSpc>
                <a:spcPct val="100000"/>
              </a:lnSpc>
              <a:spcBef>
                <a:spcPts val="1000"/>
              </a:spcBef>
              <a:buFont typeface="Arial"/>
              <a:buChar char="-"/>
              <a:tabLst>
                <a:tab pos="525780" algn="l"/>
              </a:tabLst>
            </a:pPr>
            <a:r>
              <a:rPr sz="2800" spc="-10" dirty="0">
                <a:latin typeface="Arial"/>
                <a:cs typeface="Arial"/>
              </a:rPr>
              <a:t>E</a:t>
            </a:r>
            <a:r>
              <a:rPr sz="2800" dirty="0">
                <a:latin typeface="Arial"/>
                <a:cs typeface="Arial"/>
              </a:rPr>
              <a:t>pineural</a:t>
            </a:r>
            <a:r>
              <a:rPr sz="2800" spc="8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or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perineural</a:t>
            </a:r>
            <a:endParaRPr sz="2800">
              <a:latin typeface="Arial"/>
              <a:cs typeface="Arial"/>
            </a:endParaRPr>
          </a:p>
          <a:p>
            <a:pPr marL="525145" indent="-216535">
              <a:lnSpc>
                <a:spcPct val="100000"/>
              </a:lnSpc>
              <a:spcBef>
                <a:spcPts val="1000"/>
              </a:spcBef>
              <a:buFont typeface="Arial"/>
              <a:buChar char="-"/>
              <a:tabLst>
                <a:tab pos="525780" algn="l"/>
              </a:tabLst>
            </a:pPr>
            <a:r>
              <a:rPr sz="2800" dirty="0">
                <a:latin typeface="Arial"/>
                <a:cs typeface="Arial"/>
              </a:rPr>
              <a:t>Magnification</a:t>
            </a:r>
            <a:endParaRPr sz="2800">
              <a:latin typeface="Arial"/>
              <a:cs typeface="Arial"/>
            </a:endParaRPr>
          </a:p>
          <a:p>
            <a:pPr marL="525780" indent="-217170">
              <a:lnSpc>
                <a:spcPct val="100000"/>
              </a:lnSpc>
              <a:spcBef>
                <a:spcPts val="1000"/>
              </a:spcBef>
              <a:buFont typeface="Arial"/>
              <a:buChar char="-"/>
              <a:tabLst>
                <a:tab pos="526415" algn="l"/>
              </a:tabLst>
            </a:pPr>
            <a:r>
              <a:rPr sz="2800" spc="-10" dirty="0">
                <a:latin typeface="Arial"/>
                <a:cs typeface="Arial"/>
              </a:rPr>
              <a:t>N</a:t>
            </a:r>
            <a:r>
              <a:rPr sz="2800" dirty="0">
                <a:latin typeface="Arial"/>
                <a:cs typeface="Arial"/>
              </a:rPr>
              <a:t>o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tension</a:t>
            </a:r>
            <a:endParaRPr sz="2800">
              <a:latin typeface="Arial"/>
              <a:cs typeface="Arial"/>
            </a:endParaRPr>
          </a:p>
          <a:p>
            <a:pPr marL="525145" indent="-216535">
              <a:lnSpc>
                <a:spcPct val="100000"/>
              </a:lnSpc>
              <a:spcBef>
                <a:spcPts val="1000"/>
              </a:spcBef>
              <a:buFont typeface="Arial"/>
              <a:buChar char="-"/>
              <a:tabLst>
                <a:tab pos="525780" algn="l"/>
              </a:tabLst>
            </a:pPr>
            <a:r>
              <a:rPr sz="2800" spc="-10" dirty="0">
                <a:latin typeface="Arial"/>
                <a:cs typeface="Arial"/>
              </a:rPr>
              <a:t>B</a:t>
            </a:r>
            <a:r>
              <a:rPr sz="2800" spc="-5" dirty="0">
                <a:latin typeface="Arial"/>
                <a:cs typeface="Arial"/>
              </a:rPr>
              <a:t>es</a:t>
            </a:r>
            <a:r>
              <a:rPr sz="2800" dirty="0">
                <a:latin typeface="Arial"/>
                <a:cs typeface="Arial"/>
              </a:rPr>
              <a:t>t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"/>
                <a:cs typeface="Arial"/>
              </a:rPr>
              <a:t>outcome</a:t>
            </a:r>
            <a:endParaRPr sz="2800">
              <a:latin typeface="Arial"/>
              <a:cs typeface="Arial"/>
            </a:endParaRPr>
          </a:p>
          <a:p>
            <a:pPr marL="525145" indent="-216535">
              <a:lnSpc>
                <a:spcPts val="3329"/>
              </a:lnSpc>
              <a:spcBef>
                <a:spcPts val="1005"/>
              </a:spcBef>
              <a:buFont typeface="Arial"/>
              <a:buChar char="-"/>
              <a:tabLst>
                <a:tab pos="525780" algn="l"/>
              </a:tabLst>
            </a:pPr>
            <a:r>
              <a:rPr sz="2800" spc="-10" dirty="0">
                <a:latin typeface="Arial"/>
                <a:cs typeface="Arial"/>
              </a:rPr>
              <a:t>E</a:t>
            </a:r>
            <a:r>
              <a:rPr sz="2800" spc="-5" dirty="0">
                <a:latin typeface="Arial"/>
                <a:cs typeface="Arial"/>
              </a:rPr>
              <a:t>xpec</a:t>
            </a:r>
            <a:r>
              <a:rPr sz="2800" dirty="0">
                <a:latin typeface="Arial"/>
                <a:cs typeface="Arial"/>
              </a:rPr>
              <a:t>t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"/>
                <a:cs typeface="Arial"/>
              </a:rPr>
              <a:t>H</a:t>
            </a:r>
            <a:r>
              <a:rPr sz="2800" dirty="0">
                <a:latin typeface="Arial"/>
                <a:cs typeface="Arial"/>
              </a:rPr>
              <a:t>B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"/>
                <a:cs typeface="Arial"/>
              </a:rPr>
              <a:t>III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34000" y="1981200"/>
            <a:ext cx="4054602" cy="3848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94993" y="871244"/>
            <a:ext cx="5867400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b="1" spc="-25" dirty="0">
                <a:latin typeface="Arial"/>
                <a:cs typeface="Arial"/>
              </a:rPr>
              <a:t>Facial</a:t>
            </a:r>
            <a:r>
              <a:rPr sz="4400" b="1" spc="120" dirty="0">
                <a:latin typeface="Times New Roman"/>
                <a:cs typeface="Times New Roman"/>
              </a:rPr>
              <a:t> </a:t>
            </a:r>
            <a:r>
              <a:rPr sz="4400" b="1" spc="-25" dirty="0">
                <a:latin typeface="Arial"/>
                <a:cs typeface="Arial"/>
              </a:rPr>
              <a:t>Nerve</a:t>
            </a:r>
            <a:r>
              <a:rPr sz="4400" b="1" spc="130" dirty="0">
                <a:latin typeface="Times New Roman"/>
                <a:cs typeface="Times New Roman"/>
              </a:rPr>
              <a:t> </a:t>
            </a:r>
            <a:r>
              <a:rPr sz="4400" b="1" spc="-30" dirty="0">
                <a:latin typeface="Arial"/>
                <a:cs typeface="Arial"/>
              </a:rPr>
              <a:t>Anatomy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7400" y="2023263"/>
            <a:ext cx="4700270" cy="2520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15" dirty="0">
                <a:latin typeface="Arial"/>
                <a:cs typeface="Arial"/>
              </a:rPr>
              <a:t>Facial</a:t>
            </a:r>
            <a:r>
              <a:rPr sz="2400" b="1" spc="6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nerve</a:t>
            </a:r>
            <a:r>
              <a:rPr sz="2400" b="1" spc="60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Arial"/>
                <a:cs typeface="Arial"/>
              </a:rPr>
              <a:t>segments: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425"/>
              </a:spcBef>
              <a:buFont typeface="Arial"/>
              <a:buAutoNum type="arabicPeriod"/>
              <a:tabLst>
                <a:tab pos="356235" algn="l"/>
              </a:tabLst>
            </a:pPr>
            <a:r>
              <a:rPr sz="2400" b="1" spc="-20" dirty="0">
                <a:latin typeface="Arial"/>
                <a:cs typeface="Arial"/>
              </a:rPr>
              <a:t>Pons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435"/>
              </a:spcBef>
              <a:buFont typeface="Arial"/>
              <a:buAutoNum type="arabicPeriod"/>
              <a:tabLst>
                <a:tab pos="356235" algn="l"/>
              </a:tabLst>
            </a:pPr>
            <a:r>
              <a:rPr sz="2400" b="1" spc="-20" dirty="0">
                <a:latin typeface="Arial"/>
                <a:cs typeface="Arial"/>
              </a:rPr>
              <a:t>Cerebulo-pontin</a:t>
            </a:r>
            <a:r>
              <a:rPr sz="2400" b="1" spc="-15" dirty="0">
                <a:latin typeface="Arial"/>
                <a:cs typeface="Arial"/>
              </a:rPr>
              <a:t>e</a:t>
            </a:r>
            <a:r>
              <a:rPr sz="2400" b="1" spc="7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a</a:t>
            </a:r>
            <a:r>
              <a:rPr sz="2400" b="1" spc="-20" dirty="0">
                <a:latin typeface="Arial"/>
                <a:cs typeface="Arial"/>
              </a:rPr>
              <a:t>ngl</a:t>
            </a:r>
            <a:r>
              <a:rPr sz="2400" b="1" spc="-15" dirty="0">
                <a:latin typeface="Arial"/>
                <a:cs typeface="Arial"/>
              </a:rPr>
              <a:t>e</a:t>
            </a:r>
            <a:r>
              <a:rPr sz="2400" b="1" spc="5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Arial"/>
                <a:cs typeface="Arial"/>
              </a:rPr>
              <a:t>(CPA)</a:t>
            </a:r>
            <a:endParaRPr sz="2400">
              <a:latin typeface="Arial"/>
              <a:cs typeface="Arial"/>
            </a:endParaRPr>
          </a:p>
          <a:p>
            <a:pPr marL="440055" indent="-427355">
              <a:lnSpc>
                <a:spcPct val="100000"/>
              </a:lnSpc>
              <a:spcBef>
                <a:spcPts val="1435"/>
              </a:spcBef>
              <a:buFont typeface="Arial"/>
              <a:buAutoNum type="arabicPeriod"/>
              <a:tabLst>
                <a:tab pos="440690" algn="l"/>
              </a:tabLst>
            </a:pPr>
            <a:r>
              <a:rPr sz="2400" b="1" spc="-20" dirty="0">
                <a:latin typeface="Arial"/>
                <a:cs typeface="Arial"/>
              </a:rPr>
              <a:t>Interna</a:t>
            </a:r>
            <a:r>
              <a:rPr sz="2400" b="1" spc="-10" dirty="0">
                <a:latin typeface="Arial"/>
                <a:cs typeface="Arial"/>
              </a:rPr>
              <a:t>l</a:t>
            </a:r>
            <a:r>
              <a:rPr sz="2400" b="1" spc="60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Auditor</a:t>
            </a:r>
            <a:r>
              <a:rPr sz="2400" b="1" spc="-15" dirty="0">
                <a:latin typeface="Arial"/>
                <a:cs typeface="Arial"/>
              </a:rPr>
              <a:t>y</a:t>
            </a:r>
            <a:r>
              <a:rPr sz="2400" b="1" spc="70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Arial"/>
                <a:cs typeface="Arial"/>
              </a:rPr>
              <a:t>Cana</a:t>
            </a:r>
            <a:r>
              <a:rPr sz="2400" b="1" dirty="0">
                <a:latin typeface="Arial"/>
                <a:cs typeface="Arial"/>
              </a:rPr>
              <a:t>l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Arial"/>
                <a:cs typeface="Arial"/>
              </a:rPr>
              <a:t>(IAC)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435"/>
              </a:spcBef>
              <a:buFont typeface="Arial"/>
              <a:buAutoNum type="arabicPeriod"/>
              <a:tabLst>
                <a:tab pos="356235" algn="l"/>
              </a:tabLst>
            </a:pPr>
            <a:r>
              <a:rPr sz="2400" b="1" spc="-20" dirty="0">
                <a:latin typeface="Arial"/>
                <a:cs typeface="Arial"/>
              </a:rPr>
              <a:t>Labyrinthine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400" y="4761131"/>
            <a:ext cx="1790064" cy="1426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AutoNum type="arabicPeriod" startAt="5"/>
              <a:tabLst>
                <a:tab pos="356235" algn="l"/>
              </a:tabLst>
            </a:pPr>
            <a:r>
              <a:rPr sz="2400" b="1" spc="-20" dirty="0">
                <a:latin typeface="Arial"/>
                <a:cs typeface="Arial"/>
              </a:rPr>
              <a:t>Tympanic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435"/>
              </a:spcBef>
              <a:buFont typeface="Arial"/>
              <a:buAutoNum type="arabicPeriod" startAt="5"/>
              <a:tabLst>
                <a:tab pos="356235" algn="l"/>
              </a:tabLst>
            </a:pPr>
            <a:r>
              <a:rPr sz="2400" b="1" spc="-15" dirty="0">
                <a:latin typeface="Arial"/>
                <a:cs typeface="Arial"/>
              </a:rPr>
              <a:t>Mastoid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435"/>
              </a:spcBef>
              <a:buFont typeface="Arial"/>
              <a:buAutoNum type="arabicPeriod" startAt="5"/>
              <a:tabLst>
                <a:tab pos="356235" algn="l"/>
              </a:tabLst>
            </a:pPr>
            <a:r>
              <a:rPr sz="2400" b="1" spc="-5" dirty="0">
                <a:latin typeface="Arial"/>
                <a:cs typeface="Arial"/>
              </a:rPr>
              <a:t>External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545068" y="1869185"/>
            <a:ext cx="118871" cy="1592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02552" y="1525524"/>
            <a:ext cx="457200" cy="511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104888" y="2032635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104888" y="2041017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39028" y="1944623"/>
            <a:ext cx="32004" cy="1173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43600" y="206616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72727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059168" y="2036826"/>
            <a:ext cx="68579" cy="670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023859" y="2087117"/>
            <a:ext cx="68580" cy="1592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283195" y="2954654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E4E4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287768" y="2988182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ADAD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283195" y="2950464"/>
            <a:ext cx="59436" cy="1341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356347" y="3130676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365492" y="3164204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8E8E8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370064" y="3172586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C1C1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356347" y="2070354"/>
            <a:ext cx="1517903" cy="1181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740395" y="3248025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9D9D9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717535" y="3424046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7979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717535" y="3302508"/>
            <a:ext cx="96012" cy="1341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060435" y="3243833"/>
            <a:ext cx="438912" cy="31013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289035" y="3549777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C4C4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165592" y="3545585"/>
            <a:ext cx="329184" cy="11734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016752" y="1584197"/>
            <a:ext cx="1668779" cy="212064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658100" y="370065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353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865107" y="3801236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906256" y="3801236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E4E4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387084" y="3704844"/>
            <a:ext cx="41148" cy="10896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385047" y="3805428"/>
            <a:ext cx="352044" cy="6705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727947" y="3868292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BABA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787383" y="3797046"/>
            <a:ext cx="379476" cy="10058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079992" y="3893439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D2D2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375904" y="3943730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D3D3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412480" y="3943730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371331" y="3872484"/>
            <a:ext cx="320040" cy="7543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558783" y="3943730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CFCF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787383" y="3943730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D0D0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782811" y="3897629"/>
            <a:ext cx="182880" cy="5029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015983" y="3889247"/>
            <a:ext cx="137159" cy="5867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599931" y="3939540"/>
            <a:ext cx="41148" cy="1676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034271" y="395211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DFDFD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964423" y="3830573"/>
            <a:ext cx="342900" cy="13411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883395" y="4086225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D1D1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964423" y="4082034"/>
            <a:ext cx="347472" cy="335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987283" y="4111371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D4D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005571" y="4111371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05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023859" y="4111371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353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042147" y="4111371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7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060435" y="4111371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D5D5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078723" y="4111371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6161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211311" y="4111371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F5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229600" y="4111371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A5A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247888" y="4111371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555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266176" y="4111371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284464" y="4111371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E4E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987283" y="411975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848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005571" y="411975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B4B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023859" y="411975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E4E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042147" y="411975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229600" y="411975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454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247888" y="411975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05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266176" y="411975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D4D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284464" y="411975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9494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380476" y="4065270"/>
            <a:ext cx="512064" cy="5867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654795" y="411975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D6D6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987283" y="4128134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848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005571" y="4128134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B4B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023859" y="4128134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05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042147" y="4128134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229600" y="4128134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454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247888" y="4128134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266176" y="4128134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D4D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284464" y="4128134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9494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984747" y="3704844"/>
            <a:ext cx="1376172" cy="43586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319771" y="4136516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C5C5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987283" y="4136516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848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005571" y="4136516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B4B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023859" y="4136516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6A6A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042147" y="4136516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229600" y="4136516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454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247888" y="4136516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266176" y="4136516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D4D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284464" y="4136516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9494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987283" y="4144898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848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005571" y="4144898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05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023859" y="4144898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828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042147" y="4144898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229600" y="4144898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247888" y="4144898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8383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266176" y="4144898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D4D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284464" y="4144898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E4E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987283" y="4153280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848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005571" y="4153280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6060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023859" y="4153280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84848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042147" y="4153280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229600" y="4153280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6868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247888" y="4153280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266176" y="4153280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D4D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284464" y="4153280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F5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987283" y="416166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848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005571" y="416166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6E6E6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023859" y="416166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84848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042147" y="416166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229600" y="416166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7676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247888" y="416166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266176" y="416166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D4D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284464" y="416166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6D6D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987283" y="4170045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A4A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005571" y="4170045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6060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023859" y="4170045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6B6B6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042147" y="4170045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555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060435" y="4170045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6B6B6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060435" y="4107179"/>
            <a:ext cx="155448" cy="6705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211311" y="4170045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C5C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229600" y="4170045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6868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247888" y="4170045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6D6D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8266176" y="4170045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05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8284464" y="4170045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E5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366759" y="4115561"/>
            <a:ext cx="406908" cy="5867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490204" y="4170045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7171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987283" y="4178427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964423" y="4107179"/>
            <a:ext cx="347472" cy="7543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284464" y="4178427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1414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947404" y="4186809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D8D8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964423" y="4174235"/>
            <a:ext cx="347472" cy="2514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8942831" y="4031741"/>
            <a:ext cx="397764" cy="16764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8366759" y="4165853"/>
            <a:ext cx="393192" cy="4191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8810243" y="4115561"/>
            <a:ext cx="77724" cy="11734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805671" y="432930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6144767" y="4140708"/>
            <a:ext cx="576072" cy="20116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524243" y="4337684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B5B5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816852" y="4362830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AAAA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9057131" y="4291584"/>
            <a:ext cx="452627" cy="10896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9107423" y="4396359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B6B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964423" y="4325111"/>
            <a:ext cx="347472" cy="10896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366759" y="4316729"/>
            <a:ext cx="969264" cy="11734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8526780" y="4429886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C8C8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8897111" y="4429886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D0D0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9066276" y="4429886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9121140" y="4425696"/>
            <a:ext cx="22859" cy="838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9185147" y="4425696"/>
            <a:ext cx="22859" cy="838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9258300" y="4425696"/>
            <a:ext cx="27431" cy="838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9381743" y="4392167"/>
            <a:ext cx="54863" cy="41910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8741664" y="4438269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6F6F6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798564" y="4350258"/>
            <a:ext cx="100584" cy="100584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844283" y="4446651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A1A1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8919971" y="4425696"/>
            <a:ext cx="96012" cy="41910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8828531" y="4530471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DEDE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8572500" y="453885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E8E8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8618219" y="453885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E6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8595359" y="4425696"/>
            <a:ext cx="228600" cy="11734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8741664" y="453885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E1E1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086600" y="4647819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9090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8362188" y="4434078"/>
            <a:ext cx="749808" cy="217932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8769095" y="4647819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C7C7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8828531" y="4643628"/>
            <a:ext cx="9144" cy="8381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8910828" y="4643628"/>
            <a:ext cx="32003" cy="8381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8997695" y="4643628"/>
            <a:ext cx="22859" cy="8381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9061704" y="4643628"/>
            <a:ext cx="13716" cy="8381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8563356" y="4656201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CE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8545068" y="4652009"/>
            <a:ext cx="59435" cy="33527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8380476" y="4744211"/>
            <a:ext cx="306324" cy="83819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8435340" y="4823840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CFCF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8727947" y="4735829"/>
            <a:ext cx="397764" cy="125730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9057131" y="4857369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E2E2E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8727947" y="4861559"/>
            <a:ext cx="192024" cy="25145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8782811" y="4882515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C5C5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8970264" y="4853178"/>
            <a:ext cx="137160" cy="33527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8371331" y="4819650"/>
            <a:ext cx="310895" cy="75437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8833104" y="4878323"/>
            <a:ext cx="82296" cy="16763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968995" y="4786121"/>
            <a:ext cx="347472" cy="117347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5984747" y="4140708"/>
            <a:ext cx="1737359" cy="863346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091171" y="499986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082028" y="5050154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123176" y="5050154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068311" y="4995671"/>
            <a:ext cx="109728" cy="92201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424928" y="4995671"/>
            <a:ext cx="1261872" cy="603503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8398764" y="5594984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D8D8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694676" y="5737478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DFDFD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6304788" y="5004053"/>
            <a:ext cx="740663" cy="771144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6574535" y="5771007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9F9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6131052" y="5779389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6556247" y="5905119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D6D6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6547104" y="5766815"/>
            <a:ext cx="109728" cy="142494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6108191" y="5913501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B3B3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6103620" y="5775197"/>
            <a:ext cx="146304" cy="159257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6245352" y="5930265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7607807" y="5938646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B8B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6739128" y="5766815"/>
            <a:ext cx="265175" cy="402335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7429500" y="5590794"/>
            <a:ext cx="1339596" cy="720852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8215883" y="6307454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F9F9F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7219188" y="6391275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6268211" y="5775197"/>
            <a:ext cx="384047" cy="645413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6606540" y="6416421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E1E1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8517635" y="6458330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9E9E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6405371" y="6420611"/>
            <a:ext cx="64008" cy="58674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7196328" y="6345173"/>
            <a:ext cx="192024" cy="150875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7278623" y="6491859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F5F5F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7200900" y="6496050"/>
            <a:ext cx="41148" cy="8381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7255764" y="6311646"/>
            <a:ext cx="1362456" cy="930401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3012947" y="4390644"/>
            <a:ext cx="576580" cy="504190"/>
          </a:xfrm>
          <a:custGeom>
            <a:avLst/>
            <a:gdLst/>
            <a:ahLst/>
            <a:cxnLst/>
            <a:rect l="l" t="t" r="r" b="b"/>
            <a:pathLst>
              <a:path w="576579" h="504189">
                <a:moveTo>
                  <a:pt x="0" y="0"/>
                </a:moveTo>
                <a:lnTo>
                  <a:pt x="576071" y="503681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2725673" y="4894326"/>
            <a:ext cx="1008380" cy="0"/>
          </a:xfrm>
          <a:custGeom>
            <a:avLst/>
            <a:gdLst/>
            <a:ahLst/>
            <a:cxnLst/>
            <a:rect l="l" t="t" r="r" b="b"/>
            <a:pathLst>
              <a:path w="1008379">
                <a:moveTo>
                  <a:pt x="0" y="0"/>
                </a:moveTo>
                <a:lnTo>
                  <a:pt x="1008125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2652522" y="4894326"/>
            <a:ext cx="936625" cy="576580"/>
          </a:xfrm>
          <a:custGeom>
            <a:avLst/>
            <a:gdLst/>
            <a:ahLst/>
            <a:cxnLst/>
            <a:rect l="l" t="t" r="r" b="b"/>
            <a:pathLst>
              <a:path w="936625" h="576579">
                <a:moveTo>
                  <a:pt x="0" y="576071"/>
                </a:moveTo>
                <a:lnTo>
                  <a:pt x="936497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 txBox="1"/>
          <p:nvPr/>
        </p:nvSpPr>
        <p:spPr>
          <a:xfrm>
            <a:off x="3792730" y="4801739"/>
            <a:ext cx="243649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>
                <a:latin typeface="Arial"/>
                <a:cs typeface="Arial"/>
              </a:rPr>
              <a:t>Fallopian</a:t>
            </a:r>
            <a:r>
              <a:rPr sz="2000" b="1" spc="50" dirty="0">
                <a:latin typeface="Times New Roman"/>
                <a:cs typeface="Times New Roman"/>
              </a:rPr>
              <a:t> </a:t>
            </a:r>
            <a:r>
              <a:rPr sz="2000" b="1" spc="-20" dirty="0">
                <a:latin typeface="Arial"/>
                <a:cs typeface="Arial"/>
              </a:rPr>
              <a:t>cana</a:t>
            </a:r>
            <a:r>
              <a:rPr sz="2000" b="1" spc="-10" dirty="0">
                <a:latin typeface="Arial"/>
                <a:cs typeface="Arial"/>
              </a:rPr>
              <a:t>l</a:t>
            </a:r>
            <a:r>
              <a:rPr sz="2000" b="1" spc="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Arial"/>
                <a:cs typeface="Arial"/>
              </a:rPr>
              <a:t>(</a:t>
            </a:r>
            <a:r>
              <a:rPr sz="2000" b="1" spc="-15" dirty="0">
                <a:latin typeface="Arial"/>
                <a:cs typeface="Arial"/>
              </a:rPr>
              <a:t>FC)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20240" y="700382"/>
            <a:ext cx="4217035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5" dirty="0">
                <a:latin typeface="Arial"/>
                <a:cs typeface="Arial"/>
              </a:rPr>
              <a:t>Restor</a:t>
            </a:r>
            <a:r>
              <a:rPr sz="3600" dirty="0">
                <a:latin typeface="Arial"/>
                <a:cs typeface="Arial"/>
              </a:rPr>
              <a:t>e</a:t>
            </a:r>
            <a:r>
              <a:rPr sz="3600" spc="10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Neura</a:t>
            </a:r>
            <a:r>
              <a:rPr sz="3600" dirty="0">
                <a:latin typeface="Arial"/>
                <a:cs typeface="Arial"/>
              </a:rPr>
              <a:t>l</a:t>
            </a:r>
            <a:r>
              <a:rPr sz="3600" spc="10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input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3902" y="1670481"/>
            <a:ext cx="2387600" cy="1734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Interposition</a:t>
            </a:r>
            <a:r>
              <a:rPr sz="1800" spc="3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Arial"/>
                <a:cs typeface="Arial"/>
              </a:rPr>
              <a:t>graft</a:t>
            </a:r>
            <a:endParaRPr sz="1800">
              <a:latin typeface="Arial"/>
              <a:cs typeface="Arial"/>
            </a:endParaRPr>
          </a:p>
          <a:p>
            <a:pPr marL="12700" indent="189230">
              <a:lnSpc>
                <a:spcPct val="100000"/>
              </a:lnSpc>
              <a:spcBef>
                <a:spcPts val="1000"/>
              </a:spcBef>
              <a:buFont typeface="Arial"/>
              <a:buChar char="-"/>
              <a:tabLst>
                <a:tab pos="342265" algn="l"/>
              </a:tabLst>
            </a:pPr>
            <a:r>
              <a:rPr sz="1800" dirty="0">
                <a:latin typeface="Arial"/>
                <a:cs typeface="Arial"/>
              </a:rPr>
              <a:t>H</a:t>
            </a:r>
            <a:r>
              <a:rPr sz="1800" spc="-15" dirty="0">
                <a:latin typeface="Arial"/>
                <a:cs typeface="Arial"/>
              </a:rPr>
              <a:t>B</a:t>
            </a:r>
            <a:r>
              <a:rPr sz="1800" spc="5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Arial"/>
                <a:cs typeface="Arial"/>
              </a:rPr>
              <a:t>I</a:t>
            </a:r>
            <a:r>
              <a:rPr sz="1800" spc="-10" dirty="0">
                <a:latin typeface="Arial"/>
                <a:cs typeface="Arial"/>
              </a:rPr>
              <a:t>I</a:t>
            </a:r>
            <a:r>
              <a:rPr sz="1800" spc="-5" dirty="0">
                <a:latin typeface="Arial"/>
                <a:cs typeface="Arial"/>
              </a:rPr>
              <a:t>I</a:t>
            </a:r>
            <a:endParaRPr sz="1800">
              <a:latin typeface="Arial"/>
              <a:cs typeface="Arial"/>
            </a:endParaRPr>
          </a:p>
          <a:p>
            <a:pPr marL="341630" indent="-139700">
              <a:lnSpc>
                <a:spcPct val="100000"/>
              </a:lnSpc>
              <a:spcBef>
                <a:spcPts val="1000"/>
              </a:spcBef>
              <a:buFont typeface="Arial"/>
              <a:buChar char="-"/>
              <a:tabLst>
                <a:tab pos="342265" algn="l"/>
              </a:tabLst>
            </a:pPr>
            <a:r>
              <a:rPr sz="1800" spc="-20" dirty="0">
                <a:latin typeface="Arial"/>
                <a:cs typeface="Arial"/>
              </a:rPr>
              <a:t>V</a:t>
            </a:r>
            <a:r>
              <a:rPr sz="1800" spc="-5" dirty="0">
                <a:latin typeface="Arial"/>
                <a:cs typeface="Arial"/>
              </a:rPr>
              <a:t>ariabl</a:t>
            </a:r>
            <a:r>
              <a:rPr sz="1800" dirty="0">
                <a:latin typeface="Arial"/>
                <a:cs typeface="Arial"/>
              </a:rPr>
              <a:t>e</a:t>
            </a:r>
            <a:r>
              <a:rPr sz="1800" spc="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"/>
                <a:cs typeface="Arial"/>
              </a:rPr>
              <a:t>synkinesis</a:t>
            </a:r>
            <a:endParaRPr sz="1800">
              <a:latin typeface="Arial"/>
              <a:cs typeface="Arial"/>
            </a:endParaRPr>
          </a:p>
          <a:p>
            <a:pPr marL="12700" marR="5080" indent="189230">
              <a:lnSpc>
                <a:spcPct val="100000"/>
              </a:lnSpc>
              <a:spcBef>
                <a:spcPts val="1000"/>
              </a:spcBef>
              <a:buFont typeface="Arial"/>
              <a:buChar char="-"/>
              <a:tabLst>
                <a:tab pos="342900" algn="l"/>
              </a:tabLst>
            </a:pPr>
            <a:r>
              <a:rPr sz="1800" spc="-10" dirty="0">
                <a:latin typeface="Arial"/>
                <a:cs typeface="Arial"/>
              </a:rPr>
              <a:t>I</a:t>
            </a:r>
            <a:r>
              <a:rPr sz="1800" spc="-5" dirty="0">
                <a:latin typeface="Arial"/>
                <a:cs typeface="Arial"/>
              </a:rPr>
              <a:t>mprovemen</a:t>
            </a:r>
            <a:r>
              <a:rPr sz="1800" dirty="0">
                <a:latin typeface="Arial"/>
                <a:cs typeface="Arial"/>
              </a:rPr>
              <a:t>t</a:t>
            </a:r>
            <a:r>
              <a:rPr sz="1800" spc="4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Arial"/>
                <a:cs typeface="Arial"/>
              </a:rPr>
              <a:t>ove</a:t>
            </a:r>
            <a:r>
              <a:rPr sz="1800" dirty="0">
                <a:latin typeface="Arial"/>
                <a:cs typeface="Arial"/>
              </a:rPr>
              <a:t>r</a:t>
            </a:r>
            <a:r>
              <a:rPr sz="1800" spc="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"/>
                <a:cs typeface="Arial"/>
              </a:rPr>
              <a:t>6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Arial"/>
                <a:cs typeface="Arial"/>
              </a:rPr>
              <a:t>to</a:t>
            </a:r>
            <a:r>
              <a:rPr sz="1800" spc="4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Arial"/>
                <a:cs typeface="Arial"/>
              </a:rPr>
              <a:t>1</a:t>
            </a:r>
            <a:r>
              <a:rPr sz="1800" dirty="0">
                <a:latin typeface="Arial"/>
                <a:cs typeface="Arial"/>
              </a:rPr>
              <a:t>8</a:t>
            </a:r>
            <a:r>
              <a:rPr sz="1800" spc="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"/>
                <a:cs typeface="Arial"/>
              </a:rPr>
              <a:t>months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098797" y="1349502"/>
            <a:ext cx="5502401" cy="23926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791200" y="3886200"/>
            <a:ext cx="3172266" cy="29588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00200" y="3592829"/>
            <a:ext cx="2022747" cy="37223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48790" y="745166"/>
            <a:ext cx="4559935" cy="381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dirty="0">
                <a:latin typeface="Arial"/>
                <a:cs typeface="Arial"/>
              </a:rPr>
              <a:t>Hypoglossal-facial</a:t>
            </a:r>
            <a:r>
              <a:rPr sz="2800" spc="9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crossover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14780" y="1143365"/>
            <a:ext cx="3446145" cy="1544955"/>
          </a:xfrm>
          <a:custGeom>
            <a:avLst/>
            <a:gdLst/>
            <a:ahLst/>
            <a:cxnLst/>
            <a:rect l="l" t="t" r="r" b="b"/>
            <a:pathLst>
              <a:path w="3446145" h="1544955">
                <a:moveTo>
                  <a:pt x="0" y="1544573"/>
                </a:moveTo>
                <a:lnTo>
                  <a:pt x="3445763" y="1544573"/>
                </a:lnTo>
                <a:lnTo>
                  <a:pt x="3445763" y="0"/>
                </a:lnTo>
                <a:lnTo>
                  <a:pt x="0" y="0"/>
                </a:lnTo>
                <a:lnTo>
                  <a:pt x="0" y="1544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780" y="2688701"/>
            <a:ext cx="3446145" cy="1544955"/>
          </a:xfrm>
          <a:custGeom>
            <a:avLst/>
            <a:gdLst/>
            <a:ahLst/>
            <a:cxnLst/>
            <a:rect l="l" t="t" r="r" b="b"/>
            <a:pathLst>
              <a:path w="3446145" h="1544954">
                <a:moveTo>
                  <a:pt x="0" y="1544573"/>
                </a:moveTo>
                <a:lnTo>
                  <a:pt x="3445763" y="1544573"/>
                </a:lnTo>
                <a:lnTo>
                  <a:pt x="3445763" y="0"/>
                </a:lnTo>
                <a:lnTo>
                  <a:pt x="0" y="0"/>
                </a:lnTo>
                <a:lnTo>
                  <a:pt x="0" y="1544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400" y="1143000"/>
            <a:ext cx="3446526" cy="30906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29596" y="1143365"/>
            <a:ext cx="3263265" cy="1167130"/>
          </a:xfrm>
          <a:custGeom>
            <a:avLst/>
            <a:gdLst/>
            <a:ahLst/>
            <a:cxnLst/>
            <a:rect l="l" t="t" r="r" b="b"/>
            <a:pathLst>
              <a:path w="3263265" h="1167130">
                <a:moveTo>
                  <a:pt x="0" y="1166621"/>
                </a:moveTo>
                <a:lnTo>
                  <a:pt x="3262883" y="1166621"/>
                </a:lnTo>
                <a:lnTo>
                  <a:pt x="3262883" y="0"/>
                </a:lnTo>
                <a:lnTo>
                  <a:pt x="0" y="0"/>
                </a:lnTo>
                <a:lnTo>
                  <a:pt x="0" y="11666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29596" y="2310749"/>
            <a:ext cx="3263265" cy="1167130"/>
          </a:xfrm>
          <a:custGeom>
            <a:avLst/>
            <a:gdLst/>
            <a:ahLst/>
            <a:cxnLst/>
            <a:rect l="l" t="t" r="r" b="b"/>
            <a:pathLst>
              <a:path w="3263265" h="1167129">
                <a:moveTo>
                  <a:pt x="0" y="1166621"/>
                </a:moveTo>
                <a:lnTo>
                  <a:pt x="3262883" y="1166621"/>
                </a:lnTo>
                <a:lnTo>
                  <a:pt x="3262883" y="0"/>
                </a:lnTo>
                <a:lnTo>
                  <a:pt x="0" y="0"/>
                </a:lnTo>
                <a:lnTo>
                  <a:pt x="0" y="11666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29596" y="3478133"/>
            <a:ext cx="3263265" cy="1167130"/>
          </a:xfrm>
          <a:custGeom>
            <a:avLst/>
            <a:gdLst/>
            <a:ahLst/>
            <a:cxnLst/>
            <a:rect l="l" t="t" r="r" b="b"/>
            <a:pathLst>
              <a:path w="3263265" h="1167129">
                <a:moveTo>
                  <a:pt x="0" y="1166621"/>
                </a:moveTo>
                <a:lnTo>
                  <a:pt x="3262883" y="1166621"/>
                </a:lnTo>
                <a:lnTo>
                  <a:pt x="3262883" y="0"/>
                </a:lnTo>
                <a:lnTo>
                  <a:pt x="0" y="0"/>
                </a:lnTo>
                <a:lnTo>
                  <a:pt x="0" y="11666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029200" y="1143000"/>
            <a:ext cx="3263646" cy="35021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4400" y="3505200"/>
            <a:ext cx="3688659" cy="32651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58196" y="3886580"/>
            <a:ext cx="3701415" cy="1106170"/>
          </a:xfrm>
          <a:custGeom>
            <a:avLst/>
            <a:gdLst/>
            <a:ahLst/>
            <a:cxnLst/>
            <a:rect l="l" t="t" r="r" b="b"/>
            <a:pathLst>
              <a:path w="3701415" h="1106170">
                <a:moveTo>
                  <a:pt x="0" y="1105661"/>
                </a:moveTo>
                <a:lnTo>
                  <a:pt x="3701033" y="1105661"/>
                </a:lnTo>
                <a:lnTo>
                  <a:pt x="3701033" y="0"/>
                </a:lnTo>
                <a:lnTo>
                  <a:pt x="0" y="0"/>
                </a:lnTo>
                <a:lnTo>
                  <a:pt x="0" y="11056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258196" y="4993004"/>
            <a:ext cx="3701415" cy="1106170"/>
          </a:xfrm>
          <a:custGeom>
            <a:avLst/>
            <a:gdLst/>
            <a:ahLst/>
            <a:cxnLst/>
            <a:rect l="l" t="t" r="r" b="b"/>
            <a:pathLst>
              <a:path w="3701415" h="1106170">
                <a:moveTo>
                  <a:pt x="0" y="1105661"/>
                </a:moveTo>
                <a:lnTo>
                  <a:pt x="3701033" y="1105661"/>
                </a:lnTo>
                <a:lnTo>
                  <a:pt x="3701033" y="0"/>
                </a:lnTo>
                <a:lnTo>
                  <a:pt x="0" y="0"/>
                </a:lnTo>
                <a:lnTo>
                  <a:pt x="0" y="11056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258196" y="6099428"/>
            <a:ext cx="3701415" cy="1106170"/>
          </a:xfrm>
          <a:custGeom>
            <a:avLst/>
            <a:gdLst/>
            <a:ahLst/>
            <a:cxnLst/>
            <a:rect l="l" t="t" r="r" b="b"/>
            <a:pathLst>
              <a:path w="3701415" h="1106170">
                <a:moveTo>
                  <a:pt x="0" y="1105661"/>
                </a:moveTo>
                <a:lnTo>
                  <a:pt x="3701033" y="1105661"/>
                </a:lnTo>
                <a:lnTo>
                  <a:pt x="3701033" y="0"/>
                </a:lnTo>
                <a:lnTo>
                  <a:pt x="0" y="0"/>
                </a:lnTo>
                <a:lnTo>
                  <a:pt x="0" y="11056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257800" y="3886200"/>
            <a:ext cx="3701796" cy="33192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75994" y="822080"/>
            <a:ext cx="5107940" cy="534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spc="-5" dirty="0">
                <a:latin typeface="Arial"/>
                <a:cs typeface="Arial"/>
              </a:rPr>
              <a:t>Muscl</a:t>
            </a:r>
            <a:r>
              <a:rPr sz="4000" b="1" dirty="0">
                <a:latin typeface="Arial"/>
                <a:cs typeface="Arial"/>
              </a:rPr>
              <a:t>e</a:t>
            </a:r>
            <a:r>
              <a:rPr sz="4000" b="1" spc="110" dirty="0">
                <a:latin typeface="Times New Roman"/>
                <a:cs typeface="Times New Roman"/>
              </a:rPr>
              <a:t> </a:t>
            </a:r>
            <a:r>
              <a:rPr sz="4000" b="1" spc="-5" dirty="0">
                <a:latin typeface="Arial"/>
                <a:cs typeface="Arial"/>
              </a:rPr>
              <a:t>transposition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95372" y="6641527"/>
            <a:ext cx="2998470" cy="381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dirty="0">
                <a:latin typeface="Arial"/>
                <a:cs typeface="Arial"/>
              </a:rPr>
              <a:t>Masseter</a:t>
            </a:r>
            <a:r>
              <a:rPr sz="2800" b="1" spc="80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Arial"/>
                <a:cs typeface="Arial"/>
              </a:rPr>
              <a:t>transfer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57122" y="1869948"/>
            <a:ext cx="7475921" cy="44119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30502" y="700382"/>
            <a:ext cx="4597400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spc="-5" dirty="0">
                <a:latin typeface="Arial"/>
                <a:cs typeface="Arial"/>
              </a:rPr>
              <a:t>Muscl</a:t>
            </a:r>
            <a:r>
              <a:rPr sz="3600" b="1" dirty="0">
                <a:latin typeface="Arial"/>
                <a:cs typeface="Arial"/>
              </a:rPr>
              <a:t>e</a:t>
            </a:r>
            <a:r>
              <a:rPr sz="3600" b="1" spc="100" dirty="0">
                <a:latin typeface="Times New Roman"/>
                <a:cs typeface="Times New Roman"/>
              </a:rPr>
              <a:t> </a:t>
            </a:r>
            <a:r>
              <a:rPr sz="3600" b="1" spc="-25" dirty="0">
                <a:latin typeface="Arial"/>
                <a:cs typeface="Arial"/>
              </a:rPr>
              <a:t>transposition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55799" y="6984109"/>
            <a:ext cx="239395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15" dirty="0">
                <a:latin typeface="Arial"/>
                <a:cs typeface="Arial"/>
              </a:rPr>
              <a:t>Temporalis</a:t>
            </a:r>
            <a:r>
              <a:rPr sz="2000" b="1" spc="45" dirty="0">
                <a:latin typeface="Times New Roman"/>
                <a:cs typeface="Times New Roman"/>
              </a:rPr>
              <a:t> </a:t>
            </a:r>
            <a:r>
              <a:rPr sz="2000" b="1" spc="-15" dirty="0">
                <a:latin typeface="Arial"/>
                <a:cs typeface="Arial"/>
              </a:rPr>
              <a:t>transfer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53258" y="1510649"/>
            <a:ext cx="5090160" cy="1344930"/>
          </a:xfrm>
          <a:custGeom>
            <a:avLst/>
            <a:gdLst/>
            <a:ahLst/>
            <a:cxnLst/>
            <a:rect l="l" t="t" r="r" b="b"/>
            <a:pathLst>
              <a:path w="5090159" h="1344930">
                <a:moveTo>
                  <a:pt x="0" y="1344929"/>
                </a:moveTo>
                <a:lnTo>
                  <a:pt x="5090159" y="1344929"/>
                </a:lnTo>
                <a:lnTo>
                  <a:pt x="5090159" y="0"/>
                </a:lnTo>
                <a:lnTo>
                  <a:pt x="0" y="0"/>
                </a:lnTo>
                <a:lnTo>
                  <a:pt x="0" y="13449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53258" y="2856341"/>
            <a:ext cx="5090160" cy="1344930"/>
          </a:xfrm>
          <a:custGeom>
            <a:avLst/>
            <a:gdLst/>
            <a:ahLst/>
            <a:cxnLst/>
            <a:rect l="l" t="t" r="r" b="b"/>
            <a:pathLst>
              <a:path w="5090159" h="1344929">
                <a:moveTo>
                  <a:pt x="0" y="1344929"/>
                </a:moveTo>
                <a:lnTo>
                  <a:pt x="5090159" y="1344929"/>
                </a:lnTo>
                <a:lnTo>
                  <a:pt x="5090159" y="0"/>
                </a:lnTo>
                <a:lnTo>
                  <a:pt x="0" y="0"/>
                </a:lnTo>
                <a:lnTo>
                  <a:pt x="0" y="13449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53258" y="4202048"/>
            <a:ext cx="5090160" cy="1344930"/>
          </a:xfrm>
          <a:custGeom>
            <a:avLst/>
            <a:gdLst/>
            <a:ahLst/>
            <a:cxnLst/>
            <a:rect l="l" t="t" r="r" b="b"/>
            <a:pathLst>
              <a:path w="5090159" h="1344929">
                <a:moveTo>
                  <a:pt x="0" y="1344929"/>
                </a:moveTo>
                <a:lnTo>
                  <a:pt x="5090159" y="1344929"/>
                </a:lnTo>
                <a:lnTo>
                  <a:pt x="5090159" y="0"/>
                </a:lnTo>
                <a:lnTo>
                  <a:pt x="0" y="0"/>
                </a:lnTo>
                <a:lnTo>
                  <a:pt x="0" y="13449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53258" y="5547741"/>
            <a:ext cx="5090160" cy="1343660"/>
          </a:xfrm>
          <a:custGeom>
            <a:avLst/>
            <a:gdLst/>
            <a:ahLst/>
            <a:cxnLst/>
            <a:rect l="l" t="t" r="r" b="b"/>
            <a:pathLst>
              <a:path w="5090159" h="1343659">
                <a:moveTo>
                  <a:pt x="0" y="1343405"/>
                </a:moveTo>
                <a:lnTo>
                  <a:pt x="5090159" y="1343405"/>
                </a:lnTo>
                <a:lnTo>
                  <a:pt x="5090159" y="0"/>
                </a:lnTo>
                <a:lnTo>
                  <a:pt x="0" y="0"/>
                </a:lnTo>
                <a:lnTo>
                  <a:pt x="0" y="134340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52877" y="1510283"/>
            <a:ext cx="5090922" cy="53812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9774" rIns="0" bIns="0" rtlCol="0">
            <a:spAutoFit/>
          </a:bodyPr>
          <a:lstStyle/>
          <a:p>
            <a:pPr marL="466725">
              <a:lnSpc>
                <a:spcPct val="100000"/>
              </a:lnSpc>
            </a:pPr>
            <a:r>
              <a:rPr sz="3600" spc="-20" dirty="0"/>
              <a:t>Temporalis</a:t>
            </a:r>
            <a:r>
              <a:rPr sz="3600" spc="85" dirty="0">
                <a:latin typeface="Times New Roman"/>
                <a:cs typeface="Times New Roman"/>
              </a:rPr>
              <a:t> </a:t>
            </a:r>
            <a:r>
              <a:rPr sz="3600" spc="-5" dirty="0"/>
              <a:t>Muscl</a:t>
            </a:r>
            <a:r>
              <a:rPr sz="3600" dirty="0"/>
              <a:t>e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spc="-25" dirty="0"/>
              <a:t>transposition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469379" y="2014727"/>
            <a:ext cx="3097255" cy="3240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4641" y="2014727"/>
            <a:ext cx="2816970" cy="32400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73373" y="2014727"/>
            <a:ext cx="3040023" cy="31668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98625" y="723464"/>
            <a:ext cx="5774055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25" dirty="0">
                <a:latin typeface="Arial"/>
                <a:cs typeface="Arial"/>
              </a:rPr>
              <a:t>Non-functiona</a:t>
            </a:r>
            <a:r>
              <a:rPr sz="3200" b="1" spc="-10" dirty="0">
                <a:latin typeface="Arial"/>
                <a:cs typeface="Arial"/>
              </a:rPr>
              <a:t>l</a:t>
            </a:r>
            <a:r>
              <a:rPr sz="3200" b="1" spc="100" dirty="0">
                <a:latin typeface="Times New Roman"/>
                <a:cs typeface="Times New Roman"/>
              </a:rPr>
              <a:t> </a:t>
            </a:r>
            <a:r>
              <a:rPr sz="3200" b="1" spc="-20" dirty="0">
                <a:latin typeface="Arial"/>
                <a:cs typeface="Arial"/>
              </a:rPr>
              <a:t>facia</a:t>
            </a:r>
            <a:r>
              <a:rPr sz="3200" b="1" spc="-10" dirty="0">
                <a:latin typeface="Arial"/>
                <a:cs typeface="Arial"/>
              </a:rPr>
              <a:t>l</a:t>
            </a:r>
            <a:r>
              <a:rPr sz="3200" b="1" spc="85" dirty="0">
                <a:latin typeface="Times New Roman"/>
                <a:cs typeface="Times New Roman"/>
              </a:rPr>
              <a:t> </a:t>
            </a:r>
            <a:r>
              <a:rPr sz="3200" b="1" spc="-25" dirty="0">
                <a:latin typeface="Arial"/>
                <a:cs typeface="Arial"/>
              </a:rPr>
              <a:t>muscles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6702" y="1147748"/>
            <a:ext cx="127127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Free</a:t>
            </a:r>
            <a:r>
              <a:rPr sz="1800" spc="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"/>
                <a:cs typeface="Arial"/>
              </a:rPr>
              <a:t>gracilis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14400" y="1509522"/>
            <a:ext cx="8199120" cy="58056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21073" y="2014728"/>
            <a:ext cx="936625" cy="2232025"/>
          </a:xfrm>
          <a:custGeom>
            <a:avLst/>
            <a:gdLst/>
            <a:ahLst/>
            <a:cxnLst/>
            <a:rect l="l" t="t" r="r" b="b"/>
            <a:pathLst>
              <a:path w="936625" h="2232025">
                <a:moveTo>
                  <a:pt x="0" y="2231897"/>
                </a:moveTo>
                <a:lnTo>
                  <a:pt x="936497" y="2231897"/>
                </a:lnTo>
                <a:lnTo>
                  <a:pt x="936497" y="0"/>
                </a:lnTo>
                <a:lnTo>
                  <a:pt x="0" y="0"/>
                </a:lnTo>
                <a:lnTo>
                  <a:pt x="0" y="22318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21073" y="2014728"/>
            <a:ext cx="936625" cy="2232025"/>
          </a:xfrm>
          <a:custGeom>
            <a:avLst/>
            <a:gdLst/>
            <a:ahLst/>
            <a:cxnLst/>
            <a:rect l="l" t="t" r="r" b="b"/>
            <a:pathLst>
              <a:path w="936625" h="2232025">
                <a:moveTo>
                  <a:pt x="0" y="2231897"/>
                </a:moveTo>
                <a:lnTo>
                  <a:pt x="936497" y="2231897"/>
                </a:lnTo>
                <a:lnTo>
                  <a:pt x="936497" y="0"/>
                </a:lnTo>
                <a:lnTo>
                  <a:pt x="0" y="0"/>
                </a:lnTo>
                <a:lnTo>
                  <a:pt x="0" y="2231897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5459">
              <a:lnSpc>
                <a:spcPct val="100000"/>
              </a:lnSpc>
            </a:pPr>
            <a:r>
              <a:rPr sz="4000" spc="-5" dirty="0"/>
              <a:t>Non-functiona</a:t>
            </a:r>
            <a:r>
              <a:rPr sz="4000" dirty="0"/>
              <a:t>l</a:t>
            </a:r>
            <a:r>
              <a:rPr sz="4000" spc="135" dirty="0">
                <a:latin typeface="Times New Roman"/>
                <a:cs typeface="Times New Roman"/>
              </a:rPr>
              <a:t> </a:t>
            </a:r>
            <a:r>
              <a:rPr sz="4000" spc="-5" dirty="0"/>
              <a:t>facia</a:t>
            </a:r>
            <a:r>
              <a:rPr sz="4000" dirty="0"/>
              <a:t>l</a:t>
            </a:r>
            <a:r>
              <a:rPr sz="4000" spc="114" dirty="0">
                <a:latin typeface="Times New Roman"/>
                <a:cs typeface="Times New Roman"/>
              </a:rPr>
              <a:t> </a:t>
            </a:r>
            <a:r>
              <a:rPr sz="4000" spc="-5" dirty="0"/>
              <a:t>muscles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69542" y="6845965"/>
            <a:ext cx="475551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249930" algn="l"/>
              </a:tabLst>
            </a:pPr>
            <a:r>
              <a:rPr sz="2400" dirty="0">
                <a:latin typeface="Arial"/>
                <a:cs typeface="Arial"/>
              </a:rPr>
              <a:t>Free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gracilis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trigeminal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dirty="0">
                <a:latin typeface="Arial"/>
                <a:cs typeface="Arial"/>
              </a:rPr>
              <a:t>innervation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25830" y="1941576"/>
            <a:ext cx="4103369" cy="4174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89626" y="1941576"/>
            <a:ext cx="3816095" cy="41765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55419" y="779582"/>
            <a:ext cx="5314315" cy="635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800" b="1" dirty="0">
                <a:latin typeface="Arial"/>
                <a:cs typeface="Arial"/>
              </a:rPr>
              <a:t>Static</a:t>
            </a:r>
            <a:r>
              <a:rPr sz="4800" b="1" spc="130" dirty="0">
                <a:latin typeface="Times New Roman"/>
                <a:cs typeface="Times New Roman"/>
              </a:rPr>
              <a:t> </a:t>
            </a:r>
            <a:r>
              <a:rPr sz="4800" b="1" spc="-25" dirty="0">
                <a:latin typeface="Arial"/>
                <a:cs typeface="Arial"/>
              </a:rPr>
              <a:t>reanimation</a:t>
            </a:r>
            <a:endParaRPr sz="4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42082" y="1465325"/>
            <a:ext cx="4103370" cy="25275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27676" y="3957828"/>
            <a:ext cx="4105655" cy="27508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2677" y="3957828"/>
            <a:ext cx="3960876" cy="27241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0072" rIns="0" bIns="0" rtlCol="0">
            <a:spAutoFit/>
          </a:bodyPr>
          <a:lstStyle/>
          <a:p>
            <a:pPr marL="990600">
              <a:lnSpc>
                <a:spcPts val="7140"/>
              </a:lnSpc>
            </a:pPr>
            <a:r>
              <a:rPr sz="6000" spc="-40" dirty="0"/>
              <a:t>Botulinu</a:t>
            </a:r>
            <a:r>
              <a:rPr sz="6000" spc="-55" dirty="0"/>
              <a:t>m</a:t>
            </a:r>
            <a:r>
              <a:rPr sz="6000" spc="185" dirty="0">
                <a:latin typeface="Times New Roman"/>
                <a:cs typeface="Times New Roman"/>
              </a:rPr>
              <a:t> </a:t>
            </a:r>
            <a:r>
              <a:rPr sz="6000" spc="-40" dirty="0"/>
              <a:t>Toxin</a:t>
            </a:r>
            <a:endParaRPr sz="6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08253" y="2197686"/>
            <a:ext cx="4850130" cy="4092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7175" indent="-244475">
              <a:lnSpc>
                <a:spcPct val="100000"/>
              </a:lnSpc>
              <a:buFont typeface="Times New Roman"/>
              <a:buChar char="•"/>
              <a:tabLst>
                <a:tab pos="257810" algn="l"/>
              </a:tabLst>
            </a:pPr>
            <a:r>
              <a:rPr sz="3200" spc="-25" dirty="0">
                <a:latin typeface="Times New Roman"/>
                <a:cs typeface="Times New Roman"/>
              </a:rPr>
              <a:t>S</a:t>
            </a:r>
            <a:r>
              <a:rPr sz="3200" spc="-15" dirty="0">
                <a:latin typeface="Times New Roman"/>
                <a:cs typeface="Times New Roman"/>
              </a:rPr>
              <a:t>ynkinesis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a</a:t>
            </a:r>
            <a:r>
              <a:rPr sz="3200" spc="-20" dirty="0">
                <a:latin typeface="Times New Roman"/>
                <a:cs typeface="Times New Roman"/>
              </a:rPr>
              <a:t>nd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Times New Roman"/>
                <a:cs typeface="Times New Roman"/>
              </a:rPr>
              <a:t>hypertonia</a:t>
            </a:r>
            <a:endParaRPr sz="3200">
              <a:latin typeface="Times New Roman"/>
              <a:cs typeface="Times New Roman"/>
            </a:endParaRPr>
          </a:p>
          <a:p>
            <a:pPr marL="257175" indent="-244475">
              <a:lnSpc>
                <a:spcPct val="100000"/>
              </a:lnSpc>
              <a:spcBef>
                <a:spcPts val="994"/>
              </a:spcBef>
              <a:buFont typeface="Times New Roman"/>
              <a:buChar char="•"/>
              <a:tabLst>
                <a:tab pos="257810" algn="l"/>
              </a:tabLst>
            </a:pPr>
            <a:r>
              <a:rPr sz="3200" spc="-20" dirty="0">
                <a:latin typeface="Times New Roman"/>
                <a:cs typeface="Times New Roman"/>
              </a:rPr>
              <a:t>Advantages</a:t>
            </a:r>
            <a:endParaRPr sz="3200">
              <a:latin typeface="Times New Roman"/>
              <a:cs typeface="Times New Roman"/>
            </a:endParaRPr>
          </a:p>
          <a:p>
            <a:pPr marL="714375" lvl="1" indent="-244475">
              <a:lnSpc>
                <a:spcPct val="100000"/>
              </a:lnSpc>
              <a:spcBef>
                <a:spcPts val="994"/>
              </a:spcBef>
              <a:buFont typeface="Times New Roman"/>
              <a:buChar char="•"/>
              <a:tabLst>
                <a:tab pos="715010" algn="l"/>
              </a:tabLst>
            </a:pPr>
            <a:r>
              <a:rPr sz="3200" spc="-20" dirty="0">
                <a:latin typeface="Times New Roman"/>
                <a:cs typeface="Times New Roman"/>
              </a:rPr>
              <a:t>Ease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Times New Roman"/>
                <a:cs typeface="Times New Roman"/>
              </a:rPr>
              <a:t>of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Times New Roman"/>
                <a:cs typeface="Times New Roman"/>
              </a:rPr>
              <a:t>use</a:t>
            </a:r>
            <a:endParaRPr sz="3200">
              <a:latin typeface="Times New Roman"/>
              <a:cs typeface="Times New Roman"/>
            </a:endParaRPr>
          </a:p>
          <a:p>
            <a:pPr marL="714375" lvl="1" indent="-244475">
              <a:lnSpc>
                <a:spcPct val="100000"/>
              </a:lnSpc>
              <a:spcBef>
                <a:spcPts val="1000"/>
              </a:spcBef>
              <a:buFont typeface="Times New Roman"/>
              <a:buChar char="•"/>
              <a:tabLst>
                <a:tab pos="715010" algn="l"/>
              </a:tabLst>
            </a:pPr>
            <a:r>
              <a:rPr sz="3200" spc="-25" dirty="0">
                <a:latin typeface="Times New Roman"/>
                <a:cs typeface="Times New Roman"/>
              </a:rPr>
              <a:t>S</a:t>
            </a:r>
            <a:r>
              <a:rPr sz="3200" spc="-15" dirty="0">
                <a:latin typeface="Times New Roman"/>
                <a:cs typeface="Times New Roman"/>
              </a:rPr>
              <a:t>elective</a:t>
            </a: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</a:pPr>
            <a:r>
              <a:rPr sz="3200" spc="-15" dirty="0">
                <a:latin typeface="Times New Roman"/>
                <a:cs typeface="Times New Roman"/>
              </a:rPr>
              <a:t>•Disadvantages</a:t>
            </a:r>
            <a:endParaRPr sz="3200">
              <a:latin typeface="Times New Roman"/>
              <a:cs typeface="Times New Roman"/>
            </a:endParaRPr>
          </a:p>
          <a:p>
            <a:pPr marL="714375" lvl="1" indent="-244475">
              <a:lnSpc>
                <a:spcPct val="100000"/>
              </a:lnSpc>
              <a:spcBef>
                <a:spcPts val="994"/>
              </a:spcBef>
              <a:buFont typeface="Times New Roman"/>
              <a:buChar char="•"/>
              <a:tabLst>
                <a:tab pos="715010" algn="l"/>
              </a:tabLst>
            </a:pPr>
            <a:r>
              <a:rPr sz="3200" spc="-20" dirty="0">
                <a:latin typeface="Times New Roman"/>
                <a:cs typeface="Times New Roman"/>
              </a:rPr>
              <a:t>Temporary</a:t>
            </a:r>
            <a:endParaRPr sz="3200">
              <a:latin typeface="Times New Roman"/>
              <a:cs typeface="Times New Roman"/>
            </a:endParaRPr>
          </a:p>
          <a:p>
            <a:pPr marL="714375" lvl="1" indent="-244475">
              <a:lnSpc>
                <a:spcPts val="3825"/>
              </a:lnSpc>
              <a:spcBef>
                <a:spcPts val="994"/>
              </a:spcBef>
              <a:buFont typeface="Times New Roman"/>
              <a:buChar char="•"/>
              <a:tabLst>
                <a:tab pos="715010" algn="l"/>
              </a:tabLst>
            </a:pPr>
            <a:r>
              <a:rPr sz="3200" spc="-15" dirty="0">
                <a:latin typeface="Times New Roman"/>
                <a:cs typeface="Times New Roman"/>
              </a:rPr>
              <a:t>Repeated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Times New Roman"/>
                <a:cs typeface="Times New Roman"/>
              </a:rPr>
              <a:t>every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3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months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53590" y="827310"/>
            <a:ext cx="4139565" cy="685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425"/>
              </a:lnSpc>
            </a:pPr>
            <a:r>
              <a:rPr sz="5400" b="1" spc="-35" dirty="0">
                <a:latin typeface="Arial"/>
                <a:cs typeface="Arial"/>
              </a:rPr>
              <a:t>Conclusions</a:t>
            </a:r>
            <a:endParaRPr sz="5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60552" y="1770961"/>
            <a:ext cx="7836534" cy="5332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8605" indent="-255904">
              <a:lnSpc>
                <a:spcPct val="100000"/>
              </a:lnSpc>
              <a:buFont typeface="Arial"/>
              <a:buChar char="•"/>
              <a:tabLst>
                <a:tab pos="269240" algn="l"/>
              </a:tabLst>
            </a:pPr>
            <a:r>
              <a:rPr sz="3200" b="1" spc="-25" dirty="0">
                <a:latin typeface="Arial"/>
                <a:cs typeface="Arial"/>
              </a:rPr>
              <a:t>Facia</a:t>
            </a:r>
            <a:r>
              <a:rPr sz="3200" b="1" spc="-10" dirty="0">
                <a:latin typeface="Arial"/>
                <a:cs typeface="Arial"/>
              </a:rPr>
              <a:t>l</a:t>
            </a:r>
            <a:r>
              <a:rPr sz="3200" b="1" spc="80" dirty="0">
                <a:latin typeface="Times New Roman"/>
                <a:cs typeface="Times New Roman"/>
              </a:rPr>
              <a:t> </a:t>
            </a:r>
            <a:r>
              <a:rPr sz="3200" b="1" spc="-25" dirty="0">
                <a:latin typeface="Arial"/>
                <a:cs typeface="Arial"/>
              </a:rPr>
              <a:t>paralysi</a:t>
            </a:r>
            <a:r>
              <a:rPr sz="3200" b="1" spc="-20" dirty="0">
                <a:latin typeface="Arial"/>
                <a:cs typeface="Arial"/>
              </a:rPr>
              <a:t>s</a:t>
            </a:r>
            <a:r>
              <a:rPr sz="3200" b="1" spc="75" dirty="0">
                <a:latin typeface="Times New Roman"/>
                <a:cs typeface="Times New Roman"/>
              </a:rPr>
              <a:t> </a:t>
            </a:r>
            <a:r>
              <a:rPr sz="3200" b="1" spc="-25" dirty="0">
                <a:latin typeface="Arial"/>
                <a:cs typeface="Arial"/>
              </a:rPr>
              <a:t>sequla</a:t>
            </a:r>
            <a:r>
              <a:rPr sz="3200" b="1" spc="-20" dirty="0">
                <a:latin typeface="Arial"/>
                <a:cs typeface="Arial"/>
              </a:rPr>
              <a:t>e</a:t>
            </a:r>
            <a:r>
              <a:rPr sz="3200" b="1" spc="85" dirty="0">
                <a:latin typeface="Times New Roman"/>
                <a:cs typeface="Times New Roman"/>
              </a:rPr>
              <a:t> </a:t>
            </a:r>
            <a:r>
              <a:rPr sz="3200" b="1" spc="-20" dirty="0">
                <a:latin typeface="Arial"/>
                <a:cs typeface="Arial"/>
              </a:rPr>
              <a:t>(significant)</a:t>
            </a:r>
            <a:endParaRPr sz="3200">
              <a:latin typeface="Arial"/>
              <a:cs typeface="Arial"/>
            </a:endParaRPr>
          </a:p>
          <a:p>
            <a:pPr marL="725805" lvl="1" indent="-255904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tabLst>
                <a:tab pos="726440" algn="l"/>
              </a:tabLst>
            </a:pPr>
            <a:r>
              <a:rPr sz="3200" spc="-20" dirty="0">
                <a:latin typeface="Arial"/>
                <a:cs typeface="Arial"/>
              </a:rPr>
              <a:t>Functional</a:t>
            </a:r>
            <a:endParaRPr sz="3200">
              <a:latin typeface="Arial"/>
              <a:cs typeface="Arial"/>
            </a:endParaRPr>
          </a:p>
          <a:p>
            <a:pPr marL="725805" lvl="1" indent="-255904">
              <a:lnSpc>
                <a:spcPct val="100000"/>
              </a:lnSpc>
              <a:spcBef>
                <a:spcPts val="994"/>
              </a:spcBef>
              <a:buFont typeface="Arial"/>
              <a:buChar char="•"/>
              <a:tabLst>
                <a:tab pos="726440" algn="l"/>
              </a:tabLst>
            </a:pPr>
            <a:r>
              <a:rPr sz="3200" spc="-25" dirty="0">
                <a:latin typeface="Arial"/>
                <a:cs typeface="Arial"/>
              </a:rPr>
              <a:t>Cosm</a:t>
            </a:r>
            <a:r>
              <a:rPr sz="3200" spc="-30" dirty="0">
                <a:latin typeface="Arial"/>
                <a:cs typeface="Arial"/>
              </a:rPr>
              <a:t>e</a:t>
            </a:r>
            <a:r>
              <a:rPr sz="3200" spc="-15" dirty="0">
                <a:latin typeface="Arial"/>
                <a:cs typeface="Arial"/>
              </a:rPr>
              <a:t>t</a:t>
            </a:r>
            <a:r>
              <a:rPr sz="3200" spc="-5" dirty="0">
                <a:latin typeface="Arial"/>
                <a:cs typeface="Arial"/>
              </a:rPr>
              <a:t>i</a:t>
            </a:r>
            <a:r>
              <a:rPr sz="3200" spc="-20" dirty="0">
                <a:latin typeface="Arial"/>
                <a:cs typeface="Arial"/>
              </a:rPr>
              <a:t>c</a:t>
            </a:r>
            <a:endParaRPr sz="3200">
              <a:latin typeface="Arial"/>
              <a:cs typeface="Arial"/>
            </a:endParaRPr>
          </a:p>
          <a:p>
            <a:pPr marL="725805" lvl="1" indent="-255904">
              <a:lnSpc>
                <a:spcPct val="100000"/>
              </a:lnSpc>
              <a:spcBef>
                <a:spcPts val="994"/>
              </a:spcBef>
              <a:buFont typeface="Arial"/>
              <a:buChar char="•"/>
              <a:tabLst>
                <a:tab pos="726440" algn="l"/>
              </a:tabLst>
            </a:pPr>
            <a:r>
              <a:rPr sz="3200" spc="-20" dirty="0">
                <a:latin typeface="Arial"/>
                <a:cs typeface="Arial"/>
              </a:rPr>
              <a:t>Psychological</a:t>
            </a:r>
            <a:endParaRPr sz="32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buFont typeface="Arial"/>
              <a:buChar char="•"/>
            </a:pPr>
            <a:endParaRPr sz="3200">
              <a:latin typeface="Times New Roman"/>
              <a:cs typeface="Times New Roman"/>
            </a:endParaRPr>
          </a:p>
          <a:p>
            <a:pPr marL="268605" indent="-255904">
              <a:lnSpc>
                <a:spcPct val="100000"/>
              </a:lnSpc>
              <a:spcBef>
                <a:spcPts val="2155"/>
              </a:spcBef>
              <a:buFont typeface="Arial"/>
              <a:buChar char="•"/>
              <a:tabLst>
                <a:tab pos="269240" algn="l"/>
              </a:tabLst>
            </a:pPr>
            <a:r>
              <a:rPr sz="3200" b="1" spc="-25" dirty="0">
                <a:latin typeface="Arial"/>
                <a:cs typeface="Arial"/>
              </a:rPr>
              <a:t>Th</a:t>
            </a:r>
            <a:r>
              <a:rPr sz="3200" b="1" spc="-20" dirty="0">
                <a:latin typeface="Arial"/>
                <a:cs typeface="Arial"/>
              </a:rPr>
              <a:t>e</a:t>
            </a:r>
            <a:r>
              <a:rPr sz="3200" b="1" spc="85" dirty="0">
                <a:latin typeface="Times New Roman"/>
                <a:cs typeface="Times New Roman"/>
              </a:rPr>
              <a:t> </a:t>
            </a:r>
            <a:r>
              <a:rPr sz="3200" b="1" spc="-25" dirty="0">
                <a:latin typeface="Arial"/>
                <a:cs typeface="Arial"/>
              </a:rPr>
              <a:t>primar</a:t>
            </a:r>
            <a:r>
              <a:rPr sz="3200" b="1" spc="-20" dirty="0">
                <a:latin typeface="Arial"/>
                <a:cs typeface="Arial"/>
              </a:rPr>
              <a:t>y</a:t>
            </a:r>
            <a:r>
              <a:rPr sz="3200" b="1" spc="75" dirty="0">
                <a:latin typeface="Times New Roman"/>
                <a:cs typeface="Times New Roman"/>
              </a:rPr>
              <a:t> </a:t>
            </a:r>
            <a:r>
              <a:rPr sz="3200" b="1" spc="-25" dirty="0">
                <a:latin typeface="Arial"/>
                <a:cs typeface="Arial"/>
              </a:rPr>
              <a:t>goal</a:t>
            </a:r>
            <a:r>
              <a:rPr sz="3200" b="1" spc="-20" dirty="0">
                <a:latin typeface="Arial"/>
                <a:cs typeface="Arial"/>
              </a:rPr>
              <a:t>s</a:t>
            </a:r>
            <a:r>
              <a:rPr sz="3200" b="1" spc="80" dirty="0">
                <a:latin typeface="Times New Roman"/>
                <a:cs typeface="Times New Roman"/>
              </a:rPr>
              <a:t> </a:t>
            </a:r>
            <a:r>
              <a:rPr sz="3200" b="1" spc="-25" dirty="0">
                <a:latin typeface="Arial"/>
                <a:cs typeface="Arial"/>
              </a:rPr>
              <a:t>o</a:t>
            </a:r>
            <a:r>
              <a:rPr sz="3200" b="1" spc="-15" dirty="0">
                <a:latin typeface="Arial"/>
                <a:cs typeface="Arial"/>
              </a:rPr>
              <a:t>f</a:t>
            </a:r>
            <a:r>
              <a:rPr sz="3200" b="1" spc="85" dirty="0">
                <a:latin typeface="Times New Roman"/>
                <a:cs typeface="Times New Roman"/>
              </a:rPr>
              <a:t> </a:t>
            </a:r>
            <a:r>
              <a:rPr sz="3200" b="1" spc="-20" dirty="0">
                <a:latin typeface="Arial"/>
                <a:cs typeface="Arial"/>
              </a:rPr>
              <a:t>facia</a:t>
            </a:r>
            <a:r>
              <a:rPr sz="3200" b="1" spc="-10" dirty="0">
                <a:latin typeface="Arial"/>
                <a:cs typeface="Arial"/>
              </a:rPr>
              <a:t>l</a:t>
            </a:r>
            <a:r>
              <a:rPr sz="3200" b="1" spc="85" dirty="0">
                <a:latin typeface="Times New Roman"/>
                <a:cs typeface="Times New Roman"/>
              </a:rPr>
              <a:t> </a:t>
            </a:r>
            <a:r>
              <a:rPr sz="3200" b="1" spc="-25" dirty="0">
                <a:latin typeface="Arial"/>
                <a:cs typeface="Arial"/>
              </a:rPr>
              <a:t>reanimation</a:t>
            </a:r>
            <a:endParaRPr sz="3200">
              <a:latin typeface="Arial"/>
              <a:cs typeface="Arial"/>
            </a:endParaRPr>
          </a:p>
          <a:p>
            <a:pPr marL="725805" lvl="1" indent="-255904">
              <a:lnSpc>
                <a:spcPct val="100000"/>
              </a:lnSpc>
              <a:spcBef>
                <a:spcPts val="994"/>
              </a:spcBef>
              <a:buFont typeface="Arial"/>
              <a:buChar char="•"/>
              <a:tabLst>
                <a:tab pos="726440" algn="l"/>
              </a:tabLst>
            </a:pPr>
            <a:r>
              <a:rPr sz="3200" spc="-25" dirty="0">
                <a:latin typeface="Arial"/>
                <a:cs typeface="Arial"/>
              </a:rPr>
              <a:t>Cornea</a:t>
            </a:r>
            <a:r>
              <a:rPr sz="3200" spc="-10" dirty="0">
                <a:latin typeface="Arial"/>
                <a:cs typeface="Arial"/>
              </a:rPr>
              <a:t>l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protection</a:t>
            </a:r>
            <a:endParaRPr sz="3200">
              <a:latin typeface="Arial"/>
              <a:cs typeface="Arial"/>
            </a:endParaRPr>
          </a:p>
          <a:p>
            <a:pPr marL="838200" lvl="1" indent="-368300">
              <a:lnSpc>
                <a:spcPct val="100000"/>
              </a:lnSpc>
              <a:spcBef>
                <a:spcPts val="994"/>
              </a:spcBef>
              <a:buFont typeface="Arial"/>
              <a:buChar char="•"/>
              <a:tabLst>
                <a:tab pos="838835" algn="l"/>
              </a:tabLst>
            </a:pPr>
            <a:r>
              <a:rPr sz="3200" spc="-20" dirty="0">
                <a:latin typeface="Arial"/>
                <a:cs typeface="Arial"/>
              </a:rPr>
              <a:t>Symmetry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a</a:t>
            </a:r>
            <a:r>
              <a:rPr sz="3200" spc="-10" dirty="0">
                <a:latin typeface="Arial"/>
                <a:cs typeface="Arial"/>
              </a:rPr>
              <a:t>t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Arial"/>
                <a:cs typeface="Arial"/>
              </a:rPr>
              <a:t>rest</a:t>
            </a:r>
            <a:endParaRPr sz="3200">
              <a:latin typeface="Arial"/>
              <a:cs typeface="Arial"/>
            </a:endParaRPr>
          </a:p>
          <a:p>
            <a:pPr marL="838200" lvl="1" indent="-368300">
              <a:lnSpc>
                <a:spcPct val="100000"/>
              </a:lnSpc>
              <a:spcBef>
                <a:spcPts val="980"/>
              </a:spcBef>
              <a:buFont typeface="Arial"/>
              <a:buChar char="•"/>
              <a:tabLst>
                <a:tab pos="838835" algn="l"/>
              </a:tabLst>
            </a:pPr>
            <a:r>
              <a:rPr sz="3200" spc="-25" dirty="0">
                <a:latin typeface="Arial"/>
                <a:cs typeface="Arial"/>
              </a:rPr>
              <a:t>S</a:t>
            </a:r>
            <a:r>
              <a:rPr sz="3200" spc="-20" dirty="0">
                <a:latin typeface="Arial"/>
                <a:cs typeface="Arial"/>
              </a:rPr>
              <a:t>mile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restoration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613397" y="2302001"/>
            <a:ext cx="2505425" cy="2273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98649" y="890738"/>
            <a:ext cx="2260600" cy="939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200" b="1" spc="-50" dirty="0">
                <a:latin typeface="Arial"/>
                <a:cs typeface="Arial"/>
              </a:rPr>
              <a:t>Pons</a:t>
            </a:r>
            <a:endParaRPr sz="7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3902" y="2172345"/>
            <a:ext cx="7400290" cy="287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dirty="0">
                <a:solidFill>
                  <a:srgbClr val="33339A"/>
                </a:solidFill>
                <a:latin typeface="Arial"/>
                <a:cs typeface="Arial"/>
              </a:rPr>
              <a:t>4</a:t>
            </a:r>
            <a:r>
              <a:rPr sz="4000" b="1" spc="105" dirty="0">
                <a:solidFill>
                  <a:srgbClr val="33339A"/>
                </a:solidFill>
                <a:latin typeface="Times New Roman"/>
                <a:cs typeface="Times New Roman"/>
              </a:rPr>
              <a:t> </a:t>
            </a:r>
            <a:r>
              <a:rPr sz="4000" b="1" spc="-5" dirty="0">
                <a:solidFill>
                  <a:srgbClr val="33339A"/>
                </a:solidFill>
                <a:latin typeface="Arial"/>
                <a:cs typeface="Arial"/>
              </a:rPr>
              <a:t>S</a:t>
            </a:r>
            <a:r>
              <a:rPr sz="4000" b="1" dirty="0">
                <a:solidFill>
                  <a:srgbClr val="33339A"/>
                </a:solidFill>
                <a:latin typeface="Arial"/>
                <a:cs typeface="Arial"/>
              </a:rPr>
              <a:t>s</a:t>
            </a:r>
            <a:r>
              <a:rPr sz="4000" b="1" spc="110" dirty="0">
                <a:solidFill>
                  <a:srgbClr val="33339A"/>
                </a:solidFill>
                <a:latin typeface="Times New Roman"/>
                <a:cs typeface="Times New Roman"/>
              </a:rPr>
              <a:t> </a:t>
            </a:r>
            <a:r>
              <a:rPr sz="4000" b="1" spc="-5" dirty="0">
                <a:latin typeface="Arial"/>
                <a:cs typeface="Arial"/>
              </a:rPr>
              <a:t>Nuclei</a:t>
            </a:r>
            <a:endParaRPr sz="4000">
              <a:latin typeface="Arial"/>
              <a:cs typeface="Arial"/>
            </a:endParaRPr>
          </a:p>
          <a:p>
            <a:pPr marL="622300" indent="-609600">
              <a:lnSpc>
                <a:spcPct val="100000"/>
              </a:lnSpc>
              <a:spcBef>
                <a:spcPts val="785"/>
              </a:spcBef>
              <a:buClr>
                <a:srgbClr val="33339A"/>
              </a:buClr>
              <a:buFont typeface="Arial"/>
              <a:buAutoNum type="arabicPeriod"/>
              <a:tabLst>
                <a:tab pos="622935" algn="l"/>
              </a:tabLst>
            </a:pPr>
            <a:r>
              <a:rPr sz="3200" spc="-25" dirty="0">
                <a:solidFill>
                  <a:srgbClr val="33339A"/>
                </a:solidFill>
                <a:latin typeface="Arial"/>
                <a:cs typeface="Arial"/>
              </a:rPr>
              <a:t>S</a:t>
            </a:r>
            <a:r>
              <a:rPr sz="3200" spc="-20" dirty="0">
                <a:latin typeface="Arial"/>
                <a:cs typeface="Arial"/>
              </a:rPr>
              <a:t>olitarius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(Taste)</a:t>
            </a:r>
            <a:endParaRPr sz="3200">
              <a:latin typeface="Arial"/>
              <a:cs typeface="Arial"/>
            </a:endParaRPr>
          </a:p>
          <a:p>
            <a:pPr marL="622300" indent="-609600">
              <a:lnSpc>
                <a:spcPct val="100000"/>
              </a:lnSpc>
              <a:spcBef>
                <a:spcPts val="760"/>
              </a:spcBef>
              <a:buClr>
                <a:srgbClr val="33339A"/>
              </a:buClr>
              <a:buFont typeface="Arial"/>
              <a:buAutoNum type="arabicPeriod"/>
              <a:tabLst>
                <a:tab pos="622935" algn="l"/>
              </a:tabLst>
            </a:pPr>
            <a:r>
              <a:rPr sz="3200" spc="-25" dirty="0">
                <a:solidFill>
                  <a:srgbClr val="33339A"/>
                </a:solidFill>
                <a:latin typeface="Arial"/>
                <a:cs typeface="Arial"/>
              </a:rPr>
              <a:t>S</a:t>
            </a:r>
            <a:r>
              <a:rPr sz="3200" spc="-20" dirty="0">
                <a:latin typeface="Arial"/>
                <a:cs typeface="Arial"/>
              </a:rPr>
              <a:t>uperio</a:t>
            </a:r>
            <a:r>
              <a:rPr sz="3200" spc="-15" dirty="0">
                <a:latin typeface="Arial"/>
                <a:cs typeface="Arial"/>
              </a:rPr>
              <a:t>r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salivatory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nucleus</a:t>
            </a:r>
            <a:endParaRPr sz="3200">
              <a:latin typeface="Arial"/>
              <a:cs typeface="Arial"/>
            </a:endParaRPr>
          </a:p>
          <a:p>
            <a:pPr marL="622300" indent="-609600">
              <a:lnSpc>
                <a:spcPct val="100000"/>
              </a:lnSpc>
              <a:spcBef>
                <a:spcPts val="755"/>
              </a:spcBef>
              <a:buClr>
                <a:srgbClr val="33339A"/>
              </a:buClr>
              <a:buFont typeface="Arial"/>
              <a:buAutoNum type="arabicPeriod"/>
              <a:tabLst>
                <a:tab pos="622935" algn="l"/>
              </a:tabLst>
            </a:pPr>
            <a:r>
              <a:rPr sz="3200" spc="-25" dirty="0">
                <a:solidFill>
                  <a:srgbClr val="33339A"/>
                </a:solidFill>
                <a:latin typeface="Arial"/>
                <a:cs typeface="Arial"/>
              </a:rPr>
              <a:t>S</a:t>
            </a:r>
            <a:r>
              <a:rPr sz="3200" spc="-25" dirty="0">
                <a:latin typeface="Arial"/>
                <a:cs typeface="Arial"/>
              </a:rPr>
              <a:t>pina</a:t>
            </a:r>
            <a:r>
              <a:rPr sz="3200" spc="-10" dirty="0">
                <a:latin typeface="Arial"/>
                <a:cs typeface="Arial"/>
              </a:rPr>
              <a:t>l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nucleu</a:t>
            </a:r>
            <a:r>
              <a:rPr sz="3200" spc="-20" dirty="0">
                <a:latin typeface="Arial"/>
                <a:cs typeface="Arial"/>
              </a:rPr>
              <a:t>s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o</a:t>
            </a:r>
            <a:r>
              <a:rPr sz="3200" spc="-10" dirty="0">
                <a:latin typeface="Arial"/>
                <a:cs typeface="Arial"/>
              </a:rPr>
              <a:t>f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the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trigemina</a:t>
            </a:r>
            <a:r>
              <a:rPr sz="3200" spc="-10" dirty="0">
                <a:latin typeface="Arial"/>
                <a:cs typeface="Arial"/>
              </a:rPr>
              <a:t>l</a:t>
            </a:r>
            <a:r>
              <a:rPr sz="3200" spc="7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nerve</a:t>
            </a:r>
            <a:endParaRPr sz="3200">
              <a:latin typeface="Arial"/>
              <a:cs typeface="Arial"/>
            </a:endParaRPr>
          </a:p>
          <a:p>
            <a:pPr marL="622300" indent="-609600">
              <a:lnSpc>
                <a:spcPct val="100000"/>
              </a:lnSpc>
              <a:spcBef>
                <a:spcPts val="760"/>
              </a:spcBef>
              <a:buClr>
                <a:srgbClr val="33339A"/>
              </a:buClr>
              <a:buFont typeface="Arial"/>
              <a:buAutoNum type="arabicPeriod"/>
              <a:tabLst>
                <a:tab pos="622935" algn="l"/>
              </a:tabLst>
            </a:pPr>
            <a:r>
              <a:rPr sz="3200" spc="-25" dirty="0">
                <a:solidFill>
                  <a:srgbClr val="33339A"/>
                </a:solidFill>
                <a:latin typeface="Arial"/>
                <a:cs typeface="Arial"/>
              </a:rPr>
              <a:t>S</a:t>
            </a:r>
            <a:r>
              <a:rPr sz="3200" spc="-25" dirty="0">
                <a:latin typeface="Arial"/>
                <a:cs typeface="Arial"/>
              </a:rPr>
              <a:t>event</a:t>
            </a:r>
            <a:r>
              <a:rPr sz="3200" spc="-20" dirty="0">
                <a:latin typeface="Arial"/>
                <a:cs typeface="Arial"/>
              </a:rPr>
              <a:t>h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motor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3953" rIns="0" bIns="0" rtlCol="0">
            <a:spAutoFit/>
          </a:bodyPr>
          <a:lstStyle/>
          <a:p>
            <a:pPr marL="2289175">
              <a:lnSpc>
                <a:spcPts val="5235"/>
              </a:lnSpc>
            </a:pPr>
            <a:r>
              <a:rPr sz="4400" spc="-25" dirty="0"/>
              <a:t>Conclusions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2736598" y="2050441"/>
            <a:ext cx="4638675" cy="5237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b="1" dirty="0">
                <a:latin typeface="Arial"/>
                <a:cs typeface="Arial"/>
              </a:rPr>
              <a:t>Primary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repair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 marL="635" algn="ctr">
              <a:lnSpc>
                <a:spcPct val="100000"/>
              </a:lnSpc>
              <a:spcBef>
                <a:spcPts val="2105"/>
              </a:spcBef>
            </a:pPr>
            <a:r>
              <a:rPr sz="2400" b="1" spc="-5" dirty="0">
                <a:latin typeface="Arial"/>
                <a:cs typeface="Arial"/>
              </a:rPr>
              <a:t>Cabl</a:t>
            </a:r>
            <a:r>
              <a:rPr sz="2400" b="1" dirty="0">
                <a:latin typeface="Arial"/>
                <a:cs typeface="Arial"/>
              </a:rPr>
              <a:t>e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rafting</a:t>
            </a:r>
            <a:endParaRPr sz="2400">
              <a:latin typeface="Arial"/>
              <a:cs typeface="Arial"/>
            </a:endParaRPr>
          </a:p>
          <a:p>
            <a:pPr marL="12700" marR="5080" indent="-1270" algn="ctr">
              <a:lnSpc>
                <a:spcPct val="269000"/>
              </a:lnSpc>
              <a:spcBef>
                <a:spcPts val="5"/>
              </a:spcBef>
            </a:pPr>
            <a:r>
              <a:rPr sz="2400" b="1" spc="-5" dirty="0">
                <a:latin typeface="Arial"/>
                <a:cs typeface="Arial"/>
              </a:rPr>
              <a:t>C</a:t>
            </a:r>
            <a:r>
              <a:rPr sz="2400" b="1" dirty="0">
                <a:latin typeface="Arial"/>
                <a:cs typeface="Arial"/>
              </a:rPr>
              <a:t>N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Arial"/>
                <a:cs typeface="Arial"/>
              </a:rPr>
              <a:t>XII-C</a:t>
            </a:r>
            <a:r>
              <a:rPr sz="2400" b="1" dirty="0">
                <a:latin typeface="Arial"/>
                <a:cs typeface="Arial"/>
              </a:rPr>
              <a:t>N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VI</a:t>
            </a:r>
            <a:r>
              <a:rPr sz="2400" b="1" spc="-10" dirty="0">
                <a:latin typeface="Arial"/>
                <a:cs typeface="Arial"/>
              </a:rPr>
              <a:t>I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Arial"/>
                <a:cs typeface="Arial"/>
              </a:rPr>
              <a:t>anastamosis</a:t>
            </a:r>
            <a:r>
              <a:rPr sz="2400" b="1" spc="-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Arial"/>
                <a:cs typeface="Arial"/>
              </a:rPr>
              <a:t>Stati</a:t>
            </a:r>
            <a:r>
              <a:rPr sz="2400" b="1" dirty="0">
                <a:latin typeface="Arial"/>
                <a:cs typeface="Arial"/>
              </a:rPr>
              <a:t>c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Reanimation</a:t>
            </a:r>
            <a:r>
              <a:rPr sz="2400" b="1" spc="-1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Microneurovascular</a:t>
            </a:r>
            <a:r>
              <a:rPr sz="2400" b="1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Arial"/>
                <a:cs typeface="Arial"/>
              </a:rPr>
              <a:t>Hyperkineti</a:t>
            </a:r>
            <a:r>
              <a:rPr sz="2400" b="1" dirty="0">
                <a:latin typeface="Arial"/>
                <a:cs typeface="Arial"/>
              </a:rPr>
              <a:t>c</a:t>
            </a:r>
            <a:r>
              <a:rPr sz="2400" b="1" spc="75" dirty="0">
                <a:latin typeface="Times New Roman"/>
                <a:cs typeface="Times New Roman"/>
              </a:rPr>
              <a:t> </a:t>
            </a:r>
            <a:r>
              <a:rPr sz="2400" spc="190" dirty="0">
                <a:latin typeface="Wingdings"/>
                <a:cs typeface="Wingdings"/>
              </a:rPr>
              <a:t>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Botulinu</a:t>
            </a:r>
            <a:r>
              <a:rPr sz="2400" b="1" spc="-25" dirty="0">
                <a:latin typeface="Arial"/>
                <a:cs typeface="Arial"/>
              </a:rPr>
              <a:t>m</a:t>
            </a:r>
            <a:r>
              <a:rPr sz="2400" b="1" spc="70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toxin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43271" y="2446020"/>
            <a:ext cx="228600" cy="504190"/>
          </a:xfrm>
          <a:custGeom>
            <a:avLst/>
            <a:gdLst/>
            <a:ahLst/>
            <a:cxnLst/>
            <a:rect l="l" t="t" r="r" b="b"/>
            <a:pathLst>
              <a:path w="228600" h="504189">
                <a:moveTo>
                  <a:pt x="76199" y="275081"/>
                </a:moveTo>
                <a:lnTo>
                  <a:pt x="0" y="275081"/>
                </a:lnTo>
                <a:lnTo>
                  <a:pt x="114299" y="503681"/>
                </a:lnTo>
                <a:lnTo>
                  <a:pt x="209549" y="313181"/>
                </a:lnTo>
                <a:lnTo>
                  <a:pt x="76199" y="313181"/>
                </a:lnTo>
                <a:lnTo>
                  <a:pt x="76199" y="275081"/>
                </a:lnTo>
                <a:close/>
              </a:path>
              <a:path w="228600" h="504189">
                <a:moveTo>
                  <a:pt x="152399" y="0"/>
                </a:moveTo>
                <a:lnTo>
                  <a:pt x="76199" y="0"/>
                </a:lnTo>
                <a:lnTo>
                  <a:pt x="76199" y="313181"/>
                </a:lnTo>
                <a:lnTo>
                  <a:pt x="152399" y="313181"/>
                </a:lnTo>
                <a:lnTo>
                  <a:pt x="152399" y="0"/>
                </a:lnTo>
                <a:close/>
              </a:path>
              <a:path w="228600" h="504189">
                <a:moveTo>
                  <a:pt x="228599" y="275081"/>
                </a:moveTo>
                <a:lnTo>
                  <a:pt x="152399" y="275081"/>
                </a:lnTo>
                <a:lnTo>
                  <a:pt x="152399" y="313181"/>
                </a:lnTo>
                <a:lnTo>
                  <a:pt x="209549" y="313181"/>
                </a:lnTo>
                <a:lnTo>
                  <a:pt x="228599" y="2750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843271" y="3380994"/>
            <a:ext cx="228600" cy="504190"/>
          </a:xfrm>
          <a:custGeom>
            <a:avLst/>
            <a:gdLst/>
            <a:ahLst/>
            <a:cxnLst/>
            <a:rect l="l" t="t" r="r" b="b"/>
            <a:pathLst>
              <a:path w="228600" h="504189">
                <a:moveTo>
                  <a:pt x="76199" y="275081"/>
                </a:moveTo>
                <a:lnTo>
                  <a:pt x="0" y="275081"/>
                </a:lnTo>
                <a:lnTo>
                  <a:pt x="114299" y="503681"/>
                </a:lnTo>
                <a:lnTo>
                  <a:pt x="209549" y="313181"/>
                </a:lnTo>
                <a:lnTo>
                  <a:pt x="76199" y="313181"/>
                </a:lnTo>
                <a:lnTo>
                  <a:pt x="76199" y="275081"/>
                </a:lnTo>
                <a:close/>
              </a:path>
              <a:path w="228600" h="504189">
                <a:moveTo>
                  <a:pt x="152399" y="0"/>
                </a:moveTo>
                <a:lnTo>
                  <a:pt x="76199" y="0"/>
                </a:lnTo>
                <a:lnTo>
                  <a:pt x="76199" y="313181"/>
                </a:lnTo>
                <a:lnTo>
                  <a:pt x="152399" y="313181"/>
                </a:lnTo>
                <a:lnTo>
                  <a:pt x="152399" y="0"/>
                </a:lnTo>
                <a:close/>
              </a:path>
              <a:path w="228600" h="504189">
                <a:moveTo>
                  <a:pt x="228599" y="275081"/>
                </a:moveTo>
                <a:lnTo>
                  <a:pt x="152399" y="275081"/>
                </a:lnTo>
                <a:lnTo>
                  <a:pt x="152399" y="313181"/>
                </a:lnTo>
                <a:lnTo>
                  <a:pt x="209549" y="313181"/>
                </a:lnTo>
                <a:lnTo>
                  <a:pt x="228599" y="2750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43271" y="4390644"/>
            <a:ext cx="228600" cy="504190"/>
          </a:xfrm>
          <a:custGeom>
            <a:avLst/>
            <a:gdLst/>
            <a:ahLst/>
            <a:cxnLst/>
            <a:rect l="l" t="t" r="r" b="b"/>
            <a:pathLst>
              <a:path w="228600" h="504189">
                <a:moveTo>
                  <a:pt x="76199" y="275081"/>
                </a:moveTo>
                <a:lnTo>
                  <a:pt x="0" y="275081"/>
                </a:lnTo>
                <a:lnTo>
                  <a:pt x="114299" y="503681"/>
                </a:lnTo>
                <a:lnTo>
                  <a:pt x="209549" y="313181"/>
                </a:lnTo>
                <a:lnTo>
                  <a:pt x="76199" y="313181"/>
                </a:lnTo>
                <a:lnTo>
                  <a:pt x="76199" y="275081"/>
                </a:lnTo>
                <a:close/>
              </a:path>
              <a:path w="228600" h="504189">
                <a:moveTo>
                  <a:pt x="152399" y="0"/>
                </a:moveTo>
                <a:lnTo>
                  <a:pt x="76199" y="0"/>
                </a:lnTo>
                <a:lnTo>
                  <a:pt x="76199" y="313181"/>
                </a:lnTo>
                <a:lnTo>
                  <a:pt x="152399" y="313181"/>
                </a:lnTo>
                <a:lnTo>
                  <a:pt x="152399" y="0"/>
                </a:lnTo>
                <a:close/>
              </a:path>
              <a:path w="228600" h="504189">
                <a:moveTo>
                  <a:pt x="228599" y="275081"/>
                </a:moveTo>
                <a:lnTo>
                  <a:pt x="152399" y="275081"/>
                </a:lnTo>
                <a:lnTo>
                  <a:pt x="152399" y="313181"/>
                </a:lnTo>
                <a:lnTo>
                  <a:pt x="209549" y="313181"/>
                </a:lnTo>
                <a:lnTo>
                  <a:pt x="228599" y="2750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843271" y="5398770"/>
            <a:ext cx="228600" cy="504190"/>
          </a:xfrm>
          <a:custGeom>
            <a:avLst/>
            <a:gdLst/>
            <a:ahLst/>
            <a:cxnLst/>
            <a:rect l="l" t="t" r="r" b="b"/>
            <a:pathLst>
              <a:path w="228600" h="504189">
                <a:moveTo>
                  <a:pt x="76199" y="275081"/>
                </a:moveTo>
                <a:lnTo>
                  <a:pt x="0" y="275081"/>
                </a:lnTo>
                <a:lnTo>
                  <a:pt x="114299" y="503681"/>
                </a:lnTo>
                <a:lnTo>
                  <a:pt x="209549" y="313181"/>
                </a:lnTo>
                <a:lnTo>
                  <a:pt x="76199" y="313181"/>
                </a:lnTo>
                <a:lnTo>
                  <a:pt x="76199" y="275081"/>
                </a:lnTo>
                <a:close/>
              </a:path>
              <a:path w="228600" h="504189">
                <a:moveTo>
                  <a:pt x="152399" y="0"/>
                </a:moveTo>
                <a:lnTo>
                  <a:pt x="76199" y="0"/>
                </a:lnTo>
                <a:lnTo>
                  <a:pt x="76199" y="313181"/>
                </a:lnTo>
                <a:lnTo>
                  <a:pt x="152399" y="313181"/>
                </a:lnTo>
                <a:lnTo>
                  <a:pt x="152399" y="0"/>
                </a:lnTo>
                <a:close/>
              </a:path>
              <a:path w="228600" h="504189">
                <a:moveTo>
                  <a:pt x="228599" y="275081"/>
                </a:moveTo>
                <a:lnTo>
                  <a:pt x="152399" y="275081"/>
                </a:lnTo>
                <a:lnTo>
                  <a:pt x="152399" y="313181"/>
                </a:lnTo>
                <a:lnTo>
                  <a:pt x="209549" y="313181"/>
                </a:lnTo>
                <a:lnTo>
                  <a:pt x="228599" y="2750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2100">
              <a:lnSpc>
                <a:spcPts val="7850"/>
              </a:lnSpc>
            </a:pPr>
            <a:r>
              <a:rPr spc="-30" dirty="0"/>
              <a:t>Facia</a:t>
            </a:r>
            <a:r>
              <a:rPr spc="-20" dirty="0"/>
              <a:t>l</a:t>
            </a:r>
            <a:r>
              <a:rPr spc="180" dirty="0">
                <a:latin typeface="Times New Roman"/>
                <a:cs typeface="Times New Roman"/>
              </a:rPr>
              <a:t> </a:t>
            </a:r>
            <a:r>
              <a:rPr dirty="0"/>
              <a:t>Nerve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3902" y="2129863"/>
            <a:ext cx="3636645" cy="4022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200" b="1" spc="-20" dirty="0">
                <a:latin typeface="Arial"/>
                <a:cs typeface="Arial"/>
              </a:rPr>
              <a:t>Embryology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75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25" dirty="0">
                <a:latin typeface="Arial"/>
                <a:cs typeface="Arial"/>
              </a:rPr>
              <a:t>Anatomy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70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25" dirty="0">
                <a:latin typeface="Arial"/>
                <a:cs typeface="Arial"/>
              </a:rPr>
              <a:t>Physiology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70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25" dirty="0">
                <a:latin typeface="Arial"/>
                <a:cs typeface="Arial"/>
              </a:rPr>
              <a:t>Pathology</a:t>
            </a:r>
            <a:endParaRPr sz="32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325"/>
              </a:spcBef>
              <a:buFont typeface="Arial"/>
              <a:buChar char="–"/>
              <a:tabLst>
                <a:tab pos="755650" algn="l"/>
              </a:tabLst>
            </a:pPr>
            <a:r>
              <a:rPr sz="2800" b="1" dirty="0">
                <a:latin typeface="Arial"/>
                <a:cs typeface="Arial"/>
              </a:rPr>
              <a:t>Pathophysiology</a:t>
            </a:r>
            <a:endParaRPr sz="28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340"/>
              </a:spcBef>
              <a:buFont typeface="Arial"/>
              <a:buChar char="–"/>
              <a:tabLst>
                <a:tab pos="755650" algn="l"/>
              </a:tabLst>
            </a:pPr>
            <a:r>
              <a:rPr sz="2800" b="1" spc="-5" dirty="0">
                <a:latin typeface="Arial"/>
                <a:cs typeface="Arial"/>
              </a:rPr>
              <a:t>Evaluation</a:t>
            </a:r>
            <a:endParaRPr sz="28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340"/>
              </a:spcBef>
              <a:buFont typeface="Arial"/>
              <a:buChar char="–"/>
              <a:tabLst>
                <a:tab pos="755650" algn="l"/>
              </a:tabLst>
            </a:pPr>
            <a:r>
              <a:rPr sz="2800" b="1" dirty="0">
                <a:latin typeface="Arial"/>
                <a:cs typeface="Arial"/>
              </a:rPr>
              <a:t>Causes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ts val="4285"/>
              </a:lnSpc>
              <a:spcBef>
                <a:spcPts val="425"/>
              </a:spcBef>
              <a:buFont typeface="Arial"/>
              <a:buChar char="•"/>
              <a:tabLst>
                <a:tab pos="355600" algn="l"/>
              </a:tabLst>
            </a:pPr>
            <a:r>
              <a:rPr sz="3600" b="1" spc="-5" dirty="0">
                <a:latin typeface="Arial"/>
                <a:cs typeface="Arial"/>
              </a:rPr>
              <a:t>Treatment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rtl="0"/>
            <a:endParaRPr lang="en-US" dirty="0"/>
          </a:p>
        </p:txBody>
      </p:sp>
      <p:pic>
        <p:nvPicPr>
          <p:cNvPr id="4" name="Image 4" descr="arabicthankyou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514600"/>
            <a:ext cx="3771892" cy="3546110"/>
          </a:xfrm>
          <a:prstGeom prst="rect">
            <a:avLst/>
          </a:prstGeom>
        </p:spPr>
      </p:pic>
      <p:pic>
        <p:nvPicPr>
          <p:cNvPr id="5" name="Image 5" descr="14104753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97" y="3124200"/>
            <a:ext cx="5245289" cy="313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754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1108</TotalTime>
  <Words>1138</Words>
  <Application>Microsoft Office PowerPoint</Application>
  <PresentationFormat>Custom</PresentationFormat>
  <Paragraphs>451</Paragraphs>
  <Slides>92</Slides>
  <Notes>90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7" baseType="lpstr"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Facial Nerve</vt:lpstr>
      <vt:lpstr>Embryology</vt:lpstr>
      <vt:lpstr>Facial Nerve</vt:lpstr>
      <vt:lpstr>Facial Nerve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Motor part</vt:lpstr>
      <vt:lpstr>PowerPoint Presentation</vt:lpstr>
      <vt:lpstr>Fallopian canal</vt:lpstr>
      <vt:lpstr>Fallopian canal</vt:lpstr>
      <vt:lpstr>Extracranial</vt:lpstr>
      <vt:lpstr>PowerPoint Presentation</vt:lpstr>
      <vt:lpstr>Pes anserinus (goose's foot )</vt:lpstr>
      <vt:lpstr>PowerPoint Presentation</vt:lpstr>
      <vt:lpstr>PowerPoint Presentation</vt:lpstr>
      <vt:lpstr>Facial Nerve</vt:lpstr>
      <vt:lpstr>Physiology</vt:lpstr>
      <vt:lpstr>Facial Nerve</vt:lpstr>
      <vt:lpstr>PowerPoint Presentation</vt:lpstr>
      <vt:lpstr>PowerPoint Presentation</vt:lpstr>
      <vt:lpstr>Pathophysiology</vt:lpstr>
      <vt:lpstr>PowerPoint Presentation</vt:lpstr>
      <vt:lpstr>House-Brackmann</vt:lpstr>
      <vt:lpstr>House-Brackmann</vt:lpstr>
      <vt:lpstr>Facial Nerve</vt:lpstr>
      <vt:lpstr>Evaluation</vt:lpstr>
      <vt:lpstr>PowerPoint Presentation</vt:lpstr>
      <vt:lpstr>Physical exam</vt:lpstr>
      <vt:lpstr>PowerPoint Presentation</vt:lpstr>
      <vt:lpstr>Topognostic Tests</vt:lpstr>
      <vt:lpstr>PowerPoint Presentation</vt:lpstr>
      <vt:lpstr>Evaluation Facial Nerve Palsy</vt:lpstr>
      <vt:lpstr>PowerPoint Presentation</vt:lpstr>
      <vt:lpstr>PowerPoint Presentation</vt:lpstr>
      <vt:lpstr>Facial Nerve</vt:lpstr>
      <vt:lpstr>Facial Nerve Palsy</vt:lpstr>
      <vt:lpstr>PowerPoint Presentation</vt:lpstr>
      <vt:lpstr>Racoon eyes sign</vt:lpstr>
      <vt:lpstr>Battle’s sign</vt:lpstr>
      <vt:lpstr>PowerPoint Presentation</vt:lpstr>
      <vt:lpstr>Fractures</vt:lpstr>
      <vt:lpstr>PowerPoint Presentation</vt:lpstr>
      <vt:lpstr>PowerPoint Presentation</vt:lpstr>
      <vt:lpstr>PowerPoint Presentation</vt:lpstr>
      <vt:lpstr>Iatrogenic Facial Nerve Palsy</vt:lpstr>
      <vt:lpstr>Iatrogenic Facial Nerve Palsy</vt:lpstr>
      <vt:lpstr>PowerPoint Presentation</vt:lpstr>
      <vt:lpstr>Bell's Palsy</vt:lpstr>
      <vt:lpstr>Bell's Palsy</vt:lpstr>
      <vt:lpstr>Bell's Palsy</vt:lpstr>
      <vt:lpstr>Diagnosis</vt:lpstr>
      <vt:lpstr>Prognosis and Treatment</vt:lpstr>
      <vt:lpstr>Medical Management</vt:lpstr>
      <vt:lpstr>Melkersson-Rosenthal</vt:lpstr>
      <vt:lpstr>Melkersson-Rosenthal</vt:lpstr>
      <vt:lpstr>Sarcoidosis (Heerfordt’s)</vt:lpstr>
      <vt:lpstr>PowerPoint Presentation</vt:lpstr>
      <vt:lpstr>Malignant Otitis Externa</vt:lpstr>
      <vt:lpstr>PowerPoint Presentation</vt:lpstr>
      <vt:lpstr>PowerPoint Presentation</vt:lpstr>
      <vt:lpstr>Mastoiditis</vt:lpstr>
      <vt:lpstr>Ramsay Hunt</vt:lpstr>
      <vt:lpstr>Facial Nerve Palsy</vt:lpstr>
      <vt:lpstr>Neoplastic</vt:lpstr>
      <vt:lpstr>PowerPoint Presentation</vt:lpstr>
      <vt:lpstr>Cholesteatoma</vt:lpstr>
      <vt:lpstr>Neoplastic Facial Nerve Palsy</vt:lpstr>
      <vt:lpstr>Facial Nerve</vt:lpstr>
      <vt:lpstr>PowerPoint Presentation</vt:lpstr>
      <vt:lpstr>Goals of restoration</vt:lpstr>
      <vt:lpstr>Facial Nerve Palsy</vt:lpstr>
      <vt:lpstr>PowerPoint Presentation</vt:lpstr>
      <vt:lpstr>Restore Neural input</vt:lpstr>
      <vt:lpstr>PowerPoint Presentation</vt:lpstr>
      <vt:lpstr>PowerPoint Presentation</vt:lpstr>
      <vt:lpstr>PowerPoint Presentation</vt:lpstr>
      <vt:lpstr>PowerPoint Presentation</vt:lpstr>
      <vt:lpstr>Temporalis Muscle transposition</vt:lpstr>
      <vt:lpstr>PowerPoint Presentation</vt:lpstr>
      <vt:lpstr>Non-functional facial muscles</vt:lpstr>
      <vt:lpstr>PowerPoint Presentation</vt:lpstr>
      <vt:lpstr>Botulinum Toxin</vt:lpstr>
      <vt:lpstr>PowerPoint Presentation</vt:lpstr>
      <vt:lpstr>Conclusions</vt:lpstr>
      <vt:lpstr>Facial Nerve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Online2PDF.com</dc:creator>
  <cp:lastModifiedBy>HP</cp:lastModifiedBy>
  <cp:revision>14</cp:revision>
  <dcterms:created xsi:type="dcterms:W3CDTF">2017-09-18T15:41:58Z</dcterms:created>
  <dcterms:modified xsi:type="dcterms:W3CDTF">2017-12-05T13:03:25Z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2017-09-18T00:00:00Z</vt:filetime>
  </property>
  <property fmtid="{D5CDD505-2E9C-101B-9397-08002B2CF9AE}" pid="3" name="LastSaved">
    <vt:filetime>2017-09-18T00:00:00Z</vt:filetime>
  </property>
</Properties>
</file>