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drawings/legacyDiagramText4.bin" ContentType="application/vnd.ms-office.legacyDiagramText"/>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rawings/legacyDiagramText1.bin" ContentType="application/vnd.ms-office.legacyDiagramText"/>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rawings/legacyDiagramText2.bin" ContentType="application/vnd.ms-office.legacyDiagramText"/>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legacyDocTextInfo.bin" ContentType="application/vnd.ms-office.legacyDocTextInfo"/>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drawings/legacyDiagramText3.bin" ContentType="application/vnd.ms-office.legacyDiagramText"/>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3" r:id="rId1"/>
  </p:sldMasterIdLst>
  <p:notesMasterIdLst>
    <p:notesMasterId r:id="rId102"/>
  </p:notesMasterIdLst>
  <p:handoutMasterIdLst>
    <p:handoutMasterId r:id="rId103"/>
  </p:handoutMasterIdLst>
  <p:sldIdLst>
    <p:sldId id="260" r:id="rId2"/>
    <p:sldId id="346" r:id="rId3"/>
    <p:sldId id="347" r:id="rId4"/>
    <p:sldId id="348" r:id="rId5"/>
    <p:sldId id="349" r:id="rId6"/>
    <p:sldId id="350" r:id="rId7"/>
    <p:sldId id="351" r:id="rId8"/>
    <p:sldId id="352" r:id="rId9"/>
    <p:sldId id="353" r:id="rId10"/>
    <p:sldId id="354" r:id="rId11"/>
    <p:sldId id="355" r:id="rId12"/>
    <p:sldId id="356" r:id="rId13"/>
    <p:sldId id="357" r:id="rId14"/>
    <p:sldId id="361" r:id="rId15"/>
    <p:sldId id="358" r:id="rId16"/>
    <p:sldId id="359" r:id="rId17"/>
    <p:sldId id="360" r:id="rId18"/>
    <p:sldId id="256" r:id="rId19"/>
    <p:sldId id="263" r:id="rId20"/>
    <p:sldId id="264" r:id="rId21"/>
    <p:sldId id="323" r:id="rId22"/>
    <p:sldId id="265" r:id="rId23"/>
    <p:sldId id="272" r:id="rId24"/>
    <p:sldId id="273" r:id="rId25"/>
    <p:sldId id="276" r:id="rId26"/>
    <p:sldId id="277" r:id="rId27"/>
    <p:sldId id="324" r:id="rId28"/>
    <p:sldId id="325" r:id="rId29"/>
    <p:sldId id="327" r:id="rId30"/>
    <p:sldId id="328" r:id="rId31"/>
    <p:sldId id="329" r:id="rId32"/>
    <p:sldId id="330" r:id="rId33"/>
    <p:sldId id="331" r:id="rId34"/>
    <p:sldId id="332" r:id="rId35"/>
    <p:sldId id="333" r:id="rId36"/>
    <p:sldId id="334" r:id="rId37"/>
    <p:sldId id="335" r:id="rId38"/>
    <p:sldId id="336" r:id="rId39"/>
    <p:sldId id="337" r:id="rId40"/>
    <p:sldId id="284" r:id="rId41"/>
    <p:sldId id="362" r:id="rId42"/>
    <p:sldId id="364" r:id="rId43"/>
    <p:sldId id="365" r:id="rId44"/>
    <p:sldId id="366" r:id="rId45"/>
    <p:sldId id="368" r:id="rId46"/>
    <p:sldId id="372" r:id="rId47"/>
    <p:sldId id="373" r:id="rId48"/>
    <p:sldId id="374" r:id="rId49"/>
    <p:sldId id="375" r:id="rId50"/>
    <p:sldId id="376" r:id="rId51"/>
    <p:sldId id="377" r:id="rId52"/>
    <p:sldId id="379" r:id="rId53"/>
    <p:sldId id="369" r:id="rId54"/>
    <p:sldId id="340" r:id="rId55"/>
    <p:sldId id="341" r:id="rId56"/>
    <p:sldId id="370" r:id="rId57"/>
    <p:sldId id="288" r:id="rId58"/>
    <p:sldId id="380" r:id="rId59"/>
    <p:sldId id="381" r:id="rId60"/>
    <p:sldId id="382" r:id="rId61"/>
    <p:sldId id="383" r:id="rId62"/>
    <p:sldId id="384" r:id="rId63"/>
    <p:sldId id="385" r:id="rId64"/>
    <p:sldId id="298" r:id="rId65"/>
    <p:sldId id="299" r:id="rId66"/>
    <p:sldId id="386" r:id="rId67"/>
    <p:sldId id="297" r:id="rId68"/>
    <p:sldId id="296" r:id="rId69"/>
    <p:sldId id="387" r:id="rId70"/>
    <p:sldId id="388" r:id="rId71"/>
    <p:sldId id="291" r:id="rId72"/>
    <p:sldId id="292" r:id="rId73"/>
    <p:sldId id="293" r:id="rId74"/>
    <p:sldId id="294" r:id="rId75"/>
    <p:sldId id="295" r:id="rId76"/>
    <p:sldId id="300" r:id="rId77"/>
    <p:sldId id="301" r:id="rId78"/>
    <p:sldId id="302" r:id="rId79"/>
    <p:sldId id="303" r:id="rId80"/>
    <p:sldId id="304" r:id="rId81"/>
    <p:sldId id="305" r:id="rId82"/>
    <p:sldId id="306" r:id="rId83"/>
    <p:sldId id="307" r:id="rId84"/>
    <p:sldId id="309" r:id="rId85"/>
    <p:sldId id="310" r:id="rId86"/>
    <p:sldId id="311" r:id="rId87"/>
    <p:sldId id="312" r:id="rId88"/>
    <p:sldId id="342" r:id="rId89"/>
    <p:sldId id="343" r:id="rId90"/>
    <p:sldId id="313" r:id="rId91"/>
    <p:sldId id="315" r:id="rId92"/>
    <p:sldId id="316" r:id="rId93"/>
    <p:sldId id="317" r:id="rId94"/>
    <p:sldId id="318" r:id="rId95"/>
    <p:sldId id="319" r:id="rId96"/>
    <p:sldId id="344" r:id="rId97"/>
    <p:sldId id="320" r:id="rId98"/>
    <p:sldId id="321" r:id="rId99"/>
    <p:sldId id="314" r:id="rId100"/>
    <p:sldId id="345" r:id="rId101"/>
  </p:sldIdLst>
  <p:sldSz cx="9144000" cy="6858000" type="screen4x3"/>
  <p:notesSz cx="6858000" cy="9144000"/>
  <p:defaultTextStyle>
    <a:defPPr>
      <a:defRPr lang="en-AU"/>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04"/>
    <a:srgbClr val="00CC00"/>
    <a:srgbClr val="66FF66"/>
    <a:srgbClr val="99FF66"/>
    <a:srgbClr val="CCCCFF"/>
    <a:srgbClr val="0099CC"/>
    <a:srgbClr val="CCFFCC"/>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576" autoAdjust="0"/>
  </p:normalViewPr>
  <p:slideViewPr>
    <p:cSldViewPr>
      <p:cViewPr varScale="1">
        <p:scale>
          <a:sx n="83" d="100"/>
          <a:sy n="83" d="100"/>
        </p:scale>
        <p:origin x="-450" y="-78"/>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66" d="100"/>
        <a:sy n="66" d="100"/>
      </p:scale>
      <p:origin x="0" y="9006"/>
    </p:cViewPr>
  </p:sorterViewPr>
  <p:notesViewPr>
    <p:cSldViewPr>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handoutMaster" Target="handoutMasters/handoutMaster1.xml"/><Relationship Id="rId108" Type="http://schemas.microsoft.com/office/2006/relationships/legacyDocTextInfo" Target="legacyDocTextInfo.bin"/><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_rels/viewProps.xml.rels><?xml version="1.0" encoding="UTF-8" standalone="yes"?>
<Relationships xmlns="http://schemas.openxmlformats.org/package/2006/relationships"><Relationship Id="rId8" Type="http://schemas.openxmlformats.org/officeDocument/2006/relationships/slide" Target="slides/slide90.xml"/><Relationship Id="rId3" Type="http://schemas.openxmlformats.org/officeDocument/2006/relationships/slide" Target="slides/slide71.xml"/><Relationship Id="rId7" Type="http://schemas.openxmlformats.org/officeDocument/2006/relationships/slide" Target="slides/slide87.xml"/><Relationship Id="rId2" Type="http://schemas.openxmlformats.org/officeDocument/2006/relationships/slide" Target="slides/slide22.xml"/><Relationship Id="rId1" Type="http://schemas.openxmlformats.org/officeDocument/2006/relationships/slide" Target="slides/slide20.xml"/><Relationship Id="rId6" Type="http://schemas.openxmlformats.org/officeDocument/2006/relationships/slide" Target="slides/slide82.xml"/><Relationship Id="rId11" Type="http://schemas.openxmlformats.org/officeDocument/2006/relationships/slide" Target="slides/slide99.xml"/><Relationship Id="rId5" Type="http://schemas.openxmlformats.org/officeDocument/2006/relationships/slide" Target="slides/slide81.xml"/><Relationship Id="rId10" Type="http://schemas.openxmlformats.org/officeDocument/2006/relationships/slide" Target="slides/slide97.xml"/><Relationship Id="rId4" Type="http://schemas.openxmlformats.org/officeDocument/2006/relationships/slide" Target="slides/slide72.xml"/><Relationship Id="rId9" Type="http://schemas.openxmlformats.org/officeDocument/2006/relationships/slide" Target="slides/slide9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8.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0.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8.vml.rels><?xml version="1.0" encoding="UTF-8" standalone="yes"?>
<Relationships xmlns="http://schemas.openxmlformats.org/package/2006/relationships"><Relationship Id="rId3" Type="http://schemas.microsoft.com/office/2006/relationships/legacyDiagramText" Target="legacyDiagramText3.bin"/><Relationship Id="rId2" Type="http://schemas.microsoft.com/office/2006/relationships/legacyDiagramText" Target="legacyDiagramText2.bin"/><Relationship Id="rId1" Type="http://schemas.microsoft.com/office/2006/relationships/legacyDiagramText" Target="legacyDiagramText1.bin"/><Relationship Id="rId4" Type="http://schemas.microsoft.com/office/2006/relationships/legacyDiagramText" Target="legacyDiagramText4.bin"/></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5.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latin typeface="Arial" pitchFamily="34" charset="0"/>
              </a:defRPr>
            </a:lvl1pPr>
          </a:lstStyle>
          <a:p>
            <a:pPr>
              <a:defRPr/>
            </a:pPr>
            <a:endParaRPr lang="en-AU"/>
          </a:p>
        </p:txBody>
      </p:sp>
      <p:sp>
        <p:nvSpPr>
          <p:cNvPr id="1157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Arial" pitchFamily="34" charset="0"/>
              </a:defRPr>
            </a:lvl1pPr>
          </a:lstStyle>
          <a:p>
            <a:pPr>
              <a:defRPr/>
            </a:pPr>
            <a:endParaRPr lang="en-AU"/>
          </a:p>
        </p:txBody>
      </p:sp>
      <p:sp>
        <p:nvSpPr>
          <p:cNvPr id="1157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bg1"/>
                </a:solidFill>
                <a:latin typeface="Arial" pitchFamily="34" charset="0"/>
              </a:defRPr>
            </a:lvl1pPr>
          </a:lstStyle>
          <a:p>
            <a:pPr>
              <a:defRPr/>
            </a:pPr>
            <a:endParaRPr lang="en-AU"/>
          </a:p>
        </p:txBody>
      </p:sp>
      <p:sp>
        <p:nvSpPr>
          <p:cNvPr id="1157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bg1"/>
                </a:solidFill>
                <a:latin typeface="Arial" pitchFamily="34" charset="0"/>
              </a:defRPr>
            </a:lvl1pPr>
          </a:lstStyle>
          <a:p>
            <a:pPr>
              <a:defRPr/>
            </a:pPr>
            <a:fld id="{ABA4B05B-2177-4DA4-A1FC-F5B23EC98C71}" type="slidenum">
              <a:rPr lang="en-AU"/>
              <a:pPr>
                <a:defRPr/>
              </a:pPr>
              <a:t>‹#›</a:t>
            </a:fld>
            <a:endParaRPr lang="en-AU"/>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48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solidFill>
                  <a:schemeClr val="bg1"/>
                </a:solidFill>
                <a:latin typeface="Arial" pitchFamily="34" charset="0"/>
              </a:defRPr>
            </a:lvl1pPr>
          </a:lstStyle>
          <a:p>
            <a:pPr>
              <a:defRPr/>
            </a:pPr>
            <a:endParaRPr lang="en-AU"/>
          </a:p>
        </p:txBody>
      </p:sp>
      <p:sp>
        <p:nvSpPr>
          <p:cNvPr id="5048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solidFill>
                  <a:schemeClr val="bg1"/>
                </a:solidFill>
                <a:latin typeface="Arial" pitchFamily="34" charset="0"/>
              </a:defRPr>
            </a:lvl1pPr>
          </a:lstStyle>
          <a:p>
            <a:pPr>
              <a:defRPr/>
            </a:pPr>
            <a:endParaRPr lang="en-AU"/>
          </a:p>
        </p:txBody>
      </p:sp>
      <p:sp>
        <p:nvSpPr>
          <p:cNvPr id="1105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048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smtClean="0"/>
              <a:t>Click to edit Master text styles</a:t>
            </a:r>
          </a:p>
          <a:p>
            <a:pPr lvl="1"/>
            <a:r>
              <a:rPr lang="en-AU" noProof="0" smtClean="0"/>
              <a:t>Second level</a:t>
            </a:r>
          </a:p>
          <a:p>
            <a:pPr lvl="2"/>
            <a:r>
              <a:rPr lang="en-AU" noProof="0" smtClean="0"/>
              <a:t>Third level</a:t>
            </a:r>
          </a:p>
          <a:p>
            <a:pPr lvl="3"/>
            <a:r>
              <a:rPr lang="en-AU" noProof="0" smtClean="0"/>
              <a:t>Fourth level</a:t>
            </a:r>
          </a:p>
          <a:p>
            <a:pPr lvl="4"/>
            <a:r>
              <a:rPr lang="en-AU" noProof="0" smtClean="0"/>
              <a:t>Fifth level</a:t>
            </a:r>
          </a:p>
        </p:txBody>
      </p:sp>
      <p:sp>
        <p:nvSpPr>
          <p:cNvPr id="5048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solidFill>
                  <a:schemeClr val="bg1"/>
                </a:solidFill>
                <a:latin typeface="Arial" pitchFamily="34" charset="0"/>
              </a:defRPr>
            </a:lvl1pPr>
          </a:lstStyle>
          <a:p>
            <a:pPr>
              <a:defRPr/>
            </a:pPr>
            <a:endParaRPr lang="en-AU"/>
          </a:p>
        </p:txBody>
      </p:sp>
      <p:sp>
        <p:nvSpPr>
          <p:cNvPr id="5048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solidFill>
                  <a:schemeClr val="bg1"/>
                </a:solidFill>
                <a:latin typeface="Arial" pitchFamily="34" charset="0"/>
              </a:defRPr>
            </a:lvl1pPr>
          </a:lstStyle>
          <a:p>
            <a:pPr>
              <a:defRPr/>
            </a:pPr>
            <a:fld id="{95D3603A-65ED-4B86-94C8-EAD9A23D5091}"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6259E0A6-329E-4AD8-AEAB-39B72FD252B3}" type="slidenum">
              <a:rPr lang="ar-SA" smtClean="0">
                <a:latin typeface="Arial" charset="0"/>
              </a:rPr>
              <a:pPr/>
              <a:t>2</a:t>
            </a:fld>
            <a:endParaRPr lang="en-US" smtClean="0">
              <a:latin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ar-SA"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78BFD8FD-3A8A-4AFE-A2D2-1315EF54DC8B}" type="slidenum">
              <a:rPr lang="en-AU" smtClean="0">
                <a:latin typeface="Arial" charset="0"/>
              </a:rPr>
              <a:pPr/>
              <a:t>26</a:t>
            </a:fld>
            <a:endParaRPr lang="en-AU" smtClean="0">
              <a:latin typeface="Arial" charset="0"/>
            </a:endParaRPr>
          </a:p>
        </p:txBody>
      </p:sp>
      <p:sp>
        <p:nvSpPr>
          <p:cNvPr id="120835" name="Rectangle 2"/>
          <p:cNvSpPr>
            <a:spLocks noGrp="1" noRot="1" noChangeAspect="1" noChangeArrowheads="1" noTextEdit="1"/>
          </p:cNvSpPr>
          <p:nvPr>
            <p:ph type="sldImg"/>
          </p:nvPr>
        </p:nvSpPr>
        <p:spPr>
          <a:xfrm>
            <a:off x="1143000" y="685800"/>
            <a:ext cx="4573588" cy="3430588"/>
          </a:xfrm>
          <a:ln/>
        </p:spPr>
      </p:sp>
      <p:sp>
        <p:nvSpPr>
          <p:cNvPr id="12083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D420AC46-F76B-41D5-91D9-E780DFA2FDA2}" type="slidenum">
              <a:rPr lang="en-AU" smtClean="0">
                <a:latin typeface="Arial" charset="0"/>
              </a:rPr>
              <a:pPr/>
              <a:t>40</a:t>
            </a:fld>
            <a:endParaRPr lang="en-AU" smtClean="0">
              <a:latin typeface="Arial" charset="0"/>
            </a:endParaRPr>
          </a:p>
        </p:txBody>
      </p:sp>
      <p:sp>
        <p:nvSpPr>
          <p:cNvPr id="121859" name="Rectangle 1026"/>
          <p:cNvSpPr>
            <a:spLocks noGrp="1" noRot="1" noChangeAspect="1" noChangeArrowheads="1" noTextEdit="1"/>
          </p:cNvSpPr>
          <p:nvPr>
            <p:ph type="sldImg"/>
          </p:nvPr>
        </p:nvSpPr>
        <p:spPr>
          <a:xfrm>
            <a:off x="1143000" y="685800"/>
            <a:ext cx="4573588" cy="3430588"/>
          </a:xfrm>
          <a:ln/>
        </p:spPr>
      </p:sp>
      <p:sp>
        <p:nvSpPr>
          <p:cNvPr id="121860" name="Rectangle 1027"/>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FD5BEB80-487C-4239-873D-B0C12E32038F}" type="slidenum">
              <a:rPr lang="en-AU" smtClean="0">
                <a:latin typeface="Arial" charset="0"/>
              </a:rPr>
              <a:pPr/>
              <a:t>57</a:t>
            </a:fld>
            <a:endParaRPr lang="en-AU" smtClean="0">
              <a:latin typeface="Arial" charset="0"/>
            </a:endParaRPr>
          </a:p>
        </p:txBody>
      </p:sp>
      <p:sp>
        <p:nvSpPr>
          <p:cNvPr id="122883" name="Rectangle 2"/>
          <p:cNvSpPr>
            <a:spLocks noGrp="1" noRot="1" noChangeAspect="1" noChangeArrowheads="1" noTextEdit="1"/>
          </p:cNvSpPr>
          <p:nvPr>
            <p:ph type="sldImg"/>
          </p:nvPr>
        </p:nvSpPr>
        <p:spPr>
          <a:xfrm>
            <a:off x="1143000" y="685800"/>
            <a:ext cx="4573588" cy="3430588"/>
          </a:xfrm>
          <a:ln/>
        </p:spPr>
      </p:sp>
      <p:sp>
        <p:nvSpPr>
          <p:cNvPr id="12288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CD0A35D7-2B10-40EE-AC2C-E722199EC3EA}" type="slidenum">
              <a:rPr lang="en-AU" smtClean="0">
                <a:latin typeface="Arial" charset="0"/>
              </a:rPr>
              <a:pPr/>
              <a:t>64</a:t>
            </a:fld>
            <a:endParaRPr lang="en-AU" smtClean="0">
              <a:latin typeface="Arial" charset="0"/>
            </a:endParaRPr>
          </a:p>
        </p:txBody>
      </p:sp>
      <p:sp>
        <p:nvSpPr>
          <p:cNvPr id="123907" name="Rectangle 2"/>
          <p:cNvSpPr>
            <a:spLocks noGrp="1" noRot="1" noChangeAspect="1" noChangeArrowheads="1" noTextEdit="1"/>
          </p:cNvSpPr>
          <p:nvPr>
            <p:ph type="sldImg"/>
          </p:nvPr>
        </p:nvSpPr>
        <p:spPr>
          <a:xfrm>
            <a:off x="1143000" y="685800"/>
            <a:ext cx="4573588" cy="3430588"/>
          </a:xfrm>
          <a:ln/>
        </p:spPr>
      </p:sp>
      <p:sp>
        <p:nvSpPr>
          <p:cNvPr id="12390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AE96305-8F2C-4D57-B895-73F3F2B2B5F4}" type="slidenum">
              <a:rPr lang="en-AU" smtClean="0">
                <a:latin typeface="Arial" charset="0"/>
              </a:rPr>
              <a:pPr/>
              <a:t>65</a:t>
            </a:fld>
            <a:endParaRPr lang="en-AU" smtClean="0">
              <a:latin typeface="Arial" charset="0"/>
            </a:endParaRPr>
          </a:p>
        </p:txBody>
      </p:sp>
      <p:sp>
        <p:nvSpPr>
          <p:cNvPr id="124931" name="Rectangle 2"/>
          <p:cNvSpPr>
            <a:spLocks noGrp="1" noRot="1" noChangeAspect="1" noChangeArrowheads="1" noTextEdit="1"/>
          </p:cNvSpPr>
          <p:nvPr>
            <p:ph type="sldImg"/>
          </p:nvPr>
        </p:nvSpPr>
        <p:spPr>
          <a:xfrm>
            <a:off x="1143000" y="685800"/>
            <a:ext cx="4573588" cy="3430588"/>
          </a:xfrm>
          <a:ln/>
        </p:spPr>
      </p:sp>
      <p:sp>
        <p:nvSpPr>
          <p:cNvPr id="12493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5D596B3F-4C6C-4DA9-B6CE-9245361EF32E}" type="slidenum">
              <a:rPr lang="en-AU" smtClean="0">
                <a:latin typeface="Arial" charset="0"/>
              </a:rPr>
              <a:pPr/>
              <a:t>67</a:t>
            </a:fld>
            <a:endParaRPr lang="en-AU" smtClean="0">
              <a:latin typeface="Arial" charset="0"/>
            </a:endParaRPr>
          </a:p>
        </p:txBody>
      </p:sp>
      <p:sp>
        <p:nvSpPr>
          <p:cNvPr id="125955" name="Rectangle 2"/>
          <p:cNvSpPr>
            <a:spLocks noGrp="1" noRot="1" noChangeAspect="1" noChangeArrowheads="1" noTextEdit="1"/>
          </p:cNvSpPr>
          <p:nvPr>
            <p:ph type="sldImg"/>
          </p:nvPr>
        </p:nvSpPr>
        <p:spPr>
          <a:xfrm>
            <a:off x="1143000" y="685800"/>
            <a:ext cx="4573588" cy="3430588"/>
          </a:xfrm>
          <a:ln/>
        </p:spPr>
      </p:sp>
      <p:sp>
        <p:nvSpPr>
          <p:cNvPr id="12595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B59DCF14-FF5B-4891-83A1-10079C5353AA}" type="slidenum">
              <a:rPr lang="en-AU" smtClean="0">
                <a:latin typeface="Arial" charset="0"/>
              </a:rPr>
              <a:pPr/>
              <a:t>68</a:t>
            </a:fld>
            <a:endParaRPr lang="en-AU" smtClean="0">
              <a:latin typeface="Arial" charset="0"/>
            </a:endParaRPr>
          </a:p>
        </p:txBody>
      </p:sp>
      <p:sp>
        <p:nvSpPr>
          <p:cNvPr id="126979" name="Rectangle 2"/>
          <p:cNvSpPr>
            <a:spLocks noGrp="1" noRot="1" noChangeAspect="1" noChangeArrowheads="1" noTextEdit="1"/>
          </p:cNvSpPr>
          <p:nvPr>
            <p:ph type="sldImg"/>
          </p:nvPr>
        </p:nvSpPr>
        <p:spPr>
          <a:xfrm>
            <a:off x="1143000" y="685800"/>
            <a:ext cx="4573588" cy="3430588"/>
          </a:xfrm>
          <a:ln/>
        </p:spPr>
      </p:sp>
      <p:sp>
        <p:nvSpPr>
          <p:cNvPr id="12698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7D4C8D9-CE45-439B-B405-28303EEA78A5}" type="slidenum">
              <a:rPr lang="en-AU" smtClean="0">
                <a:latin typeface="Arial" charset="0"/>
              </a:rPr>
              <a:pPr/>
              <a:t>71</a:t>
            </a:fld>
            <a:endParaRPr lang="en-AU" smtClean="0">
              <a:latin typeface="Arial" charset="0"/>
            </a:endParaRPr>
          </a:p>
        </p:txBody>
      </p:sp>
      <p:sp>
        <p:nvSpPr>
          <p:cNvPr id="128003" name="Rectangle 2"/>
          <p:cNvSpPr>
            <a:spLocks noGrp="1" noRot="1" noChangeAspect="1" noChangeArrowheads="1" noTextEdit="1"/>
          </p:cNvSpPr>
          <p:nvPr>
            <p:ph type="sldImg"/>
          </p:nvPr>
        </p:nvSpPr>
        <p:spPr>
          <a:xfrm>
            <a:off x="1143000" y="685800"/>
            <a:ext cx="4573588" cy="3430588"/>
          </a:xfrm>
          <a:ln/>
        </p:spPr>
      </p:sp>
      <p:sp>
        <p:nvSpPr>
          <p:cNvPr id="12800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3BA10C6-C5CD-46B7-921E-7096E69BE772}" type="slidenum">
              <a:rPr lang="en-AU" smtClean="0">
                <a:latin typeface="Arial" charset="0"/>
              </a:rPr>
              <a:pPr/>
              <a:t>72</a:t>
            </a:fld>
            <a:endParaRPr lang="en-AU" smtClean="0">
              <a:latin typeface="Arial" charset="0"/>
            </a:endParaRPr>
          </a:p>
        </p:txBody>
      </p:sp>
      <p:sp>
        <p:nvSpPr>
          <p:cNvPr id="129027" name="Rectangle 2"/>
          <p:cNvSpPr>
            <a:spLocks noGrp="1" noRot="1" noChangeAspect="1" noChangeArrowheads="1" noTextEdit="1"/>
          </p:cNvSpPr>
          <p:nvPr>
            <p:ph type="sldImg"/>
          </p:nvPr>
        </p:nvSpPr>
        <p:spPr>
          <a:xfrm>
            <a:off x="1143000" y="685800"/>
            <a:ext cx="4573588" cy="3430588"/>
          </a:xfrm>
          <a:ln/>
        </p:spPr>
      </p:sp>
      <p:sp>
        <p:nvSpPr>
          <p:cNvPr id="12902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14A8C89-F7FB-48E7-92E3-8E5A23DE0D4B}" type="slidenum">
              <a:rPr lang="en-AU" smtClean="0">
                <a:latin typeface="Arial" charset="0"/>
              </a:rPr>
              <a:pPr/>
              <a:t>73</a:t>
            </a:fld>
            <a:endParaRPr lang="en-AU" smtClean="0">
              <a:latin typeface="Arial" charset="0"/>
            </a:endParaRPr>
          </a:p>
        </p:txBody>
      </p:sp>
      <p:sp>
        <p:nvSpPr>
          <p:cNvPr id="130051" name="Rectangle 2"/>
          <p:cNvSpPr>
            <a:spLocks noGrp="1" noRot="1" noChangeAspect="1" noChangeArrowheads="1" noTextEdit="1"/>
          </p:cNvSpPr>
          <p:nvPr>
            <p:ph type="sldImg"/>
          </p:nvPr>
        </p:nvSpPr>
        <p:spPr>
          <a:xfrm>
            <a:off x="1143000" y="685800"/>
            <a:ext cx="4573588" cy="3430588"/>
          </a:xfrm>
          <a:ln/>
        </p:spPr>
      </p:sp>
      <p:sp>
        <p:nvSpPr>
          <p:cNvPr id="13005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8D669FE-4DDD-4AD7-A359-4C5C83E2D46B}" type="slidenum">
              <a:rPr lang="ar-SA" smtClean="0">
                <a:latin typeface="Arial" charset="0"/>
              </a:rPr>
              <a:pPr/>
              <a:t>17</a:t>
            </a:fld>
            <a:endParaRPr lang="en-US" smtClean="0">
              <a:latin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lIns="91427" tIns="45713" rIns="91427" bIns="45713"/>
          <a:lstStyle/>
          <a:p>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55150F1-BD96-4562-B297-FFEC2C42365A}" type="slidenum">
              <a:rPr lang="en-AU" smtClean="0">
                <a:latin typeface="Arial" charset="0"/>
              </a:rPr>
              <a:pPr/>
              <a:t>74</a:t>
            </a:fld>
            <a:endParaRPr lang="en-AU" smtClean="0">
              <a:latin typeface="Arial" charset="0"/>
            </a:endParaRPr>
          </a:p>
        </p:txBody>
      </p:sp>
      <p:sp>
        <p:nvSpPr>
          <p:cNvPr id="131075" name="Rectangle 2"/>
          <p:cNvSpPr>
            <a:spLocks noGrp="1" noRot="1" noChangeAspect="1" noChangeArrowheads="1" noTextEdit="1"/>
          </p:cNvSpPr>
          <p:nvPr>
            <p:ph type="sldImg"/>
          </p:nvPr>
        </p:nvSpPr>
        <p:spPr>
          <a:xfrm>
            <a:off x="1143000" y="685800"/>
            <a:ext cx="4573588" cy="3430588"/>
          </a:xfrm>
          <a:ln/>
        </p:spPr>
      </p:sp>
      <p:sp>
        <p:nvSpPr>
          <p:cNvPr id="13107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AADFB73B-593F-4CDC-9445-E88552AAEB73}" type="slidenum">
              <a:rPr lang="en-AU" smtClean="0">
                <a:latin typeface="Arial" charset="0"/>
              </a:rPr>
              <a:pPr/>
              <a:t>75</a:t>
            </a:fld>
            <a:endParaRPr lang="en-AU" smtClean="0">
              <a:latin typeface="Arial" charset="0"/>
            </a:endParaRPr>
          </a:p>
        </p:txBody>
      </p:sp>
      <p:sp>
        <p:nvSpPr>
          <p:cNvPr id="132099" name="Rectangle 2"/>
          <p:cNvSpPr>
            <a:spLocks noGrp="1" noRot="1" noChangeAspect="1" noChangeArrowheads="1" noTextEdit="1"/>
          </p:cNvSpPr>
          <p:nvPr>
            <p:ph type="sldImg"/>
          </p:nvPr>
        </p:nvSpPr>
        <p:spPr>
          <a:xfrm>
            <a:off x="1143000" y="685800"/>
            <a:ext cx="4573588" cy="3430588"/>
          </a:xfrm>
          <a:ln/>
        </p:spPr>
      </p:sp>
      <p:sp>
        <p:nvSpPr>
          <p:cNvPr id="13210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D9A81BCE-D3F2-430A-B1F9-9F2D58CEA1FC}" type="slidenum">
              <a:rPr lang="en-AU" smtClean="0">
                <a:latin typeface="Arial" charset="0"/>
              </a:rPr>
              <a:pPr/>
              <a:t>76</a:t>
            </a:fld>
            <a:endParaRPr lang="en-AU" smtClean="0">
              <a:latin typeface="Arial" charset="0"/>
            </a:endParaRPr>
          </a:p>
        </p:txBody>
      </p:sp>
      <p:sp>
        <p:nvSpPr>
          <p:cNvPr id="133123" name="Rectangle 2"/>
          <p:cNvSpPr>
            <a:spLocks noGrp="1" noRot="1" noChangeAspect="1" noChangeArrowheads="1" noTextEdit="1"/>
          </p:cNvSpPr>
          <p:nvPr>
            <p:ph type="sldImg"/>
          </p:nvPr>
        </p:nvSpPr>
        <p:spPr>
          <a:xfrm>
            <a:off x="1143000" y="685800"/>
            <a:ext cx="4573588" cy="3430588"/>
          </a:xfrm>
          <a:ln/>
        </p:spPr>
      </p:sp>
      <p:sp>
        <p:nvSpPr>
          <p:cNvPr id="13312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2BA8B126-3A63-43B3-A4EE-8A5A8A876ED6}" type="slidenum">
              <a:rPr lang="en-AU" smtClean="0">
                <a:latin typeface="Arial" charset="0"/>
              </a:rPr>
              <a:pPr/>
              <a:t>77</a:t>
            </a:fld>
            <a:endParaRPr lang="en-AU" smtClean="0">
              <a:latin typeface="Arial" charset="0"/>
            </a:endParaRPr>
          </a:p>
        </p:txBody>
      </p:sp>
      <p:sp>
        <p:nvSpPr>
          <p:cNvPr id="134147" name="Rectangle 2"/>
          <p:cNvSpPr>
            <a:spLocks noGrp="1" noRot="1" noChangeAspect="1" noChangeArrowheads="1" noTextEdit="1"/>
          </p:cNvSpPr>
          <p:nvPr>
            <p:ph type="sldImg"/>
          </p:nvPr>
        </p:nvSpPr>
        <p:spPr>
          <a:xfrm>
            <a:off x="1143000" y="685800"/>
            <a:ext cx="4573588" cy="3430588"/>
          </a:xfrm>
          <a:ln/>
        </p:spPr>
      </p:sp>
      <p:sp>
        <p:nvSpPr>
          <p:cNvPr id="13414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7237292-A94E-4063-8A0F-C1FBC8869EA3}" type="slidenum">
              <a:rPr lang="en-AU" smtClean="0">
                <a:latin typeface="Arial" charset="0"/>
              </a:rPr>
              <a:pPr/>
              <a:t>78</a:t>
            </a:fld>
            <a:endParaRPr lang="en-AU" smtClean="0">
              <a:latin typeface="Arial" charset="0"/>
            </a:endParaRPr>
          </a:p>
        </p:txBody>
      </p:sp>
      <p:sp>
        <p:nvSpPr>
          <p:cNvPr id="135171" name="Rectangle 2"/>
          <p:cNvSpPr>
            <a:spLocks noGrp="1" noRot="1" noChangeAspect="1" noChangeArrowheads="1" noTextEdit="1"/>
          </p:cNvSpPr>
          <p:nvPr>
            <p:ph type="sldImg"/>
          </p:nvPr>
        </p:nvSpPr>
        <p:spPr>
          <a:xfrm>
            <a:off x="1143000" y="685800"/>
            <a:ext cx="4573588" cy="3430588"/>
          </a:xfrm>
          <a:ln/>
        </p:spPr>
      </p:sp>
      <p:sp>
        <p:nvSpPr>
          <p:cNvPr id="13517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1C87D14-3198-44ED-8788-4820DDB350F3}" type="slidenum">
              <a:rPr lang="en-AU" smtClean="0">
                <a:latin typeface="Arial" charset="0"/>
              </a:rPr>
              <a:pPr/>
              <a:t>79</a:t>
            </a:fld>
            <a:endParaRPr lang="en-AU" smtClean="0">
              <a:latin typeface="Arial" charset="0"/>
            </a:endParaRPr>
          </a:p>
        </p:txBody>
      </p:sp>
      <p:sp>
        <p:nvSpPr>
          <p:cNvPr id="136195" name="Rectangle 2"/>
          <p:cNvSpPr>
            <a:spLocks noGrp="1" noRot="1" noChangeAspect="1" noChangeArrowheads="1" noTextEdit="1"/>
          </p:cNvSpPr>
          <p:nvPr>
            <p:ph type="sldImg"/>
          </p:nvPr>
        </p:nvSpPr>
        <p:spPr>
          <a:xfrm>
            <a:off x="1143000" y="685800"/>
            <a:ext cx="4573588" cy="3430588"/>
          </a:xfrm>
          <a:ln/>
        </p:spPr>
      </p:sp>
      <p:sp>
        <p:nvSpPr>
          <p:cNvPr id="13619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8A9E67E-F624-4FB3-9ACF-80F8C4066F03}" type="slidenum">
              <a:rPr lang="en-AU" smtClean="0">
                <a:latin typeface="Arial" charset="0"/>
              </a:rPr>
              <a:pPr/>
              <a:t>80</a:t>
            </a:fld>
            <a:endParaRPr lang="en-AU" smtClean="0">
              <a:latin typeface="Arial" charset="0"/>
            </a:endParaRPr>
          </a:p>
        </p:txBody>
      </p:sp>
      <p:sp>
        <p:nvSpPr>
          <p:cNvPr id="137219" name="Rectangle 2"/>
          <p:cNvSpPr>
            <a:spLocks noGrp="1" noRot="1" noChangeAspect="1" noChangeArrowheads="1" noTextEdit="1"/>
          </p:cNvSpPr>
          <p:nvPr>
            <p:ph type="sldImg"/>
          </p:nvPr>
        </p:nvSpPr>
        <p:spPr>
          <a:xfrm>
            <a:off x="1143000" y="685800"/>
            <a:ext cx="4573588" cy="3430588"/>
          </a:xfrm>
          <a:ln/>
        </p:spPr>
      </p:sp>
      <p:sp>
        <p:nvSpPr>
          <p:cNvPr id="13722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E8972B26-FC18-4F8A-806B-854AA67671B3}" type="slidenum">
              <a:rPr lang="en-AU" smtClean="0">
                <a:latin typeface="Arial" charset="0"/>
              </a:rPr>
              <a:pPr/>
              <a:t>81</a:t>
            </a:fld>
            <a:endParaRPr lang="en-AU" smtClean="0">
              <a:latin typeface="Arial" charset="0"/>
            </a:endParaRPr>
          </a:p>
        </p:txBody>
      </p:sp>
      <p:sp>
        <p:nvSpPr>
          <p:cNvPr id="138243" name="Rectangle 2"/>
          <p:cNvSpPr>
            <a:spLocks noGrp="1" noRot="1" noChangeAspect="1" noChangeArrowheads="1" noTextEdit="1"/>
          </p:cNvSpPr>
          <p:nvPr>
            <p:ph type="sldImg"/>
          </p:nvPr>
        </p:nvSpPr>
        <p:spPr>
          <a:xfrm>
            <a:off x="1143000" y="685800"/>
            <a:ext cx="4573588" cy="3430588"/>
          </a:xfrm>
          <a:ln/>
        </p:spPr>
      </p:sp>
      <p:sp>
        <p:nvSpPr>
          <p:cNvPr id="13824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C5F1E46F-27CE-406B-8E3D-2A571ACEF2CA}" type="slidenum">
              <a:rPr lang="en-AU" smtClean="0">
                <a:latin typeface="Arial" charset="0"/>
              </a:rPr>
              <a:pPr/>
              <a:t>82</a:t>
            </a:fld>
            <a:endParaRPr lang="en-AU" smtClean="0">
              <a:latin typeface="Arial" charset="0"/>
            </a:endParaRPr>
          </a:p>
        </p:txBody>
      </p:sp>
      <p:sp>
        <p:nvSpPr>
          <p:cNvPr id="139267" name="Rectangle 2"/>
          <p:cNvSpPr>
            <a:spLocks noGrp="1" noRot="1" noChangeAspect="1" noChangeArrowheads="1" noTextEdit="1"/>
          </p:cNvSpPr>
          <p:nvPr>
            <p:ph type="sldImg"/>
          </p:nvPr>
        </p:nvSpPr>
        <p:spPr>
          <a:xfrm>
            <a:off x="1143000" y="685800"/>
            <a:ext cx="4573588" cy="3430588"/>
          </a:xfrm>
          <a:ln/>
        </p:spPr>
      </p:sp>
      <p:sp>
        <p:nvSpPr>
          <p:cNvPr id="13926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F4C6FD5-2313-419C-86BB-CA1B3D3985E1}" type="slidenum">
              <a:rPr lang="en-AU" smtClean="0">
                <a:latin typeface="Arial" charset="0"/>
              </a:rPr>
              <a:pPr/>
              <a:t>83</a:t>
            </a:fld>
            <a:endParaRPr lang="en-AU" smtClean="0">
              <a:latin typeface="Arial" charset="0"/>
            </a:endParaRPr>
          </a:p>
        </p:txBody>
      </p:sp>
      <p:sp>
        <p:nvSpPr>
          <p:cNvPr id="140291" name="Rectangle 2"/>
          <p:cNvSpPr>
            <a:spLocks noGrp="1" noRot="1" noChangeAspect="1" noChangeArrowheads="1" noTextEdit="1"/>
          </p:cNvSpPr>
          <p:nvPr>
            <p:ph type="sldImg"/>
          </p:nvPr>
        </p:nvSpPr>
        <p:spPr>
          <a:xfrm>
            <a:off x="1143000" y="685800"/>
            <a:ext cx="4573588" cy="3430588"/>
          </a:xfrm>
          <a:ln/>
        </p:spPr>
      </p:sp>
      <p:sp>
        <p:nvSpPr>
          <p:cNvPr id="14029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467F33D-006C-455E-A97F-00357EE94BA6}" type="slidenum">
              <a:rPr lang="en-AU" smtClean="0">
                <a:latin typeface="Arial" charset="0"/>
              </a:rPr>
              <a:pPr/>
              <a:t>18</a:t>
            </a:fld>
            <a:endParaRPr lang="en-AU" smtClean="0">
              <a:latin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02A8231-A00E-48DC-94B8-EDEA39F3A15B}" type="slidenum">
              <a:rPr lang="en-AU" smtClean="0">
                <a:latin typeface="Arial" charset="0"/>
              </a:rPr>
              <a:pPr/>
              <a:t>84</a:t>
            </a:fld>
            <a:endParaRPr lang="en-AU" smtClean="0">
              <a:latin typeface="Arial" charset="0"/>
            </a:endParaRPr>
          </a:p>
        </p:txBody>
      </p:sp>
      <p:sp>
        <p:nvSpPr>
          <p:cNvPr id="141315" name="Rectangle 2"/>
          <p:cNvSpPr>
            <a:spLocks noGrp="1" noRot="1" noChangeAspect="1" noChangeArrowheads="1" noTextEdit="1"/>
          </p:cNvSpPr>
          <p:nvPr>
            <p:ph type="sldImg"/>
          </p:nvPr>
        </p:nvSpPr>
        <p:spPr>
          <a:xfrm>
            <a:off x="1143000" y="685800"/>
            <a:ext cx="4573588" cy="3430588"/>
          </a:xfrm>
          <a:ln/>
        </p:spPr>
      </p:sp>
      <p:sp>
        <p:nvSpPr>
          <p:cNvPr id="14131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4A83E1E2-407D-45DD-80DA-A0E06ABC0ECD}" type="slidenum">
              <a:rPr lang="en-AU" smtClean="0">
                <a:latin typeface="Arial" charset="0"/>
              </a:rPr>
              <a:pPr/>
              <a:t>85</a:t>
            </a:fld>
            <a:endParaRPr lang="en-AU" smtClean="0">
              <a:latin typeface="Arial" charset="0"/>
            </a:endParaRPr>
          </a:p>
        </p:txBody>
      </p:sp>
      <p:sp>
        <p:nvSpPr>
          <p:cNvPr id="142339" name="Rectangle 2"/>
          <p:cNvSpPr>
            <a:spLocks noGrp="1" noRot="1" noChangeAspect="1" noChangeArrowheads="1" noTextEdit="1"/>
          </p:cNvSpPr>
          <p:nvPr>
            <p:ph type="sldImg"/>
          </p:nvPr>
        </p:nvSpPr>
        <p:spPr>
          <a:xfrm>
            <a:off x="1143000" y="685800"/>
            <a:ext cx="4573588" cy="3430588"/>
          </a:xfrm>
          <a:ln/>
        </p:spPr>
      </p:sp>
      <p:sp>
        <p:nvSpPr>
          <p:cNvPr id="14234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AEC8605E-1A51-4177-8850-77435065DCA8}" type="slidenum">
              <a:rPr lang="en-AU" smtClean="0">
                <a:latin typeface="Arial" charset="0"/>
              </a:rPr>
              <a:pPr/>
              <a:t>86</a:t>
            </a:fld>
            <a:endParaRPr lang="en-AU" smtClean="0">
              <a:latin typeface="Arial" charset="0"/>
            </a:endParaRPr>
          </a:p>
        </p:txBody>
      </p:sp>
      <p:sp>
        <p:nvSpPr>
          <p:cNvPr id="143363" name="Rectangle 2"/>
          <p:cNvSpPr>
            <a:spLocks noGrp="1" noRot="1" noChangeAspect="1" noChangeArrowheads="1" noTextEdit="1"/>
          </p:cNvSpPr>
          <p:nvPr>
            <p:ph type="sldImg"/>
          </p:nvPr>
        </p:nvSpPr>
        <p:spPr>
          <a:xfrm>
            <a:off x="1143000" y="685800"/>
            <a:ext cx="4573588" cy="3430588"/>
          </a:xfrm>
          <a:ln/>
        </p:spPr>
      </p:sp>
      <p:sp>
        <p:nvSpPr>
          <p:cNvPr id="14336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5F460638-CB85-4201-97A2-61EE8BB57BCC}" type="slidenum">
              <a:rPr lang="en-AU" smtClean="0">
                <a:latin typeface="Arial" charset="0"/>
              </a:rPr>
              <a:pPr/>
              <a:t>87</a:t>
            </a:fld>
            <a:endParaRPr lang="en-AU" smtClean="0">
              <a:latin typeface="Arial" charset="0"/>
            </a:endParaRPr>
          </a:p>
        </p:txBody>
      </p:sp>
      <p:sp>
        <p:nvSpPr>
          <p:cNvPr id="144387" name="Rectangle 2"/>
          <p:cNvSpPr>
            <a:spLocks noGrp="1" noRot="1" noChangeAspect="1" noChangeArrowheads="1" noTextEdit="1"/>
          </p:cNvSpPr>
          <p:nvPr>
            <p:ph type="sldImg"/>
          </p:nvPr>
        </p:nvSpPr>
        <p:spPr>
          <a:xfrm>
            <a:off x="1143000" y="685800"/>
            <a:ext cx="4573588" cy="3430588"/>
          </a:xfrm>
          <a:ln/>
        </p:spPr>
      </p:sp>
      <p:sp>
        <p:nvSpPr>
          <p:cNvPr id="14438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C7F25DFA-8D8E-4284-ADF1-4BA945CC8B20}" type="slidenum">
              <a:rPr lang="en-AU" smtClean="0">
                <a:latin typeface="Arial" charset="0"/>
              </a:rPr>
              <a:pPr/>
              <a:t>88</a:t>
            </a:fld>
            <a:endParaRPr lang="en-AU" smtClean="0">
              <a:latin typeface="Arial"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8E8671BE-9651-4BF6-952D-772A776A1965}" type="slidenum">
              <a:rPr lang="en-AU" smtClean="0">
                <a:latin typeface="Arial" charset="0"/>
              </a:rPr>
              <a:pPr/>
              <a:t>89</a:t>
            </a:fld>
            <a:endParaRPr lang="en-AU" smtClean="0">
              <a:latin typeface="Arial" charset="0"/>
            </a:endParaRPr>
          </a:p>
        </p:txBody>
      </p:sp>
      <p:sp>
        <p:nvSpPr>
          <p:cNvPr id="146435" name="Rectangle 2"/>
          <p:cNvSpPr>
            <a:spLocks noGrp="1" noRot="1" noChangeAspect="1"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2BD5AC2D-1367-4884-997A-EF27FDA45828}" type="slidenum">
              <a:rPr lang="en-AU" smtClean="0">
                <a:latin typeface="Arial" charset="0"/>
              </a:rPr>
              <a:pPr/>
              <a:t>90</a:t>
            </a:fld>
            <a:endParaRPr lang="en-AU" smtClean="0">
              <a:latin typeface="Arial" charset="0"/>
            </a:endParaRPr>
          </a:p>
        </p:txBody>
      </p:sp>
      <p:sp>
        <p:nvSpPr>
          <p:cNvPr id="147459" name="Rectangle 2"/>
          <p:cNvSpPr>
            <a:spLocks noGrp="1" noRot="1" noChangeAspect="1" noChangeArrowheads="1" noTextEdit="1"/>
          </p:cNvSpPr>
          <p:nvPr>
            <p:ph type="sldImg"/>
          </p:nvPr>
        </p:nvSpPr>
        <p:spPr>
          <a:xfrm>
            <a:off x="1143000" y="685800"/>
            <a:ext cx="4573588" cy="3430588"/>
          </a:xfrm>
          <a:ln/>
        </p:spPr>
      </p:sp>
      <p:sp>
        <p:nvSpPr>
          <p:cNvPr id="14746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506B09E-9530-44D2-BA9E-4B7FEB9088BA}" type="slidenum">
              <a:rPr lang="en-AU" smtClean="0">
                <a:latin typeface="Arial" charset="0"/>
              </a:rPr>
              <a:pPr/>
              <a:t>91</a:t>
            </a:fld>
            <a:endParaRPr lang="en-AU" smtClean="0">
              <a:latin typeface="Arial" charset="0"/>
            </a:endParaRPr>
          </a:p>
        </p:txBody>
      </p:sp>
      <p:sp>
        <p:nvSpPr>
          <p:cNvPr id="148483" name="Rectangle 2"/>
          <p:cNvSpPr>
            <a:spLocks noGrp="1" noRot="1" noChangeAspect="1" noChangeArrowheads="1" noTextEdit="1"/>
          </p:cNvSpPr>
          <p:nvPr>
            <p:ph type="sldImg"/>
          </p:nvPr>
        </p:nvSpPr>
        <p:spPr>
          <a:xfrm>
            <a:off x="1143000" y="685800"/>
            <a:ext cx="4573588" cy="3430588"/>
          </a:xfrm>
          <a:ln/>
        </p:spPr>
      </p:sp>
      <p:sp>
        <p:nvSpPr>
          <p:cNvPr id="14848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50E6B372-4222-44DE-A3A6-8343F90961A5}" type="slidenum">
              <a:rPr lang="en-AU" smtClean="0">
                <a:latin typeface="Arial" charset="0"/>
              </a:rPr>
              <a:pPr/>
              <a:t>92</a:t>
            </a:fld>
            <a:endParaRPr lang="en-AU" smtClean="0">
              <a:latin typeface="Arial" charset="0"/>
            </a:endParaRPr>
          </a:p>
        </p:txBody>
      </p:sp>
      <p:sp>
        <p:nvSpPr>
          <p:cNvPr id="149507" name="Rectangle 2"/>
          <p:cNvSpPr>
            <a:spLocks noGrp="1" noRot="1" noChangeAspect="1" noChangeArrowheads="1" noTextEdit="1"/>
          </p:cNvSpPr>
          <p:nvPr>
            <p:ph type="sldImg"/>
          </p:nvPr>
        </p:nvSpPr>
        <p:spPr>
          <a:xfrm>
            <a:off x="1152525" y="692150"/>
            <a:ext cx="4552950" cy="3414713"/>
          </a:xfrm>
          <a:ln w="12700" cap="flat">
            <a:solidFill>
              <a:schemeClr val="tx1"/>
            </a:solidFill>
          </a:ln>
        </p:spPr>
      </p:sp>
      <p:sp>
        <p:nvSpPr>
          <p:cNvPr id="149508" name="Rectangle 3"/>
          <p:cNvSpPr>
            <a:spLocks noGrp="1" noChangeArrowheads="1"/>
          </p:cNvSpPr>
          <p:nvPr>
            <p:ph type="body" idx="1"/>
          </p:nvPr>
        </p:nvSpPr>
        <p:spPr>
          <a:xfrm>
            <a:off x="914400" y="4356100"/>
            <a:ext cx="5029200" cy="4135438"/>
          </a:xfrm>
          <a:noFill/>
          <a:ln/>
        </p:spPr>
        <p:txBody>
          <a:bodyPr lIns="83529" tIns="41032" rIns="83529" bIns="41032"/>
          <a:lstStyle/>
          <a:p>
            <a:endParaRPr 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BA68EDE5-E517-4894-A432-96EE41C4AD47}" type="slidenum">
              <a:rPr lang="en-AU" smtClean="0">
                <a:latin typeface="Arial" charset="0"/>
              </a:rPr>
              <a:pPr/>
              <a:t>93</a:t>
            </a:fld>
            <a:endParaRPr lang="en-AU" smtClean="0">
              <a:latin typeface="Arial" charset="0"/>
            </a:endParaRPr>
          </a:p>
        </p:txBody>
      </p:sp>
      <p:sp>
        <p:nvSpPr>
          <p:cNvPr id="150531" name="Rectangle 2"/>
          <p:cNvSpPr>
            <a:spLocks noGrp="1" noRot="1" noChangeAspect="1" noChangeArrowheads="1" noTextEdit="1"/>
          </p:cNvSpPr>
          <p:nvPr>
            <p:ph type="sldImg"/>
          </p:nvPr>
        </p:nvSpPr>
        <p:spPr>
          <a:xfrm>
            <a:off x="1143000" y="685800"/>
            <a:ext cx="4573588" cy="3430588"/>
          </a:xfrm>
          <a:ln/>
        </p:spPr>
      </p:sp>
      <p:sp>
        <p:nvSpPr>
          <p:cNvPr id="15053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D6DD31AF-99D4-4639-8B76-31C7B4EBAD50}" type="slidenum">
              <a:rPr lang="en-AU" smtClean="0">
                <a:latin typeface="Arial" charset="0"/>
              </a:rPr>
              <a:pPr/>
              <a:t>19</a:t>
            </a:fld>
            <a:endParaRPr lang="en-AU" smtClean="0">
              <a:latin typeface="Arial" charset="0"/>
            </a:endParaRPr>
          </a:p>
        </p:txBody>
      </p:sp>
      <p:sp>
        <p:nvSpPr>
          <p:cNvPr id="114691" name="Rectangle 2"/>
          <p:cNvSpPr>
            <a:spLocks noGrp="1" noRot="1" noChangeAspect="1" noChangeArrowheads="1" noTextEdit="1"/>
          </p:cNvSpPr>
          <p:nvPr>
            <p:ph type="sldImg"/>
          </p:nvPr>
        </p:nvSpPr>
        <p:spPr>
          <a:xfrm>
            <a:off x="1143000" y="685800"/>
            <a:ext cx="4573588" cy="3430588"/>
          </a:xfrm>
          <a:ln/>
        </p:spPr>
      </p:sp>
      <p:sp>
        <p:nvSpPr>
          <p:cNvPr id="11469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6DD5CC5A-DCF4-4C7B-99E6-D965F395F261}" type="slidenum">
              <a:rPr lang="en-AU" smtClean="0">
                <a:latin typeface="Arial" charset="0"/>
              </a:rPr>
              <a:pPr/>
              <a:t>94</a:t>
            </a:fld>
            <a:endParaRPr lang="en-AU" smtClean="0">
              <a:latin typeface="Arial" charset="0"/>
            </a:endParaRPr>
          </a:p>
        </p:txBody>
      </p:sp>
      <p:sp>
        <p:nvSpPr>
          <p:cNvPr id="151555" name="Rectangle 2"/>
          <p:cNvSpPr>
            <a:spLocks noGrp="1" noRot="1" noChangeAspect="1" noChangeArrowheads="1" noTextEdit="1"/>
          </p:cNvSpPr>
          <p:nvPr>
            <p:ph type="sldImg"/>
          </p:nvPr>
        </p:nvSpPr>
        <p:spPr>
          <a:xfrm>
            <a:off x="1143000" y="685800"/>
            <a:ext cx="4573588" cy="3430588"/>
          </a:xfrm>
          <a:ln/>
        </p:spPr>
      </p:sp>
      <p:sp>
        <p:nvSpPr>
          <p:cNvPr id="15155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D48A3CA1-29D2-4844-8A05-E3D357287109}" type="slidenum">
              <a:rPr lang="en-AU" smtClean="0">
                <a:latin typeface="Arial" charset="0"/>
              </a:rPr>
              <a:pPr/>
              <a:t>95</a:t>
            </a:fld>
            <a:endParaRPr lang="en-AU" smtClean="0">
              <a:latin typeface="Arial" charset="0"/>
            </a:endParaRPr>
          </a:p>
        </p:txBody>
      </p:sp>
      <p:sp>
        <p:nvSpPr>
          <p:cNvPr id="152579" name="Rectangle 2"/>
          <p:cNvSpPr>
            <a:spLocks noGrp="1" noRot="1" noChangeAspect="1" noChangeArrowheads="1" noTextEdit="1"/>
          </p:cNvSpPr>
          <p:nvPr>
            <p:ph type="sldImg"/>
          </p:nvPr>
        </p:nvSpPr>
        <p:spPr>
          <a:xfrm>
            <a:off x="1143000" y="685800"/>
            <a:ext cx="4573588" cy="3430588"/>
          </a:xfrm>
          <a:ln/>
        </p:spPr>
      </p:sp>
      <p:sp>
        <p:nvSpPr>
          <p:cNvPr id="15258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AEDD9458-DD06-47D7-A1FC-677911B2733C}" type="slidenum">
              <a:rPr lang="en-AU" smtClean="0">
                <a:latin typeface="Arial" charset="0"/>
              </a:rPr>
              <a:pPr/>
              <a:t>96</a:t>
            </a:fld>
            <a:endParaRPr lang="en-AU" smtClean="0">
              <a:latin typeface="Arial" charset="0"/>
            </a:endParaRPr>
          </a:p>
        </p:txBody>
      </p:sp>
      <p:sp>
        <p:nvSpPr>
          <p:cNvPr id="153603" name="Rectangle 2"/>
          <p:cNvSpPr>
            <a:spLocks noGrp="1" noRot="1" noChangeAspect="1" noChangeArrowheads="1" noTextEdit="1"/>
          </p:cNvSpPr>
          <p:nvPr>
            <p:ph type="sldImg"/>
          </p:nvPr>
        </p:nvSpPr>
        <p:spPr>
          <a:xfrm>
            <a:off x="1152525" y="693738"/>
            <a:ext cx="4552950" cy="3414712"/>
          </a:xfrm>
          <a:ln w="12700" cap="flat">
            <a:solidFill>
              <a:schemeClr val="tx1"/>
            </a:solidFill>
          </a:ln>
        </p:spPr>
      </p:sp>
      <p:sp>
        <p:nvSpPr>
          <p:cNvPr id="153604" name="Rectangle 3"/>
          <p:cNvSpPr>
            <a:spLocks noGrp="1" noChangeArrowheads="1"/>
          </p:cNvSpPr>
          <p:nvPr>
            <p:ph type="body" idx="1"/>
          </p:nvPr>
        </p:nvSpPr>
        <p:spPr>
          <a:xfrm>
            <a:off x="914400" y="4341813"/>
            <a:ext cx="5029200" cy="4116387"/>
          </a:xfrm>
          <a:noFill/>
          <a:ln/>
        </p:spPr>
        <p:txBody>
          <a:bodyPr lIns="92075" tIns="46038" rIns="92075" bIns="46038"/>
          <a:lstStyle/>
          <a:p>
            <a:endParaRPr 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5D15409E-FEA1-404F-BEAD-052EF6969183}" type="slidenum">
              <a:rPr lang="en-AU" smtClean="0">
                <a:latin typeface="Arial" charset="0"/>
              </a:rPr>
              <a:pPr/>
              <a:t>97</a:t>
            </a:fld>
            <a:endParaRPr lang="en-AU" smtClean="0">
              <a:latin typeface="Arial" charset="0"/>
            </a:endParaRPr>
          </a:p>
        </p:txBody>
      </p:sp>
      <p:sp>
        <p:nvSpPr>
          <p:cNvPr id="154627" name="Rectangle 2"/>
          <p:cNvSpPr>
            <a:spLocks noGrp="1" noRot="1" noChangeAspect="1" noChangeArrowheads="1" noTextEdit="1"/>
          </p:cNvSpPr>
          <p:nvPr>
            <p:ph type="sldImg"/>
          </p:nvPr>
        </p:nvSpPr>
        <p:spPr>
          <a:xfrm>
            <a:off x="1143000" y="685800"/>
            <a:ext cx="4573588" cy="3430588"/>
          </a:xfrm>
          <a:ln/>
        </p:spPr>
      </p:sp>
      <p:sp>
        <p:nvSpPr>
          <p:cNvPr id="15462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1B03305-F328-4BAB-A7C5-CB2F7B709DA2}" type="slidenum">
              <a:rPr lang="en-AU" smtClean="0">
                <a:latin typeface="Arial" charset="0"/>
              </a:rPr>
              <a:pPr/>
              <a:t>98</a:t>
            </a:fld>
            <a:endParaRPr lang="en-AU" smtClean="0">
              <a:latin typeface="Arial" charset="0"/>
            </a:endParaRPr>
          </a:p>
        </p:txBody>
      </p:sp>
      <p:sp>
        <p:nvSpPr>
          <p:cNvPr id="155651" name="Rectangle 2"/>
          <p:cNvSpPr>
            <a:spLocks noGrp="1" noRot="1" noChangeAspect="1" noChangeArrowheads="1" noTextEdit="1"/>
          </p:cNvSpPr>
          <p:nvPr>
            <p:ph type="sldImg"/>
          </p:nvPr>
        </p:nvSpPr>
        <p:spPr>
          <a:xfrm>
            <a:off x="1143000" y="685800"/>
            <a:ext cx="4573588" cy="3430588"/>
          </a:xfrm>
          <a:ln/>
        </p:spPr>
      </p:sp>
      <p:sp>
        <p:nvSpPr>
          <p:cNvPr id="15565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9CDC7285-23A1-48ED-BC93-B98E777454C9}" type="slidenum">
              <a:rPr lang="en-AU" smtClean="0">
                <a:latin typeface="Arial" charset="0"/>
              </a:rPr>
              <a:pPr/>
              <a:t>99</a:t>
            </a:fld>
            <a:endParaRPr lang="en-AU" smtClean="0">
              <a:latin typeface="Arial" charset="0"/>
            </a:endParaRPr>
          </a:p>
        </p:txBody>
      </p:sp>
      <p:sp>
        <p:nvSpPr>
          <p:cNvPr id="156675" name="Rectangle 2"/>
          <p:cNvSpPr>
            <a:spLocks noGrp="1" noRot="1" noChangeAspect="1" noChangeArrowheads="1" noTextEdit="1"/>
          </p:cNvSpPr>
          <p:nvPr>
            <p:ph type="sldImg"/>
          </p:nvPr>
        </p:nvSpPr>
        <p:spPr>
          <a:xfrm>
            <a:off x="1143000" y="685800"/>
            <a:ext cx="4573588" cy="3430588"/>
          </a:xfrm>
          <a:ln/>
        </p:spPr>
      </p:sp>
      <p:sp>
        <p:nvSpPr>
          <p:cNvPr id="15667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67EC65A-04F3-412B-A79C-E362C8E15F4A}" type="slidenum">
              <a:rPr lang="en-AU" smtClean="0">
                <a:latin typeface="Arial" charset="0"/>
              </a:rPr>
              <a:pPr/>
              <a:t>20</a:t>
            </a:fld>
            <a:endParaRPr lang="en-AU" smtClean="0">
              <a:latin typeface="Arial" charset="0"/>
            </a:endParaRPr>
          </a:p>
        </p:txBody>
      </p:sp>
      <p:sp>
        <p:nvSpPr>
          <p:cNvPr id="115715" name="Rectangle 2"/>
          <p:cNvSpPr>
            <a:spLocks noGrp="1" noRot="1" noChangeAspect="1" noChangeArrowheads="1" noTextEdit="1"/>
          </p:cNvSpPr>
          <p:nvPr>
            <p:ph type="sldImg"/>
          </p:nvPr>
        </p:nvSpPr>
        <p:spPr>
          <a:xfrm>
            <a:off x="1143000" y="685800"/>
            <a:ext cx="4573588" cy="3430588"/>
          </a:xfrm>
          <a:ln/>
        </p:spPr>
      </p:sp>
      <p:sp>
        <p:nvSpPr>
          <p:cNvPr id="115716"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1A38D08-1EF8-412F-8111-7D0533F70781}" type="slidenum">
              <a:rPr lang="en-AU" smtClean="0">
                <a:latin typeface="Arial" charset="0"/>
              </a:rPr>
              <a:pPr/>
              <a:t>22</a:t>
            </a:fld>
            <a:endParaRPr lang="en-AU" smtClean="0">
              <a:latin typeface="Arial" charset="0"/>
            </a:endParaRPr>
          </a:p>
        </p:txBody>
      </p:sp>
      <p:sp>
        <p:nvSpPr>
          <p:cNvPr id="116739" name="Rectangle 2"/>
          <p:cNvSpPr>
            <a:spLocks noGrp="1" noRot="1" noChangeAspect="1" noChangeArrowheads="1" noTextEdit="1"/>
          </p:cNvSpPr>
          <p:nvPr>
            <p:ph type="sldImg"/>
          </p:nvPr>
        </p:nvSpPr>
        <p:spPr>
          <a:xfrm>
            <a:off x="1143000" y="685800"/>
            <a:ext cx="4573588" cy="3430588"/>
          </a:xfrm>
          <a:ln/>
        </p:spPr>
      </p:sp>
      <p:sp>
        <p:nvSpPr>
          <p:cNvPr id="116740"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CDF515A6-FE6B-41CB-8BCA-F9FA7FE1CF01}" type="slidenum">
              <a:rPr lang="en-AU" smtClean="0">
                <a:latin typeface="Arial" charset="0"/>
              </a:rPr>
              <a:pPr/>
              <a:t>23</a:t>
            </a:fld>
            <a:endParaRPr lang="en-AU" smtClean="0">
              <a:latin typeface="Arial" charset="0"/>
            </a:endParaRPr>
          </a:p>
        </p:txBody>
      </p:sp>
      <p:sp>
        <p:nvSpPr>
          <p:cNvPr id="117763" name="Rectangle 2"/>
          <p:cNvSpPr>
            <a:spLocks noGrp="1" noRot="1" noChangeAspect="1" noChangeArrowheads="1" noTextEdit="1"/>
          </p:cNvSpPr>
          <p:nvPr>
            <p:ph type="sldImg"/>
          </p:nvPr>
        </p:nvSpPr>
        <p:spPr>
          <a:xfrm>
            <a:off x="1143000" y="685800"/>
            <a:ext cx="4573588" cy="3430588"/>
          </a:xfrm>
          <a:ln/>
        </p:spPr>
      </p:sp>
      <p:sp>
        <p:nvSpPr>
          <p:cNvPr id="117764"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FCAB096-C036-4B7E-A81C-31378A9EF5EA}" type="slidenum">
              <a:rPr lang="en-AU" smtClean="0">
                <a:latin typeface="Arial" charset="0"/>
              </a:rPr>
              <a:pPr/>
              <a:t>24</a:t>
            </a:fld>
            <a:endParaRPr lang="en-AU" smtClean="0">
              <a:latin typeface="Arial" charset="0"/>
            </a:endParaRPr>
          </a:p>
        </p:txBody>
      </p:sp>
      <p:sp>
        <p:nvSpPr>
          <p:cNvPr id="118787" name="Rectangle 2"/>
          <p:cNvSpPr>
            <a:spLocks noGrp="1" noRot="1" noChangeAspect="1" noChangeArrowheads="1" noTextEdit="1"/>
          </p:cNvSpPr>
          <p:nvPr>
            <p:ph type="sldImg"/>
          </p:nvPr>
        </p:nvSpPr>
        <p:spPr>
          <a:xfrm>
            <a:off x="1143000" y="685800"/>
            <a:ext cx="4573588" cy="3430588"/>
          </a:xfrm>
          <a:ln/>
        </p:spPr>
      </p:sp>
      <p:sp>
        <p:nvSpPr>
          <p:cNvPr id="118788"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CE5A3EBC-E04E-4BC7-BA13-F9E0180D7315}" type="slidenum">
              <a:rPr lang="en-AU" smtClean="0">
                <a:latin typeface="Arial" charset="0"/>
              </a:rPr>
              <a:pPr/>
              <a:t>25</a:t>
            </a:fld>
            <a:endParaRPr lang="en-AU" smtClean="0">
              <a:latin typeface="Arial" charset="0"/>
            </a:endParaRPr>
          </a:p>
        </p:txBody>
      </p:sp>
      <p:sp>
        <p:nvSpPr>
          <p:cNvPr id="119811" name="Rectangle 2"/>
          <p:cNvSpPr>
            <a:spLocks noGrp="1" noRot="1" noChangeAspect="1" noChangeArrowheads="1" noTextEdit="1"/>
          </p:cNvSpPr>
          <p:nvPr>
            <p:ph type="sldImg"/>
          </p:nvPr>
        </p:nvSpPr>
        <p:spPr>
          <a:xfrm>
            <a:off x="1143000" y="685800"/>
            <a:ext cx="4573588" cy="3430588"/>
          </a:xfrm>
          <a:ln/>
        </p:spPr>
      </p:sp>
      <p:sp>
        <p:nvSpPr>
          <p:cNvPr id="119812" name="Rectangle 3"/>
          <p:cNvSpPr>
            <a:spLocks noGrp="1" noChangeArrowheads="1"/>
          </p:cNvSpPr>
          <p:nvPr>
            <p:ph type="body" idx="1"/>
          </p:nvPr>
        </p:nvSpPr>
        <p:spPr>
          <a:xfrm>
            <a:off x="914400" y="4344988"/>
            <a:ext cx="5029200" cy="244475"/>
          </a:xfrm>
          <a:noFill/>
          <a:ln/>
        </p:spPr>
        <p:txBody>
          <a:bodyPr/>
          <a:lstStyle/>
          <a:p>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4572000" cy="6858000"/>
          </a:xfrm>
          <a:prstGeom prst="rect">
            <a:avLst/>
          </a:prstGeom>
          <a:solidFill>
            <a:srgbClr val="8DB5B9"/>
          </a:solidFill>
          <a:ln w="9525">
            <a:noFill/>
            <a:miter lim="800000"/>
            <a:headEnd/>
            <a:tailEnd/>
          </a:ln>
          <a:effectLst/>
        </p:spPr>
        <p:txBody>
          <a:bodyPr wrap="none" anchor="ctr"/>
          <a:lstStyle/>
          <a:p>
            <a:pPr algn="ctr">
              <a:defRPr/>
            </a:pPr>
            <a:endParaRPr kumimoji="1" lang="en-US"/>
          </a:p>
        </p:txBody>
      </p:sp>
      <p:sp>
        <p:nvSpPr>
          <p:cNvPr id="5" name="AutoShape 3"/>
          <p:cNvSpPr>
            <a:spLocks noChangeArrowheads="1"/>
          </p:cNvSpPr>
          <p:nvPr/>
        </p:nvSpPr>
        <p:spPr bwMode="auto">
          <a:xfrm>
            <a:off x="685800" y="990600"/>
            <a:ext cx="5181600" cy="19050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p>
        </p:txBody>
      </p:sp>
      <p:sp>
        <p:nvSpPr>
          <p:cNvPr id="6" name="AutoShape 5"/>
          <p:cNvSpPr>
            <a:spLocks noChangeArrowheads="1"/>
          </p:cNvSpPr>
          <p:nvPr/>
        </p:nvSpPr>
        <p:spPr bwMode="auto">
          <a:xfrm>
            <a:off x="8135938" y="4862513"/>
            <a:ext cx="373062" cy="319087"/>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7" name="Object 9"/>
          <p:cNvGraphicFramePr>
            <a:graphicFrameLocks noChangeAspect="1"/>
          </p:cNvGraphicFramePr>
          <p:nvPr/>
        </p:nvGraphicFramePr>
        <p:xfrm>
          <a:off x="0" y="0"/>
          <a:ext cx="4545013" cy="6858000"/>
        </p:xfrm>
        <a:graphic>
          <a:graphicData uri="http://schemas.openxmlformats.org/presentationml/2006/ole">
            <p:oleObj spid="_x0000_s173058" name="Image" r:id="rId3" imgW="1676190" imgH="2311111" progId="">
              <p:embed/>
            </p:oleObj>
          </a:graphicData>
        </a:graphic>
      </p:graphicFrame>
      <p:sp>
        <p:nvSpPr>
          <p:cNvPr id="8" name="AutoShape 11"/>
          <p:cNvSpPr>
            <a:spLocks noChangeArrowheads="1"/>
          </p:cNvSpPr>
          <p:nvPr/>
        </p:nvSpPr>
        <p:spPr bwMode="auto">
          <a:xfrm flipH="1">
            <a:off x="0" y="4862513"/>
            <a:ext cx="8150225" cy="3175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702468" name="Rectangle 4"/>
          <p:cNvSpPr>
            <a:spLocks noGrp="1" noChangeArrowheads="1"/>
          </p:cNvSpPr>
          <p:nvPr>
            <p:ph type="subTitle" idx="1"/>
          </p:nvPr>
        </p:nvSpPr>
        <p:spPr>
          <a:xfrm>
            <a:off x="4673600" y="2927350"/>
            <a:ext cx="3657600" cy="1822450"/>
          </a:xfrm>
        </p:spPr>
        <p:txBody>
          <a:bodyPr anchor="b"/>
          <a:lstStyle>
            <a:lvl1pPr marL="0" indent="0">
              <a:buFont typeface="Wingdings" pitchFamily="2" charset="2"/>
              <a:buNone/>
              <a:defRPr>
                <a:solidFill>
                  <a:srgbClr val="009900"/>
                </a:solidFill>
              </a:defRPr>
            </a:lvl1pPr>
          </a:lstStyle>
          <a:p>
            <a:r>
              <a:rPr lang="en-AU"/>
              <a:t>Click to edit Master subtitle style</a:t>
            </a:r>
          </a:p>
        </p:txBody>
      </p:sp>
      <p:sp>
        <p:nvSpPr>
          <p:cNvPr id="702474" name="Rectangle 10"/>
          <p:cNvSpPr>
            <a:spLocks noGrp="1" noChangeArrowheads="1"/>
          </p:cNvSpPr>
          <p:nvPr>
            <p:ph type="ctrTitle" sz="quarter"/>
          </p:nvPr>
        </p:nvSpPr>
        <p:spPr>
          <a:xfrm>
            <a:off x="936625" y="1425575"/>
            <a:ext cx="7772400" cy="1143000"/>
          </a:xfrm>
        </p:spPr>
        <p:txBody>
          <a:bodyPr anchor="ctr"/>
          <a:lstStyle>
            <a:lvl1pPr algn="ctr">
              <a:defRPr/>
            </a:lvl1pPr>
          </a:lstStyle>
          <a:p>
            <a:r>
              <a:rPr lang="en-AU"/>
              <a:t>Click to edit Master title style</a:t>
            </a:r>
          </a:p>
        </p:txBody>
      </p:sp>
      <p:sp>
        <p:nvSpPr>
          <p:cNvPr id="9" name="Rectangle 6"/>
          <p:cNvSpPr>
            <a:spLocks noGrp="1" noChangeArrowheads="1"/>
          </p:cNvSpPr>
          <p:nvPr>
            <p:ph type="dt" sz="quarter" idx="10"/>
          </p:nvPr>
        </p:nvSpPr>
        <p:spPr bwMode="auto">
          <a:xfrm>
            <a:off x="2667000" y="6553200"/>
            <a:ext cx="1905000"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defRPr sz="1400">
                <a:solidFill>
                  <a:schemeClr val="bg1"/>
                </a:solidFill>
                <a:latin typeface="+mn-lt"/>
              </a:defRPr>
            </a:lvl1pPr>
          </a:lstStyle>
          <a:p>
            <a:pPr>
              <a:defRPr/>
            </a:pPr>
            <a:endParaRPr lang="en-AU"/>
          </a:p>
        </p:txBody>
      </p:sp>
      <p:sp>
        <p:nvSpPr>
          <p:cNvPr id="10" name="Rectangle 7"/>
          <p:cNvSpPr>
            <a:spLocks noGrp="1" noChangeArrowheads="1"/>
          </p:cNvSpPr>
          <p:nvPr>
            <p:ph type="ftr" sz="quarter" idx="11"/>
          </p:nvPr>
        </p:nvSpPr>
        <p:spPr bwMode="auto">
          <a:xfrm>
            <a:off x="5195888" y="6553200"/>
            <a:ext cx="3279775" cy="304800"/>
          </a:xfrm>
          <a:prstGeom prst="rect">
            <a:avLst/>
          </a:prstGeom>
          <a:ln>
            <a:miter lim="800000"/>
            <a:headEnd/>
            <a:tailEnd/>
          </a:ln>
        </p:spPr>
        <p:txBody>
          <a:bodyPr vert="horz" wrap="square" lIns="91440" tIns="45720" rIns="91440" bIns="45720" numCol="1" anchor="b" anchorCtr="0" compatLnSpc="1">
            <a:prstTxWarp prst="textNoShape">
              <a:avLst/>
            </a:prstTxWarp>
            <a:spAutoFit/>
          </a:bodyPr>
          <a:lstStyle>
            <a:lvl1pPr algn="r">
              <a:defRPr sz="1400">
                <a:latin typeface="+mn-lt"/>
              </a:defRPr>
            </a:lvl1pPr>
          </a:lstStyle>
          <a:p>
            <a:pPr>
              <a:defRPr/>
            </a:pPr>
            <a:endParaRPr lang="en-AU"/>
          </a:p>
        </p:txBody>
      </p:sp>
      <p:sp>
        <p:nvSpPr>
          <p:cNvPr id="11" name="Rectangle 8"/>
          <p:cNvSpPr>
            <a:spLocks noGrp="1" noChangeArrowheads="1"/>
          </p:cNvSpPr>
          <p:nvPr>
            <p:ph type="sldNum" sz="quarter" idx="12"/>
          </p:nvPr>
        </p:nvSpPr>
        <p:spPr>
          <a:xfrm>
            <a:off x="9525" y="6359525"/>
            <a:ext cx="587375" cy="488950"/>
          </a:xfrm>
        </p:spPr>
        <p:txBody>
          <a:bodyPr anchorCtr="0"/>
          <a:lstStyle>
            <a:lvl1pPr>
              <a:defRPr/>
            </a:lvl1pPr>
          </a:lstStyle>
          <a:p>
            <a:pPr>
              <a:defRPr/>
            </a:pPr>
            <a:fld id="{55739C0D-6719-4343-BF83-A97689C8877F}" type="slidenum">
              <a:rPr lang="en-AU"/>
              <a:pPr>
                <a:defRPr/>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8"/>
          <p:cNvSpPr>
            <a:spLocks noGrp="1" noChangeArrowheads="1"/>
          </p:cNvSpPr>
          <p:nvPr>
            <p:ph type="sldNum" sz="quarter" idx="10"/>
          </p:nvPr>
        </p:nvSpPr>
        <p:spPr>
          <a:ln/>
        </p:spPr>
        <p:txBody>
          <a:bodyPr/>
          <a:lstStyle>
            <a:lvl1pPr>
              <a:defRPr/>
            </a:lvl1pPr>
          </a:lstStyle>
          <a:p>
            <a:pPr>
              <a:defRPr/>
            </a:pPr>
            <a:fld id="{E1561339-D296-4710-BCBC-A015D141E07C}" type="slidenum">
              <a:rPr lang="en-AU"/>
              <a:pPr>
                <a:defRPr/>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5150" y="762000"/>
            <a:ext cx="2000250" cy="5715000"/>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914400" y="7620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8"/>
          <p:cNvSpPr>
            <a:spLocks noGrp="1" noChangeArrowheads="1"/>
          </p:cNvSpPr>
          <p:nvPr>
            <p:ph type="sldNum" sz="quarter" idx="10"/>
          </p:nvPr>
        </p:nvSpPr>
        <p:spPr>
          <a:ln/>
        </p:spPr>
        <p:txBody>
          <a:bodyPr/>
          <a:lstStyle>
            <a:lvl1pPr>
              <a:defRPr/>
            </a:lvl1pPr>
          </a:lstStyle>
          <a:p>
            <a:pPr>
              <a:defRPr/>
            </a:pPr>
            <a:fld id="{0DAD8713-AEC6-4AB5-ACDF-6D45F8448E21}" type="slidenum">
              <a:rPr lang="en-AU"/>
              <a:pPr>
                <a:defRPr/>
              </a:pPr>
              <a:t>‹#›</a:t>
            </a:fld>
            <a:endParaRPr lang="en-A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quarter" idx="2"/>
          </p:nvPr>
        </p:nvSpPr>
        <p:spPr>
          <a:xfrm>
            <a:off x="4991100" y="19050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Content Placeholder 4"/>
          <p:cNvSpPr>
            <a:spLocks noGrp="1"/>
          </p:cNvSpPr>
          <p:nvPr>
            <p:ph sz="quarter" idx="3"/>
          </p:nvPr>
        </p:nvSpPr>
        <p:spPr>
          <a:xfrm>
            <a:off x="4991100" y="4267200"/>
            <a:ext cx="39243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6" name="Rectangle 8"/>
          <p:cNvSpPr>
            <a:spLocks noGrp="1" noChangeArrowheads="1"/>
          </p:cNvSpPr>
          <p:nvPr>
            <p:ph type="sldNum" sz="quarter" idx="10"/>
          </p:nvPr>
        </p:nvSpPr>
        <p:spPr>
          <a:ln/>
        </p:spPr>
        <p:txBody>
          <a:bodyPr/>
          <a:lstStyle>
            <a:lvl1pPr>
              <a:defRPr/>
            </a:lvl1pPr>
          </a:lstStyle>
          <a:p>
            <a:pPr>
              <a:defRPr/>
            </a:pPr>
            <a:fld id="{D51A3BD4-448A-4C2E-A318-73DD53231003}" type="slidenum">
              <a:rPr lang="en-AU"/>
              <a:pPr>
                <a:defRPr/>
              </a:pPr>
              <a:t>‹#›</a:t>
            </a:fld>
            <a:endParaRPr lang="en-A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hart Placeholder 3"/>
          <p:cNvSpPr>
            <a:spLocks noGrp="1"/>
          </p:cNvSpPr>
          <p:nvPr>
            <p:ph type="chart" sz="half" idx="2"/>
          </p:nvPr>
        </p:nvSpPr>
        <p:spPr>
          <a:xfrm>
            <a:off x="4991100" y="1905000"/>
            <a:ext cx="3924300" cy="4572000"/>
          </a:xfrm>
        </p:spPr>
        <p:txBody>
          <a:bodyPr/>
          <a:lstStyle/>
          <a:p>
            <a:pPr lvl="0"/>
            <a:endParaRPr lang="ar-SA" noProof="0" smtClean="0"/>
          </a:p>
        </p:txBody>
      </p:sp>
      <p:sp>
        <p:nvSpPr>
          <p:cNvPr id="5" name="Rectangle 8"/>
          <p:cNvSpPr>
            <a:spLocks noGrp="1" noChangeArrowheads="1"/>
          </p:cNvSpPr>
          <p:nvPr>
            <p:ph type="sldNum" sz="quarter" idx="10"/>
          </p:nvPr>
        </p:nvSpPr>
        <p:spPr>
          <a:ln/>
        </p:spPr>
        <p:txBody>
          <a:bodyPr/>
          <a:lstStyle>
            <a:lvl1pPr>
              <a:defRPr/>
            </a:lvl1pPr>
          </a:lstStyle>
          <a:p>
            <a:pPr>
              <a:defRPr/>
            </a:pPr>
            <a:fld id="{99466AEE-F28A-4188-96AD-CF9A97F47BC6}" type="slidenum">
              <a:rPr lang="en-AU"/>
              <a:pPr>
                <a:defRPr/>
              </a:pPr>
              <a:t>‹#›</a:t>
            </a:fld>
            <a:endParaRPr lang="en-A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9911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8"/>
          <p:cNvSpPr>
            <a:spLocks noGrp="1" noChangeArrowheads="1"/>
          </p:cNvSpPr>
          <p:nvPr>
            <p:ph type="sldNum" sz="quarter" idx="10"/>
          </p:nvPr>
        </p:nvSpPr>
        <p:spPr>
          <a:ln/>
        </p:spPr>
        <p:txBody>
          <a:bodyPr/>
          <a:lstStyle>
            <a:lvl1pPr>
              <a:defRPr/>
            </a:lvl1pPr>
          </a:lstStyle>
          <a:p>
            <a:pPr>
              <a:defRPr/>
            </a:pPr>
            <a:fld id="{D6D37813-B21B-40CE-A068-6513678BE7CF}" type="slidenum">
              <a:rPr lang="en-AU"/>
              <a:pPr>
                <a:defRPr/>
              </a:pPr>
              <a:t>‹#›</a:t>
            </a:fld>
            <a:endParaRPr lang="en-A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8001000" cy="762000"/>
          </a:xfrm>
        </p:spPr>
        <p:txBody>
          <a:bodyPr/>
          <a:lstStyle/>
          <a:p>
            <a:r>
              <a:rPr lang="en-US" smtClean="0"/>
              <a:t>Click to edit Master title style</a:t>
            </a:r>
            <a:endParaRPr lang="ar-SA"/>
          </a:p>
        </p:txBody>
      </p:sp>
      <p:sp>
        <p:nvSpPr>
          <p:cNvPr id="3" name="Text Placeholder 2"/>
          <p:cNvSpPr>
            <a:spLocks noGrp="1"/>
          </p:cNvSpPr>
          <p:nvPr>
            <p:ph type="body" sz="half" idx="1"/>
          </p:nvPr>
        </p:nvSpPr>
        <p:spPr>
          <a:xfrm>
            <a:off x="914400" y="1905000"/>
            <a:ext cx="39243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lipArt Placeholder 3"/>
          <p:cNvSpPr>
            <a:spLocks noGrp="1"/>
          </p:cNvSpPr>
          <p:nvPr>
            <p:ph type="clipArt" sz="half" idx="2"/>
          </p:nvPr>
        </p:nvSpPr>
        <p:spPr>
          <a:xfrm>
            <a:off x="4991100" y="1905000"/>
            <a:ext cx="3924300" cy="4572000"/>
          </a:xfrm>
        </p:spPr>
        <p:txBody>
          <a:bodyPr/>
          <a:lstStyle/>
          <a:p>
            <a:pPr lvl="0"/>
            <a:endParaRPr lang="ar-SA" noProof="0" smtClean="0"/>
          </a:p>
        </p:txBody>
      </p:sp>
      <p:sp>
        <p:nvSpPr>
          <p:cNvPr id="5" name="Rectangle 8"/>
          <p:cNvSpPr>
            <a:spLocks noGrp="1" noChangeArrowheads="1"/>
          </p:cNvSpPr>
          <p:nvPr>
            <p:ph type="sldNum" sz="quarter" idx="10"/>
          </p:nvPr>
        </p:nvSpPr>
        <p:spPr>
          <a:ln/>
        </p:spPr>
        <p:txBody>
          <a:bodyPr/>
          <a:lstStyle>
            <a:lvl1pPr>
              <a:defRPr/>
            </a:lvl1pPr>
          </a:lstStyle>
          <a:p>
            <a:pPr>
              <a:defRPr/>
            </a:pPr>
            <a:fld id="{01D0D350-8811-4757-A017-06848BA05193}" type="slidenum">
              <a:rPr lang="en-AU"/>
              <a:pPr>
                <a:defRPr/>
              </a:pPr>
              <a:t>‹#›</a:t>
            </a:fld>
            <a:endParaRPr lang="en-A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grpSp>
        <p:nvGrpSpPr>
          <p:cNvPr id="7" name="Group 2"/>
          <p:cNvGrpSpPr>
            <a:grpSpLocks/>
          </p:cNvGrpSpPr>
          <p:nvPr/>
        </p:nvGrpSpPr>
        <p:grpSpPr bwMode="auto">
          <a:xfrm>
            <a:off x="0" y="0"/>
            <a:ext cx="3200400" cy="6858000"/>
            <a:chOff x="0" y="0"/>
            <a:chExt cx="2016" cy="4320"/>
          </a:xfrm>
        </p:grpSpPr>
        <p:sp>
          <p:nvSpPr>
            <p:cNvPr id="8"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9"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10"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p>
        </p:txBody>
      </p:sp>
      <p:sp>
        <p:nvSpPr>
          <p:cNvPr id="11"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12"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3" name="Object 11"/>
          <p:cNvGraphicFramePr>
            <a:graphicFrameLocks noChangeAspect="1"/>
          </p:cNvGraphicFramePr>
          <p:nvPr/>
        </p:nvGraphicFramePr>
        <p:xfrm>
          <a:off x="3203575" y="0"/>
          <a:ext cx="606425" cy="765175"/>
        </p:xfrm>
        <a:graphic>
          <a:graphicData uri="http://schemas.openxmlformats.org/presentationml/2006/ole">
            <p:oleObj spid="_x0000_s174082" name="Image" r:id="rId3" imgW="1676190" imgH="2311111" progId="">
              <p:embed/>
            </p:oleObj>
          </a:graphicData>
        </a:graphic>
      </p:graphicFrame>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Rectangle 4"/>
          <p:cNvSpPr>
            <a:spLocks noGrp="1" noChangeArrowheads="1"/>
          </p:cNvSpPr>
          <p:nvPr>
            <p:ph type="dt" sz="half" idx="10"/>
          </p:nvPr>
        </p:nvSpPr>
        <p:spPr>
          <a:xfrm>
            <a:off x="457200" y="6245225"/>
            <a:ext cx="2133600" cy="476250"/>
          </a:xfrm>
          <a:prstGeom prst="rect">
            <a:avLst/>
          </a:prstGeom>
        </p:spPr>
        <p:txBody>
          <a:bodyPr/>
          <a:lstStyle>
            <a:lvl1pPr>
              <a:defRPr/>
            </a:lvl1pPr>
          </a:lstStyle>
          <a:p>
            <a:pPr>
              <a:defRPr/>
            </a:pPr>
            <a:endParaRPr lang="en-US"/>
          </a:p>
        </p:txBody>
      </p:sp>
      <p:sp>
        <p:nvSpPr>
          <p:cNvPr id="15"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endParaRPr lang="en-US"/>
          </a:p>
        </p:txBody>
      </p:sp>
      <p:sp>
        <p:nvSpPr>
          <p:cNvPr id="16" name="Rectangle 6"/>
          <p:cNvSpPr>
            <a:spLocks noGrp="1" noChangeArrowheads="1"/>
          </p:cNvSpPr>
          <p:nvPr>
            <p:ph type="sldNum" sz="quarter" idx="12"/>
          </p:nvPr>
        </p:nvSpPr>
        <p:spPr/>
        <p:txBody>
          <a:bodyPr/>
          <a:lstStyle>
            <a:lvl1pPr>
              <a:defRPr/>
            </a:lvl1pPr>
          </a:lstStyle>
          <a:p>
            <a:pPr>
              <a:defRPr/>
            </a:pPr>
            <a:fld id="{9E08B3B7-9035-44CC-B749-7CE2F49894CF}"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3200400" cy="6858000"/>
            <a:chOff x="0" y="0"/>
            <a:chExt cx="2016" cy="4320"/>
          </a:xfrm>
        </p:grpSpPr>
        <p:sp>
          <p:nvSpPr>
            <p:cNvPr id="5"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6"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p>
        </p:txBody>
      </p:sp>
      <p:sp>
        <p:nvSpPr>
          <p:cNvPr id="8"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9"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 name="Object 11"/>
          <p:cNvGraphicFramePr>
            <a:graphicFrameLocks noChangeAspect="1"/>
          </p:cNvGraphicFramePr>
          <p:nvPr/>
        </p:nvGraphicFramePr>
        <p:xfrm>
          <a:off x="3203575" y="0"/>
          <a:ext cx="606425" cy="765175"/>
        </p:xfrm>
        <a:graphic>
          <a:graphicData uri="http://schemas.openxmlformats.org/presentationml/2006/ole">
            <p:oleObj spid="_x0000_s175106" name="Image" r:id="rId3" imgW="1676190" imgH="2311111" progId="">
              <p:embed/>
            </p:oleObj>
          </a:graphicData>
        </a:graphic>
      </p:graphicFrame>
      <p:sp>
        <p:nvSpPr>
          <p:cNvPr id="2" name="Title 1"/>
          <p:cNvSpPr>
            <a:spLocks noGrp="1"/>
          </p:cNvSpPr>
          <p:nvPr>
            <p:ph type="title"/>
          </p:nvPr>
        </p:nvSpPr>
        <p:spPr>
          <a:xfrm>
            <a:off x="455613" y="273050"/>
            <a:ext cx="8226425" cy="1143000"/>
          </a:xfrm>
        </p:spPr>
        <p:txBody>
          <a:bodyPr/>
          <a:lstStyle/>
          <a:p>
            <a:r>
              <a:rPr lang="en-US" smtClean="0"/>
              <a:t>Click to edit Master title style</a:t>
            </a:r>
            <a:endParaRPr lang="ar-SA"/>
          </a:p>
        </p:txBody>
      </p:sp>
      <p:sp>
        <p:nvSpPr>
          <p:cNvPr id="3" name="SmartArt Placeholder 2"/>
          <p:cNvSpPr>
            <a:spLocks noGrp="1"/>
          </p:cNvSpPr>
          <p:nvPr>
            <p:ph type="dgm" idx="1"/>
          </p:nvPr>
        </p:nvSpPr>
        <p:spPr>
          <a:xfrm>
            <a:off x="455613" y="1598613"/>
            <a:ext cx="8226425" cy="4497387"/>
          </a:xfrm>
        </p:spPr>
        <p:txBody>
          <a:bodyPr/>
          <a:lstStyle/>
          <a:p>
            <a:pPr lvl="0"/>
            <a:endParaRPr lang="ar-SA" noProof="0"/>
          </a:p>
        </p:txBody>
      </p:sp>
      <p:sp>
        <p:nvSpPr>
          <p:cNvPr id="11" name="Date Placeholder 3"/>
          <p:cNvSpPr>
            <a:spLocks noGrp="1"/>
          </p:cNvSpPr>
          <p:nvPr>
            <p:ph type="dt" sz="half" idx="10"/>
          </p:nvPr>
        </p:nvSpPr>
        <p:spPr>
          <a:xfrm>
            <a:off x="455613" y="6242050"/>
            <a:ext cx="2130425" cy="474663"/>
          </a:xfrm>
          <a:prstGeom prst="rect">
            <a:avLst/>
          </a:prstGeom>
        </p:spPr>
        <p:txBody>
          <a:bodyPr/>
          <a:lstStyle>
            <a:lvl1pPr>
              <a:defRPr/>
            </a:lvl1pPr>
          </a:lstStyle>
          <a:p>
            <a:pPr>
              <a:defRPr/>
            </a:pPr>
            <a:endParaRPr lang="en-US"/>
          </a:p>
        </p:txBody>
      </p:sp>
      <p:sp>
        <p:nvSpPr>
          <p:cNvPr id="12" name="Footer Placeholder 4"/>
          <p:cNvSpPr>
            <a:spLocks noGrp="1"/>
          </p:cNvSpPr>
          <p:nvPr>
            <p:ph type="ftr" sz="quarter" idx="11"/>
          </p:nvPr>
        </p:nvSpPr>
        <p:spPr>
          <a:xfrm>
            <a:off x="3124200" y="6242050"/>
            <a:ext cx="2895600" cy="474663"/>
          </a:xfrm>
          <a:prstGeom prst="rect">
            <a:avLst/>
          </a:prstGeom>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6553200" y="6242050"/>
            <a:ext cx="2130425" cy="474663"/>
          </a:xfrm>
        </p:spPr>
        <p:txBody>
          <a:bodyPr/>
          <a:lstStyle>
            <a:lvl1pPr>
              <a:defRPr/>
            </a:lvl1pPr>
          </a:lstStyle>
          <a:p>
            <a:pPr>
              <a:defRPr/>
            </a:pPr>
            <a:fld id="{B78E4D9C-57CA-441E-9890-29B96B2B7D3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Rectangle 8"/>
          <p:cNvSpPr>
            <a:spLocks noGrp="1" noChangeArrowheads="1"/>
          </p:cNvSpPr>
          <p:nvPr>
            <p:ph type="sldNum" sz="quarter" idx="10"/>
          </p:nvPr>
        </p:nvSpPr>
        <p:spPr>
          <a:ln/>
        </p:spPr>
        <p:txBody>
          <a:bodyPr/>
          <a:lstStyle>
            <a:lvl1pPr>
              <a:defRPr/>
            </a:lvl1pPr>
          </a:lstStyle>
          <a:p>
            <a:pPr>
              <a:defRPr/>
            </a:pPr>
            <a:fld id="{B5C11CC3-F19D-4417-82C3-C2486D8384B6}" type="slidenum">
              <a:rPr lang="en-AU"/>
              <a:pPr>
                <a:defRPr/>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sldNum" sz="quarter" idx="10"/>
          </p:nvPr>
        </p:nvSpPr>
        <p:spPr>
          <a:ln/>
        </p:spPr>
        <p:txBody>
          <a:bodyPr/>
          <a:lstStyle>
            <a:lvl1pPr>
              <a:defRPr/>
            </a:lvl1pPr>
          </a:lstStyle>
          <a:p>
            <a:pPr>
              <a:defRPr/>
            </a:pPr>
            <a:fld id="{4EC42E66-3BEE-4652-A2BB-F22119DE0172}" type="slidenum">
              <a:rPr lang="en-AU"/>
              <a:pPr>
                <a:defRPr/>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914400" y="19050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4991100" y="1905000"/>
            <a:ext cx="39243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Rectangle 8"/>
          <p:cNvSpPr>
            <a:spLocks noGrp="1" noChangeArrowheads="1"/>
          </p:cNvSpPr>
          <p:nvPr>
            <p:ph type="sldNum" sz="quarter" idx="10"/>
          </p:nvPr>
        </p:nvSpPr>
        <p:spPr>
          <a:ln/>
        </p:spPr>
        <p:txBody>
          <a:bodyPr/>
          <a:lstStyle>
            <a:lvl1pPr>
              <a:defRPr/>
            </a:lvl1pPr>
          </a:lstStyle>
          <a:p>
            <a:pPr>
              <a:defRPr/>
            </a:pPr>
            <a:fld id="{02BCAB34-8263-4F5E-B6C2-76026F827EE0}" type="slidenum">
              <a:rPr lang="en-AU"/>
              <a:pPr>
                <a:defRPr/>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Rectangle 8"/>
          <p:cNvSpPr>
            <a:spLocks noGrp="1" noChangeArrowheads="1"/>
          </p:cNvSpPr>
          <p:nvPr>
            <p:ph type="sldNum" sz="quarter" idx="10"/>
          </p:nvPr>
        </p:nvSpPr>
        <p:spPr>
          <a:ln/>
        </p:spPr>
        <p:txBody>
          <a:bodyPr/>
          <a:lstStyle>
            <a:lvl1pPr>
              <a:defRPr/>
            </a:lvl1pPr>
          </a:lstStyle>
          <a:p>
            <a:pPr>
              <a:defRPr/>
            </a:pPr>
            <a:fld id="{86DC31EA-892B-4983-A0C4-D0E582ADD378}" type="slidenum">
              <a:rPr lang="en-AU"/>
              <a:pPr>
                <a:defRPr/>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Rectangle 8"/>
          <p:cNvSpPr>
            <a:spLocks noGrp="1" noChangeArrowheads="1"/>
          </p:cNvSpPr>
          <p:nvPr>
            <p:ph type="sldNum" sz="quarter" idx="10"/>
          </p:nvPr>
        </p:nvSpPr>
        <p:spPr>
          <a:ln/>
        </p:spPr>
        <p:txBody>
          <a:bodyPr/>
          <a:lstStyle>
            <a:lvl1pPr>
              <a:defRPr/>
            </a:lvl1pPr>
          </a:lstStyle>
          <a:p>
            <a:pPr>
              <a:defRPr/>
            </a:pPr>
            <a:fld id="{E667D582-DE73-4AD8-9545-D66B6CF6F0AD}" type="slidenum">
              <a:rPr lang="en-AU"/>
              <a:pPr>
                <a:defRPr/>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E5E2C902-93C0-48BB-8A1B-DBF1C6A90EED}" type="slidenum">
              <a:rPr lang="en-AU"/>
              <a:pPr>
                <a:defRPr/>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smtClean="0"/>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FC1D5E62-9EAE-4E48-B7B6-1899AF095DB7}" type="slidenum">
              <a:rPr lang="en-AU"/>
              <a:pPr>
                <a:defRPr/>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smtClean="0"/>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S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sldNum" sz="quarter" idx="10"/>
          </p:nvPr>
        </p:nvSpPr>
        <p:spPr>
          <a:ln/>
        </p:spPr>
        <p:txBody>
          <a:bodyPr/>
          <a:lstStyle>
            <a:lvl1pPr>
              <a:defRPr/>
            </a:lvl1pPr>
          </a:lstStyle>
          <a:p>
            <a:pPr>
              <a:defRPr/>
            </a:pPr>
            <a:fld id="{7738131B-D5D3-4ABC-9244-50249FF62ADB}" type="slidenum">
              <a:rPr lang="en-AU"/>
              <a:pPr>
                <a:defRPr/>
              </a:pPr>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8" name="Group 2"/>
          <p:cNvGrpSpPr>
            <a:grpSpLocks/>
          </p:cNvGrpSpPr>
          <p:nvPr/>
        </p:nvGrpSpPr>
        <p:grpSpPr bwMode="auto">
          <a:xfrm>
            <a:off x="0" y="0"/>
            <a:ext cx="3200400" cy="6858000"/>
            <a:chOff x="0" y="0"/>
            <a:chExt cx="2016" cy="4320"/>
          </a:xfrm>
        </p:grpSpPr>
        <p:sp>
          <p:nvSpPr>
            <p:cNvPr id="701443" name="Rectangle 3"/>
            <p:cNvSpPr>
              <a:spLocks noChangeArrowheads="1"/>
            </p:cNvSpPr>
            <p:nvPr/>
          </p:nvSpPr>
          <p:spPr bwMode="auto">
            <a:xfrm>
              <a:off x="0" y="0"/>
              <a:ext cx="480" cy="4320"/>
            </a:xfrm>
            <a:prstGeom prst="rect">
              <a:avLst/>
            </a:prstGeom>
            <a:solidFill>
              <a:srgbClr val="99CC00"/>
            </a:solidFill>
            <a:ln w="9525">
              <a:noFill/>
              <a:miter lim="800000"/>
              <a:headEnd/>
              <a:tailEnd/>
            </a:ln>
            <a:effectLst/>
          </p:spPr>
          <p:txBody>
            <a:bodyPr wrap="none" anchor="ctr"/>
            <a:lstStyle/>
            <a:p>
              <a:pPr>
                <a:defRPr/>
              </a:pPr>
              <a:endParaRPr lang="ar-SA"/>
            </a:p>
          </p:txBody>
        </p:sp>
        <p:sp>
          <p:nvSpPr>
            <p:cNvPr id="701444" name="Rectangle 4"/>
            <p:cNvSpPr>
              <a:spLocks noChangeArrowheads="1"/>
            </p:cNvSpPr>
            <p:nvPr/>
          </p:nvSpPr>
          <p:spPr bwMode="auto">
            <a:xfrm>
              <a:off x="432" y="0"/>
              <a:ext cx="1584" cy="672"/>
            </a:xfrm>
            <a:prstGeom prst="rect">
              <a:avLst/>
            </a:prstGeom>
            <a:solidFill>
              <a:srgbClr val="99CC00"/>
            </a:solidFill>
            <a:ln w="9525">
              <a:noFill/>
              <a:miter lim="800000"/>
              <a:headEnd/>
              <a:tailEnd/>
            </a:ln>
            <a:effectLst/>
          </p:spPr>
          <p:txBody>
            <a:bodyPr wrap="none" anchor="ctr"/>
            <a:lstStyle/>
            <a:p>
              <a:pPr>
                <a:defRPr/>
              </a:pPr>
              <a:endParaRPr lang="ar-SA"/>
            </a:p>
          </p:txBody>
        </p:sp>
      </p:grpSp>
      <p:sp>
        <p:nvSpPr>
          <p:cNvPr id="701445" name="AutoShape 5"/>
          <p:cNvSpPr>
            <a:spLocks noChangeArrowheads="1"/>
          </p:cNvSpPr>
          <p:nvPr/>
        </p:nvSpPr>
        <p:spPr bwMode="auto">
          <a:xfrm>
            <a:off x="762000" y="762000"/>
            <a:ext cx="5105400" cy="6096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a:p>
        </p:txBody>
      </p:sp>
      <p:sp>
        <p:nvSpPr>
          <p:cNvPr id="1030" name="Rectangle 6"/>
          <p:cNvSpPr>
            <a:spLocks noGrp="1" noChangeArrowheads="1"/>
          </p:cNvSpPr>
          <p:nvPr>
            <p:ph type="title"/>
          </p:nvPr>
        </p:nvSpPr>
        <p:spPr bwMode="auto">
          <a:xfrm>
            <a:off x="914400" y="762000"/>
            <a:ext cx="80010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AU" smtClean="0"/>
              <a:t>Click to edit Master title style</a:t>
            </a:r>
          </a:p>
        </p:txBody>
      </p:sp>
      <p:sp>
        <p:nvSpPr>
          <p:cNvPr id="1031" name="Rectangle 7"/>
          <p:cNvSpPr>
            <a:spLocks noGrp="1" noChangeArrowheads="1"/>
          </p:cNvSpPr>
          <p:nvPr>
            <p:ph type="body" idx="1"/>
          </p:nvPr>
        </p:nvSpPr>
        <p:spPr bwMode="auto">
          <a:xfrm>
            <a:off x="914400" y="1905000"/>
            <a:ext cx="80010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701448" name="Rectangle 8"/>
          <p:cNvSpPr>
            <a:spLocks noGrp="1" noChangeArrowheads="1"/>
          </p:cNvSpPr>
          <p:nvPr>
            <p:ph type="sldNum" sz="quarter" idx="4"/>
          </p:nvPr>
        </p:nvSpPr>
        <p:spPr bwMode="auto">
          <a:xfrm>
            <a:off x="84138" y="63436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spAutoFit/>
          </a:bodyPr>
          <a:lstStyle>
            <a:lvl1pPr>
              <a:defRPr sz="2600" b="1">
                <a:solidFill>
                  <a:schemeClr val="bg1"/>
                </a:solidFill>
                <a:latin typeface="+mn-lt"/>
              </a:defRPr>
            </a:lvl1pPr>
          </a:lstStyle>
          <a:p>
            <a:pPr>
              <a:defRPr/>
            </a:pPr>
            <a:fld id="{0C698B36-602D-495A-85EF-7AA233FE5912}" type="slidenum">
              <a:rPr lang="en-AU"/>
              <a:pPr>
                <a:defRPr/>
              </a:pPr>
              <a:t>‹#›</a:t>
            </a:fld>
            <a:endParaRPr lang="en-AU"/>
          </a:p>
        </p:txBody>
      </p:sp>
      <p:sp>
        <p:nvSpPr>
          <p:cNvPr id="701449" name="AutoShape 9"/>
          <p:cNvSpPr>
            <a:spLocks noChangeArrowheads="1"/>
          </p:cNvSpPr>
          <p:nvPr/>
        </p:nvSpPr>
        <p:spPr bwMode="auto">
          <a:xfrm flipH="1">
            <a:off x="762000" y="1524000"/>
            <a:ext cx="7805738" cy="152400"/>
          </a:xfrm>
          <a:prstGeom prst="roundRect">
            <a:avLst>
              <a:gd name="adj" fmla="val 0"/>
            </a:avLst>
          </a:prstGeom>
          <a:gradFill rotWithShape="0">
            <a:gsLst>
              <a:gs pos="0">
                <a:srgbClr val="99FF33"/>
              </a:gs>
              <a:gs pos="100000">
                <a:srgbClr val="009900"/>
              </a:gs>
            </a:gsLst>
            <a:lin ang="0" scaled="1"/>
          </a:gradFill>
          <a:ln w="9525">
            <a:noFill/>
            <a:round/>
            <a:headEnd/>
            <a:tailEnd/>
          </a:ln>
          <a:effectLst/>
        </p:spPr>
        <p:txBody>
          <a:bodyPr wrap="none" anchor="ctr"/>
          <a:lstStyle/>
          <a:p>
            <a:pPr>
              <a:defRPr/>
            </a:pPr>
            <a:endParaRPr lang="ar-SA"/>
          </a:p>
        </p:txBody>
      </p:sp>
      <p:sp>
        <p:nvSpPr>
          <p:cNvPr id="701450" name="AutoShape 10"/>
          <p:cNvSpPr>
            <a:spLocks noChangeArrowheads="1"/>
          </p:cNvSpPr>
          <p:nvPr/>
        </p:nvSpPr>
        <p:spPr bwMode="auto">
          <a:xfrm>
            <a:off x="8551863" y="1524000"/>
            <a:ext cx="439737" cy="152400"/>
          </a:xfrm>
          <a:prstGeom prst="flowChartDelay">
            <a:avLst/>
          </a:prstGeom>
          <a:solidFill>
            <a:srgbClr val="009900"/>
          </a:solidFill>
          <a:ln w="9525">
            <a:noFill/>
            <a:miter lim="800000"/>
            <a:headEnd/>
            <a:tailEnd/>
          </a:ln>
          <a:effectLst/>
        </p:spPr>
        <p:txBody>
          <a:bodyPr wrap="none" anchor="ctr"/>
          <a:lstStyle/>
          <a:p>
            <a:pPr>
              <a:defRPr/>
            </a:pPr>
            <a:endParaRPr lang="ar-SA"/>
          </a:p>
        </p:txBody>
      </p:sp>
      <p:graphicFrame>
        <p:nvGraphicFramePr>
          <p:cNvPr id="1026" name="Object 11"/>
          <p:cNvGraphicFramePr>
            <a:graphicFrameLocks noChangeAspect="1"/>
          </p:cNvGraphicFramePr>
          <p:nvPr/>
        </p:nvGraphicFramePr>
        <p:xfrm>
          <a:off x="3203575" y="0"/>
          <a:ext cx="606425" cy="765175"/>
        </p:xfrm>
        <a:graphic>
          <a:graphicData uri="http://schemas.openxmlformats.org/presentationml/2006/ole">
            <p:oleObj spid="_x0000_s1026" name="Image" r:id="rId20" imgW="1676190" imgH="2311111" progId="">
              <p:embed/>
            </p:oleObj>
          </a:graphicData>
        </a:graphic>
      </p:graphicFrame>
    </p:spTree>
  </p:cSld>
  <p:clrMap bg1="lt1" tx1="dk1" bg2="lt2" tx2="dk2" accent1="accent1" accent2="accent2" accent3="accent3" accent4="accent4" accent5="accent5" accent6="accent6" hlink="hlink" folHlink="folHlink"/>
  <p:sldLayoutIdLst>
    <p:sldLayoutId id="2147483832"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3" r:id="rId16"/>
    <p:sldLayoutId id="2147483834" r:id="rId17"/>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400" b="1">
          <a:solidFill>
            <a:schemeClr val="hlink"/>
          </a:solidFill>
          <a:latin typeface="+mj-lt"/>
          <a:ea typeface="+mj-ea"/>
          <a:cs typeface="+mj-cs"/>
        </a:defRPr>
      </a:lvl1pPr>
      <a:lvl2pPr algn="l" rtl="0" eaLnBrk="0" fontAlgn="base" hangingPunct="0">
        <a:lnSpc>
          <a:spcPct val="90000"/>
        </a:lnSpc>
        <a:spcBef>
          <a:spcPct val="0"/>
        </a:spcBef>
        <a:spcAft>
          <a:spcPct val="0"/>
        </a:spcAft>
        <a:defRPr sz="3400" b="1">
          <a:solidFill>
            <a:schemeClr val="hlink"/>
          </a:solidFill>
          <a:latin typeface="Arial" pitchFamily="34" charset="0"/>
        </a:defRPr>
      </a:lvl2pPr>
      <a:lvl3pPr algn="l" rtl="0" eaLnBrk="0" fontAlgn="base" hangingPunct="0">
        <a:lnSpc>
          <a:spcPct val="90000"/>
        </a:lnSpc>
        <a:spcBef>
          <a:spcPct val="0"/>
        </a:spcBef>
        <a:spcAft>
          <a:spcPct val="0"/>
        </a:spcAft>
        <a:defRPr sz="3400" b="1">
          <a:solidFill>
            <a:schemeClr val="hlink"/>
          </a:solidFill>
          <a:latin typeface="Arial" pitchFamily="34" charset="0"/>
        </a:defRPr>
      </a:lvl3pPr>
      <a:lvl4pPr algn="l" rtl="0" eaLnBrk="0" fontAlgn="base" hangingPunct="0">
        <a:lnSpc>
          <a:spcPct val="90000"/>
        </a:lnSpc>
        <a:spcBef>
          <a:spcPct val="0"/>
        </a:spcBef>
        <a:spcAft>
          <a:spcPct val="0"/>
        </a:spcAft>
        <a:defRPr sz="3400" b="1">
          <a:solidFill>
            <a:schemeClr val="hlink"/>
          </a:solidFill>
          <a:latin typeface="Arial" pitchFamily="34" charset="0"/>
        </a:defRPr>
      </a:lvl4pPr>
      <a:lvl5pPr algn="l" rtl="0" eaLnBrk="0" fontAlgn="base" hangingPunct="0">
        <a:lnSpc>
          <a:spcPct val="90000"/>
        </a:lnSpc>
        <a:spcBef>
          <a:spcPct val="0"/>
        </a:spcBef>
        <a:spcAft>
          <a:spcPct val="0"/>
        </a:spcAft>
        <a:defRPr sz="3400" b="1">
          <a:solidFill>
            <a:schemeClr val="hlink"/>
          </a:solidFill>
          <a:latin typeface="Arial" pitchFamily="34" charset="0"/>
        </a:defRPr>
      </a:lvl5pPr>
      <a:lvl6pPr marL="457200" algn="l" rtl="0" fontAlgn="base">
        <a:lnSpc>
          <a:spcPct val="90000"/>
        </a:lnSpc>
        <a:spcBef>
          <a:spcPct val="0"/>
        </a:spcBef>
        <a:spcAft>
          <a:spcPct val="0"/>
        </a:spcAft>
        <a:defRPr sz="3400" b="1">
          <a:solidFill>
            <a:schemeClr val="hlink"/>
          </a:solidFill>
          <a:latin typeface="Arial" pitchFamily="34" charset="0"/>
        </a:defRPr>
      </a:lvl6pPr>
      <a:lvl7pPr marL="914400" algn="l" rtl="0" fontAlgn="base">
        <a:lnSpc>
          <a:spcPct val="90000"/>
        </a:lnSpc>
        <a:spcBef>
          <a:spcPct val="0"/>
        </a:spcBef>
        <a:spcAft>
          <a:spcPct val="0"/>
        </a:spcAft>
        <a:defRPr sz="3400" b="1">
          <a:solidFill>
            <a:schemeClr val="hlink"/>
          </a:solidFill>
          <a:latin typeface="Arial" pitchFamily="34" charset="0"/>
        </a:defRPr>
      </a:lvl7pPr>
      <a:lvl8pPr marL="1371600" algn="l" rtl="0" fontAlgn="base">
        <a:lnSpc>
          <a:spcPct val="90000"/>
        </a:lnSpc>
        <a:spcBef>
          <a:spcPct val="0"/>
        </a:spcBef>
        <a:spcAft>
          <a:spcPct val="0"/>
        </a:spcAft>
        <a:defRPr sz="3400" b="1">
          <a:solidFill>
            <a:schemeClr val="hlink"/>
          </a:solidFill>
          <a:latin typeface="Arial" pitchFamily="34" charset="0"/>
        </a:defRPr>
      </a:lvl8pPr>
      <a:lvl9pPr marL="1828800" algn="l" rtl="0" fontAlgn="base">
        <a:lnSpc>
          <a:spcPct val="90000"/>
        </a:lnSpc>
        <a:spcBef>
          <a:spcPct val="0"/>
        </a:spcBef>
        <a:spcAft>
          <a:spcPct val="0"/>
        </a:spcAft>
        <a:defRPr sz="3400" b="1">
          <a:solidFill>
            <a:schemeClr val="hlink"/>
          </a:solidFill>
          <a:latin typeface="Arial" pitchFamily="34" charset="0"/>
        </a:defRPr>
      </a:lvl9pPr>
    </p:titleStyle>
    <p:bodyStyle>
      <a:lvl1pPr marL="342900" indent="-342900" algn="l" rtl="0" eaLnBrk="0" fontAlgn="base" hangingPunct="0">
        <a:spcBef>
          <a:spcPct val="20000"/>
        </a:spcBef>
        <a:spcAft>
          <a:spcPct val="0"/>
        </a:spcAft>
        <a:buClr>
          <a:srgbClr val="000000"/>
        </a:buClr>
        <a:buSzPct val="70000"/>
        <a:buFont typeface="Wingdings" pitchFamily="2" charset="2"/>
        <a:buChar char="l"/>
        <a:defRPr sz="28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SzPct val="70000"/>
        <a:buChar char="–"/>
        <a:defRPr sz="2400">
          <a:solidFill>
            <a:srgbClr val="000000"/>
          </a:solidFill>
          <a:latin typeface="+mn-lt"/>
        </a:defRPr>
      </a:lvl2pPr>
      <a:lvl3pPr marL="1143000" indent="-228600" algn="l" rtl="0" eaLnBrk="0" fontAlgn="base" hangingPunct="0">
        <a:spcBef>
          <a:spcPct val="20000"/>
        </a:spcBef>
        <a:spcAft>
          <a:spcPct val="0"/>
        </a:spcAft>
        <a:buClr>
          <a:srgbClr val="000000"/>
        </a:buClr>
        <a:buSzPct val="70000"/>
        <a:buFont typeface="Wingdings" pitchFamily="2" charset="2"/>
        <a:buChar char="l"/>
        <a:defRPr sz="2000">
          <a:solidFill>
            <a:srgbClr val="000000"/>
          </a:solidFill>
          <a:latin typeface="+mn-lt"/>
        </a:defRPr>
      </a:lvl3pPr>
      <a:lvl4pPr marL="1600200" indent="-228600" algn="l" rtl="0" eaLnBrk="0" fontAlgn="base" hangingPunct="0">
        <a:spcBef>
          <a:spcPct val="20000"/>
        </a:spcBef>
        <a:spcAft>
          <a:spcPct val="0"/>
        </a:spcAft>
        <a:buClr>
          <a:srgbClr val="000000"/>
        </a:buClr>
        <a:buSzPct val="70000"/>
        <a:buChar char="–"/>
        <a:defRPr sz="2000">
          <a:solidFill>
            <a:srgbClr val="000000"/>
          </a:solidFill>
          <a:latin typeface="+mn-lt"/>
        </a:defRPr>
      </a:lvl4pPr>
      <a:lvl5pPr marL="2057400" indent="-228600" algn="l" rtl="0" eaLnBrk="0" fontAlgn="base" hangingPunct="0">
        <a:spcBef>
          <a:spcPct val="20000"/>
        </a:spcBef>
        <a:spcAft>
          <a:spcPct val="0"/>
        </a:spcAft>
        <a:buClr>
          <a:srgbClr val="000000"/>
        </a:buClr>
        <a:buSzPct val="70000"/>
        <a:buFont typeface="Wingdings" pitchFamily="2" charset="2"/>
        <a:buChar char="l"/>
        <a:defRPr sz="2000">
          <a:solidFill>
            <a:srgbClr val="000000"/>
          </a:solidFill>
          <a:latin typeface="+mn-lt"/>
        </a:defRPr>
      </a:lvl5pPr>
      <a:lvl6pPr marL="2514600" indent="-228600" algn="l" rtl="0" fontAlgn="base">
        <a:spcBef>
          <a:spcPct val="20000"/>
        </a:spcBef>
        <a:spcAft>
          <a:spcPct val="0"/>
        </a:spcAft>
        <a:buClr>
          <a:srgbClr val="000000"/>
        </a:buClr>
        <a:buSzPct val="70000"/>
        <a:buFont typeface="Wingdings" pitchFamily="2" charset="2"/>
        <a:buChar char="l"/>
        <a:defRPr>
          <a:solidFill>
            <a:srgbClr val="000000"/>
          </a:solidFill>
          <a:latin typeface="+mn-lt"/>
        </a:defRPr>
      </a:lvl6pPr>
      <a:lvl7pPr marL="2971800" indent="-228600" algn="l" rtl="0" fontAlgn="base">
        <a:spcBef>
          <a:spcPct val="20000"/>
        </a:spcBef>
        <a:spcAft>
          <a:spcPct val="0"/>
        </a:spcAft>
        <a:buClr>
          <a:srgbClr val="000000"/>
        </a:buClr>
        <a:buSzPct val="70000"/>
        <a:buFont typeface="Wingdings" pitchFamily="2" charset="2"/>
        <a:buChar char="l"/>
        <a:defRPr>
          <a:solidFill>
            <a:srgbClr val="000000"/>
          </a:solidFill>
          <a:latin typeface="+mn-lt"/>
        </a:defRPr>
      </a:lvl7pPr>
      <a:lvl8pPr marL="3429000" indent="-228600" algn="l" rtl="0" fontAlgn="base">
        <a:spcBef>
          <a:spcPct val="20000"/>
        </a:spcBef>
        <a:spcAft>
          <a:spcPct val="0"/>
        </a:spcAft>
        <a:buClr>
          <a:srgbClr val="000000"/>
        </a:buClr>
        <a:buSzPct val="70000"/>
        <a:buFont typeface="Wingdings" pitchFamily="2" charset="2"/>
        <a:buChar char="l"/>
        <a:defRPr>
          <a:solidFill>
            <a:srgbClr val="000000"/>
          </a:solidFill>
          <a:latin typeface="+mn-lt"/>
        </a:defRPr>
      </a:lvl8pPr>
      <a:lvl9pPr marL="3886200" indent="-228600" algn="l" rtl="0" fontAlgn="base">
        <a:spcBef>
          <a:spcPct val="20000"/>
        </a:spcBef>
        <a:spcAft>
          <a:spcPct val="0"/>
        </a:spcAft>
        <a:buClr>
          <a:srgbClr val="000000"/>
        </a:buClr>
        <a:buSzPct val="70000"/>
        <a:buFont typeface="Wingdings" pitchFamily="2" charset="2"/>
        <a:buChar char="l"/>
        <a:defRPr>
          <a:solidFill>
            <a:srgbClr val="000000"/>
          </a:solidFill>
          <a:latin typeface="+mn-lt"/>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5.v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araces.com/_vti_bin/shtml.exe/anatomy.htm/map" TargetMode="Externa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earaces.com/_vti_bin/shtml.exe/anatomy.htm/map"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8" Type="http://schemas.openxmlformats.org/officeDocument/2006/relationships/hyperlink" Target="http://images.google.com/imgres?imgurl=http://www.ascy.ca/AABR.jpg&amp;imgrefurl=http://www.ascy.ca/ascy_infanthearing.html&amp;h=158&amp;w=195&amp;sz=6&amp;tbnid=mIEC4fz2lmAJ:&amp;tbnh=79&amp;tbnw=98&amp;hl=en&amp;start=18&amp;prev=/images?q=auditory+brainstem&amp;svnum=10&amp;hl=en&amp;lr=" TargetMode="External"/><Relationship Id="rId3" Type="http://schemas.openxmlformats.org/officeDocument/2006/relationships/image" Target="../media/image27.jpeg"/><Relationship Id="rId7" Type="http://schemas.openxmlformats.org/officeDocument/2006/relationships/image" Target="../media/image29.jpeg"/><Relationship Id="rId2" Type="http://schemas.openxmlformats.org/officeDocument/2006/relationships/hyperlink" Target="http://images.google.com/imgres?imgurl=http://oto.wustl.edu/audiology/gsi33nos.gif&amp;imgrefurl=http://oto.wustl.edu/audiology/immit.htm&amp;h=285&amp;w=389&amp;sz=27&amp;tbnid=evOB_9OHNhUJ:&amp;tbnh=87&amp;tbnw=119&amp;hl=en&amp;start=4&amp;prev=/images?q=immittance&amp;svnum=10&amp;hl=en&amp;lr=&amp;sa=G" TargetMode="External"/><Relationship Id="rId1" Type="http://schemas.openxmlformats.org/officeDocument/2006/relationships/slideLayout" Target="../slideLayouts/slideLayout2.xml"/><Relationship Id="rId6" Type="http://schemas.openxmlformats.org/officeDocument/2006/relationships/hyperlink" Target="http://images.google.com/imgres?imgurl=http://www.mayoclinic.org/audiology-jax/images/otoacoustic.jpg&amp;imgrefurl=http://www.mayoclinic.org/audiology-jax/hearingtests.html&amp;h=150&amp;w=200&amp;sz=8&amp;tbnid=GNVkydd6-UoJ:&amp;tbnh=74&amp;tbnw=99&amp;hl=en&amp;start=2&amp;prev=/images?q=otoacoustic&amp;svnum=10&amp;hl=en&amp;lr=" TargetMode="External"/><Relationship Id="rId5" Type="http://schemas.openxmlformats.org/officeDocument/2006/relationships/image" Target="../media/image28.jpeg"/><Relationship Id="rId4" Type="http://schemas.openxmlformats.org/officeDocument/2006/relationships/hyperlink" Target="http://images.google.com/imgres?imgurl=http://kalibr.com/img/photo1/ria-e7-18.jpg&amp;imgrefurl=http://kalibr.com/en/ria-e7-18.shtml&amp;h=225&amp;w=300&amp;sz=12&amp;tbnid=UKZRhT2skpIJ:&amp;tbnh=83&amp;tbnw=111&amp;hl=en&amp;start=3&amp;prev=/images?q=immittance&amp;svnum=10&amp;hl=en&amp;lr=&amp;sa=G" TargetMode="External"/><Relationship Id="rId9" Type="http://schemas.openxmlformats.org/officeDocument/2006/relationships/image" Target="../media/image3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images.google.com/imgres?imgurl=www.grason-stadler.com/images/image41.gif&amp;imgrefurl=http://www.grason-stadler.com/tymp.html&amp;h=211&amp;w=364&amp;prev=/images?q=tympanograms&amp;svnum=10&amp;hl=en&amp;lr=&amp;ie=UTF-8&amp;oe=UTF-8&amp;sa=G" TargetMode="Externa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4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16.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4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2.png"/><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3.png"/><Relationship Id="rId1" Type="http://schemas.openxmlformats.org/officeDocument/2006/relationships/slideLayout" Target="../slideLayouts/slideLayout4.xml"/><Relationship Id="rId4" Type="http://schemas.openxmlformats.org/officeDocument/2006/relationships/image" Target="../media/image43.jpeg"/></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35.pn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4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6.png"/><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slideLayout" Target="../slideLayouts/slideLayout4.xml"/><Relationship Id="rId1" Type="http://schemas.openxmlformats.org/officeDocument/2006/relationships/video" Target="file:///\\VIPER\USERS\FACULTY\PCHANAVAN\public_html\audiology\tube.mov" TargetMode="External"/><Relationship Id="rId6" Type="http://schemas.openxmlformats.org/officeDocument/2006/relationships/image" Target="../media/image49.png"/><Relationship Id="rId5" Type="http://schemas.openxmlformats.org/officeDocument/2006/relationships/image" Target="../media/image36.png"/><Relationship Id="rId4" Type="http://schemas.openxmlformats.org/officeDocument/2006/relationships/image" Target="../media/image48.jpeg"/></Relationships>
</file>

<file path=ppt/slides/_rels/slide51.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7.png"/><Relationship Id="rId1" Type="http://schemas.openxmlformats.org/officeDocument/2006/relationships/slideLayout" Target="../slideLayouts/slideLayout4.xml"/><Relationship Id="rId4" Type="http://schemas.openxmlformats.org/officeDocument/2006/relationships/image" Target="../media/image51.jpeg"/></Relationships>
</file>

<file path=ppt/slides/_rels/slide5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12.xml"/><Relationship Id="rId4" Type="http://schemas.openxmlformats.org/officeDocument/2006/relationships/image" Target="../media/image55.png"/></Relationships>
</file>

<file path=ppt/slides/_rels/slide5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vmlDrawing" Target="../drawings/vmlDrawing8.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oleObject" Target="../embeddings/oleObject8.bin"/></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67.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oleObject" Target="../embeddings/oleObject9.bin"/></Relationships>
</file>

<file path=ppt/slides/_rels/slide8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vmlDrawing" Target="../drawings/vmlDrawing11.vml"/><Relationship Id="rId4" Type="http://schemas.openxmlformats.org/officeDocument/2006/relationships/oleObject" Target="../embeddings/oleObject10.bin"/></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12.vml"/><Relationship Id="rId4" Type="http://schemas.openxmlformats.org/officeDocument/2006/relationships/oleObject" Target="../embeddings/oleObject11.bin"/></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13.vml"/><Relationship Id="rId4" Type="http://schemas.openxmlformats.org/officeDocument/2006/relationships/oleObject" Target="../embeddings/oleObject12.bin"/></Relationships>
</file>

<file path=ppt/slides/_rels/slide9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oleObject" Target="../embeddings/oleObject13.bin"/><Relationship Id="rId4" Type="http://schemas.openxmlformats.org/officeDocument/2006/relationships/image" Target="../media/image76.jpeg"/></Relationships>
</file>

<file path=ppt/slides/_rels/slide97.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ctrTitle"/>
          </p:nvPr>
        </p:nvSpPr>
        <p:spPr>
          <a:xfrm>
            <a:off x="936625" y="928688"/>
            <a:ext cx="7772400" cy="1857375"/>
          </a:xfrm>
        </p:spPr>
        <p:txBody>
          <a:bodyPr/>
          <a:lstStyle/>
          <a:p>
            <a:pPr eaLnBrk="1" hangingPunct="1"/>
            <a:r>
              <a:rPr lang="en-AU" sz="4800" smtClean="0"/>
              <a:t>Audiological Evaluation</a:t>
            </a:r>
            <a:br>
              <a:rPr lang="en-AU" sz="4800" smtClean="0"/>
            </a:br>
            <a:r>
              <a:rPr lang="en-AU" sz="4800" smtClean="0"/>
              <a:t>              A </a:t>
            </a:r>
            <a:r>
              <a:rPr lang="en-AU" sz="2400" smtClean="0"/>
              <a:t>to</a:t>
            </a:r>
            <a:r>
              <a:rPr lang="en-AU" sz="4800" smtClean="0"/>
              <a:t> Z </a:t>
            </a:r>
          </a:p>
        </p:txBody>
      </p:sp>
      <p:sp>
        <p:nvSpPr>
          <p:cNvPr id="18435" name="Rectangle 5"/>
          <p:cNvSpPr>
            <a:spLocks noGrp="1" noChangeArrowheads="1"/>
          </p:cNvSpPr>
          <p:nvPr>
            <p:ph type="subTitle" idx="1"/>
          </p:nvPr>
        </p:nvSpPr>
        <p:spPr>
          <a:xfrm>
            <a:off x="4714875" y="2786063"/>
            <a:ext cx="4041775" cy="1643062"/>
          </a:xfrm>
        </p:spPr>
        <p:txBody>
          <a:bodyPr/>
          <a:lstStyle/>
          <a:p>
            <a:pPr eaLnBrk="1" hangingPunct="1"/>
            <a:r>
              <a:rPr lang="en-AU" b="1" smtClean="0"/>
              <a:t>   Dr.Osama Hamed</a:t>
            </a:r>
          </a:p>
          <a:p>
            <a:pPr eaLnBrk="1" hangingPunct="1"/>
            <a:r>
              <a:rPr lang="en-AU" sz="1800" smtClean="0"/>
              <a:t>Audio-Vestibular Medicine Specialist</a:t>
            </a:r>
          </a:p>
          <a:p>
            <a:pPr algn="ctr" eaLnBrk="1" hangingPunct="1"/>
            <a:r>
              <a:rPr lang="en-AU" sz="2400" smtClean="0"/>
              <a:t>KAUH</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304800" y="1676400"/>
            <a:ext cx="8839200" cy="1066800"/>
          </a:xfrm>
          <a:prstGeom prst="rect">
            <a:avLst/>
          </a:prstGeom>
          <a:noFill/>
          <a:ln w="9525">
            <a:noFill/>
            <a:miter lim="800000"/>
            <a:headEnd/>
            <a:tailEnd/>
          </a:ln>
        </p:spPr>
        <p:txBody>
          <a:bodyPr>
            <a:spAutoFit/>
          </a:bodyPr>
          <a:lstStyle/>
          <a:p>
            <a:pPr eaLnBrk="0" hangingPunct="0"/>
            <a:r>
              <a:rPr lang="en-US" altLang="en-US" sz="3200" b="1">
                <a:solidFill>
                  <a:srgbClr val="800000"/>
                </a:solidFill>
                <a:latin typeface="Arial" charset="0"/>
              </a:rPr>
              <a:t>PERIOD</a:t>
            </a:r>
            <a:r>
              <a:rPr lang="en-US" altLang="en-US" sz="3200">
                <a:latin typeface="Arial" charset="0"/>
              </a:rPr>
              <a:t>:  The amount of time that it takes to complete one vibratory cycle.</a:t>
            </a:r>
            <a:endParaRPr lang="en-US" altLang="en-US">
              <a:latin typeface="Arial" charset="0"/>
            </a:endParaRPr>
          </a:p>
        </p:txBody>
      </p:sp>
      <p:sp>
        <p:nvSpPr>
          <p:cNvPr id="27651" name="Text Box 3"/>
          <p:cNvSpPr txBox="1">
            <a:spLocks noChangeArrowheads="1"/>
          </p:cNvSpPr>
          <p:nvPr/>
        </p:nvSpPr>
        <p:spPr bwMode="auto">
          <a:xfrm>
            <a:off x="609600" y="381000"/>
            <a:ext cx="7924800" cy="1076325"/>
          </a:xfrm>
          <a:prstGeom prst="rect">
            <a:avLst/>
          </a:prstGeom>
          <a:noFill/>
          <a:ln w="9525">
            <a:solidFill>
              <a:srgbClr val="FF0000"/>
            </a:solidFill>
            <a:miter lim="800000"/>
            <a:headEnd/>
            <a:tailEnd/>
          </a:ln>
        </p:spPr>
        <p:txBody>
          <a:bodyPr>
            <a:spAutoFit/>
          </a:bodyPr>
          <a:lstStyle/>
          <a:p>
            <a:pPr algn="ctr" eaLnBrk="0" hangingPunct="0"/>
            <a:r>
              <a:rPr lang="en-US" altLang="en-US" sz="3200" b="1">
                <a:solidFill>
                  <a:srgbClr val="000066"/>
                </a:solidFill>
                <a:latin typeface="Arial" charset="0"/>
              </a:rPr>
              <a:t>Characteristics of the waveform</a:t>
            </a:r>
            <a:r>
              <a:rPr lang="en-US" altLang="en-US" sz="3200" b="1">
                <a:solidFill>
                  <a:schemeClr val="accent2"/>
                </a:solidFill>
                <a:latin typeface="Arial" charset="0"/>
              </a:rPr>
              <a:t> (</a:t>
            </a:r>
            <a:r>
              <a:rPr lang="en-US" altLang="en-US" sz="3200" b="1">
                <a:solidFill>
                  <a:srgbClr val="000066"/>
                </a:solidFill>
                <a:latin typeface="Arial" charset="0"/>
              </a:rPr>
              <a:t>amplitude x time)</a:t>
            </a:r>
            <a:endParaRPr lang="en-US" altLang="en-US">
              <a:solidFill>
                <a:srgbClr val="000066"/>
              </a:solidFill>
              <a:latin typeface="Arial" charset="0"/>
            </a:endParaRPr>
          </a:p>
        </p:txBody>
      </p:sp>
      <p:pic>
        <p:nvPicPr>
          <p:cNvPr id="27652" name="Picture 4"/>
          <p:cNvPicPr>
            <a:picLocks noChangeAspect="1" noChangeArrowheads="1"/>
          </p:cNvPicPr>
          <p:nvPr/>
        </p:nvPicPr>
        <p:blipFill>
          <a:blip r:embed="rId2"/>
          <a:srcRect/>
          <a:stretch>
            <a:fillRect/>
          </a:stretch>
        </p:blipFill>
        <p:spPr bwMode="auto">
          <a:xfrm>
            <a:off x="1219200" y="2676525"/>
            <a:ext cx="6705600" cy="3800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r>
              <a:rPr lang="en-US" smtClean="0"/>
              <a:t>Retrocochlear lesion</a:t>
            </a:r>
          </a:p>
        </p:txBody>
      </p:sp>
      <p:pic>
        <p:nvPicPr>
          <p:cNvPr id="109571" name="Picture 3" descr="anandecochg"/>
          <p:cNvPicPr>
            <a:picLocks noChangeAspect="1" noChangeArrowheads="1"/>
          </p:cNvPicPr>
          <p:nvPr/>
        </p:nvPicPr>
        <p:blipFill>
          <a:blip r:embed="rId2"/>
          <a:srcRect/>
          <a:stretch>
            <a:fillRect/>
          </a:stretch>
        </p:blipFill>
        <p:spPr bwMode="auto">
          <a:xfrm>
            <a:off x="1066800" y="1779588"/>
            <a:ext cx="6781800" cy="40116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p:cNvSpPr txBox="1">
            <a:spLocks noChangeArrowheads="1"/>
          </p:cNvSpPr>
          <p:nvPr/>
        </p:nvSpPr>
        <p:spPr bwMode="auto">
          <a:xfrm>
            <a:off x="685800" y="304800"/>
            <a:ext cx="7772400" cy="822325"/>
          </a:xfrm>
          <a:prstGeom prst="rect">
            <a:avLst/>
          </a:prstGeom>
          <a:noFill/>
          <a:ln w="9525">
            <a:noFill/>
            <a:miter lim="800000"/>
            <a:headEnd/>
            <a:tailEnd/>
          </a:ln>
        </p:spPr>
        <p:txBody>
          <a:bodyPr>
            <a:spAutoFit/>
          </a:bodyPr>
          <a:lstStyle/>
          <a:p>
            <a:pPr eaLnBrk="0" hangingPunct="0"/>
            <a:r>
              <a:rPr lang="en-US" altLang="en-US" b="1">
                <a:solidFill>
                  <a:srgbClr val="800000"/>
                </a:solidFill>
                <a:latin typeface="Arial" charset="0"/>
              </a:rPr>
              <a:t>FREQUENCY</a:t>
            </a:r>
            <a:r>
              <a:rPr lang="en-US" altLang="en-US">
                <a:solidFill>
                  <a:srgbClr val="800000"/>
                </a:solidFill>
                <a:latin typeface="Arial" charset="0"/>
              </a:rPr>
              <a:t>:</a:t>
            </a:r>
            <a:r>
              <a:rPr lang="en-US" altLang="en-US">
                <a:latin typeface="Arial" charset="0"/>
              </a:rPr>
              <a:t>  The number of cycles that occur in one second.</a:t>
            </a:r>
          </a:p>
        </p:txBody>
      </p:sp>
      <p:graphicFrame>
        <p:nvGraphicFramePr>
          <p:cNvPr id="5122" name="Object 2"/>
          <p:cNvGraphicFramePr>
            <a:graphicFrameLocks noChangeAspect="1"/>
          </p:cNvGraphicFramePr>
          <p:nvPr/>
        </p:nvGraphicFramePr>
        <p:xfrm>
          <a:off x="533400" y="990600"/>
          <a:ext cx="8001000" cy="5867400"/>
        </p:xfrm>
        <a:graphic>
          <a:graphicData uri="http://schemas.openxmlformats.org/presentationml/2006/ole">
            <p:oleObj spid="_x0000_s5122" name="Bitmap Image" r:id="rId3" imgW="16680603" imgH="11819048" progId="PBrush">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2"/>
          <p:cNvSpPr txBox="1">
            <a:spLocks noChangeArrowheads="1"/>
          </p:cNvSpPr>
          <p:nvPr/>
        </p:nvSpPr>
        <p:spPr bwMode="auto">
          <a:xfrm>
            <a:off x="1600200" y="457200"/>
            <a:ext cx="5410200" cy="588963"/>
          </a:xfrm>
          <a:prstGeom prst="rect">
            <a:avLst/>
          </a:prstGeom>
          <a:noFill/>
          <a:ln w="9525">
            <a:solidFill>
              <a:srgbClr val="FF0000"/>
            </a:solidFill>
            <a:miter lim="800000"/>
            <a:headEnd/>
            <a:tailEnd/>
          </a:ln>
        </p:spPr>
        <p:txBody>
          <a:bodyPr>
            <a:spAutoFit/>
          </a:bodyPr>
          <a:lstStyle/>
          <a:p>
            <a:pPr algn="ctr" eaLnBrk="0" hangingPunct="0"/>
            <a:r>
              <a:rPr lang="en-US" altLang="en-US" sz="3200" b="1">
                <a:latin typeface="Arial" charset="0"/>
              </a:rPr>
              <a:t>FREQUENCY</a:t>
            </a:r>
          </a:p>
        </p:txBody>
      </p:sp>
      <p:sp>
        <p:nvSpPr>
          <p:cNvPr id="28675" name="Text Box 3"/>
          <p:cNvSpPr txBox="1">
            <a:spLocks noChangeArrowheads="1"/>
          </p:cNvSpPr>
          <p:nvPr/>
        </p:nvSpPr>
        <p:spPr bwMode="auto">
          <a:xfrm>
            <a:off x="1295400" y="1676400"/>
            <a:ext cx="6196013" cy="1066800"/>
          </a:xfrm>
          <a:prstGeom prst="rect">
            <a:avLst/>
          </a:prstGeom>
          <a:noFill/>
          <a:ln w="9525">
            <a:noFill/>
            <a:miter lim="800000"/>
            <a:headEnd/>
            <a:tailEnd/>
          </a:ln>
        </p:spPr>
        <p:txBody>
          <a:bodyPr>
            <a:spAutoFit/>
          </a:bodyPr>
          <a:lstStyle/>
          <a:p>
            <a:r>
              <a:rPr lang="en-US" sz="3200" b="1" u="sng">
                <a:latin typeface="Arial" charset="0"/>
              </a:rPr>
              <a:t>Hertz (Hz)</a:t>
            </a:r>
            <a:r>
              <a:rPr lang="en-US" sz="3200">
                <a:latin typeface="Arial" charset="0"/>
              </a:rPr>
              <a:t>:  Unit of measurement of frequency</a:t>
            </a:r>
          </a:p>
        </p:txBody>
      </p:sp>
      <p:sp>
        <p:nvSpPr>
          <p:cNvPr id="28676" name="Text Box 4"/>
          <p:cNvSpPr txBox="1">
            <a:spLocks noChangeArrowheads="1"/>
          </p:cNvSpPr>
          <p:nvPr/>
        </p:nvSpPr>
        <p:spPr bwMode="auto">
          <a:xfrm>
            <a:off x="1524000" y="4038600"/>
            <a:ext cx="5962650" cy="1066800"/>
          </a:xfrm>
          <a:prstGeom prst="rect">
            <a:avLst/>
          </a:prstGeom>
          <a:noFill/>
          <a:ln w="9525">
            <a:noFill/>
            <a:miter lim="800000"/>
            <a:headEnd/>
            <a:tailEnd/>
          </a:ln>
        </p:spPr>
        <p:txBody>
          <a:bodyPr>
            <a:spAutoFit/>
          </a:bodyPr>
          <a:lstStyle/>
          <a:p>
            <a:r>
              <a:rPr lang="en-US" sz="3200" b="1" u="sng">
                <a:latin typeface="Arial" charset="0"/>
              </a:rPr>
              <a:t>Pitch</a:t>
            </a:r>
            <a:r>
              <a:rPr lang="en-US" sz="3200">
                <a:latin typeface="Arial" charset="0"/>
              </a:rPr>
              <a:t>:  Psychological percept of frequency. </a:t>
            </a:r>
          </a:p>
        </p:txBody>
      </p:sp>
      <p:sp>
        <p:nvSpPr>
          <p:cNvPr id="28677" name="Text Box 5"/>
          <p:cNvSpPr txBox="1">
            <a:spLocks noChangeArrowheads="1"/>
          </p:cNvSpPr>
          <p:nvPr/>
        </p:nvSpPr>
        <p:spPr bwMode="auto">
          <a:xfrm>
            <a:off x="2057400" y="3024188"/>
            <a:ext cx="5970588" cy="579437"/>
          </a:xfrm>
          <a:prstGeom prst="rect">
            <a:avLst/>
          </a:prstGeom>
          <a:noFill/>
          <a:ln w="9525">
            <a:noFill/>
            <a:miter lim="800000"/>
            <a:headEnd/>
            <a:tailEnd/>
          </a:ln>
        </p:spPr>
        <p:txBody>
          <a:bodyPr wrap="none">
            <a:spAutoFit/>
          </a:bodyPr>
          <a:lstStyle/>
          <a:p>
            <a:r>
              <a:rPr lang="en-US" sz="3200">
                <a:solidFill>
                  <a:srgbClr val="FF00FF"/>
                </a:solidFill>
                <a:latin typeface="Arial" charset="0"/>
              </a:rPr>
              <a:t>100 cycles per second = 100 Hz</a:t>
            </a:r>
          </a:p>
        </p:txBody>
      </p:sp>
      <p:sp>
        <p:nvSpPr>
          <p:cNvPr id="28678" name="Text Box 6"/>
          <p:cNvSpPr txBox="1">
            <a:spLocks noChangeArrowheads="1"/>
          </p:cNvSpPr>
          <p:nvPr/>
        </p:nvSpPr>
        <p:spPr bwMode="auto">
          <a:xfrm>
            <a:off x="1066800" y="5334000"/>
            <a:ext cx="7053263" cy="579438"/>
          </a:xfrm>
          <a:prstGeom prst="rect">
            <a:avLst/>
          </a:prstGeom>
          <a:noFill/>
          <a:ln w="9525">
            <a:noFill/>
            <a:miter lim="800000"/>
            <a:headEnd/>
            <a:tailEnd/>
          </a:ln>
        </p:spPr>
        <p:txBody>
          <a:bodyPr wrap="none">
            <a:spAutoFit/>
          </a:bodyPr>
          <a:lstStyle/>
          <a:p>
            <a:r>
              <a:rPr lang="en-US" sz="3200">
                <a:solidFill>
                  <a:srgbClr val="FF00FF"/>
                </a:solidFill>
                <a:latin typeface="Arial" charset="0"/>
              </a:rPr>
              <a:t>e.g., low frequency sounds = low pitch</a:t>
            </a:r>
            <a:endParaRPr lang="en-US">
              <a:solidFill>
                <a:srgbClr val="FF00FF"/>
              </a:solidFill>
              <a:latin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Frequency Range of Hearing Sensitivity</a:t>
            </a:r>
          </a:p>
        </p:txBody>
      </p:sp>
      <p:sp>
        <p:nvSpPr>
          <p:cNvPr id="29699" name="Rectangle 3"/>
          <p:cNvSpPr>
            <a:spLocks noGrp="1" noChangeArrowheads="1"/>
          </p:cNvSpPr>
          <p:nvPr>
            <p:ph type="body" idx="1"/>
          </p:nvPr>
        </p:nvSpPr>
        <p:spPr>
          <a:xfrm>
            <a:off x="685800" y="1981200"/>
            <a:ext cx="7772400" cy="4495800"/>
          </a:xfrm>
        </p:spPr>
        <p:txBody>
          <a:bodyPr/>
          <a:lstStyle/>
          <a:p>
            <a:pPr eaLnBrk="1" hangingPunct="1">
              <a:buFontTx/>
              <a:buNone/>
            </a:pPr>
            <a:r>
              <a:rPr lang="en-US" smtClean="0"/>
              <a:t>Humans:  20 Hz to 20 kHz.</a:t>
            </a:r>
          </a:p>
          <a:p>
            <a:pPr lvl="1" eaLnBrk="1" hangingPunct="1"/>
            <a:r>
              <a:rPr lang="en-US" smtClean="0"/>
              <a:t>Below 20 Hz, we feel a vibration rather than hear a sound.</a:t>
            </a:r>
          </a:p>
          <a:p>
            <a:pPr lvl="1" eaLnBrk="1" hangingPunct="1"/>
            <a:r>
              <a:rPr lang="en-US" smtClean="0"/>
              <a:t>Most people have very diminished sensitivity for frequencies &gt; 8000-10, 000 Hz.</a:t>
            </a:r>
          </a:p>
          <a:p>
            <a:pPr eaLnBrk="1" hangingPunct="1">
              <a:buFontTx/>
              <a:buNone/>
            </a:pPr>
            <a:r>
              <a:rPr lang="en-US" smtClean="0"/>
              <a:t>Bats (auditory specialists) : 2 kHz-100 kHz.</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2"/>
          <p:cNvSpPr txBox="1">
            <a:spLocks noChangeArrowheads="1"/>
          </p:cNvSpPr>
          <p:nvPr/>
        </p:nvSpPr>
        <p:spPr bwMode="auto">
          <a:xfrm>
            <a:off x="2500313" y="381000"/>
            <a:ext cx="6500812" cy="461963"/>
          </a:xfrm>
          <a:prstGeom prst="rect">
            <a:avLst/>
          </a:prstGeom>
          <a:noFill/>
          <a:ln w="9525">
            <a:solidFill>
              <a:srgbClr val="FF00FF"/>
            </a:solidFill>
            <a:miter lim="800000"/>
            <a:headEnd/>
            <a:tailEnd/>
          </a:ln>
        </p:spPr>
        <p:txBody>
          <a:bodyPr>
            <a:spAutoFit/>
          </a:bodyPr>
          <a:lstStyle/>
          <a:p>
            <a:r>
              <a:rPr lang="en-US">
                <a:latin typeface="Arial" charset="0"/>
              </a:rPr>
              <a:t>The Minimal Audible Pressure Curve (dB SPL)</a:t>
            </a:r>
          </a:p>
        </p:txBody>
      </p:sp>
      <p:graphicFrame>
        <p:nvGraphicFramePr>
          <p:cNvPr id="6146" name="Object 2"/>
          <p:cNvGraphicFramePr>
            <a:graphicFrameLocks noChangeAspect="1"/>
          </p:cNvGraphicFramePr>
          <p:nvPr/>
        </p:nvGraphicFramePr>
        <p:xfrm>
          <a:off x="304800" y="914400"/>
          <a:ext cx="6248400" cy="5724525"/>
        </p:xfrm>
        <a:graphic>
          <a:graphicData uri="http://schemas.openxmlformats.org/presentationml/2006/ole">
            <p:oleObj spid="_x0000_s6146" name="Bitmap Image" r:id="rId3" imgW="10112616" imgH="8961897" progId="PBrush">
              <p:embed/>
            </p:oleObj>
          </a:graphicData>
        </a:graphic>
      </p:graphicFrame>
      <p:sp>
        <p:nvSpPr>
          <p:cNvPr id="6148" name="Text Box 4"/>
          <p:cNvSpPr txBox="1">
            <a:spLocks noChangeArrowheads="1"/>
          </p:cNvSpPr>
          <p:nvPr/>
        </p:nvSpPr>
        <p:spPr bwMode="auto">
          <a:xfrm>
            <a:off x="6765925" y="1785938"/>
            <a:ext cx="2149475" cy="4154487"/>
          </a:xfrm>
          <a:prstGeom prst="rect">
            <a:avLst/>
          </a:prstGeom>
          <a:noFill/>
          <a:ln w="9525">
            <a:noFill/>
            <a:miter lim="800000"/>
            <a:headEnd/>
            <a:tailEnd/>
          </a:ln>
        </p:spPr>
        <p:txBody>
          <a:bodyPr>
            <a:spAutoFit/>
          </a:bodyPr>
          <a:lstStyle/>
          <a:p>
            <a:r>
              <a:rPr lang="en-US">
                <a:latin typeface="Arial" charset="0"/>
              </a:rPr>
              <a:t>Indicates the minimum average sound pressure levels by frequency for a group of people with normal hearing</a:t>
            </a:r>
          </a:p>
        </p:txBody>
      </p:sp>
      <p:sp>
        <p:nvSpPr>
          <p:cNvPr id="6149" name="Oval 5"/>
          <p:cNvSpPr>
            <a:spLocks noChangeArrowheads="1"/>
          </p:cNvSpPr>
          <p:nvPr/>
        </p:nvSpPr>
        <p:spPr bwMode="auto">
          <a:xfrm>
            <a:off x="3276600" y="5181600"/>
            <a:ext cx="228600" cy="228600"/>
          </a:xfrm>
          <a:prstGeom prst="ellipse">
            <a:avLst/>
          </a:prstGeom>
          <a:noFill/>
          <a:ln w="44450">
            <a:solidFill>
              <a:srgbClr val="FF00FF"/>
            </a:solidFill>
            <a:round/>
            <a:headEnd/>
            <a:tailEnd/>
          </a:ln>
        </p:spPr>
        <p:txBody>
          <a:bodyPr wrap="none" anchor="ctr">
            <a:spAutoFit/>
          </a:bodyPr>
          <a:lstStyle/>
          <a:p>
            <a:endParaRPr lang="ar-SA"/>
          </a:p>
        </p:txBody>
      </p:sp>
      <p:sp>
        <p:nvSpPr>
          <p:cNvPr id="6150" name="Text Box 6"/>
          <p:cNvSpPr txBox="1">
            <a:spLocks noChangeArrowheads="1"/>
          </p:cNvSpPr>
          <p:nvPr/>
        </p:nvSpPr>
        <p:spPr bwMode="auto">
          <a:xfrm flipV="1">
            <a:off x="6553200" y="5948363"/>
            <a:ext cx="2286000" cy="461962"/>
          </a:xfrm>
          <a:prstGeom prst="rect">
            <a:avLst/>
          </a:prstGeom>
          <a:noFill/>
          <a:ln w="9525">
            <a:noFill/>
            <a:miter lim="800000"/>
            <a:headEnd/>
            <a:tailEnd/>
          </a:ln>
        </p:spPr>
        <p:txBody>
          <a:bodyPr>
            <a:spAutoFit/>
          </a:bodyPr>
          <a:lstStyle/>
          <a:p>
            <a:endParaRPr lang="en-US" b="1">
              <a:latin typeface="Arial"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857250" y="2571750"/>
            <a:ext cx="3500438" cy="1570038"/>
          </a:xfrm>
          <a:prstGeom prst="rect">
            <a:avLst/>
          </a:prstGeom>
          <a:noFill/>
          <a:ln w="9525">
            <a:noFill/>
            <a:miter lim="800000"/>
            <a:headEnd/>
            <a:tailEnd/>
          </a:ln>
        </p:spPr>
        <p:txBody>
          <a:bodyPr>
            <a:spAutoFit/>
          </a:bodyPr>
          <a:lstStyle/>
          <a:p>
            <a:pPr eaLnBrk="0" hangingPunct="0"/>
            <a:r>
              <a:rPr lang="en-US" altLang="en-US" sz="3200">
                <a:latin typeface="Arial" charset="0"/>
              </a:rPr>
              <a:t>The quantity or magnitude of sound.</a:t>
            </a:r>
            <a:endParaRPr lang="en-US" altLang="en-US">
              <a:latin typeface="Arial" charset="0"/>
            </a:endParaRPr>
          </a:p>
        </p:txBody>
      </p:sp>
      <p:sp>
        <p:nvSpPr>
          <p:cNvPr id="30723" name="Text Box 3"/>
          <p:cNvSpPr txBox="1">
            <a:spLocks noChangeArrowheads="1"/>
          </p:cNvSpPr>
          <p:nvPr/>
        </p:nvSpPr>
        <p:spPr bwMode="auto">
          <a:xfrm>
            <a:off x="381000" y="381000"/>
            <a:ext cx="4191000" cy="1441450"/>
          </a:xfrm>
          <a:prstGeom prst="rect">
            <a:avLst/>
          </a:prstGeom>
          <a:noFill/>
          <a:ln w="9525">
            <a:solidFill>
              <a:srgbClr val="FF0000"/>
            </a:solidFill>
            <a:miter lim="800000"/>
            <a:headEnd/>
            <a:tailEnd/>
          </a:ln>
        </p:spPr>
        <p:txBody>
          <a:bodyPr>
            <a:spAutoFit/>
          </a:bodyPr>
          <a:lstStyle/>
          <a:p>
            <a:pPr algn="ctr" eaLnBrk="0" hangingPunct="0"/>
            <a:r>
              <a:rPr lang="en-US" altLang="en-US" sz="4400" b="1">
                <a:latin typeface="Arial" charset="0"/>
              </a:rPr>
              <a:t>Amplitude</a:t>
            </a:r>
          </a:p>
          <a:p>
            <a:pPr algn="ctr" eaLnBrk="0" hangingPunct="0"/>
            <a:r>
              <a:rPr lang="en-US" altLang="en-US" sz="4400" b="1">
                <a:latin typeface="Arial" charset="0"/>
              </a:rPr>
              <a:t>Intensity</a:t>
            </a:r>
          </a:p>
        </p:txBody>
      </p:sp>
      <p:pic>
        <p:nvPicPr>
          <p:cNvPr id="30724" name="Picture 4"/>
          <p:cNvPicPr>
            <a:picLocks noChangeAspect="1" noChangeArrowheads="1"/>
          </p:cNvPicPr>
          <p:nvPr/>
        </p:nvPicPr>
        <p:blipFill>
          <a:blip r:embed="rId2"/>
          <a:srcRect/>
          <a:stretch>
            <a:fillRect/>
          </a:stretch>
        </p:blipFill>
        <p:spPr bwMode="auto">
          <a:xfrm>
            <a:off x="4572000" y="0"/>
            <a:ext cx="45720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676400" y="785813"/>
            <a:ext cx="5410200" cy="584200"/>
          </a:xfrm>
          <a:prstGeom prst="rect">
            <a:avLst/>
          </a:prstGeom>
          <a:noFill/>
          <a:ln w="9525">
            <a:solidFill>
              <a:srgbClr val="FF0000"/>
            </a:solidFill>
            <a:miter lim="800000"/>
            <a:headEnd/>
            <a:tailEnd/>
          </a:ln>
        </p:spPr>
        <p:txBody>
          <a:bodyPr>
            <a:spAutoFit/>
          </a:bodyPr>
          <a:lstStyle/>
          <a:p>
            <a:pPr algn="ctr" eaLnBrk="0" hangingPunct="0"/>
            <a:r>
              <a:rPr lang="en-US" altLang="en-US" sz="3200" b="1">
                <a:latin typeface="Arial" charset="0"/>
              </a:rPr>
              <a:t>AMPLITUDE/INTENSITY</a:t>
            </a:r>
          </a:p>
        </p:txBody>
      </p:sp>
      <p:sp>
        <p:nvSpPr>
          <p:cNvPr id="31747" name="Text Box 3"/>
          <p:cNvSpPr txBox="1">
            <a:spLocks noChangeArrowheads="1"/>
          </p:cNvSpPr>
          <p:nvPr/>
        </p:nvSpPr>
        <p:spPr bwMode="auto">
          <a:xfrm>
            <a:off x="1066800" y="1752600"/>
            <a:ext cx="6553200" cy="1554163"/>
          </a:xfrm>
          <a:prstGeom prst="rect">
            <a:avLst/>
          </a:prstGeom>
          <a:noFill/>
          <a:ln w="9525">
            <a:noFill/>
            <a:miter lim="800000"/>
            <a:headEnd/>
            <a:tailEnd/>
          </a:ln>
        </p:spPr>
        <p:txBody>
          <a:bodyPr>
            <a:spAutoFit/>
          </a:bodyPr>
          <a:lstStyle/>
          <a:p>
            <a:r>
              <a:rPr lang="en-US" sz="3200" b="1" u="sng">
                <a:latin typeface="Arial" charset="0"/>
              </a:rPr>
              <a:t>Decibel (dB):</a:t>
            </a:r>
            <a:r>
              <a:rPr lang="en-US" sz="3200">
                <a:latin typeface="Arial" charset="0"/>
              </a:rPr>
              <a:t>  Unit of amplitude used most frequently in clinical audiology.</a:t>
            </a:r>
          </a:p>
        </p:txBody>
      </p:sp>
      <p:sp>
        <p:nvSpPr>
          <p:cNvPr id="31748" name="Text Box 4"/>
          <p:cNvSpPr txBox="1">
            <a:spLocks noChangeArrowheads="1"/>
          </p:cNvSpPr>
          <p:nvPr/>
        </p:nvSpPr>
        <p:spPr bwMode="auto">
          <a:xfrm>
            <a:off x="1066800" y="3581400"/>
            <a:ext cx="6772275" cy="1554163"/>
          </a:xfrm>
          <a:prstGeom prst="rect">
            <a:avLst/>
          </a:prstGeom>
          <a:noFill/>
          <a:ln w="9525">
            <a:noFill/>
            <a:miter lim="800000"/>
            <a:headEnd/>
            <a:tailEnd/>
          </a:ln>
        </p:spPr>
        <p:txBody>
          <a:bodyPr>
            <a:spAutoFit/>
          </a:bodyPr>
          <a:lstStyle/>
          <a:p>
            <a:r>
              <a:rPr lang="en-US" sz="3200" b="1" u="sng">
                <a:latin typeface="Arial" charset="0"/>
              </a:rPr>
              <a:t>Loudness</a:t>
            </a:r>
            <a:r>
              <a:rPr lang="en-US" sz="3200">
                <a:latin typeface="Arial" charset="0"/>
              </a:rPr>
              <a:t>:  The psychological correlate of amplitude (measured in sones, phons).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3"/>
          <a:srcRect/>
          <a:stretch>
            <a:fillRect/>
          </a:stretch>
        </p:blipFill>
        <p:spPr bwMode="auto">
          <a:xfrm>
            <a:off x="0" y="0"/>
            <a:ext cx="9144000" cy="6889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smtClean="0"/>
              <a:t>Hearing loss prevention</a:t>
            </a:r>
          </a:p>
        </p:txBody>
      </p:sp>
      <p:sp>
        <p:nvSpPr>
          <p:cNvPr id="33795" name="Rectangle 3"/>
          <p:cNvSpPr>
            <a:spLocks noGrp="1" noChangeArrowheads="1"/>
          </p:cNvSpPr>
          <p:nvPr>
            <p:ph type="body" idx="1"/>
          </p:nvPr>
        </p:nvSpPr>
        <p:spPr/>
        <p:txBody>
          <a:bodyPr/>
          <a:lstStyle/>
          <a:p>
            <a:pPr eaLnBrk="1" hangingPunct="1"/>
            <a:r>
              <a:rPr lang="en-US" sz="2400" smtClean="0"/>
              <a:t>Noise controls, hearing protectors</a:t>
            </a:r>
          </a:p>
          <a:p>
            <a:pPr lvl="1" eaLnBrk="1" hangingPunct="1"/>
            <a:r>
              <a:rPr lang="en-US" sz="2000" smtClean="0"/>
              <a:t>Primary prevention </a:t>
            </a:r>
            <a:r>
              <a:rPr lang="en-US" sz="2000" smtClean="0">
                <a:sym typeface="Wingdings" pitchFamily="2" charset="2"/>
              </a:rPr>
              <a:t> reduction or elimination of HL</a:t>
            </a:r>
          </a:p>
          <a:p>
            <a:pPr eaLnBrk="1" hangingPunct="1"/>
            <a:r>
              <a:rPr lang="en-US" sz="2400" smtClean="0"/>
              <a:t>Screening neonates, school age, elderly, industrial</a:t>
            </a:r>
          </a:p>
          <a:p>
            <a:pPr lvl="1" eaLnBrk="1" hangingPunct="1"/>
            <a:r>
              <a:rPr lang="en-US" sz="2000" smtClean="0"/>
              <a:t>Secondary prevention </a:t>
            </a:r>
            <a:r>
              <a:rPr lang="en-US" sz="2000" smtClean="0">
                <a:sym typeface="Wingdings" pitchFamily="2" charset="2"/>
              </a:rPr>
              <a:t> early identification to reduce negative effect of HL</a:t>
            </a:r>
            <a:endParaRPr lang="en-US" sz="2000" smtClean="0"/>
          </a:p>
          <a:p>
            <a:pPr eaLnBrk="1" hangingPunct="1"/>
            <a:r>
              <a:rPr lang="en-US" sz="2400" smtClean="0"/>
              <a:t>Audiology services (hearing aids, rehab)</a:t>
            </a:r>
          </a:p>
          <a:p>
            <a:pPr lvl="1" eaLnBrk="1" hangingPunct="1"/>
            <a:r>
              <a:rPr lang="en-US" sz="2000" smtClean="0"/>
              <a:t>Tertiary prevention </a:t>
            </a:r>
            <a:r>
              <a:rPr lang="en-US" sz="2000" smtClean="0">
                <a:sym typeface="Wingdings" pitchFamily="2" charset="2"/>
              </a:rPr>
              <a:t> services to deal with adverse effects of HL</a:t>
            </a:r>
            <a:endParaRPr lang="en-US" sz="2000" smtClean="0"/>
          </a:p>
          <a:p>
            <a:pPr lvl="1" eaLnBrk="1" hangingPunct="1"/>
            <a:endParaRPr lang="en-US" sz="2000" smtClean="0"/>
          </a:p>
          <a:p>
            <a:pPr eaLnBrk="1" hangingPunct="1">
              <a:buFont typeface="Wingdings" pitchFamily="2" charset="2"/>
              <a:buNone/>
            </a:pPr>
            <a:r>
              <a:rPr lang="en-US" sz="2400" smtClean="0"/>
              <a:t> </a:t>
            </a:r>
          </a:p>
          <a:p>
            <a:pPr lvl="1" eaLnBrk="1" hangingPunct="1"/>
            <a:endParaRPr lang="en-US" sz="2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AU" smtClean="0"/>
              <a:t>Types of Tests</a:t>
            </a:r>
          </a:p>
        </p:txBody>
      </p:sp>
      <p:sp>
        <p:nvSpPr>
          <p:cNvPr id="7172" name="Rectangle 3"/>
          <p:cNvSpPr>
            <a:spLocks noGrp="1" noChangeArrowheads="1"/>
          </p:cNvSpPr>
          <p:nvPr>
            <p:ph type="body" sz="half" idx="1"/>
          </p:nvPr>
        </p:nvSpPr>
        <p:spPr/>
        <p:txBody>
          <a:bodyPr/>
          <a:lstStyle/>
          <a:p>
            <a:pPr eaLnBrk="1" hangingPunct="1">
              <a:buFont typeface="Wingdings" pitchFamily="2" charset="2"/>
              <a:buNone/>
            </a:pPr>
            <a:r>
              <a:rPr lang="en-AU" sz="2400" smtClean="0"/>
              <a:t>BEHAVIOURAL</a:t>
            </a:r>
          </a:p>
          <a:p>
            <a:pPr lvl="1" eaLnBrk="1" hangingPunct="1"/>
            <a:r>
              <a:rPr lang="en-US" sz="2000" smtClean="0"/>
              <a:t>reliable &amp; consistent response to sound </a:t>
            </a:r>
          </a:p>
          <a:p>
            <a:pPr lvl="1" eaLnBrk="1" hangingPunct="1"/>
            <a:r>
              <a:rPr lang="en-US" sz="2000" smtClean="0"/>
              <a:t>Developmental age</a:t>
            </a:r>
          </a:p>
          <a:p>
            <a:pPr lvl="1" eaLnBrk="1" hangingPunct="1"/>
            <a:r>
              <a:rPr lang="en-US" sz="2000" smtClean="0"/>
              <a:t>not used in newborn screening</a:t>
            </a:r>
          </a:p>
          <a:p>
            <a:pPr eaLnBrk="1" hangingPunct="1">
              <a:buFont typeface="Wingdings" pitchFamily="2" charset="2"/>
              <a:buNone/>
            </a:pPr>
            <a:endParaRPr lang="en-AU" sz="2400" smtClean="0"/>
          </a:p>
        </p:txBody>
      </p:sp>
      <p:sp>
        <p:nvSpPr>
          <p:cNvPr id="7173" name="Rectangle 4"/>
          <p:cNvSpPr>
            <a:spLocks noGrp="1" noChangeArrowheads="1"/>
          </p:cNvSpPr>
          <p:nvPr>
            <p:ph type="body" sz="half" idx="2"/>
          </p:nvPr>
        </p:nvSpPr>
        <p:spPr/>
        <p:txBody>
          <a:bodyPr/>
          <a:lstStyle/>
          <a:p>
            <a:pPr marL="0" indent="0" eaLnBrk="1" hangingPunct="1">
              <a:buFont typeface="Wingdings" pitchFamily="2" charset="2"/>
              <a:buNone/>
            </a:pPr>
            <a:r>
              <a:rPr lang="en-AU" sz="2400" smtClean="0"/>
              <a:t>OBJECTIVE</a:t>
            </a:r>
          </a:p>
          <a:p>
            <a:pPr marL="381000" lvl="1" indent="-190500" eaLnBrk="1" hangingPunct="1"/>
            <a:r>
              <a:rPr lang="en-US" sz="2000" smtClean="0"/>
              <a:t>no voluntary response </a:t>
            </a:r>
          </a:p>
          <a:p>
            <a:pPr marL="381000" lvl="1" indent="-190500" eaLnBrk="1" hangingPunct="1"/>
            <a:r>
              <a:rPr lang="en-US" sz="2000" smtClean="0"/>
              <a:t>infants and young children</a:t>
            </a:r>
          </a:p>
          <a:p>
            <a:pPr marL="381000" lvl="1" indent="-190500" eaLnBrk="1" hangingPunct="1"/>
            <a:r>
              <a:rPr lang="en-US" sz="2000" smtClean="0"/>
              <a:t>non compliant subjects</a:t>
            </a:r>
          </a:p>
          <a:p>
            <a:pPr marL="381000" lvl="1" indent="-190500" eaLnBrk="1" hangingPunct="1"/>
            <a:r>
              <a:rPr lang="en-US" sz="2000" smtClean="0"/>
              <a:t>people with developmental level that doesn’t allow other testing.</a:t>
            </a:r>
            <a:endParaRPr lang="en-AU" sz="2000" smtClean="0"/>
          </a:p>
        </p:txBody>
      </p:sp>
      <p:pic>
        <p:nvPicPr>
          <p:cNvPr id="7174" name="Picture 5" descr="playaud"/>
          <p:cNvPicPr>
            <a:picLocks noChangeAspect="1" noChangeArrowheads="1"/>
          </p:cNvPicPr>
          <p:nvPr/>
        </p:nvPicPr>
        <p:blipFill>
          <a:blip r:embed="rId4"/>
          <a:srcRect/>
          <a:stretch>
            <a:fillRect/>
          </a:stretch>
        </p:blipFill>
        <p:spPr bwMode="auto">
          <a:xfrm>
            <a:off x="838200" y="4033838"/>
            <a:ext cx="4381500" cy="2924175"/>
          </a:xfrm>
          <a:prstGeom prst="rect">
            <a:avLst/>
          </a:prstGeom>
          <a:noFill/>
          <a:ln w="9525">
            <a:noFill/>
            <a:miter lim="800000"/>
            <a:headEnd/>
            <a:tailEnd/>
          </a:ln>
        </p:spPr>
      </p:pic>
      <p:graphicFrame>
        <p:nvGraphicFramePr>
          <p:cNvPr id="7170" name="Object 6"/>
          <p:cNvGraphicFramePr>
            <a:graphicFrameLocks noChangeAspect="1"/>
          </p:cNvGraphicFramePr>
          <p:nvPr/>
        </p:nvGraphicFramePr>
        <p:xfrm>
          <a:off x="5943600" y="4724400"/>
          <a:ext cx="2533650" cy="1828800"/>
        </p:xfrm>
        <a:graphic>
          <a:graphicData uri="http://schemas.openxmlformats.org/presentationml/2006/ole">
            <p:oleObj spid="_x0000_s7170" name="Bitmap Image" r:id="rId5" imgW="2534004" imgH="1828571" progId="PBrush">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143000" y="719138"/>
            <a:ext cx="7543800" cy="781050"/>
          </a:xfrm>
        </p:spPr>
        <p:txBody>
          <a:bodyPr/>
          <a:lstStyle/>
          <a:p>
            <a:pPr eaLnBrk="1" hangingPunct="1"/>
            <a:r>
              <a:rPr lang="en-US" u="sng" smtClean="0">
                <a:latin typeface="Tahoma" pitchFamily="34" charset="0"/>
              </a:rPr>
              <a:t>AUDIOLOGY</a:t>
            </a:r>
            <a:endParaRPr lang="en-US" u="sng" smtClean="0"/>
          </a:p>
        </p:txBody>
      </p:sp>
      <p:sp>
        <p:nvSpPr>
          <p:cNvPr id="19459" name="Rectangle 3"/>
          <p:cNvSpPr>
            <a:spLocks noGrp="1" noChangeArrowheads="1"/>
          </p:cNvSpPr>
          <p:nvPr>
            <p:ph type="body" idx="1"/>
          </p:nvPr>
        </p:nvSpPr>
        <p:spPr>
          <a:xfrm>
            <a:off x="685800" y="1752600"/>
            <a:ext cx="7772400" cy="4114800"/>
          </a:xfrm>
        </p:spPr>
        <p:txBody>
          <a:bodyPr/>
          <a:lstStyle/>
          <a:p>
            <a:pPr eaLnBrk="1" hangingPunct="1">
              <a:buFontTx/>
              <a:buNone/>
            </a:pPr>
            <a:r>
              <a:rPr lang="en-US" smtClean="0">
                <a:latin typeface="Tahoma" pitchFamily="34" charset="0"/>
              </a:rPr>
              <a:t>     The study of sound and hearing</a:t>
            </a:r>
          </a:p>
          <a:p>
            <a:pPr eaLnBrk="1" hangingPunct="1">
              <a:buFontTx/>
              <a:buNone/>
            </a:pPr>
            <a:r>
              <a:rPr lang="en-US" smtClean="0">
                <a:latin typeface="Tahoma" pitchFamily="34" charset="0"/>
              </a:rPr>
              <a:t>      </a:t>
            </a:r>
            <a:r>
              <a:rPr lang="en-US" u="sng" smtClean="0">
                <a:latin typeface="Tahoma" pitchFamily="34" charset="0"/>
              </a:rPr>
              <a:t>Sound</a:t>
            </a:r>
            <a:r>
              <a:rPr lang="en-US" smtClean="0">
                <a:latin typeface="Tahoma" pitchFamily="34" charset="0"/>
              </a:rPr>
              <a:t>=physical stimulus that evoke </a:t>
            </a:r>
          </a:p>
          <a:p>
            <a:pPr eaLnBrk="1" hangingPunct="1">
              <a:buFontTx/>
              <a:buNone/>
            </a:pPr>
            <a:r>
              <a:rPr lang="en-US" smtClean="0">
                <a:latin typeface="Tahoma" pitchFamily="34" charset="0"/>
              </a:rPr>
              <a:t>                  sensation of hearing.</a:t>
            </a:r>
          </a:p>
          <a:p>
            <a:pPr eaLnBrk="1" hangingPunct="1">
              <a:buFontTx/>
              <a:buNone/>
            </a:pPr>
            <a:r>
              <a:rPr lang="en-US" smtClean="0">
                <a:latin typeface="Tahoma" pitchFamily="34" charset="0"/>
              </a:rPr>
              <a:t>       </a:t>
            </a:r>
            <a:r>
              <a:rPr lang="en-US" u="sng" smtClean="0">
                <a:latin typeface="Tahoma" pitchFamily="34" charset="0"/>
              </a:rPr>
              <a:t>Audiometry</a:t>
            </a:r>
            <a:r>
              <a:rPr lang="en-US" smtClean="0">
                <a:latin typeface="Tahoma" pitchFamily="34" charset="0"/>
              </a:rPr>
              <a:t>=the measurement of </a:t>
            </a:r>
          </a:p>
          <a:p>
            <a:pPr eaLnBrk="1" hangingPunct="1">
              <a:buFontTx/>
              <a:buNone/>
            </a:pPr>
            <a:r>
              <a:rPr lang="en-US" smtClean="0">
                <a:latin typeface="Tahoma" pitchFamily="34" charset="0"/>
              </a:rPr>
              <a:t>                         hearing sensitivity.</a:t>
            </a:r>
          </a:p>
          <a:p>
            <a:pPr eaLnBrk="1" hangingPunct="1"/>
            <a:endParaRPr lang="en-US" smtClean="0">
              <a:latin typeface="Tahoma" pitchFamily="34" charset="0"/>
            </a:endParaRPr>
          </a:p>
          <a:p>
            <a:pPr eaLnBrk="1" hangingPunct="1"/>
            <a:endParaRPr lang="en-US" u="sng" smtClean="0">
              <a:latin typeface="Tahom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95400" y="2743200"/>
            <a:ext cx="3048000" cy="1524000"/>
            <a:chOff x="816" y="1728"/>
            <a:chExt cx="1920" cy="384"/>
          </a:xfrm>
        </p:grpSpPr>
        <p:sp>
          <p:nvSpPr>
            <p:cNvPr id="34849" name="AutoShape 3"/>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50" name="Text Box 4"/>
            <p:cNvSpPr txBox="1">
              <a:spLocks noChangeArrowheads="1"/>
            </p:cNvSpPr>
            <p:nvPr/>
          </p:nvSpPr>
          <p:spPr bwMode="auto">
            <a:xfrm>
              <a:off x="912" y="1776"/>
              <a:ext cx="1824" cy="115"/>
            </a:xfrm>
            <a:prstGeom prst="rect">
              <a:avLst/>
            </a:prstGeom>
            <a:noFill/>
            <a:ln w="9525">
              <a:noFill/>
              <a:miter lim="800000"/>
              <a:headEnd/>
              <a:tailEnd/>
            </a:ln>
          </p:spPr>
          <p:txBody>
            <a:bodyPr>
              <a:spAutoFit/>
            </a:bodyPr>
            <a:lstStyle/>
            <a:p>
              <a:pPr>
                <a:spcBef>
                  <a:spcPct val="50000"/>
                </a:spcBef>
              </a:pPr>
              <a:r>
                <a:rPr lang="en-AU">
                  <a:latin typeface="Trebuchet MS" pitchFamily="34" charset="0"/>
                </a:rPr>
                <a:t>Request responses</a:t>
              </a:r>
            </a:p>
          </p:txBody>
        </p:sp>
      </p:grpSp>
      <p:sp>
        <p:nvSpPr>
          <p:cNvPr id="34819" name="Rectangle 5"/>
          <p:cNvSpPr>
            <a:spLocks noGrp="1" noChangeArrowheads="1"/>
          </p:cNvSpPr>
          <p:nvPr>
            <p:ph type="title"/>
          </p:nvPr>
        </p:nvSpPr>
        <p:spPr/>
        <p:txBody>
          <a:bodyPr/>
          <a:lstStyle/>
          <a:p>
            <a:pPr eaLnBrk="1" hangingPunct="1"/>
            <a:r>
              <a:rPr lang="en-US" sz="3000" smtClean="0"/>
              <a:t>Age based hearing assessment</a:t>
            </a:r>
          </a:p>
        </p:txBody>
      </p:sp>
      <p:grpSp>
        <p:nvGrpSpPr>
          <p:cNvPr id="3" name="Group 6"/>
          <p:cNvGrpSpPr>
            <a:grpSpLocks/>
          </p:cNvGrpSpPr>
          <p:nvPr/>
        </p:nvGrpSpPr>
        <p:grpSpPr bwMode="auto">
          <a:xfrm>
            <a:off x="1295400" y="5105400"/>
            <a:ext cx="3048000" cy="609600"/>
            <a:chOff x="816" y="1728"/>
            <a:chExt cx="1920" cy="384"/>
          </a:xfrm>
        </p:grpSpPr>
        <p:sp>
          <p:nvSpPr>
            <p:cNvPr id="34847" name="AutoShape 7"/>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8" name="Text Box 8"/>
            <p:cNvSpPr txBox="1">
              <a:spLocks noChangeArrowheads="1"/>
            </p:cNvSpPr>
            <p:nvPr/>
          </p:nvSpPr>
          <p:spPr bwMode="auto">
            <a:xfrm>
              <a:off x="912" y="1776"/>
              <a:ext cx="1824" cy="288"/>
            </a:xfrm>
            <a:prstGeom prst="rect">
              <a:avLst/>
            </a:prstGeom>
            <a:noFill/>
            <a:ln w="9525">
              <a:noFill/>
              <a:miter lim="800000"/>
              <a:headEnd/>
              <a:tailEnd/>
            </a:ln>
          </p:spPr>
          <p:txBody>
            <a:bodyPr>
              <a:spAutoFit/>
            </a:bodyPr>
            <a:lstStyle/>
            <a:p>
              <a:pPr>
                <a:spcBef>
                  <a:spcPct val="50000"/>
                </a:spcBef>
              </a:pPr>
              <a:r>
                <a:rPr lang="en-AU">
                  <a:latin typeface="Trebuchet MS" pitchFamily="34" charset="0"/>
                </a:rPr>
                <a:t>Observe responses</a:t>
              </a:r>
            </a:p>
          </p:txBody>
        </p:sp>
      </p:grpSp>
      <p:sp>
        <p:nvSpPr>
          <p:cNvPr id="34821" name="Text Box 9"/>
          <p:cNvSpPr txBox="1">
            <a:spLocks noChangeArrowheads="1"/>
          </p:cNvSpPr>
          <p:nvPr/>
        </p:nvSpPr>
        <p:spPr bwMode="auto">
          <a:xfrm>
            <a:off x="1371600" y="1905000"/>
            <a:ext cx="2895600" cy="457200"/>
          </a:xfrm>
          <a:prstGeom prst="rect">
            <a:avLst/>
          </a:prstGeom>
          <a:noFill/>
          <a:ln w="9525">
            <a:noFill/>
            <a:miter lim="800000"/>
            <a:headEnd/>
            <a:tailEnd/>
          </a:ln>
        </p:spPr>
        <p:txBody>
          <a:bodyPr>
            <a:spAutoFit/>
          </a:bodyPr>
          <a:lstStyle/>
          <a:p>
            <a:pPr>
              <a:spcBef>
                <a:spcPct val="50000"/>
              </a:spcBef>
            </a:pPr>
            <a:r>
              <a:rPr lang="en-AU">
                <a:latin typeface="Trebuchet MS" pitchFamily="34" charset="0"/>
              </a:rPr>
              <a:t>BEHAVIOURAL</a:t>
            </a:r>
          </a:p>
        </p:txBody>
      </p:sp>
      <p:sp>
        <p:nvSpPr>
          <p:cNvPr id="34822" name="Text Box 10"/>
          <p:cNvSpPr txBox="1">
            <a:spLocks noChangeArrowheads="1"/>
          </p:cNvSpPr>
          <p:nvPr/>
        </p:nvSpPr>
        <p:spPr bwMode="auto">
          <a:xfrm>
            <a:off x="5486400" y="1905000"/>
            <a:ext cx="2895600" cy="457200"/>
          </a:xfrm>
          <a:prstGeom prst="rect">
            <a:avLst/>
          </a:prstGeom>
          <a:noFill/>
          <a:ln w="9525">
            <a:noFill/>
            <a:miter lim="800000"/>
            <a:headEnd/>
            <a:tailEnd/>
          </a:ln>
        </p:spPr>
        <p:txBody>
          <a:bodyPr>
            <a:spAutoFit/>
          </a:bodyPr>
          <a:lstStyle/>
          <a:p>
            <a:pPr>
              <a:spcBef>
                <a:spcPct val="50000"/>
              </a:spcBef>
            </a:pPr>
            <a:r>
              <a:rPr lang="en-AU">
                <a:latin typeface="Trebuchet MS" pitchFamily="34" charset="0"/>
              </a:rPr>
              <a:t>OBJECTIVE</a:t>
            </a:r>
          </a:p>
        </p:txBody>
      </p:sp>
      <p:grpSp>
        <p:nvGrpSpPr>
          <p:cNvPr id="4" name="Group 11"/>
          <p:cNvGrpSpPr>
            <a:grpSpLocks/>
          </p:cNvGrpSpPr>
          <p:nvPr/>
        </p:nvGrpSpPr>
        <p:grpSpPr bwMode="auto">
          <a:xfrm>
            <a:off x="4800600" y="2743200"/>
            <a:ext cx="3048000" cy="3048000"/>
            <a:chOff x="816" y="1728"/>
            <a:chExt cx="1920" cy="384"/>
          </a:xfrm>
        </p:grpSpPr>
        <p:sp>
          <p:nvSpPr>
            <p:cNvPr id="34845" name="AutoShape 12"/>
            <p:cNvSpPr>
              <a:spLocks noChangeArrowheads="1"/>
            </p:cNvSpPr>
            <p:nvPr/>
          </p:nvSpPr>
          <p:spPr bwMode="auto">
            <a:xfrm>
              <a:off x="816" y="172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6" name="Text Box 13"/>
            <p:cNvSpPr txBox="1">
              <a:spLocks noChangeArrowheads="1"/>
            </p:cNvSpPr>
            <p:nvPr/>
          </p:nvSpPr>
          <p:spPr bwMode="auto">
            <a:xfrm>
              <a:off x="912" y="1776"/>
              <a:ext cx="1824" cy="58"/>
            </a:xfrm>
            <a:prstGeom prst="rect">
              <a:avLst/>
            </a:prstGeom>
            <a:noFill/>
            <a:ln w="9525">
              <a:noFill/>
              <a:miter lim="800000"/>
              <a:headEnd/>
              <a:tailEnd/>
            </a:ln>
          </p:spPr>
          <p:txBody>
            <a:bodyPr>
              <a:spAutoFit/>
            </a:bodyPr>
            <a:lstStyle/>
            <a:p>
              <a:pPr>
                <a:spcBef>
                  <a:spcPct val="50000"/>
                </a:spcBef>
              </a:pPr>
              <a:r>
                <a:rPr lang="en-AU">
                  <a:latin typeface="Trebuchet MS" pitchFamily="34" charset="0"/>
                </a:rPr>
                <a:t>Measure responses</a:t>
              </a:r>
            </a:p>
          </p:txBody>
        </p:sp>
      </p:grpSp>
      <p:grpSp>
        <p:nvGrpSpPr>
          <p:cNvPr id="5" name="Group 14"/>
          <p:cNvGrpSpPr>
            <a:grpSpLocks/>
          </p:cNvGrpSpPr>
          <p:nvPr/>
        </p:nvGrpSpPr>
        <p:grpSpPr bwMode="auto">
          <a:xfrm>
            <a:off x="1295400" y="4419600"/>
            <a:ext cx="3048000" cy="609600"/>
            <a:chOff x="816" y="2208"/>
            <a:chExt cx="1920" cy="384"/>
          </a:xfrm>
        </p:grpSpPr>
        <p:sp>
          <p:nvSpPr>
            <p:cNvPr id="34843" name="AutoShape 15"/>
            <p:cNvSpPr>
              <a:spLocks noChangeArrowheads="1"/>
            </p:cNvSpPr>
            <p:nvPr/>
          </p:nvSpPr>
          <p:spPr bwMode="auto">
            <a:xfrm>
              <a:off x="816" y="2208"/>
              <a:ext cx="1824" cy="384"/>
            </a:xfrm>
            <a:prstGeom prst="roundRect">
              <a:avLst>
                <a:gd name="adj" fmla="val 16667"/>
              </a:avLst>
            </a:prstGeom>
            <a:solidFill>
              <a:schemeClr val="accent1"/>
            </a:solidFill>
            <a:ln w="9525">
              <a:solidFill>
                <a:schemeClr val="tx1"/>
              </a:solidFill>
              <a:miter lim="800000"/>
              <a:headEnd/>
              <a:tailEnd/>
            </a:ln>
          </p:spPr>
          <p:txBody>
            <a:bodyPr wrap="none" anchor="ctr"/>
            <a:lstStyle/>
            <a:p>
              <a:endParaRPr lang="ar-SA"/>
            </a:p>
          </p:txBody>
        </p:sp>
        <p:sp>
          <p:nvSpPr>
            <p:cNvPr id="34844" name="Text Box 16"/>
            <p:cNvSpPr txBox="1">
              <a:spLocks noChangeArrowheads="1"/>
            </p:cNvSpPr>
            <p:nvPr/>
          </p:nvSpPr>
          <p:spPr bwMode="auto">
            <a:xfrm>
              <a:off x="816" y="2256"/>
              <a:ext cx="1920" cy="288"/>
            </a:xfrm>
            <a:prstGeom prst="rect">
              <a:avLst/>
            </a:prstGeom>
            <a:noFill/>
            <a:ln w="9525">
              <a:noFill/>
              <a:miter lim="800000"/>
              <a:headEnd/>
              <a:tailEnd/>
            </a:ln>
          </p:spPr>
          <p:txBody>
            <a:bodyPr>
              <a:spAutoFit/>
            </a:bodyPr>
            <a:lstStyle/>
            <a:p>
              <a:pPr>
                <a:spcBef>
                  <a:spcPct val="50000"/>
                </a:spcBef>
              </a:pPr>
              <a:r>
                <a:rPr lang="en-AU">
                  <a:latin typeface="Trebuchet MS" pitchFamily="34" charset="0"/>
                </a:rPr>
                <a:t>Condition responses</a:t>
              </a:r>
            </a:p>
          </p:txBody>
        </p:sp>
      </p:grpSp>
      <p:sp>
        <p:nvSpPr>
          <p:cNvPr id="34825" name="Line 17"/>
          <p:cNvSpPr>
            <a:spLocks noChangeShapeType="1"/>
          </p:cNvSpPr>
          <p:nvPr/>
        </p:nvSpPr>
        <p:spPr bwMode="auto">
          <a:xfrm>
            <a:off x="1066800" y="2590800"/>
            <a:ext cx="0" cy="3276600"/>
          </a:xfrm>
          <a:prstGeom prst="line">
            <a:avLst/>
          </a:prstGeom>
          <a:noFill/>
          <a:ln w="9525">
            <a:solidFill>
              <a:schemeClr val="tx1"/>
            </a:solidFill>
            <a:miter lim="800000"/>
            <a:headEnd/>
            <a:tailEnd/>
          </a:ln>
        </p:spPr>
        <p:txBody>
          <a:bodyPr wrap="none"/>
          <a:lstStyle/>
          <a:p>
            <a:endParaRPr lang="en-US"/>
          </a:p>
        </p:txBody>
      </p:sp>
      <p:sp>
        <p:nvSpPr>
          <p:cNvPr id="34826" name="Line 18"/>
          <p:cNvSpPr>
            <a:spLocks noChangeShapeType="1"/>
          </p:cNvSpPr>
          <p:nvPr/>
        </p:nvSpPr>
        <p:spPr bwMode="auto">
          <a:xfrm>
            <a:off x="1066800" y="5867400"/>
            <a:ext cx="7086600" cy="0"/>
          </a:xfrm>
          <a:prstGeom prst="line">
            <a:avLst/>
          </a:prstGeom>
          <a:noFill/>
          <a:ln w="9525">
            <a:solidFill>
              <a:schemeClr val="tx1"/>
            </a:solidFill>
            <a:miter lim="800000"/>
            <a:headEnd/>
            <a:tailEnd/>
          </a:ln>
        </p:spPr>
        <p:txBody>
          <a:bodyPr wrap="none"/>
          <a:lstStyle/>
          <a:p>
            <a:endParaRPr lang="en-US"/>
          </a:p>
        </p:txBody>
      </p:sp>
      <p:sp>
        <p:nvSpPr>
          <p:cNvPr id="34827" name="Text Box 19"/>
          <p:cNvSpPr txBox="1">
            <a:spLocks noChangeArrowheads="1"/>
          </p:cNvSpPr>
          <p:nvPr/>
        </p:nvSpPr>
        <p:spPr bwMode="auto">
          <a:xfrm rot="-10781425">
            <a:off x="762000" y="5257800"/>
            <a:ext cx="428625" cy="685800"/>
          </a:xfrm>
          <a:prstGeom prst="rect">
            <a:avLst/>
          </a:prstGeom>
          <a:noFill/>
          <a:ln w="9525">
            <a:noFill/>
            <a:miter lim="800000"/>
            <a:headEnd/>
            <a:tailEnd/>
          </a:ln>
        </p:spPr>
        <p:txBody>
          <a:bodyPr vert="eaVert">
            <a:spAutoFit/>
          </a:bodyPr>
          <a:lstStyle/>
          <a:p>
            <a:pPr>
              <a:spcBef>
                <a:spcPct val="50000"/>
              </a:spcBef>
            </a:pPr>
            <a:r>
              <a:rPr lang="en-AU" sz="1600" b="1">
                <a:solidFill>
                  <a:srgbClr val="000000"/>
                </a:solidFill>
                <a:latin typeface="Trebuchet MS" pitchFamily="34" charset="0"/>
              </a:rPr>
              <a:t>BIRTH</a:t>
            </a:r>
          </a:p>
        </p:txBody>
      </p:sp>
      <p:sp>
        <p:nvSpPr>
          <p:cNvPr id="34828" name="Text Box 20"/>
          <p:cNvSpPr txBox="1">
            <a:spLocks noChangeArrowheads="1"/>
          </p:cNvSpPr>
          <p:nvPr/>
        </p:nvSpPr>
        <p:spPr bwMode="auto">
          <a:xfrm rot="-10781425">
            <a:off x="758825" y="4191000"/>
            <a:ext cx="428625" cy="1065213"/>
          </a:xfrm>
          <a:prstGeom prst="rect">
            <a:avLst/>
          </a:prstGeom>
          <a:noFill/>
          <a:ln w="9525">
            <a:noFill/>
            <a:miter lim="800000"/>
            <a:headEnd/>
            <a:tailEnd/>
          </a:ln>
        </p:spPr>
        <p:txBody>
          <a:bodyPr vert="eaVert">
            <a:spAutoFit/>
          </a:bodyPr>
          <a:lstStyle/>
          <a:p>
            <a:pPr>
              <a:spcBef>
                <a:spcPct val="50000"/>
              </a:spcBef>
            </a:pPr>
            <a:r>
              <a:rPr lang="en-AU" sz="1600" b="1">
                <a:solidFill>
                  <a:srgbClr val="000000"/>
                </a:solidFill>
                <a:latin typeface="Trebuchet MS" pitchFamily="34" charset="0"/>
              </a:rPr>
              <a:t>TODDLER</a:t>
            </a:r>
          </a:p>
        </p:txBody>
      </p:sp>
      <p:sp>
        <p:nvSpPr>
          <p:cNvPr id="34829" name="Text Box 21"/>
          <p:cNvSpPr txBox="1">
            <a:spLocks noChangeArrowheads="1"/>
          </p:cNvSpPr>
          <p:nvPr/>
        </p:nvSpPr>
        <p:spPr bwMode="auto">
          <a:xfrm rot="-10781425">
            <a:off x="760413" y="2362200"/>
            <a:ext cx="428625" cy="1751013"/>
          </a:xfrm>
          <a:prstGeom prst="rect">
            <a:avLst/>
          </a:prstGeom>
          <a:noFill/>
          <a:ln w="9525">
            <a:noFill/>
            <a:miter lim="800000"/>
            <a:headEnd/>
            <a:tailEnd/>
          </a:ln>
        </p:spPr>
        <p:txBody>
          <a:bodyPr vert="eaVert">
            <a:spAutoFit/>
          </a:bodyPr>
          <a:lstStyle/>
          <a:p>
            <a:pPr>
              <a:spcBef>
                <a:spcPct val="50000"/>
              </a:spcBef>
            </a:pPr>
            <a:r>
              <a:rPr lang="en-AU" sz="1600" b="1">
                <a:solidFill>
                  <a:srgbClr val="000000"/>
                </a:solidFill>
                <a:latin typeface="Trebuchet MS" pitchFamily="34" charset="0"/>
              </a:rPr>
              <a:t>SCHOOL-AGED +</a:t>
            </a:r>
          </a:p>
        </p:txBody>
      </p:sp>
      <p:sp>
        <p:nvSpPr>
          <p:cNvPr id="34830" name="Text Box 22"/>
          <p:cNvSpPr txBox="1">
            <a:spLocks noChangeArrowheads="1"/>
          </p:cNvSpPr>
          <p:nvPr/>
        </p:nvSpPr>
        <p:spPr bwMode="auto">
          <a:xfrm>
            <a:off x="1219200" y="6011863"/>
            <a:ext cx="6477000" cy="457200"/>
          </a:xfrm>
          <a:prstGeom prst="rect">
            <a:avLst/>
          </a:prstGeom>
          <a:noFill/>
          <a:ln w="9525">
            <a:noFill/>
            <a:miter lim="800000"/>
            <a:headEnd/>
            <a:tailEnd/>
          </a:ln>
        </p:spPr>
        <p:txBody>
          <a:bodyPr>
            <a:spAutoFit/>
          </a:bodyPr>
          <a:lstStyle/>
          <a:p>
            <a:pPr>
              <a:spcBef>
                <a:spcPct val="50000"/>
              </a:spcBef>
            </a:pPr>
            <a:r>
              <a:rPr lang="en-AU">
                <a:solidFill>
                  <a:srgbClr val="000000"/>
                </a:solidFill>
                <a:latin typeface="Trebuchet MS" pitchFamily="34" charset="0"/>
              </a:rPr>
              <a:t>Need to</a:t>
            </a:r>
            <a:r>
              <a:rPr lang="en-AU"/>
              <a:t> </a:t>
            </a:r>
            <a:r>
              <a:rPr lang="en-AU">
                <a:solidFill>
                  <a:srgbClr val="000000"/>
                </a:solidFill>
                <a:latin typeface="Trebuchet MS" pitchFamily="34" charset="0"/>
              </a:rPr>
              <a:t>consider individual’s functional age</a:t>
            </a:r>
          </a:p>
        </p:txBody>
      </p:sp>
      <p:grpSp>
        <p:nvGrpSpPr>
          <p:cNvPr id="6" name="Group 23"/>
          <p:cNvGrpSpPr>
            <a:grpSpLocks/>
          </p:cNvGrpSpPr>
          <p:nvPr/>
        </p:nvGrpSpPr>
        <p:grpSpPr bwMode="auto">
          <a:xfrm>
            <a:off x="1143000" y="5181600"/>
            <a:ext cx="3200400" cy="457200"/>
            <a:chOff x="720" y="3408"/>
            <a:chExt cx="2016" cy="288"/>
          </a:xfrm>
        </p:grpSpPr>
        <p:sp>
          <p:nvSpPr>
            <p:cNvPr id="34841" name="AutoShape 24"/>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2" name="Text Box 25"/>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a:solidFill>
                    <a:srgbClr val="000000"/>
                  </a:solidFill>
                  <a:latin typeface="Trebuchet MS" pitchFamily="34" charset="0"/>
                </a:rPr>
                <a:t>BOA</a:t>
              </a:r>
            </a:p>
          </p:txBody>
        </p:sp>
      </p:grpSp>
      <p:grpSp>
        <p:nvGrpSpPr>
          <p:cNvPr id="7" name="Group 26"/>
          <p:cNvGrpSpPr>
            <a:grpSpLocks/>
          </p:cNvGrpSpPr>
          <p:nvPr/>
        </p:nvGrpSpPr>
        <p:grpSpPr bwMode="auto">
          <a:xfrm>
            <a:off x="1143000" y="4495800"/>
            <a:ext cx="3200400" cy="457200"/>
            <a:chOff x="720" y="3408"/>
            <a:chExt cx="2016" cy="288"/>
          </a:xfrm>
        </p:grpSpPr>
        <p:sp>
          <p:nvSpPr>
            <p:cNvPr id="34839" name="AutoShape 27"/>
            <p:cNvSpPr>
              <a:spLocks noChangeArrowheads="1"/>
            </p:cNvSpPr>
            <p:nvPr/>
          </p:nvSpPr>
          <p:spPr bwMode="auto">
            <a:xfrm>
              <a:off x="720" y="340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40" name="Text Box 28"/>
            <p:cNvSpPr txBox="1">
              <a:spLocks noChangeArrowheads="1"/>
            </p:cNvSpPr>
            <p:nvPr/>
          </p:nvSpPr>
          <p:spPr bwMode="auto">
            <a:xfrm>
              <a:off x="1056" y="3408"/>
              <a:ext cx="1248" cy="288"/>
            </a:xfrm>
            <a:prstGeom prst="rect">
              <a:avLst/>
            </a:prstGeom>
            <a:noFill/>
            <a:ln w="9525">
              <a:noFill/>
              <a:miter lim="800000"/>
              <a:headEnd/>
              <a:tailEnd/>
            </a:ln>
          </p:spPr>
          <p:txBody>
            <a:bodyPr>
              <a:spAutoFit/>
            </a:bodyPr>
            <a:lstStyle/>
            <a:p>
              <a:pPr algn="ctr">
                <a:spcBef>
                  <a:spcPct val="50000"/>
                </a:spcBef>
              </a:pPr>
              <a:r>
                <a:rPr lang="en-AU">
                  <a:solidFill>
                    <a:srgbClr val="000000"/>
                  </a:solidFill>
                  <a:latin typeface="Trebuchet MS" pitchFamily="34" charset="0"/>
                </a:rPr>
                <a:t>VROA</a:t>
              </a:r>
            </a:p>
          </p:txBody>
        </p:sp>
      </p:grpSp>
      <p:grpSp>
        <p:nvGrpSpPr>
          <p:cNvPr id="8" name="Group 29"/>
          <p:cNvGrpSpPr>
            <a:grpSpLocks/>
          </p:cNvGrpSpPr>
          <p:nvPr/>
        </p:nvGrpSpPr>
        <p:grpSpPr bwMode="auto">
          <a:xfrm>
            <a:off x="1143000" y="3886200"/>
            <a:ext cx="3200400" cy="457200"/>
            <a:chOff x="720" y="2448"/>
            <a:chExt cx="2016" cy="288"/>
          </a:xfrm>
        </p:grpSpPr>
        <p:sp>
          <p:nvSpPr>
            <p:cNvPr id="34837" name="AutoShape 30"/>
            <p:cNvSpPr>
              <a:spLocks noChangeArrowheads="1"/>
            </p:cNvSpPr>
            <p:nvPr/>
          </p:nvSpPr>
          <p:spPr bwMode="auto">
            <a:xfrm>
              <a:off x="720" y="2448"/>
              <a:ext cx="2016" cy="288"/>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8" name="Text Box 31"/>
            <p:cNvSpPr txBox="1">
              <a:spLocks noChangeArrowheads="1"/>
            </p:cNvSpPr>
            <p:nvPr/>
          </p:nvSpPr>
          <p:spPr bwMode="auto">
            <a:xfrm>
              <a:off x="768" y="2448"/>
              <a:ext cx="1920" cy="288"/>
            </a:xfrm>
            <a:prstGeom prst="rect">
              <a:avLst/>
            </a:prstGeom>
            <a:noFill/>
            <a:ln w="9525">
              <a:noFill/>
              <a:miter lim="800000"/>
              <a:headEnd/>
              <a:tailEnd/>
            </a:ln>
          </p:spPr>
          <p:txBody>
            <a:bodyPr>
              <a:spAutoFit/>
            </a:bodyPr>
            <a:lstStyle/>
            <a:p>
              <a:pPr algn="ctr">
                <a:spcBef>
                  <a:spcPct val="50000"/>
                </a:spcBef>
              </a:pPr>
              <a:r>
                <a:rPr lang="en-AU">
                  <a:solidFill>
                    <a:srgbClr val="000000"/>
                  </a:solidFill>
                  <a:latin typeface="Trebuchet MS" pitchFamily="34" charset="0"/>
                </a:rPr>
                <a:t>PLAY AUDIOMETRY</a:t>
              </a:r>
            </a:p>
          </p:txBody>
        </p:sp>
      </p:grpSp>
      <p:grpSp>
        <p:nvGrpSpPr>
          <p:cNvPr id="9" name="Group 32"/>
          <p:cNvGrpSpPr>
            <a:grpSpLocks/>
          </p:cNvGrpSpPr>
          <p:nvPr/>
        </p:nvGrpSpPr>
        <p:grpSpPr bwMode="auto">
          <a:xfrm>
            <a:off x="1143000" y="2819400"/>
            <a:ext cx="3200400" cy="990600"/>
            <a:chOff x="720" y="1776"/>
            <a:chExt cx="2016" cy="624"/>
          </a:xfrm>
        </p:grpSpPr>
        <p:sp>
          <p:nvSpPr>
            <p:cNvPr id="34835" name="AutoShape 33"/>
            <p:cNvSpPr>
              <a:spLocks noChangeArrowheads="1"/>
            </p:cNvSpPr>
            <p:nvPr/>
          </p:nvSpPr>
          <p:spPr bwMode="auto">
            <a:xfrm>
              <a:off x="720" y="1776"/>
              <a:ext cx="2016" cy="624"/>
            </a:xfrm>
            <a:prstGeom prst="roundRect">
              <a:avLst>
                <a:gd name="adj" fmla="val 16667"/>
              </a:avLst>
            </a:prstGeom>
            <a:gradFill rotWithShape="0">
              <a:gsLst>
                <a:gs pos="0">
                  <a:srgbClr val="FF9933"/>
                </a:gs>
                <a:gs pos="100000">
                  <a:srgbClr val="FF0000"/>
                </a:gs>
              </a:gsLst>
              <a:lin ang="5400000" scaled="1"/>
            </a:gradFill>
            <a:ln w="9525">
              <a:noFill/>
              <a:miter lim="800000"/>
              <a:headEnd/>
              <a:tailEnd/>
            </a:ln>
          </p:spPr>
          <p:txBody>
            <a:bodyPr wrap="none" anchor="ctr"/>
            <a:lstStyle/>
            <a:p>
              <a:endParaRPr lang="ar-SA"/>
            </a:p>
          </p:txBody>
        </p:sp>
        <p:sp>
          <p:nvSpPr>
            <p:cNvPr id="34836" name="Text Box 34"/>
            <p:cNvSpPr txBox="1">
              <a:spLocks noChangeArrowheads="1"/>
            </p:cNvSpPr>
            <p:nvPr/>
          </p:nvSpPr>
          <p:spPr bwMode="auto">
            <a:xfrm>
              <a:off x="768" y="1824"/>
              <a:ext cx="1920" cy="518"/>
            </a:xfrm>
            <a:prstGeom prst="rect">
              <a:avLst/>
            </a:prstGeom>
            <a:noFill/>
            <a:ln w="9525">
              <a:noFill/>
              <a:miter lim="800000"/>
              <a:headEnd/>
              <a:tailEnd/>
            </a:ln>
          </p:spPr>
          <p:txBody>
            <a:bodyPr>
              <a:spAutoFit/>
            </a:bodyPr>
            <a:lstStyle/>
            <a:p>
              <a:pPr algn="ctr">
                <a:spcBef>
                  <a:spcPct val="50000"/>
                </a:spcBef>
              </a:pPr>
              <a:r>
                <a:rPr lang="en-AU">
                  <a:solidFill>
                    <a:srgbClr val="000000"/>
                  </a:solidFill>
                  <a:latin typeface="Trebuchet MS" pitchFamily="34" charset="0"/>
                </a:rPr>
                <a:t>PURE TONE AUDIOMETRY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499"/>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Overview</a:t>
            </a:r>
          </a:p>
        </p:txBody>
      </p:sp>
      <p:sp>
        <p:nvSpPr>
          <p:cNvPr id="35843" name="Rectangle 3"/>
          <p:cNvSpPr>
            <a:spLocks noGrp="1" noChangeArrowheads="1"/>
          </p:cNvSpPr>
          <p:nvPr>
            <p:ph type="body" idx="1"/>
          </p:nvPr>
        </p:nvSpPr>
        <p:spPr/>
        <p:txBody>
          <a:bodyPr/>
          <a:lstStyle/>
          <a:p>
            <a:pPr eaLnBrk="1" hangingPunct="1"/>
            <a:r>
              <a:rPr lang="en-US" smtClean="0"/>
              <a:t>Behavioral audiometry</a:t>
            </a:r>
          </a:p>
          <a:p>
            <a:pPr eaLnBrk="1" hangingPunct="1"/>
            <a:r>
              <a:rPr lang="en-US" smtClean="0"/>
              <a:t>Tympanometry</a:t>
            </a:r>
          </a:p>
          <a:p>
            <a:pPr eaLnBrk="1" hangingPunct="1"/>
            <a:r>
              <a:rPr lang="en-US" smtClean="0"/>
              <a:t>Acoustic reflex measurements</a:t>
            </a:r>
          </a:p>
          <a:p>
            <a:pPr eaLnBrk="1" hangingPunct="1"/>
            <a:r>
              <a:rPr lang="en-US" smtClean="0"/>
              <a:t>ECochG</a:t>
            </a:r>
          </a:p>
          <a:p>
            <a:pPr eaLnBrk="1" hangingPunct="1"/>
            <a:r>
              <a:rPr lang="en-US" smtClean="0"/>
              <a:t>Auditory Brainstem Response (ABR)</a:t>
            </a:r>
          </a:p>
          <a:p>
            <a:pPr eaLnBrk="1" hangingPunct="1"/>
            <a:r>
              <a:rPr lang="en-US" smtClean="0"/>
              <a:t>Otoacoustic Emissions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914400" y="685800"/>
            <a:ext cx="8229600" cy="1143000"/>
          </a:xfrm>
          <a:prstGeom prst="rect">
            <a:avLst/>
          </a:prstGeom>
          <a:noFill/>
          <a:ln w="9525">
            <a:noFill/>
            <a:miter lim="800000"/>
            <a:headEnd/>
            <a:tailEnd/>
          </a:ln>
        </p:spPr>
        <p:txBody>
          <a:bodyPr anchor="ctr"/>
          <a:lstStyle/>
          <a:p>
            <a:pPr algn="ctr">
              <a:lnSpc>
                <a:spcPct val="90000"/>
              </a:lnSpc>
            </a:pPr>
            <a:r>
              <a:rPr lang="en-AU" sz="3000" b="1">
                <a:solidFill>
                  <a:schemeClr val="hlink"/>
                </a:solidFill>
                <a:latin typeface="Arial" charset="0"/>
              </a:rPr>
              <a:t>Behavioural Observation Audiometry (BOA)</a:t>
            </a:r>
          </a:p>
        </p:txBody>
      </p:sp>
      <p:sp>
        <p:nvSpPr>
          <p:cNvPr id="714755" name="Rectangle 3"/>
          <p:cNvSpPr>
            <a:spLocks noChangeArrowheads="1"/>
          </p:cNvSpPr>
          <p:nvPr/>
        </p:nvSpPr>
        <p:spPr bwMode="auto">
          <a:xfrm>
            <a:off x="762000" y="2362200"/>
            <a:ext cx="8610600" cy="4079875"/>
          </a:xfrm>
          <a:prstGeom prst="rect">
            <a:avLst/>
          </a:prstGeom>
          <a:noFill/>
          <a:ln w="9525">
            <a:noFill/>
            <a:miter lim="800000"/>
            <a:headEnd/>
            <a:tailEnd/>
          </a:ln>
        </p:spPr>
        <p:txBody>
          <a:bodyPr/>
          <a:lstStyle/>
          <a:p>
            <a:pPr marL="342900" indent="-342900" algn="ctr">
              <a:lnSpc>
                <a:spcPct val="90000"/>
              </a:lnSpc>
              <a:spcBef>
                <a:spcPct val="20000"/>
              </a:spcBef>
              <a:buClr>
                <a:srgbClr val="000000"/>
              </a:buClr>
              <a:buSzPct val="70000"/>
              <a:buFont typeface="Wingdings" pitchFamily="2" charset="2"/>
              <a:buNone/>
            </a:pPr>
            <a:r>
              <a:rPr lang="en-AU" b="1" u="sng">
                <a:solidFill>
                  <a:srgbClr val="000000"/>
                </a:solidFill>
                <a:latin typeface="Arial" charset="0"/>
              </a:rPr>
              <a:t>Observing changes in behaviour in response to sounds</a:t>
            </a:r>
            <a:endParaRPr lang="en-AU">
              <a:solidFill>
                <a:srgbClr val="000000"/>
              </a:solidFill>
              <a:latin typeface="Arial" charset="0"/>
            </a:endParaRPr>
          </a:p>
          <a:p>
            <a:pPr marL="342900" indent="-342900" algn="ctr">
              <a:lnSpc>
                <a:spcPct val="90000"/>
              </a:lnSpc>
              <a:spcBef>
                <a:spcPct val="20000"/>
              </a:spcBef>
              <a:buClr>
                <a:srgbClr val="000000"/>
              </a:buClr>
              <a:buSzPct val="70000"/>
              <a:buFont typeface="Wingdings" pitchFamily="2" charset="2"/>
              <a:buNone/>
            </a:pPr>
            <a:r>
              <a:rPr lang="en-AU" b="1">
                <a:solidFill>
                  <a:srgbClr val="339966"/>
                </a:solidFill>
                <a:latin typeface="Arial" charset="0"/>
              </a:rPr>
              <a:t>Who?</a:t>
            </a:r>
          </a:p>
          <a:p>
            <a:pPr marL="342900" indent="-342900">
              <a:lnSpc>
                <a:spcPct val="90000"/>
              </a:lnSpc>
              <a:spcBef>
                <a:spcPct val="20000"/>
              </a:spcBef>
              <a:buClr>
                <a:srgbClr val="000000"/>
              </a:buClr>
              <a:buSzPct val="70000"/>
              <a:buFont typeface="Wingdings" pitchFamily="2" charset="2"/>
              <a:buNone/>
            </a:pPr>
            <a:r>
              <a:rPr lang="en-AU">
                <a:solidFill>
                  <a:srgbClr val="000000"/>
                </a:solidFill>
                <a:latin typeface="Arial" charset="0"/>
              </a:rPr>
              <a:t>Very young babies (under 6mths corrected) or with similar functional age. </a:t>
            </a:r>
          </a:p>
          <a:p>
            <a:pPr marL="342900" indent="-342900" algn="ctr">
              <a:lnSpc>
                <a:spcPct val="90000"/>
              </a:lnSpc>
              <a:spcBef>
                <a:spcPct val="20000"/>
              </a:spcBef>
              <a:buClr>
                <a:srgbClr val="000000"/>
              </a:buClr>
              <a:buSzPct val="70000"/>
              <a:buFont typeface="Wingdings" pitchFamily="2" charset="2"/>
              <a:buNone/>
            </a:pPr>
            <a:r>
              <a:rPr lang="en-AU" b="1">
                <a:solidFill>
                  <a:srgbClr val="339966"/>
                </a:solidFill>
                <a:latin typeface="Arial" charset="0"/>
              </a:rPr>
              <a:t>Test sounds &amp; materials</a:t>
            </a:r>
          </a:p>
          <a:p>
            <a:pPr marL="342900" indent="-342900">
              <a:lnSpc>
                <a:spcPct val="90000"/>
              </a:lnSpc>
              <a:spcBef>
                <a:spcPct val="20000"/>
              </a:spcBef>
              <a:buClr>
                <a:srgbClr val="000000"/>
              </a:buClr>
              <a:buSzPct val="70000"/>
              <a:buFont typeface="Wingdings" pitchFamily="2" charset="2"/>
              <a:buChar char="l"/>
            </a:pPr>
            <a:r>
              <a:rPr lang="en-AU">
                <a:solidFill>
                  <a:srgbClr val="000000"/>
                </a:solidFill>
                <a:latin typeface="Arial" charset="0"/>
              </a:rPr>
              <a:t>Calibrated (known frequency and intensity) noisemakers </a:t>
            </a:r>
          </a:p>
          <a:p>
            <a:pPr marL="342900" indent="-342900">
              <a:lnSpc>
                <a:spcPct val="90000"/>
              </a:lnSpc>
              <a:spcBef>
                <a:spcPct val="20000"/>
              </a:spcBef>
              <a:buClr>
                <a:srgbClr val="000000"/>
              </a:buClr>
              <a:buSzPct val="70000"/>
              <a:buFont typeface="Wingdings" pitchFamily="2" charset="2"/>
              <a:buChar char="l"/>
            </a:pPr>
            <a:r>
              <a:rPr lang="en-AU">
                <a:solidFill>
                  <a:srgbClr val="000000"/>
                </a:solidFill>
                <a:latin typeface="Arial" charset="0"/>
              </a:rPr>
              <a:t>Audiologist records sound level (from sound level meter), sound type &amp; observed response- observer determines whether response is present/absent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47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475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475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1475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147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1475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AU" smtClean="0"/>
              <a:t>Infants 7 months-3 years</a:t>
            </a:r>
            <a:endParaRPr lang="en-US" smtClean="0"/>
          </a:p>
        </p:txBody>
      </p:sp>
      <p:sp>
        <p:nvSpPr>
          <p:cNvPr id="37891" name="Rectangle 3"/>
          <p:cNvSpPr>
            <a:spLocks noGrp="1" noChangeArrowheads="1"/>
          </p:cNvSpPr>
          <p:nvPr>
            <p:ph type="body" idx="1"/>
          </p:nvPr>
        </p:nvSpPr>
        <p:spPr/>
        <p:txBody>
          <a:bodyPr/>
          <a:lstStyle/>
          <a:p>
            <a:pPr eaLnBrk="1" hangingPunct="1"/>
            <a:r>
              <a:rPr lang="en-US" smtClean="0"/>
              <a:t>Aim: to detect hearing impairment greater than 20-30 dB HL </a:t>
            </a:r>
          </a:p>
          <a:p>
            <a:pPr eaLnBrk="1" hangingPunct="1"/>
            <a:r>
              <a:rPr lang="en-US" smtClean="0"/>
              <a:t>Typically use behavioural techiques</a:t>
            </a:r>
          </a:p>
          <a:p>
            <a:pPr lvl="1" eaLnBrk="1" hangingPunct="1"/>
            <a:r>
              <a:rPr lang="en-US" b="1" smtClean="0"/>
              <a:t>Visual Reinforcement Orientation Audiometry</a:t>
            </a:r>
            <a:r>
              <a:rPr lang="en-US" smtClean="0"/>
              <a:t> (VROA) for 6-18 months</a:t>
            </a:r>
          </a:p>
          <a:p>
            <a:pPr lvl="1" eaLnBrk="1" hangingPunct="1"/>
            <a:r>
              <a:rPr lang="en-US" b="1" smtClean="0"/>
              <a:t>Play audiometry</a:t>
            </a:r>
            <a:r>
              <a:rPr lang="en-US" smtClean="0"/>
              <a:t> </a:t>
            </a:r>
          </a:p>
          <a:p>
            <a:pPr eaLnBrk="1" hangingPunct="1"/>
            <a:r>
              <a:rPr lang="en-US" smtClean="0"/>
              <a:t>May incorporate objective testing if non-compliant or very difficult to test</a:t>
            </a:r>
          </a:p>
          <a:p>
            <a:pPr lvl="1" eaLnBrk="1" hangingPunct="1">
              <a:buFontTx/>
              <a:buNone/>
            </a:pPr>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z="2400" smtClean="0"/>
              <a:t>Visual Reinforcement Oreintation Audiometry (VROA)</a:t>
            </a:r>
          </a:p>
        </p:txBody>
      </p:sp>
      <p:sp>
        <p:nvSpPr>
          <p:cNvPr id="38915" name="Rectangle 3"/>
          <p:cNvSpPr>
            <a:spLocks noGrp="1" noChangeArrowheads="1"/>
          </p:cNvSpPr>
          <p:nvPr>
            <p:ph type="body" sz="half" idx="1"/>
          </p:nvPr>
        </p:nvSpPr>
        <p:spPr>
          <a:xfrm>
            <a:off x="914400" y="1905000"/>
            <a:ext cx="4017963" cy="4572000"/>
          </a:xfrm>
        </p:spPr>
        <p:txBody>
          <a:bodyPr/>
          <a:lstStyle/>
          <a:p>
            <a:pPr lvl="1" eaLnBrk="1" hangingPunct="1"/>
            <a:r>
              <a:rPr lang="en-US" sz="2000" smtClean="0"/>
              <a:t>Uses operant conditioned response and visual reinforcement</a:t>
            </a:r>
          </a:p>
          <a:p>
            <a:pPr lvl="2" eaLnBrk="1" hangingPunct="1"/>
            <a:r>
              <a:rPr lang="en-US" sz="1800" smtClean="0"/>
              <a:t>Response typically head turn. Eye turn also possible</a:t>
            </a:r>
          </a:p>
          <a:p>
            <a:pPr lvl="2" eaLnBrk="1" hangingPunct="1"/>
            <a:r>
              <a:rPr lang="en-US" sz="1800" smtClean="0"/>
              <a:t>Complex visual reinforcement usually lighted puppet theatre- colour movement and light are important</a:t>
            </a:r>
          </a:p>
          <a:p>
            <a:pPr lvl="2" eaLnBrk="1" hangingPunct="1"/>
            <a:endParaRPr lang="en-US" sz="1800" smtClean="0"/>
          </a:p>
        </p:txBody>
      </p:sp>
      <p:pic>
        <p:nvPicPr>
          <p:cNvPr id="38916" name="Picture 4" descr="S2"/>
          <p:cNvPicPr>
            <a:picLocks noGrp="1" noChangeAspect="1" noChangeArrowheads="1"/>
          </p:cNvPicPr>
          <p:nvPr>
            <p:ph sz="quarter" idx="2"/>
          </p:nvPr>
        </p:nvPicPr>
        <p:blipFill>
          <a:blip r:embed="rId3"/>
          <a:srcRect/>
          <a:stretch>
            <a:fillRect/>
          </a:stretch>
        </p:blipFill>
        <p:spPr>
          <a:xfrm>
            <a:off x="6205538" y="1905000"/>
            <a:ext cx="1495425" cy="2192338"/>
          </a:xfrm>
          <a:noFill/>
        </p:spPr>
      </p:pic>
      <p:pic>
        <p:nvPicPr>
          <p:cNvPr id="38917" name="Picture 5" descr="S4"/>
          <p:cNvPicPr>
            <a:picLocks noGrp="1" noChangeAspect="1" noChangeArrowheads="1"/>
          </p:cNvPicPr>
          <p:nvPr>
            <p:ph sz="quarter" idx="3"/>
          </p:nvPr>
        </p:nvPicPr>
        <p:blipFill>
          <a:blip r:embed="rId4"/>
          <a:srcRect/>
          <a:stretch>
            <a:fillRect/>
          </a:stretch>
        </p:blipFill>
        <p:spPr>
          <a:xfrm>
            <a:off x="6205538" y="4284663"/>
            <a:ext cx="1495425" cy="2192337"/>
          </a:xfr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smtClean="0"/>
              <a:t>Play audiometry 3-9 years</a:t>
            </a:r>
          </a:p>
        </p:txBody>
      </p:sp>
      <p:sp>
        <p:nvSpPr>
          <p:cNvPr id="39939" name="Rectangle 3"/>
          <p:cNvSpPr>
            <a:spLocks noGrp="1" noChangeArrowheads="1"/>
          </p:cNvSpPr>
          <p:nvPr>
            <p:ph type="body" idx="1"/>
          </p:nvPr>
        </p:nvSpPr>
        <p:spPr/>
        <p:txBody>
          <a:bodyPr/>
          <a:lstStyle/>
          <a:p>
            <a:pPr eaLnBrk="1" hangingPunct="1"/>
            <a:r>
              <a:rPr lang="en-US" smtClean="0"/>
              <a:t>Before testing</a:t>
            </a:r>
          </a:p>
          <a:p>
            <a:pPr lvl="1" eaLnBrk="1" hangingPunct="1"/>
            <a:r>
              <a:rPr lang="en-US" smtClean="0"/>
              <a:t>Subjective check of audiometer</a:t>
            </a:r>
          </a:p>
          <a:p>
            <a:pPr lvl="1" eaLnBrk="1" hangingPunct="1"/>
            <a:r>
              <a:rPr lang="en-US" smtClean="0"/>
              <a:t>Check test environment, audibility of tones</a:t>
            </a:r>
          </a:p>
          <a:p>
            <a:pPr lvl="1" eaLnBrk="1" hangingPunct="1"/>
            <a:r>
              <a:rPr lang="en-US" smtClean="0"/>
              <a:t>A</a:t>
            </a:r>
            <a:r>
              <a:rPr lang="en-US" smtClean="0">
                <a:sym typeface="Bookshelf Symbol 1" pitchFamily="34" charset="2"/>
              </a:rPr>
              <a:t>void visual clues</a:t>
            </a:r>
            <a:endParaRPr lang="en-US" smtClean="0"/>
          </a:p>
          <a:p>
            <a:pPr lvl="1" eaLnBrk="1" hangingPunct="1"/>
            <a:r>
              <a:rPr lang="en-US" smtClean="0"/>
              <a:t>Instruct client, demonstrate procedure</a:t>
            </a:r>
          </a:p>
          <a:p>
            <a:pPr lvl="1" eaLnBrk="1" hangingPunct="1"/>
            <a:r>
              <a:rPr lang="en-US" smtClean="0"/>
              <a:t>Position headphones</a:t>
            </a:r>
          </a:p>
          <a:p>
            <a:pPr lvl="1" eaLnBrk="1" hangingPunct="1"/>
            <a:r>
              <a:rPr lang="en-US" smtClean="0"/>
              <a:t>Present orienting tone (40dBHL) and check client’s response. Re-instruct if necessary</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mtClean="0"/>
              <a:t>Screening with Play Audiometry</a:t>
            </a:r>
          </a:p>
        </p:txBody>
      </p:sp>
      <p:sp>
        <p:nvSpPr>
          <p:cNvPr id="40963" name="Rectangle 3"/>
          <p:cNvSpPr>
            <a:spLocks noGrp="1" noChangeArrowheads="1"/>
          </p:cNvSpPr>
          <p:nvPr>
            <p:ph type="body" idx="1"/>
          </p:nvPr>
        </p:nvSpPr>
        <p:spPr/>
        <p:txBody>
          <a:bodyPr/>
          <a:lstStyle/>
          <a:p>
            <a:pPr eaLnBrk="1" hangingPunct="1"/>
            <a:r>
              <a:rPr lang="en-US" smtClean="0"/>
              <a:t>use peg board, blocks etc.</a:t>
            </a:r>
          </a:p>
          <a:p>
            <a:pPr lvl="1" eaLnBrk="1" hangingPunct="1"/>
            <a:r>
              <a:rPr lang="en-US" smtClean="0"/>
              <a:t>if very young get parents to train child at home</a:t>
            </a:r>
          </a:p>
          <a:p>
            <a:pPr eaLnBrk="1" hangingPunct="1"/>
            <a:r>
              <a:rPr lang="en-US" smtClean="0"/>
              <a:t>headphones on desk present 100dB tone</a:t>
            </a:r>
          </a:p>
          <a:p>
            <a:pPr eaLnBrk="1" hangingPunct="1"/>
            <a:r>
              <a:rPr lang="en-US" smtClean="0"/>
              <a:t>train child without headphones- Stimulus -Response</a:t>
            </a:r>
          </a:p>
          <a:p>
            <a:pPr eaLnBrk="1" hangingPunct="1"/>
            <a:r>
              <a:rPr lang="en-US" smtClean="0"/>
              <a:t>introduce headphones</a:t>
            </a:r>
          </a:p>
          <a:p>
            <a:pPr eaLnBrk="1" hangingPunct="1"/>
            <a:r>
              <a:rPr lang="en-US" smtClean="0"/>
              <a:t>present 40dB HL tone with headphones on. Repeat</a:t>
            </a:r>
          </a:p>
          <a:p>
            <a:pPr eaLnBrk="1" hangingPunct="1"/>
            <a:r>
              <a:rPr lang="en-US" smtClean="0"/>
              <a:t>decrease tone to 20dB HL for screen</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smtClean="0"/>
              <a:t>Pure Tone Audiometry</a:t>
            </a:r>
          </a:p>
        </p:txBody>
      </p:sp>
      <p:sp>
        <p:nvSpPr>
          <p:cNvPr id="41987" name="Rectangle 3"/>
          <p:cNvSpPr>
            <a:spLocks noGrp="1" noChangeArrowheads="1"/>
          </p:cNvSpPr>
          <p:nvPr>
            <p:ph type="body" sz="half" idx="1"/>
          </p:nvPr>
        </p:nvSpPr>
        <p:spPr>
          <a:xfrm>
            <a:off x="914400" y="1905000"/>
            <a:ext cx="3925888" cy="4572000"/>
          </a:xfrm>
        </p:spPr>
        <p:txBody>
          <a:bodyPr/>
          <a:lstStyle/>
          <a:p>
            <a:pPr eaLnBrk="1" hangingPunct="1"/>
            <a:r>
              <a:rPr lang="en-US" sz="1800" smtClean="0"/>
              <a:t>Most common test</a:t>
            </a:r>
          </a:p>
          <a:p>
            <a:pPr eaLnBrk="1" hangingPunct="1"/>
            <a:r>
              <a:rPr lang="en-US" sz="1800" smtClean="0"/>
              <a:t>Threshold of audibility</a:t>
            </a:r>
          </a:p>
          <a:p>
            <a:pPr eaLnBrk="1" hangingPunct="1"/>
            <a:r>
              <a:rPr lang="en-US" sz="1800" smtClean="0"/>
              <a:t>Activation of auditory system</a:t>
            </a:r>
          </a:p>
          <a:p>
            <a:pPr eaLnBrk="1" hangingPunct="1"/>
            <a:r>
              <a:rPr lang="en-US" sz="1800" smtClean="0"/>
              <a:t>Energy formatted into neural code</a:t>
            </a:r>
          </a:p>
          <a:p>
            <a:pPr eaLnBrk="1" hangingPunct="1"/>
            <a:r>
              <a:rPr lang="en-US" sz="1800" smtClean="0"/>
              <a:t>Air conduction assesses entire system</a:t>
            </a:r>
          </a:p>
          <a:p>
            <a:pPr eaLnBrk="1" hangingPunct="1"/>
            <a:r>
              <a:rPr lang="en-US" sz="1800" smtClean="0"/>
              <a:t>Bone conduction assesses cochlea onwards</a:t>
            </a:r>
          </a:p>
        </p:txBody>
      </p:sp>
      <p:pic>
        <p:nvPicPr>
          <p:cNvPr id="41988" name="Picture 4" descr="auditorypathway"/>
          <p:cNvPicPr>
            <a:picLocks noGrp="1" noChangeAspect="1" noChangeArrowheads="1"/>
          </p:cNvPicPr>
          <p:nvPr>
            <p:ph type="chart" sz="half" idx="2"/>
          </p:nvPr>
        </p:nvPicPr>
        <p:blipFill>
          <a:blip r:embed="rId2"/>
          <a:srcRect/>
          <a:stretch>
            <a:fillRect/>
          </a:stretch>
        </p:blipFill>
        <p:spPr>
          <a:xfrm>
            <a:off x="5045075" y="2519363"/>
            <a:ext cx="3875088" cy="21336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Pure Tones</a:t>
            </a:r>
          </a:p>
        </p:txBody>
      </p:sp>
      <p:sp>
        <p:nvSpPr>
          <p:cNvPr id="43011" name="Rectangle 3"/>
          <p:cNvSpPr>
            <a:spLocks noGrp="1" noChangeArrowheads="1"/>
          </p:cNvSpPr>
          <p:nvPr>
            <p:ph type="body" sz="half" idx="1"/>
          </p:nvPr>
        </p:nvSpPr>
        <p:spPr/>
        <p:txBody>
          <a:bodyPr/>
          <a:lstStyle/>
          <a:p>
            <a:pPr eaLnBrk="1" hangingPunct="1"/>
            <a:r>
              <a:rPr lang="en-US" sz="2400" smtClean="0"/>
              <a:t>Auditory acuity</a:t>
            </a:r>
          </a:p>
          <a:p>
            <a:pPr eaLnBrk="1" hangingPunct="1"/>
            <a:r>
              <a:rPr lang="en-US" sz="2400" smtClean="0"/>
              <a:t>Spectrally specific</a:t>
            </a:r>
          </a:p>
          <a:p>
            <a:pPr eaLnBrk="1" hangingPunct="1"/>
            <a:r>
              <a:rPr lang="en-US" sz="2400" smtClean="0"/>
              <a:t>High frequency tones stimulate basal turn of the cochlea</a:t>
            </a:r>
          </a:p>
          <a:p>
            <a:pPr eaLnBrk="1" hangingPunct="1"/>
            <a:r>
              <a:rPr lang="en-US" sz="2400" smtClean="0"/>
              <a:t>Low frequency tones stimulate apical turn of the cochlea</a:t>
            </a:r>
          </a:p>
        </p:txBody>
      </p:sp>
      <p:pic>
        <p:nvPicPr>
          <p:cNvPr id="43012" name="Picture 4" descr="!slide3"/>
          <p:cNvPicPr>
            <a:picLocks noGrp="1" noChangeAspect="1" noChangeArrowheads="1"/>
          </p:cNvPicPr>
          <p:nvPr>
            <p:ph sz="half" idx="2"/>
          </p:nvPr>
        </p:nvPicPr>
        <p:blipFill>
          <a:blip r:embed="rId2">
            <a:lum bright="10000" contrast="20000"/>
          </a:blip>
          <a:srcRect l="5119" t="3076" r="2483" b="3445"/>
          <a:stretch>
            <a:fillRect/>
          </a:stretch>
        </p:blipFill>
        <p:spPr>
          <a:xfrm>
            <a:off x="5414963" y="1905000"/>
            <a:ext cx="3076575" cy="4572000"/>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Assessment of thresholds</a:t>
            </a:r>
          </a:p>
        </p:txBody>
      </p:sp>
      <p:sp>
        <p:nvSpPr>
          <p:cNvPr id="44035" name="Rectangle 3"/>
          <p:cNvSpPr>
            <a:spLocks noGrp="1" noChangeArrowheads="1"/>
          </p:cNvSpPr>
          <p:nvPr>
            <p:ph type="body" idx="1"/>
          </p:nvPr>
        </p:nvSpPr>
        <p:spPr/>
        <p:txBody>
          <a:bodyPr/>
          <a:lstStyle/>
          <a:p>
            <a:pPr eaLnBrk="1" hangingPunct="1"/>
            <a:r>
              <a:rPr lang="en-US" smtClean="0"/>
              <a:t>Octave frequencies tested</a:t>
            </a:r>
          </a:p>
          <a:p>
            <a:pPr eaLnBrk="1" hangingPunct="1"/>
            <a:r>
              <a:rPr lang="en-US" smtClean="0"/>
              <a:t>Bone conduction thresholds</a:t>
            </a:r>
          </a:p>
          <a:p>
            <a:pPr eaLnBrk="1" hangingPunct="1"/>
            <a:r>
              <a:rPr lang="en-US" smtClean="0"/>
              <a:t>Mastoid or forehead used</a:t>
            </a:r>
          </a:p>
          <a:p>
            <a:pPr eaLnBrk="1" hangingPunct="1"/>
            <a:r>
              <a:rPr lang="en-US" smtClean="0"/>
              <a:t>Mastoid preferred because less intensity required</a:t>
            </a:r>
          </a:p>
          <a:p>
            <a:pPr eaLnBrk="1" hangingPunct="1"/>
            <a:r>
              <a:rPr lang="en-US" smtClean="0"/>
              <a:t>Occlusion effect</a:t>
            </a:r>
          </a:p>
          <a:p>
            <a:pPr eaLnBrk="1" hangingPunct="1"/>
            <a:r>
              <a:rPr lang="en-US" smtClean="0"/>
              <a:t>Ascending series of tone presentations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ross Section of Ear">
            <a:hlinkClick r:id="rId2"/>
          </p:cNvPr>
          <p:cNvPicPr>
            <a:picLocks noChangeAspect="1" noChangeArrowheads="1"/>
          </p:cNvPicPr>
          <p:nvPr/>
        </p:nvPicPr>
        <p:blipFill>
          <a:blip r:embed="rId3"/>
          <a:srcRect/>
          <a:stretch>
            <a:fillRect/>
          </a:stretch>
        </p:blipFill>
        <p:spPr bwMode="auto">
          <a:xfrm>
            <a:off x="3124200" y="1327150"/>
            <a:ext cx="5791200" cy="5305425"/>
          </a:xfrm>
          <a:prstGeom prst="rect">
            <a:avLst/>
          </a:prstGeom>
          <a:noFill/>
          <a:ln w="9525">
            <a:noFill/>
            <a:miter lim="800000"/>
            <a:headEnd/>
            <a:tailEnd/>
          </a:ln>
        </p:spPr>
      </p:pic>
      <p:sp>
        <p:nvSpPr>
          <p:cNvPr id="20483" name="Text Box 3"/>
          <p:cNvSpPr txBox="1">
            <a:spLocks noChangeArrowheads="1"/>
          </p:cNvSpPr>
          <p:nvPr/>
        </p:nvSpPr>
        <p:spPr bwMode="auto">
          <a:xfrm>
            <a:off x="857250" y="857250"/>
            <a:ext cx="6429375" cy="584200"/>
          </a:xfrm>
          <a:prstGeom prst="rect">
            <a:avLst/>
          </a:prstGeom>
          <a:noFill/>
          <a:ln w="47625">
            <a:solidFill>
              <a:srgbClr val="FF00FF"/>
            </a:solidFill>
            <a:miter lim="800000"/>
            <a:headEnd/>
            <a:tailEnd/>
          </a:ln>
        </p:spPr>
        <p:txBody>
          <a:bodyPr>
            <a:spAutoFit/>
          </a:bodyPr>
          <a:lstStyle/>
          <a:p>
            <a:r>
              <a:rPr lang="en-US" sz="3200">
                <a:solidFill>
                  <a:srgbClr val="000066"/>
                </a:solidFill>
                <a:latin typeface="Arial" charset="0"/>
              </a:rPr>
              <a:t>The nature of sound and hearing</a:t>
            </a:r>
          </a:p>
        </p:txBody>
      </p:sp>
      <p:pic>
        <p:nvPicPr>
          <p:cNvPr id="20484" name="Picture 4"/>
          <p:cNvPicPr>
            <a:picLocks noChangeAspect="1" noChangeArrowheads="1"/>
          </p:cNvPicPr>
          <p:nvPr/>
        </p:nvPicPr>
        <p:blipFill>
          <a:blip r:embed="rId4"/>
          <a:srcRect/>
          <a:stretch>
            <a:fillRect/>
          </a:stretch>
        </p:blipFill>
        <p:spPr bwMode="auto">
          <a:xfrm>
            <a:off x="0" y="3297238"/>
            <a:ext cx="3108325" cy="1503362"/>
          </a:xfrm>
          <a:prstGeom prst="rect">
            <a:avLst/>
          </a:prstGeom>
          <a:noFill/>
          <a:ln w="9525">
            <a:noFill/>
            <a:miter lim="800000"/>
            <a:headEnd/>
            <a:tailEnd/>
          </a:ln>
        </p:spPr>
      </p:pic>
      <p:sp>
        <p:nvSpPr>
          <p:cNvPr id="20485" name="Text Box 5"/>
          <p:cNvSpPr txBox="1">
            <a:spLocks noChangeArrowheads="1"/>
          </p:cNvSpPr>
          <p:nvPr/>
        </p:nvSpPr>
        <p:spPr bwMode="auto">
          <a:xfrm>
            <a:off x="381000" y="1524000"/>
            <a:ext cx="2362200" cy="1552575"/>
          </a:xfrm>
          <a:prstGeom prst="rect">
            <a:avLst/>
          </a:prstGeom>
          <a:noFill/>
          <a:ln w="9525">
            <a:noFill/>
            <a:miter lim="800000"/>
            <a:headEnd/>
            <a:tailEnd/>
          </a:ln>
        </p:spPr>
        <p:txBody>
          <a:bodyPr>
            <a:spAutoFit/>
          </a:bodyPr>
          <a:lstStyle/>
          <a:p>
            <a:r>
              <a:rPr lang="en-US">
                <a:latin typeface="Arial" charset="0"/>
              </a:rPr>
              <a:t>Stimulus:  sound</a:t>
            </a:r>
          </a:p>
          <a:p>
            <a:endParaRPr lang="en-US">
              <a:latin typeface="Arial" charset="0"/>
            </a:endParaRPr>
          </a:p>
          <a:p>
            <a:r>
              <a:rPr lang="en-US">
                <a:latin typeface="Arial" charset="0"/>
              </a:rPr>
              <a:t>(sine wave)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algn="ctr" eaLnBrk="1" hangingPunct="1"/>
            <a:r>
              <a:rPr lang="en-US" smtClean="0"/>
              <a:t>Ranges of Hearing Loss</a:t>
            </a:r>
          </a:p>
        </p:txBody>
      </p:sp>
      <p:pic>
        <p:nvPicPr>
          <p:cNvPr id="45059" name="Picture 3" descr="rangesofhl"/>
          <p:cNvPicPr>
            <a:picLocks noGrp="1" noChangeAspect="1" noChangeArrowheads="1"/>
          </p:cNvPicPr>
          <p:nvPr>
            <p:ph idx="1"/>
          </p:nvPr>
        </p:nvPicPr>
        <p:blipFill>
          <a:blip r:embed="rId2"/>
          <a:srcRect/>
          <a:stretch>
            <a:fillRect/>
          </a:stretch>
        </p:blipFill>
        <p:spPr>
          <a:xfrm>
            <a:off x="76200" y="1595438"/>
            <a:ext cx="4648200" cy="4500562"/>
          </a:xfrm>
          <a:noFill/>
        </p:spPr>
      </p:pic>
      <p:sp>
        <p:nvSpPr>
          <p:cNvPr id="845828" name="Rectangle 4"/>
          <p:cNvSpPr>
            <a:spLocks noChangeArrowheads="1"/>
          </p:cNvSpPr>
          <p:nvPr/>
        </p:nvSpPr>
        <p:spPr bwMode="auto">
          <a:xfrm>
            <a:off x="4572000" y="2479675"/>
            <a:ext cx="4800600" cy="3387725"/>
          </a:xfrm>
          <a:prstGeom prst="rect">
            <a:avLst/>
          </a:prstGeom>
          <a:noFill/>
          <a:ln w="9525">
            <a:noFill/>
            <a:miter lim="800000"/>
            <a:headEnd/>
            <a:tailEnd/>
          </a:ln>
        </p:spPr>
        <p:txBody>
          <a:bodyPr/>
          <a:lstStyle/>
          <a:p>
            <a:pPr marL="342900" indent="-342900">
              <a:lnSpc>
                <a:spcPct val="80000"/>
              </a:lnSpc>
              <a:spcBef>
                <a:spcPct val="20000"/>
              </a:spcBef>
              <a:buClr>
                <a:srgbClr val="000000"/>
              </a:buClr>
              <a:buSzPct val="70000"/>
              <a:buFont typeface="Wingdings" pitchFamily="2" charset="2"/>
              <a:buChar char="l"/>
            </a:pPr>
            <a:r>
              <a:rPr lang="en-US" sz="1600">
                <a:solidFill>
                  <a:srgbClr val="000000"/>
                </a:solidFill>
                <a:latin typeface="Arial" charset="0"/>
              </a:rPr>
              <a:t>-10 – 25 dB HL</a:t>
            </a:r>
            <a:r>
              <a:rPr lang="en-US" sz="1800">
                <a:solidFill>
                  <a:srgbClr val="000000"/>
                </a:solidFill>
                <a:latin typeface="Arial" charset="0"/>
              </a:rPr>
              <a:t> = Normal range</a:t>
            </a:r>
          </a:p>
          <a:p>
            <a:pPr marL="342900" indent="-342900">
              <a:lnSpc>
                <a:spcPct val="80000"/>
              </a:lnSpc>
              <a:spcBef>
                <a:spcPct val="20000"/>
              </a:spcBef>
              <a:buClr>
                <a:srgbClr val="000000"/>
              </a:buClr>
              <a:buSzPct val="70000"/>
              <a:buFont typeface="Wingdings" pitchFamily="2" charset="2"/>
              <a:buChar char="l"/>
            </a:pPr>
            <a:endParaRPr lang="en-US" sz="180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endParaRPr lang="en-US" sz="180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a:solidFill>
                  <a:srgbClr val="000000"/>
                </a:solidFill>
                <a:latin typeface="Arial" charset="0"/>
              </a:rPr>
              <a:t>26 – 40 dB HL</a:t>
            </a:r>
            <a:r>
              <a:rPr lang="en-US" sz="1800">
                <a:solidFill>
                  <a:srgbClr val="000000"/>
                </a:solidFill>
                <a:latin typeface="Arial" charset="0"/>
              </a:rPr>
              <a:t> = Mild hearing loss</a:t>
            </a:r>
          </a:p>
          <a:p>
            <a:pPr marL="342900" indent="-342900">
              <a:lnSpc>
                <a:spcPct val="80000"/>
              </a:lnSpc>
              <a:spcBef>
                <a:spcPct val="20000"/>
              </a:spcBef>
              <a:buClr>
                <a:srgbClr val="000000"/>
              </a:buClr>
              <a:buSzPct val="70000"/>
              <a:buFont typeface="Wingdings" pitchFamily="2" charset="2"/>
              <a:buChar char="l"/>
            </a:pPr>
            <a:endParaRPr lang="en-US" sz="130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a:solidFill>
                  <a:srgbClr val="000000"/>
                </a:solidFill>
                <a:latin typeface="Arial" charset="0"/>
              </a:rPr>
              <a:t>41 –  55 dB HL</a:t>
            </a:r>
            <a:r>
              <a:rPr lang="en-US" sz="1800">
                <a:solidFill>
                  <a:srgbClr val="000000"/>
                </a:solidFill>
                <a:latin typeface="Arial" charset="0"/>
              </a:rPr>
              <a:t> = Moderate </a:t>
            </a:r>
          </a:p>
          <a:p>
            <a:pPr marL="342900" indent="-342900">
              <a:lnSpc>
                <a:spcPct val="80000"/>
              </a:lnSpc>
              <a:spcBef>
                <a:spcPct val="20000"/>
              </a:spcBef>
              <a:buClr>
                <a:srgbClr val="000000"/>
              </a:buClr>
              <a:buSzPct val="70000"/>
              <a:buFont typeface="Wingdings" pitchFamily="2" charset="2"/>
              <a:buChar char="l"/>
            </a:pPr>
            <a:r>
              <a:rPr lang="en-US" sz="700">
                <a:solidFill>
                  <a:srgbClr val="000000"/>
                </a:solidFill>
                <a:latin typeface="Arial" charset="0"/>
              </a:rPr>
              <a:t>  </a:t>
            </a:r>
          </a:p>
          <a:p>
            <a:pPr marL="342900" indent="-342900">
              <a:lnSpc>
                <a:spcPct val="80000"/>
              </a:lnSpc>
              <a:spcBef>
                <a:spcPct val="20000"/>
              </a:spcBef>
              <a:buClr>
                <a:srgbClr val="000000"/>
              </a:buClr>
              <a:buSzPct val="70000"/>
              <a:buFont typeface="Wingdings" pitchFamily="2" charset="2"/>
              <a:buChar char="l"/>
            </a:pPr>
            <a:r>
              <a:rPr lang="en-US" sz="1600">
                <a:solidFill>
                  <a:srgbClr val="000000"/>
                </a:solidFill>
                <a:latin typeface="Arial" charset="0"/>
              </a:rPr>
              <a:t>56 – 70 dB HL</a:t>
            </a:r>
            <a:r>
              <a:rPr lang="en-US" sz="1800">
                <a:solidFill>
                  <a:srgbClr val="000000"/>
                </a:solidFill>
                <a:latin typeface="Arial" charset="0"/>
              </a:rPr>
              <a:t> = Moderately Severe </a:t>
            </a:r>
          </a:p>
          <a:p>
            <a:pPr marL="342900" indent="-342900">
              <a:lnSpc>
                <a:spcPct val="80000"/>
              </a:lnSpc>
              <a:spcBef>
                <a:spcPct val="20000"/>
              </a:spcBef>
              <a:buClr>
                <a:srgbClr val="000000"/>
              </a:buClr>
              <a:buSzPct val="70000"/>
              <a:buFont typeface="Wingdings" pitchFamily="2" charset="2"/>
              <a:buChar char="l"/>
            </a:pPr>
            <a:endParaRPr lang="en-US" sz="160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a:solidFill>
                  <a:srgbClr val="000000"/>
                </a:solidFill>
                <a:latin typeface="Arial" charset="0"/>
              </a:rPr>
              <a:t>71 – 90 dB HL</a:t>
            </a:r>
            <a:r>
              <a:rPr lang="en-US" sz="1800">
                <a:solidFill>
                  <a:srgbClr val="000000"/>
                </a:solidFill>
                <a:latin typeface="Arial" charset="0"/>
              </a:rPr>
              <a:t>= Severe</a:t>
            </a:r>
          </a:p>
          <a:p>
            <a:pPr marL="342900" indent="-342900">
              <a:lnSpc>
                <a:spcPct val="80000"/>
              </a:lnSpc>
              <a:spcBef>
                <a:spcPct val="20000"/>
              </a:spcBef>
              <a:buClr>
                <a:srgbClr val="000000"/>
              </a:buClr>
              <a:buSzPct val="70000"/>
              <a:buFont typeface="Wingdings" pitchFamily="2" charset="2"/>
              <a:buChar char="l"/>
            </a:pPr>
            <a:endParaRPr lang="en-US" sz="1800">
              <a:solidFill>
                <a:srgbClr val="000000"/>
              </a:solidFill>
              <a:latin typeface="Arial" charset="0"/>
            </a:endParaRPr>
          </a:p>
          <a:p>
            <a:pPr marL="342900" indent="-342900">
              <a:lnSpc>
                <a:spcPct val="80000"/>
              </a:lnSpc>
              <a:spcBef>
                <a:spcPct val="20000"/>
              </a:spcBef>
              <a:buClr>
                <a:srgbClr val="000000"/>
              </a:buClr>
              <a:buSzPct val="70000"/>
              <a:buFont typeface="Wingdings" pitchFamily="2" charset="2"/>
              <a:buChar char="l"/>
            </a:pPr>
            <a:r>
              <a:rPr lang="en-US" sz="1600">
                <a:solidFill>
                  <a:srgbClr val="000000"/>
                </a:solidFill>
                <a:latin typeface="Arial" charset="0"/>
              </a:rPr>
              <a:t>Greater than 90 dB HL</a:t>
            </a:r>
            <a:r>
              <a:rPr lang="en-US" sz="1800">
                <a:solidFill>
                  <a:srgbClr val="000000"/>
                </a:solidFill>
                <a:latin typeface="Arial" charset="0"/>
              </a:rPr>
              <a:t> = Profound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iterate type="lt">
                                    <p:tmPct val="10000"/>
                                  </p:iterate>
                                  <p:childTnLst>
                                    <p:set>
                                      <p:cBhvr>
                                        <p:cTn id="6" dur="1" fill="hold">
                                          <p:stCondLst>
                                            <p:cond delay="0"/>
                                          </p:stCondLst>
                                        </p:cTn>
                                        <p:tgtEl>
                                          <p:spTgt spid="845828">
                                            <p:txEl>
                                              <p:pRg st="0" end="0"/>
                                            </p:txEl>
                                          </p:spTgt>
                                        </p:tgtEl>
                                        <p:attrNameLst>
                                          <p:attrName>style.visibility</p:attrName>
                                        </p:attrNameLst>
                                      </p:cBhvr>
                                      <p:to>
                                        <p:strVal val="visible"/>
                                      </p:to>
                                    </p:set>
                                    <p:animEffect transition="in" filter="fade">
                                      <p:cBhvr>
                                        <p:cTn id="7" dur="500">
                                          <p:stCondLst>
                                            <p:cond delay="0"/>
                                          </p:stCondLst>
                                        </p:cTn>
                                        <p:tgtEl>
                                          <p:spTgt spid="84582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type="lt">
                                    <p:tmPct val="10000"/>
                                  </p:iterate>
                                  <p:childTnLst>
                                    <p:set>
                                      <p:cBhvr>
                                        <p:cTn id="11" dur="1" fill="hold">
                                          <p:stCondLst>
                                            <p:cond delay="0"/>
                                          </p:stCondLst>
                                        </p:cTn>
                                        <p:tgtEl>
                                          <p:spTgt spid="845828">
                                            <p:txEl>
                                              <p:pRg st="3" end="3"/>
                                            </p:txEl>
                                          </p:spTgt>
                                        </p:tgtEl>
                                        <p:attrNameLst>
                                          <p:attrName>style.visibility</p:attrName>
                                        </p:attrNameLst>
                                      </p:cBhvr>
                                      <p:to>
                                        <p:strVal val="visible"/>
                                      </p:to>
                                    </p:set>
                                    <p:animEffect transition="in" filter="fade">
                                      <p:cBhvr>
                                        <p:cTn id="12" dur="500">
                                          <p:stCondLst>
                                            <p:cond delay="0"/>
                                          </p:stCondLst>
                                        </p:cTn>
                                        <p:tgtEl>
                                          <p:spTgt spid="845828">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iterate type="lt">
                                    <p:tmPct val="10000"/>
                                  </p:iterate>
                                  <p:childTnLst>
                                    <p:set>
                                      <p:cBhvr>
                                        <p:cTn id="16" dur="1" fill="hold">
                                          <p:stCondLst>
                                            <p:cond delay="0"/>
                                          </p:stCondLst>
                                        </p:cTn>
                                        <p:tgtEl>
                                          <p:spTgt spid="845828">
                                            <p:txEl>
                                              <p:pRg st="5" end="5"/>
                                            </p:txEl>
                                          </p:spTgt>
                                        </p:tgtEl>
                                        <p:attrNameLst>
                                          <p:attrName>style.visibility</p:attrName>
                                        </p:attrNameLst>
                                      </p:cBhvr>
                                      <p:to>
                                        <p:strVal val="visible"/>
                                      </p:to>
                                    </p:set>
                                    <p:animEffect transition="in" filter="fade">
                                      <p:cBhvr>
                                        <p:cTn id="17" dur="500">
                                          <p:stCondLst>
                                            <p:cond delay="0"/>
                                          </p:stCondLst>
                                        </p:cTn>
                                        <p:tgtEl>
                                          <p:spTgt spid="845828">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iterate type="lt">
                                    <p:tmPct val="10000"/>
                                  </p:iterate>
                                  <p:childTnLst>
                                    <p:set>
                                      <p:cBhvr>
                                        <p:cTn id="21" dur="1" fill="hold">
                                          <p:stCondLst>
                                            <p:cond delay="0"/>
                                          </p:stCondLst>
                                        </p:cTn>
                                        <p:tgtEl>
                                          <p:spTgt spid="845828">
                                            <p:txEl>
                                              <p:pRg st="7" end="7"/>
                                            </p:txEl>
                                          </p:spTgt>
                                        </p:tgtEl>
                                        <p:attrNameLst>
                                          <p:attrName>style.visibility</p:attrName>
                                        </p:attrNameLst>
                                      </p:cBhvr>
                                      <p:to>
                                        <p:strVal val="visible"/>
                                      </p:to>
                                    </p:set>
                                    <p:animEffect transition="in" filter="fade">
                                      <p:cBhvr>
                                        <p:cTn id="22" dur="500">
                                          <p:stCondLst>
                                            <p:cond delay="0"/>
                                          </p:stCondLst>
                                        </p:cTn>
                                        <p:tgtEl>
                                          <p:spTgt spid="845828">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iterate type="lt">
                                    <p:tmPct val="10000"/>
                                  </p:iterate>
                                  <p:childTnLst>
                                    <p:set>
                                      <p:cBhvr>
                                        <p:cTn id="26" dur="1" fill="hold">
                                          <p:stCondLst>
                                            <p:cond delay="0"/>
                                          </p:stCondLst>
                                        </p:cTn>
                                        <p:tgtEl>
                                          <p:spTgt spid="845828">
                                            <p:txEl>
                                              <p:pRg st="9" end="9"/>
                                            </p:txEl>
                                          </p:spTgt>
                                        </p:tgtEl>
                                        <p:attrNameLst>
                                          <p:attrName>style.visibility</p:attrName>
                                        </p:attrNameLst>
                                      </p:cBhvr>
                                      <p:to>
                                        <p:strVal val="visible"/>
                                      </p:to>
                                    </p:set>
                                    <p:animEffect transition="in" filter="fade">
                                      <p:cBhvr>
                                        <p:cTn id="27" dur="500">
                                          <p:stCondLst>
                                            <p:cond delay="0"/>
                                          </p:stCondLst>
                                        </p:cTn>
                                        <p:tgtEl>
                                          <p:spTgt spid="845828">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iterate type="lt">
                                    <p:tmPct val="10000"/>
                                  </p:iterate>
                                  <p:childTnLst>
                                    <p:set>
                                      <p:cBhvr>
                                        <p:cTn id="31" dur="1" fill="hold">
                                          <p:stCondLst>
                                            <p:cond delay="0"/>
                                          </p:stCondLst>
                                        </p:cTn>
                                        <p:tgtEl>
                                          <p:spTgt spid="845828">
                                            <p:txEl>
                                              <p:pRg st="11" end="11"/>
                                            </p:txEl>
                                          </p:spTgt>
                                        </p:tgtEl>
                                        <p:attrNameLst>
                                          <p:attrName>style.visibility</p:attrName>
                                        </p:attrNameLst>
                                      </p:cBhvr>
                                      <p:to>
                                        <p:strVal val="visible"/>
                                      </p:to>
                                    </p:set>
                                    <p:animEffect transition="in" filter="fade">
                                      <p:cBhvr>
                                        <p:cTn id="32" dur="500">
                                          <p:stCondLst>
                                            <p:cond delay="0"/>
                                          </p:stCondLst>
                                        </p:cTn>
                                        <p:tgtEl>
                                          <p:spTgt spid="84582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6850" name="Rectangle 2"/>
          <p:cNvSpPr>
            <a:spLocks noGrp="1" noChangeArrowheads="1"/>
          </p:cNvSpPr>
          <p:nvPr>
            <p:ph type="title"/>
          </p:nvPr>
        </p:nvSpPr>
        <p:spPr/>
        <p:txBody>
          <a:bodyPr/>
          <a:lstStyle/>
          <a:p>
            <a:pPr algn="ctr" eaLnBrk="1" hangingPunct="1"/>
            <a:r>
              <a:rPr lang="en-US" sz="4000" b="0" smtClean="0"/>
              <a:t>Normal Hearing</a:t>
            </a:r>
          </a:p>
        </p:txBody>
      </p:sp>
      <p:pic>
        <p:nvPicPr>
          <p:cNvPr id="46083" name="Picture 3" descr="normal"/>
          <p:cNvPicPr>
            <a:picLocks noGrp="1" noChangeAspect="1" noChangeArrowheads="1"/>
          </p:cNvPicPr>
          <p:nvPr>
            <p:ph idx="1"/>
          </p:nvPr>
        </p:nvPicPr>
        <p:blipFill>
          <a:blip r:embed="rId2"/>
          <a:srcRect/>
          <a:stretch>
            <a:fillRect/>
          </a:stretch>
        </p:blipFill>
        <p:spPr>
          <a:xfrm>
            <a:off x="1981200" y="1524000"/>
            <a:ext cx="4967288" cy="47323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6850"/>
                                        </p:tgtEl>
                                        <p:attrNameLst>
                                          <p:attrName>style.visibility</p:attrName>
                                        </p:attrNameLst>
                                      </p:cBhvr>
                                      <p:to>
                                        <p:strVal val="visible"/>
                                      </p:to>
                                    </p:set>
                                    <p:animScale>
                                      <p:cBhvr>
                                        <p:cTn id="7" dur="3000" decel="50000" fill="hold">
                                          <p:stCondLst>
                                            <p:cond delay="0"/>
                                          </p:stCondLst>
                                        </p:cTn>
                                        <p:tgtEl>
                                          <p:spTgt spid="8468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6850"/>
                                        </p:tgtEl>
                                        <p:attrNameLst>
                                          <p:attrName>ppt_x</p:attrName>
                                          <p:attrName>ppt_y</p:attrName>
                                        </p:attrNameLst>
                                      </p:cBhvr>
                                    </p:animMotion>
                                    <p:animEffect transition="in" filter="fade">
                                      <p:cBhvr>
                                        <p:cTn id="9" dur="3000"/>
                                        <p:tgtEl>
                                          <p:spTgt spid="8468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685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pPr algn="ctr" eaLnBrk="1" hangingPunct="1"/>
            <a:r>
              <a:rPr lang="en-US" sz="4000" b="0" smtClean="0"/>
              <a:t>Conductive Hearing Loss</a:t>
            </a:r>
          </a:p>
        </p:txBody>
      </p:sp>
      <p:pic>
        <p:nvPicPr>
          <p:cNvPr id="47107" name="Picture 3" descr="conductive"/>
          <p:cNvPicPr>
            <a:picLocks noGrp="1" noChangeAspect="1" noChangeArrowheads="1"/>
          </p:cNvPicPr>
          <p:nvPr>
            <p:ph idx="1"/>
          </p:nvPr>
        </p:nvPicPr>
        <p:blipFill>
          <a:blip r:embed="rId2"/>
          <a:srcRect/>
          <a:stretch>
            <a:fillRect/>
          </a:stretch>
        </p:blipFill>
        <p:spPr>
          <a:xfrm>
            <a:off x="2133600" y="1447800"/>
            <a:ext cx="4891088" cy="4660900"/>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7874"/>
                                        </p:tgtEl>
                                        <p:attrNameLst>
                                          <p:attrName>style.visibility</p:attrName>
                                        </p:attrNameLst>
                                      </p:cBhvr>
                                      <p:to>
                                        <p:strVal val="visible"/>
                                      </p:to>
                                    </p:set>
                                    <p:animScale>
                                      <p:cBhvr>
                                        <p:cTn id="7" dur="3000" decel="50000" fill="hold">
                                          <p:stCondLst>
                                            <p:cond delay="0"/>
                                          </p:stCondLst>
                                        </p:cTn>
                                        <p:tgtEl>
                                          <p:spTgt spid="84787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7874"/>
                                        </p:tgtEl>
                                        <p:attrNameLst>
                                          <p:attrName>ppt_x</p:attrName>
                                          <p:attrName>ppt_y</p:attrName>
                                        </p:attrNameLst>
                                      </p:cBhvr>
                                    </p:animMotion>
                                    <p:animEffect transition="in" filter="fade">
                                      <p:cBhvr>
                                        <p:cTn id="9" dur="3000"/>
                                        <p:tgtEl>
                                          <p:spTgt spid="847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78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8898" name="Rectangle 2"/>
          <p:cNvSpPr>
            <a:spLocks noGrp="1" noChangeArrowheads="1"/>
          </p:cNvSpPr>
          <p:nvPr>
            <p:ph type="title"/>
          </p:nvPr>
        </p:nvSpPr>
        <p:spPr/>
        <p:txBody>
          <a:bodyPr/>
          <a:lstStyle/>
          <a:p>
            <a:pPr algn="ctr" eaLnBrk="1" hangingPunct="1"/>
            <a:r>
              <a:rPr lang="en-US" sz="4000" b="0" smtClean="0"/>
              <a:t>Sensorineural Hearing Loss</a:t>
            </a:r>
          </a:p>
        </p:txBody>
      </p:sp>
      <p:pic>
        <p:nvPicPr>
          <p:cNvPr id="48131" name="Picture 3" descr="snhl2"/>
          <p:cNvPicPr>
            <a:picLocks noGrp="1" noChangeAspect="1" noChangeArrowheads="1"/>
          </p:cNvPicPr>
          <p:nvPr>
            <p:ph idx="1"/>
          </p:nvPr>
        </p:nvPicPr>
        <p:blipFill>
          <a:blip r:embed="rId2"/>
          <a:srcRect/>
          <a:stretch>
            <a:fillRect/>
          </a:stretch>
        </p:blipFill>
        <p:spPr>
          <a:xfrm>
            <a:off x="2133600" y="1447800"/>
            <a:ext cx="4967288" cy="4732338"/>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8898"/>
                                        </p:tgtEl>
                                        <p:attrNameLst>
                                          <p:attrName>style.visibility</p:attrName>
                                        </p:attrNameLst>
                                      </p:cBhvr>
                                      <p:to>
                                        <p:strVal val="visible"/>
                                      </p:to>
                                    </p:set>
                                    <p:animScale>
                                      <p:cBhvr>
                                        <p:cTn id="7" dur="3000" decel="50000" fill="hold">
                                          <p:stCondLst>
                                            <p:cond delay="0"/>
                                          </p:stCondLst>
                                        </p:cTn>
                                        <p:tgtEl>
                                          <p:spTgt spid="84889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8898"/>
                                        </p:tgtEl>
                                        <p:attrNameLst>
                                          <p:attrName>ppt_x</p:attrName>
                                          <p:attrName>ppt_y</p:attrName>
                                        </p:attrNameLst>
                                      </p:cBhvr>
                                    </p:animMotion>
                                    <p:animEffect transition="in" filter="fade">
                                      <p:cBhvr>
                                        <p:cTn id="9" dur="3000"/>
                                        <p:tgtEl>
                                          <p:spTgt spid="8488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889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p:txBody>
          <a:bodyPr/>
          <a:lstStyle/>
          <a:p>
            <a:pPr algn="ctr" eaLnBrk="1" hangingPunct="1"/>
            <a:r>
              <a:rPr lang="en-US" sz="4000" b="0" smtClean="0"/>
              <a:t>Mixed Hearing Loss</a:t>
            </a:r>
          </a:p>
        </p:txBody>
      </p:sp>
      <p:pic>
        <p:nvPicPr>
          <p:cNvPr id="49155" name="Picture 3" descr="mixed2"/>
          <p:cNvPicPr>
            <a:picLocks noGrp="1" noChangeAspect="1" noChangeArrowheads="1"/>
          </p:cNvPicPr>
          <p:nvPr>
            <p:ph idx="1"/>
          </p:nvPr>
        </p:nvPicPr>
        <p:blipFill>
          <a:blip r:embed="rId2"/>
          <a:srcRect/>
          <a:stretch>
            <a:fillRect/>
          </a:stretch>
        </p:blipFill>
        <p:spPr>
          <a:xfrm>
            <a:off x="2209800" y="1447800"/>
            <a:ext cx="5043488" cy="4805363"/>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849922"/>
                                        </p:tgtEl>
                                        <p:attrNameLst>
                                          <p:attrName>style.visibility</p:attrName>
                                        </p:attrNameLst>
                                      </p:cBhvr>
                                      <p:to>
                                        <p:strVal val="visible"/>
                                      </p:to>
                                    </p:set>
                                    <p:animScale>
                                      <p:cBhvr>
                                        <p:cTn id="7" dur="3000" decel="50000" fill="hold">
                                          <p:stCondLst>
                                            <p:cond delay="0"/>
                                          </p:stCondLst>
                                        </p:cTn>
                                        <p:tgtEl>
                                          <p:spTgt spid="84992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3000" decel="50000" fill="hold">
                                          <p:stCondLst>
                                            <p:cond delay="0"/>
                                          </p:stCondLst>
                                        </p:cTn>
                                        <p:tgtEl>
                                          <p:spTgt spid="849922"/>
                                        </p:tgtEl>
                                        <p:attrNameLst>
                                          <p:attrName>ppt_x</p:attrName>
                                          <p:attrName>ppt_y</p:attrName>
                                        </p:attrNameLst>
                                      </p:cBhvr>
                                    </p:animMotion>
                                    <p:animEffect transition="in" filter="fade">
                                      <p:cBhvr>
                                        <p:cTn id="9" dur="3000"/>
                                        <p:tgtEl>
                                          <p:spTgt spid="84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Speech Audiometry</a:t>
            </a:r>
          </a:p>
        </p:txBody>
      </p:sp>
      <p:sp>
        <p:nvSpPr>
          <p:cNvPr id="50179" name="Rectangle 3"/>
          <p:cNvSpPr>
            <a:spLocks noGrp="1" noChangeArrowheads="1"/>
          </p:cNvSpPr>
          <p:nvPr>
            <p:ph type="body" idx="1"/>
          </p:nvPr>
        </p:nvSpPr>
        <p:spPr/>
        <p:txBody>
          <a:bodyPr/>
          <a:lstStyle/>
          <a:p>
            <a:pPr eaLnBrk="1" hangingPunct="1"/>
            <a:r>
              <a:rPr lang="en-US" sz="1800" smtClean="0"/>
              <a:t>Speech Reception Threshold using spondaic words</a:t>
            </a:r>
          </a:p>
          <a:p>
            <a:pPr eaLnBrk="1" hangingPunct="1"/>
            <a:r>
              <a:rPr lang="en-US" sz="1800" smtClean="0"/>
              <a:t>Standardized word lists</a:t>
            </a:r>
          </a:p>
          <a:p>
            <a:pPr eaLnBrk="1" hangingPunct="1"/>
            <a:r>
              <a:rPr lang="en-US" sz="1800" smtClean="0"/>
              <a:t>Familiarization with spondees</a:t>
            </a:r>
          </a:p>
          <a:p>
            <a:pPr eaLnBrk="1" hangingPunct="1"/>
            <a:r>
              <a:rPr lang="en-US" sz="1800" smtClean="0"/>
              <a:t>Ascending series of presentation</a:t>
            </a:r>
          </a:p>
          <a:p>
            <a:pPr eaLnBrk="1" hangingPunct="1"/>
            <a:r>
              <a:rPr lang="en-US" sz="1800" smtClean="0"/>
              <a:t>Excellent speech discrimination in conductive hearing loss patients</a:t>
            </a:r>
          </a:p>
          <a:p>
            <a:pPr eaLnBrk="1" hangingPunct="1"/>
            <a:r>
              <a:rPr lang="en-US" sz="1800" smtClean="0"/>
              <a:t>Poor speech discrimination in cochlear hearing loss patients</a:t>
            </a:r>
          </a:p>
          <a:p>
            <a:pPr eaLnBrk="1" hangingPunct="1"/>
            <a:r>
              <a:rPr lang="en-US" sz="1800" smtClean="0"/>
              <a:t>Poorest speech discrimination in retrocochlear hearing loss patients</a:t>
            </a:r>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pPr eaLnBrk="1" hangingPunct="1"/>
            <a:r>
              <a:rPr lang="en-US" smtClean="0"/>
              <a:t>Clinical Masking</a:t>
            </a:r>
          </a:p>
        </p:txBody>
      </p:sp>
      <p:sp>
        <p:nvSpPr>
          <p:cNvPr id="51203" name="Rectangle 3"/>
          <p:cNvSpPr>
            <a:spLocks noGrp="1" noChangeArrowheads="1"/>
          </p:cNvSpPr>
          <p:nvPr>
            <p:ph type="body" idx="1"/>
          </p:nvPr>
        </p:nvSpPr>
        <p:spPr/>
        <p:txBody>
          <a:bodyPr/>
          <a:lstStyle/>
          <a:p>
            <a:pPr eaLnBrk="1" hangingPunct="1"/>
            <a:r>
              <a:rPr lang="en-US" smtClean="0"/>
              <a:t>Nontest ear can influence thresholds of test ear</a:t>
            </a:r>
          </a:p>
          <a:p>
            <a:pPr eaLnBrk="1" hangingPunct="1"/>
            <a:r>
              <a:rPr lang="en-US" smtClean="0"/>
              <a:t>Shadow curve apparent without masking</a:t>
            </a:r>
          </a:p>
          <a:p>
            <a:pPr eaLnBrk="1" hangingPunct="1"/>
            <a:r>
              <a:rPr lang="en-US" smtClean="0"/>
              <a:t>Interaural attenuation varies from 40 to 80 dB with air conduction</a:t>
            </a:r>
          </a:p>
          <a:p>
            <a:pPr eaLnBrk="1" hangingPunct="1"/>
            <a:r>
              <a:rPr lang="en-US" smtClean="0"/>
              <a:t>Interaural attenuation is about 0 dB with bone conduction</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mtClean="0"/>
              <a:t>Shadow Curve</a:t>
            </a:r>
          </a:p>
        </p:txBody>
      </p:sp>
      <p:pic>
        <p:nvPicPr>
          <p:cNvPr id="52227" name="Picture 3" descr="shadowcurve"/>
          <p:cNvPicPr>
            <a:picLocks noChangeAspect="1" noChangeArrowheads="1"/>
          </p:cNvPicPr>
          <p:nvPr/>
        </p:nvPicPr>
        <p:blipFill>
          <a:blip r:embed="rId2"/>
          <a:srcRect/>
          <a:stretch>
            <a:fillRect/>
          </a:stretch>
        </p:blipFill>
        <p:spPr bwMode="auto">
          <a:xfrm>
            <a:off x="2286000" y="1905000"/>
            <a:ext cx="4243388" cy="43957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mtClean="0"/>
              <a:t>Clinical Masking cont.</a:t>
            </a:r>
          </a:p>
        </p:txBody>
      </p:sp>
      <p:sp>
        <p:nvSpPr>
          <p:cNvPr id="53251" name="Rectangle 3"/>
          <p:cNvSpPr>
            <a:spLocks noGrp="1" noChangeArrowheads="1"/>
          </p:cNvSpPr>
          <p:nvPr>
            <p:ph type="body" idx="1"/>
          </p:nvPr>
        </p:nvSpPr>
        <p:spPr/>
        <p:txBody>
          <a:bodyPr/>
          <a:lstStyle/>
          <a:p>
            <a:pPr eaLnBrk="1" hangingPunct="1"/>
            <a:r>
              <a:rPr lang="en-US" smtClean="0"/>
              <a:t>Compare bone conduction threshold of nontest ear with air conduction threshold of test ear to determine whether masking is necessary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mtClean="0"/>
              <a:t>Plateau method</a:t>
            </a:r>
          </a:p>
        </p:txBody>
      </p:sp>
      <p:sp>
        <p:nvSpPr>
          <p:cNvPr id="54275" name="Rectangle 3"/>
          <p:cNvSpPr>
            <a:spLocks noGrp="1" noChangeArrowheads="1"/>
          </p:cNvSpPr>
          <p:nvPr>
            <p:ph type="body" sz="half" idx="1"/>
          </p:nvPr>
        </p:nvSpPr>
        <p:spPr>
          <a:xfrm>
            <a:off x="914400" y="1905000"/>
            <a:ext cx="3925888" cy="4572000"/>
          </a:xfrm>
        </p:spPr>
        <p:txBody>
          <a:bodyPr/>
          <a:lstStyle/>
          <a:p>
            <a:pPr eaLnBrk="1" hangingPunct="1"/>
            <a:r>
              <a:rPr lang="en-US" sz="2400" smtClean="0"/>
              <a:t>Mask nontest ear with progressively greater amounts of sound until threshold does not rise.</a:t>
            </a:r>
          </a:p>
          <a:p>
            <a:pPr eaLnBrk="1" hangingPunct="1"/>
            <a:r>
              <a:rPr lang="en-US" sz="2400" smtClean="0"/>
              <a:t>Masking Dilemma</a:t>
            </a:r>
          </a:p>
        </p:txBody>
      </p:sp>
      <p:pic>
        <p:nvPicPr>
          <p:cNvPr id="54276" name="Picture 4" descr="maskingplateau"/>
          <p:cNvPicPr>
            <a:picLocks noGrp="1" noChangeAspect="1" noChangeArrowheads="1"/>
          </p:cNvPicPr>
          <p:nvPr>
            <p:ph type="chart" sz="half" idx="2"/>
          </p:nvPr>
        </p:nvPicPr>
        <p:blipFill>
          <a:blip r:embed="rId2"/>
          <a:srcRect/>
          <a:stretch>
            <a:fillRect/>
          </a:stretch>
        </p:blipFill>
        <p:spPr>
          <a:xfrm>
            <a:off x="4800600" y="1981200"/>
            <a:ext cx="4013200" cy="3089275"/>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ross Section of Ear">
            <a:hlinkClick r:id="rId2"/>
          </p:cNvPr>
          <p:cNvPicPr>
            <a:picLocks noChangeAspect="1" noChangeArrowheads="1"/>
          </p:cNvPicPr>
          <p:nvPr/>
        </p:nvPicPr>
        <p:blipFill>
          <a:blip r:embed="rId3"/>
          <a:srcRect/>
          <a:stretch>
            <a:fillRect/>
          </a:stretch>
        </p:blipFill>
        <p:spPr bwMode="auto">
          <a:xfrm>
            <a:off x="1524000" y="758825"/>
            <a:ext cx="6324600" cy="5794375"/>
          </a:xfrm>
          <a:prstGeom prst="rect">
            <a:avLst/>
          </a:prstGeom>
          <a:noFill/>
          <a:ln w="9525">
            <a:noFill/>
            <a:miter lim="800000"/>
            <a:headEnd/>
            <a:tailEnd/>
          </a:ln>
        </p:spPr>
      </p:pic>
      <p:sp>
        <p:nvSpPr>
          <p:cNvPr id="10243" name="Freeform 3"/>
          <p:cNvSpPr>
            <a:spLocks/>
          </p:cNvSpPr>
          <p:nvPr/>
        </p:nvSpPr>
        <p:spPr bwMode="auto">
          <a:xfrm>
            <a:off x="1066800" y="838200"/>
            <a:ext cx="3962400" cy="228600"/>
          </a:xfrm>
          <a:custGeom>
            <a:avLst/>
            <a:gdLst>
              <a:gd name="T0" fmla="*/ 0 w 2496"/>
              <a:gd name="T1" fmla="*/ 2147483647 h 144"/>
              <a:gd name="T2" fmla="*/ 0 w 2496"/>
              <a:gd name="T3" fmla="*/ 0 h 144"/>
              <a:gd name="T4" fmla="*/ 2147483647 w 2496"/>
              <a:gd name="T5" fmla="*/ 0 h 144"/>
              <a:gd name="T6" fmla="*/ 2147483647 w 2496"/>
              <a:gd name="T7" fmla="*/ 2147483647 h 144"/>
              <a:gd name="T8" fmla="*/ 0 60000 65536"/>
              <a:gd name="T9" fmla="*/ 0 60000 65536"/>
              <a:gd name="T10" fmla="*/ 0 60000 65536"/>
              <a:gd name="T11" fmla="*/ 0 60000 65536"/>
              <a:gd name="T12" fmla="*/ 0 w 2496"/>
              <a:gd name="T13" fmla="*/ 0 h 144"/>
              <a:gd name="T14" fmla="*/ 2496 w 2496"/>
              <a:gd name="T15" fmla="*/ 144 h 144"/>
            </a:gdLst>
            <a:ahLst/>
            <a:cxnLst>
              <a:cxn ang="T8">
                <a:pos x="T0" y="T1"/>
              </a:cxn>
              <a:cxn ang="T9">
                <a:pos x="T2" y="T3"/>
              </a:cxn>
              <a:cxn ang="T10">
                <a:pos x="T4" y="T5"/>
              </a:cxn>
              <a:cxn ang="T11">
                <a:pos x="T6" y="T7"/>
              </a:cxn>
            </a:cxnLst>
            <a:rect l="T12" t="T13" r="T14" b="T15"/>
            <a:pathLst>
              <a:path w="2496" h="144">
                <a:moveTo>
                  <a:pt x="0" y="144"/>
                </a:moveTo>
                <a:lnTo>
                  <a:pt x="0" y="0"/>
                </a:lnTo>
                <a:lnTo>
                  <a:pt x="2496" y="0"/>
                </a:lnTo>
                <a:lnTo>
                  <a:pt x="2496" y="144"/>
                </a:lnTo>
              </a:path>
            </a:pathLst>
          </a:custGeom>
          <a:noFill/>
          <a:ln w="66675">
            <a:solidFill>
              <a:srgbClr val="FF00FF"/>
            </a:solidFill>
            <a:round/>
            <a:headEnd/>
            <a:tailEnd/>
          </a:ln>
        </p:spPr>
        <p:txBody>
          <a:bodyPr/>
          <a:lstStyle/>
          <a:p>
            <a:endParaRPr lang="ar-SA"/>
          </a:p>
        </p:txBody>
      </p:sp>
      <p:sp>
        <p:nvSpPr>
          <p:cNvPr id="10244" name="Text Box 4"/>
          <p:cNvSpPr txBox="1">
            <a:spLocks noChangeArrowheads="1"/>
          </p:cNvSpPr>
          <p:nvPr/>
        </p:nvSpPr>
        <p:spPr bwMode="auto">
          <a:xfrm>
            <a:off x="1828800" y="150813"/>
            <a:ext cx="2244725" cy="466725"/>
          </a:xfrm>
          <a:prstGeom prst="rect">
            <a:avLst/>
          </a:prstGeom>
          <a:noFill/>
          <a:ln w="9525">
            <a:solidFill>
              <a:srgbClr val="FF00FF"/>
            </a:solidFill>
            <a:miter lim="800000"/>
            <a:headEnd/>
            <a:tailEnd/>
          </a:ln>
        </p:spPr>
        <p:txBody>
          <a:bodyPr wrap="none">
            <a:spAutoFit/>
          </a:bodyPr>
          <a:lstStyle/>
          <a:p>
            <a:r>
              <a:rPr lang="en-US" b="1">
                <a:solidFill>
                  <a:srgbClr val="000066"/>
                </a:solidFill>
                <a:latin typeface="Arial" charset="0"/>
              </a:rPr>
              <a:t>MECHANICAL</a:t>
            </a:r>
          </a:p>
        </p:txBody>
      </p:sp>
      <p:sp>
        <p:nvSpPr>
          <p:cNvPr id="10245" name="Freeform 5"/>
          <p:cNvSpPr>
            <a:spLocks/>
          </p:cNvSpPr>
          <p:nvPr/>
        </p:nvSpPr>
        <p:spPr bwMode="auto">
          <a:xfrm>
            <a:off x="5181600" y="838200"/>
            <a:ext cx="2362200" cy="228600"/>
          </a:xfrm>
          <a:custGeom>
            <a:avLst/>
            <a:gdLst>
              <a:gd name="T0" fmla="*/ 0 w 2496"/>
              <a:gd name="T1" fmla="*/ 2147483647 h 144"/>
              <a:gd name="T2" fmla="*/ 0 w 2496"/>
              <a:gd name="T3" fmla="*/ 0 h 144"/>
              <a:gd name="T4" fmla="*/ 2147483647 w 2496"/>
              <a:gd name="T5" fmla="*/ 0 h 144"/>
              <a:gd name="T6" fmla="*/ 2147483647 w 2496"/>
              <a:gd name="T7" fmla="*/ 2147483647 h 144"/>
              <a:gd name="T8" fmla="*/ 0 60000 65536"/>
              <a:gd name="T9" fmla="*/ 0 60000 65536"/>
              <a:gd name="T10" fmla="*/ 0 60000 65536"/>
              <a:gd name="T11" fmla="*/ 0 60000 65536"/>
              <a:gd name="T12" fmla="*/ 0 w 2496"/>
              <a:gd name="T13" fmla="*/ 0 h 144"/>
              <a:gd name="T14" fmla="*/ 2496 w 2496"/>
              <a:gd name="T15" fmla="*/ 144 h 144"/>
            </a:gdLst>
            <a:ahLst/>
            <a:cxnLst>
              <a:cxn ang="T8">
                <a:pos x="T0" y="T1"/>
              </a:cxn>
              <a:cxn ang="T9">
                <a:pos x="T2" y="T3"/>
              </a:cxn>
              <a:cxn ang="T10">
                <a:pos x="T4" y="T5"/>
              </a:cxn>
              <a:cxn ang="T11">
                <a:pos x="T6" y="T7"/>
              </a:cxn>
            </a:cxnLst>
            <a:rect l="T12" t="T13" r="T14" b="T15"/>
            <a:pathLst>
              <a:path w="2496" h="144">
                <a:moveTo>
                  <a:pt x="0" y="144"/>
                </a:moveTo>
                <a:lnTo>
                  <a:pt x="0" y="0"/>
                </a:lnTo>
                <a:lnTo>
                  <a:pt x="2496" y="0"/>
                </a:lnTo>
                <a:lnTo>
                  <a:pt x="2496" y="144"/>
                </a:lnTo>
              </a:path>
            </a:pathLst>
          </a:custGeom>
          <a:noFill/>
          <a:ln w="66675">
            <a:solidFill>
              <a:srgbClr val="00FF00"/>
            </a:solidFill>
            <a:round/>
            <a:headEnd/>
            <a:tailEnd/>
          </a:ln>
        </p:spPr>
        <p:txBody>
          <a:bodyPr/>
          <a:lstStyle/>
          <a:p>
            <a:endParaRPr lang="ar-SA"/>
          </a:p>
        </p:txBody>
      </p:sp>
      <p:sp>
        <p:nvSpPr>
          <p:cNvPr id="10246" name="Text Box 6"/>
          <p:cNvSpPr txBox="1">
            <a:spLocks noChangeArrowheads="1"/>
          </p:cNvSpPr>
          <p:nvPr/>
        </p:nvSpPr>
        <p:spPr bwMode="auto">
          <a:xfrm>
            <a:off x="5029200" y="150813"/>
            <a:ext cx="3698875" cy="466725"/>
          </a:xfrm>
          <a:prstGeom prst="rect">
            <a:avLst/>
          </a:prstGeom>
          <a:noFill/>
          <a:ln w="9525">
            <a:solidFill>
              <a:srgbClr val="00FF00"/>
            </a:solidFill>
            <a:miter lim="800000"/>
            <a:headEnd/>
            <a:tailEnd/>
          </a:ln>
        </p:spPr>
        <p:txBody>
          <a:bodyPr wrap="none">
            <a:spAutoFit/>
          </a:bodyPr>
          <a:lstStyle/>
          <a:p>
            <a:r>
              <a:rPr lang="en-US" b="1">
                <a:latin typeface="Arial" charset="0"/>
              </a:rPr>
              <a:t>ELECTRICAL/SENSORY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500"/>
                                        <p:tgtEl>
                                          <p:spTgt spid="10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244"/>
                                        </p:tgtEl>
                                        <p:attrNameLst>
                                          <p:attrName>style.visibility</p:attrName>
                                        </p:attrNameLst>
                                      </p:cBhvr>
                                      <p:to>
                                        <p:strVal val="visible"/>
                                      </p:to>
                                    </p:set>
                                    <p:animEffect transition="in" filter="blinds(horizontal)">
                                      <p:cBhvr>
                                        <p:cTn id="12" dur="500"/>
                                        <p:tgtEl>
                                          <p:spTgt spid="1024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0245"/>
                                        </p:tgtEl>
                                        <p:attrNameLst>
                                          <p:attrName>style.visibility</p:attrName>
                                        </p:attrNameLst>
                                      </p:cBhvr>
                                      <p:to>
                                        <p:strVal val="visible"/>
                                      </p:to>
                                    </p:set>
                                    <p:anim calcmode="lin" valueType="num">
                                      <p:cBhvr additive="base">
                                        <p:cTn id="17" dur="500" fill="hold"/>
                                        <p:tgtEl>
                                          <p:spTgt spid="10245"/>
                                        </p:tgtEl>
                                        <p:attrNameLst>
                                          <p:attrName>ppt_x</p:attrName>
                                        </p:attrNameLst>
                                      </p:cBhvr>
                                      <p:tavLst>
                                        <p:tav tm="0">
                                          <p:val>
                                            <p:strVal val="1+#ppt_w/2"/>
                                          </p:val>
                                        </p:tav>
                                        <p:tav tm="100000">
                                          <p:val>
                                            <p:strVal val="#ppt_x"/>
                                          </p:val>
                                        </p:tav>
                                      </p:tavLst>
                                    </p:anim>
                                    <p:anim calcmode="lin" valueType="num">
                                      <p:cBhvr additive="base">
                                        <p:cTn id="18" dur="500" fill="hold"/>
                                        <p:tgtEl>
                                          <p:spTgt spid="1024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246"/>
                                        </p:tgtEl>
                                        <p:attrNameLst>
                                          <p:attrName>style.visibility</p:attrName>
                                        </p:attrNameLst>
                                      </p:cBhvr>
                                      <p:to>
                                        <p:strVal val="visible"/>
                                      </p:to>
                                    </p:set>
                                    <p:anim calcmode="lin" valueType="num">
                                      <p:cBhvr additive="base">
                                        <p:cTn id="23" dur="500" fill="hold"/>
                                        <p:tgtEl>
                                          <p:spTgt spid="10246"/>
                                        </p:tgtEl>
                                        <p:attrNameLst>
                                          <p:attrName>ppt_x</p:attrName>
                                        </p:attrNameLst>
                                      </p:cBhvr>
                                      <p:tavLst>
                                        <p:tav tm="0">
                                          <p:val>
                                            <p:strVal val="1+#ppt_w/2"/>
                                          </p:val>
                                        </p:tav>
                                        <p:tav tm="100000">
                                          <p:val>
                                            <p:strVal val="#ppt_x"/>
                                          </p:val>
                                        </p:tav>
                                      </p:tavLst>
                                    </p:anim>
                                    <p:anim calcmode="lin" valueType="num">
                                      <p:cBhvr additive="base">
                                        <p:cTn id="24" dur="500" fill="hold"/>
                                        <p:tgtEl>
                                          <p:spTgt spid="1024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autoUpdateAnimBg="0"/>
      <p:bldP spid="10245" grpId="0" animBg="1"/>
      <p:bldP spid="10246" grpId="0" animBg="1"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8" name="Rectangle 2"/>
          <p:cNvSpPr>
            <a:spLocks noGrp="1" noChangeArrowheads="1"/>
          </p:cNvSpPr>
          <p:nvPr>
            <p:ph type="ctrTitle"/>
          </p:nvPr>
        </p:nvSpPr>
        <p:spPr/>
        <p:txBody>
          <a:bodyPr/>
          <a:lstStyle/>
          <a:p>
            <a:pPr eaLnBrk="1" hangingPunct="1"/>
            <a:r>
              <a:rPr lang="en-US" smtClean="0"/>
              <a:t>Objective Audiological Tests</a:t>
            </a:r>
          </a:p>
        </p:txBody>
      </p:sp>
      <p:sp>
        <p:nvSpPr>
          <p:cNvPr id="55299" name="Rectangle 3"/>
          <p:cNvSpPr>
            <a:spLocks noGrp="1" noChangeArrowheads="1"/>
          </p:cNvSpPr>
          <p:nvPr>
            <p:ph type="subTitle" idx="1"/>
          </p:nvPr>
        </p:nvSpPr>
        <p:spPr/>
        <p:txBody>
          <a:bodyPr/>
          <a:lstStyle/>
          <a:p>
            <a:pPr eaLnBrk="1" hangingPunct="1"/>
            <a:endParaRPr lang="en-US" smtClean="0"/>
          </a:p>
        </p:txBody>
      </p:sp>
      <p:pic>
        <p:nvPicPr>
          <p:cNvPr id="55300" name="Picture 4" descr="abr2"/>
          <p:cNvPicPr>
            <a:picLocks noChangeAspect="1" noChangeArrowheads="1"/>
          </p:cNvPicPr>
          <p:nvPr/>
        </p:nvPicPr>
        <p:blipFill>
          <a:blip r:embed="rId3"/>
          <a:srcRect/>
          <a:stretch>
            <a:fillRect/>
          </a:stretch>
        </p:blipFill>
        <p:spPr bwMode="auto">
          <a:xfrm>
            <a:off x="1524000" y="2819400"/>
            <a:ext cx="7086600" cy="36004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smtClean="0"/>
              <a:t>Electrophysiological Tests</a:t>
            </a:r>
          </a:p>
        </p:txBody>
      </p:sp>
      <p:sp>
        <p:nvSpPr>
          <p:cNvPr id="56323" name="Rectangle 3"/>
          <p:cNvSpPr>
            <a:spLocks noGrp="1" noChangeArrowheads="1"/>
          </p:cNvSpPr>
          <p:nvPr>
            <p:ph type="body" idx="1"/>
          </p:nvPr>
        </p:nvSpPr>
        <p:spPr/>
        <p:txBody>
          <a:bodyPr/>
          <a:lstStyle/>
          <a:p>
            <a:pPr eaLnBrk="1" hangingPunct="1"/>
            <a:r>
              <a:rPr lang="en-US" smtClean="0"/>
              <a:t>Immittance</a:t>
            </a:r>
          </a:p>
          <a:p>
            <a:pPr eaLnBrk="1" hangingPunct="1"/>
            <a:r>
              <a:rPr lang="en-US" smtClean="0"/>
              <a:t>Evoked Potential</a:t>
            </a:r>
          </a:p>
          <a:p>
            <a:pPr eaLnBrk="1" hangingPunct="1"/>
            <a:r>
              <a:rPr lang="en-US" smtClean="0"/>
              <a:t>Otoacoustic Emissions</a:t>
            </a:r>
          </a:p>
        </p:txBody>
      </p:sp>
      <p:pic>
        <p:nvPicPr>
          <p:cNvPr id="56324" name="Picture 5" descr="gsi33nos">
            <a:hlinkClick r:id="rId2"/>
          </p:cNvPr>
          <p:cNvPicPr>
            <a:picLocks noChangeAspect="1" noChangeArrowheads="1"/>
          </p:cNvPicPr>
          <p:nvPr/>
        </p:nvPicPr>
        <p:blipFill>
          <a:blip r:embed="rId3"/>
          <a:srcRect/>
          <a:stretch>
            <a:fillRect/>
          </a:stretch>
        </p:blipFill>
        <p:spPr bwMode="auto">
          <a:xfrm>
            <a:off x="5929313" y="1928813"/>
            <a:ext cx="1438275" cy="1069975"/>
          </a:xfrm>
          <a:prstGeom prst="rect">
            <a:avLst/>
          </a:prstGeom>
          <a:noFill/>
          <a:ln w="9525">
            <a:noFill/>
            <a:miter lim="800000"/>
            <a:headEnd/>
            <a:tailEnd/>
          </a:ln>
        </p:spPr>
      </p:pic>
      <p:pic>
        <p:nvPicPr>
          <p:cNvPr id="56325" name="Picture 7" descr="ria-e7-18">
            <a:hlinkClick r:id="rId4"/>
          </p:cNvPr>
          <p:cNvPicPr>
            <a:picLocks noChangeAspect="1" noChangeArrowheads="1"/>
          </p:cNvPicPr>
          <p:nvPr/>
        </p:nvPicPr>
        <p:blipFill>
          <a:blip r:embed="rId5"/>
          <a:srcRect/>
          <a:stretch>
            <a:fillRect/>
          </a:stretch>
        </p:blipFill>
        <p:spPr bwMode="auto">
          <a:xfrm>
            <a:off x="6324600" y="3048000"/>
            <a:ext cx="1057275" cy="790575"/>
          </a:xfrm>
          <a:prstGeom prst="rect">
            <a:avLst/>
          </a:prstGeom>
          <a:noFill/>
          <a:ln w="9525">
            <a:noFill/>
            <a:miter lim="800000"/>
            <a:headEnd/>
            <a:tailEnd/>
          </a:ln>
        </p:spPr>
      </p:pic>
      <p:pic>
        <p:nvPicPr>
          <p:cNvPr id="56326" name="Picture 9" descr="otoacoustic">
            <a:hlinkClick r:id="rId6"/>
          </p:cNvPr>
          <p:cNvPicPr>
            <a:picLocks noChangeAspect="1" noChangeArrowheads="1"/>
          </p:cNvPicPr>
          <p:nvPr/>
        </p:nvPicPr>
        <p:blipFill>
          <a:blip r:embed="rId7"/>
          <a:srcRect/>
          <a:stretch>
            <a:fillRect/>
          </a:stretch>
        </p:blipFill>
        <p:spPr bwMode="auto">
          <a:xfrm>
            <a:off x="5562600" y="4191000"/>
            <a:ext cx="1171575" cy="876300"/>
          </a:xfrm>
          <a:prstGeom prst="rect">
            <a:avLst/>
          </a:prstGeom>
          <a:noFill/>
          <a:ln w="9525">
            <a:noFill/>
            <a:miter lim="800000"/>
            <a:headEnd/>
            <a:tailEnd/>
          </a:ln>
        </p:spPr>
      </p:pic>
      <p:pic>
        <p:nvPicPr>
          <p:cNvPr id="56327" name="Picture 11" descr="AABR">
            <a:hlinkClick r:id="rId8"/>
          </p:cNvPr>
          <p:cNvPicPr>
            <a:picLocks noChangeAspect="1" noChangeArrowheads="1"/>
          </p:cNvPicPr>
          <p:nvPr/>
        </p:nvPicPr>
        <p:blipFill>
          <a:blip r:embed="rId9"/>
          <a:srcRect/>
          <a:stretch>
            <a:fillRect/>
          </a:stretch>
        </p:blipFill>
        <p:spPr bwMode="auto">
          <a:xfrm>
            <a:off x="3048000" y="4572000"/>
            <a:ext cx="1162050" cy="936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en-US" smtClean="0"/>
              <a:t>Immittance</a:t>
            </a:r>
          </a:p>
        </p:txBody>
      </p:sp>
      <p:sp>
        <p:nvSpPr>
          <p:cNvPr id="57347" name="Rectangle 3"/>
          <p:cNvSpPr>
            <a:spLocks noGrp="1" noChangeArrowheads="1"/>
          </p:cNvSpPr>
          <p:nvPr>
            <p:ph type="body" idx="1"/>
          </p:nvPr>
        </p:nvSpPr>
        <p:spPr/>
        <p:txBody>
          <a:bodyPr/>
          <a:lstStyle/>
          <a:p>
            <a:pPr eaLnBrk="1" hangingPunct="1"/>
            <a:r>
              <a:rPr lang="en-US" smtClean="0"/>
              <a:t>Ear Canal Volume </a:t>
            </a:r>
          </a:p>
          <a:p>
            <a:pPr eaLnBrk="1" hangingPunct="1"/>
            <a:r>
              <a:rPr lang="en-US" smtClean="0"/>
              <a:t>Tympanometry</a:t>
            </a:r>
          </a:p>
          <a:p>
            <a:pPr eaLnBrk="1" hangingPunct="1"/>
            <a:r>
              <a:rPr lang="en-US" smtClean="0"/>
              <a:t>Static Compliance</a:t>
            </a:r>
          </a:p>
          <a:p>
            <a:pPr eaLnBrk="1" hangingPunct="1"/>
            <a:r>
              <a:rPr lang="en-US" smtClean="0"/>
              <a:t>Acoustic Reflex, Decay, &amp; Latency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en-US" smtClean="0"/>
              <a:t>Ear Canal Volume</a:t>
            </a:r>
          </a:p>
        </p:txBody>
      </p:sp>
      <p:sp>
        <p:nvSpPr>
          <p:cNvPr id="58371" name="Rectangle 3"/>
          <p:cNvSpPr>
            <a:spLocks noGrp="1" noChangeArrowheads="1"/>
          </p:cNvSpPr>
          <p:nvPr>
            <p:ph type="body" idx="1"/>
          </p:nvPr>
        </p:nvSpPr>
        <p:spPr/>
        <p:txBody>
          <a:bodyPr/>
          <a:lstStyle/>
          <a:p>
            <a:pPr eaLnBrk="1" hangingPunct="1"/>
            <a:r>
              <a:rPr lang="en-US" smtClean="0"/>
              <a:t>Measure at +200 mmH20</a:t>
            </a:r>
          </a:p>
          <a:p>
            <a:pPr eaLnBrk="1" hangingPunct="1"/>
            <a:r>
              <a:rPr lang="en-US" smtClean="0"/>
              <a:t>Provides measure of volume of external ear canal</a:t>
            </a:r>
          </a:p>
          <a:p>
            <a:pPr eaLnBrk="1" hangingPunct="1"/>
            <a:r>
              <a:rPr lang="en-US" smtClean="0"/>
              <a:t>Volumes based on age</a:t>
            </a:r>
          </a:p>
          <a:p>
            <a:pPr eaLnBrk="1" hangingPunct="1"/>
            <a:r>
              <a:rPr lang="en-US" smtClean="0"/>
              <a:t>Volumes greater than 2.5 suggest:</a:t>
            </a:r>
          </a:p>
          <a:p>
            <a:pPr lvl="1" eaLnBrk="1" hangingPunct="1"/>
            <a:r>
              <a:rPr lang="en-US" smtClean="0"/>
              <a:t>Perforation or</a:t>
            </a:r>
          </a:p>
          <a:p>
            <a:pPr lvl="1" eaLnBrk="1" hangingPunct="1"/>
            <a:r>
              <a:rPr lang="en-US" smtClean="0"/>
              <a:t>Patent V. tube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smtClean="0"/>
              <a:t>Tympanometry</a:t>
            </a:r>
          </a:p>
        </p:txBody>
      </p:sp>
      <p:sp>
        <p:nvSpPr>
          <p:cNvPr id="59395" name="Rectangle 3"/>
          <p:cNvSpPr>
            <a:spLocks noGrp="1" noChangeArrowheads="1"/>
          </p:cNvSpPr>
          <p:nvPr>
            <p:ph type="body" sz="half" idx="1"/>
          </p:nvPr>
        </p:nvSpPr>
        <p:spPr>
          <a:xfrm>
            <a:off x="457200" y="1600200"/>
            <a:ext cx="2895600" cy="4525963"/>
          </a:xfrm>
        </p:spPr>
        <p:txBody>
          <a:bodyPr/>
          <a:lstStyle/>
          <a:p>
            <a:pPr eaLnBrk="1" hangingPunct="1"/>
            <a:r>
              <a:rPr lang="en-US" smtClean="0"/>
              <a:t>Objective measure of the function of the TM and middle ear</a:t>
            </a:r>
          </a:p>
          <a:p>
            <a:pPr eaLnBrk="1" hangingPunct="1"/>
            <a:r>
              <a:rPr lang="en-US" smtClean="0"/>
              <a:t>5 or 6 basic shapes</a:t>
            </a:r>
          </a:p>
        </p:txBody>
      </p:sp>
      <p:pic>
        <p:nvPicPr>
          <p:cNvPr id="59396" name="Picture 5" descr="image41">
            <a:hlinkClick r:id="rId2"/>
          </p:cNvPr>
          <p:cNvPicPr>
            <a:picLocks noGrp="1" noChangeAspect="1" noChangeArrowheads="1"/>
          </p:cNvPicPr>
          <p:nvPr>
            <p:ph sz="quarter" idx="2"/>
          </p:nvPr>
        </p:nvPicPr>
        <p:blipFill>
          <a:blip r:embed="rId3"/>
          <a:srcRect/>
          <a:stretch>
            <a:fillRect/>
          </a:stretch>
        </p:blipFill>
        <p:spPr>
          <a:xfrm>
            <a:off x="4572000" y="1157288"/>
            <a:ext cx="2514600" cy="1465262"/>
          </a:xfrm>
        </p:spPr>
      </p:pic>
      <p:pic>
        <p:nvPicPr>
          <p:cNvPr id="59397" name="Picture 11" descr="A_tymp"/>
          <p:cNvPicPr>
            <a:picLocks noGrp="1" noChangeAspect="1" noChangeArrowheads="1"/>
          </p:cNvPicPr>
          <p:nvPr>
            <p:ph sz="quarter" idx="3"/>
          </p:nvPr>
        </p:nvPicPr>
        <p:blipFill>
          <a:blip r:embed="rId4"/>
          <a:srcRect/>
          <a:stretch>
            <a:fillRect/>
          </a:stretch>
        </p:blipFill>
        <p:spPr>
          <a:xfrm>
            <a:off x="4924425" y="2971800"/>
            <a:ext cx="2668588" cy="3154363"/>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5"/>
          <p:cNvSpPr>
            <a:spLocks noGrp="1" noChangeArrowheads="1"/>
          </p:cNvSpPr>
          <p:nvPr>
            <p:ph type="title" sz="quarter"/>
          </p:nvPr>
        </p:nvSpPr>
        <p:spPr/>
        <p:txBody>
          <a:bodyPr/>
          <a:lstStyle/>
          <a:p>
            <a:pPr eaLnBrk="1" hangingPunct="1"/>
            <a:r>
              <a:rPr lang="en-US" smtClean="0"/>
              <a:t>Tympanogram Types</a:t>
            </a:r>
          </a:p>
        </p:txBody>
      </p:sp>
      <p:pic>
        <p:nvPicPr>
          <p:cNvPr id="60419" name="Picture 5" descr="A_tymp"/>
          <p:cNvPicPr>
            <a:picLocks noGrp="1" noChangeAspect="1" noChangeArrowheads="1"/>
          </p:cNvPicPr>
          <p:nvPr>
            <p:ph sz="quarter" idx="1"/>
          </p:nvPr>
        </p:nvPicPr>
        <p:blipFill>
          <a:blip r:embed="rId2"/>
          <a:srcRect/>
          <a:stretch>
            <a:fillRect/>
          </a:stretch>
        </p:blipFill>
        <p:spPr>
          <a:xfrm>
            <a:off x="762000" y="1676400"/>
            <a:ext cx="1849438" cy="2185988"/>
          </a:xfrm>
        </p:spPr>
      </p:pic>
      <p:pic>
        <p:nvPicPr>
          <p:cNvPr id="60420" name="Picture 8" descr="Ad_tymp"/>
          <p:cNvPicPr>
            <a:picLocks noGrp="1" noChangeAspect="1" noChangeArrowheads="1"/>
          </p:cNvPicPr>
          <p:nvPr>
            <p:ph sz="quarter" idx="2"/>
          </p:nvPr>
        </p:nvPicPr>
        <p:blipFill>
          <a:blip r:embed="rId3"/>
          <a:srcRect/>
          <a:stretch>
            <a:fillRect/>
          </a:stretch>
        </p:blipFill>
        <p:spPr>
          <a:xfrm>
            <a:off x="3276600" y="1752600"/>
            <a:ext cx="1836738" cy="2185988"/>
          </a:xfrm>
        </p:spPr>
      </p:pic>
      <p:pic>
        <p:nvPicPr>
          <p:cNvPr id="60421" name="Picture 11" descr="Ap_tymp"/>
          <p:cNvPicPr>
            <a:picLocks noGrp="1" noChangeAspect="1" noChangeArrowheads="1"/>
          </p:cNvPicPr>
          <p:nvPr>
            <p:ph sz="quarter" idx="3"/>
          </p:nvPr>
        </p:nvPicPr>
        <p:blipFill>
          <a:blip r:embed="rId4"/>
          <a:srcRect/>
          <a:stretch>
            <a:fillRect/>
          </a:stretch>
        </p:blipFill>
        <p:spPr>
          <a:xfrm>
            <a:off x="7010400" y="4343400"/>
            <a:ext cx="1836738" cy="2187575"/>
          </a:xfrm>
        </p:spPr>
      </p:pic>
      <p:pic>
        <p:nvPicPr>
          <p:cNvPr id="60422" name="Picture 14" descr="As_tymp"/>
          <p:cNvPicPr>
            <a:picLocks noGrp="1" noChangeAspect="1" noChangeArrowheads="1"/>
          </p:cNvPicPr>
          <p:nvPr>
            <p:ph sz="quarter" idx="4"/>
          </p:nvPr>
        </p:nvPicPr>
        <p:blipFill>
          <a:blip r:embed="rId5"/>
          <a:srcRect/>
          <a:stretch>
            <a:fillRect/>
          </a:stretch>
        </p:blipFill>
        <p:spPr>
          <a:xfrm>
            <a:off x="5943600" y="1676400"/>
            <a:ext cx="1827213" cy="2187575"/>
          </a:xfrm>
        </p:spPr>
      </p:pic>
      <p:pic>
        <p:nvPicPr>
          <p:cNvPr id="60423" name="Picture 17" descr="Blow_tymp"/>
          <p:cNvPicPr>
            <a:picLocks noChangeAspect="1" noChangeArrowheads="1"/>
          </p:cNvPicPr>
          <p:nvPr/>
        </p:nvPicPr>
        <p:blipFill>
          <a:blip r:embed="rId6"/>
          <a:srcRect/>
          <a:stretch>
            <a:fillRect/>
          </a:stretch>
        </p:blipFill>
        <p:spPr bwMode="auto">
          <a:xfrm>
            <a:off x="685800" y="4343400"/>
            <a:ext cx="1857375" cy="2219325"/>
          </a:xfrm>
          <a:prstGeom prst="rect">
            <a:avLst/>
          </a:prstGeom>
          <a:noFill/>
          <a:ln w="9525">
            <a:noFill/>
            <a:miter lim="800000"/>
            <a:headEnd/>
            <a:tailEnd/>
          </a:ln>
        </p:spPr>
      </p:pic>
      <p:pic>
        <p:nvPicPr>
          <p:cNvPr id="60424" name="Picture 18" descr="C_tymp2"/>
          <p:cNvPicPr>
            <a:picLocks noChangeAspect="1" noChangeArrowheads="1"/>
          </p:cNvPicPr>
          <p:nvPr/>
        </p:nvPicPr>
        <p:blipFill>
          <a:blip r:embed="rId7"/>
          <a:srcRect/>
          <a:stretch>
            <a:fillRect/>
          </a:stretch>
        </p:blipFill>
        <p:spPr bwMode="auto">
          <a:xfrm>
            <a:off x="5029200" y="4343400"/>
            <a:ext cx="1847850" cy="2219325"/>
          </a:xfrm>
          <a:prstGeom prst="rect">
            <a:avLst/>
          </a:prstGeom>
          <a:noFill/>
          <a:ln w="9525">
            <a:noFill/>
            <a:miter lim="800000"/>
            <a:headEnd/>
            <a:tailEnd/>
          </a:ln>
        </p:spPr>
      </p:pic>
      <p:pic>
        <p:nvPicPr>
          <p:cNvPr id="60425" name="Picture 19" descr="Bhigh_tymp"/>
          <p:cNvPicPr>
            <a:picLocks noChangeAspect="1" noChangeArrowheads="1"/>
          </p:cNvPicPr>
          <p:nvPr/>
        </p:nvPicPr>
        <p:blipFill>
          <a:blip r:embed="rId8"/>
          <a:srcRect/>
          <a:stretch>
            <a:fillRect/>
          </a:stretch>
        </p:blipFill>
        <p:spPr bwMode="auto">
          <a:xfrm>
            <a:off x="2971800" y="4343400"/>
            <a:ext cx="18764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28600"/>
            <a:ext cx="8229600" cy="838200"/>
          </a:xfrm>
        </p:spPr>
        <p:txBody>
          <a:bodyPr/>
          <a:lstStyle/>
          <a:p>
            <a:pPr eaLnBrk="1" hangingPunct="1"/>
            <a:r>
              <a:rPr lang="en-US" smtClean="0"/>
              <a:t>Type A Tympanogram</a:t>
            </a:r>
          </a:p>
        </p:txBody>
      </p:sp>
      <p:graphicFrame>
        <p:nvGraphicFramePr>
          <p:cNvPr id="73785" name="Group 57"/>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sp>
        <p:nvSpPr>
          <p:cNvPr id="73757" name="WordArt 29"/>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73758" name="WordArt 30"/>
          <p:cNvSpPr>
            <a:spLocks noChangeArrowheads="1" noChangeShapeType="1" noTextEdit="1"/>
          </p:cNvSpPr>
          <p:nvPr/>
        </p:nvSpPr>
        <p:spPr bwMode="auto">
          <a:xfrm>
            <a:off x="2286000" y="6019800"/>
            <a:ext cx="1752600" cy="6096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Normal or SN</a:t>
            </a:r>
          </a:p>
        </p:txBody>
      </p:sp>
      <p:pic>
        <p:nvPicPr>
          <p:cNvPr id="73731" name="Picture 3" descr="A_tymp"/>
          <p:cNvPicPr>
            <a:picLocks noGrp="1" noChangeAspect="1" noChangeArrowheads="1"/>
          </p:cNvPicPr>
          <p:nvPr>
            <p:ph sz="half" idx="1"/>
          </p:nvPr>
        </p:nvPicPr>
        <p:blipFill>
          <a:blip r:embed="rId2">
            <a:grayscl/>
          </a:blip>
          <a:srcRect/>
          <a:stretch>
            <a:fillRect/>
          </a:stretch>
        </p:blipFill>
        <p:spPr>
          <a:xfrm>
            <a:off x="2286000" y="2667000"/>
            <a:ext cx="1679575" cy="1981200"/>
          </a:xfrm>
          <a:solidFill>
            <a:schemeClr val="bg1"/>
          </a:solidFill>
        </p:spPr>
      </p:pic>
      <p:grpSp>
        <p:nvGrpSpPr>
          <p:cNvPr id="61460" name="Group 103"/>
          <p:cNvGrpSpPr>
            <a:grpSpLocks/>
          </p:cNvGrpSpPr>
          <p:nvPr/>
        </p:nvGrpSpPr>
        <p:grpSpPr bwMode="auto">
          <a:xfrm>
            <a:off x="0" y="1905000"/>
            <a:ext cx="7696200" cy="571500"/>
            <a:chOff x="0" y="1200"/>
            <a:chExt cx="4800" cy="360"/>
          </a:xfrm>
        </p:grpSpPr>
        <p:sp>
          <p:nvSpPr>
            <p:cNvPr id="61484" name="Line 58"/>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a:p>
          </p:txBody>
        </p:sp>
        <p:sp>
          <p:nvSpPr>
            <p:cNvPr id="61485" name="WordArt 6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1461" name="Line 59"/>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a:p>
        </p:txBody>
      </p:sp>
      <p:sp>
        <p:nvSpPr>
          <p:cNvPr id="61462" name="Line 60"/>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a:p>
        </p:txBody>
      </p:sp>
      <p:sp>
        <p:nvSpPr>
          <p:cNvPr id="61463" name="WordArt 62"/>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3793" name="Picture 65" descr="5"/>
          <p:cNvPicPr>
            <a:picLocks noChangeAspect="1" noChangeArrowheads="1"/>
          </p:cNvPicPr>
          <p:nvPr/>
        </p:nvPicPr>
        <p:blipFill>
          <a:blip r:embed="rId3"/>
          <a:srcRect/>
          <a:stretch>
            <a:fillRect/>
          </a:stretch>
        </p:blipFill>
        <p:spPr bwMode="auto">
          <a:xfrm>
            <a:off x="2514600" y="1524000"/>
            <a:ext cx="1190625" cy="1181100"/>
          </a:xfrm>
          <a:prstGeom prst="rect">
            <a:avLst/>
          </a:prstGeom>
          <a:noFill/>
          <a:ln w="9525">
            <a:noFill/>
            <a:miter lim="800000"/>
            <a:headEnd/>
            <a:tailEnd/>
          </a:ln>
        </p:spPr>
      </p:pic>
      <p:grpSp>
        <p:nvGrpSpPr>
          <p:cNvPr id="3" name="Group 105"/>
          <p:cNvGrpSpPr>
            <a:grpSpLocks/>
          </p:cNvGrpSpPr>
          <p:nvPr/>
        </p:nvGrpSpPr>
        <p:grpSpPr bwMode="auto">
          <a:xfrm>
            <a:off x="4800600" y="4724400"/>
            <a:ext cx="4191000" cy="2133600"/>
            <a:chOff x="3024" y="2976"/>
            <a:chExt cx="2640" cy="1344"/>
          </a:xfrm>
        </p:grpSpPr>
        <p:pic>
          <p:nvPicPr>
            <p:cNvPr id="61466" name="Picture 64" descr="normal hearing audiogram"/>
            <p:cNvPicPr>
              <a:picLocks noChangeAspect="1" noChangeArrowheads="1"/>
            </p:cNvPicPr>
            <p:nvPr/>
          </p:nvPicPr>
          <p:blipFill>
            <a:blip r:embed="rId4"/>
            <a:srcRect t="6897"/>
            <a:stretch>
              <a:fillRect/>
            </a:stretch>
          </p:blipFill>
          <p:spPr bwMode="auto">
            <a:xfrm>
              <a:off x="3024" y="2976"/>
              <a:ext cx="1298" cy="1344"/>
            </a:xfrm>
            <a:prstGeom prst="rect">
              <a:avLst/>
            </a:prstGeom>
            <a:noFill/>
            <a:ln w="9525">
              <a:noFill/>
              <a:miter lim="800000"/>
              <a:headEnd/>
              <a:tailEnd/>
            </a:ln>
          </p:spPr>
        </p:pic>
        <p:grpSp>
          <p:nvGrpSpPr>
            <p:cNvPr id="61467" name="Group 102"/>
            <p:cNvGrpSpPr>
              <a:grpSpLocks/>
            </p:cNvGrpSpPr>
            <p:nvPr/>
          </p:nvGrpSpPr>
          <p:grpSpPr bwMode="auto">
            <a:xfrm>
              <a:off x="4368" y="2976"/>
              <a:ext cx="1296" cy="1342"/>
              <a:chOff x="4368" y="2976"/>
              <a:chExt cx="1296" cy="1342"/>
            </a:xfrm>
          </p:grpSpPr>
          <p:pic>
            <p:nvPicPr>
              <p:cNvPr id="61468" name="Picture 67" descr="moderate hearing loss audiogram"/>
              <p:cNvPicPr>
                <a:picLocks noChangeAspect="1" noChangeArrowheads="1"/>
              </p:cNvPicPr>
              <p:nvPr/>
            </p:nvPicPr>
            <p:blipFill>
              <a:blip r:embed="rId5"/>
              <a:srcRect t="7692"/>
              <a:stretch>
                <a:fillRect/>
              </a:stretch>
            </p:blipFill>
            <p:spPr bwMode="auto">
              <a:xfrm>
                <a:off x="4368" y="2976"/>
                <a:ext cx="1296" cy="1342"/>
              </a:xfrm>
              <a:prstGeom prst="rect">
                <a:avLst/>
              </a:prstGeom>
              <a:noFill/>
              <a:ln w="9525">
                <a:noFill/>
                <a:miter lim="800000"/>
                <a:headEnd/>
                <a:tailEnd/>
              </a:ln>
            </p:spPr>
          </p:pic>
          <p:grpSp>
            <p:nvGrpSpPr>
              <p:cNvPr id="61469" name="Group 72"/>
              <p:cNvGrpSpPr>
                <a:grpSpLocks/>
              </p:cNvGrpSpPr>
              <p:nvPr/>
            </p:nvGrpSpPr>
            <p:grpSpPr bwMode="auto">
              <a:xfrm>
                <a:off x="4800" y="3744"/>
                <a:ext cx="48" cy="48"/>
                <a:chOff x="480" y="3648"/>
                <a:chExt cx="96" cy="96"/>
              </a:xfrm>
            </p:grpSpPr>
            <p:sp>
              <p:nvSpPr>
                <p:cNvPr id="61482" name="Line 73"/>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a:p>
              </p:txBody>
            </p:sp>
            <p:sp>
              <p:nvSpPr>
                <p:cNvPr id="61483" name="Line 74"/>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a:p>
              </p:txBody>
            </p:sp>
          </p:grpSp>
          <p:grpSp>
            <p:nvGrpSpPr>
              <p:cNvPr id="61470" name="Group 75"/>
              <p:cNvGrpSpPr>
                <a:grpSpLocks/>
              </p:cNvGrpSpPr>
              <p:nvPr/>
            </p:nvGrpSpPr>
            <p:grpSpPr bwMode="auto">
              <a:xfrm>
                <a:off x="4992" y="3792"/>
                <a:ext cx="48" cy="48"/>
                <a:chOff x="480" y="3648"/>
                <a:chExt cx="96" cy="96"/>
              </a:xfrm>
            </p:grpSpPr>
            <p:sp>
              <p:nvSpPr>
                <p:cNvPr id="61480" name="Line 76"/>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a:p>
              </p:txBody>
            </p:sp>
            <p:sp>
              <p:nvSpPr>
                <p:cNvPr id="61481" name="Line 77"/>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a:p>
              </p:txBody>
            </p:sp>
          </p:grpSp>
          <p:grpSp>
            <p:nvGrpSpPr>
              <p:cNvPr id="61471" name="Group 78"/>
              <p:cNvGrpSpPr>
                <a:grpSpLocks/>
              </p:cNvGrpSpPr>
              <p:nvPr/>
            </p:nvGrpSpPr>
            <p:grpSpPr bwMode="auto">
              <a:xfrm>
                <a:off x="5136" y="3792"/>
                <a:ext cx="48" cy="48"/>
                <a:chOff x="480" y="3648"/>
                <a:chExt cx="96" cy="96"/>
              </a:xfrm>
            </p:grpSpPr>
            <p:sp>
              <p:nvSpPr>
                <p:cNvPr id="61478" name="Line 79"/>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a:p>
              </p:txBody>
            </p:sp>
            <p:sp>
              <p:nvSpPr>
                <p:cNvPr id="61479" name="Line 80"/>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a:p>
              </p:txBody>
            </p:sp>
          </p:grpSp>
          <p:grpSp>
            <p:nvGrpSpPr>
              <p:cNvPr id="61472" name="Group 81"/>
              <p:cNvGrpSpPr>
                <a:grpSpLocks/>
              </p:cNvGrpSpPr>
              <p:nvPr/>
            </p:nvGrpSpPr>
            <p:grpSpPr bwMode="auto">
              <a:xfrm>
                <a:off x="5280" y="3840"/>
                <a:ext cx="48" cy="48"/>
                <a:chOff x="480" y="3648"/>
                <a:chExt cx="96" cy="96"/>
              </a:xfrm>
            </p:grpSpPr>
            <p:sp>
              <p:nvSpPr>
                <p:cNvPr id="61476" name="Line 82"/>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a:p>
              </p:txBody>
            </p:sp>
            <p:sp>
              <p:nvSpPr>
                <p:cNvPr id="61477" name="Line 83"/>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a:p>
              </p:txBody>
            </p:sp>
          </p:grpSp>
          <p:grpSp>
            <p:nvGrpSpPr>
              <p:cNvPr id="61473" name="Group 84"/>
              <p:cNvGrpSpPr>
                <a:grpSpLocks/>
              </p:cNvGrpSpPr>
              <p:nvPr/>
            </p:nvGrpSpPr>
            <p:grpSpPr bwMode="auto">
              <a:xfrm>
                <a:off x="4656" y="3648"/>
                <a:ext cx="48" cy="48"/>
                <a:chOff x="480" y="3648"/>
                <a:chExt cx="96" cy="96"/>
              </a:xfrm>
            </p:grpSpPr>
            <p:sp>
              <p:nvSpPr>
                <p:cNvPr id="61474" name="Line 85"/>
                <p:cNvSpPr>
                  <a:spLocks noChangeShapeType="1"/>
                </p:cNvSpPr>
                <p:nvPr/>
              </p:nvSpPr>
              <p:spPr bwMode="auto">
                <a:xfrm flipH="1">
                  <a:off x="480" y="3648"/>
                  <a:ext cx="96" cy="48"/>
                </a:xfrm>
                <a:prstGeom prst="line">
                  <a:avLst/>
                </a:prstGeom>
                <a:noFill/>
                <a:ln w="9525">
                  <a:solidFill>
                    <a:schemeClr val="tx1"/>
                  </a:solidFill>
                  <a:round/>
                  <a:headEnd/>
                  <a:tailEnd/>
                </a:ln>
              </p:spPr>
              <p:txBody>
                <a:bodyPr/>
                <a:lstStyle/>
                <a:p>
                  <a:endParaRPr lang="en-US"/>
                </a:p>
              </p:txBody>
            </p:sp>
            <p:sp>
              <p:nvSpPr>
                <p:cNvPr id="61475" name="Line 86"/>
                <p:cNvSpPr>
                  <a:spLocks noChangeShapeType="1"/>
                </p:cNvSpPr>
                <p:nvPr/>
              </p:nvSpPr>
              <p:spPr bwMode="auto">
                <a:xfrm>
                  <a:off x="480" y="3696"/>
                  <a:ext cx="96" cy="48"/>
                </a:xfrm>
                <a:prstGeom prst="line">
                  <a:avLst/>
                </a:prstGeom>
                <a:noFill/>
                <a:ln w="9525">
                  <a:solidFill>
                    <a:schemeClr val="tx1"/>
                  </a:solidFill>
                  <a:round/>
                  <a:headEnd/>
                  <a:tailEnd/>
                </a:ln>
              </p:spPr>
              <p:txBody>
                <a:bodyPr/>
                <a:lstStyle/>
                <a:p>
                  <a:endParaRPr lang="en-US"/>
                </a:p>
              </p:txBody>
            </p:sp>
          </p:gr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3731"/>
                                        </p:tgtEl>
                                        <p:attrNameLst>
                                          <p:attrName>style.visibility</p:attrName>
                                        </p:attrNameLst>
                                      </p:cBhvr>
                                      <p:to>
                                        <p:strVal val="visible"/>
                                      </p:to>
                                    </p:set>
                                    <p:animEffect transition="in" filter="fade">
                                      <p:cBhvr>
                                        <p:cTn id="7" dur="2000"/>
                                        <p:tgtEl>
                                          <p:spTgt spid="73731"/>
                                        </p:tgtEl>
                                      </p:cBhvr>
                                    </p:animEffect>
                                    <p:anim calcmode="lin" valueType="num">
                                      <p:cBhvr>
                                        <p:cTn id="8" dur="2000" fill="hold"/>
                                        <p:tgtEl>
                                          <p:spTgt spid="73731"/>
                                        </p:tgtEl>
                                        <p:attrNameLst>
                                          <p:attrName>style.rotation</p:attrName>
                                        </p:attrNameLst>
                                      </p:cBhvr>
                                      <p:tavLst>
                                        <p:tav tm="0">
                                          <p:val>
                                            <p:fltVal val="720"/>
                                          </p:val>
                                        </p:tav>
                                        <p:tav tm="100000">
                                          <p:val>
                                            <p:fltVal val="0"/>
                                          </p:val>
                                        </p:tav>
                                      </p:tavLst>
                                    </p:anim>
                                    <p:anim calcmode="lin" valueType="num">
                                      <p:cBhvr>
                                        <p:cTn id="9" dur="2000" fill="hold"/>
                                        <p:tgtEl>
                                          <p:spTgt spid="73731"/>
                                        </p:tgtEl>
                                        <p:attrNameLst>
                                          <p:attrName>ppt_h</p:attrName>
                                        </p:attrNameLst>
                                      </p:cBhvr>
                                      <p:tavLst>
                                        <p:tav tm="0">
                                          <p:val>
                                            <p:fltVal val="0"/>
                                          </p:val>
                                        </p:tav>
                                        <p:tav tm="100000">
                                          <p:val>
                                            <p:strVal val="#ppt_h"/>
                                          </p:val>
                                        </p:tav>
                                      </p:tavLst>
                                    </p:anim>
                                    <p:anim calcmode="lin" valueType="num">
                                      <p:cBhvr>
                                        <p:cTn id="10" dur="2000" fill="hold"/>
                                        <p:tgtEl>
                                          <p:spTgt spid="73731"/>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3793"/>
                                        </p:tgtEl>
                                        <p:attrNameLst>
                                          <p:attrName>style.visibility</p:attrName>
                                        </p:attrNameLst>
                                      </p:cBhvr>
                                      <p:to>
                                        <p:strVal val="visible"/>
                                      </p:to>
                                    </p:set>
                                    <p:anim calcmode="lin" valueType="num">
                                      <p:cBhvr>
                                        <p:cTn id="15" dur="1000" fill="hold"/>
                                        <p:tgtEl>
                                          <p:spTgt spid="73793"/>
                                        </p:tgtEl>
                                        <p:attrNameLst>
                                          <p:attrName>ppt_w</p:attrName>
                                        </p:attrNameLst>
                                      </p:cBhvr>
                                      <p:tavLst>
                                        <p:tav tm="0">
                                          <p:val>
                                            <p:strVal val="#ppt_w*0.70"/>
                                          </p:val>
                                        </p:tav>
                                        <p:tav tm="100000">
                                          <p:val>
                                            <p:strVal val="#ppt_w"/>
                                          </p:val>
                                        </p:tav>
                                      </p:tavLst>
                                    </p:anim>
                                    <p:anim calcmode="lin" valueType="num">
                                      <p:cBhvr>
                                        <p:cTn id="16" dur="1000" fill="hold"/>
                                        <p:tgtEl>
                                          <p:spTgt spid="73793"/>
                                        </p:tgtEl>
                                        <p:attrNameLst>
                                          <p:attrName>ppt_h</p:attrName>
                                        </p:attrNameLst>
                                      </p:cBhvr>
                                      <p:tavLst>
                                        <p:tav tm="0">
                                          <p:val>
                                            <p:strVal val="#ppt_h"/>
                                          </p:val>
                                        </p:tav>
                                        <p:tav tm="100000">
                                          <p:val>
                                            <p:strVal val="#ppt_h"/>
                                          </p:val>
                                        </p:tav>
                                      </p:tavLst>
                                    </p:anim>
                                    <p:animEffect transition="in" filter="fade">
                                      <p:cBhvr>
                                        <p:cTn id="17" dur="1000"/>
                                        <p:tgtEl>
                                          <p:spTgt spid="73793"/>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3757"/>
                                        </p:tgtEl>
                                        <p:attrNameLst>
                                          <p:attrName>style.visibility</p:attrName>
                                        </p:attrNameLst>
                                      </p:cBhvr>
                                      <p:to>
                                        <p:strVal val="visible"/>
                                      </p:to>
                                    </p:set>
                                    <p:anim calcmode="lin" valueType="num">
                                      <p:cBhvr>
                                        <p:cTn id="22" dur="1000" fill="hold"/>
                                        <p:tgtEl>
                                          <p:spTgt spid="73757"/>
                                        </p:tgtEl>
                                        <p:attrNameLst>
                                          <p:attrName>ppt_w</p:attrName>
                                        </p:attrNameLst>
                                      </p:cBhvr>
                                      <p:tavLst>
                                        <p:tav tm="0">
                                          <p:val>
                                            <p:strVal val="#ppt_w*0.70"/>
                                          </p:val>
                                        </p:tav>
                                        <p:tav tm="100000">
                                          <p:val>
                                            <p:strVal val="#ppt_w"/>
                                          </p:val>
                                        </p:tav>
                                      </p:tavLst>
                                    </p:anim>
                                    <p:anim calcmode="lin" valueType="num">
                                      <p:cBhvr>
                                        <p:cTn id="23" dur="1000" fill="hold"/>
                                        <p:tgtEl>
                                          <p:spTgt spid="73757"/>
                                        </p:tgtEl>
                                        <p:attrNameLst>
                                          <p:attrName>ppt_h</p:attrName>
                                        </p:attrNameLst>
                                      </p:cBhvr>
                                      <p:tavLst>
                                        <p:tav tm="0">
                                          <p:val>
                                            <p:strVal val="#ppt_h"/>
                                          </p:val>
                                        </p:tav>
                                        <p:tav tm="100000">
                                          <p:val>
                                            <p:strVal val="#ppt_h"/>
                                          </p:val>
                                        </p:tav>
                                      </p:tavLst>
                                    </p:anim>
                                    <p:animEffect transition="in" filter="fade">
                                      <p:cBhvr>
                                        <p:cTn id="24" dur="1000"/>
                                        <p:tgtEl>
                                          <p:spTgt spid="73757"/>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3758"/>
                                        </p:tgtEl>
                                        <p:attrNameLst>
                                          <p:attrName>style.visibility</p:attrName>
                                        </p:attrNameLst>
                                      </p:cBhvr>
                                      <p:to>
                                        <p:strVal val="visible"/>
                                      </p:to>
                                    </p:set>
                                    <p:anim calcmode="lin" valueType="num">
                                      <p:cBhvr>
                                        <p:cTn id="29" dur="1000" fill="hold"/>
                                        <p:tgtEl>
                                          <p:spTgt spid="73758"/>
                                        </p:tgtEl>
                                        <p:attrNameLst>
                                          <p:attrName>ppt_w</p:attrName>
                                        </p:attrNameLst>
                                      </p:cBhvr>
                                      <p:tavLst>
                                        <p:tav tm="0">
                                          <p:val>
                                            <p:strVal val="#ppt_w*0.70"/>
                                          </p:val>
                                        </p:tav>
                                        <p:tav tm="100000">
                                          <p:val>
                                            <p:strVal val="#ppt_w"/>
                                          </p:val>
                                        </p:tav>
                                      </p:tavLst>
                                    </p:anim>
                                    <p:anim calcmode="lin" valueType="num">
                                      <p:cBhvr>
                                        <p:cTn id="30" dur="1000" fill="hold"/>
                                        <p:tgtEl>
                                          <p:spTgt spid="73758"/>
                                        </p:tgtEl>
                                        <p:attrNameLst>
                                          <p:attrName>ppt_h</p:attrName>
                                        </p:attrNameLst>
                                      </p:cBhvr>
                                      <p:tavLst>
                                        <p:tav tm="0">
                                          <p:val>
                                            <p:strVal val="#ppt_h"/>
                                          </p:val>
                                        </p:tav>
                                        <p:tav tm="100000">
                                          <p:val>
                                            <p:strVal val="#ppt_h"/>
                                          </p:val>
                                        </p:tav>
                                      </p:tavLst>
                                    </p:anim>
                                    <p:animEffect transition="in" filter="fade">
                                      <p:cBhvr>
                                        <p:cTn id="31" dur="1000"/>
                                        <p:tgtEl>
                                          <p:spTgt spid="7375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 calcmode="lin" valueType="num">
                                      <p:cBhvr>
                                        <p:cTn id="36" dur="1000" fill="hold"/>
                                        <p:tgtEl>
                                          <p:spTgt spid="3"/>
                                        </p:tgtEl>
                                        <p:attrNameLst>
                                          <p:attrName>ppt_w</p:attrName>
                                        </p:attrNameLst>
                                      </p:cBhvr>
                                      <p:tavLst>
                                        <p:tav tm="0">
                                          <p:val>
                                            <p:strVal val="#ppt_w*0.70"/>
                                          </p:val>
                                        </p:tav>
                                        <p:tav tm="100000">
                                          <p:val>
                                            <p:strVal val="#ppt_w"/>
                                          </p:val>
                                        </p:tav>
                                      </p:tavLst>
                                    </p:anim>
                                    <p:anim calcmode="lin" valueType="num">
                                      <p:cBhvr>
                                        <p:cTn id="37" dur="1000" fill="hold"/>
                                        <p:tgtEl>
                                          <p:spTgt spid="3"/>
                                        </p:tgtEl>
                                        <p:attrNameLst>
                                          <p:attrName>ppt_h</p:attrName>
                                        </p:attrNameLst>
                                      </p:cBhvr>
                                      <p:tavLst>
                                        <p:tav tm="0">
                                          <p:val>
                                            <p:strVal val="#ppt_h"/>
                                          </p:val>
                                        </p:tav>
                                        <p:tav tm="100000">
                                          <p:val>
                                            <p:strVal val="#ppt_h"/>
                                          </p:val>
                                        </p:tav>
                                      </p:tavLst>
                                    </p:anim>
                                    <p:animEffect transition="in" filter="fade">
                                      <p:cBhvr>
                                        <p:cTn id="3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57" grpId="0" animBg="1"/>
      <p:bldP spid="7375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457200" y="228600"/>
            <a:ext cx="8229600" cy="838200"/>
          </a:xfrm>
        </p:spPr>
        <p:txBody>
          <a:bodyPr/>
          <a:lstStyle/>
          <a:p>
            <a:pPr eaLnBrk="1" hangingPunct="1"/>
            <a:r>
              <a:rPr lang="en-US" smtClean="0"/>
              <a:t>Type A</a:t>
            </a:r>
            <a:r>
              <a:rPr lang="en-US" sz="2400" smtClean="0"/>
              <a:t>D</a:t>
            </a:r>
            <a:r>
              <a:rPr lang="en-US" smtClean="0"/>
              <a:t> Tympanogram</a:t>
            </a:r>
          </a:p>
        </p:txBody>
      </p:sp>
      <p:graphicFrame>
        <p:nvGraphicFramePr>
          <p:cNvPr id="75779"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2481" name="Group 22"/>
          <p:cNvGrpSpPr>
            <a:grpSpLocks/>
          </p:cNvGrpSpPr>
          <p:nvPr/>
        </p:nvGrpSpPr>
        <p:grpSpPr bwMode="auto">
          <a:xfrm>
            <a:off x="0" y="1905000"/>
            <a:ext cx="7696200" cy="571500"/>
            <a:chOff x="0" y="1200"/>
            <a:chExt cx="4800" cy="360"/>
          </a:xfrm>
        </p:grpSpPr>
        <p:sp>
          <p:nvSpPr>
            <p:cNvPr id="62510" name="Line 23"/>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a:p>
          </p:txBody>
        </p:sp>
        <p:sp>
          <p:nvSpPr>
            <p:cNvPr id="62511" name="WordArt 24"/>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2482" name="Line 25"/>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a:p>
        </p:txBody>
      </p:sp>
      <p:sp>
        <p:nvSpPr>
          <p:cNvPr id="62483" name="Line 26"/>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a:p>
        </p:txBody>
      </p:sp>
      <p:sp>
        <p:nvSpPr>
          <p:cNvPr id="62484" name="WordArt 27"/>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pic>
        <p:nvPicPr>
          <p:cNvPr id="75824" name="Picture 48" descr="Ad_tymp"/>
          <p:cNvPicPr>
            <a:picLocks noChangeAspect="1" noChangeArrowheads="1"/>
          </p:cNvPicPr>
          <p:nvPr/>
        </p:nvPicPr>
        <p:blipFill>
          <a:blip r:embed="rId2"/>
          <a:srcRect/>
          <a:stretch>
            <a:fillRect/>
          </a:stretch>
        </p:blipFill>
        <p:spPr bwMode="auto">
          <a:xfrm>
            <a:off x="2286000" y="2667000"/>
            <a:ext cx="1644650" cy="1957388"/>
          </a:xfrm>
          <a:prstGeom prst="rect">
            <a:avLst/>
          </a:prstGeom>
          <a:solidFill>
            <a:schemeClr val="bg1"/>
          </a:solidFill>
          <a:ln w="9525">
            <a:noFill/>
            <a:miter lim="800000"/>
            <a:headEnd/>
            <a:tailEnd/>
          </a:ln>
        </p:spPr>
      </p:pic>
      <p:grpSp>
        <p:nvGrpSpPr>
          <p:cNvPr id="3" name="Group 51"/>
          <p:cNvGrpSpPr>
            <a:grpSpLocks/>
          </p:cNvGrpSpPr>
          <p:nvPr/>
        </p:nvGrpSpPr>
        <p:grpSpPr bwMode="auto">
          <a:xfrm>
            <a:off x="2286000" y="4724400"/>
            <a:ext cx="1219200" cy="1295400"/>
            <a:chOff x="1440" y="2976"/>
            <a:chExt cx="768" cy="816"/>
          </a:xfrm>
        </p:grpSpPr>
        <p:sp>
          <p:nvSpPr>
            <p:cNvPr id="62508" name="WordArt 19"/>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2509" name="WordArt 50"/>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a:t>
              </a:r>
            </a:p>
          </p:txBody>
        </p:sp>
      </p:grpSp>
      <p:sp>
        <p:nvSpPr>
          <p:cNvPr id="75828" name="WordArt 52"/>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Disarticulation</a:t>
            </a:r>
          </a:p>
        </p:txBody>
      </p:sp>
      <p:pic>
        <p:nvPicPr>
          <p:cNvPr id="75830" name="Picture 54" descr="Dislocated_Incus_Labeled"/>
          <p:cNvPicPr>
            <a:picLocks noChangeAspect="1" noChangeArrowheads="1"/>
          </p:cNvPicPr>
          <p:nvPr/>
        </p:nvPicPr>
        <p:blipFill>
          <a:blip r:embed="rId3"/>
          <a:srcRect/>
          <a:stretch>
            <a:fillRect/>
          </a:stretch>
        </p:blipFill>
        <p:spPr bwMode="auto">
          <a:xfrm>
            <a:off x="2286000" y="1600200"/>
            <a:ext cx="1676400" cy="1092200"/>
          </a:xfrm>
          <a:prstGeom prst="rect">
            <a:avLst/>
          </a:prstGeom>
          <a:noFill/>
          <a:ln w="9525">
            <a:noFill/>
            <a:miter lim="800000"/>
            <a:headEnd/>
            <a:tailEnd/>
          </a:ln>
        </p:spPr>
      </p:pic>
      <p:grpSp>
        <p:nvGrpSpPr>
          <p:cNvPr id="4" name="Group 74"/>
          <p:cNvGrpSpPr>
            <a:grpSpLocks/>
          </p:cNvGrpSpPr>
          <p:nvPr/>
        </p:nvGrpSpPr>
        <p:grpSpPr bwMode="auto">
          <a:xfrm>
            <a:off x="5562600" y="4648200"/>
            <a:ext cx="1939925" cy="2133600"/>
            <a:chOff x="3504" y="2928"/>
            <a:chExt cx="1222" cy="1344"/>
          </a:xfrm>
        </p:grpSpPr>
        <p:grpSp>
          <p:nvGrpSpPr>
            <p:cNvPr id="62493" name="Group 72"/>
            <p:cNvGrpSpPr>
              <a:grpSpLocks/>
            </p:cNvGrpSpPr>
            <p:nvPr/>
          </p:nvGrpSpPr>
          <p:grpSpPr bwMode="auto">
            <a:xfrm>
              <a:off x="3504" y="2928"/>
              <a:ext cx="1222" cy="1344"/>
              <a:chOff x="3504" y="2928"/>
              <a:chExt cx="1222" cy="1344"/>
            </a:xfrm>
          </p:grpSpPr>
          <p:pic>
            <p:nvPicPr>
              <p:cNvPr id="62495" name="Picture 56" descr="AudiogramOssicDisartic"/>
              <p:cNvPicPr>
                <a:picLocks noChangeAspect="1" noChangeArrowheads="1"/>
              </p:cNvPicPr>
              <p:nvPr/>
            </p:nvPicPr>
            <p:blipFill>
              <a:blip r:embed="rId4"/>
              <a:srcRect/>
              <a:stretch>
                <a:fillRect/>
              </a:stretch>
            </p:blipFill>
            <p:spPr bwMode="auto">
              <a:xfrm>
                <a:off x="3504" y="2928"/>
                <a:ext cx="1222" cy="1344"/>
              </a:xfrm>
              <a:prstGeom prst="rect">
                <a:avLst/>
              </a:prstGeom>
              <a:noFill/>
              <a:ln w="9525">
                <a:noFill/>
                <a:miter lim="800000"/>
                <a:headEnd/>
                <a:tailEnd/>
              </a:ln>
            </p:spPr>
          </p:pic>
          <p:grpSp>
            <p:nvGrpSpPr>
              <p:cNvPr id="62496" name="Group 62"/>
              <p:cNvGrpSpPr>
                <a:grpSpLocks/>
              </p:cNvGrpSpPr>
              <p:nvPr/>
            </p:nvGrpSpPr>
            <p:grpSpPr bwMode="auto">
              <a:xfrm>
                <a:off x="3648" y="3072"/>
                <a:ext cx="96" cy="96"/>
                <a:chOff x="384" y="3456"/>
                <a:chExt cx="96" cy="96"/>
              </a:xfrm>
            </p:grpSpPr>
            <p:sp>
              <p:nvSpPr>
                <p:cNvPr id="62506" name="Line 6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2507" name="Line 6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grpSp>
            <p:nvGrpSpPr>
              <p:cNvPr id="62497" name="Group 63"/>
              <p:cNvGrpSpPr>
                <a:grpSpLocks/>
              </p:cNvGrpSpPr>
              <p:nvPr/>
            </p:nvGrpSpPr>
            <p:grpSpPr bwMode="auto">
              <a:xfrm>
                <a:off x="3840" y="3072"/>
                <a:ext cx="96" cy="96"/>
                <a:chOff x="384" y="3456"/>
                <a:chExt cx="96" cy="96"/>
              </a:xfrm>
            </p:grpSpPr>
            <p:sp>
              <p:nvSpPr>
                <p:cNvPr id="62504" name="Line 64"/>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2505" name="Line 65"/>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grpSp>
            <p:nvGrpSpPr>
              <p:cNvPr id="62498" name="Group 66"/>
              <p:cNvGrpSpPr>
                <a:grpSpLocks/>
              </p:cNvGrpSpPr>
              <p:nvPr/>
            </p:nvGrpSpPr>
            <p:grpSpPr bwMode="auto">
              <a:xfrm>
                <a:off x="4080" y="3072"/>
                <a:ext cx="96" cy="96"/>
                <a:chOff x="384" y="3456"/>
                <a:chExt cx="96" cy="96"/>
              </a:xfrm>
            </p:grpSpPr>
            <p:sp>
              <p:nvSpPr>
                <p:cNvPr id="62502" name="Line 67"/>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2503" name="Line 68"/>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grpSp>
            <p:nvGrpSpPr>
              <p:cNvPr id="62499" name="Group 69"/>
              <p:cNvGrpSpPr>
                <a:grpSpLocks/>
              </p:cNvGrpSpPr>
              <p:nvPr/>
            </p:nvGrpSpPr>
            <p:grpSpPr bwMode="auto">
              <a:xfrm>
                <a:off x="4272" y="3072"/>
                <a:ext cx="96" cy="96"/>
                <a:chOff x="384" y="3456"/>
                <a:chExt cx="96" cy="96"/>
              </a:xfrm>
            </p:grpSpPr>
            <p:sp>
              <p:nvSpPr>
                <p:cNvPr id="62500" name="Line 70"/>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2501" name="Line 71"/>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grpSp>
        <p:sp>
          <p:nvSpPr>
            <p:cNvPr id="62494" name="Line 73"/>
            <p:cNvSpPr>
              <a:spLocks noChangeShapeType="1"/>
            </p:cNvSpPr>
            <p:nvPr/>
          </p:nvSpPr>
          <p:spPr bwMode="auto">
            <a:xfrm>
              <a:off x="3504" y="2976"/>
              <a:ext cx="1200" cy="0"/>
            </a:xfrm>
            <a:prstGeom prst="line">
              <a:avLst/>
            </a:prstGeom>
            <a:noFill/>
            <a:ln w="76200">
              <a:solidFill>
                <a:srgbClr val="00006C"/>
              </a:solidFill>
              <a:round/>
              <a:headEnd/>
              <a:tailEnd/>
            </a:ln>
          </p:spPr>
          <p:txBody>
            <a:bodyPr/>
            <a:lstStyle/>
            <a:p>
              <a:endParaRPr lang="en-US"/>
            </a:p>
          </p:txBody>
        </p:sp>
      </p:grpSp>
      <p:grpSp>
        <p:nvGrpSpPr>
          <p:cNvPr id="62490" name="Group 75"/>
          <p:cNvGrpSpPr>
            <a:grpSpLocks/>
          </p:cNvGrpSpPr>
          <p:nvPr/>
        </p:nvGrpSpPr>
        <p:grpSpPr bwMode="auto">
          <a:xfrm>
            <a:off x="5791200" y="4876800"/>
            <a:ext cx="152400" cy="152400"/>
            <a:chOff x="384" y="3456"/>
            <a:chExt cx="96" cy="96"/>
          </a:xfrm>
        </p:grpSpPr>
        <p:sp>
          <p:nvSpPr>
            <p:cNvPr id="62491" name="Line 7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2492" name="Line 7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5824"/>
                                        </p:tgtEl>
                                        <p:attrNameLst>
                                          <p:attrName>style.visibility</p:attrName>
                                        </p:attrNameLst>
                                      </p:cBhvr>
                                      <p:to>
                                        <p:strVal val="visible"/>
                                      </p:to>
                                    </p:set>
                                    <p:animEffect transition="in" filter="fade">
                                      <p:cBhvr>
                                        <p:cTn id="7" dur="2000"/>
                                        <p:tgtEl>
                                          <p:spTgt spid="75824"/>
                                        </p:tgtEl>
                                      </p:cBhvr>
                                    </p:animEffect>
                                    <p:anim calcmode="lin" valueType="num">
                                      <p:cBhvr>
                                        <p:cTn id="8" dur="2000" fill="hold"/>
                                        <p:tgtEl>
                                          <p:spTgt spid="75824"/>
                                        </p:tgtEl>
                                        <p:attrNameLst>
                                          <p:attrName>style.rotation</p:attrName>
                                        </p:attrNameLst>
                                      </p:cBhvr>
                                      <p:tavLst>
                                        <p:tav tm="0">
                                          <p:val>
                                            <p:fltVal val="720"/>
                                          </p:val>
                                        </p:tav>
                                        <p:tav tm="100000">
                                          <p:val>
                                            <p:fltVal val="0"/>
                                          </p:val>
                                        </p:tav>
                                      </p:tavLst>
                                    </p:anim>
                                    <p:anim calcmode="lin" valueType="num">
                                      <p:cBhvr>
                                        <p:cTn id="9" dur="2000" fill="hold"/>
                                        <p:tgtEl>
                                          <p:spTgt spid="75824"/>
                                        </p:tgtEl>
                                        <p:attrNameLst>
                                          <p:attrName>ppt_h</p:attrName>
                                        </p:attrNameLst>
                                      </p:cBhvr>
                                      <p:tavLst>
                                        <p:tav tm="0">
                                          <p:val>
                                            <p:fltVal val="0"/>
                                          </p:val>
                                        </p:tav>
                                        <p:tav tm="100000">
                                          <p:val>
                                            <p:strVal val="#ppt_h"/>
                                          </p:val>
                                        </p:tav>
                                      </p:tavLst>
                                    </p:anim>
                                    <p:anim calcmode="lin" valueType="num">
                                      <p:cBhvr>
                                        <p:cTn id="10" dur="2000" fill="hold"/>
                                        <p:tgtEl>
                                          <p:spTgt spid="7582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5830"/>
                                        </p:tgtEl>
                                        <p:attrNameLst>
                                          <p:attrName>style.visibility</p:attrName>
                                        </p:attrNameLst>
                                      </p:cBhvr>
                                      <p:to>
                                        <p:strVal val="visible"/>
                                      </p:to>
                                    </p:set>
                                    <p:anim calcmode="lin" valueType="num">
                                      <p:cBhvr>
                                        <p:cTn id="15" dur="1000" fill="hold"/>
                                        <p:tgtEl>
                                          <p:spTgt spid="75830"/>
                                        </p:tgtEl>
                                        <p:attrNameLst>
                                          <p:attrName>ppt_w</p:attrName>
                                        </p:attrNameLst>
                                      </p:cBhvr>
                                      <p:tavLst>
                                        <p:tav tm="0">
                                          <p:val>
                                            <p:strVal val="#ppt_w*0.70"/>
                                          </p:val>
                                        </p:tav>
                                        <p:tav tm="100000">
                                          <p:val>
                                            <p:strVal val="#ppt_w"/>
                                          </p:val>
                                        </p:tav>
                                      </p:tavLst>
                                    </p:anim>
                                    <p:anim calcmode="lin" valueType="num">
                                      <p:cBhvr>
                                        <p:cTn id="16" dur="1000" fill="hold"/>
                                        <p:tgtEl>
                                          <p:spTgt spid="75830"/>
                                        </p:tgtEl>
                                        <p:attrNameLst>
                                          <p:attrName>ppt_h</p:attrName>
                                        </p:attrNameLst>
                                      </p:cBhvr>
                                      <p:tavLst>
                                        <p:tav tm="0">
                                          <p:val>
                                            <p:strVal val="#ppt_h"/>
                                          </p:val>
                                        </p:tav>
                                        <p:tav tm="100000">
                                          <p:val>
                                            <p:strVal val="#ppt_h"/>
                                          </p:val>
                                        </p:tav>
                                      </p:tavLst>
                                    </p:anim>
                                    <p:animEffect transition="in" filter="fade">
                                      <p:cBhvr>
                                        <p:cTn id="17" dur="1000"/>
                                        <p:tgtEl>
                                          <p:spTgt spid="75830"/>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5828"/>
                                        </p:tgtEl>
                                        <p:attrNameLst>
                                          <p:attrName>style.visibility</p:attrName>
                                        </p:attrNameLst>
                                      </p:cBhvr>
                                      <p:to>
                                        <p:strVal val="visible"/>
                                      </p:to>
                                    </p:set>
                                    <p:anim calcmode="lin" valueType="num">
                                      <p:cBhvr>
                                        <p:cTn id="29" dur="1000" fill="hold"/>
                                        <p:tgtEl>
                                          <p:spTgt spid="75828"/>
                                        </p:tgtEl>
                                        <p:attrNameLst>
                                          <p:attrName>ppt_w</p:attrName>
                                        </p:attrNameLst>
                                      </p:cBhvr>
                                      <p:tavLst>
                                        <p:tav tm="0">
                                          <p:val>
                                            <p:strVal val="#ppt_w*0.70"/>
                                          </p:val>
                                        </p:tav>
                                        <p:tav tm="100000">
                                          <p:val>
                                            <p:strVal val="#ppt_w"/>
                                          </p:val>
                                        </p:tav>
                                      </p:tavLst>
                                    </p:anim>
                                    <p:anim calcmode="lin" valueType="num">
                                      <p:cBhvr>
                                        <p:cTn id="30" dur="1000" fill="hold"/>
                                        <p:tgtEl>
                                          <p:spTgt spid="75828"/>
                                        </p:tgtEl>
                                        <p:attrNameLst>
                                          <p:attrName>ppt_h</p:attrName>
                                        </p:attrNameLst>
                                      </p:cBhvr>
                                      <p:tavLst>
                                        <p:tav tm="0">
                                          <p:val>
                                            <p:strVal val="#ppt_h"/>
                                          </p:val>
                                        </p:tav>
                                        <p:tav tm="100000">
                                          <p:val>
                                            <p:strVal val="#ppt_h"/>
                                          </p:val>
                                        </p:tav>
                                      </p:tavLst>
                                    </p:anim>
                                    <p:animEffect transition="in" filter="fade">
                                      <p:cBhvr>
                                        <p:cTn id="31" dur="1000"/>
                                        <p:tgtEl>
                                          <p:spTgt spid="75828"/>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ppt_w</p:attrName>
                                        </p:attrNameLst>
                                      </p:cBhvr>
                                      <p:tavLst>
                                        <p:tav tm="0">
                                          <p:val>
                                            <p:strVal val="#ppt_w*0.70"/>
                                          </p:val>
                                        </p:tav>
                                        <p:tav tm="100000">
                                          <p:val>
                                            <p:strVal val="#ppt_w"/>
                                          </p:val>
                                        </p:tav>
                                      </p:tavLst>
                                    </p:anim>
                                    <p:anim calcmode="lin" valueType="num">
                                      <p:cBhvr>
                                        <p:cTn id="37" dur="1000" fill="hold"/>
                                        <p:tgtEl>
                                          <p:spTgt spid="4"/>
                                        </p:tgtEl>
                                        <p:attrNameLst>
                                          <p:attrName>ppt_h</p:attrName>
                                        </p:attrNameLst>
                                      </p:cBhvr>
                                      <p:tavLst>
                                        <p:tav tm="0">
                                          <p:val>
                                            <p:strVal val="#ppt_h"/>
                                          </p:val>
                                        </p:tav>
                                        <p:tav tm="100000">
                                          <p:val>
                                            <p:strVal val="#ppt_h"/>
                                          </p:val>
                                        </p:tav>
                                      </p:tavLst>
                                    </p:anim>
                                    <p:animEffect transition="in" filter="fade">
                                      <p:cBhvr>
                                        <p:cTn id="3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8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28600"/>
            <a:ext cx="8229600" cy="838200"/>
          </a:xfrm>
        </p:spPr>
        <p:txBody>
          <a:bodyPr/>
          <a:lstStyle/>
          <a:p>
            <a:pPr eaLnBrk="1" hangingPunct="1"/>
            <a:r>
              <a:rPr lang="en-US" smtClean="0"/>
              <a:t>Type A</a:t>
            </a:r>
            <a:r>
              <a:rPr lang="en-US" sz="2400" smtClean="0"/>
              <a:t>S</a:t>
            </a:r>
            <a:r>
              <a:rPr lang="en-US" smtClean="0"/>
              <a:t> Tympanogram</a:t>
            </a:r>
          </a:p>
        </p:txBody>
      </p:sp>
      <p:graphicFrame>
        <p:nvGraphicFramePr>
          <p:cNvPr id="77827"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3505" name="Group 19"/>
          <p:cNvGrpSpPr>
            <a:grpSpLocks/>
          </p:cNvGrpSpPr>
          <p:nvPr/>
        </p:nvGrpSpPr>
        <p:grpSpPr bwMode="auto">
          <a:xfrm>
            <a:off x="0" y="1905000"/>
            <a:ext cx="7696200" cy="571500"/>
            <a:chOff x="0" y="1200"/>
            <a:chExt cx="4800" cy="360"/>
          </a:xfrm>
        </p:grpSpPr>
        <p:sp>
          <p:nvSpPr>
            <p:cNvPr id="6351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a:p>
          </p:txBody>
        </p:sp>
        <p:sp>
          <p:nvSpPr>
            <p:cNvPr id="6352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3506"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a:p>
        </p:txBody>
      </p:sp>
      <p:sp>
        <p:nvSpPr>
          <p:cNvPr id="63507"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a:p>
        </p:txBody>
      </p:sp>
      <p:sp>
        <p:nvSpPr>
          <p:cNvPr id="63508"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3" name="Group 53"/>
          <p:cNvGrpSpPr>
            <a:grpSpLocks/>
          </p:cNvGrpSpPr>
          <p:nvPr/>
        </p:nvGrpSpPr>
        <p:grpSpPr bwMode="auto">
          <a:xfrm>
            <a:off x="2362200" y="4724400"/>
            <a:ext cx="1219200" cy="1295400"/>
            <a:chOff x="1440" y="2976"/>
            <a:chExt cx="768" cy="816"/>
          </a:xfrm>
        </p:grpSpPr>
        <p:sp>
          <p:nvSpPr>
            <p:cNvPr id="63517" name="WordArt 27"/>
            <p:cNvSpPr>
              <a:spLocks noChangeArrowheads="1" noChangeShapeType="1" noTextEdit="1"/>
            </p:cNvSpPr>
            <p:nvPr/>
          </p:nvSpPr>
          <p:spPr bwMode="auto">
            <a:xfrm>
              <a:off x="1440" y="2976"/>
              <a:ext cx="576" cy="672"/>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a:t>
              </a:r>
            </a:p>
          </p:txBody>
        </p:sp>
        <p:sp>
          <p:nvSpPr>
            <p:cNvPr id="63518" name="WordArt 28"/>
            <p:cNvSpPr>
              <a:spLocks noChangeArrowheads="1" noChangeShapeType="1" noTextEdit="1"/>
            </p:cNvSpPr>
            <p:nvPr/>
          </p:nvSpPr>
          <p:spPr bwMode="auto">
            <a:xfrm>
              <a:off x="2016" y="3408"/>
              <a:ext cx="192" cy="384"/>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a:t>
              </a:r>
            </a:p>
          </p:txBody>
        </p:sp>
      </p:grpSp>
      <p:sp>
        <p:nvSpPr>
          <p:cNvPr id="77853" name="WordArt 29"/>
          <p:cNvSpPr>
            <a:spLocks noChangeArrowheads="1" noChangeShapeType="1" noTextEdit="1"/>
          </p:cNvSpPr>
          <p:nvPr/>
        </p:nvSpPr>
        <p:spPr bwMode="auto">
          <a:xfrm>
            <a:off x="1524000" y="6057900"/>
            <a:ext cx="28194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Otosclerosis</a:t>
            </a:r>
          </a:p>
        </p:txBody>
      </p:sp>
      <p:grpSp>
        <p:nvGrpSpPr>
          <p:cNvPr id="63511" name="Group 47"/>
          <p:cNvGrpSpPr>
            <a:grpSpLocks/>
          </p:cNvGrpSpPr>
          <p:nvPr/>
        </p:nvGrpSpPr>
        <p:grpSpPr bwMode="auto">
          <a:xfrm>
            <a:off x="5791200" y="4876800"/>
            <a:ext cx="152400" cy="152400"/>
            <a:chOff x="384" y="3456"/>
            <a:chExt cx="96" cy="96"/>
          </a:xfrm>
        </p:grpSpPr>
        <p:sp>
          <p:nvSpPr>
            <p:cNvPr id="63515"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3516"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pic>
        <p:nvPicPr>
          <p:cNvPr id="77874" name="Picture 50" descr="As_tymp"/>
          <p:cNvPicPr>
            <a:picLocks noChangeAspect="1" noChangeArrowheads="1"/>
          </p:cNvPicPr>
          <p:nvPr/>
        </p:nvPicPr>
        <p:blipFill>
          <a:blip r:embed="rId2"/>
          <a:srcRect/>
          <a:stretch>
            <a:fillRect/>
          </a:stretch>
        </p:blipFill>
        <p:spPr bwMode="auto">
          <a:xfrm>
            <a:off x="2260600" y="2613025"/>
            <a:ext cx="1700213" cy="2035175"/>
          </a:xfrm>
          <a:prstGeom prst="rect">
            <a:avLst/>
          </a:prstGeom>
          <a:solidFill>
            <a:schemeClr val="bg1"/>
          </a:solidFill>
          <a:ln w="9525">
            <a:noFill/>
            <a:miter lim="800000"/>
            <a:headEnd/>
            <a:tailEnd/>
          </a:ln>
        </p:spPr>
      </p:pic>
      <p:pic>
        <p:nvPicPr>
          <p:cNvPr id="77876" name="Picture 52" descr="hearing evaluation"/>
          <p:cNvPicPr>
            <a:picLocks noChangeAspect="1" noChangeArrowheads="1"/>
          </p:cNvPicPr>
          <p:nvPr/>
        </p:nvPicPr>
        <p:blipFill>
          <a:blip r:embed="rId3">
            <a:lum bright="-6000"/>
          </a:blip>
          <a:srcRect l="48889" t="19608"/>
          <a:stretch>
            <a:fillRect/>
          </a:stretch>
        </p:blipFill>
        <p:spPr bwMode="auto">
          <a:xfrm>
            <a:off x="5867400" y="4648200"/>
            <a:ext cx="2438400" cy="2173288"/>
          </a:xfrm>
          <a:prstGeom prst="rect">
            <a:avLst/>
          </a:prstGeom>
          <a:noFill/>
          <a:ln w="9525">
            <a:noFill/>
            <a:miter lim="800000"/>
            <a:headEnd/>
            <a:tailEnd/>
          </a:ln>
        </p:spPr>
      </p:pic>
      <p:pic>
        <p:nvPicPr>
          <p:cNvPr id="77879" name="Picture 55" descr="stapes%20fixation%2075d"/>
          <p:cNvPicPr>
            <a:picLocks noChangeAspect="1" noChangeArrowheads="1"/>
          </p:cNvPicPr>
          <p:nvPr/>
        </p:nvPicPr>
        <p:blipFill>
          <a:blip r:embed="rId4"/>
          <a:srcRect/>
          <a:stretch>
            <a:fillRect/>
          </a:stretch>
        </p:blipFill>
        <p:spPr bwMode="auto">
          <a:xfrm>
            <a:off x="2667000" y="1524000"/>
            <a:ext cx="969963" cy="10953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7874"/>
                                        </p:tgtEl>
                                        <p:attrNameLst>
                                          <p:attrName>style.visibility</p:attrName>
                                        </p:attrNameLst>
                                      </p:cBhvr>
                                      <p:to>
                                        <p:strVal val="visible"/>
                                      </p:to>
                                    </p:set>
                                    <p:animEffect transition="in" filter="fade">
                                      <p:cBhvr>
                                        <p:cTn id="7" dur="2000"/>
                                        <p:tgtEl>
                                          <p:spTgt spid="77874"/>
                                        </p:tgtEl>
                                      </p:cBhvr>
                                    </p:animEffect>
                                    <p:anim calcmode="lin" valueType="num">
                                      <p:cBhvr>
                                        <p:cTn id="8" dur="2000" fill="hold"/>
                                        <p:tgtEl>
                                          <p:spTgt spid="77874"/>
                                        </p:tgtEl>
                                        <p:attrNameLst>
                                          <p:attrName>style.rotation</p:attrName>
                                        </p:attrNameLst>
                                      </p:cBhvr>
                                      <p:tavLst>
                                        <p:tav tm="0">
                                          <p:val>
                                            <p:fltVal val="720"/>
                                          </p:val>
                                        </p:tav>
                                        <p:tav tm="100000">
                                          <p:val>
                                            <p:fltVal val="0"/>
                                          </p:val>
                                        </p:tav>
                                      </p:tavLst>
                                    </p:anim>
                                    <p:anim calcmode="lin" valueType="num">
                                      <p:cBhvr>
                                        <p:cTn id="9" dur="2000" fill="hold"/>
                                        <p:tgtEl>
                                          <p:spTgt spid="77874"/>
                                        </p:tgtEl>
                                        <p:attrNameLst>
                                          <p:attrName>ppt_h</p:attrName>
                                        </p:attrNameLst>
                                      </p:cBhvr>
                                      <p:tavLst>
                                        <p:tav tm="0">
                                          <p:val>
                                            <p:fltVal val="0"/>
                                          </p:val>
                                        </p:tav>
                                        <p:tav tm="100000">
                                          <p:val>
                                            <p:strVal val="#ppt_h"/>
                                          </p:val>
                                        </p:tav>
                                      </p:tavLst>
                                    </p:anim>
                                    <p:anim calcmode="lin" valueType="num">
                                      <p:cBhvr>
                                        <p:cTn id="10" dur="2000" fill="hold"/>
                                        <p:tgtEl>
                                          <p:spTgt spid="7787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7879"/>
                                        </p:tgtEl>
                                        <p:attrNameLst>
                                          <p:attrName>style.visibility</p:attrName>
                                        </p:attrNameLst>
                                      </p:cBhvr>
                                      <p:to>
                                        <p:strVal val="visible"/>
                                      </p:to>
                                    </p:set>
                                    <p:anim calcmode="lin" valueType="num">
                                      <p:cBhvr>
                                        <p:cTn id="15" dur="1000" fill="hold"/>
                                        <p:tgtEl>
                                          <p:spTgt spid="77879"/>
                                        </p:tgtEl>
                                        <p:attrNameLst>
                                          <p:attrName>ppt_w</p:attrName>
                                        </p:attrNameLst>
                                      </p:cBhvr>
                                      <p:tavLst>
                                        <p:tav tm="0">
                                          <p:val>
                                            <p:strVal val="#ppt_w*0.70"/>
                                          </p:val>
                                        </p:tav>
                                        <p:tav tm="100000">
                                          <p:val>
                                            <p:strVal val="#ppt_w"/>
                                          </p:val>
                                        </p:tav>
                                      </p:tavLst>
                                    </p:anim>
                                    <p:anim calcmode="lin" valueType="num">
                                      <p:cBhvr>
                                        <p:cTn id="16" dur="1000" fill="hold"/>
                                        <p:tgtEl>
                                          <p:spTgt spid="77879"/>
                                        </p:tgtEl>
                                        <p:attrNameLst>
                                          <p:attrName>ppt_h</p:attrName>
                                        </p:attrNameLst>
                                      </p:cBhvr>
                                      <p:tavLst>
                                        <p:tav tm="0">
                                          <p:val>
                                            <p:strVal val="#ppt_h"/>
                                          </p:val>
                                        </p:tav>
                                        <p:tav tm="100000">
                                          <p:val>
                                            <p:strVal val="#ppt_h"/>
                                          </p:val>
                                        </p:tav>
                                      </p:tavLst>
                                    </p:anim>
                                    <p:animEffect transition="in" filter="fade">
                                      <p:cBhvr>
                                        <p:cTn id="17" dur="1000"/>
                                        <p:tgtEl>
                                          <p:spTgt spid="77879"/>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strVal val="#ppt_w*0.70"/>
                                          </p:val>
                                        </p:tav>
                                        <p:tav tm="100000">
                                          <p:val>
                                            <p:strVal val="#ppt_w"/>
                                          </p:val>
                                        </p:tav>
                                      </p:tavLst>
                                    </p:anim>
                                    <p:anim calcmode="lin" valueType="num">
                                      <p:cBhvr>
                                        <p:cTn id="23" dur="1000" fill="hold"/>
                                        <p:tgtEl>
                                          <p:spTgt spid="3"/>
                                        </p:tgtEl>
                                        <p:attrNameLst>
                                          <p:attrName>ppt_h</p:attrName>
                                        </p:attrNameLst>
                                      </p:cBhvr>
                                      <p:tavLst>
                                        <p:tav tm="0">
                                          <p:val>
                                            <p:strVal val="#ppt_h"/>
                                          </p:val>
                                        </p:tav>
                                        <p:tav tm="100000">
                                          <p:val>
                                            <p:strVal val="#ppt_h"/>
                                          </p:val>
                                        </p:tav>
                                      </p:tavLst>
                                    </p:anim>
                                    <p:animEffect transition="in" filter="fade">
                                      <p:cBhvr>
                                        <p:cTn id="24" dur="1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7853"/>
                                        </p:tgtEl>
                                        <p:attrNameLst>
                                          <p:attrName>style.visibility</p:attrName>
                                        </p:attrNameLst>
                                      </p:cBhvr>
                                      <p:to>
                                        <p:strVal val="visible"/>
                                      </p:to>
                                    </p:set>
                                    <p:anim calcmode="lin" valueType="num">
                                      <p:cBhvr>
                                        <p:cTn id="29" dur="1000" fill="hold"/>
                                        <p:tgtEl>
                                          <p:spTgt spid="77853"/>
                                        </p:tgtEl>
                                        <p:attrNameLst>
                                          <p:attrName>ppt_w</p:attrName>
                                        </p:attrNameLst>
                                      </p:cBhvr>
                                      <p:tavLst>
                                        <p:tav tm="0">
                                          <p:val>
                                            <p:strVal val="#ppt_w*0.70"/>
                                          </p:val>
                                        </p:tav>
                                        <p:tav tm="100000">
                                          <p:val>
                                            <p:strVal val="#ppt_w"/>
                                          </p:val>
                                        </p:tav>
                                      </p:tavLst>
                                    </p:anim>
                                    <p:anim calcmode="lin" valueType="num">
                                      <p:cBhvr>
                                        <p:cTn id="30" dur="1000" fill="hold"/>
                                        <p:tgtEl>
                                          <p:spTgt spid="77853"/>
                                        </p:tgtEl>
                                        <p:attrNameLst>
                                          <p:attrName>ppt_h</p:attrName>
                                        </p:attrNameLst>
                                      </p:cBhvr>
                                      <p:tavLst>
                                        <p:tav tm="0">
                                          <p:val>
                                            <p:strVal val="#ppt_h"/>
                                          </p:val>
                                        </p:tav>
                                        <p:tav tm="100000">
                                          <p:val>
                                            <p:strVal val="#ppt_h"/>
                                          </p:val>
                                        </p:tav>
                                      </p:tavLst>
                                    </p:anim>
                                    <p:animEffect transition="in" filter="fade">
                                      <p:cBhvr>
                                        <p:cTn id="31" dur="1000"/>
                                        <p:tgtEl>
                                          <p:spTgt spid="77853"/>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7876"/>
                                        </p:tgtEl>
                                        <p:attrNameLst>
                                          <p:attrName>style.visibility</p:attrName>
                                        </p:attrNameLst>
                                      </p:cBhvr>
                                      <p:to>
                                        <p:strVal val="visible"/>
                                      </p:to>
                                    </p:set>
                                    <p:anim calcmode="lin" valueType="num">
                                      <p:cBhvr>
                                        <p:cTn id="36" dur="1000" fill="hold"/>
                                        <p:tgtEl>
                                          <p:spTgt spid="77876"/>
                                        </p:tgtEl>
                                        <p:attrNameLst>
                                          <p:attrName>ppt_w</p:attrName>
                                        </p:attrNameLst>
                                      </p:cBhvr>
                                      <p:tavLst>
                                        <p:tav tm="0">
                                          <p:val>
                                            <p:strVal val="#ppt_w*0.70"/>
                                          </p:val>
                                        </p:tav>
                                        <p:tav tm="100000">
                                          <p:val>
                                            <p:strVal val="#ppt_w"/>
                                          </p:val>
                                        </p:tav>
                                      </p:tavLst>
                                    </p:anim>
                                    <p:anim calcmode="lin" valueType="num">
                                      <p:cBhvr>
                                        <p:cTn id="37" dur="1000" fill="hold"/>
                                        <p:tgtEl>
                                          <p:spTgt spid="77876"/>
                                        </p:tgtEl>
                                        <p:attrNameLst>
                                          <p:attrName>ppt_h</p:attrName>
                                        </p:attrNameLst>
                                      </p:cBhvr>
                                      <p:tavLst>
                                        <p:tav tm="0">
                                          <p:val>
                                            <p:strVal val="#ppt_h"/>
                                          </p:val>
                                        </p:tav>
                                        <p:tav tm="100000">
                                          <p:val>
                                            <p:strVal val="#ppt_h"/>
                                          </p:val>
                                        </p:tav>
                                      </p:tavLst>
                                    </p:anim>
                                    <p:animEffect transition="in" filter="fade">
                                      <p:cBhvr>
                                        <p:cTn id="38" dur="1000"/>
                                        <p:tgtEl>
                                          <p:spTgt spid="778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28600"/>
            <a:ext cx="8229600" cy="838200"/>
          </a:xfrm>
        </p:spPr>
        <p:txBody>
          <a:bodyPr/>
          <a:lstStyle/>
          <a:p>
            <a:pPr eaLnBrk="1" hangingPunct="1"/>
            <a:r>
              <a:rPr lang="en-US" smtClean="0"/>
              <a:t>Type B</a:t>
            </a:r>
            <a:r>
              <a:rPr lang="en-US" sz="2400" smtClean="0"/>
              <a:t>Low</a:t>
            </a:r>
            <a:r>
              <a:rPr lang="en-US" smtClean="0"/>
              <a:t> Tympanogram</a:t>
            </a:r>
          </a:p>
        </p:txBody>
      </p:sp>
      <p:graphicFrame>
        <p:nvGraphicFramePr>
          <p:cNvPr id="76803"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4529" name="Group 19"/>
          <p:cNvGrpSpPr>
            <a:grpSpLocks/>
          </p:cNvGrpSpPr>
          <p:nvPr/>
        </p:nvGrpSpPr>
        <p:grpSpPr bwMode="auto">
          <a:xfrm>
            <a:off x="0" y="1905000"/>
            <a:ext cx="7696200" cy="571500"/>
            <a:chOff x="0" y="1200"/>
            <a:chExt cx="4800" cy="360"/>
          </a:xfrm>
        </p:grpSpPr>
        <p:sp>
          <p:nvSpPr>
            <p:cNvPr id="64556"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a:p>
          </p:txBody>
        </p:sp>
        <p:sp>
          <p:nvSpPr>
            <p:cNvPr id="64557"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4530"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a:p>
        </p:txBody>
      </p:sp>
      <p:sp>
        <p:nvSpPr>
          <p:cNvPr id="64531"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a:p>
        </p:txBody>
      </p:sp>
      <p:sp>
        <p:nvSpPr>
          <p:cNvPr id="64532"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4533" name="Group 47"/>
          <p:cNvGrpSpPr>
            <a:grpSpLocks/>
          </p:cNvGrpSpPr>
          <p:nvPr/>
        </p:nvGrpSpPr>
        <p:grpSpPr bwMode="auto">
          <a:xfrm>
            <a:off x="5791200" y="4876800"/>
            <a:ext cx="152400" cy="152400"/>
            <a:chOff x="384" y="3456"/>
            <a:chExt cx="96" cy="96"/>
          </a:xfrm>
        </p:grpSpPr>
        <p:sp>
          <p:nvSpPr>
            <p:cNvPr id="64554" name="Line 48"/>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4555" name="Line 49"/>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pic>
        <p:nvPicPr>
          <p:cNvPr id="76850" name="Picture 50" descr="Blow_tymp"/>
          <p:cNvPicPr>
            <a:picLocks noChangeAspect="1" noChangeArrowheads="1"/>
          </p:cNvPicPr>
          <p:nvPr/>
        </p:nvPicPr>
        <p:blipFill>
          <a:blip r:embed="rId2"/>
          <a:srcRect/>
          <a:stretch>
            <a:fillRect/>
          </a:stretch>
        </p:blipFill>
        <p:spPr bwMode="auto">
          <a:xfrm>
            <a:off x="2297113" y="2667000"/>
            <a:ext cx="1665287" cy="1990725"/>
          </a:xfrm>
          <a:prstGeom prst="rect">
            <a:avLst/>
          </a:prstGeom>
          <a:solidFill>
            <a:schemeClr val="bg1"/>
          </a:solidFill>
          <a:ln w="9525">
            <a:noFill/>
            <a:miter lim="800000"/>
            <a:headEnd/>
            <a:tailEnd/>
          </a:ln>
        </p:spPr>
      </p:pic>
      <p:grpSp>
        <p:nvGrpSpPr>
          <p:cNvPr id="4" name="Group 54"/>
          <p:cNvGrpSpPr>
            <a:grpSpLocks/>
          </p:cNvGrpSpPr>
          <p:nvPr/>
        </p:nvGrpSpPr>
        <p:grpSpPr bwMode="auto">
          <a:xfrm>
            <a:off x="2286000" y="4724400"/>
            <a:ext cx="1524000" cy="1257300"/>
            <a:chOff x="1440" y="2976"/>
            <a:chExt cx="960" cy="792"/>
          </a:xfrm>
        </p:grpSpPr>
        <p:sp>
          <p:nvSpPr>
            <p:cNvPr id="64552" name="WordArt 51"/>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4553" name="WordArt 53"/>
            <p:cNvSpPr>
              <a:spLocks noChangeArrowheads="1" noChangeShapeType="1" noTextEdit="1"/>
            </p:cNvSpPr>
            <p:nvPr/>
          </p:nvSpPr>
          <p:spPr bwMode="auto">
            <a:xfrm>
              <a:off x="1956" y="3408"/>
              <a:ext cx="444"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Low</a:t>
              </a:r>
            </a:p>
          </p:txBody>
        </p:sp>
      </p:grpSp>
      <p:sp>
        <p:nvSpPr>
          <p:cNvPr id="76855" name="WordArt 55"/>
          <p:cNvSpPr>
            <a:spLocks noChangeArrowheads="1" noChangeShapeType="1" noTextEdit="1"/>
          </p:cNvSpPr>
          <p:nvPr/>
        </p:nvSpPr>
        <p:spPr bwMode="auto">
          <a:xfrm>
            <a:off x="2209800" y="6096000"/>
            <a:ext cx="167640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OME</a:t>
            </a:r>
          </a:p>
        </p:txBody>
      </p:sp>
      <p:pic>
        <p:nvPicPr>
          <p:cNvPr id="76856" name="Picture 56" descr="5"/>
          <p:cNvPicPr>
            <a:picLocks noChangeAspect="1" noChangeArrowheads="1"/>
          </p:cNvPicPr>
          <p:nvPr/>
        </p:nvPicPr>
        <p:blipFill>
          <a:blip r:embed="rId3"/>
          <a:srcRect/>
          <a:stretch>
            <a:fillRect/>
          </a:stretch>
        </p:blipFill>
        <p:spPr bwMode="auto">
          <a:xfrm>
            <a:off x="2590800" y="1524000"/>
            <a:ext cx="1116013" cy="1143000"/>
          </a:xfrm>
          <a:prstGeom prst="rect">
            <a:avLst/>
          </a:prstGeom>
          <a:noFill/>
          <a:ln w="9525">
            <a:noFill/>
            <a:miter lim="800000"/>
            <a:headEnd/>
            <a:tailEnd/>
          </a:ln>
        </p:spPr>
      </p:pic>
      <p:grpSp>
        <p:nvGrpSpPr>
          <p:cNvPr id="5" name="Group 74"/>
          <p:cNvGrpSpPr>
            <a:grpSpLocks/>
          </p:cNvGrpSpPr>
          <p:nvPr/>
        </p:nvGrpSpPr>
        <p:grpSpPr bwMode="auto">
          <a:xfrm>
            <a:off x="5584825" y="4648200"/>
            <a:ext cx="2187575" cy="2209800"/>
            <a:chOff x="3518" y="2928"/>
            <a:chExt cx="1378" cy="1392"/>
          </a:xfrm>
        </p:grpSpPr>
        <p:pic>
          <p:nvPicPr>
            <p:cNvPr id="64539" name="Picture 58" descr="marcy-galligan-audiogram-200"/>
            <p:cNvPicPr>
              <a:picLocks noChangeAspect="1" noChangeArrowheads="1"/>
            </p:cNvPicPr>
            <p:nvPr/>
          </p:nvPicPr>
          <p:blipFill>
            <a:blip r:embed="rId4">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4540" name="Group 62"/>
            <p:cNvGrpSpPr>
              <a:grpSpLocks/>
            </p:cNvGrpSpPr>
            <p:nvPr/>
          </p:nvGrpSpPr>
          <p:grpSpPr bwMode="auto">
            <a:xfrm>
              <a:off x="3936" y="3120"/>
              <a:ext cx="48" cy="48"/>
              <a:chOff x="576" y="3504"/>
              <a:chExt cx="96" cy="96"/>
            </a:xfrm>
          </p:grpSpPr>
          <p:sp>
            <p:nvSpPr>
              <p:cNvPr id="64550" name="Line 6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4551" name="Line 6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nvGrpSpPr>
            <p:cNvPr id="64541" name="Group 65"/>
            <p:cNvGrpSpPr>
              <a:grpSpLocks/>
            </p:cNvGrpSpPr>
            <p:nvPr/>
          </p:nvGrpSpPr>
          <p:grpSpPr bwMode="auto">
            <a:xfrm>
              <a:off x="4128" y="3120"/>
              <a:ext cx="48" cy="48"/>
              <a:chOff x="576" y="3504"/>
              <a:chExt cx="96" cy="96"/>
            </a:xfrm>
          </p:grpSpPr>
          <p:sp>
            <p:nvSpPr>
              <p:cNvPr id="64548" name="Line 6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4549" name="Line 6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nvGrpSpPr>
            <p:cNvPr id="64542" name="Group 68"/>
            <p:cNvGrpSpPr>
              <a:grpSpLocks/>
            </p:cNvGrpSpPr>
            <p:nvPr/>
          </p:nvGrpSpPr>
          <p:grpSpPr bwMode="auto">
            <a:xfrm>
              <a:off x="4320" y="3120"/>
              <a:ext cx="48" cy="48"/>
              <a:chOff x="576" y="3504"/>
              <a:chExt cx="96" cy="96"/>
            </a:xfrm>
          </p:grpSpPr>
          <p:sp>
            <p:nvSpPr>
              <p:cNvPr id="64546" name="Line 69"/>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4547" name="Line 70"/>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nvGrpSpPr>
            <p:cNvPr id="64543" name="Group 71"/>
            <p:cNvGrpSpPr>
              <a:grpSpLocks/>
            </p:cNvGrpSpPr>
            <p:nvPr/>
          </p:nvGrpSpPr>
          <p:grpSpPr bwMode="auto">
            <a:xfrm>
              <a:off x="4512" y="3120"/>
              <a:ext cx="48" cy="48"/>
              <a:chOff x="576" y="3504"/>
              <a:chExt cx="96" cy="96"/>
            </a:xfrm>
          </p:grpSpPr>
          <p:sp>
            <p:nvSpPr>
              <p:cNvPr id="64544" name="Line 72"/>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4545" name="Line 73"/>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6850"/>
                                        </p:tgtEl>
                                        <p:attrNameLst>
                                          <p:attrName>style.visibility</p:attrName>
                                        </p:attrNameLst>
                                      </p:cBhvr>
                                      <p:to>
                                        <p:strVal val="visible"/>
                                      </p:to>
                                    </p:set>
                                    <p:animEffect transition="in" filter="fade">
                                      <p:cBhvr>
                                        <p:cTn id="7" dur="2000"/>
                                        <p:tgtEl>
                                          <p:spTgt spid="76850"/>
                                        </p:tgtEl>
                                      </p:cBhvr>
                                    </p:animEffect>
                                    <p:anim calcmode="lin" valueType="num">
                                      <p:cBhvr>
                                        <p:cTn id="8" dur="2000" fill="hold"/>
                                        <p:tgtEl>
                                          <p:spTgt spid="76850"/>
                                        </p:tgtEl>
                                        <p:attrNameLst>
                                          <p:attrName>style.rotation</p:attrName>
                                        </p:attrNameLst>
                                      </p:cBhvr>
                                      <p:tavLst>
                                        <p:tav tm="0">
                                          <p:val>
                                            <p:fltVal val="720"/>
                                          </p:val>
                                        </p:tav>
                                        <p:tav tm="100000">
                                          <p:val>
                                            <p:fltVal val="0"/>
                                          </p:val>
                                        </p:tav>
                                      </p:tavLst>
                                    </p:anim>
                                    <p:anim calcmode="lin" valueType="num">
                                      <p:cBhvr>
                                        <p:cTn id="9" dur="2000" fill="hold"/>
                                        <p:tgtEl>
                                          <p:spTgt spid="76850"/>
                                        </p:tgtEl>
                                        <p:attrNameLst>
                                          <p:attrName>ppt_h</p:attrName>
                                        </p:attrNameLst>
                                      </p:cBhvr>
                                      <p:tavLst>
                                        <p:tav tm="0">
                                          <p:val>
                                            <p:fltVal val="0"/>
                                          </p:val>
                                        </p:tav>
                                        <p:tav tm="100000">
                                          <p:val>
                                            <p:strVal val="#ppt_h"/>
                                          </p:val>
                                        </p:tav>
                                      </p:tavLst>
                                    </p:anim>
                                    <p:anim calcmode="lin" valueType="num">
                                      <p:cBhvr>
                                        <p:cTn id="10" dur="2000" fill="hold"/>
                                        <p:tgtEl>
                                          <p:spTgt spid="76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6856"/>
                                        </p:tgtEl>
                                        <p:attrNameLst>
                                          <p:attrName>style.visibility</p:attrName>
                                        </p:attrNameLst>
                                      </p:cBhvr>
                                      <p:to>
                                        <p:strVal val="visible"/>
                                      </p:to>
                                    </p:set>
                                    <p:anim calcmode="lin" valueType="num">
                                      <p:cBhvr>
                                        <p:cTn id="15" dur="1000" fill="hold"/>
                                        <p:tgtEl>
                                          <p:spTgt spid="76856"/>
                                        </p:tgtEl>
                                        <p:attrNameLst>
                                          <p:attrName>ppt_w</p:attrName>
                                        </p:attrNameLst>
                                      </p:cBhvr>
                                      <p:tavLst>
                                        <p:tav tm="0">
                                          <p:val>
                                            <p:strVal val="#ppt_w*0.70"/>
                                          </p:val>
                                        </p:tav>
                                        <p:tav tm="100000">
                                          <p:val>
                                            <p:strVal val="#ppt_w"/>
                                          </p:val>
                                        </p:tav>
                                      </p:tavLst>
                                    </p:anim>
                                    <p:anim calcmode="lin" valueType="num">
                                      <p:cBhvr>
                                        <p:cTn id="16" dur="1000" fill="hold"/>
                                        <p:tgtEl>
                                          <p:spTgt spid="76856"/>
                                        </p:tgtEl>
                                        <p:attrNameLst>
                                          <p:attrName>ppt_h</p:attrName>
                                        </p:attrNameLst>
                                      </p:cBhvr>
                                      <p:tavLst>
                                        <p:tav tm="0">
                                          <p:val>
                                            <p:strVal val="#ppt_h"/>
                                          </p:val>
                                        </p:tav>
                                        <p:tav tm="100000">
                                          <p:val>
                                            <p:strVal val="#ppt_h"/>
                                          </p:val>
                                        </p:tav>
                                      </p:tavLst>
                                    </p:anim>
                                    <p:animEffect transition="in" filter="fade">
                                      <p:cBhvr>
                                        <p:cTn id="17" dur="1000"/>
                                        <p:tgtEl>
                                          <p:spTgt spid="7685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6855"/>
                                        </p:tgtEl>
                                        <p:attrNameLst>
                                          <p:attrName>style.visibility</p:attrName>
                                        </p:attrNameLst>
                                      </p:cBhvr>
                                      <p:to>
                                        <p:strVal val="visible"/>
                                      </p:to>
                                    </p:set>
                                    <p:anim calcmode="lin" valueType="num">
                                      <p:cBhvr>
                                        <p:cTn id="29" dur="1000" fill="hold"/>
                                        <p:tgtEl>
                                          <p:spTgt spid="76855"/>
                                        </p:tgtEl>
                                        <p:attrNameLst>
                                          <p:attrName>ppt_w</p:attrName>
                                        </p:attrNameLst>
                                      </p:cBhvr>
                                      <p:tavLst>
                                        <p:tav tm="0">
                                          <p:val>
                                            <p:strVal val="#ppt_w*0.70"/>
                                          </p:val>
                                        </p:tav>
                                        <p:tav tm="100000">
                                          <p:val>
                                            <p:strVal val="#ppt_w"/>
                                          </p:val>
                                        </p:tav>
                                      </p:tavLst>
                                    </p:anim>
                                    <p:anim calcmode="lin" valueType="num">
                                      <p:cBhvr>
                                        <p:cTn id="30" dur="1000" fill="hold"/>
                                        <p:tgtEl>
                                          <p:spTgt spid="76855"/>
                                        </p:tgtEl>
                                        <p:attrNameLst>
                                          <p:attrName>ppt_h</p:attrName>
                                        </p:attrNameLst>
                                      </p:cBhvr>
                                      <p:tavLst>
                                        <p:tav tm="0">
                                          <p:val>
                                            <p:strVal val="#ppt_h"/>
                                          </p:val>
                                        </p:tav>
                                        <p:tav tm="100000">
                                          <p:val>
                                            <p:strVal val="#ppt_h"/>
                                          </p:val>
                                        </p:tav>
                                      </p:tavLst>
                                    </p:anim>
                                    <p:animEffect transition="in" filter="fade">
                                      <p:cBhvr>
                                        <p:cTn id="31" dur="1000"/>
                                        <p:tgtEl>
                                          <p:spTgt spid="76855"/>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4000500" y="407988"/>
            <a:ext cx="1857375" cy="584200"/>
          </a:xfrm>
          <a:prstGeom prst="rect">
            <a:avLst/>
          </a:prstGeom>
          <a:noFill/>
          <a:ln w="9525">
            <a:solidFill>
              <a:srgbClr val="FF0000"/>
            </a:solidFill>
            <a:miter lim="800000"/>
            <a:headEnd/>
            <a:tailEnd/>
          </a:ln>
        </p:spPr>
        <p:txBody>
          <a:bodyPr>
            <a:spAutoFit/>
          </a:bodyPr>
          <a:lstStyle/>
          <a:p>
            <a:pPr eaLnBrk="0" hangingPunct="0"/>
            <a:r>
              <a:rPr lang="en-US" altLang="en-US" sz="3200" b="1">
                <a:solidFill>
                  <a:srgbClr val="000066"/>
                </a:solidFill>
                <a:latin typeface="Arial" charset="0"/>
              </a:rPr>
              <a:t>SOUND</a:t>
            </a:r>
          </a:p>
        </p:txBody>
      </p:sp>
      <p:sp>
        <p:nvSpPr>
          <p:cNvPr id="22531" name="Text Box 3"/>
          <p:cNvSpPr txBox="1">
            <a:spLocks noChangeArrowheads="1"/>
          </p:cNvSpPr>
          <p:nvPr/>
        </p:nvSpPr>
        <p:spPr bwMode="auto">
          <a:xfrm>
            <a:off x="838200" y="1643063"/>
            <a:ext cx="7467600" cy="2862262"/>
          </a:xfrm>
          <a:prstGeom prst="rect">
            <a:avLst/>
          </a:prstGeom>
          <a:noFill/>
          <a:ln w="9525">
            <a:noFill/>
            <a:miter lim="800000"/>
            <a:headEnd/>
            <a:tailEnd/>
          </a:ln>
        </p:spPr>
        <p:txBody>
          <a:bodyPr>
            <a:spAutoFit/>
          </a:bodyPr>
          <a:lstStyle/>
          <a:p>
            <a:pPr eaLnBrk="0" hangingPunct="0"/>
            <a:r>
              <a:rPr lang="en-US" altLang="en-US" sz="3000">
                <a:latin typeface="Arial" charset="0"/>
              </a:rPr>
              <a:t>Sound is a form of </a:t>
            </a:r>
            <a:r>
              <a:rPr lang="en-US" altLang="en-US" sz="3000" b="1">
                <a:latin typeface="Arial" charset="0"/>
              </a:rPr>
              <a:t>vibration</a:t>
            </a:r>
          </a:p>
          <a:p>
            <a:pPr eaLnBrk="0" hangingPunct="0"/>
            <a:endParaRPr lang="en-US" altLang="en-US" sz="3000" b="1">
              <a:latin typeface="Arial" charset="0"/>
            </a:endParaRPr>
          </a:p>
          <a:p>
            <a:pPr eaLnBrk="0" hangingPunct="0"/>
            <a:r>
              <a:rPr lang="en-US" altLang="en-US" sz="3000" b="1">
                <a:latin typeface="Arial" charset="0"/>
              </a:rPr>
              <a:t>Vibration</a:t>
            </a:r>
            <a:r>
              <a:rPr lang="en-US" altLang="en-US" sz="3000">
                <a:latin typeface="Arial" charset="0"/>
              </a:rPr>
              <a:t> is the to-and-fro motion of an object (guitar string, vocal folds, diaphragm on an earphone or loudspeaker, tuning fork)</a:t>
            </a:r>
            <a:endParaRPr lang="en-US" altLang="en-US">
              <a:latin typeface="Arial" charset="0"/>
            </a:endParaRPr>
          </a:p>
        </p:txBody>
      </p:sp>
      <p:pic>
        <p:nvPicPr>
          <p:cNvPr id="22532" name="Picture 4" descr="tfl"/>
          <p:cNvPicPr>
            <a:picLocks noChangeAspect="1" noChangeArrowheads="1" noCrop="1"/>
          </p:cNvPicPr>
          <p:nvPr/>
        </p:nvPicPr>
        <p:blipFill>
          <a:blip r:embed="rId2"/>
          <a:srcRect/>
          <a:stretch>
            <a:fillRect/>
          </a:stretch>
        </p:blipFill>
        <p:spPr bwMode="auto">
          <a:xfrm>
            <a:off x="1981200" y="4286250"/>
            <a:ext cx="5867400" cy="2100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228600"/>
            <a:ext cx="8229600" cy="838200"/>
          </a:xfrm>
        </p:spPr>
        <p:txBody>
          <a:bodyPr/>
          <a:lstStyle/>
          <a:p>
            <a:pPr eaLnBrk="1" hangingPunct="1"/>
            <a:r>
              <a:rPr lang="en-US" smtClean="0"/>
              <a:t>Type B</a:t>
            </a:r>
            <a:r>
              <a:rPr lang="en-US" sz="2400" smtClean="0"/>
              <a:t>Hi</a:t>
            </a:r>
            <a:r>
              <a:rPr lang="en-US" smtClean="0"/>
              <a:t> Tympanogram</a:t>
            </a:r>
          </a:p>
        </p:txBody>
      </p:sp>
      <p:graphicFrame>
        <p:nvGraphicFramePr>
          <p:cNvPr id="78851"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5553" name="Group 19"/>
          <p:cNvGrpSpPr>
            <a:grpSpLocks/>
          </p:cNvGrpSpPr>
          <p:nvPr/>
        </p:nvGrpSpPr>
        <p:grpSpPr bwMode="auto">
          <a:xfrm>
            <a:off x="0" y="1905000"/>
            <a:ext cx="7696200" cy="571500"/>
            <a:chOff x="0" y="1200"/>
            <a:chExt cx="4800" cy="360"/>
          </a:xfrm>
        </p:grpSpPr>
        <p:sp>
          <p:nvSpPr>
            <p:cNvPr id="65584"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a:p>
          </p:txBody>
        </p:sp>
        <p:sp>
          <p:nvSpPr>
            <p:cNvPr id="65585"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5554"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a:p>
        </p:txBody>
      </p:sp>
      <p:sp>
        <p:nvSpPr>
          <p:cNvPr id="65555"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a:p>
        </p:txBody>
      </p:sp>
      <p:sp>
        <p:nvSpPr>
          <p:cNvPr id="65556"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5557" name="Group 25"/>
          <p:cNvGrpSpPr>
            <a:grpSpLocks/>
          </p:cNvGrpSpPr>
          <p:nvPr/>
        </p:nvGrpSpPr>
        <p:grpSpPr bwMode="auto">
          <a:xfrm>
            <a:off x="5791200" y="4876800"/>
            <a:ext cx="152400" cy="152400"/>
            <a:chOff x="384" y="3456"/>
            <a:chExt cx="96" cy="96"/>
          </a:xfrm>
        </p:grpSpPr>
        <p:sp>
          <p:nvSpPr>
            <p:cNvPr id="65582"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5583"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grpSp>
        <p:nvGrpSpPr>
          <p:cNvPr id="4" name="Group 51"/>
          <p:cNvGrpSpPr>
            <a:grpSpLocks/>
          </p:cNvGrpSpPr>
          <p:nvPr/>
        </p:nvGrpSpPr>
        <p:grpSpPr bwMode="auto">
          <a:xfrm>
            <a:off x="2286000" y="4724400"/>
            <a:ext cx="1466850" cy="1257300"/>
            <a:chOff x="1440" y="2976"/>
            <a:chExt cx="924" cy="792"/>
          </a:xfrm>
        </p:grpSpPr>
        <p:sp>
          <p:nvSpPr>
            <p:cNvPr id="65580" name="WordArt 30"/>
            <p:cNvSpPr>
              <a:spLocks noChangeArrowheads="1" noChangeShapeType="1" noTextEdit="1"/>
            </p:cNvSpPr>
            <p:nvPr/>
          </p:nvSpPr>
          <p:spPr bwMode="auto">
            <a:xfrm>
              <a:off x="1440" y="2976"/>
              <a:ext cx="480" cy="672"/>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a:t>
              </a:r>
            </a:p>
          </p:txBody>
        </p:sp>
        <p:sp>
          <p:nvSpPr>
            <p:cNvPr id="65581" name="WordArt 31"/>
            <p:cNvSpPr>
              <a:spLocks noChangeArrowheads="1" noChangeShapeType="1" noTextEdit="1"/>
            </p:cNvSpPr>
            <p:nvPr/>
          </p:nvSpPr>
          <p:spPr bwMode="auto">
            <a:xfrm>
              <a:off x="1920" y="3408"/>
              <a:ext cx="444"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Hi</a:t>
              </a:r>
            </a:p>
          </p:txBody>
        </p:sp>
      </p:grpSp>
      <p:sp>
        <p:nvSpPr>
          <p:cNvPr id="78880" name="WordArt 32"/>
          <p:cNvSpPr>
            <a:spLocks noChangeArrowheads="1" noChangeShapeType="1" noTextEdit="1"/>
          </p:cNvSpPr>
          <p:nvPr/>
        </p:nvSpPr>
        <p:spPr bwMode="auto">
          <a:xfrm>
            <a:off x="2286000" y="5943600"/>
            <a:ext cx="1905000" cy="838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Perforation</a:t>
            </a:r>
          </a:p>
        </p:txBody>
      </p:sp>
      <p:grpSp>
        <p:nvGrpSpPr>
          <p:cNvPr id="5" name="Group 34"/>
          <p:cNvGrpSpPr>
            <a:grpSpLocks/>
          </p:cNvGrpSpPr>
          <p:nvPr/>
        </p:nvGrpSpPr>
        <p:grpSpPr bwMode="auto">
          <a:xfrm>
            <a:off x="5584825" y="4648200"/>
            <a:ext cx="2187575" cy="2209800"/>
            <a:chOff x="3518" y="2928"/>
            <a:chExt cx="1378" cy="1392"/>
          </a:xfrm>
        </p:grpSpPr>
        <p:pic>
          <p:nvPicPr>
            <p:cNvPr id="65567" name="Picture 35" descr="marcy-galligan-audiogram-200"/>
            <p:cNvPicPr>
              <a:picLocks noChangeAspect="1" noChangeArrowheads="1"/>
            </p:cNvPicPr>
            <p:nvPr/>
          </p:nvPicPr>
          <p:blipFill>
            <a:blip r:embed="rId3">
              <a:clrChange>
                <a:clrFrom>
                  <a:srgbClr val="E7E5CE"/>
                </a:clrFrom>
                <a:clrTo>
                  <a:srgbClr val="E7E5CE">
                    <a:alpha val="0"/>
                  </a:srgbClr>
                </a:clrTo>
              </a:clrChange>
            </a:blip>
            <a:srcRect/>
            <a:stretch>
              <a:fillRect/>
            </a:stretch>
          </p:blipFill>
          <p:spPr bwMode="auto">
            <a:xfrm>
              <a:off x="3518" y="2928"/>
              <a:ext cx="1378" cy="1392"/>
            </a:xfrm>
            <a:prstGeom prst="rect">
              <a:avLst/>
            </a:prstGeom>
            <a:noFill/>
            <a:ln w="9525">
              <a:noFill/>
              <a:miter lim="800000"/>
              <a:headEnd/>
              <a:tailEnd/>
            </a:ln>
          </p:spPr>
        </p:pic>
        <p:grpSp>
          <p:nvGrpSpPr>
            <p:cNvPr id="65568" name="Group 36"/>
            <p:cNvGrpSpPr>
              <a:grpSpLocks/>
            </p:cNvGrpSpPr>
            <p:nvPr/>
          </p:nvGrpSpPr>
          <p:grpSpPr bwMode="auto">
            <a:xfrm>
              <a:off x="3936" y="3120"/>
              <a:ext cx="48" cy="48"/>
              <a:chOff x="576" y="3504"/>
              <a:chExt cx="96" cy="96"/>
            </a:xfrm>
          </p:grpSpPr>
          <p:sp>
            <p:nvSpPr>
              <p:cNvPr id="65578" name="Line 37"/>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5579" name="Line 38"/>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nvGrpSpPr>
            <p:cNvPr id="65569" name="Group 39"/>
            <p:cNvGrpSpPr>
              <a:grpSpLocks/>
            </p:cNvGrpSpPr>
            <p:nvPr/>
          </p:nvGrpSpPr>
          <p:grpSpPr bwMode="auto">
            <a:xfrm>
              <a:off x="4128" y="3120"/>
              <a:ext cx="48" cy="48"/>
              <a:chOff x="576" y="3504"/>
              <a:chExt cx="96" cy="96"/>
            </a:xfrm>
          </p:grpSpPr>
          <p:sp>
            <p:nvSpPr>
              <p:cNvPr id="65576" name="Line 40"/>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5577" name="Line 41"/>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nvGrpSpPr>
            <p:cNvPr id="65570" name="Group 42"/>
            <p:cNvGrpSpPr>
              <a:grpSpLocks/>
            </p:cNvGrpSpPr>
            <p:nvPr/>
          </p:nvGrpSpPr>
          <p:grpSpPr bwMode="auto">
            <a:xfrm>
              <a:off x="4320" y="3120"/>
              <a:ext cx="48" cy="48"/>
              <a:chOff x="576" y="3504"/>
              <a:chExt cx="96" cy="96"/>
            </a:xfrm>
          </p:grpSpPr>
          <p:sp>
            <p:nvSpPr>
              <p:cNvPr id="65574" name="Line 43"/>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5575" name="Line 44"/>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nvGrpSpPr>
            <p:cNvPr id="65571" name="Group 45"/>
            <p:cNvGrpSpPr>
              <a:grpSpLocks/>
            </p:cNvGrpSpPr>
            <p:nvPr/>
          </p:nvGrpSpPr>
          <p:grpSpPr bwMode="auto">
            <a:xfrm>
              <a:off x="4512" y="3120"/>
              <a:ext cx="48" cy="48"/>
              <a:chOff x="576" y="3504"/>
              <a:chExt cx="96" cy="96"/>
            </a:xfrm>
          </p:grpSpPr>
          <p:sp>
            <p:nvSpPr>
              <p:cNvPr id="65572" name="Line 46"/>
              <p:cNvSpPr>
                <a:spLocks noChangeShapeType="1"/>
              </p:cNvSpPr>
              <p:nvPr/>
            </p:nvSpPr>
            <p:spPr bwMode="auto">
              <a:xfrm flipH="1">
                <a:off x="576" y="3504"/>
                <a:ext cx="96" cy="48"/>
              </a:xfrm>
              <a:prstGeom prst="line">
                <a:avLst/>
              </a:prstGeom>
              <a:noFill/>
              <a:ln w="9525">
                <a:solidFill>
                  <a:schemeClr val="tx1"/>
                </a:solidFill>
                <a:round/>
                <a:headEnd/>
                <a:tailEnd/>
              </a:ln>
            </p:spPr>
            <p:txBody>
              <a:bodyPr/>
              <a:lstStyle/>
              <a:p>
                <a:endParaRPr lang="en-US"/>
              </a:p>
            </p:txBody>
          </p:sp>
          <p:sp>
            <p:nvSpPr>
              <p:cNvPr id="65573" name="Line 47"/>
              <p:cNvSpPr>
                <a:spLocks noChangeShapeType="1"/>
              </p:cNvSpPr>
              <p:nvPr/>
            </p:nvSpPr>
            <p:spPr bwMode="auto">
              <a:xfrm flipH="1" flipV="1">
                <a:off x="576" y="3552"/>
                <a:ext cx="96" cy="48"/>
              </a:xfrm>
              <a:prstGeom prst="line">
                <a:avLst/>
              </a:prstGeom>
              <a:noFill/>
              <a:ln w="9525">
                <a:solidFill>
                  <a:schemeClr val="tx1"/>
                </a:solidFill>
                <a:round/>
                <a:headEnd/>
                <a:tailEnd/>
              </a:ln>
            </p:spPr>
            <p:txBody>
              <a:bodyPr/>
              <a:lstStyle/>
              <a:p>
                <a:endParaRPr lang="en-US"/>
              </a:p>
            </p:txBody>
          </p:sp>
        </p:grpSp>
      </p:grpSp>
      <p:pic>
        <p:nvPicPr>
          <p:cNvPr id="78896" name="Picture 48" descr="4453-13252-14117-15435"/>
          <p:cNvPicPr>
            <a:picLocks noChangeAspect="1" noChangeArrowheads="1"/>
          </p:cNvPicPr>
          <p:nvPr/>
        </p:nvPicPr>
        <p:blipFill>
          <a:blip r:embed="rId4"/>
          <a:srcRect/>
          <a:stretch>
            <a:fillRect/>
          </a:stretch>
        </p:blipFill>
        <p:spPr bwMode="auto">
          <a:xfrm>
            <a:off x="2362200" y="1489075"/>
            <a:ext cx="1524000" cy="1177925"/>
          </a:xfrm>
          <a:prstGeom prst="rect">
            <a:avLst/>
          </a:prstGeom>
          <a:noFill/>
          <a:ln w="9525">
            <a:noFill/>
            <a:miter lim="800000"/>
            <a:headEnd/>
            <a:tailEnd/>
          </a:ln>
        </p:spPr>
      </p:pic>
      <p:grpSp>
        <p:nvGrpSpPr>
          <p:cNvPr id="10" name="Group 52"/>
          <p:cNvGrpSpPr>
            <a:grpSpLocks/>
          </p:cNvGrpSpPr>
          <p:nvPr/>
        </p:nvGrpSpPr>
        <p:grpSpPr bwMode="auto">
          <a:xfrm>
            <a:off x="2286000" y="2667000"/>
            <a:ext cx="1665288" cy="1990725"/>
            <a:chOff x="1440" y="1680"/>
            <a:chExt cx="1049" cy="1254"/>
          </a:xfrm>
        </p:grpSpPr>
        <p:pic>
          <p:nvPicPr>
            <p:cNvPr id="65564" name="Picture 28" descr="Blow_tymp"/>
            <p:cNvPicPr>
              <a:picLocks noChangeAspect="1" noChangeArrowheads="1"/>
            </p:cNvPicPr>
            <p:nvPr/>
          </p:nvPicPr>
          <p:blipFill>
            <a:blip r:embed="rId5"/>
            <a:srcRect/>
            <a:stretch>
              <a:fillRect/>
            </a:stretch>
          </p:blipFill>
          <p:spPr bwMode="auto">
            <a:xfrm>
              <a:off x="1440" y="1680"/>
              <a:ext cx="1049" cy="1254"/>
            </a:xfrm>
            <a:prstGeom prst="rect">
              <a:avLst/>
            </a:prstGeom>
            <a:solidFill>
              <a:schemeClr val="bg1"/>
            </a:solidFill>
            <a:ln w="9525">
              <a:noFill/>
              <a:miter lim="800000"/>
              <a:headEnd/>
              <a:tailEnd/>
            </a:ln>
          </p:spPr>
        </p:pic>
        <p:sp>
          <p:nvSpPr>
            <p:cNvPr id="65565" name="Line 49"/>
            <p:cNvSpPr>
              <a:spLocks noChangeShapeType="1"/>
            </p:cNvSpPr>
            <p:nvPr/>
          </p:nvSpPr>
          <p:spPr bwMode="auto">
            <a:xfrm>
              <a:off x="1632" y="2736"/>
              <a:ext cx="720" cy="0"/>
            </a:xfrm>
            <a:prstGeom prst="line">
              <a:avLst/>
            </a:prstGeom>
            <a:noFill/>
            <a:ln w="38100">
              <a:solidFill>
                <a:schemeClr val="bg1"/>
              </a:solidFill>
              <a:round/>
              <a:headEnd/>
              <a:tailEnd/>
            </a:ln>
          </p:spPr>
          <p:txBody>
            <a:bodyPr/>
            <a:lstStyle/>
            <a:p>
              <a:endParaRPr lang="en-US"/>
            </a:p>
          </p:txBody>
        </p:sp>
        <p:sp>
          <p:nvSpPr>
            <p:cNvPr id="65566" name="Line 50"/>
            <p:cNvSpPr>
              <a:spLocks noChangeShapeType="1"/>
            </p:cNvSpPr>
            <p:nvPr/>
          </p:nvSpPr>
          <p:spPr bwMode="auto">
            <a:xfrm>
              <a:off x="1680" y="2256"/>
              <a:ext cx="624" cy="0"/>
            </a:xfrm>
            <a:prstGeom prst="line">
              <a:avLst/>
            </a:prstGeom>
            <a:noFill/>
            <a:ln w="28575">
              <a:solidFill>
                <a:schemeClr val="tx1"/>
              </a:solidFill>
              <a:round/>
              <a:headEnd/>
              <a:tailEnd/>
            </a:ln>
          </p:spPr>
          <p:txBody>
            <a:bodyPr/>
            <a:lstStyle/>
            <a:p>
              <a:endParaRPr lang="en-US"/>
            </a:p>
          </p:txBody>
        </p:sp>
      </p:grpSp>
      <p:pic>
        <p:nvPicPr>
          <p:cNvPr id="78901" name="tube.mov">
            <a:hlinkClick r:id="" action="ppaction://media"/>
          </p:cNvPr>
          <p:cNvPicPr>
            <a:picLocks noGrp="1" noRot="1" noChangeAspect="1" noChangeArrowheads="1"/>
          </p:cNvPicPr>
          <p:nvPr>
            <p:ph sz="half" idx="1"/>
            <a:videoFile r:link="rId1"/>
          </p:nvPr>
        </p:nvPicPr>
        <p:blipFill>
          <a:blip r:embed="rId6"/>
          <a:srcRect/>
          <a:stretch>
            <a:fillRect/>
          </a:stretch>
        </p:blipFill>
        <p:spPr>
          <a:xfrm>
            <a:off x="381000" y="4800600"/>
            <a:ext cx="1295400" cy="10366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anim calcmode="lin" valueType="num">
                                      <p:cBhvr>
                                        <p:cTn id="8" dur="2000" fill="hold"/>
                                        <p:tgtEl>
                                          <p:spTgt spid="10"/>
                                        </p:tgtEl>
                                        <p:attrNameLst>
                                          <p:attrName>style.rotation</p:attrName>
                                        </p:attrNameLst>
                                      </p:cBhvr>
                                      <p:tavLst>
                                        <p:tav tm="0">
                                          <p:val>
                                            <p:fltVal val="720"/>
                                          </p:val>
                                        </p:tav>
                                        <p:tav tm="100000">
                                          <p:val>
                                            <p:fltVal val="0"/>
                                          </p:val>
                                        </p:tav>
                                      </p:tavLst>
                                    </p:anim>
                                    <p:anim calcmode="lin" valueType="num">
                                      <p:cBhvr>
                                        <p:cTn id="9" dur="2000" fill="hold"/>
                                        <p:tgtEl>
                                          <p:spTgt spid="10"/>
                                        </p:tgtEl>
                                        <p:attrNameLst>
                                          <p:attrName>ppt_h</p:attrName>
                                        </p:attrNameLst>
                                      </p:cBhvr>
                                      <p:tavLst>
                                        <p:tav tm="0">
                                          <p:val>
                                            <p:fltVal val="0"/>
                                          </p:val>
                                        </p:tav>
                                        <p:tav tm="100000">
                                          <p:val>
                                            <p:strVal val="#ppt_h"/>
                                          </p:val>
                                        </p:tav>
                                      </p:tavLst>
                                    </p:anim>
                                    <p:anim calcmode="lin" valueType="num">
                                      <p:cBhvr>
                                        <p:cTn id="10" dur="2000" fill="hold"/>
                                        <p:tgtEl>
                                          <p:spTgt spid="1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8896"/>
                                        </p:tgtEl>
                                        <p:attrNameLst>
                                          <p:attrName>style.visibility</p:attrName>
                                        </p:attrNameLst>
                                      </p:cBhvr>
                                      <p:to>
                                        <p:strVal val="visible"/>
                                      </p:to>
                                    </p:set>
                                    <p:anim calcmode="lin" valueType="num">
                                      <p:cBhvr>
                                        <p:cTn id="15" dur="1000" fill="hold"/>
                                        <p:tgtEl>
                                          <p:spTgt spid="78896"/>
                                        </p:tgtEl>
                                        <p:attrNameLst>
                                          <p:attrName>ppt_w</p:attrName>
                                        </p:attrNameLst>
                                      </p:cBhvr>
                                      <p:tavLst>
                                        <p:tav tm="0">
                                          <p:val>
                                            <p:strVal val="#ppt_w*0.70"/>
                                          </p:val>
                                        </p:tav>
                                        <p:tav tm="100000">
                                          <p:val>
                                            <p:strVal val="#ppt_w"/>
                                          </p:val>
                                        </p:tav>
                                      </p:tavLst>
                                    </p:anim>
                                    <p:anim calcmode="lin" valueType="num">
                                      <p:cBhvr>
                                        <p:cTn id="16" dur="1000" fill="hold"/>
                                        <p:tgtEl>
                                          <p:spTgt spid="78896"/>
                                        </p:tgtEl>
                                        <p:attrNameLst>
                                          <p:attrName>ppt_h</p:attrName>
                                        </p:attrNameLst>
                                      </p:cBhvr>
                                      <p:tavLst>
                                        <p:tav tm="0">
                                          <p:val>
                                            <p:strVal val="#ppt_h"/>
                                          </p:val>
                                        </p:tav>
                                        <p:tav tm="100000">
                                          <p:val>
                                            <p:strVal val="#ppt_h"/>
                                          </p:val>
                                        </p:tav>
                                      </p:tavLst>
                                    </p:anim>
                                    <p:animEffect transition="in" filter="fade">
                                      <p:cBhvr>
                                        <p:cTn id="17" dur="1000"/>
                                        <p:tgtEl>
                                          <p:spTgt spid="78896"/>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0.70"/>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8880"/>
                                        </p:tgtEl>
                                        <p:attrNameLst>
                                          <p:attrName>style.visibility</p:attrName>
                                        </p:attrNameLst>
                                      </p:cBhvr>
                                      <p:to>
                                        <p:strVal val="visible"/>
                                      </p:to>
                                    </p:set>
                                    <p:anim calcmode="lin" valueType="num">
                                      <p:cBhvr>
                                        <p:cTn id="29" dur="1000" fill="hold"/>
                                        <p:tgtEl>
                                          <p:spTgt spid="78880"/>
                                        </p:tgtEl>
                                        <p:attrNameLst>
                                          <p:attrName>ppt_w</p:attrName>
                                        </p:attrNameLst>
                                      </p:cBhvr>
                                      <p:tavLst>
                                        <p:tav tm="0">
                                          <p:val>
                                            <p:strVal val="#ppt_w*0.70"/>
                                          </p:val>
                                        </p:tav>
                                        <p:tav tm="100000">
                                          <p:val>
                                            <p:strVal val="#ppt_w"/>
                                          </p:val>
                                        </p:tav>
                                      </p:tavLst>
                                    </p:anim>
                                    <p:anim calcmode="lin" valueType="num">
                                      <p:cBhvr>
                                        <p:cTn id="30" dur="1000" fill="hold"/>
                                        <p:tgtEl>
                                          <p:spTgt spid="78880"/>
                                        </p:tgtEl>
                                        <p:attrNameLst>
                                          <p:attrName>ppt_h</p:attrName>
                                        </p:attrNameLst>
                                      </p:cBhvr>
                                      <p:tavLst>
                                        <p:tav tm="0">
                                          <p:val>
                                            <p:strVal val="#ppt_h"/>
                                          </p:val>
                                        </p:tav>
                                        <p:tav tm="100000">
                                          <p:val>
                                            <p:strVal val="#ppt_h"/>
                                          </p:val>
                                        </p:tav>
                                      </p:tavLst>
                                    </p:anim>
                                    <p:animEffect transition="in" filter="fade">
                                      <p:cBhvr>
                                        <p:cTn id="31" dur="1000"/>
                                        <p:tgtEl>
                                          <p:spTgt spid="78880"/>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1000" fill="hold"/>
                                        <p:tgtEl>
                                          <p:spTgt spid="5"/>
                                        </p:tgtEl>
                                        <p:attrNameLst>
                                          <p:attrName>ppt_w</p:attrName>
                                        </p:attrNameLst>
                                      </p:cBhvr>
                                      <p:tavLst>
                                        <p:tav tm="0">
                                          <p:val>
                                            <p:strVal val="#ppt_w*0.70"/>
                                          </p:val>
                                        </p:tav>
                                        <p:tav tm="100000">
                                          <p:val>
                                            <p:strVal val="#ppt_w"/>
                                          </p:val>
                                        </p:tav>
                                      </p:tavLst>
                                    </p:anim>
                                    <p:anim calcmode="lin" valueType="num">
                                      <p:cBhvr>
                                        <p:cTn id="37" dur="1000" fill="hold"/>
                                        <p:tgtEl>
                                          <p:spTgt spid="5"/>
                                        </p:tgtEl>
                                        <p:attrNameLst>
                                          <p:attrName>ppt_h</p:attrName>
                                        </p:attrNameLst>
                                      </p:cBhvr>
                                      <p:tavLst>
                                        <p:tav tm="0">
                                          <p:val>
                                            <p:strVal val="#ppt_h"/>
                                          </p:val>
                                        </p:tav>
                                        <p:tav tm="100000">
                                          <p:val>
                                            <p:strVal val="#ppt_h"/>
                                          </p:val>
                                        </p:tav>
                                      </p:tavLst>
                                    </p:anim>
                                    <p:animEffect transition="in" filter="fade">
                                      <p:cBhvr>
                                        <p:cTn id="3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9" restart="whenNotActive" fill="hold" evtFilter="cancelBubble" nodeType="interactiveSeq">
                <p:stCondLst>
                  <p:cond evt="onClick" delay="0">
                    <p:tgtEl>
                      <p:spTgt spid="78901"/>
                    </p:tgtEl>
                  </p:cond>
                </p:stCondLst>
                <p:endSync evt="end" delay="0">
                  <p:rtn val="all"/>
                </p:endSync>
                <p:childTnLst>
                  <p:par>
                    <p:cTn id="40" fill="hold">
                      <p:stCondLst>
                        <p:cond delay="0"/>
                      </p:stCondLst>
                      <p:childTnLst>
                        <p:par>
                          <p:cTn id="41" fill="hold">
                            <p:stCondLst>
                              <p:cond delay="0"/>
                            </p:stCondLst>
                            <p:childTnLst>
                              <p:par>
                                <p:cTn id="42" presetID="2" presetClass="mediacall" presetSubtype="0" fill="hold" nodeType="clickEffect">
                                  <p:stCondLst>
                                    <p:cond delay="0"/>
                                  </p:stCondLst>
                                  <p:childTnLst>
                                    <p:cmd type="call" cmd="togglePause">
                                      <p:cBhvr>
                                        <p:cTn id="43" dur="1" fill="hold"/>
                                        <p:tgtEl>
                                          <p:spTgt spid="78901"/>
                                        </p:tgtEl>
                                      </p:cBhvr>
                                    </p:cmd>
                                  </p:childTnLst>
                                </p:cTn>
                              </p:par>
                            </p:childTnLst>
                          </p:cTn>
                        </p:par>
                      </p:childTnLst>
                    </p:cTn>
                  </p:par>
                </p:childTnLst>
              </p:cTn>
              <p:nextCondLst>
                <p:cond evt="onClick" delay="0">
                  <p:tgtEl>
                    <p:spTgt spid="78901"/>
                  </p:tgtEl>
                </p:cond>
              </p:nextCondLst>
            </p:seq>
            <p:video>
              <p:cMediaNode>
                <p:cTn id="44" fill="hold" display="0">
                  <p:stCondLst>
                    <p:cond delay="indefinite"/>
                  </p:stCondLst>
                  <p:endCondLst>
                    <p:cond evt="onNext" delay="0">
                      <p:tgtEl>
                        <p:sldTgt/>
                      </p:tgtEl>
                    </p:cond>
                    <p:cond evt="onPrev" delay="0">
                      <p:tgtEl>
                        <p:sldTgt/>
                      </p:tgtEl>
                    </p:cond>
                  </p:endCondLst>
                </p:cTn>
                <p:tgtEl>
                  <p:spTgt spid="78901"/>
                </p:tgtEl>
              </p:cMediaNode>
            </p:video>
          </p:childTnLst>
        </p:cTn>
      </p:par>
    </p:tnLst>
    <p:bldLst>
      <p:bldP spid="7888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228600"/>
            <a:ext cx="8229600" cy="838200"/>
          </a:xfrm>
        </p:spPr>
        <p:txBody>
          <a:bodyPr/>
          <a:lstStyle/>
          <a:p>
            <a:pPr eaLnBrk="1" hangingPunct="1"/>
            <a:r>
              <a:rPr lang="en-US" smtClean="0"/>
              <a:t>Type C Tympanogram</a:t>
            </a:r>
          </a:p>
        </p:txBody>
      </p:sp>
      <p:graphicFrame>
        <p:nvGraphicFramePr>
          <p:cNvPr id="79875" name="Group 3"/>
          <p:cNvGraphicFramePr>
            <a:graphicFrameLocks noGrp="1"/>
          </p:cNvGraphicFramePr>
          <p:nvPr>
            <p:ph sz="half" idx="2"/>
          </p:nvPr>
        </p:nvGraphicFramePr>
        <p:xfrm>
          <a:off x="609600" y="1066800"/>
          <a:ext cx="8382000" cy="3581400"/>
        </p:xfrm>
        <a:graphic>
          <a:graphicData uri="http://schemas.openxmlformats.org/drawingml/2006/table">
            <a:tbl>
              <a:tblPr/>
              <a:tblGrid>
                <a:gridCol w="1676400"/>
                <a:gridCol w="1676400"/>
                <a:gridCol w="1676400"/>
                <a:gridCol w="1676400"/>
                <a:gridCol w="1676400"/>
              </a:tblGrid>
              <a:tr h="3581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OE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ME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IE</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AN</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rgbClr val="FF0000"/>
                          </a:solidFill>
                          <a:effectLst/>
                          <a:latin typeface="Arial" charset="0"/>
                        </a:rPr>
                        <a:t>CNS</a:t>
                      </a:r>
                    </a:p>
                  </a:txBody>
                  <a:tcPr horzOverflow="overflow">
                    <a:lnL w="38100" cap="flat" cmpd="sng" algn="ctr">
                      <a:solidFill>
                        <a:srgbClr val="FFCC00"/>
                      </a:solidFill>
                      <a:prstDash val="solid"/>
                      <a:round/>
                      <a:headEnd type="none" w="med" len="med"/>
                      <a:tailEnd type="none" w="med" len="med"/>
                    </a:lnL>
                    <a:lnR w="38100" cap="flat" cmpd="sng" algn="ctr">
                      <a:solidFill>
                        <a:srgbClr val="FFCC00"/>
                      </a:solidFill>
                      <a:prstDash val="solid"/>
                      <a:round/>
                      <a:headEnd type="none" w="med" len="med"/>
                      <a:tailEnd type="none" w="med" len="med"/>
                    </a:lnR>
                    <a:lnT w="38100" cap="flat" cmpd="sng" algn="ctr">
                      <a:solidFill>
                        <a:srgbClr val="FFCC00"/>
                      </a:solidFill>
                      <a:prstDash val="solid"/>
                      <a:round/>
                      <a:headEnd type="none" w="med" len="med"/>
                      <a:tailEnd type="none" w="med" len="med"/>
                    </a:lnT>
                    <a:lnB w="38100" cap="flat" cmpd="sng" algn="ctr">
                      <a:solidFill>
                        <a:srgbClr val="FFCC00"/>
                      </a:solidFill>
                      <a:prstDash val="solid"/>
                      <a:round/>
                      <a:headEnd type="none" w="med" len="med"/>
                      <a:tailEnd type="none" w="med" len="med"/>
                    </a:lnB>
                    <a:lnTlToBr>
                      <a:noFill/>
                    </a:lnTlToBr>
                    <a:lnBlToTr>
                      <a:noFill/>
                    </a:lnBlToTr>
                    <a:solidFill>
                      <a:schemeClr val="accent2"/>
                    </a:solidFill>
                  </a:tcPr>
                </a:tc>
              </a:tr>
            </a:tbl>
          </a:graphicData>
        </a:graphic>
      </p:graphicFrame>
      <p:grpSp>
        <p:nvGrpSpPr>
          <p:cNvPr id="66577" name="Group 19"/>
          <p:cNvGrpSpPr>
            <a:grpSpLocks/>
          </p:cNvGrpSpPr>
          <p:nvPr/>
        </p:nvGrpSpPr>
        <p:grpSpPr bwMode="auto">
          <a:xfrm>
            <a:off x="0" y="1905000"/>
            <a:ext cx="7696200" cy="571500"/>
            <a:chOff x="0" y="1200"/>
            <a:chExt cx="4800" cy="360"/>
          </a:xfrm>
        </p:grpSpPr>
        <p:sp>
          <p:nvSpPr>
            <p:cNvPr id="66589" name="Line 20"/>
            <p:cNvSpPr>
              <a:spLocks noChangeShapeType="1"/>
            </p:cNvSpPr>
            <p:nvPr/>
          </p:nvSpPr>
          <p:spPr bwMode="auto">
            <a:xfrm>
              <a:off x="0" y="1392"/>
              <a:ext cx="4800" cy="0"/>
            </a:xfrm>
            <a:prstGeom prst="line">
              <a:avLst/>
            </a:prstGeom>
            <a:noFill/>
            <a:ln w="57150">
              <a:solidFill>
                <a:srgbClr val="FF00FF"/>
              </a:solidFill>
              <a:round/>
              <a:headEnd/>
              <a:tailEnd type="triangle" w="med" len="med"/>
            </a:ln>
          </p:spPr>
          <p:txBody>
            <a:bodyPr/>
            <a:lstStyle/>
            <a:p>
              <a:endParaRPr lang="en-US"/>
            </a:p>
          </p:txBody>
        </p:sp>
        <p:sp>
          <p:nvSpPr>
            <p:cNvPr id="66590" name="WordArt 21"/>
            <p:cNvSpPr>
              <a:spLocks noChangeArrowheads="1" noChangeShapeType="1" noTextEdit="1"/>
            </p:cNvSpPr>
            <p:nvPr/>
          </p:nvSpPr>
          <p:spPr bwMode="auto">
            <a:xfrm>
              <a:off x="30" y="1200"/>
              <a:ext cx="306" cy="36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AC</a:t>
              </a:r>
            </a:p>
          </p:txBody>
        </p:sp>
      </p:grpSp>
      <p:sp>
        <p:nvSpPr>
          <p:cNvPr id="66578" name="Line 22"/>
          <p:cNvSpPr>
            <a:spLocks noChangeShapeType="1"/>
          </p:cNvSpPr>
          <p:nvPr/>
        </p:nvSpPr>
        <p:spPr bwMode="auto">
          <a:xfrm flipV="1">
            <a:off x="4191000" y="4267200"/>
            <a:ext cx="685800" cy="1828800"/>
          </a:xfrm>
          <a:prstGeom prst="line">
            <a:avLst/>
          </a:prstGeom>
          <a:noFill/>
          <a:ln w="57150">
            <a:solidFill>
              <a:srgbClr val="FF00FF"/>
            </a:solidFill>
            <a:round/>
            <a:headEnd/>
            <a:tailEnd/>
          </a:ln>
        </p:spPr>
        <p:txBody>
          <a:bodyPr/>
          <a:lstStyle/>
          <a:p>
            <a:endParaRPr lang="en-US"/>
          </a:p>
        </p:txBody>
      </p:sp>
      <p:sp>
        <p:nvSpPr>
          <p:cNvPr id="66579" name="Line 23"/>
          <p:cNvSpPr>
            <a:spLocks noChangeShapeType="1"/>
          </p:cNvSpPr>
          <p:nvPr/>
        </p:nvSpPr>
        <p:spPr bwMode="auto">
          <a:xfrm flipV="1">
            <a:off x="4876800" y="4267200"/>
            <a:ext cx="2819400" cy="0"/>
          </a:xfrm>
          <a:prstGeom prst="line">
            <a:avLst/>
          </a:prstGeom>
          <a:noFill/>
          <a:ln w="57150">
            <a:solidFill>
              <a:srgbClr val="FF00FF"/>
            </a:solidFill>
            <a:round/>
            <a:headEnd/>
            <a:tailEnd type="triangle" w="med" len="med"/>
          </a:ln>
        </p:spPr>
        <p:txBody>
          <a:bodyPr/>
          <a:lstStyle/>
          <a:p>
            <a:endParaRPr lang="en-US"/>
          </a:p>
        </p:txBody>
      </p:sp>
      <p:sp>
        <p:nvSpPr>
          <p:cNvPr id="66580" name="WordArt 24"/>
          <p:cNvSpPr>
            <a:spLocks noChangeArrowheads="1" noChangeShapeType="1" noTextEdit="1"/>
          </p:cNvSpPr>
          <p:nvPr/>
        </p:nvSpPr>
        <p:spPr bwMode="auto">
          <a:xfrm rot="-4108230">
            <a:off x="4067175" y="5381625"/>
            <a:ext cx="514350" cy="5715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BC</a:t>
            </a:r>
          </a:p>
        </p:txBody>
      </p:sp>
      <p:grpSp>
        <p:nvGrpSpPr>
          <p:cNvPr id="66581" name="Group 25"/>
          <p:cNvGrpSpPr>
            <a:grpSpLocks/>
          </p:cNvGrpSpPr>
          <p:nvPr/>
        </p:nvGrpSpPr>
        <p:grpSpPr bwMode="auto">
          <a:xfrm>
            <a:off x="5791200" y="4876800"/>
            <a:ext cx="152400" cy="152400"/>
            <a:chOff x="384" y="3456"/>
            <a:chExt cx="96" cy="96"/>
          </a:xfrm>
        </p:grpSpPr>
        <p:sp>
          <p:nvSpPr>
            <p:cNvPr id="66587" name="Line 26"/>
            <p:cNvSpPr>
              <a:spLocks noChangeShapeType="1"/>
            </p:cNvSpPr>
            <p:nvPr/>
          </p:nvSpPr>
          <p:spPr bwMode="auto">
            <a:xfrm flipH="1">
              <a:off x="384" y="3456"/>
              <a:ext cx="96" cy="48"/>
            </a:xfrm>
            <a:prstGeom prst="line">
              <a:avLst/>
            </a:prstGeom>
            <a:noFill/>
            <a:ln w="12700">
              <a:solidFill>
                <a:schemeClr val="bg1"/>
              </a:solidFill>
              <a:round/>
              <a:headEnd/>
              <a:tailEnd/>
            </a:ln>
          </p:spPr>
          <p:txBody>
            <a:bodyPr/>
            <a:lstStyle/>
            <a:p>
              <a:endParaRPr lang="en-US"/>
            </a:p>
          </p:txBody>
        </p:sp>
        <p:sp>
          <p:nvSpPr>
            <p:cNvPr id="66588" name="Line 27"/>
            <p:cNvSpPr>
              <a:spLocks noChangeShapeType="1"/>
            </p:cNvSpPr>
            <p:nvPr/>
          </p:nvSpPr>
          <p:spPr bwMode="auto">
            <a:xfrm>
              <a:off x="384" y="3504"/>
              <a:ext cx="96" cy="48"/>
            </a:xfrm>
            <a:prstGeom prst="line">
              <a:avLst/>
            </a:prstGeom>
            <a:noFill/>
            <a:ln w="12700">
              <a:solidFill>
                <a:schemeClr val="bg1"/>
              </a:solidFill>
              <a:round/>
              <a:headEnd/>
              <a:tailEnd/>
            </a:ln>
          </p:spPr>
          <p:txBody>
            <a:bodyPr/>
            <a:lstStyle/>
            <a:p>
              <a:endParaRPr lang="en-US"/>
            </a:p>
          </p:txBody>
        </p:sp>
      </p:grpSp>
      <p:sp>
        <p:nvSpPr>
          <p:cNvPr id="79904" name="WordArt 32"/>
          <p:cNvSpPr>
            <a:spLocks noChangeArrowheads="1" noChangeShapeType="1" noTextEdit="1"/>
          </p:cNvSpPr>
          <p:nvPr/>
        </p:nvSpPr>
        <p:spPr bwMode="auto">
          <a:xfrm>
            <a:off x="1371600" y="5943600"/>
            <a:ext cx="3505200" cy="8382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Eustachian Tube Dysfunction</a:t>
            </a:r>
          </a:p>
        </p:txBody>
      </p:sp>
      <p:pic>
        <p:nvPicPr>
          <p:cNvPr id="79922" name="Picture 50" descr="C_tymp2"/>
          <p:cNvPicPr>
            <a:picLocks noChangeAspect="1" noChangeArrowheads="1"/>
          </p:cNvPicPr>
          <p:nvPr/>
        </p:nvPicPr>
        <p:blipFill>
          <a:blip r:embed="rId2"/>
          <a:srcRect/>
          <a:stretch>
            <a:fillRect/>
          </a:stretch>
        </p:blipFill>
        <p:spPr bwMode="auto">
          <a:xfrm>
            <a:off x="2286000" y="2667000"/>
            <a:ext cx="1657350" cy="1990725"/>
          </a:xfrm>
          <a:prstGeom prst="rect">
            <a:avLst/>
          </a:prstGeom>
          <a:solidFill>
            <a:schemeClr val="bg1"/>
          </a:solidFill>
          <a:ln w="9525">
            <a:noFill/>
            <a:miter lim="800000"/>
            <a:headEnd/>
            <a:tailEnd/>
          </a:ln>
        </p:spPr>
      </p:pic>
      <p:sp>
        <p:nvSpPr>
          <p:cNvPr id="79923" name="WordArt 51"/>
          <p:cNvSpPr>
            <a:spLocks noChangeArrowheads="1" noChangeShapeType="1" noTextEdit="1"/>
          </p:cNvSpPr>
          <p:nvPr/>
        </p:nvSpPr>
        <p:spPr bwMode="auto">
          <a:xfrm>
            <a:off x="2667000" y="4724400"/>
            <a:ext cx="914400" cy="10668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C</a:t>
            </a:r>
          </a:p>
        </p:txBody>
      </p:sp>
      <p:pic>
        <p:nvPicPr>
          <p:cNvPr id="79925" name="Picture 53" descr="20050223-chronic-otitis-media-retraction-pocker"/>
          <p:cNvPicPr>
            <a:picLocks noChangeAspect="1" noChangeArrowheads="1"/>
          </p:cNvPicPr>
          <p:nvPr/>
        </p:nvPicPr>
        <p:blipFill>
          <a:blip r:embed="rId3"/>
          <a:srcRect/>
          <a:stretch>
            <a:fillRect/>
          </a:stretch>
        </p:blipFill>
        <p:spPr bwMode="auto">
          <a:xfrm>
            <a:off x="2514600" y="1484313"/>
            <a:ext cx="1295400" cy="1233487"/>
          </a:xfrm>
          <a:prstGeom prst="rect">
            <a:avLst/>
          </a:prstGeom>
          <a:noFill/>
          <a:ln w="9525">
            <a:noFill/>
            <a:miter lim="800000"/>
            <a:headEnd/>
            <a:tailEnd/>
          </a:ln>
        </p:spPr>
      </p:pic>
      <p:pic>
        <p:nvPicPr>
          <p:cNvPr id="79926" name="Picture 54" descr="jg7"/>
          <p:cNvPicPr>
            <a:picLocks noChangeAspect="1" noChangeArrowheads="1"/>
          </p:cNvPicPr>
          <p:nvPr/>
        </p:nvPicPr>
        <p:blipFill>
          <a:blip r:embed="rId4"/>
          <a:srcRect l="8621" t="42157" b="6079"/>
          <a:stretch>
            <a:fillRect/>
          </a:stretch>
        </p:blipFill>
        <p:spPr bwMode="auto">
          <a:xfrm>
            <a:off x="5715000" y="4643438"/>
            <a:ext cx="2667000" cy="2214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79922"/>
                                        </p:tgtEl>
                                        <p:attrNameLst>
                                          <p:attrName>style.visibility</p:attrName>
                                        </p:attrNameLst>
                                      </p:cBhvr>
                                      <p:to>
                                        <p:strVal val="visible"/>
                                      </p:to>
                                    </p:set>
                                    <p:animEffect transition="in" filter="fade">
                                      <p:cBhvr>
                                        <p:cTn id="7" dur="2000"/>
                                        <p:tgtEl>
                                          <p:spTgt spid="79922"/>
                                        </p:tgtEl>
                                      </p:cBhvr>
                                    </p:animEffect>
                                    <p:anim calcmode="lin" valueType="num">
                                      <p:cBhvr>
                                        <p:cTn id="8" dur="2000" fill="hold"/>
                                        <p:tgtEl>
                                          <p:spTgt spid="79922"/>
                                        </p:tgtEl>
                                        <p:attrNameLst>
                                          <p:attrName>style.rotation</p:attrName>
                                        </p:attrNameLst>
                                      </p:cBhvr>
                                      <p:tavLst>
                                        <p:tav tm="0">
                                          <p:val>
                                            <p:fltVal val="720"/>
                                          </p:val>
                                        </p:tav>
                                        <p:tav tm="100000">
                                          <p:val>
                                            <p:fltVal val="0"/>
                                          </p:val>
                                        </p:tav>
                                      </p:tavLst>
                                    </p:anim>
                                    <p:anim calcmode="lin" valueType="num">
                                      <p:cBhvr>
                                        <p:cTn id="9" dur="2000" fill="hold"/>
                                        <p:tgtEl>
                                          <p:spTgt spid="79922"/>
                                        </p:tgtEl>
                                        <p:attrNameLst>
                                          <p:attrName>ppt_h</p:attrName>
                                        </p:attrNameLst>
                                      </p:cBhvr>
                                      <p:tavLst>
                                        <p:tav tm="0">
                                          <p:val>
                                            <p:fltVal val="0"/>
                                          </p:val>
                                        </p:tav>
                                        <p:tav tm="100000">
                                          <p:val>
                                            <p:strVal val="#ppt_h"/>
                                          </p:val>
                                        </p:tav>
                                      </p:tavLst>
                                    </p:anim>
                                    <p:anim calcmode="lin" valueType="num">
                                      <p:cBhvr>
                                        <p:cTn id="10" dur="2000" fill="hold"/>
                                        <p:tgtEl>
                                          <p:spTgt spid="79922"/>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79925"/>
                                        </p:tgtEl>
                                        <p:attrNameLst>
                                          <p:attrName>style.visibility</p:attrName>
                                        </p:attrNameLst>
                                      </p:cBhvr>
                                      <p:to>
                                        <p:strVal val="visible"/>
                                      </p:to>
                                    </p:set>
                                    <p:anim calcmode="lin" valueType="num">
                                      <p:cBhvr>
                                        <p:cTn id="15" dur="1000" fill="hold"/>
                                        <p:tgtEl>
                                          <p:spTgt spid="79925"/>
                                        </p:tgtEl>
                                        <p:attrNameLst>
                                          <p:attrName>ppt_w</p:attrName>
                                        </p:attrNameLst>
                                      </p:cBhvr>
                                      <p:tavLst>
                                        <p:tav tm="0">
                                          <p:val>
                                            <p:strVal val="#ppt_w*0.70"/>
                                          </p:val>
                                        </p:tav>
                                        <p:tav tm="100000">
                                          <p:val>
                                            <p:strVal val="#ppt_w"/>
                                          </p:val>
                                        </p:tav>
                                      </p:tavLst>
                                    </p:anim>
                                    <p:anim calcmode="lin" valueType="num">
                                      <p:cBhvr>
                                        <p:cTn id="16" dur="1000" fill="hold"/>
                                        <p:tgtEl>
                                          <p:spTgt spid="79925"/>
                                        </p:tgtEl>
                                        <p:attrNameLst>
                                          <p:attrName>ppt_h</p:attrName>
                                        </p:attrNameLst>
                                      </p:cBhvr>
                                      <p:tavLst>
                                        <p:tav tm="0">
                                          <p:val>
                                            <p:strVal val="#ppt_h"/>
                                          </p:val>
                                        </p:tav>
                                        <p:tav tm="100000">
                                          <p:val>
                                            <p:strVal val="#ppt_h"/>
                                          </p:val>
                                        </p:tav>
                                      </p:tavLst>
                                    </p:anim>
                                    <p:animEffect transition="in" filter="fade">
                                      <p:cBhvr>
                                        <p:cTn id="17" dur="1000"/>
                                        <p:tgtEl>
                                          <p:spTgt spid="7992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9923"/>
                                        </p:tgtEl>
                                        <p:attrNameLst>
                                          <p:attrName>style.visibility</p:attrName>
                                        </p:attrNameLst>
                                      </p:cBhvr>
                                      <p:to>
                                        <p:strVal val="visible"/>
                                      </p:to>
                                    </p:set>
                                    <p:anim calcmode="lin" valueType="num">
                                      <p:cBhvr>
                                        <p:cTn id="22" dur="1000" fill="hold"/>
                                        <p:tgtEl>
                                          <p:spTgt spid="79923"/>
                                        </p:tgtEl>
                                        <p:attrNameLst>
                                          <p:attrName>ppt_w</p:attrName>
                                        </p:attrNameLst>
                                      </p:cBhvr>
                                      <p:tavLst>
                                        <p:tav tm="0">
                                          <p:val>
                                            <p:strVal val="#ppt_w*0.70"/>
                                          </p:val>
                                        </p:tav>
                                        <p:tav tm="100000">
                                          <p:val>
                                            <p:strVal val="#ppt_w"/>
                                          </p:val>
                                        </p:tav>
                                      </p:tavLst>
                                    </p:anim>
                                    <p:anim calcmode="lin" valueType="num">
                                      <p:cBhvr>
                                        <p:cTn id="23" dur="1000" fill="hold"/>
                                        <p:tgtEl>
                                          <p:spTgt spid="79923"/>
                                        </p:tgtEl>
                                        <p:attrNameLst>
                                          <p:attrName>ppt_h</p:attrName>
                                        </p:attrNameLst>
                                      </p:cBhvr>
                                      <p:tavLst>
                                        <p:tav tm="0">
                                          <p:val>
                                            <p:strVal val="#ppt_h"/>
                                          </p:val>
                                        </p:tav>
                                        <p:tav tm="100000">
                                          <p:val>
                                            <p:strVal val="#ppt_h"/>
                                          </p:val>
                                        </p:tav>
                                      </p:tavLst>
                                    </p:anim>
                                    <p:animEffect transition="in" filter="fade">
                                      <p:cBhvr>
                                        <p:cTn id="24" dur="1000"/>
                                        <p:tgtEl>
                                          <p:spTgt spid="79923"/>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grpId="0" nodeType="clickEffect">
                                  <p:stCondLst>
                                    <p:cond delay="0"/>
                                  </p:stCondLst>
                                  <p:childTnLst>
                                    <p:set>
                                      <p:cBhvr>
                                        <p:cTn id="28" dur="1" fill="hold">
                                          <p:stCondLst>
                                            <p:cond delay="0"/>
                                          </p:stCondLst>
                                        </p:cTn>
                                        <p:tgtEl>
                                          <p:spTgt spid="79904"/>
                                        </p:tgtEl>
                                        <p:attrNameLst>
                                          <p:attrName>style.visibility</p:attrName>
                                        </p:attrNameLst>
                                      </p:cBhvr>
                                      <p:to>
                                        <p:strVal val="visible"/>
                                      </p:to>
                                    </p:set>
                                    <p:anim calcmode="lin" valueType="num">
                                      <p:cBhvr>
                                        <p:cTn id="29" dur="1000" fill="hold"/>
                                        <p:tgtEl>
                                          <p:spTgt spid="79904"/>
                                        </p:tgtEl>
                                        <p:attrNameLst>
                                          <p:attrName>ppt_w</p:attrName>
                                        </p:attrNameLst>
                                      </p:cBhvr>
                                      <p:tavLst>
                                        <p:tav tm="0">
                                          <p:val>
                                            <p:strVal val="#ppt_w*0.70"/>
                                          </p:val>
                                        </p:tav>
                                        <p:tav tm="100000">
                                          <p:val>
                                            <p:strVal val="#ppt_w"/>
                                          </p:val>
                                        </p:tav>
                                      </p:tavLst>
                                    </p:anim>
                                    <p:anim calcmode="lin" valueType="num">
                                      <p:cBhvr>
                                        <p:cTn id="30" dur="1000" fill="hold"/>
                                        <p:tgtEl>
                                          <p:spTgt spid="79904"/>
                                        </p:tgtEl>
                                        <p:attrNameLst>
                                          <p:attrName>ppt_h</p:attrName>
                                        </p:attrNameLst>
                                      </p:cBhvr>
                                      <p:tavLst>
                                        <p:tav tm="0">
                                          <p:val>
                                            <p:strVal val="#ppt_h"/>
                                          </p:val>
                                        </p:tav>
                                        <p:tav tm="100000">
                                          <p:val>
                                            <p:strVal val="#ppt_h"/>
                                          </p:val>
                                        </p:tav>
                                      </p:tavLst>
                                    </p:anim>
                                    <p:animEffect transition="in" filter="fade">
                                      <p:cBhvr>
                                        <p:cTn id="31" dur="1000"/>
                                        <p:tgtEl>
                                          <p:spTgt spid="79904"/>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79926"/>
                                        </p:tgtEl>
                                        <p:attrNameLst>
                                          <p:attrName>style.visibility</p:attrName>
                                        </p:attrNameLst>
                                      </p:cBhvr>
                                      <p:to>
                                        <p:strVal val="visible"/>
                                      </p:to>
                                    </p:set>
                                    <p:anim calcmode="lin" valueType="num">
                                      <p:cBhvr>
                                        <p:cTn id="36" dur="1000" fill="hold"/>
                                        <p:tgtEl>
                                          <p:spTgt spid="79926"/>
                                        </p:tgtEl>
                                        <p:attrNameLst>
                                          <p:attrName>ppt_w</p:attrName>
                                        </p:attrNameLst>
                                      </p:cBhvr>
                                      <p:tavLst>
                                        <p:tav tm="0">
                                          <p:val>
                                            <p:strVal val="#ppt_w*0.70"/>
                                          </p:val>
                                        </p:tav>
                                        <p:tav tm="100000">
                                          <p:val>
                                            <p:strVal val="#ppt_w"/>
                                          </p:val>
                                        </p:tav>
                                      </p:tavLst>
                                    </p:anim>
                                    <p:anim calcmode="lin" valueType="num">
                                      <p:cBhvr>
                                        <p:cTn id="37" dur="1000" fill="hold"/>
                                        <p:tgtEl>
                                          <p:spTgt spid="79926"/>
                                        </p:tgtEl>
                                        <p:attrNameLst>
                                          <p:attrName>ppt_h</p:attrName>
                                        </p:attrNameLst>
                                      </p:cBhvr>
                                      <p:tavLst>
                                        <p:tav tm="0">
                                          <p:val>
                                            <p:strVal val="#ppt_h"/>
                                          </p:val>
                                        </p:tav>
                                        <p:tav tm="100000">
                                          <p:val>
                                            <p:strVal val="#ppt_h"/>
                                          </p:val>
                                        </p:tav>
                                      </p:tavLst>
                                    </p:anim>
                                    <p:animEffect transition="in" filter="fade">
                                      <p:cBhvr>
                                        <p:cTn id="38" dur="1000"/>
                                        <p:tgtEl>
                                          <p:spTgt spid="79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904" grpId="0" animBg="1"/>
      <p:bldP spid="7992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sz="4000" smtClean="0"/>
              <a:t>Static Compliance</a:t>
            </a:r>
            <a:br>
              <a:rPr lang="en-US" sz="4000" smtClean="0"/>
            </a:br>
            <a:r>
              <a:rPr lang="en-US" sz="4000" smtClean="0"/>
              <a:t>(Peak Compliance)</a:t>
            </a:r>
          </a:p>
        </p:txBody>
      </p:sp>
      <p:sp>
        <p:nvSpPr>
          <p:cNvPr id="67587" name="Rectangle 3"/>
          <p:cNvSpPr>
            <a:spLocks noGrp="1" noChangeArrowheads="1"/>
          </p:cNvSpPr>
          <p:nvPr>
            <p:ph type="body" idx="1"/>
          </p:nvPr>
        </p:nvSpPr>
        <p:spPr>
          <a:xfrm>
            <a:off x="457200" y="1600200"/>
            <a:ext cx="8229600" cy="685800"/>
          </a:xfrm>
        </p:spPr>
        <p:txBody>
          <a:bodyPr/>
          <a:lstStyle/>
          <a:p>
            <a:pPr eaLnBrk="1" hangingPunct="1">
              <a:buFontTx/>
              <a:buNone/>
            </a:pPr>
            <a:r>
              <a:rPr lang="en-US" smtClean="0"/>
              <a:t>Acceptable Range by Age</a:t>
            </a:r>
          </a:p>
        </p:txBody>
      </p:sp>
      <p:sp>
        <p:nvSpPr>
          <p:cNvPr id="67588" name="Rectangle 4"/>
          <p:cNvSpPr>
            <a:spLocks noChangeArrowheads="1"/>
          </p:cNvSpPr>
          <p:nvPr/>
        </p:nvSpPr>
        <p:spPr bwMode="auto">
          <a:xfrm>
            <a:off x="4114800" y="2514600"/>
            <a:ext cx="762000" cy="6858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89" name="Rectangle 5"/>
          <p:cNvSpPr>
            <a:spLocks noChangeArrowheads="1"/>
          </p:cNvSpPr>
          <p:nvPr/>
        </p:nvSpPr>
        <p:spPr bwMode="auto">
          <a:xfrm>
            <a:off x="4114800" y="3200400"/>
            <a:ext cx="762000" cy="2514600"/>
          </a:xfrm>
          <a:prstGeom prst="rect">
            <a:avLst/>
          </a:prstGeom>
          <a:solidFill>
            <a:schemeClr val="accent1"/>
          </a:solidFill>
          <a:ln w="9525">
            <a:solidFill>
              <a:schemeClr val="tx1"/>
            </a:solidFill>
            <a:miter lim="800000"/>
            <a:headEnd/>
            <a:tailEnd/>
          </a:ln>
        </p:spPr>
        <p:txBody>
          <a:bodyPr wrap="none" anchor="ctr"/>
          <a:lstStyle/>
          <a:p>
            <a:endParaRPr lang="ar-SA"/>
          </a:p>
        </p:txBody>
      </p:sp>
      <p:sp>
        <p:nvSpPr>
          <p:cNvPr id="67590" name="Rectangle 6"/>
          <p:cNvSpPr>
            <a:spLocks noChangeArrowheads="1"/>
          </p:cNvSpPr>
          <p:nvPr/>
        </p:nvSpPr>
        <p:spPr bwMode="auto">
          <a:xfrm>
            <a:off x="4114800" y="5715000"/>
            <a:ext cx="762000" cy="457200"/>
          </a:xfrm>
          <a:prstGeom prst="rect">
            <a:avLst/>
          </a:prstGeom>
          <a:solidFill>
            <a:schemeClr val="bg2"/>
          </a:solidFill>
          <a:ln w="9525">
            <a:solidFill>
              <a:schemeClr val="tx1"/>
            </a:solidFill>
            <a:miter lim="800000"/>
            <a:headEnd/>
            <a:tailEnd/>
          </a:ln>
        </p:spPr>
        <p:txBody>
          <a:bodyPr wrap="none" anchor="ctr"/>
          <a:lstStyle/>
          <a:p>
            <a:endParaRPr lang="ar-SA"/>
          </a:p>
        </p:txBody>
      </p:sp>
      <p:sp>
        <p:nvSpPr>
          <p:cNvPr id="67591" name="Text Box 7"/>
          <p:cNvSpPr txBox="1">
            <a:spLocks noChangeArrowheads="1"/>
          </p:cNvSpPr>
          <p:nvPr/>
        </p:nvSpPr>
        <p:spPr bwMode="auto">
          <a:xfrm>
            <a:off x="3657600" y="5486400"/>
            <a:ext cx="609600" cy="366713"/>
          </a:xfrm>
          <a:prstGeom prst="rect">
            <a:avLst/>
          </a:prstGeom>
          <a:noFill/>
          <a:ln w="9525">
            <a:noFill/>
            <a:miter lim="800000"/>
            <a:headEnd/>
            <a:tailEnd/>
          </a:ln>
        </p:spPr>
        <p:txBody>
          <a:bodyPr>
            <a:spAutoFit/>
          </a:bodyPr>
          <a:lstStyle/>
          <a:p>
            <a:pPr>
              <a:spcBef>
                <a:spcPct val="50000"/>
              </a:spcBef>
            </a:pPr>
            <a:r>
              <a:rPr lang="en-US"/>
              <a:t>0.2</a:t>
            </a:r>
          </a:p>
        </p:txBody>
      </p:sp>
      <p:sp>
        <p:nvSpPr>
          <p:cNvPr id="67592" name="Text Box 8"/>
          <p:cNvSpPr txBox="1">
            <a:spLocks noChangeArrowheads="1"/>
          </p:cNvSpPr>
          <p:nvPr/>
        </p:nvSpPr>
        <p:spPr bwMode="auto">
          <a:xfrm>
            <a:off x="3581400" y="3048000"/>
            <a:ext cx="704850" cy="461963"/>
          </a:xfrm>
          <a:prstGeom prst="rect">
            <a:avLst/>
          </a:prstGeom>
          <a:noFill/>
          <a:ln w="9525">
            <a:noFill/>
            <a:miter lim="800000"/>
            <a:headEnd/>
            <a:tailEnd/>
          </a:ln>
        </p:spPr>
        <p:txBody>
          <a:bodyPr>
            <a:spAutoFit/>
          </a:bodyPr>
          <a:lstStyle/>
          <a:p>
            <a:pPr>
              <a:spcBef>
                <a:spcPct val="50000"/>
              </a:spcBef>
            </a:pPr>
            <a:r>
              <a:rPr lang="en-US"/>
              <a:t>0.9</a:t>
            </a:r>
          </a:p>
        </p:txBody>
      </p:sp>
      <p:sp>
        <p:nvSpPr>
          <p:cNvPr id="9225" name="Text Box 9"/>
          <p:cNvSpPr txBox="1">
            <a:spLocks noChangeArrowheads="1"/>
          </p:cNvSpPr>
          <p:nvPr/>
        </p:nvSpPr>
        <p:spPr bwMode="auto">
          <a:xfrm>
            <a:off x="5791200" y="2574925"/>
            <a:ext cx="2971800" cy="701675"/>
          </a:xfrm>
          <a:prstGeom prst="rect">
            <a:avLst/>
          </a:prstGeom>
          <a:solidFill>
            <a:srgbClr val="FFCC00"/>
          </a:solidFill>
          <a:ln w="9525">
            <a:noFill/>
            <a:miter lim="800000"/>
            <a:headEnd/>
            <a:tailEnd/>
          </a:ln>
        </p:spPr>
        <p:txBody>
          <a:bodyPr>
            <a:spAutoFit/>
          </a:bodyPr>
          <a:lstStyle/>
          <a:p>
            <a:pPr>
              <a:spcBef>
                <a:spcPct val="50000"/>
              </a:spcBef>
            </a:pPr>
            <a:r>
              <a:rPr lang="en-US" sz="2000"/>
              <a:t>Flaccid:  disarticulation, flaccid TM, etc.</a:t>
            </a:r>
          </a:p>
        </p:txBody>
      </p:sp>
      <p:sp>
        <p:nvSpPr>
          <p:cNvPr id="9226" name="Text Box 10"/>
          <p:cNvSpPr txBox="1">
            <a:spLocks noChangeArrowheads="1"/>
          </p:cNvSpPr>
          <p:nvPr/>
        </p:nvSpPr>
        <p:spPr bwMode="auto">
          <a:xfrm>
            <a:off x="5791200" y="4038600"/>
            <a:ext cx="3124200" cy="396875"/>
          </a:xfrm>
          <a:prstGeom prst="rect">
            <a:avLst/>
          </a:prstGeom>
          <a:solidFill>
            <a:srgbClr val="FFCC00"/>
          </a:solidFill>
          <a:ln w="9525">
            <a:noFill/>
            <a:miter lim="800000"/>
            <a:headEnd/>
            <a:tailEnd/>
          </a:ln>
        </p:spPr>
        <p:txBody>
          <a:bodyPr>
            <a:spAutoFit/>
          </a:bodyPr>
          <a:lstStyle/>
          <a:p>
            <a:pPr>
              <a:spcBef>
                <a:spcPct val="50000"/>
              </a:spcBef>
            </a:pPr>
            <a:r>
              <a:rPr lang="en-US" sz="2000"/>
              <a:t>Normal mobility</a:t>
            </a:r>
          </a:p>
        </p:txBody>
      </p:sp>
      <p:sp>
        <p:nvSpPr>
          <p:cNvPr id="9227" name="Text Box 11"/>
          <p:cNvSpPr txBox="1">
            <a:spLocks noChangeArrowheads="1"/>
          </p:cNvSpPr>
          <p:nvPr/>
        </p:nvSpPr>
        <p:spPr bwMode="auto">
          <a:xfrm>
            <a:off x="5791200" y="5470525"/>
            <a:ext cx="3124200" cy="701675"/>
          </a:xfrm>
          <a:prstGeom prst="rect">
            <a:avLst/>
          </a:prstGeom>
          <a:solidFill>
            <a:srgbClr val="FFCC00"/>
          </a:solidFill>
          <a:ln w="9525">
            <a:noFill/>
            <a:miter lim="800000"/>
            <a:headEnd/>
            <a:tailEnd/>
          </a:ln>
        </p:spPr>
        <p:txBody>
          <a:bodyPr>
            <a:spAutoFit/>
          </a:bodyPr>
          <a:lstStyle/>
          <a:p>
            <a:pPr>
              <a:spcBef>
                <a:spcPct val="50000"/>
              </a:spcBef>
            </a:pPr>
            <a:r>
              <a:rPr lang="en-US" sz="2000"/>
              <a:t>Stiff:  otosclerosis  fluid, tympanosclerosis, etc</a:t>
            </a:r>
            <a:r>
              <a:rPr lang="en-US"/>
              <a:t>.</a:t>
            </a:r>
          </a:p>
        </p:txBody>
      </p:sp>
      <p:sp>
        <p:nvSpPr>
          <p:cNvPr id="9228" name="Line 12"/>
          <p:cNvSpPr>
            <a:spLocks noChangeShapeType="1"/>
          </p:cNvSpPr>
          <p:nvPr/>
        </p:nvSpPr>
        <p:spPr bwMode="auto">
          <a:xfrm flipV="1">
            <a:off x="4495800" y="5791200"/>
            <a:ext cx="0" cy="381000"/>
          </a:xfrm>
          <a:prstGeom prst="line">
            <a:avLst/>
          </a:prstGeom>
          <a:noFill/>
          <a:ln w="76200">
            <a:solidFill>
              <a:srgbClr val="FF0000"/>
            </a:solidFill>
            <a:round/>
            <a:headEnd/>
            <a:tailEnd type="triangle" w="med" len="med"/>
          </a:ln>
        </p:spPr>
        <p:txBody>
          <a:bodyPr/>
          <a:lstStyle/>
          <a:p>
            <a:endParaRPr lang="en-US"/>
          </a:p>
        </p:txBody>
      </p:sp>
      <p:sp>
        <p:nvSpPr>
          <p:cNvPr id="9229" name="Line 13"/>
          <p:cNvSpPr>
            <a:spLocks noChangeShapeType="1"/>
          </p:cNvSpPr>
          <p:nvPr/>
        </p:nvSpPr>
        <p:spPr bwMode="auto">
          <a:xfrm flipV="1">
            <a:off x="4495800" y="4343400"/>
            <a:ext cx="0" cy="1828800"/>
          </a:xfrm>
          <a:prstGeom prst="line">
            <a:avLst/>
          </a:prstGeom>
          <a:noFill/>
          <a:ln w="76200">
            <a:solidFill>
              <a:srgbClr val="FF0000"/>
            </a:solidFill>
            <a:round/>
            <a:headEnd/>
            <a:tailEnd type="triangle" w="med" len="med"/>
          </a:ln>
        </p:spPr>
        <p:txBody>
          <a:bodyPr/>
          <a:lstStyle/>
          <a:p>
            <a:endParaRPr lang="en-US"/>
          </a:p>
        </p:txBody>
      </p:sp>
      <p:sp>
        <p:nvSpPr>
          <p:cNvPr id="9230" name="Line 14"/>
          <p:cNvSpPr>
            <a:spLocks noChangeShapeType="1"/>
          </p:cNvSpPr>
          <p:nvPr/>
        </p:nvSpPr>
        <p:spPr bwMode="auto">
          <a:xfrm flipV="1">
            <a:off x="4495800" y="2971800"/>
            <a:ext cx="0" cy="3200400"/>
          </a:xfrm>
          <a:prstGeom prst="line">
            <a:avLst/>
          </a:prstGeom>
          <a:noFill/>
          <a:ln w="76200">
            <a:solidFill>
              <a:srgbClr val="FF0000"/>
            </a:solidFill>
            <a:round/>
            <a:headEnd/>
            <a:tailEnd type="triangle" w="med" len="med"/>
          </a:ln>
        </p:spPr>
        <p:txBody>
          <a:bodyPr/>
          <a:lstStyle/>
          <a:p>
            <a:endParaRPr lang="en-US"/>
          </a:p>
        </p:txBody>
      </p:sp>
      <p:pic>
        <p:nvPicPr>
          <p:cNvPr id="67599" name="Picture 15"/>
          <p:cNvPicPr>
            <a:picLocks noChangeAspect="1" noChangeArrowheads="1"/>
          </p:cNvPicPr>
          <p:nvPr/>
        </p:nvPicPr>
        <p:blipFill>
          <a:blip r:embed="rId2"/>
          <a:srcRect/>
          <a:stretch>
            <a:fillRect/>
          </a:stretch>
        </p:blipFill>
        <p:spPr bwMode="auto">
          <a:xfrm>
            <a:off x="152400" y="2667000"/>
            <a:ext cx="3352800" cy="3124200"/>
          </a:xfrm>
          <a:prstGeom prst="rect">
            <a:avLst/>
          </a:prstGeom>
          <a:noFill/>
          <a:ln w="9525">
            <a:noFill/>
            <a:miter lim="800000"/>
            <a:headEnd/>
            <a:tailEnd/>
          </a:ln>
        </p:spPr>
      </p:pic>
      <p:sp>
        <p:nvSpPr>
          <p:cNvPr id="67600" name="Text Box 16"/>
          <p:cNvSpPr txBox="1">
            <a:spLocks noChangeArrowheads="1"/>
          </p:cNvSpPr>
          <p:nvPr/>
        </p:nvSpPr>
        <p:spPr bwMode="auto">
          <a:xfrm>
            <a:off x="5029200" y="3048000"/>
            <a:ext cx="757238" cy="461963"/>
          </a:xfrm>
          <a:prstGeom prst="rect">
            <a:avLst/>
          </a:prstGeom>
          <a:noFill/>
          <a:ln w="9525">
            <a:noFill/>
            <a:miter lim="800000"/>
            <a:headEnd/>
            <a:tailEnd/>
          </a:ln>
        </p:spPr>
        <p:txBody>
          <a:bodyPr>
            <a:spAutoFit/>
          </a:bodyPr>
          <a:lstStyle/>
          <a:p>
            <a:pPr>
              <a:spcBef>
                <a:spcPct val="50000"/>
              </a:spcBef>
            </a:pPr>
            <a:r>
              <a:rPr lang="en-US"/>
              <a:t>1.4</a:t>
            </a:r>
          </a:p>
        </p:txBody>
      </p:sp>
      <p:sp>
        <p:nvSpPr>
          <p:cNvPr id="67601" name="Text Box 17"/>
          <p:cNvSpPr txBox="1">
            <a:spLocks noChangeArrowheads="1"/>
          </p:cNvSpPr>
          <p:nvPr/>
        </p:nvSpPr>
        <p:spPr bwMode="auto">
          <a:xfrm>
            <a:off x="5029200" y="5500688"/>
            <a:ext cx="828675" cy="461962"/>
          </a:xfrm>
          <a:prstGeom prst="rect">
            <a:avLst/>
          </a:prstGeom>
          <a:noFill/>
          <a:ln w="9525">
            <a:noFill/>
            <a:miter lim="800000"/>
            <a:headEnd/>
            <a:tailEnd/>
          </a:ln>
        </p:spPr>
        <p:txBody>
          <a:bodyPr>
            <a:spAutoFit/>
          </a:bodyPr>
          <a:lstStyle/>
          <a:p>
            <a:pPr>
              <a:spcBef>
                <a:spcPct val="50000"/>
              </a:spcBef>
            </a:pPr>
            <a:r>
              <a:rPr lang="en-US"/>
              <a:t>0.3</a:t>
            </a:r>
          </a:p>
        </p:txBody>
      </p:sp>
      <p:sp>
        <p:nvSpPr>
          <p:cNvPr id="67602" name="Text Box 18"/>
          <p:cNvSpPr txBox="1">
            <a:spLocks noChangeArrowheads="1"/>
          </p:cNvSpPr>
          <p:nvPr/>
        </p:nvSpPr>
        <p:spPr bwMode="auto">
          <a:xfrm>
            <a:off x="3429000" y="6262688"/>
            <a:ext cx="1000125" cy="461962"/>
          </a:xfrm>
          <a:prstGeom prst="rect">
            <a:avLst/>
          </a:prstGeom>
          <a:noFill/>
          <a:ln w="9525">
            <a:noFill/>
            <a:miter lim="800000"/>
            <a:headEnd/>
            <a:tailEnd/>
          </a:ln>
        </p:spPr>
        <p:txBody>
          <a:bodyPr>
            <a:spAutoFit/>
          </a:bodyPr>
          <a:lstStyle/>
          <a:p>
            <a:pPr algn="ctr">
              <a:spcBef>
                <a:spcPct val="50000"/>
              </a:spcBef>
            </a:pPr>
            <a:r>
              <a:rPr lang="en-US"/>
              <a:t>Child</a:t>
            </a:r>
          </a:p>
        </p:txBody>
      </p:sp>
      <p:sp>
        <p:nvSpPr>
          <p:cNvPr id="67603" name="Text Box 19"/>
          <p:cNvSpPr txBox="1">
            <a:spLocks noChangeArrowheads="1"/>
          </p:cNvSpPr>
          <p:nvPr/>
        </p:nvSpPr>
        <p:spPr bwMode="auto">
          <a:xfrm>
            <a:off x="4800600" y="6262688"/>
            <a:ext cx="1057275" cy="461962"/>
          </a:xfrm>
          <a:prstGeom prst="rect">
            <a:avLst/>
          </a:prstGeom>
          <a:noFill/>
          <a:ln w="9525">
            <a:noFill/>
            <a:miter lim="800000"/>
            <a:headEnd/>
            <a:tailEnd/>
          </a:ln>
        </p:spPr>
        <p:txBody>
          <a:bodyPr>
            <a:spAutoFit/>
          </a:bodyPr>
          <a:lstStyle/>
          <a:p>
            <a:pPr algn="ctr">
              <a:spcBef>
                <a:spcPct val="50000"/>
              </a:spcBef>
            </a:pPr>
            <a:r>
              <a:rPr lang="en-US"/>
              <a:t>Adult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28"/>
                                        </p:tgtEl>
                                        <p:attrNameLst>
                                          <p:attrName>style.visibility</p:attrName>
                                        </p:attrNameLst>
                                      </p:cBhvr>
                                      <p:to>
                                        <p:strVal val="visible"/>
                                      </p:to>
                                    </p:set>
                                    <p:animEffect transition="in" filter="wipe(down)">
                                      <p:cBhvr>
                                        <p:cTn id="7" dur="500"/>
                                        <p:tgtEl>
                                          <p:spTgt spid="922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checkerboard(across)">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229"/>
                                        </p:tgtEl>
                                        <p:attrNameLst>
                                          <p:attrName>style.visibility</p:attrName>
                                        </p:attrNameLst>
                                      </p:cBhvr>
                                      <p:to>
                                        <p:strVal val="visible"/>
                                      </p:to>
                                    </p:set>
                                    <p:animEffect transition="in" filter="wipe(down)">
                                      <p:cBhvr>
                                        <p:cTn id="17" dur="500"/>
                                        <p:tgtEl>
                                          <p:spTgt spid="922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226"/>
                                        </p:tgtEl>
                                        <p:attrNameLst>
                                          <p:attrName>style.visibility</p:attrName>
                                        </p:attrNameLst>
                                      </p:cBhvr>
                                      <p:to>
                                        <p:strVal val="visible"/>
                                      </p:to>
                                    </p:set>
                                    <p:animEffect transition="in" filter="checkerboard(across)">
                                      <p:cBhvr>
                                        <p:cTn id="22" dur="500"/>
                                        <p:tgtEl>
                                          <p:spTgt spid="92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230"/>
                                        </p:tgtEl>
                                        <p:attrNameLst>
                                          <p:attrName>style.visibility</p:attrName>
                                        </p:attrNameLst>
                                      </p:cBhvr>
                                      <p:to>
                                        <p:strVal val="visible"/>
                                      </p:to>
                                    </p:set>
                                    <p:animEffect transition="in" filter="wipe(down)">
                                      <p:cBhvr>
                                        <p:cTn id="27" dur="500"/>
                                        <p:tgtEl>
                                          <p:spTgt spid="923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9225"/>
                                        </p:tgtEl>
                                        <p:attrNameLst>
                                          <p:attrName>style.visibility</p:attrName>
                                        </p:attrNameLst>
                                      </p:cBhvr>
                                      <p:to>
                                        <p:strVal val="visible"/>
                                      </p:to>
                                    </p:set>
                                    <p:animEffect transition="in" filter="checkerboard(across)">
                                      <p:cBhvr>
                                        <p:cTn id="32" dur="500"/>
                                        <p:tgtEl>
                                          <p:spTgt spid="92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 grpId="0" animBg="1"/>
      <p:bldP spid="9226" grpId="0" animBg="1"/>
      <p:bldP spid="9227" grpId="0" animBg="1"/>
      <p:bldP spid="9228" grpId="0" animBg="1"/>
      <p:bldP spid="9229" grpId="0" animBg="1"/>
      <p:bldP spid="923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smtClean="0"/>
              <a:t>ART</a:t>
            </a:r>
          </a:p>
        </p:txBody>
      </p:sp>
      <p:pic>
        <p:nvPicPr>
          <p:cNvPr id="68611" name="Picture 5" descr="Audiotempometer_3"/>
          <p:cNvPicPr>
            <a:picLocks noGrp="1" noChangeAspect="1" noChangeArrowheads="1"/>
          </p:cNvPicPr>
          <p:nvPr>
            <p:ph sz="quarter" idx="2"/>
          </p:nvPr>
        </p:nvPicPr>
        <p:blipFill>
          <a:blip r:embed="rId2"/>
          <a:srcRect/>
          <a:stretch>
            <a:fillRect/>
          </a:stretch>
        </p:blipFill>
        <p:spPr>
          <a:xfrm>
            <a:off x="5943600" y="609600"/>
            <a:ext cx="2506663" cy="3375025"/>
          </a:xfrm>
        </p:spPr>
      </p:pic>
      <p:pic>
        <p:nvPicPr>
          <p:cNvPr id="68612" name="Picture 8" descr="image33"/>
          <p:cNvPicPr>
            <a:picLocks noGrp="1" noChangeAspect="1" noChangeArrowheads="1"/>
          </p:cNvPicPr>
          <p:nvPr>
            <p:ph sz="quarter" idx="3"/>
          </p:nvPr>
        </p:nvPicPr>
        <p:blipFill>
          <a:blip r:embed="rId3"/>
          <a:srcRect/>
          <a:stretch>
            <a:fillRect/>
          </a:stretch>
        </p:blipFill>
        <p:spPr>
          <a:xfrm>
            <a:off x="4648200" y="4191000"/>
            <a:ext cx="3962400" cy="2155825"/>
          </a:xfrm>
        </p:spPr>
      </p:pic>
      <p:pic>
        <p:nvPicPr>
          <p:cNvPr id="68613" name="Picture 10" descr="middle ear"/>
          <p:cNvPicPr>
            <a:picLocks noChangeAspect="1" noChangeArrowheads="1"/>
          </p:cNvPicPr>
          <p:nvPr/>
        </p:nvPicPr>
        <p:blipFill>
          <a:blip r:embed="rId4"/>
          <a:srcRect/>
          <a:stretch>
            <a:fillRect/>
          </a:stretch>
        </p:blipFill>
        <p:spPr bwMode="auto">
          <a:xfrm>
            <a:off x="381000" y="1828800"/>
            <a:ext cx="4800600" cy="3338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smtClean="0"/>
              <a:t>Acoustic Reflex Threshold</a:t>
            </a:r>
          </a:p>
        </p:txBody>
      </p:sp>
      <p:sp>
        <p:nvSpPr>
          <p:cNvPr id="69635" name="Rectangle 3"/>
          <p:cNvSpPr>
            <a:spLocks noGrp="1" noChangeArrowheads="1"/>
          </p:cNvSpPr>
          <p:nvPr>
            <p:ph type="body" sz="half" idx="1"/>
          </p:nvPr>
        </p:nvSpPr>
        <p:spPr>
          <a:xfrm>
            <a:off x="914400" y="1905000"/>
            <a:ext cx="3925888" cy="4572000"/>
          </a:xfrm>
        </p:spPr>
        <p:txBody>
          <a:bodyPr/>
          <a:lstStyle/>
          <a:p>
            <a:pPr eaLnBrk="1" hangingPunct="1"/>
            <a:r>
              <a:rPr lang="en-US" sz="1800" smtClean="0"/>
              <a:t>Stapedial muscle contraction</a:t>
            </a:r>
          </a:p>
          <a:p>
            <a:pPr eaLnBrk="1" hangingPunct="1"/>
            <a:r>
              <a:rPr lang="en-US" sz="1800" smtClean="0"/>
              <a:t>Temporary increase in middle impedance</a:t>
            </a:r>
          </a:p>
          <a:p>
            <a:pPr eaLnBrk="1" hangingPunct="1"/>
            <a:r>
              <a:rPr lang="en-US" sz="1800" smtClean="0"/>
              <a:t>Bilateral Stimulation</a:t>
            </a:r>
          </a:p>
          <a:p>
            <a:pPr eaLnBrk="1" hangingPunct="1"/>
            <a:r>
              <a:rPr lang="en-US" sz="1800" smtClean="0"/>
              <a:t>Adaptation</a:t>
            </a:r>
          </a:p>
          <a:p>
            <a:pPr eaLnBrk="1" hangingPunct="1"/>
            <a:r>
              <a:rPr lang="en-US" sz="1800" smtClean="0"/>
              <a:t>Neural network in lower brainstem</a:t>
            </a:r>
          </a:p>
          <a:p>
            <a:pPr eaLnBrk="1" hangingPunct="1"/>
            <a:endParaRPr lang="en-US" sz="1800" smtClean="0"/>
          </a:p>
          <a:p>
            <a:pPr eaLnBrk="1" hangingPunct="1"/>
            <a:endParaRPr lang="en-US" sz="1800" smtClean="0"/>
          </a:p>
          <a:p>
            <a:pPr eaLnBrk="1" hangingPunct="1"/>
            <a:endParaRPr lang="en-US" sz="1800" smtClean="0"/>
          </a:p>
        </p:txBody>
      </p:sp>
      <p:pic>
        <p:nvPicPr>
          <p:cNvPr id="69636" name="Picture 4" descr="asrpathway"/>
          <p:cNvPicPr>
            <a:picLocks noGrp="1" noChangeAspect="1" noChangeArrowheads="1"/>
          </p:cNvPicPr>
          <p:nvPr>
            <p:ph type="chart" sz="half" idx="2"/>
          </p:nvPr>
        </p:nvPicPr>
        <p:blipFill>
          <a:blip r:embed="rId2"/>
          <a:srcRect/>
          <a:stretch>
            <a:fillRect/>
          </a:stretch>
        </p:blipFill>
        <p:spPr>
          <a:xfrm>
            <a:off x="4757738" y="2212975"/>
            <a:ext cx="4132262" cy="2533650"/>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Clinical application of ASR</a:t>
            </a:r>
          </a:p>
        </p:txBody>
      </p:sp>
      <p:sp>
        <p:nvSpPr>
          <p:cNvPr id="70659" name="Rectangle 3"/>
          <p:cNvSpPr>
            <a:spLocks noGrp="1" noChangeArrowheads="1"/>
          </p:cNvSpPr>
          <p:nvPr>
            <p:ph type="body" idx="1"/>
          </p:nvPr>
        </p:nvSpPr>
        <p:spPr/>
        <p:txBody>
          <a:bodyPr/>
          <a:lstStyle/>
          <a:p>
            <a:pPr eaLnBrk="1" hangingPunct="1"/>
            <a:r>
              <a:rPr lang="en-US" sz="2400" smtClean="0"/>
              <a:t>Middle Ear Disease</a:t>
            </a:r>
          </a:p>
          <a:p>
            <a:pPr eaLnBrk="1" hangingPunct="1"/>
            <a:r>
              <a:rPr lang="en-US" sz="2400" smtClean="0"/>
              <a:t>Otosclerosis</a:t>
            </a:r>
          </a:p>
          <a:p>
            <a:pPr eaLnBrk="1" hangingPunct="1"/>
            <a:r>
              <a:rPr lang="en-US" sz="2400" smtClean="0"/>
              <a:t>Cochlear hearing loss and loudness recruitment</a:t>
            </a:r>
          </a:p>
          <a:p>
            <a:pPr eaLnBrk="1" hangingPunct="1"/>
            <a:r>
              <a:rPr lang="en-US" sz="2400" smtClean="0"/>
              <a:t>Retrocochlear lesions may abolish the ASR</a:t>
            </a:r>
          </a:p>
          <a:p>
            <a:pPr eaLnBrk="1" hangingPunct="1"/>
            <a:r>
              <a:rPr lang="en-US" sz="2400" smtClean="0"/>
              <a:t>Brainstem lesions may abolish the contralateral reflexes</a:t>
            </a:r>
          </a:p>
          <a:p>
            <a:pPr eaLnBrk="1" hangingPunct="1"/>
            <a:r>
              <a:rPr lang="en-US" sz="2400" smtClean="0"/>
              <a:t>Determination of site of a seventh nerve lesion</a:t>
            </a:r>
          </a:p>
          <a:p>
            <a:pPr eaLnBrk="1" hangingPunct="1"/>
            <a:r>
              <a:rPr lang="en-US" sz="2400" smtClean="0"/>
              <a:t>Acoustic Reflex Decay</a:t>
            </a:r>
            <a:endParaRPr lang="en-US"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eaLnBrk="1" hangingPunct="1"/>
            <a:r>
              <a:rPr lang="en-US" smtClean="0"/>
              <a:t>Reflex Decay</a:t>
            </a:r>
          </a:p>
        </p:txBody>
      </p:sp>
      <p:pic>
        <p:nvPicPr>
          <p:cNvPr id="71683" name="Picture 5" descr="DisplayAManRefDec"/>
          <p:cNvPicPr>
            <a:picLocks noGrp="1" noChangeAspect="1" noChangeArrowheads="1"/>
          </p:cNvPicPr>
          <p:nvPr>
            <p:ph idx="1"/>
          </p:nvPr>
        </p:nvPicPr>
        <p:blipFill>
          <a:blip r:embed="rId2"/>
          <a:srcRect/>
          <a:stretch>
            <a:fillRect/>
          </a:stretch>
        </p:blipFill>
        <p:spPr>
          <a:xfrm>
            <a:off x="2286000" y="2139950"/>
            <a:ext cx="5257800" cy="39624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838200" y="2667000"/>
            <a:ext cx="8382000" cy="1447800"/>
          </a:xfrm>
        </p:spPr>
        <p:txBody>
          <a:bodyPr/>
          <a:lstStyle/>
          <a:p>
            <a:pPr eaLnBrk="1" hangingPunct="1"/>
            <a:r>
              <a:rPr lang="en-AU" smtClean="0"/>
              <a:t>otoacoustic emissions</a:t>
            </a:r>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857250" y="785813"/>
            <a:ext cx="8001000" cy="762000"/>
          </a:xfrm>
        </p:spPr>
        <p:txBody>
          <a:bodyPr/>
          <a:lstStyle/>
          <a:p>
            <a:r>
              <a:rPr lang="en-US" sz="4000" smtClean="0">
                <a:latin typeface="Alba" pitchFamily="2" charset="0"/>
              </a:rPr>
              <a:t>Background</a:t>
            </a:r>
          </a:p>
        </p:txBody>
      </p:sp>
      <p:sp>
        <p:nvSpPr>
          <p:cNvPr id="73731" name="Rectangle 3"/>
          <p:cNvSpPr>
            <a:spLocks noGrp="1" noChangeArrowheads="1"/>
          </p:cNvSpPr>
          <p:nvPr>
            <p:ph type="body" idx="1"/>
          </p:nvPr>
        </p:nvSpPr>
        <p:spPr/>
        <p:txBody>
          <a:bodyPr/>
          <a:lstStyle/>
          <a:p>
            <a:pPr>
              <a:lnSpc>
                <a:spcPct val="90000"/>
              </a:lnSpc>
              <a:buFont typeface="Wingdings" pitchFamily="2" charset="2"/>
              <a:buNone/>
            </a:pPr>
            <a:r>
              <a:rPr lang="en-US" smtClean="0"/>
              <a:t>	The presence of cochlear emissions was hypothesized in the 1940’s on the basis of mathematical models of cochlear nonlinearity. </a:t>
            </a:r>
          </a:p>
          <a:p>
            <a:pPr>
              <a:lnSpc>
                <a:spcPct val="90000"/>
              </a:lnSpc>
              <a:buFont typeface="Wingdings" pitchFamily="2" charset="2"/>
              <a:buNone/>
            </a:pPr>
            <a:r>
              <a:rPr lang="en-US" smtClean="0"/>
              <a:t>    However, OAEs could not be measured until the late 1970s, when technology created the extremely sensitive low-noise microphones needed to record these responses.  </a:t>
            </a:r>
          </a:p>
          <a:p>
            <a:pPr>
              <a:lnSpc>
                <a:spcPct val="90000"/>
              </a:lnSpc>
              <a:buFont typeface="Wingdings" pitchFamily="2" charset="2"/>
              <a:buNone/>
            </a:pPr>
            <a:endParaRPr lang="en-US" smtClean="0"/>
          </a:p>
          <a:p>
            <a:pPr>
              <a:lnSpc>
                <a:spcPct val="90000"/>
              </a:lnSpc>
              <a:buFont typeface="Wingdings" pitchFamily="2" charset="2"/>
              <a:buNone/>
            </a:pPr>
            <a:r>
              <a:rPr lang="en-US" smtClean="0"/>
              <a:t>	David Kemp first discovered Otoacoustic emissions in 1978.</a:t>
            </a:r>
          </a:p>
          <a:p>
            <a:pPr>
              <a:lnSpc>
                <a:spcPct val="90000"/>
              </a:lnSpc>
            </a:pPr>
            <a:endParaRPr lang="en-US"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r>
              <a:rPr lang="en-US" sz="4400" smtClean="0">
                <a:latin typeface="Alba" pitchFamily="2" charset="0"/>
              </a:rPr>
              <a:t>Otoacoustic Emissions</a:t>
            </a:r>
          </a:p>
        </p:txBody>
      </p:sp>
      <p:sp>
        <p:nvSpPr>
          <p:cNvPr id="74755" name="Rectangle 3"/>
          <p:cNvSpPr>
            <a:spLocks noGrp="1" noChangeArrowheads="1"/>
          </p:cNvSpPr>
          <p:nvPr>
            <p:ph type="body" idx="1"/>
          </p:nvPr>
        </p:nvSpPr>
        <p:spPr/>
        <p:txBody>
          <a:bodyPr/>
          <a:lstStyle/>
          <a:p>
            <a:pPr>
              <a:lnSpc>
                <a:spcPct val="90000"/>
              </a:lnSpc>
            </a:pPr>
            <a:r>
              <a:rPr lang="en-US" sz="2400" smtClean="0">
                <a:latin typeface="Tahoma" pitchFamily="34" charset="0"/>
              </a:rPr>
              <a:t>Otoacoustic emissions are sounds that are produced by healthy ears in response to acoustic stimulation. </a:t>
            </a:r>
          </a:p>
          <a:p>
            <a:pPr>
              <a:lnSpc>
                <a:spcPct val="90000"/>
              </a:lnSpc>
            </a:pPr>
            <a:endParaRPr lang="en-US" sz="2400" smtClean="0">
              <a:latin typeface="Tahoma" pitchFamily="34" charset="0"/>
            </a:endParaRPr>
          </a:p>
          <a:p>
            <a:pPr>
              <a:lnSpc>
                <a:spcPct val="90000"/>
              </a:lnSpc>
            </a:pPr>
            <a:r>
              <a:rPr lang="en-GB" sz="2400" smtClean="0">
                <a:latin typeface="Tahoma" pitchFamily="34" charset="0"/>
              </a:rPr>
              <a:t>OAE’s arise because our ears have evolved a special mechanism to give us extra hearing sensitivity and frequency responsiveness.  The mechanism is known as the cochlear amplifier and it depends on a specialized type of cell called “outer hair cells.”</a:t>
            </a:r>
            <a:endParaRPr lang="en-US" sz="2400" smtClean="0">
              <a:latin typeface="Tahoma" pitchFamily="34" charset="0"/>
            </a:endParaRPr>
          </a:p>
          <a:p>
            <a:pPr>
              <a:lnSpc>
                <a:spcPct val="90000"/>
              </a:lnSpc>
            </a:pPr>
            <a:endParaRPr lang="en-US" sz="2400" smtClean="0">
              <a:latin typeface="Tahoma" pitchFamily="34" charset="0"/>
            </a:endParaRPr>
          </a:p>
          <a:p>
            <a:pPr>
              <a:lnSpc>
                <a:spcPct val="90000"/>
              </a:lnSpc>
            </a:pPr>
            <a:r>
              <a:rPr lang="en-GB" sz="2400" smtClean="0">
                <a:latin typeface="Tahoma" pitchFamily="34" charset="0"/>
              </a:rPr>
              <a:t>It’s the job of the cochlea to receive the sound energy collected by the outer and middle ear and to prepare it for neural transmission.</a:t>
            </a:r>
            <a:r>
              <a:rPr lang="en-GB" sz="2400" smtClean="0"/>
              <a:t> </a:t>
            </a:r>
          </a:p>
          <a:p>
            <a:pPr>
              <a:lnSpc>
                <a:spcPct val="90000"/>
              </a:lnSpc>
            </a:pPr>
            <a:endParaRPr lang="en-US" sz="2400" smtClean="0"/>
          </a:p>
          <a:p>
            <a:pPr>
              <a:lnSpc>
                <a:spcPct val="90000"/>
              </a:lnSpc>
            </a:pPr>
            <a:endParaRPr lang="en-US" sz="2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642938" y="1816100"/>
            <a:ext cx="8286750" cy="3970338"/>
          </a:xfrm>
          <a:prstGeom prst="rect">
            <a:avLst/>
          </a:prstGeom>
          <a:noFill/>
          <a:ln w="9525">
            <a:noFill/>
            <a:miter lim="800000"/>
            <a:headEnd/>
            <a:tailEnd/>
          </a:ln>
        </p:spPr>
        <p:txBody>
          <a:bodyPr>
            <a:spAutoFit/>
          </a:bodyPr>
          <a:lstStyle/>
          <a:p>
            <a:r>
              <a:rPr lang="en-US" sz="2800">
                <a:latin typeface="Arial" charset="0"/>
              </a:rPr>
              <a:t>For sound to occur, must have a </a:t>
            </a:r>
          </a:p>
          <a:p>
            <a:r>
              <a:rPr lang="en-US" sz="2800">
                <a:latin typeface="Arial" charset="0"/>
              </a:rPr>
              <a:t>			</a:t>
            </a:r>
          </a:p>
          <a:p>
            <a:r>
              <a:rPr lang="en-US" sz="2800">
                <a:latin typeface="Arial" charset="0"/>
              </a:rPr>
              <a:t>		</a:t>
            </a:r>
            <a:r>
              <a:rPr lang="en-US" sz="2800" b="1">
                <a:latin typeface="Arial" charset="0"/>
              </a:rPr>
              <a:t>SOURCE</a:t>
            </a:r>
            <a:r>
              <a:rPr lang="en-US" sz="2800">
                <a:latin typeface="Arial" charset="0"/>
              </a:rPr>
              <a:t>:  Something has to be 				disturbed.</a:t>
            </a:r>
          </a:p>
          <a:p>
            <a:endParaRPr lang="en-US" sz="2800">
              <a:latin typeface="Arial" charset="0"/>
            </a:endParaRPr>
          </a:p>
          <a:p>
            <a:r>
              <a:rPr lang="en-US" sz="2800">
                <a:latin typeface="Arial" charset="0"/>
              </a:rPr>
              <a:t>		</a:t>
            </a:r>
            <a:r>
              <a:rPr lang="en-US" sz="2800" b="1">
                <a:latin typeface="Arial" charset="0"/>
              </a:rPr>
              <a:t>FORCE</a:t>
            </a:r>
            <a:r>
              <a:rPr lang="en-US" sz="2800">
                <a:latin typeface="Arial" charset="0"/>
              </a:rPr>
              <a:t>:  Something has to disturb it.</a:t>
            </a:r>
          </a:p>
          <a:p>
            <a:endParaRPr lang="en-US" sz="2800">
              <a:latin typeface="Arial" charset="0"/>
            </a:endParaRPr>
          </a:p>
          <a:p>
            <a:r>
              <a:rPr lang="en-US" sz="2800">
                <a:latin typeface="Arial" charset="0"/>
              </a:rPr>
              <a:t>	</a:t>
            </a:r>
            <a:r>
              <a:rPr lang="en-US" sz="2800" b="1">
                <a:latin typeface="Arial" charset="0"/>
              </a:rPr>
              <a:t>	MEDIUM</a:t>
            </a:r>
            <a:r>
              <a:rPr lang="en-US" sz="2800">
                <a:latin typeface="Arial" charset="0"/>
              </a:rPr>
              <a:t> (e.g. air):  Something has to 			carry 	the disturbances.</a:t>
            </a:r>
          </a:p>
        </p:txBody>
      </p:sp>
      <p:sp>
        <p:nvSpPr>
          <p:cNvPr id="23555" name="Text Box 3"/>
          <p:cNvSpPr txBox="1">
            <a:spLocks noChangeArrowheads="1"/>
          </p:cNvSpPr>
          <p:nvPr/>
        </p:nvSpPr>
        <p:spPr bwMode="auto">
          <a:xfrm>
            <a:off x="4000500" y="407988"/>
            <a:ext cx="2071688" cy="588962"/>
          </a:xfrm>
          <a:prstGeom prst="rect">
            <a:avLst/>
          </a:prstGeom>
          <a:noFill/>
          <a:ln w="9525">
            <a:solidFill>
              <a:srgbClr val="FF0000"/>
            </a:solidFill>
            <a:miter lim="800000"/>
            <a:headEnd/>
            <a:tailEnd/>
          </a:ln>
        </p:spPr>
        <p:txBody>
          <a:bodyPr>
            <a:spAutoFit/>
          </a:bodyPr>
          <a:lstStyle/>
          <a:p>
            <a:pPr eaLnBrk="0" hangingPunct="0"/>
            <a:r>
              <a:rPr lang="en-US" altLang="en-US" sz="3200" b="1">
                <a:solidFill>
                  <a:srgbClr val="000066"/>
                </a:solidFill>
                <a:latin typeface="Arial" charset="0"/>
              </a:rPr>
              <a:t>SOUND</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smtClean="0">
                <a:latin typeface="Alba" pitchFamily="2" charset="0"/>
              </a:rPr>
              <a:t>Purpose of OAE’s</a:t>
            </a:r>
          </a:p>
        </p:txBody>
      </p:sp>
      <p:sp>
        <p:nvSpPr>
          <p:cNvPr id="75779" name="Rectangle 3"/>
          <p:cNvSpPr>
            <a:spLocks noGrp="1" noChangeArrowheads="1"/>
          </p:cNvSpPr>
          <p:nvPr>
            <p:ph type="body" idx="1"/>
          </p:nvPr>
        </p:nvSpPr>
        <p:spPr/>
        <p:txBody>
          <a:bodyPr/>
          <a:lstStyle/>
          <a:p>
            <a:pPr>
              <a:lnSpc>
                <a:spcPct val="90000"/>
              </a:lnSpc>
            </a:pPr>
            <a:r>
              <a:rPr lang="en-US" smtClean="0">
                <a:latin typeface="Tahoma" pitchFamily="34" charset="0"/>
              </a:rPr>
              <a:t>The primary purpose of otoacoustic emission (OAE) tests is to determine cochlear status, specifically hair cell function. This information can be used to </a:t>
            </a:r>
          </a:p>
          <a:p>
            <a:pPr>
              <a:lnSpc>
                <a:spcPct val="90000"/>
              </a:lnSpc>
            </a:pPr>
            <a:r>
              <a:rPr lang="en-US" smtClean="0">
                <a:latin typeface="Tahoma" pitchFamily="34" charset="0"/>
              </a:rPr>
              <a:t>(1) screen hearing </a:t>
            </a:r>
          </a:p>
          <a:p>
            <a:pPr>
              <a:lnSpc>
                <a:spcPct val="90000"/>
              </a:lnSpc>
            </a:pPr>
            <a:r>
              <a:rPr lang="en-US" smtClean="0">
                <a:latin typeface="Tahoma" pitchFamily="34" charset="0"/>
              </a:rPr>
              <a:t> (2) partially estimate hearing sensitivity within a limited range</a:t>
            </a:r>
          </a:p>
          <a:p>
            <a:pPr>
              <a:lnSpc>
                <a:spcPct val="90000"/>
              </a:lnSpc>
            </a:pPr>
            <a:r>
              <a:rPr lang="en-US" smtClean="0">
                <a:latin typeface="Tahoma" pitchFamily="34" charset="0"/>
              </a:rPr>
              <a:t>(3) differentiate between the sensory and neural components of sensorineural hearing loss</a:t>
            </a:r>
          </a:p>
          <a:p>
            <a:pPr>
              <a:lnSpc>
                <a:spcPct val="90000"/>
              </a:lnSpc>
            </a:pPr>
            <a:r>
              <a:rPr lang="en-US" smtClean="0">
                <a:latin typeface="Tahoma" pitchFamily="34" charset="0"/>
              </a:rPr>
              <a:t>(4) test for functional hearing loss.</a:t>
            </a:r>
            <a:r>
              <a:rPr lang="en-US" smtClean="0"/>
              <a:t> </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3" name="Rectangle 2"/>
          <p:cNvSpPr>
            <a:spLocks noGrp="1" noChangeArrowheads="1"/>
          </p:cNvSpPr>
          <p:nvPr>
            <p:ph type="title"/>
          </p:nvPr>
        </p:nvSpPr>
        <p:spPr>
          <a:xfrm>
            <a:off x="1071563" y="273050"/>
            <a:ext cx="7610475" cy="1143000"/>
          </a:xfrm>
        </p:spPr>
        <p:txBody>
          <a:bodyPr/>
          <a:lstStyle/>
          <a:p>
            <a:r>
              <a:rPr lang="en-US" smtClean="0">
                <a:latin typeface="Alba" pitchFamily="2" charset="0"/>
              </a:rPr>
              <a:t>Types of OAE’s</a:t>
            </a:r>
          </a:p>
        </p:txBody>
      </p:sp>
      <p:graphicFrame>
        <p:nvGraphicFramePr>
          <p:cNvPr id="8194" name="Organization Chart 2"/>
          <p:cNvGraphicFramePr>
            <a:graphicFrameLocks/>
          </p:cNvGraphicFramePr>
          <p:nvPr>
            <p:ph type="dgm" idx="1"/>
          </p:nvPr>
        </p:nvGraphicFramePr>
        <p:xfrm>
          <a:off x="679450" y="1908175"/>
          <a:ext cx="7926388" cy="4184650"/>
        </p:xfrm>
        <a:graphic>
          <a:graphicData uri="http://schemas.openxmlformats.org/drawingml/2006/compatibility">
            <com:legacyDrawing xmlns:com="http://schemas.openxmlformats.org/drawingml/2006/compatibility" spid="_x0000_s8194"/>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7"/>
          <p:cNvSpPr>
            <a:spLocks noGrp="1" noChangeArrowheads="1"/>
          </p:cNvSpPr>
          <p:nvPr>
            <p:ph type="title"/>
          </p:nvPr>
        </p:nvSpPr>
        <p:spPr>
          <a:xfrm>
            <a:off x="857250" y="714375"/>
            <a:ext cx="8001000" cy="762000"/>
          </a:xfrm>
        </p:spPr>
        <p:txBody>
          <a:bodyPr/>
          <a:lstStyle/>
          <a:p>
            <a:r>
              <a:rPr lang="en-US" smtClean="0">
                <a:latin typeface="Alba" pitchFamily="2" charset="0"/>
              </a:rPr>
              <a:t>Spontaneous OAE’s</a:t>
            </a:r>
          </a:p>
        </p:txBody>
      </p:sp>
      <p:sp>
        <p:nvSpPr>
          <p:cNvPr id="76803" name="Rectangle 20"/>
          <p:cNvSpPr>
            <a:spLocks noGrp="1" noChangeArrowheads="1"/>
          </p:cNvSpPr>
          <p:nvPr>
            <p:ph type="body" idx="1"/>
          </p:nvPr>
        </p:nvSpPr>
        <p:spPr/>
        <p:txBody>
          <a:bodyPr/>
          <a:lstStyle/>
          <a:p>
            <a:r>
              <a:rPr lang="en-US" sz="2400" smtClean="0">
                <a:latin typeface="Tahoma" pitchFamily="34" charset="0"/>
              </a:rPr>
              <a:t>Occurs in the absence of any intentional stimulation of the ear. </a:t>
            </a:r>
          </a:p>
          <a:p>
            <a:r>
              <a:rPr lang="en-US" sz="2400" smtClean="0">
                <a:latin typeface="Tahoma" pitchFamily="34" charset="0"/>
              </a:rPr>
              <a:t>Prevalence is in about 40-60% of normal hearing people.</a:t>
            </a:r>
          </a:p>
          <a:p>
            <a:r>
              <a:rPr lang="en-US" sz="2400" smtClean="0">
                <a:latin typeface="Tahoma" pitchFamily="34" charset="0"/>
              </a:rPr>
              <a:t>When you record SOAE’s, you average the number of samples of sounds in the ear and perform a spectral analysis. </a:t>
            </a:r>
          </a:p>
          <a:p>
            <a:pPr>
              <a:buFont typeface="Wingdings" pitchFamily="2" charset="2"/>
              <a:buNone/>
            </a:pPr>
            <a:endParaRPr lang="en-US" sz="2400" smtClean="0">
              <a:latin typeface="Tahoma" pitchFamily="34" charset="0"/>
            </a:endParaRPr>
          </a:p>
          <a:p>
            <a:r>
              <a:rPr lang="en-US" sz="2400" smtClean="0">
                <a:latin typeface="Tahoma" pitchFamily="34" charset="0"/>
              </a:rPr>
              <a:t>The presence of SOAE’s is usually considered to be a sign of cochlear health, but the absence of SOAE’s is not necessarily a sign of abnormality.</a:t>
            </a:r>
          </a:p>
          <a:p>
            <a:pPr>
              <a:buFont typeface="Wingdings" pitchFamily="2" charset="2"/>
              <a:buNone/>
            </a:pPr>
            <a:endParaRPr lang="en-US" smtClean="0">
              <a:latin typeface="Tahom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smtClean="0">
                <a:latin typeface="Alba" pitchFamily="2" charset="0"/>
              </a:rPr>
              <a:t>Distortion Product OAE’s</a:t>
            </a:r>
          </a:p>
        </p:txBody>
      </p:sp>
      <p:sp>
        <p:nvSpPr>
          <p:cNvPr id="77827" name="Rectangle 3"/>
          <p:cNvSpPr>
            <a:spLocks noGrp="1" noChangeArrowheads="1"/>
          </p:cNvSpPr>
          <p:nvPr>
            <p:ph type="body" idx="1"/>
          </p:nvPr>
        </p:nvSpPr>
        <p:spPr/>
        <p:txBody>
          <a:bodyPr/>
          <a:lstStyle/>
          <a:p>
            <a:pPr>
              <a:lnSpc>
                <a:spcPct val="80000"/>
              </a:lnSpc>
            </a:pPr>
            <a:r>
              <a:rPr lang="en-US" sz="2000" smtClean="0">
                <a:latin typeface="Tahoma" pitchFamily="34" charset="0"/>
              </a:rPr>
              <a:t>Result from the interaction of two simultaneously presented pure tones.</a:t>
            </a:r>
          </a:p>
          <a:p>
            <a:pPr>
              <a:lnSpc>
                <a:spcPct val="80000"/>
              </a:lnSpc>
            </a:pPr>
            <a:r>
              <a:rPr lang="en-US" sz="2000" smtClean="0">
                <a:latin typeface="Tahoma" pitchFamily="34" charset="0"/>
              </a:rPr>
              <a:t>Stimuli consist of 2 pure tones at 2 frequencies (ie, f1, f2 [f2&gt;f1]) and 2 intensity levels (ie, L1, L2). The relationship between L1-L2 and f1-f2 dictates the frequency response. </a:t>
            </a:r>
          </a:p>
          <a:p>
            <a:pPr>
              <a:lnSpc>
                <a:spcPct val="80000"/>
              </a:lnSpc>
            </a:pPr>
            <a:r>
              <a:rPr lang="en-US" sz="2000" smtClean="0">
                <a:latin typeface="Tahoma" pitchFamily="34" charset="0"/>
              </a:rPr>
              <a:t>DPOAEs allow for a greater frequency specificity and can be used to record at higher frequencies than TOAE’s. Therefore, DPOAE’s may be useful for early detection of cochlear damage as they are for ototoxicity and noise-induced damage. </a:t>
            </a:r>
          </a:p>
          <a:p>
            <a:pPr>
              <a:lnSpc>
                <a:spcPct val="80000"/>
              </a:lnSpc>
            </a:pPr>
            <a:r>
              <a:rPr lang="en-US" sz="2000" smtClean="0">
                <a:latin typeface="Tahoma" pitchFamily="34" charset="0"/>
              </a:rPr>
              <a:t>DPOAEs often can be recorded in individuals with mild-to-moderate</a:t>
            </a:r>
          </a:p>
          <a:p>
            <a:pPr>
              <a:lnSpc>
                <a:spcPct val="80000"/>
              </a:lnSpc>
              <a:buFont typeface="Wingdings" pitchFamily="2" charset="2"/>
              <a:buNone/>
            </a:pPr>
            <a:r>
              <a:rPr lang="en-US" sz="2000" smtClean="0">
                <a:latin typeface="Tahoma" pitchFamily="34" charset="0"/>
              </a:rPr>
              <a:t>     hearing losses for whom TOAE’s are absent.</a:t>
            </a:r>
          </a:p>
          <a:p>
            <a:pPr>
              <a:lnSpc>
                <a:spcPct val="80000"/>
              </a:lnSpc>
              <a:buFont typeface="Wingdings" pitchFamily="2" charset="2"/>
              <a:buNone/>
            </a:pPr>
            <a:r>
              <a:rPr lang="en-US" sz="2000" smtClean="0">
                <a:latin typeface="Tahoma" pitchFamily="34" charset="0"/>
              </a:rPr>
              <a:t>     *DPOAE’s do not occur in the frequency</a:t>
            </a:r>
          </a:p>
          <a:p>
            <a:pPr>
              <a:lnSpc>
                <a:spcPct val="80000"/>
              </a:lnSpc>
              <a:buFont typeface="Wingdings" pitchFamily="2" charset="2"/>
              <a:buNone/>
            </a:pPr>
            <a:r>
              <a:rPr lang="en-US" sz="2000" smtClean="0">
                <a:latin typeface="Tahoma" pitchFamily="34" charset="0"/>
              </a:rPr>
              <a:t>     regions with more than 50-55dB Hearing loss.</a:t>
            </a:r>
          </a:p>
          <a:p>
            <a:pPr>
              <a:lnSpc>
                <a:spcPct val="80000"/>
              </a:lnSpc>
              <a:buFont typeface="Wingdings" pitchFamily="2" charset="2"/>
              <a:buNone/>
            </a:pPr>
            <a:r>
              <a:rPr lang="en-US" sz="2000" smtClean="0">
                <a:latin typeface="Tahoma" pitchFamily="34" charset="0"/>
              </a:rPr>
              <a:t>    * DPOAE’s can be elicited from ears that</a:t>
            </a:r>
          </a:p>
          <a:p>
            <a:pPr>
              <a:lnSpc>
                <a:spcPct val="80000"/>
              </a:lnSpc>
              <a:buFont typeface="Wingdings" pitchFamily="2" charset="2"/>
              <a:buNone/>
            </a:pPr>
            <a:r>
              <a:rPr lang="en-US" sz="2000" smtClean="0">
                <a:latin typeface="Tahoma" pitchFamily="34" charset="0"/>
              </a:rPr>
              <a:t>     have a greater hearing loss than TEOAE’s.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noFill/>
        </p:spPr>
        <p:txBody>
          <a:bodyPr/>
          <a:lstStyle/>
          <a:p>
            <a:pPr eaLnBrk="1" hangingPunct="1"/>
            <a:r>
              <a:rPr lang="en-US" smtClean="0"/>
              <a:t>DPOAEs</a:t>
            </a:r>
          </a:p>
        </p:txBody>
      </p:sp>
      <p:sp>
        <p:nvSpPr>
          <p:cNvPr id="78851" name="Rectangle 3"/>
          <p:cNvSpPr>
            <a:spLocks noGrp="1" noChangeArrowheads="1"/>
          </p:cNvSpPr>
          <p:nvPr>
            <p:ph type="body" sz="half" idx="1"/>
          </p:nvPr>
        </p:nvSpPr>
        <p:spPr>
          <a:xfrm>
            <a:off x="914400" y="1905000"/>
            <a:ext cx="7924800" cy="4572000"/>
          </a:xfrm>
        </p:spPr>
        <p:txBody>
          <a:bodyPr/>
          <a:lstStyle/>
          <a:p>
            <a:pPr eaLnBrk="1" hangingPunct="1">
              <a:lnSpc>
                <a:spcPct val="80000"/>
              </a:lnSpc>
            </a:pPr>
            <a:r>
              <a:rPr lang="en-US" sz="2400" smtClean="0">
                <a:latin typeface="Myriad Web" pitchFamily="34" charset="0"/>
              </a:rPr>
              <a:t>2 tone stimuli (F1 and F2)</a:t>
            </a:r>
          </a:p>
          <a:p>
            <a:pPr eaLnBrk="1" hangingPunct="1">
              <a:lnSpc>
                <a:spcPct val="80000"/>
              </a:lnSpc>
            </a:pPr>
            <a:r>
              <a:rPr lang="en-US" sz="2400" smtClean="0">
                <a:latin typeface="Myriad Web" pitchFamily="34" charset="0"/>
              </a:rPr>
              <a:t>Cochlea hair cells generate a resonance </a:t>
            </a:r>
          </a:p>
        </p:txBody>
      </p:sp>
      <p:pic>
        <p:nvPicPr>
          <p:cNvPr id="78852" name="Picture 4" descr="dp"/>
          <p:cNvPicPr>
            <a:picLocks noGrp="1" noChangeAspect="1" noChangeArrowheads="1"/>
          </p:cNvPicPr>
          <p:nvPr>
            <p:ph sz="half" idx="2"/>
          </p:nvPr>
        </p:nvPicPr>
        <p:blipFill>
          <a:blip r:embed="rId3"/>
          <a:srcRect/>
          <a:stretch>
            <a:fillRect/>
          </a:stretch>
        </p:blipFill>
        <p:spPr>
          <a:xfrm>
            <a:off x="2195513" y="3024188"/>
            <a:ext cx="4695825" cy="3800475"/>
          </a:xfr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79874" name="Picture 2" descr="DPOAE"/>
          <p:cNvPicPr>
            <a:picLocks noChangeAspect="1" noChangeArrowheads="1"/>
          </p:cNvPicPr>
          <p:nvPr/>
        </p:nvPicPr>
        <p:blipFill>
          <a:blip r:embed="rId3"/>
          <a:srcRect/>
          <a:stretch>
            <a:fillRect/>
          </a:stretch>
        </p:blipFill>
        <p:spPr bwMode="auto">
          <a:xfrm>
            <a:off x="0" y="328613"/>
            <a:ext cx="8839200" cy="6629400"/>
          </a:xfrm>
          <a:prstGeom prst="rect">
            <a:avLst/>
          </a:prstGeom>
          <a:noFill/>
          <a:ln w="9525">
            <a:noFill/>
            <a:miter lim="800000"/>
            <a:headEnd/>
            <a:tailEnd/>
          </a:ln>
        </p:spPr>
      </p:pic>
      <p:sp>
        <p:nvSpPr>
          <p:cNvPr id="79875" name="Rectangle 3"/>
          <p:cNvSpPr>
            <a:spLocks noChangeArrowheads="1"/>
          </p:cNvSpPr>
          <p:nvPr/>
        </p:nvSpPr>
        <p:spPr bwMode="auto">
          <a:xfrm>
            <a:off x="304800" y="28194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a:t>RESPONSE</a:t>
            </a:r>
            <a:endParaRPr lang="en-AU"/>
          </a:p>
        </p:txBody>
      </p:sp>
      <p:sp>
        <p:nvSpPr>
          <p:cNvPr id="79876" name="Rectangle 4"/>
          <p:cNvSpPr>
            <a:spLocks noChangeArrowheads="1"/>
          </p:cNvSpPr>
          <p:nvPr/>
        </p:nvSpPr>
        <p:spPr bwMode="auto">
          <a:xfrm>
            <a:off x="304800" y="5334000"/>
            <a:ext cx="1905000" cy="685800"/>
          </a:xfrm>
          <a:prstGeom prst="rect">
            <a:avLst/>
          </a:prstGeom>
          <a:solidFill>
            <a:schemeClr val="accent1"/>
          </a:solidFill>
          <a:ln w="9525">
            <a:solidFill>
              <a:schemeClr val="tx1"/>
            </a:solidFill>
            <a:miter lim="800000"/>
            <a:headEnd/>
            <a:tailEnd/>
          </a:ln>
        </p:spPr>
        <p:txBody>
          <a:bodyPr wrap="none" anchor="ctr"/>
          <a:lstStyle/>
          <a:p>
            <a:pPr algn="ctr"/>
            <a:r>
              <a:rPr lang="en-US"/>
              <a:t>NOISE</a:t>
            </a:r>
            <a:endParaRPr lang="en-AU"/>
          </a:p>
        </p:txBody>
      </p:sp>
      <p:sp>
        <p:nvSpPr>
          <p:cNvPr id="79877" name="Line 5"/>
          <p:cNvSpPr>
            <a:spLocks noChangeShapeType="1"/>
          </p:cNvSpPr>
          <p:nvPr/>
        </p:nvSpPr>
        <p:spPr bwMode="auto">
          <a:xfrm>
            <a:off x="2209800" y="5562600"/>
            <a:ext cx="1219200" cy="228600"/>
          </a:xfrm>
          <a:prstGeom prst="line">
            <a:avLst/>
          </a:prstGeom>
          <a:noFill/>
          <a:ln w="57150">
            <a:solidFill>
              <a:schemeClr val="accent1"/>
            </a:solidFill>
            <a:miter lim="800000"/>
            <a:headEnd/>
            <a:tailEnd type="triangle" w="med" len="med"/>
          </a:ln>
        </p:spPr>
        <p:txBody>
          <a:bodyPr wrap="none"/>
          <a:lstStyle/>
          <a:p>
            <a:endParaRPr lang="en-US"/>
          </a:p>
        </p:txBody>
      </p:sp>
      <p:sp>
        <p:nvSpPr>
          <p:cNvPr id="79878" name="Line 6"/>
          <p:cNvSpPr>
            <a:spLocks noChangeShapeType="1"/>
          </p:cNvSpPr>
          <p:nvPr/>
        </p:nvSpPr>
        <p:spPr bwMode="auto">
          <a:xfrm>
            <a:off x="2209800" y="3352800"/>
            <a:ext cx="1219200" cy="228600"/>
          </a:xfrm>
          <a:prstGeom prst="line">
            <a:avLst/>
          </a:prstGeom>
          <a:noFill/>
          <a:ln w="57150">
            <a:solidFill>
              <a:schemeClr val="accent1"/>
            </a:solidFill>
            <a:miter lim="800000"/>
            <a:headEnd/>
            <a:tailEnd type="triangle" w="med" len="med"/>
          </a:ln>
        </p:spPr>
        <p:txBody>
          <a:bodyPr wrap="none"/>
          <a:lstStyle/>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smtClean="0">
                <a:latin typeface="Alba" pitchFamily="2" charset="0"/>
              </a:rPr>
              <a:t>Transient Evoked OAE</a:t>
            </a:r>
          </a:p>
        </p:txBody>
      </p:sp>
      <p:sp>
        <p:nvSpPr>
          <p:cNvPr id="80899" name="Rectangle 3"/>
          <p:cNvSpPr>
            <a:spLocks noGrp="1" noChangeArrowheads="1"/>
          </p:cNvSpPr>
          <p:nvPr>
            <p:ph type="body" idx="1"/>
          </p:nvPr>
        </p:nvSpPr>
        <p:spPr>
          <a:xfrm>
            <a:off x="914400" y="1571625"/>
            <a:ext cx="8001000" cy="5286375"/>
          </a:xfrm>
        </p:spPr>
        <p:txBody>
          <a:bodyPr/>
          <a:lstStyle/>
          <a:p>
            <a:r>
              <a:rPr lang="en-US" sz="2000" smtClean="0">
                <a:latin typeface="Tahoma" pitchFamily="34" charset="0"/>
              </a:rPr>
              <a:t>TEOAE’s are frequency responses that follow </a:t>
            </a:r>
          </a:p>
          <a:p>
            <a:pPr>
              <a:buFont typeface="Wingdings" pitchFamily="2" charset="2"/>
              <a:buNone/>
            </a:pPr>
            <a:r>
              <a:rPr lang="en-US" sz="2000" smtClean="0">
                <a:latin typeface="Tahoma" pitchFamily="34" charset="0"/>
              </a:rPr>
              <a:t>     a brief acoustic stimulus, such as a click or tone burst. </a:t>
            </a:r>
          </a:p>
          <a:p>
            <a:r>
              <a:rPr lang="en-US" sz="2000" smtClean="0">
                <a:latin typeface="Tahoma" pitchFamily="34" charset="0"/>
              </a:rPr>
              <a:t>The evoked response from this type of stimulus covers the frequency range up to around 4 kHz. </a:t>
            </a:r>
          </a:p>
          <a:p>
            <a:r>
              <a:rPr lang="en-US" sz="2000" smtClean="0">
                <a:latin typeface="Tahoma" pitchFamily="34" charset="0"/>
              </a:rPr>
              <a:t>In normal adult ears, the click-elicited TEOAE typically falls off for frequencies more than 2 kHz, and is rarely present over 4 kHz, because of both technical limitations in the ear-speaker at higher frequencies and the physical features of adult ear canals so that is why DPOAE’s would be more efficacious. </a:t>
            </a:r>
          </a:p>
          <a:p>
            <a:r>
              <a:rPr lang="en-US" sz="2000" smtClean="0">
                <a:latin typeface="Tahoma" pitchFamily="34" charset="0"/>
              </a:rPr>
              <a:t>For newborns and older infants, the TEOAE is much more robust by about 10 dB and typically can be measured out to about 6 kHz indicating that smaller ear canals influence the acoustic characteristics of standard click stimuli much differently than do adult ears.</a:t>
            </a:r>
          </a:p>
          <a:p>
            <a:r>
              <a:rPr lang="en-US" sz="2000" smtClean="0">
                <a:latin typeface="Tahoma" pitchFamily="34" charset="0"/>
              </a:rPr>
              <a:t>TEOAE’s do not occur in people with a hearing loss greater than 30dB. </a:t>
            </a:r>
          </a:p>
          <a:p>
            <a:endParaRPr lang="en-US" sz="2000" smtClean="0">
              <a:latin typeface="Tahoma" pitchFamily="34" charset="0"/>
            </a:endParaRPr>
          </a:p>
          <a:p>
            <a:endParaRPr lang="en-US" sz="2000" smtClean="0"/>
          </a:p>
          <a:p>
            <a:endParaRPr lang="en-US" sz="200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81922" name="Picture 2" descr="TEOAE"/>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mtClean="0"/>
              <a:t>TEOAE results</a:t>
            </a:r>
          </a:p>
        </p:txBody>
      </p:sp>
      <p:pic>
        <p:nvPicPr>
          <p:cNvPr id="82947" name="Picture 3" descr="OAE3"/>
          <p:cNvPicPr>
            <a:picLocks noChangeAspect="1" noChangeArrowheads="1"/>
          </p:cNvPicPr>
          <p:nvPr/>
        </p:nvPicPr>
        <p:blipFill>
          <a:blip r:embed="rId3"/>
          <a:srcRect/>
          <a:stretch>
            <a:fillRect/>
          </a:stretch>
        </p:blipFill>
        <p:spPr bwMode="auto">
          <a:xfrm>
            <a:off x="3200400" y="1905000"/>
            <a:ext cx="5467350" cy="4543425"/>
          </a:xfrm>
          <a:prstGeom prst="rect">
            <a:avLst/>
          </a:prstGeom>
          <a:noFill/>
          <a:ln w="9525">
            <a:noFill/>
            <a:miter lim="800000"/>
            <a:headEnd/>
            <a:tailEnd/>
          </a:ln>
        </p:spPr>
      </p:pic>
      <p:sp>
        <p:nvSpPr>
          <p:cNvPr id="82948" name="AutoShape 4"/>
          <p:cNvSpPr>
            <a:spLocks/>
          </p:cNvSpPr>
          <p:nvPr/>
        </p:nvSpPr>
        <p:spPr bwMode="auto">
          <a:xfrm>
            <a:off x="815975" y="5514975"/>
            <a:ext cx="1927225" cy="404813"/>
          </a:xfrm>
          <a:prstGeom prst="borderCallout2">
            <a:avLst>
              <a:gd name="adj1" fmla="val 13282"/>
              <a:gd name="adj2" fmla="val 103954"/>
              <a:gd name="adj3" fmla="val 13282"/>
              <a:gd name="adj4" fmla="val 132042"/>
              <a:gd name="adj5" fmla="val 4060"/>
              <a:gd name="adj6" fmla="val 161204"/>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a:latin typeface="Myriad Web" pitchFamily="34" charset="0"/>
              </a:rPr>
              <a:t>Severe SN HL</a:t>
            </a:r>
          </a:p>
        </p:txBody>
      </p:sp>
      <p:sp>
        <p:nvSpPr>
          <p:cNvPr id="82949" name="AutoShape 5"/>
          <p:cNvSpPr>
            <a:spLocks/>
          </p:cNvSpPr>
          <p:nvPr/>
        </p:nvSpPr>
        <p:spPr bwMode="auto">
          <a:xfrm>
            <a:off x="838200" y="2157413"/>
            <a:ext cx="1993900" cy="404812"/>
          </a:xfrm>
          <a:prstGeom prst="borderCallout2">
            <a:avLst>
              <a:gd name="adj1" fmla="val 13282"/>
              <a:gd name="adj2" fmla="val 103819"/>
              <a:gd name="adj3" fmla="val 13282"/>
              <a:gd name="adj4" fmla="val 128505"/>
              <a:gd name="adj5" fmla="val 195574"/>
              <a:gd name="adj6" fmla="val 154060"/>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a:latin typeface="Myriad Web" pitchFamily="34" charset="0"/>
              </a:rPr>
              <a:t>Normal hearing</a:t>
            </a:r>
          </a:p>
        </p:txBody>
      </p:sp>
      <p:sp>
        <p:nvSpPr>
          <p:cNvPr id="82950" name="AutoShape 6"/>
          <p:cNvSpPr>
            <a:spLocks/>
          </p:cNvSpPr>
          <p:nvPr/>
        </p:nvSpPr>
        <p:spPr bwMode="auto">
          <a:xfrm>
            <a:off x="914400" y="3657600"/>
            <a:ext cx="1806575" cy="679450"/>
          </a:xfrm>
          <a:prstGeom prst="borderCallout2">
            <a:avLst>
              <a:gd name="adj1" fmla="val 9329"/>
              <a:gd name="adj2" fmla="val 104218"/>
              <a:gd name="adj3" fmla="val 9329"/>
              <a:gd name="adj4" fmla="val 136995"/>
              <a:gd name="adj5" fmla="val 73574"/>
              <a:gd name="adj6" fmla="val 166958"/>
            </a:avLst>
          </a:prstGeom>
          <a:noFill/>
          <a:ln w="38100" cap="sq">
            <a:solidFill>
              <a:schemeClr val="hlink"/>
            </a:solidFill>
            <a:miter lim="800000"/>
            <a:headEnd type="triangle" w="lg" len="med"/>
            <a:tailEnd/>
          </a:ln>
        </p:spPr>
        <p:txBody>
          <a:bodyPr>
            <a:spAutoFit/>
          </a:bodyPr>
          <a:lstStyle/>
          <a:p>
            <a:pPr eaLnBrk="0" hangingPunct="0">
              <a:spcBef>
                <a:spcPct val="50000"/>
              </a:spcBef>
            </a:pPr>
            <a:r>
              <a:rPr lang="en-US" sz="1800">
                <a:latin typeface="Myriad Web" pitchFamily="34" charset="0"/>
              </a:rPr>
              <a:t>High frequency HL</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n-US" smtClean="0">
                <a:latin typeface="Alba Super" pitchFamily="2" charset="0"/>
              </a:rPr>
              <a:t>TEOAE &amp; DPOAE</a:t>
            </a:r>
          </a:p>
        </p:txBody>
      </p:sp>
      <p:pic>
        <p:nvPicPr>
          <p:cNvPr id="83971" name="Picture 4" descr="img006"/>
          <p:cNvPicPr>
            <a:picLocks noGrp="1" noChangeAspect="1" noChangeArrowheads="1"/>
          </p:cNvPicPr>
          <p:nvPr>
            <p:ph type="body" idx="1"/>
          </p:nvPr>
        </p:nvPicPr>
        <p:blipFill>
          <a:blip r:embed="rId2"/>
          <a:srcRect/>
          <a:stretch>
            <a:fillRect/>
          </a:stretch>
        </p:blipFill>
        <p:spPr>
          <a:xfrm>
            <a:off x="228600" y="1524000"/>
            <a:ext cx="4495800" cy="3048000"/>
          </a:xfrm>
          <a:noFill/>
        </p:spPr>
      </p:pic>
      <p:pic>
        <p:nvPicPr>
          <p:cNvPr id="83972" name="Picture 5" descr="img008"/>
          <p:cNvPicPr>
            <a:picLocks noChangeAspect="1" noChangeArrowheads="1"/>
          </p:cNvPicPr>
          <p:nvPr/>
        </p:nvPicPr>
        <p:blipFill>
          <a:blip r:embed="rId3"/>
          <a:srcRect/>
          <a:stretch>
            <a:fillRect/>
          </a:stretch>
        </p:blipFill>
        <p:spPr bwMode="auto">
          <a:xfrm>
            <a:off x="4800600" y="3810000"/>
            <a:ext cx="43434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52775" y="2800350"/>
            <a:ext cx="9144000" cy="0"/>
          </a:xfrm>
          <a:prstGeom prst="rect">
            <a:avLst/>
          </a:prstGeom>
          <a:noFill/>
          <a:ln w="9525">
            <a:noFill/>
            <a:miter lim="800000"/>
            <a:headEnd/>
            <a:tailEnd/>
          </a:ln>
        </p:spPr>
        <p:txBody>
          <a:bodyPr>
            <a:spAutoFit/>
          </a:bodyPr>
          <a:lstStyle/>
          <a:p>
            <a:endParaRPr lang="ar-SA"/>
          </a:p>
        </p:txBody>
      </p:sp>
      <p:pic>
        <p:nvPicPr>
          <p:cNvPr id="24579" name="Picture 3" descr="tfl"/>
          <p:cNvPicPr>
            <a:picLocks noChangeAspect="1" noChangeArrowheads="1" noCrop="1"/>
          </p:cNvPicPr>
          <p:nvPr/>
        </p:nvPicPr>
        <p:blipFill>
          <a:blip r:embed="rId2"/>
          <a:srcRect/>
          <a:stretch>
            <a:fillRect/>
          </a:stretch>
        </p:blipFill>
        <p:spPr bwMode="auto">
          <a:xfrm>
            <a:off x="838200" y="457200"/>
            <a:ext cx="3733800" cy="1736725"/>
          </a:xfrm>
          <a:prstGeom prst="rect">
            <a:avLst/>
          </a:prstGeom>
          <a:noFill/>
          <a:ln w="9525">
            <a:noFill/>
            <a:miter lim="800000"/>
            <a:headEnd/>
            <a:tailEnd/>
          </a:ln>
        </p:spPr>
      </p:pic>
      <p:sp>
        <p:nvSpPr>
          <p:cNvPr id="24580" name="Rectangle 4"/>
          <p:cNvSpPr>
            <a:spLocks noChangeArrowheads="1"/>
          </p:cNvSpPr>
          <p:nvPr/>
        </p:nvSpPr>
        <p:spPr bwMode="auto">
          <a:xfrm>
            <a:off x="55563" y="2778125"/>
            <a:ext cx="9144000" cy="0"/>
          </a:xfrm>
          <a:prstGeom prst="rect">
            <a:avLst/>
          </a:prstGeom>
          <a:noFill/>
          <a:ln w="9525">
            <a:noFill/>
            <a:miter lim="800000"/>
            <a:headEnd/>
            <a:tailEnd/>
          </a:ln>
        </p:spPr>
        <p:txBody>
          <a:bodyPr>
            <a:spAutoFit/>
          </a:bodyPr>
          <a:lstStyle/>
          <a:p>
            <a:endParaRPr lang="ar-SA"/>
          </a:p>
        </p:txBody>
      </p:sp>
      <p:pic>
        <p:nvPicPr>
          <p:cNvPr id="24581" name="Picture 5" descr="u11l1c1"/>
          <p:cNvPicPr>
            <a:picLocks noChangeAspect="1" noChangeArrowheads="1"/>
          </p:cNvPicPr>
          <p:nvPr/>
        </p:nvPicPr>
        <p:blipFill>
          <a:blip r:embed="rId3"/>
          <a:srcRect/>
          <a:stretch>
            <a:fillRect/>
          </a:stretch>
        </p:blipFill>
        <p:spPr bwMode="auto">
          <a:xfrm>
            <a:off x="381000" y="2895600"/>
            <a:ext cx="8305800" cy="2954338"/>
          </a:xfrm>
          <a:prstGeom prst="rect">
            <a:avLst/>
          </a:prstGeom>
          <a:noFill/>
          <a:ln w="9525">
            <a:noFill/>
            <a:miter lim="800000"/>
            <a:headEnd/>
            <a:tailEnd/>
          </a:ln>
        </p:spPr>
      </p:pic>
      <p:sp>
        <p:nvSpPr>
          <p:cNvPr id="24582" name="Rectangle 6"/>
          <p:cNvSpPr>
            <a:spLocks noChangeArrowheads="1"/>
          </p:cNvSpPr>
          <p:nvPr/>
        </p:nvSpPr>
        <p:spPr bwMode="auto">
          <a:xfrm>
            <a:off x="381000" y="6096000"/>
            <a:ext cx="8763000" cy="427038"/>
          </a:xfrm>
          <a:prstGeom prst="rect">
            <a:avLst/>
          </a:prstGeom>
          <a:noFill/>
          <a:ln w="9525">
            <a:noFill/>
            <a:miter lim="800000"/>
            <a:headEnd/>
            <a:tailEnd/>
          </a:ln>
        </p:spPr>
        <p:txBody>
          <a:bodyPr>
            <a:spAutoFit/>
          </a:bodyPr>
          <a:lstStyle/>
          <a:p>
            <a:r>
              <a:rPr lang="en-US" sz="2000">
                <a:latin typeface="Arial" charset="0"/>
              </a:rPr>
              <a:t>http://www.glenbrook.</a:t>
            </a:r>
            <a:r>
              <a:rPr lang="en-US" sz="2200">
                <a:latin typeface="Arial" charset="0"/>
              </a:rPr>
              <a:t>k12</a:t>
            </a:r>
            <a:r>
              <a:rPr lang="en-US" sz="2000">
                <a:latin typeface="Arial" charset="0"/>
              </a:rPr>
              <a:t>.il.us/gbssci/phys/Class/sound/u11l1c.html</a:t>
            </a:r>
          </a:p>
        </p:txBody>
      </p:sp>
      <p:sp>
        <p:nvSpPr>
          <p:cNvPr id="24583" name="Text Box 7"/>
          <p:cNvSpPr txBox="1">
            <a:spLocks noChangeArrowheads="1"/>
          </p:cNvSpPr>
          <p:nvPr/>
        </p:nvSpPr>
        <p:spPr bwMode="auto">
          <a:xfrm>
            <a:off x="4572000" y="685800"/>
            <a:ext cx="4429125" cy="1200150"/>
          </a:xfrm>
          <a:prstGeom prst="rect">
            <a:avLst/>
          </a:prstGeom>
          <a:noFill/>
          <a:ln w="9525">
            <a:noFill/>
            <a:miter lim="800000"/>
            <a:headEnd/>
            <a:tailEnd/>
          </a:ln>
        </p:spPr>
        <p:txBody>
          <a:bodyPr>
            <a:spAutoFit/>
          </a:bodyPr>
          <a:lstStyle/>
          <a:p>
            <a:r>
              <a:rPr lang="en-US">
                <a:latin typeface="Arial" charset="0"/>
              </a:rPr>
              <a:t>When air molecules are displaced, pressure waves occur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smtClean="0">
                <a:latin typeface="Alba" pitchFamily="2" charset="0"/>
              </a:rPr>
              <a:t>Recording OAE’s</a:t>
            </a:r>
          </a:p>
        </p:txBody>
      </p:sp>
      <p:sp>
        <p:nvSpPr>
          <p:cNvPr id="84995" name="Rectangle 3"/>
          <p:cNvSpPr>
            <a:spLocks noGrp="1" noChangeArrowheads="1"/>
          </p:cNvSpPr>
          <p:nvPr>
            <p:ph type="body" idx="1"/>
          </p:nvPr>
        </p:nvSpPr>
        <p:spPr/>
        <p:txBody>
          <a:bodyPr/>
          <a:lstStyle/>
          <a:p>
            <a:pPr>
              <a:lnSpc>
                <a:spcPct val="90000"/>
              </a:lnSpc>
            </a:pPr>
            <a:r>
              <a:rPr lang="en-US" sz="2200" smtClean="0"/>
              <a:t>OAEs are measured by presenting a series of very brief acoustic stimuli, clicks, to the ear through a probe that is inserted in the outer third of the ear canal. The probe contains a loudspeaker that generates clicks and a microphone that measures the resulting OAE’s that are produced in the cochlea and are then reflected back through the middle ear into the outer ear canal. </a:t>
            </a:r>
          </a:p>
          <a:p>
            <a:pPr>
              <a:lnSpc>
                <a:spcPct val="90000"/>
              </a:lnSpc>
            </a:pPr>
            <a:r>
              <a:rPr lang="en-US" sz="2200" smtClean="0"/>
              <a:t>The resulting sound that is picked up by the microphone is digitized and processed by specially designed hardware and software. The very low-level OAEs are separated by the software from both the background noise and from the contamination of the evoking clicks.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6018" name="Picture 2"/>
          <p:cNvPicPr>
            <a:picLocks noChangeAspect="1" noChangeArrowheads="1"/>
          </p:cNvPicPr>
          <p:nvPr/>
        </p:nvPicPr>
        <p:blipFill>
          <a:blip r:embed="rId3"/>
          <a:srcRect/>
          <a:stretch>
            <a:fillRect/>
          </a:stretch>
        </p:blipFill>
        <p:spPr bwMode="auto">
          <a:xfrm>
            <a:off x="1828800" y="0"/>
            <a:ext cx="5638800" cy="7086600"/>
          </a:xfrm>
          <a:prstGeom prst="rect">
            <a:avLst/>
          </a:prstGeom>
          <a:noFill/>
          <a:ln w="9525">
            <a:noFill/>
            <a:miter lim="800000"/>
            <a:headEnd/>
            <a:tailEnd/>
          </a:ln>
        </p:spPr>
      </p:pic>
      <p:sp>
        <p:nvSpPr>
          <p:cNvPr id="86019" name="Text Box 3"/>
          <p:cNvSpPr txBox="1">
            <a:spLocks noChangeArrowheads="1"/>
          </p:cNvSpPr>
          <p:nvPr/>
        </p:nvSpPr>
        <p:spPr bwMode="auto">
          <a:xfrm>
            <a:off x="2133600" y="2498725"/>
            <a:ext cx="706438"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Left</a:t>
            </a:r>
          </a:p>
          <a:p>
            <a:pPr eaLnBrk="0" hangingPunct="0"/>
            <a:r>
              <a:rPr lang="en-US" altLang="en-US" sz="1000" b="1">
                <a:latin typeface="Helvetica" charset="0"/>
              </a:rPr>
              <a:t>Auditory</a:t>
            </a:r>
          </a:p>
          <a:p>
            <a:pPr eaLnBrk="0" hangingPunct="0"/>
            <a:r>
              <a:rPr lang="en-US" altLang="en-US" sz="1000" b="1">
                <a:latin typeface="Helvetica" charset="0"/>
              </a:rPr>
              <a:t>cortex</a:t>
            </a:r>
            <a:endParaRPr lang="en-US" altLang="en-US" sz="1000">
              <a:latin typeface="Helvetica" charset="0"/>
            </a:endParaRPr>
          </a:p>
        </p:txBody>
      </p:sp>
      <p:sp>
        <p:nvSpPr>
          <p:cNvPr id="86020" name="Text Box 4"/>
          <p:cNvSpPr txBox="1">
            <a:spLocks noChangeArrowheads="1"/>
          </p:cNvSpPr>
          <p:nvPr/>
        </p:nvSpPr>
        <p:spPr bwMode="auto">
          <a:xfrm>
            <a:off x="6400800" y="2574925"/>
            <a:ext cx="706438"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Right</a:t>
            </a:r>
          </a:p>
          <a:p>
            <a:pPr eaLnBrk="0" hangingPunct="0"/>
            <a:r>
              <a:rPr lang="en-US" altLang="en-US" sz="1000" b="1">
                <a:latin typeface="Helvetica" charset="0"/>
              </a:rPr>
              <a:t>Auditory</a:t>
            </a:r>
          </a:p>
          <a:p>
            <a:pPr eaLnBrk="0" hangingPunct="0"/>
            <a:r>
              <a:rPr lang="en-US" altLang="en-US" sz="1000" b="1">
                <a:latin typeface="Helvetica" charset="0"/>
              </a:rPr>
              <a:t>cortex</a:t>
            </a:r>
            <a:endParaRPr lang="en-US" altLang="en-US" sz="1000">
              <a:latin typeface="Helvetica" charset="0"/>
            </a:endParaRPr>
          </a:p>
        </p:txBody>
      </p:sp>
      <p:sp>
        <p:nvSpPr>
          <p:cNvPr id="86021" name="Text Box 5"/>
          <p:cNvSpPr txBox="1">
            <a:spLocks noChangeArrowheads="1"/>
          </p:cNvSpPr>
          <p:nvPr/>
        </p:nvSpPr>
        <p:spPr bwMode="auto">
          <a:xfrm>
            <a:off x="2895600" y="3794125"/>
            <a:ext cx="676275"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Cochlea</a:t>
            </a:r>
            <a:endParaRPr lang="en-US" altLang="en-US" sz="1000">
              <a:latin typeface="Helvetica" charset="0"/>
            </a:endParaRPr>
          </a:p>
        </p:txBody>
      </p:sp>
      <p:sp>
        <p:nvSpPr>
          <p:cNvPr id="86022" name="Text Box 6"/>
          <p:cNvSpPr txBox="1">
            <a:spLocks noChangeArrowheads="1"/>
          </p:cNvSpPr>
          <p:nvPr/>
        </p:nvSpPr>
        <p:spPr bwMode="auto">
          <a:xfrm>
            <a:off x="6097588" y="3733800"/>
            <a:ext cx="1751012"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Medial geniculate nucleus</a:t>
            </a:r>
            <a:endParaRPr lang="en-US" altLang="en-US" sz="1000">
              <a:latin typeface="Helvetica" charset="0"/>
            </a:endParaRPr>
          </a:p>
        </p:txBody>
      </p:sp>
      <p:sp>
        <p:nvSpPr>
          <p:cNvPr id="86023" name="Text Box 7"/>
          <p:cNvSpPr txBox="1">
            <a:spLocks noChangeArrowheads="1"/>
          </p:cNvSpPr>
          <p:nvPr/>
        </p:nvSpPr>
        <p:spPr bwMode="auto">
          <a:xfrm>
            <a:off x="5715000" y="4343400"/>
            <a:ext cx="1238250"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Inferior colliculus</a:t>
            </a:r>
            <a:endParaRPr lang="en-US" altLang="en-US" sz="1000">
              <a:latin typeface="Helvetica" charset="0"/>
            </a:endParaRPr>
          </a:p>
        </p:txBody>
      </p:sp>
      <p:sp>
        <p:nvSpPr>
          <p:cNvPr id="86024" name="Text Box 8"/>
          <p:cNvSpPr txBox="1">
            <a:spLocks noChangeArrowheads="1"/>
          </p:cNvSpPr>
          <p:nvPr/>
        </p:nvSpPr>
        <p:spPr bwMode="auto">
          <a:xfrm>
            <a:off x="5391150" y="4860925"/>
            <a:ext cx="704850"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Superior</a:t>
            </a:r>
          </a:p>
          <a:p>
            <a:pPr eaLnBrk="0" hangingPunct="0"/>
            <a:r>
              <a:rPr lang="en-US" altLang="en-US" sz="1000" b="1">
                <a:latin typeface="Helvetica" charset="0"/>
              </a:rPr>
              <a:t>Olivary</a:t>
            </a:r>
          </a:p>
          <a:p>
            <a:pPr eaLnBrk="0" hangingPunct="0"/>
            <a:r>
              <a:rPr lang="en-US" altLang="en-US" sz="1000" b="1">
                <a:latin typeface="Helvetica" charset="0"/>
              </a:rPr>
              <a:t>nucleus</a:t>
            </a:r>
            <a:endParaRPr lang="en-US" altLang="en-US" sz="1000">
              <a:latin typeface="Helvetica" charset="0"/>
            </a:endParaRPr>
          </a:p>
        </p:txBody>
      </p:sp>
      <p:sp>
        <p:nvSpPr>
          <p:cNvPr id="86025" name="Text Box 9"/>
          <p:cNvSpPr txBox="1">
            <a:spLocks noChangeArrowheads="1"/>
          </p:cNvSpPr>
          <p:nvPr/>
        </p:nvSpPr>
        <p:spPr bwMode="auto">
          <a:xfrm>
            <a:off x="3798888" y="5029200"/>
            <a:ext cx="773112"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Ipsilateral</a:t>
            </a:r>
          </a:p>
          <a:p>
            <a:pPr eaLnBrk="0" hangingPunct="0"/>
            <a:r>
              <a:rPr lang="en-US" altLang="en-US" sz="1000" b="1">
                <a:latin typeface="Helvetica" charset="0"/>
              </a:rPr>
              <a:t>Cochlear</a:t>
            </a:r>
          </a:p>
          <a:p>
            <a:pPr eaLnBrk="0" hangingPunct="0"/>
            <a:r>
              <a:rPr lang="en-US" altLang="en-US" sz="1000" b="1">
                <a:latin typeface="Helvetica" charset="0"/>
              </a:rPr>
              <a:t>nucleus</a:t>
            </a:r>
            <a:endParaRPr lang="en-US" altLang="en-US" sz="1000">
              <a:latin typeface="Helvetica" charset="0"/>
            </a:endParaRPr>
          </a:p>
        </p:txBody>
      </p:sp>
      <p:sp>
        <p:nvSpPr>
          <p:cNvPr id="86026" name="Text Box 10"/>
          <p:cNvSpPr txBox="1">
            <a:spLocks noChangeArrowheads="1"/>
          </p:cNvSpPr>
          <p:nvPr/>
        </p:nvSpPr>
        <p:spPr bwMode="auto">
          <a:xfrm>
            <a:off x="2667000" y="4800600"/>
            <a:ext cx="830263" cy="3968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Auditory</a:t>
            </a:r>
          </a:p>
          <a:p>
            <a:pPr eaLnBrk="0" hangingPunct="0"/>
            <a:r>
              <a:rPr lang="en-US" altLang="en-US" sz="1000" b="1">
                <a:latin typeface="Helvetica" charset="0"/>
              </a:rPr>
              <a:t>nerve fiber</a:t>
            </a:r>
            <a:endParaRPr lang="en-US" altLang="en-US" sz="1000">
              <a:latin typeface="Helvetica" charset="0"/>
            </a:endParaRPr>
          </a:p>
        </p:txBody>
      </p:sp>
      <p:sp>
        <p:nvSpPr>
          <p:cNvPr id="86027" name="Line 11"/>
          <p:cNvSpPr>
            <a:spLocks noChangeShapeType="1"/>
          </p:cNvSpPr>
          <p:nvPr/>
        </p:nvSpPr>
        <p:spPr bwMode="auto">
          <a:xfrm flipV="1">
            <a:off x="3200400" y="4267200"/>
            <a:ext cx="533400" cy="533400"/>
          </a:xfrm>
          <a:prstGeom prst="line">
            <a:avLst/>
          </a:prstGeom>
          <a:noFill/>
          <a:ln w="19050">
            <a:solidFill>
              <a:schemeClr val="tx1"/>
            </a:solidFill>
            <a:round/>
            <a:headEnd/>
            <a:tailEnd/>
          </a:ln>
        </p:spPr>
        <p:txBody>
          <a:bodyPr wrap="none" anchor="ctr"/>
          <a:lstStyle/>
          <a:p>
            <a:endParaRPr lang="en-US"/>
          </a:p>
        </p:txBody>
      </p:sp>
      <p:sp>
        <p:nvSpPr>
          <p:cNvPr id="86028" name="Line 12"/>
          <p:cNvSpPr>
            <a:spLocks noChangeShapeType="1"/>
          </p:cNvSpPr>
          <p:nvPr/>
        </p:nvSpPr>
        <p:spPr bwMode="auto">
          <a:xfrm flipH="1">
            <a:off x="4191000" y="4572000"/>
            <a:ext cx="76200" cy="457200"/>
          </a:xfrm>
          <a:prstGeom prst="line">
            <a:avLst/>
          </a:prstGeom>
          <a:noFill/>
          <a:ln w="19050">
            <a:solidFill>
              <a:schemeClr val="tx1"/>
            </a:solidFill>
            <a:round/>
            <a:headEnd/>
            <a:tailEnd/>
          </a:ln>
        </p:spPr>
        <p:txBody>
          <a:bodyPr wrap="none" anchor="ctr"/>
          <a:lstStyle/>
          <a:p>
            <a:endParaRPr lang="en-US"/>
          </a:p>
        </p:txBody>
      </p:sp>
      <p:sp>
        <p:nvSpPr>
          <p:cNvPr id="86029" name="Line 13"/>
          <p:cNvSpPr>
            <a:spLocks noChangeShapeType="1"/>
          </p:cNvSpPr>
          <p:nvPr/>
        </p:nvSpPr>
        <p:spPr bwMode="auto">
          <a:xfrm flipV="1">
            <a:off x="4191000" y="4724400"/>
            <a:ext cx="228600" cy="304800"/>
          </a:xfrm>
          <a:prstGeom prst="line">
            <a:avLst/>
          </a:prstGeom>
          <a:noFill/>
          <a:ln w="19050">
            <a:solidFill>
              <a:schemeClr val="tx1"/>
            </a:solidFill>
            <a:round/>
            <a:headEnd/>
            <a:tailEnd/>
          </a:ln>
        </p:spPr>
        <p:txBody>
          <a:bodyPr wrap="none" anchor="ctr"/>
          <a:lstStyle/>
          <a:p>
            <a:endParaRPr lang="en-US"/>
          </a:p>
        </p:txBody>
      </p:sp>
      <p:sp>
        <p:nvSpPr>
          <p:cNvPr id="86030" name="Line 14"/>
          <p:cNvSpPr>
            <a:spLocks noChangeShapeType="1"/>
          </p:cNvSpPr>
          <p:nvPr/>
        </p:nvSpPr>
        <p:spPr bwMode="auto">
          <a:xfrm>
            <a:off x="4724400" y="4572000"/>
            <a:ext cx="685800" cy="381000"/>
          </a:xfrm>
          <a:prstGeom prst="line">
            <a:avLst/>
          </a:prstGeom>
          <a:noFill/>
          <a:ln w="19050">
            <a:solidFill>
              <a:schemeClr val="tx1"/>
            </a:solidFill>
            <a:round/>
            <a:headEnd/>
            <a:tailEnd/>
          </a:ln>
        </p:spPr>
        <p:txBody>
          <a:bodyPr wrap="none" anchor="ctr"/>
          <a:lstStyle/>
          <a:p>
            <a:endParaRPr lang="en-US"/>
          </a:p>
        </p:txBody>
      </p:sp>
      <p:sp>
        <p:nvSpPr>
          <p:cNvPr id="86031" name="Line 15"/>
          <p:cNvSpPr>
            <a:spLocks noChangeShapeType="1"/>
          </p:cNvSpPr>
          <p:nvPr/>
        </p:nvSpPr>
        <p:spPr bwMode="auto">
          <a:xfrm>
            <a:off x="4800600" y="4343400"/>
            <a:ext cx="914400" cy="76200"/>
          </a:xfrm>
          <a:prstGeom prst="line">
            <a:avLst/>
          </a:prstGeom>
          <a:noFill/>
          <a:ln w="19050">
            <a:solidFill>
              <a:schemeClr val="tx1"/>
            </a:solidFill>
            <a:round/>
            <a:headEnd/>
            <a:tailEnd/>
          </a:ln>
        </p:spPr>
        <p:txBody>
          <a:bodyPr wrap="none" anchor="ctr"/>
          <a:lstStyle/>
          <a:p>
            <a:endParaRPr lang="en-US"/>
          </a:p>
        </p:txBody>
      </p:sp>
      <p:sp>
        <p:nvSpPr>
          <p:cNvPr id="86032" name="Line 16"/>
          <p:cNvSpPr>
            <a:spLocks noChangeShapeType="1"/>
          </p:cNvSpPr>
          <p:nvPr/>
        </p:nvSpPr>
        <p:spPr bwMode="auto">
          <a:xfrm>
            <a:off x="4800600" y="3810000"/>
            <a:ext cx="1295400" cy="76200"/>
          </a:xfrm>
          <a:prstGeom prst="line">
            <a:avLst/>
          </a:prstGeom>
          <a:noFill/>
          <a:ln w="19050">
            <a:solidFill>
              <a:schemeClr val="tx1"/>
            </a:solidFill>
            <a:round/>
            <a:headEnd/>
            <a:tailEnd/>
          </a:ln>
        </p:spPr>
        <p:txBody>
          <a:bodyPr wrap="none" anchor="ctr"/>
          <a:lstStyle/>
          <a:p>
            <a:endParaRPr lang="en-US"/>
          </a:p>
        </p:txBody>
      </p:sp>
      <p:sp>
        <p:nvSpPr>
          <p:cNvPr id="86033" name="Rectangle 17"/>
          <p:cNvSpPr>
            <a:spLocks noChangeArrowheads="1"/>
          </p:cNvSpPr>
          <p:nvPr/>
        </p:nvSpPr>
        <p:spPr bwMode="auto">
          <a:xfrm>
            <a:off x="1752600" y="4114800"/>
            <a:ext cx="1600200" cy="457200"/>
          </a:xfrm>
          <a:prstGeom prst="rect">
            <a:avLst/>
          </a:prstGeom>
          <a:noFill/>
          <a:ln w="38100">
            <a:solidFill>
              <a:srgbClr val="00FF00"/>
            </a:solidFill>
            <a:miter lim="800000"/>
            <a:headEnd/>
            <a:tailEnd/>
          </a:ln>
        </p:spPr>
        <p:txBody>
          <a:bodyPr wrap="none" anchor="ctr"/>
          <a:lstStyle/>
          <a:p>
            <a:endParaRPr lang="ar-SA"/>
          </a:p>
        </p:txBody>
      </p:sp>
      <p:sp>
        <p:nvSpPr>
          <p:cNvPr id="86034" name="Rectangle 18"/>
          <p:cNvSpPr>
            <a:spLocks noChangeArrowheads="1"/>
          </p:cNvSpPr>
          <p:nvPr/>
        </p:nvSpPr>
        <p:spPr bwMode="auto">
          <a:xfrm>
            <a:off x="685800" y="609600"/>
            <a:ext cx="7772400" cy="1143000"/>
          </a:xfrm>
          <a:prstGeom prst="rect">
            <a:avLst/>
          </a:prstGeom>
          <a:solidFill>
            <a:schemeClr val="bg1"/>
          </a:solidFill>
          <a:ln w="9525">
            <a:solidFill>
              <a:srgbClr val="66CCFF"/>
            </a:solidFill>
            <a:miter lim="800000"/>
            <a:headEnd/>
            <a:tailEnd/>
          </a:ln>
        </p:spPr>
        <p:txBody>
          <a:bodyPr anchor="ctr"/>
          <a:lstStyle/>
          <a:p>
            <a:pPr algn="ctr" eaLnBrk="0" hangingPunct="0"/>
            <a:r>
              <a:rPr lang="en-AU" sz="4400" b="1" i="1">
                <a:solidFill>
                  <a:srgbClr val="6699FF"/>
                </a:solidFill>
                <a:latin typeface="Arial" charset="0"/>
              </a:rPr>
              <a:t>anatomy</a:t>
            </a:r>
            <a:endParaRPr lang="en-US" sz="4400" b="1" i="1">
              <a:solidFill>
                <a:srgbClr val="6699FF"/>
              </a:solidFill>
              <a:latin typeface="Arial" charset="0"/>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bg>
      <p:bgPr>
        <a:solidFill>
          <a:schemeClr val="bg2"/>
        </a:solidFill>
        <a:effectLst/>
      </p:bgPr>
    </p:bg>
    <p:spTree>
      <p:nvGrpSpPr>
        <p:cNvPr id="1" name=""/>
        <p:cNvGrpSpPr/>
        <p:nvPr/>
      </p:nvGrpSpPr>
      <p:grpSpPr>
        <a:xfrm>
          <a:off x="0" y="0"/>
          <a:ext cx="0" cy="0"/>
          <a:chOff x="0" y="0"/>
          <a:chExt cx="0" cy="0"/>
        </a:xfrm>
      </p:grpSpPr>
      <p:graphicFrame>
        <p:nvGraphicFramePr>
          <p:cNvPr id="9218" name="Object 2"/>
          <p:cNvGraphicFramePr>
            <a:graphicFrameLocks noChangeAspect="1"/>
          </p:cNvGraphicFramePr>
          <p:nvPr>
            <p:ph idx="4294967295"/>
          </p:nvPr>
        </p:nvGraphicFramePr>
        <p:xfrm>
          <a:off x="533400" y="1139825"/>
          <a:ext cx="8077200" cy="5327650"/>
        </p:xfrm>
        <a:graphic>
          <a:graphicData uri="http://schemas.openxmlformats.org/presentationml/2006/ole">
            <p:oleObj spid="_x0000_s9218" name="Bitmap Image" r:id="rId4" imgW="3161905" imgH="2085714" progId="PBrush">
              <p:embed/>
            </p:oleObj>
          </a:graphicData>
        </a:graphic>
      </p:graphicFrame>
      <p:sp>
        <p:nvSpPr>
          <p:cNvPr id="9220" name="Text Box 3"/>
          <p:cNvSpPr txBox="1">
            <a:spLocks noChangeArrowheads="1"/>
          </p:cNvSpPr>
          <p:nvPr/>
        </p:nvSpPr>
        <p:spPr bwMode="auto">
          <a:xfrm>
            <a:off x="685800" y="304800"/>
            <a:ext cx="7848600" cy="579438"/>
          </a:xfrm>
          <a:prstGeom prst="rect">
            <a:avLst/>
          </a:prstGeom>
          <a:noFill/>
          <a:ln w="9525">
            <a:noFill/>
            <a:miter lim="800000"/>
            <a:headEnd/>
            <a:tailEnd/>
          </a:ln>
        </p:spPr>
        <p:txBody>
          <a:bodyPr>
            <a:spAutoFit/>
          </a:bodyPr>
          <a:lstStyle/>
          <a:p>
            <a:pPr algn="ctr">
              <a:spcBef>
                <a:spcPct val="50000"/>
              </a:spcBef>
            </a:pPr>
            <a:endParaRPr lang="en-US" sz="3200" b="1" i="1">
              <a:solidFill>
                <a:srgbClr val="FFFF00"/>
              </a:solidFill>
              <a:latin typeface="Arial" charset="0"/>
            </a:endParaRPr>
          </a:p>
        </p:txBody>
      </p:sp>
      <p:sp>
        <p:nvSpPr>
          <p:cNvPr id="770052" name="Line 4"/>
          <p:cNvSpPr>
            <a:spLocks noChangeShapeType="1"/>
          </p:cNvSpPr>
          <p:nvPr/>
        </p:nvSpPr>
        <p:spPr bwMode="auto">
          <a:xfrm flipH="1">
            <a:off x="3124200" y="3581400"/>
            <a:ext cx="1752600" cy="228600"/>
          </a:xfrm>
          <a:prstGeom prst="line">
            <a:avLst/>
          </a:prstGeom>
          <a:noFill/>
          <a:ln w="38100">
            <a:solidFill>
              <a:srgbClr val="99FF33"/>
            </a:solidFill>
            <a:round/>
            <a:headEnd/>
            <a:tailEnd type="triangle" w="med" len="med"/>
          </a:ln>
        </p:spPr>
        <p:txBody>
          <a:bodyPr/>
          <a:lstStyle/>
          <a:p>
            <a:endParaRPr lang="en-US"/>
          </a:p>
        </p:txBody>
      </p:sp>
      <p:sp>
        <p:nvSpPr>
          <p:cNvPr id="770053" name="AutoShape 5"/>
          <p:cNvSpPr>
            <a:spLocks noChangeArrowheads="1"/>
          </p:cNvSpPr>
          <p:nvPr/>
        </p:nvSpPr>
        <p:spPr bwMode="auto">
          <a:xfrm>
            <a:off x="1524000" y="3733800"/>
            <a:ext cx="1524000" cy="533400"/>
          </a:xfrm>
          <a:prstGeom prst="roundRect">
            <a:avLst>
              <a:gd name="adj" fmla="val 13097"/>
            </a:avLst>
          </a:prstGeom>
          <a:solidFill>
            <a:srgbClr val="FF9933"/>
          </a:solidFill>
          <a:ln w="9525">
            <a:solidFill>
              <a:schemeClr val="tx1"/>
            </a:solidFill>
            <a:round/>
            <a:headEnd/>
            <a:tailEnd/>
          </a:ln>
        </p:spPr>
        <p:txBody>
          <a:bodyPr wrap="none" anchor="ctr"/>
          <a:lstStyle/>
          <a:p>
            <a:endParaRPr lang="ar-SA"/>
          </a:p>
        </p:txBody>
      </p:sp>
      <p:sp>
        <p:nvSpPr>
          <p:cNvPr id="770054" name="Line 6"/>
          <p:cNvSpPr>
            <a:spLocks noChangeShapeType="1"/>
          </p:cNvSpPr>
          <p:nvPr/>
        </p:nvSpPr>
        <p:spPr bwMode="auto">
          <a:xfrm flipV="1">
            <a:off x="3048000" y="3505200"/>
            <a:ext cx="1828800" cy="381000"/>
          </a:xfrm>
          <a:prstGeom prst="line">
            <a:avLst/>
          </a:prstGeom>
          <a:noFill/>
          <a:ln w="57150">
            <a:solidFill>
              <a:srgbClr val="FF9933"/>
            </a:solidFill>
            <a:round/>
            <a:headEnd/>
            <a:tailEnd type="triangle" w="med" len="med"/>
          </a:ln>
        </p:spPr>
        <p:txBody>
          <a:bodyPr/>
          <a:lstStyle/>
          <a:p>
            <a:endParaRPr lang="en-US"/>
          </a:p>
        </p:txBody>
      </p:sp>
      <p:sp>
        <p:nvSpPr>
          <p:cNvPr id="770055" name="Line 7"/>
          <p:cNvSpPr>
            <a:spLocks noChangeShapeType="1"/>
          </p:cNvSpPr>
          <p:nvPr/>
        </p:nvSpPr>
        <p:spPr bwMode="auto">
          <a:xfrm>
            <a:off x="5029200" y="3124200"/>
            <a:ext cx="838200" cy="304800"/>
          </a:xfrm>
          <a:prstGeom prst="line">
            <a:avLst/>
          </a:prstGeom>
          <a:noFill/>
          <a:ln w="57150">
            <a:solidFill>
              <a:srgbClr val="FF9933"/>
            </a:solidFill>
            <a:round/>
            <a:headEnd/>
            <a:tailEnd type="triangle" w="med" len="med"/>
          </a:ln>
        </p:spPr>
        <p:txBody>
          <a:bodyPr/>
          <a:lstStyle/>
          <a:p>
            <a:endParaRPr lang="en-US"/>
          </a:p>
        </p:txBody>
      </p:sp>
      <p:sp>
        <p:nvSpPr>
          <p:cNvPr id="770056" name="Line 8"/>
          <p:cNvSpPr>
            <a:spLocks noChangeShapeType="1"/>
          </p:cNvSpPr>
          <p:nvPr/>
        </p:nvSpPr>
        <p:spPr bwMode="auto">
          <a:xfrm>
            <a:off x="6400800" y="3657600"/>
            <a:ext cx="685800" cy="228600"/>
          </a:xfrm>
          <a:prstGeom prst="line">
            <a:avLst/>
          </a:prstGeom>
          <a:noFill/>
          <a:ln w="57150">
            <a:solidFill>
              <a:srgbClr val="FF9933"/>
            </a:solidFill>
            <a:round/>
            <a:headEnd/>
            <a:tailEnd type="triangle" w="med" len="med"/>
          </a:ln>
        </p:spPr>
        <p:txBody>
          <a:bodyPr/>
          <a:lstStyle/>
          <a:p>
            <a:endParaRPr lang="en-US"/>
          </a:p>
        </p:txBody>
      </p:sp>
      <p:sp>
        <p:nvSpPr>
          <p:cNvPr id="770057" name="Line 9"/>
          <p:cNvSpPr>
            <a:spLocks noChangeShapeType="1"/>
          </p:cNvSpPr>
          <p:nvPr/>
        </p:nvSpPr>
        <p:spPr bwMode="auto">
          <a:xfrm flipH="1" flipV="1">
            <a:off x="6324600" y="3581400"/>
            <a:ext cx="609600" cy="228600"/>
          </a:xfrm>
          <a:prstGeom prst="line">
            <a:avLst/>
          </a:prstGeom>
          <a:noFill/>
          <a:ln w="38100">
            <a:solidFill>
              <a:srgbClr val="99FF33"/>
            </a:solidFill>
            <a:round/>
            <a:headEnd/>
            <a:tailEnd type="triangle" w="med" len="med"/>
          </a:ln>
        </p:spPr>
        <p:txBody>
          <a:bodyPr/>
          <a:lstStyle/>
          <a:p>
            <a:endParaRPr lang="en-US"/>
          </a:p>
        </p:txBody>
      </p:sp>
      <p:sp>
        <p:nvSpPr>
          <p:cNvPr id="770058" name="Line 10"/>
          <p:cNvSpPr>
            <a:spLocks noChangeShapeType="1"/>
          </p:cNvSpPr>
          <p:nvPr/>
        </p:nvSpPr>
        <p:spPr bwMode="auto">
          <a:xfrm flipH="1" flipV="1">
            <a:off x="5029200" y="3200400"/>
            <a:ext cx="685800" cy="304800"/>
          </a:xfrm>
          <a:prstGeom prst="line">
            <a:avLst/>
          </a:prstGeom>
          <a:noFill/>
          <a:ln w="38100">
            <a:solidFill>
              <a:srgbClr val="99FF33"/>
            </a:solidFill>
            <a:round/>
            <a:headEnd/>
            <a:tailEnd type="triangle" w="med" len="med"/>
          </a:ln>
        </p:spPr>
        <p:txBody>
          <a:bodyPr/>
          <a:lstStyle/>
          <a:p>
            <a:endParaRPr lang="en-US"/>
          </a:p>
        </p:txBody>
      </p:sp>
      <p:sp>
        <p:nvSpPr>
          <p:cNvPr id="770059" name="Text Box 11"/>
          <p:cNvSpPr txBox="1">
            <a:spLocks noChangeArrowheads="1"/>
          </p:cNvSpPr>
          <p:nvPr/>
        </p:nvSpPr>
        <p:spPr bwMode="auto">
          <a:xfrm>
            <a:off x="457200" y="2378075"/>
            <a:ext cx="2514600" cy="822325"/>
          </a:xfrm>
          <a:prstGeom prst="rect">
            <a:avLst/>
          </a:prstGeom>
          <a:solidFill>
            <a:schemeClr val="bg1"/>
          </a:solidFill>
          <a:ln w="9525">
            <a:noFill/>
            <a:miter lim="800000"/>
            <a:headEnd/>
            <a:tailEnd/>
          </a:ln>
        </p:spPr>
        <p:txBody>
          <a:bodyPr>
            <a:spAutoFit/>
          </a:bodyPr>
          <a:lstStyle/>
          <a:p>
            <a:pPr algn="ctr">
              <a:spcBef>
                <a:spcPct val="50000"/>
              </a:spcBef>
            </a:pPr>
            <a:r>
              <a:rPr lang="en-US" b="1">
                <a:latin typeface="Myriad Web" pitchFamily="34" charset="0"/>
              </a:rPr>
              <a:t>Response detected</a:t>
            </a:r>
          </a:p>
        </p:txBody>
      </p:sp>
      <p:grpSp>
        <p:nvGrpSpPr>
          <p:cNvPr id="2" name="Group 12"/>
          <p:cNvGrpSpPr>
            <a:grpSpLocks/>
          </p:cNvGrpSpPr>
          <p:nvPr/>
        </p:nvGrpSpPr>
        <p:grpSpPr bwMode="auto">
          <a:xfrm>
            <a:off x="50800" y="152400"/>
            <a:ext cx="1447800" cy="915988"/>
            <a:chOff x="240" y="96"/>
            <a:chExt cx="1104" cy="577"/>
          </a:xfrm>
        </p:grpSpPr>
        <p:sp>
          <p:nvSpPr>
            <p:cNvPr id="9243" name="Text Box 13"/>
            <p:cNvSpPr txBox="1">
              <a:spLocks noChangeArrowheads="1"/>
            </p:cNvSpPr>
            <p:nvPr/>
          </p:nvSpPr>
          <p:spPr bwMode="auto">
            <a:xfrm>
              <a:off x="240" y="96"/>
              <a:ext cx="912" cy="577"/>
            </a:xfrm>
            <a:prstGeom prst="rect">
              <a:avLst/>
            </a:prstGeom>
            <a:solidFill>
              <a:srgbClr val="C0C0C0"/>
            </a:solidFill>
            <a:ln w="9525">
              <a:noFill/>
              <a:miter lim="800000"/>
              <a:headEnd/>
              <a:tailEnd/>
            </a:ln>
          </p:spPr>
          <p:txBody>
            <a:bodyPr>
              <a:spAutoFit/>
            </a:bodyPr>
            <a:lstStyle/>
            <a:p>
              <a:pPr algn="ctr">
                <a:spcBef>
                  <a:spcPct val="50000"/>
                </a:spcBef>
              </a:pPr>
              <a:r>
                <a:rPr lang="en-AU" sz="1800" b="1">
                  <a:latin typeface="Myriad Web" pitchFamily="34" charset="0"/>
                </a:rPr>
                <a:t>SOUND IN EAR CANAL</a:t>
              </a:r>
            </a:p>
          </p:txBody>
        </p:sp>
        <p:sp>
          <p:nvSpPr>
            <p:cNvPr id="9244" name="AutoShape 14"/>
            <p:cNvSpPr>
              <a:spLocks noChangeArrowheads="1"/>
            </p:cNvSpPr>
            <p:nvPr/>
          </p:nvSpPr>
          <p:spPr bwMode="auto">
            <a:xfrm>
              <a:off x="1152" y="240"/>
              <a:ext cx="192" cy="96"/>
            </a:xfrm>
            <a:prstGeom prst="rightArrow">
              <a:avLst>
                <a:gd name="adj1" fmla="val 50000"/>
                <a:gd name="adj2" fmla="val 50000"/>
              </a:avLst>
            </a:prstGeom>
            <a:solidFill>
              <a:srgbClr val="C0C0C0"/>
            </a:solidFill>
            <a:ln w="9525">
              <a:noFill/>
              <a:miter lim="800000"/>
              <a:headEnd/>
              <a:tailEnd/>
            </a:ln>
          </p:spPr>
          <p:txBody>
            <a:bodyPr>
              <a:spAutoFit/>
            </a:bodyPr>
            <a:lstStyle/>
            <a:p>
              <a:endParaRPr lang="ar-SA"/>
            </a:p>
          </p:txBody>
        </p:sp>
      </p:grpSp>
      <p:grpSp>
        <p:nvGrpSpPr>
          <p:cNvPr id="3" name="Group 15"/>
          <p:cNvGrpSpPr>
            <a:grpSpLocks/>
          </p:cNvGrpSpPr>
          <p:nvPr/>
        </p:nvGrpSpPr>
        <p:grpSpPr bwMode="auto">
          <a:xfrm>
            <a:off x="1498600" y="152400"/>
            <a:ext cx="1600200" cy="641350"/>
            <a:chOff x="1344" y="96"/>
            <a:chExt cx="1008" cy="404"/>
          </a:xfrm>
        </p:grpSpPr>
        <p:sp>
          <p:nvSpPr>
            <p:cNvPr id="9241" name="Text Box 16"/>
            <p:cNvSpPr txBox="1">
              <a:spLocks noChangeArrowheads="1"/>
            </p:cNvSpPr>
            <p:nvPr/>
          </p:nvSpPr>
          <p:spPr bwMode="auto">
            <a:xfrm>
              <a:off x="1344" y="96"/>
              <a:ext cx="816" cy="404"/>
            </a:xfrm>
            <a:prstGeom prst="rect">
              <a:avLst/>
            </a:prstGeom>
            <a:solidFill>
              <a:srgbClr val="C0C0C0"/>
            </a:solidFill>
            <a:ln w="9525">
              <a:noFill/>
              <a:miter lim="800000"/>
              <a:headEnd/>
              <a:tailEnd/>
            </a:ln>
          </p:spPr>
          <p:txBody>
            <a:bodyPr>
              <a:spAutoFit/>
            </a:bodyPr>
            <a:lstStyle/>
            <a:p>
              <a:pPr algn="ctr">
                <a:spcBef>
                  <a:spcPct val="50000"/>
                </a:spcBef>
              </a:pPr>
              <a:r>
                <a:rPr lang="en-AU" sz="1800" b="1">
                  <a:latin typeface="Myriad Web" pitchFamily="34" charset="0"/>
                </a:rPr>
                <a:t>TRAVEL THRU ME</a:t>
              </a:r>
            </a:p>
          </p:txBody>
        </p:sp>
        <p:sp>
          <p:nvSpPr>
            <p:cNvPr id="9242" name="AutoShape 17"/>
            <p:cNvSpPr>
              <a:spLocks noChangeArrowheads="1"/>
            </p:cNvSpPr>
            <p:nvPr/>
          </p:nvSpPr>
          <p:spPr bwMode="auto">
            <a:xfrm>
              <a:off x="2160" y="240"/>
              <a:ext cx="192" cy="96"/>
            </a:xfrm>
            <a:prstGeom prst="rightArrow">
              <a:avLst>
                <a:gd name="adj1" fmla="val 50000"/>
                <a:gd name="adj2" fmla="val 50000"/>
              </a:avLst>
            </a:prstGeom>
            <a:solidFill>
              <a:srgbClr val="C0C0C0"/>
            </a:solidFill>
            <a:ln w="9525">
              <a:noFill/>
              <a:miter lim="800000"/>
              <a:headEnd/>
              <a:tailEnd/>
            </a:ln>
          </p:spPr>
          <p:txBody>
            <a:bodyPr>
              <a:spAutoFit/>
            </a:bodyPr>
            <a:lstStyle/>
            <a:p>
              <a:endParaRPr lang="ar-SA"/>
            </a:p>
          </p:txBody>
        </p:sp>
      </p:grpSp>
      <p:grpSp>
        <p:nvGrpSpPr>
          <p:cNvPr id="4" name="Group 18"/>
          <p:cNvGrpSpPr>
            <a:grpSpLocks/>
          </p:cNvGrpSpPr>
          <p:nvPr/>
        </p:nvGrpSpPr>
        <p:grpSpPr bwMode="auto">
          <a:xfrm>
            <a:off x="3098800" y="152400"/>
            <a:ext cx="1600200" cy="641350"/>
            <a:chOff x="1344" y="96"/>
            <a:chExt cx="1008" cy="404"/>
          </a:xfrm>
        </p:grpSpPr>
        <p:sp>
          <p:nvSpPr>
            <p:cNvPr id="9239" name="Text Box 19"/>
            <p:cNvSpPr txBox="1">
              <a:spLocks noChangeArrowheads="1"/>
            </p:cNvSpPr>
            <p:nvPr/>
          </p:nvSpPr>
          <p:spPr bwMode="auto">
            <a:xfrm>
              <a:off x="1344" y="96"/>
              <a:ext cx="816" cy="404"/>
            </a:xfrm>
            <a:prstGeom prst="rect">
              <a:avLst/>
            </a:prstGeom>
            <a:solidFill>
              <a:srgbClr val="C0C0C0"/>
            </a:solidFill>
            <a:ln w="9525">
              <a:noFill/>
              <a:miter lim="800000"/>
              <a:headEnd/>
              <a:tailEnd/>
            </a:ln>
          </p:spPr>
          <p:txBody>
            <a:bodyPr>
              <a:spAutoFit/>
            </a:bodyPr>
            <a:lstStyle/>
            <a:p>
              <a:pPr algn="ctr">
                <a:spcBef>
                  <a:spcPct val="50000"/>
                </a:spcBef>
              </a:pPr>
              <a:r>
                <a:rPr lang="en-AU" sz="1800" b="1">
                  <a:latin typeface="Myriad Web" pitchFamily="34" charset="0"/>
                </a:rPr>
                <a:t>FWD COCHLEA</a:t>
              </a:r>
            </a:p>
          </p:txBody>
        </p:sp>
        <p:sp>
          <p:nvSpPr>
            <p:cNvPr id="9240" name="AutoShape 20"/>
            <p:cNvSpPr>
              <a:spLocks noChangeArrowheads="1"/>
            </p:cNvSpPr>
            <p:nvPr/>
          </p:nvSpPr>
          <p:spPr bwMode="auto">
            <a:xfrm>
              <a:off x="2160" y="240"/>
              <a:ext cx="192" cy="96"/>
            </a:xfrm>
            <a:prstGeom prst="rightArrow">
              <a:avLst>
                <a:gd name="adj1" fmla="val 50000"/>
                <a:gd name="adj2" fmla="val 50000"/>
              </a:avLst>
            </a:prstGeom>
            <a:solidFill>
              <a:srgbClr val="C0C0C0"/>
            </a:solidFill>
            <a:ln w="9525">
              <a:noFill/>
              <a:miter lim="800000"/>
              <a:headEnd/>
              <a:tailEnd/>
            </a:ln>
          </p:spPr>
          <p:txBody>
            <a:bodyPr>
              <a:spAutoFit/>
            </a:bodyPr>
            <a:lstStyle/>
            <a:p>
              <a:endParaRPr lang="ar-SA"/>
            </a:p>
          </p:txBody>
        </p:sp>
      </p:grpSp>
      <p:grpSp>
        <p:nvGrpSpPr>
          <p:cNvPr id="5" name="Group 21"/>
          <p:cNvGrpSpPr>
            <a:grpSpLocks/>
          </p:cNvGrpSpPr>
          <p:nvPr/>
        </p:nvGrpSpPr>
        <p:grpSpPr bwMode="auto">
          <a:xfrm>
            <a:off x="4699000" y="152400"/>
            <a:ext cx="1600200" cy="641350"/>
            <a:chOff x="1344" y="96"/>
            <a:chExt cx="1008" cy="404"/>
          </a:xfrm>
        </p:grpSpPr>
        <p:sp>
          <p:nvSpPr>
            <p:cNvPr id="9237" name="Text Box 22"/>
            <p:cNvSpPr txBox="1">
              <a:spLocks noChangeArrowheads="1"/>
            </p:cNvSpPr>
            <p:nvPr/>
          </p:nvSpPr>
          <p:spPr bwMode="auto">
            <a:xfrm>
              <a:off x="1344" y="96"/>
              <a:ext cx="816" cy="404"/>
            </a:xfrm>
            <a:prstGeom prst="rect">
              <a:avLst/>
            </a:prstGeom>
            <a:solidFill>
              <a:srgbClr val="C0C0C0"/>
            </a:solidFill>
            <a:ln w="9525">
              <a:noFill/>
              <a:miter lim="800000"/>
              <a:headEnd/>
              <a:tailEnd/>
            </a:ln>
          </p:spPr>
          <p:txBody>
            <a:bodyPr>
              <a:spAutoFit/>
            </a:bodyPr>
            <a:lstStyle/>
            <a:p>
              <a:pPr algn="ctr">
                <a:spcBef>
                  <a:spcPct val="50000"/>
                </a:spcBef>
              </a:pPr>
              <a:r>
                <a:rPr lang="en-AU" sz="1800" b="1">
                  <a:latin typeface="Myriad Web" pitchFamily="34" charset="0"/>
                </a:rPr>
                <a:t>BWD COCHLEA</a:t>
              </a:r>
            </a:p>
          </p:txBody>
        </p:sp>
        <p:sp>
          <p:nvSpPr>
            <p:cNvPr id="9238" name="AutoShape 23"/>
            <p:cNvSpPr>
              <a:spLocks noChangeArrowheads="1"/>
            </p:cNvSpPr>
            <p:nvPr/>
          </p:nvSpPr>
          <p:spPr bwMode="auto">
            <a:xfrm>
              <a:off x="2160" y="240"/>
              <a:ext cx="192" cy="96"/>
            </a:xfrm>
            <a:prstGeom prst="rightArrow">
              <a:avLst>
                <a:gd name="adj1" fmla="val 50000"/>
                <a:gd name="adj2" fmla="val 50000"/>
              </a:avLst>
            </a:prstGeom>
            <a:solidFill>
              <a:srgbClr val="C0C0C0"/>
            </a:solidFill>
            <a:ln w="9525">
              <a:noFill/>
              <a:miter lim="800000"/>
              <a:headEnd/>
              <a:tailEnd/>
            </a:ln>
          </p:spPr>
          <p:txBody>
            <a:bodyPr>
              <a:spAutoFit/>
            </a:bodyPr>
            <a:lstStyle/>
            <a:p>
              <a:endParaRPr lang="ar-SA"/>
            </a:p>
          </p:txBody>
        </p:sp>
      </p:grpSp>
      <p:grpSp>
        <p:nvGrpSpPr>
          <p:cNvPr id="6" name="Group 24"/>
          <p:cNvGrpSpPr>
            <a:grpSpLocks/>
          </p:cNvGrpSpPr>
          <p:nvPr/>
        </p:nvGrpSpPr>
        <p:grpSpPr bwMode="auto">
          <a:xfrm>
            <a:off x="6299200" y="152400"/>
            <a:ext cx="1600200" cy="641350"/>
            <a:chOff x="1344" y="96"/>
            <a:chExt cx="1008" cy="404"/>
          </a:xfrm>
        </p:grpSpPr>
        <p:sp>
          <p:nvSpPr>
            <p:cNvPr id="9235" name="Text Box 25"/>
            <p:cNvSpPr txBox="1">
              <a:spLocks noChangeArrowheads="1"/>
            </p:cNvSpPr>
            <p:nvPr/>
          </p:nvSpPr>
          <p:spPr bwMode="auto">
            <a:xfrm>
              <a:off x="1344" y="96"/>
              <a:ext cx="816" cy="404"/>
            </a:xfrm>
            <a:prstGeom prst="rect">
              <a:avLst/>
            </a:prstGeom>
            <a:solidFill>
              <a:srgbClr val="C0C0C0"/>
            </a:solidFill>
            <a:ln w="9525">
              <a:noFill/>
              <a:miter lim="800000"/>
              <a:headEnd/>
              <a:tailEnd/>
            </a:ln>
          </p:spPr>
          <p:txBody>
            <a:bodyPr>
              <a:spAutoFit/>
            </a:bodyPr>
            <a:lstStyle/>
            <a:p>
              <a:pPr>
                <a:spcBef>
                  <a:spcPct val="50000"/>
                </a:spcBef>
              </a:pPr>
              <a:r>
                <a:rPr lang="en-AU" sz="1800" b="1">
                  <a:latin typeface="Myriad Web" pitchFamily="34" charset="0"/>
                </a:rPr>
                <a:t>TRAVEL THRU ME</a:t>
              </a:r>
            </a:p>
          </p:txBody>
        </p:sp>
        <p:sp>
          <p:nvSpPr>
            <p:cNvPr id="9236" name="AutoShape 26"/>
            <p:cNvSpPr>
              <a:spLocks noChangeArrowheads="1"/>
            </p:cNvSpPr>
            <p:nvPr/>
          </p:nvSpPr>
          <p:spPr bwMode="auto">
            <a:xfrm>
              <a:off x="2160" y="240"/>
              <a:ext cx="192" cy="96"/>
            </a:xfrm>
            <a:prstGeom prst="rightArrow">
              <a:avLst>
                <a:gd name="adj1" fmla="val 50000"/>
                <a:gd name="adj2" fmla="val 50000"/>
              </a:avLst>
            </a:prstGeom>
            <a:solidFill>
              <a:srgbClr val="C0C0C0"/>
            </a:solidFill>
            <a:ln w="9525">
              <a:noFill/>
              <a:miter lim="800000"/>
              <a:headEnd/>
              <a:tailEnd/>
            </a:ln>
          </p:spPr>
          <p:txBody>
            <a:bodyPr>
              <a:spAutoFit/>
            </a:bodyPr>
            <a:lstStyle/>
            <a:p>
              <a:endParaRPr lang="ar-SA"/>
            </a:p>
          </p:txBody>
        </p:sp>
      </p:grpSp>
      <p:sp>
        <p:nvSpPr>
          <p:cNvPr id="770075" name="Text Box 27"/>
          <p:cNvSpPr txBox="1">
            <a:spLocks noChangeArrowheads="1"/>
          </p:cNvSpPr>
          <p:nvPr/>
        </p:nvSpPr>
        <p:spPr bwMode="auto">
          <a:xfrm>
            <a:off x="7899400" y="152400"/>
            <a:ext cx="1195388" cy="915988"/>
          </a:xfrm>
          <a:prstGeom prst="rect">
            <a:avLst/>
          </a:prstGeom>
          <a:solidFill>
            <a:srgbClr val="C0C0C0"/>
          </a:solidFill>
          <a:ln w="9525">
            <a:noFill/>
            <a:miter lim="800000"/>
            <a:headEnd/>
            <a:tailEnd/>
          </a:ln>
        </p:spPr>
        <p:txBody>
          <a:bodyPr>
            <a:spAutoFit/>
          </a:bodyPr>
          <a:lstStyle/>
          <a:p>
            <a:pPr algn="ctr">
              <a:spcBef>
                <a:spcPct val="50000"/>
              </a:spcBef>
            </a:pPr>
            <a:r>
              <a:rPr lang="en-AU" sz="1800" b="1">
                <a:latin typeface="Myriad Web" pitchFamily="34" charset="0"/>
              </a:rPr>
              <a:t>SOUND IN EAR CANAL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70053"/>
                                        </p:tgtEl>
                                        <p:attrNameLst>
                                          <p:attrName>style.visibility</p:attrName>
                                        </p:attrNameLst>
                                      </p:cBhvr>
                                      <p:to>
                                        <p:strVal val="visible"/>
                                      </p:to>
                                    </p:set>
                                    <p:animEffect transition="in" filter="wipe(left)">
                                      <p:cBhvr>
                                        <p:cTn id="7" dur="500"/>
                                        <p:tgtEl>
                                          <p:spTgt spid="77005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70054"/>
                                        </p:tgtEl>
                                        <p:attrNameLst>
                                          <p:attrName>style.visibility</p:attrName>
                                        </p:attrNameLst>
                                      </p:cBhvr>
                                      <p:to>
                                        <p:strVal val="visible"/>
                                      </p:to>
                                    </p:set>
                                    <p:animEffect transition="in" filter="wipe(left)">
                                      <p:cBhvr>
                                        <p:cTn id="12" dur="500"/>
                                        <p:tgtEl>
                                          <p:spTgt spid="77005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70055"/>
                                        </p:tgtEl>
                                        <p:attrNameLst>
                                          <p:attrName>style.visibility</p:attrName>
                                        </p:attrNameLst>
                                      </p:cBhvr>
                                      <p:to>
                                        <p:strVal val="visible"/>
                                      </p:to>
                                    </p:set>
                                    <p:animEffect transition="in" filter="wipe(left)">
                                      <p:cBhvr>
                                        <p:cTn id="17" dur="500"/>
                                        <p:tgtEl>
                                          <p:spTgt spid="77005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70056"/>
                                        </p:tgtEl>
                                        <p:attrNameLst>
                                          <p:attrName>style.visibility</p:attrName>
                                        </p:attrNameLst>
                                      </p:cBhvr>
                                      <p:to>
                                        <p:strVal val="visible"/>
                                      </p:to>
                                    </p:set>
                                    <p:animEffect transition="in" filter="wipe(left)">
                                      <p:cBhvr>
                                        <p:cTn id="22" dur="500"/>
                                        <p:tgtEl>
                                          <p:spTgt spid="77005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grpId="0" nodeType="clickEffect">
                                  <p:stCondLst>
                                    <p:cond delay="0"/>
                                  </p:stCondLst>
                                  <p:childTnLst>
                                    <p:set>
                                      <p:cBhvr>
                                        <p:cTn id="26" dur="1" fill="hold">
                                          <p:stCondLst>
                                            <p:cond delay="0"/>
                                          </p:stCondLst>
                                        </p:cTn>
                                        <p:tgtEl>
                                          <p:spTgt spid="770057"/>
                                        </p:tgtEl>
                                        <p:attrNameLst>
                                          <p:attrName>style.visibility</p:attrName>
                                        </p:attrNameLst>
                                      </p:cBhvr>
                                      <p:to>
                                        <p:strVal val="visible"/>
                                      </p:to>
                                    </p:set>
                                    <p:animEffect transition="in" filter="wipe(right)">
                                      <p:cBhvr>
                                        <p:cTn id="27" dur="500"/>
                                        <p:tgtEl>
                                          <p:spTgt spid="7700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770058"/>
                                        </p:tgtEl>
                                        <p:attrNameLst>
                                          <p:attrName>style.visibility</p:attrName>
                                        </p:attrNameLst>
                                      </p:cBhvr>
                                      <p:to>
                                        <p:strVal val="visible"/>
                                      </p:to>
                                    </p:set>
                                    <p:animEffect transition="in" filter="wipe(right)">
                                      <p:cBhvr>
                                        <p:cTn id="32" dur="500"/>
                                        <p:tgtEl>
                                          <p:spTgt spid="77005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770052"/>
                                        </p:tgtEl>
                                        <p:attrNameLst>
                                          <p:attrName>style.visibility</p:attrName>
                                        </p:attrNameLst>
                                      </p:cBhvr>
                                      <p:to>
                                        <p:strVal val="visible"/>
                                      </p:to>
                                    </p:set>
                                    <p:animEffect transition="in" filter="wipe(right)">
                                      <p:cBhvr>
                                        <p:cTn id="37" dur="500"/>
                                        <p:tgtEl>
                                          <p:spTgt spid="770052"/>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499"/>
                                          </p:stCondLst>
                                        </p:cTn>
                                        <p:tgtEl>
                                          <p:spTgt spid="770059"/>
                                        </p:tgtEl>
                                        <p:attrNameLst>
                                          <p:attrName>style.visibility</p:attrName>
                                        </p:attrNameLst>
                                      </p:cBhvr>
                                      <p:to>
                                        <p:strVal val="visible"/>
                                      </p:to>
                                    </p:set>
                                  </p:childTnLst>
                                </p:cTn>
                              </p:par>
                            </p:childTnLst>
                          </p:cTn>
                        </p:par>
                        <p:par>
                          <p:cTn id="42" fill="hold">
                            <p:stCondLst>
                              <p:cond delay="500"/>
                            </p:stCondLst>
                            <p:childTnLst>
                              <p:par>
                                <p:cTn id="43" presetID="22" presetClass="entr" presetSubtype="8" fill="hold"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left)">
                                      <p:cBhvr>
                                        <p:cTn id="45" dur="500"/>
                                        <p:tgtEl>
                                          <p:spTgt spid="2"/>
                                        </p:tgtEl>
                                      </p:cBhvr>
                                    </p:animEffect>
                                  </p:childTnLst>
                                </p:cTn>
                              </p:par>
                            </p:childTnLst>
                          </p:cTn>
                        </p:par>
                        <p:par>
                          <p:cTn id="46" fill="hold">
                            <p:stCondLst>
                              <p:cond delay="1000"/>
                            </p:stCondLst>
                            <p:childTnLst>
                              <p:par>
                                <p:cTn id="47" presetID="22" presetClass="entr" presetSubtype="8"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left)">
                                      <p:cBhvr>
                                        <p:cTn id="49" dur="500"/>
                                        <p:tgtEl>
                                          <p:spTgt spid="3"/>
                                        </p:tgtEl>
                                      </p:cBhvr>
                                    </p:animEffect>
                                  </p:childTnLst>
                                </p:cTn>
                              </p:par>
                            </p:childTnLst>
                          </p:cTn>
                        </p:par>
                        <p:par>
                          <p:cTn id="50" fill="hold">
                            <p:stCondLst>
                              <p:cond delay="1500"/>
                            </p:stCondLst>
                            <p:childTnLst>
                              <p:par>
                                <p:cTn id="51" presetID="22" presetClass="entr" presetSubtype="8" fill="hold"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par>
                          <p:cTn id="54" fill="hold">
                            <p:stCondLst>
                              <p:cond delay="2000"/>
                            </p:stCondLst>
                            <p:childTnLst>
                              <p:par>
                                <p:cTn id="55" presetID="22" presetClass="entr" presetSubtype="8"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left)">
                                      <p:cBhvr>
                                        <p:cTn id="57" dur="500"/>
                                        <p:tgtEl>
                                          <p:spTgt spid="5"/>
                                        </p:tgtEl>
                                      </p:cBhvr>
                                    </p:animEffect>
                                  </p:childTnLst>
                                </p:cTn>
                              </p:par>
                            </p:childTnLst>
                          </p:cTn>
                        </p:par>
                        <p:par>
                          <p:cTn id="58" fill="hold">
                            <p:stCondLst>
                              <p:cond delay="2500"/>
                            </p:stCondLst>
                            <p:childTnLst>
                              <p:par>
                                <p:cTn id="59" presetID="22" presetClass="entr" presetSubtype="8"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wipe(left)">
                                      <p:cBhvr>
                                        <p:cTn id="61" dur="500"/>
                                        <p:tgtEl>
                                          <p:spTgt spid="6"/>
                                        </p:tgtEl>
                                      </p:cBhvr>
                                    </p:animEffect>
                                  </p:childTnLst>
                                </p:cTn>
                              </p:par>
                            </p:childTnLst>
                          </p:cTn>
                        </p:par>
                        <p:par>
                          <p:cTn id="62" fill="hold">
                            <p:stCondLst>
                              <p:cond delay="3000"/>
                            </p:stCondLst>
                            <p:childTnLst>
                              <p:par>
                                <p:cTn id="63" presetID="22" presetClass="entr" presetSubtype="8" fill="hold" grpId="0" nodeType="afterEffect">
                                  <p:stCondLst>
                                    <p:cond delay="0"/>
                                  </p:stCondLst>
                                  <p:childTnLst>
                                    <p:set>
                                      <p:cBhvr>
                                        <p:cTn id="64" dur="1" fill="hold">
                                          <p:stCondLst>
                                            <p:cond delay="0"/>
                                          </p:stCondLst>
                                        </p:cTn>
                                        <p:tgtEl>
                                          <p:spTgt spid="770075"/>
                                        </p:tgtEl>
                                        <p:attrNameLst>
                                          <p:attrName>style.visibility</p:attrName>
                                        </p:attrNameLst>
                                      </p:cBhvr>
                                      <p:to>
                                        <p:strVal val="visible"/>
                                      </p:to>
                                    </p:set>
                                    <p:animEffect transition="in" filter="wipe(left)">
                                      <p:cBhvr>
                                        <p:cTn id="65" dur="500"/>
                                        <p:tgtEl>
                                          <p:spTgt spid="770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052" grpId="0" animBg="1"/>
      <p:bldP spid="770053" grpId="0" animBg="1"/>
      <p:bldP spid="770054" grpId="0" animBg="1"/>
      <p:bldP spid="770055" grpId="0" animBg="1"/>
      <p:bldP spid="770056" grpId="0" animBg="1"/>
      <p:bldP spid="770057" grpId="0" animBg="1"/>
      <p:bldP spid="770058" grpId="0" animBg="1"/>
      <p:bldP spid="770059" grpId="0" animBg="1" autoUpdateAnimBg="0"/>
      <p:bldP spid="770075"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AU" smtClean="0"/>
              <a:t>OAEs</a:t>
            </a:r>
            <a:endParaRPr lang="en-US" smtClean="0"/>
          </a:p>
        </p:txBody>
      </p:sp>
      <p:sp>
        <p:nvSpPr>
          <p:cNvPr id="87043" name="Rectangle 3"/>
          <p:cNvSpPr>
            <a:spLocks noGrp="1" noChangeArrowheads="1"/>
          </p:cNvSpPr>
          <p:nvPr>
            <p:ph type="body" idx="1"/>
          </p:nvPr>
        </p:nvSpPr>
        <p:spPr/>
        <p:txBody>
          <a:bodyPr/>
          <a:lstStyle/>
          <a:p>
            <a:pPr eaLnBrk="1" hangingPunct="1"/>
            <a:r>
              <a:rPr lang="en-AU" smtClean="0"/>
              <a:t>Otoacoustic emissions</a:t>
            </a:r>
          </a:p>
          <a:p>
            <a:pPr eaLnBrk="1" hangingPunct="1"/>
            <a:r>
              <a:rPr lang="en-AU" smtClean="0"/>
              <a:t>“Echo”-like response of outer hair cells of the cochlea</a:t>
            </a:r>
          </a:p>
          <a:p>
            <a:pPr eaLnBrk="1" hangingPunct="1"/>
            <a:r>
              <a:rPr lang="en-AU" smtClean="0"/>
              <a:t>Can only indicate functioning outer hair cells and good middle ear function. </a:t>
            </a:r>
          </a:p>
          <a:p>
            <a:pPr eaLnBrk="1" hangingPunct="1"/>
            <a:endParaRPr lang="en-AU" smtClean="0"/>
          </a:p>
          <a:p>
            <a:pPr algn="ct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r>
              <a:rPr lang="en-US" smtClean="0"/>
              <a:t>Types of OAEs</a:t>
            </a:r>
          </a:p>
        </p:txBody>
      </p:sp>
      <p:sp>
        <p:nvSpPr>
          <p:cNvPr id="88067" name="Rectangle 3"/>
          <p:cNvSpPr>
            <a:spLocks noGrp="1" noChangeArrowheads="1"/>
          </p:cNvSpPr>
          <p:nvPr>
            <p:ph type="body" idx="1"/>
          </p:nvPr>
        </p:nvSpPr>
        <p:spPr>
          <a:xfrm>
            <a:off x="914400" y="2114550"/>
            <a:ext cx="8229600" cy="4438650"/>
          </a:xfrm>
        </p:spPr>
        <p:txBody>
          <a:bodyPr/>
          <a:lstStyle/>
          <a:p>
            <a:pPr eaLnBrk="1" hangingPunct="1"/>
            <a:r>
              <a:rPr lang="en-US" smtClean="0"/>
              <a:t>Spontaneous</a:t>
            </a:r>
          </a:p>
          <a:p>
            <a:pPr lvl="1" eaLnBrk="1" hangingPunct="1"/>
            <a:r>
              <a:rPr lang="en-US" smtClean="0"/>
              <a:t>20-60% of population, related to age</a:t>
            </a:r>
          </a:p>
          <a:p>
            <a:pPr lvl="1" eaLnBrk="1" hangingPunct="1"/>
            <a:r>
              <a:rPr lang="en-US" smtClean="0"/>
              <a:t>Not clinically useful</a:t>
            </a:r>
          </a:p>
          <a:p>
            <a:pPr lvl="1" eaLnBrk="1" hangingPunct="1"/>
            <a:r>
              <a:rPr lang="en-US" smtClean="0"/>
              <a:t>Not related to tinnitus</a:t>
            </a:r>
          </a:p>
          <a:p>
            <a:pPr eaLnBrk="1" hangingPunct="1"/>
            <a:r>
              <a:rPr lang="en-US" smtClean="0"/>
              <a:t>Evoked</a:t>
            </a:r>
          </a:p>
          <a:p>
            <a:pPr lvl="1" eaLnBrk="1" hangingPunct="1"/>
            <a:r>
              <a:rPr lang="en-US" smtClean="0"/>
              <a:t>Present in normal ears</a:t>
            </a:r>
          </a:p>
          <a:p>
            <a:pPr lvl="1" eaLnBrk="1" hangingPunct="1"/>
            <a:r>
              <a:rPr lang="en-US" smtClean="0"/>
              <a:t>Not present in ears with SNHL greater than 25-30 dB </a:t>
            </a:r>
          </a:p>
          <a:p>
            <a:pPr lvl="1" eaLnBrk="1" hangingPunct="1"/>
            <a:r>
              <a:rPr lang="en-US" smtClean="0"/>
              <a:t>Absent in presence of conductive hearing loss. WHY?</a:t>
            </a:r>
          </a:p>
          <a:p>
            <a:pPr lvl="1" eaLnBrk="1" hangingPunct="1"/>
            <a:endParaRPr lang="en-US" smtClean="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mtClean="0"/>
              <a:t>Evoked OAEs</a:t>
            </a:r>
            <a:endParaRPr lang="en-AU" smtClean="0"/>
          </a:p>
        </p:txBody>
      </p:sp>
      <p:sp>
        <p:nvSpPr>
          <p:cNvPr id="89091" name="Rectangle 3"/>
          <p:cNvSpPr>
            <a:spLocks noGrp="1" noChangeArrowheads="1"/>
          </p:cNvSpPr>
          <p:nvPr>
            <p:ph type="body" sz="half" idx="1"/>
          </p:nvPr>
        </p:nvSpPr>
        <p:spPr>
          <a:xfrm>
            <a:off x="914400" y="1905000"/>
            <a:ext cx="4495800" cy="4572000"/>
          </a:xfrm>
        </p:spPr>
        <p:txBody>
          <a:bodyPr/>
          <a:lstStyle/>
          <a:p>
            <a:pPr marL="190500" indent="-190500" eaLnBrk="1" hangingPunct="1"/>
            <a:r>
              <a:rPr lang="en-US" sz="2400" smtClean="0"/>
              <a:t>Types</a:t>
            </a:r>
          </a:p>
          <a:p>
            <a:pPr marL="558800" lvl="1" indent="-177800" eaLnBrk="1" hangingPunct="1"/>
            <a:r>
              <a:rPr lang="en-US" sz="2000" smtClean="0"/>
              <a:t>Click (transient) evoked OAE- TEOAE</a:t>
            </a:r>
          </a:p>
          <a:p>
            <a:pPr marL="749300" lvl="2" indent="203200" eaLnBrk="1" hangingPunct="1"/>
            <a:r>
              <a:rPr lang="en-US" sz="1800" smtClean="0"/>
              <a:t>Absent for sensori neural  loss greater than 20-30dB HL</a:t>
            </a:r>
          </a:p>
          <a:p>
            <a:pPr marL="558800" lvl="1" indent="-177800" eaLnBrk="1" hangingPunct="1"/>
            <a:r>
              <a:rPr lang="en-US" sz="2000" smtClean="0"/>
              <a:t>Distortion product OAE (DPOAE)</a:t>
            </a:r>
          </a:p>
          <a:p>
            <a:pPr marL="749300" lvl="2" indent="203200" eaLnBrk="1" hangingPunct="1"/>
            <a:r>
              <a:rPr lang="en-US" sz="1800" smtClean="0"/>
              <a:t>Absent in sensori neural losses greater than 45-55 dB HL</a:t>
            </a:r>
            <a:endParaRPr lang="en-AU" sz="1800" smtClean="0"/>
          </a:p>
        </p:txBody>
      </p:sp>
      <p:pic>
        <p:nvPicPr>
          <p:cNvPr id="89092" name="Picture 4" descr="OAE"/>
          <p:cNvPicPr>
            <a:picLocks noGrp="1" noChangeAspect="1" noChangeArrowheads="1"/>
          </p:cNvPicPr>
          <p:nvPr>
            <p:ph sz="quarter" idx="2"/>
          </p:nvPr>
        </p:nvPicPr>
        <p:blipFill>
          <a:blip r:embed="rId3"/>
          <a:srcRect/>
          <a:stretch>
            <a:fillRect/>
          </a:stretch>
        </p:blipFill>
        <p:spPr>
          <a:xfrm>
            <a:off x="5437188" y="1882775"/>
            <a:ext cx="2447925" cy="2025650"/>
          </a:xfrm>
          <a:noFill/>
        </p:spPr>
      </p:pic>
      <p:pic>
        <p:nvPicPr>
          <p:cNvPr id="89093" name="Picture 5" descr="oae1"/>
          <p:cNvPicPr>
            <a:picLocks noGrp="1" noChangeAspect="1" noChangeArrowheads="1"/>
          </p:cNvPicPr>
          <p:nvPr>
            <p:ph sz="quarter" idx="3"/>
          </p:nvPr>
        </p:nvPicPr>
        <p:blipFill>
          <a:blip r:embed="rId4"/>
          <a:srcRect/>
          <a:stretch>
            <a:fillRect/>
          </a:stretch>
        </p:blipFill>
        <p:spPr>
          <a:xfrm>
            <a:off x="5435600" y="3625850"/>
            <a:ext cx="2465388" cy="2851150"/>
          </a:xfr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pPr eaLnBrk="1" hangingPunct="1"/>
            <a:r>
              <a:rPr lang="en-AU" smtClean="0"/>
              <a:t>Acquisition</a:t>
            </a:r>
            <a:endParaRPr lang="en-US" smtClean="0"/>
          </a:p>
        </p:txBody>
      </p:sp>
      <p:sp>
        <p:nvSpPr>
          <p:cNvPr id="90115" name="Rectangle 3"/>
          <p:cNvSpPr>
            <a:spLocks noGrp="1" noChangeArrowheads="1"/>
          </p:cNvSpPr>
          <p:nvPr>
            <p:ph type="body" idx="1"/>
          </p:nvPr>
        </p:nvSpPr>
        <p:spPr/>
        <p:txBody>
          <a:bodyPr/>
          <a:lstStyle/>
          <a:p>
            <a:pPr eaLnBrk="1" hangingPunct="1"/>
            <a:r>
              <a:rPr lang="en-AU" smtClean="0"/>
              <a:t>Not affected by sleep but needs test subject to be still and compliant</a:t>
            </a:r>
          </a:p>
          <a:p>
            <a:pPr eaLnBrk="1" hangingPunct="1"/>
            <a:r>
              <a:rPr lang="en-AU" smtClean="0"/>
              <a:t>Very quick</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AU" smtClean="0"/>
              <a:t>clinical applications</a:t>
            </a:r>
            <a:endParaRPr lang="en-US" smtClean="0"/>
          </a:p>
        </p:txBody>
      </p:sp>
      <p:sp>
        <p:nvSpPr>
          <p:cNvPr id="91139" name="Rectangle 3"/>
          <p:cNvSpPr>
            <a:spLocks noGrp="1" noChangeArrowheads="1"/>
          </p:cNvSpPr>
          <p:nvPr>
            <p:ph type="body" idx="1"/>
          </p:nvPr>
        </p:nvSpPr>
        <p:spPr>
          <a:xfrm>
            <a:off x="914400" y="2114550"/>
            <a:ext cx="8229600" cy="4438650"/>
          </a:xfrm>
        </p:spPr>
        <p:txBody>
          <a:bodyPr/>
          <a:lstStyle/>
          <a:p>
            <a:pPr eaLnBrk="1" hangingPunct="1"/>
            <a:r>
              <a:rPr lang="en-US" sz="2400" smtClean="0"/>
              <a:t>Quick screening tool</a:t>
            </a:r>
          </a:p>
          <a:p>
            <a:pPr eaLnBrk="1" hangingPunct="1"/>
            <a:r>
              <a:rPr lang="en-US" sz="2400" smtClean="0"/>
              <a:t>Good indicator of cochlear reserve- correlated with hearing</a:t>
            </a:r>
          </a:p>
          <a:p>
            <a:pPr eaLnBrk="1" hangingPunct="1"/>
            <a:r>
              <a:rPr lang="en-US" sz="2400" smtClean="0"/>
              <a:t>Monitoring</a:t>
            </a:r>
          </a:p>
          <a:p>
            <a:pPr eaLnBrk="1" hangingPunct="1"/>
            <a:r>
              <a:rPr lang="en-US" sz="2400" smtClean="0"/>
              <a:t>TEOAE present with hearing loss up to  30dBHL</a:t>
            </a:r>
          </a:p>
          <a:p>
            <a:pPr eaLnBrk="1" hangingPunct="1"/>
            <a:r>
              <a:rPr lang="en-US" sz="2400" smtClean="0"/>
              <a:t>DPOAE present with hearing loss up to  50dB HL</a:t>
            </a:r>
          </a:p>
          <a:p>
            <a:pPr eaLnBrk="1" hangingPunct="1"/>
            <a:r>
              <a:rPr lang="en-US" sz="2400" smtClean="0"/>
              <a:t>Monitoring of drug ototoxicity (can affect OAE before HL present)</a:t>
            </a:r>
          </a:p>
          <a:p>
            <a:pPr eaLnBrk="1" hangingPunct="1"/>
            <a:r>
              <a:rPr lang="en-US" sz="2400" smtClean="0"/>
              <a:t>Sensory vs. neural HL</a:t>
            </a:r>
          </a:p>
          <a:p>
            <a:pPr eaLnBrk="1" hangingPunct="1">
              <a:buFont typeface="Wingdings" pitchFamily="2" charset="2"/>
              <a:buNone/>
            </a:pPr>
            <a:endParaRPr lang="en-US" sz="2400" smtClean="0"/>
          </a:p>
          <a:p>
            <a:pPr eaLnBrk="1" hangingPunct="1"/>
            <a:endParaRPr lang="en-US" sz="2400" smtClean="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eaLnBrk="1" hangingPunct="1"/>
            <a:r>
              <a:rPr lang="en-AU" smtClean="0"/>
              <a:t>clinical limitations</a:t>
            </a:r>
            <a:endParaRPr lang="en-US" smtClean="0"/>
          </a:p>
        </p:txBody>
      </p:sp>
      <p:sp>
        <p:nvSpPr>
          <p:cNvPr id="92163" name="Rectangle 3"/>
          <p:cNvSpPr>
            <a:spLocks noGrp="1" noChangeArrowheads="1"/>
          </p:cNvSpPr>
          <p:nvPr>
            <p:ph type="body" idx="1"/>
          </p:nvPr>
        </p:nvSpPr>
        <p:spPr/>
        <p:txBody>
          <a:bodyPr/>
          <a:lstStyle/>
          <a:p>
            <a:pPr eaLnBrk="1" hangingPunct="1"/>
            <a:r>
              <a:rPr lang="en-US" smtClean="0"/>
              <a:t>Problems because of middle ear disease</a:t>
            </a:r>
          </a:p>
          <a:p>
            <a:pPr eaLnBrk="1" hangingPunct="1"/>
            <a:r>
              <a:rPr lang="en-US" smtClean="0"/>
              <a:t>Not sensitive for neonates within 24 hours of birth</a:t>
            </a:r>
          </a:p>
          <a:p>
            <a:pPr eaLnBrk="1" hangingPunct="1"/>
            <a:r>
              <a:rPr lang="en-US" smtClean="0"/>
              <a:t>Results affected by test conditions</a:t>
            </a:r>
          </a:p>
          <a:p>
            <a:pPr lvl="1" eaLnBrk="1" hangingPunct="1"/>
            <a:r>
              <a:rPr lang="en-US" smtClean="0"/>
              <a:t>Noise</a:t>
            </a:r>
          </a:p>
          <a:p>
            <a:pPr lvl="1" eaLnBrk="1" hangingPunct="1"/>
            <a:r>
              <a:rPr lang="en-US" smtClean="0"/>
              <a:t>Electrical interference</a:t>
            </a:r>
          </a:p>
          <a:p>
            <a:pPr eaLnBrk="1" hangingPunct="1"/>
            <a:r>
              <a:rPr lang="en-US" smtClean="0"/>
              <a:t>Not a test of hearing- limited application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838200" y="2590800"/>
            <a:ext cx="8382000" cy="1447800"/>
          </a:xfrm>
        </p:spPr>
        <p:txBody>
          <a:bodyPr/>
          <a:lstStyle/>
          <a:p>
            <a:pPr eaLnBrk="1" hangingPunct="1"/>
            <a:r>
              <a:rPr lang="en-AU" smtClean="0"/>
              <a:t>electrocochleography</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11l1c2"/>
          <p:cNvPicPr>
            <a:picLocks noChangeAspect="1" noChangeArrowheads="1"/>
          </p:cNvPicPr>
          <p:nvPr/>
        </p:nvPicPr>
        <p:blipFill>
          <a:blip r:embed="rId2"/>
          <a:srcRect/>
          <a:stretch>
            <a:fillRect/>
          </a:stretch>
        </p:blipFill>
        <p:spPr bwMode="auto">
          <a:xfrm>
            <a:off x="914400" y="1676400"/>
            <a:ext cx="7696200" cy="4986338"/>
          </a:xfrm>
          <a:prstGeom prst="rect">
            <a:avLst/>
          </a:prstGeom>
          <a:noFill/>
          <a:ln w="9525">
            <a:noFill/>
            <a:miter lim="800000"/>
            <a:headEnd/>
            <a:tailEnd/>
          </a:ln>
        </p:spPr>
      </p:pic>
      <p:sp>
        <p:nvSpPr>
          <p:cNvPr id="25603" name="Text Box 3"/>
          <p:cNvSpPr txBox="1">
            <a:spLocks noChangeArrowheads="1"/>
          </p:cNvSpPr>
          <p:nvPr/>
        </p:nvSpPr>
        <p:spPr bwMode="auto">
          <a:xfrm>
            <a:off x="1508125" y="649288"/>
            <a:ext cx="184150" cy="457200"/>
          </a:xfrm>
          <a:prstGeom prst="rect">
            <a:avLst/>
          </a:prstGeom>
          <a:noFill/>
          <a:ln w="9525">
            <a:noFill/>
            <a:miter lim="800000"/>
            <a:headEnd/>
            <a:tailEnd/>
          </a:ln>
        </p:spPr>
        <p:txBody>
          <a:bodyPr wrap="none">
            <a:spAutoFit/>
          </a:bodyPr>
          <a:lstStyle/>
          <a:p>
            <a:endParaRPr lang="ar-SA">
              <a:latin typeface="Arial" charset="0"/>
            </a:endParaRPr>
          </a:p>
        </p:txBody>
      </p:sp>
      <p:sp>
        <p:nvSpPr>
          <p:cNvPr id="25604" name="Text Box 4"/>
          <p:cNvSpPr txBox="1">
            <a:spLocks noChangeArrowheads="1"/>
          </p:cNvSpPr>
          <p:nvPr/>
        </p:nvSpPr>
        <p:spPr bwMode="auto">
          <a:xfrm>
            <a:off x="1600200" y="609600"/>
            <a:ext cx="5594350" cy="588963"/>
          </a:xfrm>
          <a:prstGeom prst="rect">
            <a:avLst/>
          </a:prstGeom>
          <a:noFill/>
          <a:ln w="9525">
            <a:solidFill>
              <a:srgbClr val="FF0000"/>
            </a:solidFill>
            <a:miter lim="800000"/>
            <a:headEnd/>
            <a:tailEnd/>
          </a:ln>
        </p:spPr>
        <p:txBody>
          <a:bodyPr wrap="none">
            <a:spAutoFit/>
          </a:bodyPr>
          <a:lstStyle/>
          <a:p>
            <a:pPr eaLnBrk="0" hangingPunct="0"/>
            <a:r>
              <a:rPr lang="en-US" altLang="en-US" sz="3200" b="1">
                <a:solidFill>
                  <a:srgbClr val="000066"/>
                </a:solidFill>
                <a:latin typeface="Arial" charset="0"/>
              </a:rPr>
              <a:t>SOUND:  PRESSURE WAVE</a:t>
            </a:r>
          </a:p>
        </p:txBody>
      </p:sp>
      <p:pic>
        <p:nvPicPr>
          <p:cNvPr id="25605" name="Picture 5" descr="tfl"/>
          <p:cNvPicPr>
            <a:picLocks noChangeAspect="1" noChangeArrowheads="1" noCrop="1"/>
          </p:cNvPicPr>
          <p:nvPr/>
        </p:nvPicPr>
        <p:blipFill>
          <a:blip r:embed="rId3"/>
          <a:srcRect/>
          <a:stretch>
            <a:fillRect/>
          </a:stretch>
        </p:blipFill>
        <p:spPr bwMode="auto">
          <a:xfrm>
            <a:off x="533400" y="1295400"/>
            <a:ext cx="1447800" cy="70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pPr eaLnBrk="1" hangingPunct="1"/>
            <a:r>
              <a:rPr lang="en-AU" smtClean="0"/>
              <a:t>history</a:t>
            </a:r>
            <a:endParaRPr lang="en-US" smtClean="0"/>
          </a:p>
        </p:txBody>
      </p:sp>
      <p:sp>
        <p:nvSpPr>
          <p:cNvPr id="94211" name="Rectangle 3"/>
          <p:cNvSpPr>
            <a:spLocks noGrp="1" noChangeArrowheads="1"/>
          </p:cNvSpPr>
          <p:nvPr>
            <p:ph type="body" idx="1"/>
          </p:nvPr>
        </p:nvSpPr>
        <p:spPr>
          <a:xfrm>
            <a:off x="914400" y="1905000"/>
            <a:ext cx="8001000" cy="4233863"/>
          </a:xfrm>
          <a:ln>
            <a:solidFill>
              <a:srgbClr val="99FF66"/>
            </a:solidFill>
          </a:ln>
        </p:spPr>
        <p:txBody>
          <a:bodyPr/>
          <a:lstStyle/>
          <a:p>
            <a:pPr eaLnBrk="1" hangingPunct="1"/>
            <a:r>
              <a:rPr lang="en-AU" smtClean="0"/>
              <a:t>Little confusion in the literature, apart from what letters of the original appear in the abbreviation</a:t>
            </a:r>
          </a:p>
          <a:p>
            <a:pPr eaLnBrk="1" hangingPunct="1"/>
            <a:r>
              <a:rPr lang="en-AU" smtClean="0"/>
              <a:t>Animal models first discovered in 1930s</a:t>
            </a:r>
          </a:p>
          <a:p>
            <a:pPr eaLnBrk="1" hangingPunct="1"/>
            <a:r>
              <a:rPr lang="en-AU" smtClean="0"/>
              <a:t>Clinical applications started in 1960s</a:t>
            </a:r>
            <a:endParaRPr lang="en-US" smtClean="0"/>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AU" smtClean="0"/>
              <a:t>components</a:t>
            </a:r>
            <a:endParaRPr lang="en-US" smtClean="0"/>
          </a:p>
        </p:txBody>
      </p:sp>
      <p:sp>
        <p:nvSpPr>
          <p:cNvPr id="10244" name="Rectangle 3"/>
          <p:cNvSpPr>
            <a:spLocks noGrp="1" noChangeArrowheads="1"/>
          </p:cNvSpPr>
          <p:nvPr>
            <p:ph type="body" idx="1"/>
          </p:nvPr>
        </p:nvSpPr>
        <p:spPr>
          <a:xfrm>
            <a:off x="914400" y="1905000"/>
            <a:ext cx="8001000" cy="4233863"/>
          </a:xfrm>
          <a:ln>
            <a:solidFill>
              <a:srgbClr val="99FF66"/>
            </a:solidFill>
          </a:ln>
        </p:spPr>
        <p:txBody>
          <a:bodyPr/>
          <a:lstStyle/>
          <a:p>
            <a:pPr eaLnBrk="1" hangingPunct="1"/>
            <a:r>
              <a:rPr lang="en-AU" smtClean="0"/>
              <a:t>Cochlear microphonic: </a:t>
            </a:r>
            <a:r>
              <a:rPr lang="en-AU" smtClean="0">
                <a:solidFill>
                  <a:srgbClr val="33CC33"/>
                </a:solidFill>
              </a:rPr>
              <a:t>outer hair cell response</a:t>
            </a:r>
          </a:p>
          <a:p>
            <a:pPr eaLnBrk="1" hangingPunct="1"/>
            <a:r>
              <a:rPr lang="en-AU" smtClean="0"/>
              <a:t>Summating potential: </a:t>
            </a:r>
            <a:r>
              <a:rPr lang="en-AU" smtClean="0">
                <a:solidFill>
                  <a:srgbClr val="33CC33"/>
                </a:solidFill>
              </a:rPr>
              <a:t>cochlear activity</a:t>
            </a:r>
          </a:p>
          <a:p>
            <a:pPr eaLnBrk="1" hangingPunct="1"/>
            <a:r>
              <a:rPr lang="en-AU" smtClean="0"/>
              <a:t>Action potential: </a:t>
            </a:r>
            <a:r>
              <a:rPr lang="en-AU" smtClean="0">
                <a:solidFill>
                  <a:srgbClr val="33CC33"/>
                </a:solidFill>
              </a:rPr>
              <a:t>Firing of auditory nerve (same as ABR wave 1)</a:t>
            </a:r>
          </a:p>
          <a:p>
            <a:pPr eaLnBrk="1" hangingPunct="1"/>
            <a:endParaRPr lang="en-AU" smtClean="0"/>
          </a:p>
          <a:p>
            <a:pPr eaLnBrk="1" hangingPunct="1"/>
            <a:r>
              <a:rPr lang="en-AU" smtClean="0"/>
              <a:t>All occur within the first 1.5-2 ms after an acoustic stimulus</a:t>
            </a:r>
            <a:endParaRPr lang="en-US" smtClean="0"/>
          </a:p>
        </p:txBody>
      </p:sp>
      <p:graphicFrame>
        <p:nvGraphicFramePr>
          <p:cNvPr id="796676" name="Object 4"/>
          <p:cNvGraphicFramePr>
            <a:graphicFrameLocks noChangeAspect="1"/>
          </p:cNvGraphicFramePr>
          <p:nvPr/>
        </p:nvGraphicFramePr>
        <p:xfrm>
          <a:off x="6477000" y="304800"/>
          <a:ext cx="2286000" cy="1412875"/>
        </p:xfrm>
        <a:graphic>
          <a:graphicData uri="http://schemas.openxmlformats.org/presentationml/2006/ole">
            <p:oleObj spid="_x0000_s10242" name="Bitmap Image" r:id="rId4" imgW="3467584" imgH="1114581" progId="PBrush">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796676"/>
                                        </p:tgtEl>
                                        <p:attrNameLst>
                                          <p:attrName>style.visibility</p:attrName>
                                        </p:attrNameLst>
                                      </p:cBhvr>
                                      <p:to>
                                        <p:strVal val="visible"/>
                                      </p:to>
                                    </p:set>
                                    <p:animEffect transition="in" filter="dissolve">
                                      <p:cBhvr>
                                        <p:cTn id="7" dur="500"/>
                                        <p:tgtEl>
                                          <p:spTgt spid="796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3"/>
          <a:srcRect/>
          <a:stretch>
            <a:fillRect/>
          </a:stretch>
        </p:blipFill>
        <p:spPr bwMode="auto">
          <a:xfrm>
            <a:off x="1828800" y="0"/>
            <a:ext cx="5638800" cy="7086600"/>
          </a:xfrm>
          <a:prstGeom prst="rect">
            <a:avLst/>
          </a:prstGeom>
          <a:noFill/>
          <a:ln w="9525">
            <a:noFill/>
            <a:miter lim="800000"/>
            <a:headEnd/>
            <a:tailEnd/>
          </a:ln>
        </p:spPr>
      </p:pic>
      <p:sp>
        <p:nvSpPr>
          <p:cNvPr id="95235" name="Text Box 3"/>
          <p:cNvSpPr txBox="1">
            <a:spLocks noChangeArrowheads="1"/>
          </p:cNvSpPr>
          <p:nvPr/>
        </p:nvSpPr>
        <p:spPr bwMode="auto">
          <a:xfrm>
            <a:off x="2133600" y="2498725"/>
            <a:ext cx="706438"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Left</a:t>
            </a:r>
          </a:p>
          <a:p>
            <a:pPr eaLnBrk="0" hangingPunct="0"/>
            <a:r>
              <a:rPr lang="en-US" altLang="en-US" sz="1000" b="1">
                <a:latin typeface="Helvetica" charset="0"/>
              </a:rPr>
              <a:t>Auditory</a:t>
            </a:r>
          </a:p>
          <a:p>
            <a:pPr eaLnBrk="0" hangingPunct="0"/>
            <a:r>
              <a:rPr lang="en-US" altLang="en-US" sz="1000" b="1">
                <a:latin typeface="Helvetica" charset="0"/>
              </a:rPr>
              <a:t>cortex</a:t>
            </a:r>
            <a:endParaRPr lang="en-US" altLang="en-US" sz="1000">
              <a:latin typeface="Helvetica" charset="0"/>
            </a:endParaRPr>
          </a:p>
        </p:txBody>
      </p:sp>
      <p:sp>
        <p:nvSpPr>
          <p:cNvPr id="95236" name="Text Box 4"/>
          <p:cNvSpPr txBox="1">
            <a:spLocks noChangeArrowheads="1"/>
          </p:cNvSpPr>
          <p:nvPr/>
        </p:nvSpPr>
        <p:spPr bwMode="auto">
          <a:xfrm>
            <a:off x="6400800" y="2574925"/>
            <a:ext cx="706438"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Right</a:t>
            </a:r>
          </a:p>
          <a:p>
            <a:pPr eaLnBrk="0" hangingPunct="0"/>
            <a:r>
              <a:rPr lang="en-US" altLang="en-US" sz="1000" b="1">
                <a:latin typeface="Helvetica" charset="0"/>
              </a:rPr>
              <a:t>Auditory</a:t>
            </a:r>
          </a:p>
          <a:p>
            <a:pPr eaLnBrk="0" hangingPunct="0"/>
            <a:r>
              <a:rPr lang="en-US" altLang="en-US" sz="1000" b="1">
                <a:latin typeface="Helvetica" charset="0"/>
              </a:rPr>
              <a:t>cortex</a:t>
            </a:r>
            <a:endParaRPr lang="en-US" altLang="en-US" sz="1000">
              <a:latin typeface="Helvetica" charset="0"/>
            </a:endParaRPr>
          </a:p>
        </p:txBody>
      </p:sp>
      <p:sp>
        <p:nvSpPr>
          <p:cNvPr id="95237" name="Text Box 5"/>
          <p:cNvSpPr txBox="1">
            <a:spLocks noChangeArrowheads="1"/>
          </p:cNvSpPr>
          <p:nvPr/>
        </p:nvSpPr>
        <p:spPr bwMode="auto">
          <a:xfrm>
            <a:off x="2895600" y="3794125"/>
            <a:ext cx="676275"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Cochlea</a:t>
            </a:r>
            <a:endParaRPr lang="en-US" altLang="en-US" sz="1000">
              <a:latin typeface="Helvetica" charset="0"/>
            </a:endParaRPr>
          </a:p>
        </p:txBody>
      </p:sp>
      <p:sp>
        <p:nvSpPr>
          <p:cNvPr id="95238" name="Text Box 6"/>
          <p:cNvSpPr txBox="1">
            <a:spLocks noChangeArrowheads="1"/>
          </p:cNvSpPr>
          <p:nvPr/>
        </p:nvSpPr>
        <p:spPr bwMode="auto">
          <a:xfrm>
            <a:off x="6097588" y="3733800"/>
            <a:ext cx="1751012"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Medial geniculate nucleus</a:t>
            </a:r>
            <a:endParaRPr lang="en-US" altLang="en-US" sz="1000">
              <a:latin typeface="Helvetica" charset="0"/>
            </a:endParaRPr>
          </a:p>
        </p:txBody>
      </p:sp>
      <p:sp>
        <p:nvSpPr>
          <p:cNvPr id="95239" name="Text Box 7"/>
          <p:cNvSpPr txBox="1">
            <a:spLocks noChangeArrowheads="1"/>
          </p:cNvSpPr>
          <p:nvPr/>
        </p:nvSpPr>
        <p:spPr bwMode="auto">
          <a:xfrm>
            <a:off x="5715000" y="4343400"/>
            <a:ext cx="1238250"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Inferior colliculus</a:t>
            </a:r>
            <a:endParaRPr lang="en-US" altLang="en-US" sz="1000">
              <a:latin typeface="Helvetica" charset="0"/>
            </a:endParaRPr>
          </a:p>
        </p:txBody>
      </p:sp>
      <p:sp>
        <p:nvSpPr>
          <p:cNvPr id="95240" name="Text Box 8"/>
          <p:cNvSpPr txBox="1">
            <a:spLocks noChangeArrowheads="1"/>
          </p:cNvSpPr>
          <p:nvPr/>
        </p:nvSpPr>
        <p:spPr bwMode="auto">
          <a:xfrm>
            <a:off x="5391150" y="4860925"/>
            <a:ext cx="704850"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Superior</a:t>
            </a:r>
          </a:p>
          <a:p>
            <a:pPr eaLnBrk="0" hangingPunct="0"/>
            <a:r>
              <a:rPr lang="en-US" altLang="en-US" sz="1000" b="1">
                <a:latin typeface="Helvetica" charset="0"/>
              </a:rPr>
              <a:t>Olivary</a:t>
            </a:r>
          </a:p>
          <a:p>
            <a:pPr eaLnBrk="0" hangingPunct="0"/>
            <a:r>
              <a:rPr lang="en-US" altLang="en-US" sz="1000" b="1">
                <a:latin typeface="Helvetica" charset="0"/>
              </a:rPr>
              <a:t>nucleus</a:t>
            </a:r>
            <a:endParaRPr lang="en-US" altLang="en-US" sz="1000">
              <a:latin typeface="Helvetica" charset="0"/>
            </a:endParaRPr>
          </a:p>
        </p:txBody>
      </p:sp>
      <p:sp>
        <p:nvSpPr>
          <p:cNvPr id="95241" name="Text Box 9"/>
          <p:cNvSpPr txBox="1">
            <a:spLocks noChangeArrowheads="1"/>
          </p:cNvSpPr>
          <p:nvPr/>
        </p:nvSpPr>
        <p:spPr bwMode="auto">
          <a:xfrm>
            <a:off x="3798888" y="5029200"/>
            <a:ext cx="773112"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Ipsilateral</a:t>
            </a:r>
          </a:p>
          <a:p>
            <a:pPr eaLnBrk="0" hangingPunct="0"/>
            <a:r>
              <a:rPr lang="en-US" altLang="en-US" sz="1000" b="1">
                <a:latin typeface="Helvetica" charset="0"/>
              </a:rPr>
              <a:t>Cochlear</a:t>
            </a:r>
          </a:p>
          <a:p>
            <a:pPr eaLnBrk="0" hangingPunct="0"/>
            <a:r>
              <a:rPr lang="en-US" altLang="en-US" sz="1000" b="1">
                <a:latin typeface="Helvetica" charset="0"/>
              </a:rPr>
              <a:t>nucleus</a:t>
            </a:r>
            <a:endParaRPr lang="en-US" altLang="en-US" sz="1000">
              <a:latin typeface="Helvetica" charset="0"/>
            </a:endParaRPr>
          </a:p>
        </p:txBody>
      </p:sp>
      <p:sp>
        <p:nvSpPr>
          <p:cNvPr id="95242" name="Text Box 10"/>
          <p:cNvSpPr txBox="1">
            <a:spLocks noChangeArrowheads="1"/>
          </p:cNvSpPr>
          <p:nvPr/>
        </p:nvSpPr>
        <p:spPr bwMode="auto">
          <a:xfrm>
            <a:off x="2667000" y="4800600"/>
            <a:ext cx="830263" cy="3968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Auditory</a:t>
            </a:r>
          </a:p>
          <a:p>
            <a:pPr eaLnBrk="0" hangingPunct="0"/>
            <a:r>
              <a:rPr lang="en-US" altLang="en-US" sz="1000" b="1">
                <a:latin typeface="Helvetica" charset="0"/>
              </a:rPr>
              <a:t>nerve fiber</a:t>
            </a:r>
            <a:endParaRPr lang="en-US" altLang="en-US" sz="1000">
              <a:latin typeface="Helvetica" charset="0"/>
            </a:endParaRPr>
          </a:p>
        </p:txBody>
      </p:sp>
      <p:sp>
        <p:nvSpPr>
          <p:cNvPr id="95243" name="Line 11"/>
          <p:cNvSpPr>
            <a:spLocks noChangeShapeType="1"/>
          </p:cNvSpPr>
          <p:nvPr/>
        </p:nvSpPr>
        <p:spPr bwMode="auto">
          <a:xfrm flipV="1">
            <a:off x="3200400" y="4267200"/>
            <a:ext cx="533400" cy="533400"/>
          </a:xfrm>
          <a:prstGeom prst="line">
            <a:avLst/>
          </a:prstGeom>
          <a:noFill/>
          <a:ln w="19050">
            <a:solidFill>
              <a:schemeClr val="tx1"/>
            </a:solidFill>
            <a:round/>
            <a:headEnd/>
            <a:tailEnd/>
          </a:ln>
        </p:spPr>
        <p:txBody>
          <a:bodyPr wrap="none" anchor="ctr"/>
          <a:lstStyle/>
          <a:p>
            <a:endParaRPr lang="en-US"/>
          </a:p>
        </p:txBody>
      </p:sp>
      <p:sp>
        <p:nvSpPr>
          <p:cNvPr id="95244" name="Line 12"/>
          <p:cNvSpPr>
            <a:spLocks noChangeShapeType="1"/>
          </p:cNvSpPr>
          <p:nvPr/>
        </p:nvSpPr>
        <p:spPr bwMode="auto">
          <a:xfrm flipH="1">
            <a:off x="4191000" y="4572000"/>
            <a:ext cx="76200" cy="457200"/>
          </a:xfrm>
          <a:prstGeom prst="line">
            <a:avLst/>
          </a:prstGeom>
          <a:noFill/>
          <a:ln w="19050">
            <a:solidFill>
              <a:schemeClr val="tx1"/>
            </a:solidFill>
            <a:round/>
            <a:headEnd/>
            <a:tailEnd/>
          </a:ln>
        </p:spPr>
        <p:txBody>
          <a:bodyPr wrap="none" anchor="ctr"/>
          <a:lstStyle/>
          <a:p>
            <a:endParaRPr lang="en-US"/>
          </a:p>
        </p:txBody>
      </p:sp>
      <p:sp>
        <p:nvSpPr>
          <p:cNvPr id="95245" name="Line 13"/>
          <p:cNvSpPr>
            <a:spLocks noChangeShapeType="1"/>
          </p:cNvSpPr>
          <p:nvPr/>
        </p:nvSpPr>
        <p:spPr bwMode="auto">
          <a:xfrm flipV="1">
            <a:off x="4191000" y="4724400"/>
            <a:ext cx="228600" cy="304800"/>
          </a:xfrm>
          <a:prstGeom prst="line">
            <a:avLst/>
          </a:prstGeom>
          <a:noFill/>
          <a:ln w="19050">
            <a:solidFill>
              <a:schemeClr val="tx1"/>
            </a:solidFill>
            <a:round/>
            <a:headEnd/>
            <a:tailEnd/>
          </a:ln>
        </p:spPr>
        <p:txBody>
          <a:bodyPr wrap="none" anchor="ctr"/>
          <a:lstStyle/>
          <a:p>
            <a:endParaRPr lang="en-US"/>
          </a:p>
        </p:txBody>
      </p:sp>
      <p:sp>
        <p:nvSpPr>
          <p:cNvPr id="95246" name="Line 14"/>
          <p:cNvSpPr>
            <a:spLocks noChangeShapeType="1"/>
          </p:cNvSpPr>
          <p:nvPr/>
        </p:nvSpPr>
        <p:spPr bwMode="auto">
          <a:xfrm>
            <a:off x="4724400" y="4572000"/>
            <a:ext cx="685800" cy="381000"/>
          </a:xfrm>
          <a:prstGeom prst="line">
            <a:avLst/>
          </a:prstGeom>
          <a:noFill/>
          <a:ln w="19050">
            <a:solidFill>
              <a:schemeClr val="tx1"/>
            </a:solidFill>
            <a:round/>
            <a:headEnd/>
            <a:tailEnd/>
          </a:ln>
        </p:spPr>
        <p:txBody>
          <a:bodyPr wrap="none" anchor="ctr"/>
          <a:lstStyle/>
          <a:p>
            <a:endParaRPr lang="en-US"/>
          </a:p>
        </p:txBody>
      </p:sp>
      <p:sp>
        <p:nvSpPr>
          <p:cNvPr id="95247" name="Line 15"/>
          <p:cNvSpPr>
            <a:spLocks noChangeShapeType="1"/>
          </p:cNvSpPr>
          <p:nvPr/>
        </p:nvSpPr>
        <p:spPr bwMode="auto">
          <a:xfrm>
            <a:off x="4800600" y="4343400"/>
            <a:ext cx="914400" cy="76200"/>
          </a:xfrm>
          <a:prstGeom prst="line">
            <a:avLst/>
          </a:prstGeom>
          <a:noFill/>
          <a:ln w="19050">
            <a:solidFill>
              <a:schemeClr val="tx1"/>
            </a:solidFill>
            <a:round/>
            <a:headEnd/>
            <a:tailEnd/>
          </a:ln>
        </p:spPr>
        <p:txBody>
          <a:bodyPr wrap="none" anchor="ctr"/>
          <a:lstStyle/>
          <a:p>
            <a:endParaRPr lang="en-US"/>
          </a:p>
        </p:txBody>
      </p:sp>
      <p:sp>
        <p:nvSpPr>
          <p:cNvPr id="95248" name="Line 16"/>
          <p:cNvSpPr>
            <a:spLocks noChangeShapeType="1"/>
          </p:cNvSpPr>
          <p:nvPr/>
        </p:nvSpPr>
        <p:spPr bwMode="auto">
          <a:xfrm>
            <a:off x="4800600" y="3810000"/>
            <a:ext cx="1295400" cy="76200"/>
          </a:xfrm>
          <a:prstGeom prst="line">
            <a:avLst/>
          </a:prstGeom>
          <a:noFill/>
          <a:ln w="19050">
            <a:solidFill>
              <a:schemeClr val="tx1"/>
            </a:solidFill>
            <a:round/>
            <a:headEnd/>
            <a:tailEnd/>
          </a:ln>
        </p:spPr>
        <p:txBody>
          <a:bodyPr wrap="none" anchor="ctr"/>
          <a:lstStyle/>
          <a:p>
            <a:endParaRPr lang="en-US"/>
          </a:p>
        </p:txBody>
      </p:sp>
      <p:sp>
        <p:nvSpPr>
          <p:cNvPr id="95249" name="Rectangle 17"/>
          <p:cNvSpPr>
            <a:spLocks noChangeArrowheads="1"/>
          </p:cNvSpPr>
          <p:nvPr/>
        </p:nvSpPr>
        <p:spPr bwMode="auto">
          <a:xfrm>
            <a:off x="1752600" y="3657600"/>
            <a:ext cx="1752600" cy="1600200"/>
          </a:xfrm>
          <a:prstGeom prst="rect">
            <a:avLst/>
          </a:prstGeom>
          <a:noFill/>
          <a:ln w="38100">
            <a:solidFill>
              <a:srgbClr val="00FF00"/>
            </a:solidFill>
            <a:miter lim="800000"/>
            <a:headEnd/>
            <a:tailEnd/>
          </a:ln>
        </p:spPr>
        <p:txBody>
          <a:bodyPr wrap="none" anchor="ctr"/>
          <a:lstStyle/>
          <a:p>
            <a:endParaRPr lang="ar-SA"/>
          </a:p>
        </p:txBody>
      </p:sp>
      <p:sp>
        <p:nvSpPr>
          <p:cNvPr id="95250" name="Rectangle 18"/>
          <p:cNvSpPr>
            <a:spLocks noChangeArrowheads="1"/>
          </p:cNvSpPr>
          <p:nvPr/>
        </p:nvSpPr>
        <p:spPr bwMode="auto">
          <a:xfrm>
            <a:off x="685800" y="609600"/>
            <a:ext cx="7772400" cy="1143000"/>
          </a:xfrm>
          <a:prstGeom prst="rect">
            <a:avLst/>
          </a:prstGeom>
          <a:solidFill>
            <a:schemeClr val="bg1"/>
          </a:solidFill>
          <a:ln w="9525">
            <a:solidFill>
              <a:srgbClr val="66CCFF"/>
            </a:solidFill>
            <a:miter lim="800000"/>
            <a:headEnd/>
            <a:tailEnd/>
          </a:ln>
        </p:spPr>
        <p:txBody>
          <a:bodyPr anchor="ctr"/>
          <a:lstStyle/>
          <a:p>
            <a:pPr algn="ctr" eaLnBrk="0" hangingPunct="0"/>
            <a:r>
              <a:rPr lang="en-AU" sz="4400" b="1" i="1">
                <a:solidFill>
                  <a:srgbClr val="6699FF"/>
                </a:solidFill>
                <a:latin typeface="Arial" charset="0"/>
              </a:rPr>
              <a:t>anatomy</a:t>
            </a:r>
            <a:endParaRPr lang="en-US" sz="4400" b="1" i="1">
              <a:solidFill>
                <a:srgbClr val="6699FF"/>
              </a:solidFill>
              <a:latin typeface="Arial"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eaLnBrk="1" hangingPunct="1"/>
            <a:r>
              <a:rPr lang="en-AU" smtClean="0"/>
              <a:t>stimulus &amp; acquisition</a:t>
            </a:r>
            <a:endParaRPr lang="en-US" smtClean="0"/>
          </a:p>
        </p:txBody>
      </p:sp>
      <p:sp>
        <p:nvSpPr>
          <p:cNvPr id="96259" name="Rectangle 3"/>
          <p:cNvSpPr>
            <a:spLocks noGrp="1" noChangeArrowheads="1"/>
          </p:cNvSpPr>
          <p:nvPr>
            <p:ph type="body" idx="1"/>
          </p:nvPr>
        </p:nvSpPr>
        <p:spPr/>
        <p:txBody>
          <a:bodyPr/>
          <a:lstStyle/>
          <a:p>
            <a:pPr eaLnBrk="1" hangingPunct="1"/>
            <a:r>
              <a:rPr lang="en-AU" smtClean="0"/>
              <a:t>Recording electrode must be as close to response as possible (transtympanic)</a:t>
            </a:r>
          </a:p>
          <a:p>
            <a:pPr eaLnBrk="1" hangingPunct="1"/>
            <a:r>
              <a:rPr lang="en-AU" smtClean="0"/>
              <a:t>Children: general anaesthetic</a:t>
            </a:r>
          </a:p>
          <a:p>
            <a:pPr eaLnBrk="1" hangingPunct="1"/>
            <a:r>
              <a:rPr lang="en-AU" smtClean="0"/>
              <a:t>Adults: may be done without anaesthetic</a:t>
            </a:r>
          </a:p>
          <a:p>
            <a:pPr eaLnBrk="1" hangingPunct="1"/>
            <a:r>
              <a:rPr lang="en-AU" smtClean="0"/>
              <a:t>resistant to effects of drugs and subject state of arousal</a:t>
            </a:r>
          </a:p>
          <a:p>
            <a:pPr eaLnBrk="1" hangingPunct="1"/>
            <a:r>
              <a:rPr lang="en-AU" smtClean="0"/>
              <a:t>Can be used in pre-implant assessment to test cochlear function</a:t>
            </a:r>
          </a:p>
          <a:p>
            <a:pPr eaLnBrk="1" hangingPunct="1"/>
            <a:endParaRPr lang="en-US" smtClean="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eaLnBrk="1" hangingPunct="1"/>
            <a:r>
              <a:rPr lang="en-AU" smtClean="0"/>
              <a:t>clinical applications</a:t>
            </a:r>
            <a:endParaRPr lang="en-US" smtClean="0"/>
          </a:p>
        </p:txBody>
      </p:sp>
      <p:sp>
        <p:nvSpPr>
          <p:cNvPr id="97283" name="Rectangle 3"/>
          <p:cNvSpPr>
            <a:spLocks noGrp="1" noChangeArrowheads="1"/>
          </p:cNvSpPr>
          <p:nvPr>
            <p:ph type="body" idx="1"/>
          </p:nvPr>
        </p:nvSpPr>
        <p:spPr/>
        <p:txBody>
          <a:bodyPr/>
          <a:lstStyle/>
          <a:p>
            <a:pPr eaLnBrk="1" hangingPunct="1"/>
            <a:r>
              <a:rPr lang="en-AU" smtClean="0"/>
              <a:t>Diagnosis of Meniere’s disease</a:t>
            </a:r>
          </a:p>
          <a:p>
            <a:pPr eaLnBrk="1" hangingPunct="1">
              <a:buFont typeface="Wingdings" pitchFamily="2" charset="2"/>
              <a:buNone/>
            </a:pPr>
            <a:endParaRPr lang="en-AU" smtClean="0"/>
          </a:p>
          <a:p>
            <a:pPr eaLnBrk="1" hangingPunct="1"/>
            <a:r>
              <a:rPr lang="en-AU" smtClean="0"/>
              <a:t>Diagnosis of cochlear hearing loss/auditory dysynchrony, sensory vs neural.</a:t>
            </a:r>
          </a:p>
          <a:p>
            <a:pPr eaLnBrk="1" hangingPunct="1"/>
            <a:r>
              <a:rPr lang="en-AU" smtClean="0"/>
              <a:t>Assessment of hearing status for difficult to test subjects</a:t>
            </a:r>
          </a:p>
          <a:p>
            <a:pPr eaLnBrk="1" hangingPunct="1"/>
            <a:endParaRPr lang="en-AU" smtClean="0"/>
          </a:p>
          <a:p>
            <a:pPr eaLnBrk="1" hangingPunct="1"/>
            <a:endParaRPr lang="en-US"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AU" smtClean="0"/>
              <a:t>clinical limitations</a:t>
            </a:r>
            <a:endParaRPr lang="en-US" smtClean="0"/>
          </a:p>
        </p:txBody>
      </p:sp>
      <p:sp>
        <p:nvSpPr>
          <p:cNvPr id="98307" name="Rectangle 3"/>
          <p:cNvSpPr>
            <a:spLocks noGrp="1" noChangeArrowheads="1"/>
          </p:cNvSpPr>
          <p:nvPr>
            <p:ph type="body" idx="1"/>
          </p:nvPr>
        </p:nvSpPr>
        <p:spPr/>
        <p:txBody>
          <a:bodyPr/>
          <a:lstStyle/>
          <a:p>
            <a:pPr eaLnBrk="1" hangingPunct="1"/>
            <a:r>
              <a:rPr lang="en-AU" smtClean="0"/>
              <a:t>Auditory information only provided to cochlea</a:t>
            </a:r>
          </a:p>
          <a:p>
            <a:pPr eaLnBrk="1" hangingPunct="1"/>
            <a:r>
              <a:rPr lang="en-AU" smtClean="0"/>
              <a:t>Very invasive</a:t>
            </a:r>
          </a:p>
          <a:p>
            <a:pPr eaLnBrk="1" hangingPunct="1"/>
            <a:r>
              <a:rPr lang="en-AU" smtClean="0"/>
              <a:t>Results can vary up to 20dB from actual hearing</a:t>
            </a:r>
          </a:p>
          <a:p>
            <a:pPr eaLnBrk="1" hangingPunct="1"/>
            <a:r>
              <a:rPr lang="en-AU" smtClean="0"/>
              <a:t>Limited frequency specificity</a:t>
            </a:r>
          </a:p>
          <a:p>
            <a:pPr eaLnBrk="1" hangingPunct="1"/>
            <a:r>
              <a:rPr lang="en-AU" smtClean="0"/>
              <a:t>expensive</a:t>
            </a:r>
          </a:p>
          <a:p>
            <a:pPr eaLnBrk="1" hangingPunct="1">
              <a:buFont typeface="Wingdings" pitchFamily="2" charset="2"/>
              <a:buNone/>
            </a:pPr>
            <a:endParaRPr lang="en-AU" smtClean="0"/>
          </a:p>
          <a:p>
            <a:pPr eaLnBrk="1" hangingPunct="1"/>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838200" y="2667000"/>
            <a:ext cx="8382000" cy="1447800"/>
          </a:xfrm>
        </p:spPr>
        <p:txBody>
          <a:bodyPr/>
          <a:lstStyle/>
          <a:p>
            <a:pPr eaLnBrk="1" hangingPunct="1"/>
            <a:r>
              <a:rPr lang="en-AU" smtClean="0"/>
              <a:t>auditory brainstem response</a:t>
            </a:r>
            <a:endParaRPr lang="en-US" smtClean="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en-AU" smtClean="0"/>
              <a:t>history</a:t>
            </a:r>
            <a:endParaRPr lang="en-US" smtClean="0"/>
          </a:p>
        </p:txBody>
      </p:sp>
      <p:sp>
        <p:nvSpPr>
          <p:cNvPr id="100355" name="Rectangle 3"/>
          <p:cNvSpPr>
            <a:spLocks noGrp="1" noChangeArrowheads="1"/>
          </p:cNvSpPr>
          <p:nvPr>
            <p:ph type="body" idx="1"/>
          </p:nvPr>
        </p:nvSpPr>
        <p:spPr>
          <a:xfrm>
            <a:off x="914400" y="1905000"/>
            <a:ext cx="8001000" cy="4233863"/>
          </a:xfrm>
          <a:ln>
            <a:solidFill>
              <a:srgbClr val="99FF66"/>
            </a:solidFill>
          </a:ln>
        </p:spPr>
        <p:txBody>
          <a:bodyPr/>
          <a:lstStyle/>
          <a:p>
            <a:pPr eaLnBrk="1" hangingPunct="1"/>
            <a:r>
              <a:rPr lang="en-AU" smtClean="0"/>
              <a:t>First complete description in 1970s</a:t>
            </a:r>
          </a:p>
          <a:p>
            <a:pPr eaLnBrk="1" hangingPunct="1">
              <a:lnSpc>
                <a:spcPct val="80000"/>
              </a:lnSpc>
            </a:pPr>
            <a:r>
              <a:rPr lang="en-US" sz="2400" smtClean="0"/>
              <a:t>Response found between 1-15ms after stimulation.</a:t>
            </a:r>
          </a:p>
          <a:p>
            <a:pPr eaLnBrk="1" hangingPunct="1">
              <a:lnSpc>
                <a:spcPct val="80000"/>
              </a:lnSpc>
            </a:pPr>
            <a:r>
              <a:rPr lang="en-US" sz="2400" smtClean="0"/>
              <a:t>Recording has 7 peaks, peak five being the most prominent. </a:t>
            </a:r>
          </a:p>
          <a:p>
            <a:pPr lvl="1" eaLnBrk="1" hangingPunct="1">
              <a:lnSpc>
                <a:spcPct val="80000"/>
              </a:lnSpc>
            </a:pPr>
            <a:r>
              <a:rPr lang="en-US" sz="2000" smtClean="0"/>
              <a:t>The amplitudes, latencies and relationship of those peaks  can be used to diagnose certain pathological conditions.</a:t>
            </a:r>
          </a:p>
          <a:p>
            <a:pPr eaLnBrk="1" hangingPunct="1"/>
            <a:endParaRPr lang="en-AU" smtClean="0"/>
          </a:p>
          <a:p>
            <a:pPr eaLnBrk="1" hangingPunct="1"/>
            <a:endParaRPr lang="en-AU" smtClean="0"/>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eaLnBrk="1" hangingPunct="1"/>
            <a:r>
              <a:rPr lang="en-US" smtClean="0"/>
              <a:t> </a:t>
            </a:r>
            <a:r>
              <a:rPr lang="en-US" sz="3000" smtClean="0">
                <a:latin typeface="Times" pitchFamily="18" charset="0"/>
              </a:rPr>
              <a:t>What is an ABR?</a:t>
            </a:r>
          </a:p>
        </p:txBody>
      </p:sp>
      <p:sp>
        <p:nvSpPr>
          <p:cNvPr id="11268" name="Rectangle 3"/>
          <p:cNvSpPr>
            <a:spLocks noGrp="1" noChangeArrowheads="1"/>
          </p:cNvSpPr>
          <p:nvPr>
            <p:ph type="body" sz="half" idx="1"/>
          </p:nvPr>
        </p:nvSpPr>
        <p:spPr>
          <a:xfrm>
            <a:off x="685800" y="1828800"/>
            <a:ext cx="3810000" cy="4114800"/>
          </a:xfrm>
        </p:spPr>
        <p:txBody>
          <a:bodyPr/>
          <a:lstStyle/>
          <a:p>
            <a:pPr eaLnBrk="1" hangingPunct="1"/>
            <a:r>
              <a:rPr lang="en-US" sz="2400" smtClean="0">
                <a:latin typeface="Times" pitchFamily="18" charset="0"/>
              </a:rPr>
              <a:t>The Auditory Brainstem Response is the representation of electrical activity generated by the eighth cranial nerve and brainstem in response to auditory stimulation</a:t>
            </a:r>
            <a:r>
              <a:rPr lang="en-US" sz="2400" smtClean="0"/>
              <a:t> </a:t>
            </a:r>
          </a:p>
        </p:txBody>
      </p:sp>
      <p:graphicFrame>
        <p:nvGraphicFramePr>
          <p:cNvPr id="11266" name="Object 4"/>
          <p:cNvGraphicFramePr>
            <a:graphicFrameLocks noChangeAspect="1"/>
          </p:cNvGraphicFramePr>
          <p:nvPr>
            <p:ph type="clipArt" sz="half" idx="2"/>
          </p:nvPr>
        </p:nvGraphicFramePr>
        <p:xfrm>
          <a:off x="4419600" y="1905000"/>
          <a:ext cx="4267200" cy="3771900"/>
        </p:xfrm>
        <a:graphic>
          <a:graphicData uri="http://schemas.openxmlformats.org/presentationml/2006/ole">
            <p:oleObj spid="_x0000_s11266" name="Photo Editor Photo" r:id="rId4" imgW="9190476" imgH="7171429" progId="">
              <p:embed/>
            </p:oleObj>
          </a:graphicData>
        </a:graphic>
      </p:graphicFrame>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z="3000" smtClean="0">
                <a:latin typeface="Times" pitchFamily="18" charset="0"/>
              </a:rPr>
              <a:t>How is an ABR recorded?</a:t>
            </a:r>
          </a:p>
        </p:txBody>
      </p:sp>
      <p:sp>
        <p:nvSpPr>
          <p:cNvPr id="101379" name="Rectangle 3"/>
          <p:cNvSpPr>
            <a:spLocks noGrp="1" noChangeArrowheads="1"/>
          </p:cNvSpPr>
          <p:nvPr>
            <p:ph type="body" idx="1"/>
          </p:nvPr>
        </p:nvSpPr>
        <p:spPr/>
        <p:txBody>
          <a:bodyPr/>
          <a:lstStyle/>
          <a:p>
            <a:pPr eaLnBrk="1" hangingPunct="1"/>
            <a:r>
              <a:rPr lang="en-US" sz="2400" smtClean="0">
                <a:latin typeface="Times" pitchFamily="18" charset="0"/>
              </a:rPr>
              <a:t>Electrodes are placed on the scalp and coupled via leads to an amplifier and signal averager. EEG activity from the scalp is recorded while the ear(s) are stimulated via earphones with brief clicks or tones.</a:t>
            </a:r>
          </a:p>
          <a:p>
            <a:pPr eaLnBrk="1" hangingPunct="1"/>
            <a:r>
              <a:rPr lang="en-US" sz="2400" smtClean="0">
                <a:latin typeface="Times" pitchFamily="18" charset="0"/>
              </a:rPr>
              <a:t>A series of waveforms unique to the auditory neural structures is viewed after time-locking the EEG recording to each auditory stimulus and averaging several thousand recordings.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09600" y="381000"/>
            <a:ext cx="7924800" cy="1076325"/>
          </a:xfrm>
          <a:prstGeom prst="rect">
            <a:avLst/>
          </a:prstGeom>
          <a:noFill/>
          <a:ln w="9525">
            <a:solidFill>
              <a:srgbClr val="FF0000"/>
            </a:solidFill>
            <a:miter lim="800000"/>
            <a:headEnd/>
            <a:tailEnd/>
          </a:ln>
        </p:spPr>
        <p:txBody>
          <a:bodyPr>
            <a:spAutoFit/>
          </a:bodyPr>
          <a:lstStyle/>
          <a:p>
            <a:pPr algn="ctr" eaLnBrk="0" hangingPunct="0"/>
            <a:r>
              <a:rPr lang="en-US" altLang="en-US" sz="3200" b="1">
                <a:solidFill>
                  <a:srgbClr val="000066"/>
                </a:solidFill>
                <a:latin typeface="Arial" charset="0"/>
              </a:rPr>
              <a:t>Characteristics of the waveform</a:t>
            </a:r>
            <a:r>
              <a:rPr lang="en-US" altLang="en-US" sz="3200" b="1">
                <a:solidFill>
                  <a:schemeClr val="accent2"/>
                </a:solidFill>
                <a:latin typeface="Arial" charset="0"/>
              </a:rPr>
              <a:t> (</a:t>
            </a:r>
            <a:r>
              <a:rPr lang="en-US" altLang="en-US" sz="3200" b="1">
                <a:solidFill>
                  <a:srgbClr val="000066"/>
                </a:solidFill>
                <a:latin typeface="Arial" charset="0"/>
              </a:rPr>
              <a:t>amplitude x time)</a:t>
            </a:r>
            <a:endParaRPr lang="en-US" altLang="en-US">
              <a:solidFill>
                <a:srgbClr val="000066"/>
              </a:solidFill>
              <a:latin typeface="Arial" charset="0"/>
            </a:endParaRPr>
          </a:p>
        </p:txBody>
      </p:sp>
      <p:pic>
        <p:nvPicPr>
          <p:cNvPr id="26627" name="Picture 3"/>
          <p:cNvPicPr>
            <a:picLocks noChangeAspect="1" noChangeArrowheads="1"/>
          </p:cNvPicPr>
          <p:nvPr/>
        </p:nvPicPr>
        <p:blipFill>
          <a:blip r:embed="rId2"/>
          <a:srcRect/>
          <a:stretch>
            <a:fillRect/>
          </a:stretch>
        </p:blipFill>
        <p:spPr bwMode="auto">
          <a:xfrm>
            <a:off x="914400" y="1524000"/>
            <a:ext cx="7086600" cy="3962400"/>
          </a:xfrm>
          <a:prstGeom prst="rect">
            <a:avLst/>
          </a:prstGeom>
          <a:noFill/>
          <a:ln w="9525">
            <a:noFill/>
            <a:miter lim="800000"/>
            <a:headEnd/>
            <a:tailEnd/>
          </a:ln>
        </p:spPr>
      </p:pic>
      <p:sp>
        <p:nvSpPr>
          <p:cNvPr id="26628" name="Text Box 4"/>
          <p:cNvSpPr txBox="1">
            <a:spLocks noChangeArrowheads="1"/>
          </p:cNvSpPr>
          <p:nvPr/>
        </p:nvSpPr>
        <p:spPr bwMode="auto">
          <a:xfrm>
            <a:off x="152400" y="5410200"/>
            <a:ext cx="8686800" cy="1066800"/>
          </a:xfrm>
          <a:prstGeom prst="rect">
            <a:avLst/>
          </a:prstGeom>
          <a:noFill/>
          <a:ln w="9525">
            <a:noFill/>
            <a:miter lim="800000"/>
            <a:headEnd/>
            <a:tailEnd/>
          </a:ln>
        </p:spPr>
        <p:txBody>
          <a:bodyPr>
            <a:spAutoFit/>
          </a:bodyPr>
          <a:lstStyle/>
          <a:p>
            <a:pPr eaLnBrk="0" hangingPunct="0"/>
            <a:r>
              <a:rPr lang="en-US" altLang="en-US" sz="3200" b="1">
                <a:solidFill>
                  <a:srgbClr val="800000"/>
                </a:solidFill>
                <a:latin typeface="Arial" charset="0"/>
              </a:rPr>
              <a:t>CYCLE</a:t>
            </a:r>
            <a:r>
              <a:rPr lang="en-US" altLang="en-US" sz="3200">
                <a:solidFill>
                  <a:srgbClr val="800000"/>
                </a:solidFill>
                <a:latin typeface="Arial" charset="0"/>
              </a:rPr>
              <a:t>:</a:t>
            </a:r>
            <a:r>
              <a:rPr lang="en-US" altLang="en-US" sz="3200">
                <a:latin typeface="Arial" charset="0"/>
              </a:rPr>
              <a:t>  One complete period of compression and rarefaction of a sound wave</a:t>
            </a:r>
            <a:endParaRPr lang="en-US" altLang="en-US">
              <a:latin typeface="Arial" charset="0"/>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eaLnBrk="1" hangingPunct="1"/>
            <a:r>
              <a:rPr lang="en-AU" smtClean="0"/>
              <a:t>components</a:t>
            </a:r>
            <a:endParaRPr lang="en-US" smtClean="0"/>
          </a:p>
        </p:txBody>
      </p:sp>
      <p:pic>
        <p:nvPicPr>
          <p:cNvPr id="102403" name="Picture 3" descr="pot_obj3"/>
          <p:cNvPicPr>
            <a:picLocks noGrp="1" noChangeAspect="1" noChangeArrowheads="1"/>
          </p:cNvPicPr>
          <p:nvPr>
            <p:ph type="body" idx="1"/>
          </p:nvPr>
        </p:nvPicPr>
        <p:blipFill>
          <a:blip r:embed="rId3"/>
          <a:srcRect/>
          <a:stretch>
            <a:fillRect/>
          </a:stretch>
        </p:blipFill>
        <p:spPr>
          <a:xfrm>
            <a:off x="914400" y="2103438"/>
            <a:ext cx="8001000" cy="3836987"/>
          </a:xfrm>
          <a:noFill/>
        </p:spPr>
      </p:pic>
      <p:sp>
        <p:nvSpPr>
          <p:cNvPr id="102404" name="Text Box 4"/>
          <p:cNvSpPr txBox="1">
            <a:spLocks noChangeArrowheads="1"/>
          </p:cNvSpPr>
          <p:nvPr/>
        </p:nvSpPr>
        <p:spPr bwMode="auto">
          <a:xfrm>
            <a:off x="3505200" y="5257800"/>
            <a:ext cx="4724400" cy="822325"/>
          </a:xfrm>
          <a:prstGeom prst="rect">
            <a:avLst/>
          </a:prstGeom>
          <a:noFill/>
          <a:ln w="9525">
            <a:noFill/>
            <a:miter lim="800000"/>
            <a:headEnd/>
            <a:tailEnd/>
          </a:ln>
        </p:spPr>
        <p:txBody>
          <a:bodyPr>
            <a:spAutoFit/>
          </a:bodyPr>
          <a:lstStyle/>
          <a:p>
            <a:pPr eaLnBrk="0" hangingPunct="0">
              <a:spcBef>
                <a:spcPct val="50000"/>
              </a:spcBef>
            </a:pPr>
            <a:r>
              <a:rPr lang="en-AU">
                <a:latin typeface="Arial" charset="0"/>
              </a:rPr>
              <a:t>Response occurs within 5-6ms after stimulus is presented</a:t>
            </a:r>
            <a:endParaRPr lang="en-US">
              <a:latin typeface="Arial" charset="0"/>
            </a:endParaRP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eaLnBrk="1" hangingPunct="1"/>
            <a:r>
              <a:rPr lang="en-GB" smtClean="0"/>
              <a:t>Generators of the ABR</a:t>
            </a:r>
          </a:p>
        </p:txBody>
      </p:sp>
      <p:grpSp>
        <p:nvGrpSpPr>
          <p:cNvPr id="12292" name="Group 3"/>
          <p:cNvGrpSpPr>
            <a:grpSpLocks/>
          </p:cNvGrpSpPr>
          <p:nvPr/>
        </p:nvGrpSpPr>
        <p:grpSpPr bwMode="auto">
          <a:xfrm>
            <a:off x="1524000" y="1905000"/>
            <a:ext cx="6400800" cy="4953000"/>
            <a:chOff x="1059" y="1093"/>
            <a:chExt cx="3885" cy="2891"/>
          </a:xfrm>
        </p:grpSpPr>
        <p:graphicFrame>
          <p:nvGraphicFramePr>
            <p:cNvPr id="12290" name="Object 4"/>
            <p:cNvGraphicFramePr>
              <a:graphicFrameLocks noChangeAspect="1"/>
            </p:cNvGraphicFramePr>
            <p:nvPr/>
          </p:nvGraphicFramePr>
          <p:xfrm>
            <a:off x="1059" y="1093"/>
            <a:ext cx="3885" cy="2891"/>
          </p:xfrm>
          <a:graphic>
            <a:graphicData uri="http://schemas.openxmlformats.org/presentationml/2006/ole">
              <p:oleObj spid="_x0000_s12290" name="Harvard F/X Drawing" r:id="rId4" imgW="6167880" imgH="4590000" progId="">
                <p:embed/>
              </p:oleObj>
            </a:graphicData>
          </a:graphic>
        </p:graphicFrame>
        <p:sp>
          <p:nvSpPr>
            <p:cNvPr id="12293" name="Oval 5"/>
            <p:cNvSpPr>
              <a:spLocks noChangeArrowheads="1"/>
            </p:cNvSpPr>
            <p:nvPr/>
          </p:nvSpPr>
          <p:spPr bwMode="auto">
            <a:xfrm>
              <a:off x="2451" y="2880"/>
              <a:ext cx="1056" cy="768"/>
            </a:xfrm>
            <a:prstGeom prst="ellipse">
              <a:avLst/>
            </a:prstGeom>
            <a:solidFill>
              <a:srgbClr val="FF66FF">
                <a:alpha val="50195"/>
              </a:srgbClr>
            </a:solidFill>
            <a:ln w="19050" cap="rnd">
              <a:solidFill>
                <a:schemeClr val="tx1"/>
              </a:solidFill>
              <a:prstDash val="sysDot"/>
              <a:round/>
              <a:headEnd/>
              <a:tailEnd/>
            </a:ln>
          </p:spPr>
          <p:txBody>
            <a:bodyPr wrap="none" anchor="ctr"/>
            <a:lstStyle/>
            <a:p>
              <a:endParaRPr lang="ar-SA"/>
            </a:p>
          </p:txBody>
        </p:sp>
        <p:sp>
          <p:nvSpPr>
            <p:cNvPr id="12294" name="Oval 6"/>
            <p:cNvSpPr>
              <a:spLocks noChangeArrowheads="1"/>
            </p:cNvSpPr>
            <p:nvPr/>
          </p:nvSpPr>
          <p:spPr bwMode="auto">
            <a:xfrm>
              <a:off x="3075" y="3120"/>
              <a:ext cx="960" cy="576"/>
            </a:xfrm>
            <a:prstGeom prst="ellipse">
              <a:avLst/>
            </a:prstGeom>
            <a:solidFill>
              <a:srgbClr val="0099FF">
                <a:alpha val="50195"/>
              </a:srgbClr>
            </a:solidFill>
            <a:ln w="19050" cap="rnd">
              <a:solidFill>
                <a:schemeClr val="accent2"/>
              </a:solidFill>
              <a:prstDash val="sysDot"/>
              <a:round/>
              <a:headEnd/>
              <a:tailEnd/>
            </a:ln>
          </p:spPr>
          <p:txBody>
            <a:bodyPr wrap="none" anchor="ctr"/>
            <a:lstStyle/>
            <a:p>
              <a:endParaRPr lang="ar-SA"/>
            </a:p>
          </p:txBody>
        </p:sp>
        <p:sp>
          <p:nvSpPr>
            <p:cNvPr id="817159" name="Text Box 7"/>
            <p:cNvSpPr txBox="1">
              <a:spLocks noChangeArrowheads="1"/>
            </p:cNvSpPr>
            <p:nvPr/>
          </p:nvSpPr>
          <p:spPr bwMode="auto">
            <a:xfrm>
              <a:off x="3847" y="3359"/>
              <a:ext cx="163" cy="271"/>
            </a:xfrm>
            <a:prstGeom prst="rect">
              <a:avLst/>
            </a:prstGeom>
            <a:noFill/>
            <a:ln w="38100">
              <a:noFill/>
              <a:miter lim="800000"/>
              <a:headEnd/>
              <a:tailEnd/>
            </a:ln>
            <a:effectLst/>
          </p:spPr>
          <p:txBody>
            <a:bodyPr wrap="none">
              <a:spAutoFit/>
            </a:bodyPr>
            <a:lstStyle/>
            <a:p>
              <a:pPr>
                <a:defRPr/>
              </a:pPr>
              <a:r>
                <a:rPr lang="en-GB" b="1">
                  <a:solidFill>
                    <a:srgbClr val="FF0000"/>
                  </a:solidFill>
                  <a:effectLst>
                    <a:outerShdw blurRad="38100" dist="38100" dir="2700000" algn="tl">
                      <a:srgbClr val="C0C0C0"/>
                    </a:outerShdw>
                  </a:effectLst>
                  <a:latin typeface="Arial Unicode MS" pitchFamily="34" charset="-128"/>
                </a:rPr>
                <a:t>I</a:t>
              </a:r>
            </a:p>
          </p:txBody>
        </p:sp>
        <p:sp>
          <p:nvSpPr>
            <p:cNvPr id="817160" name="Text Box 8"/>
            <p:cNvSpPr txBox="1">
              <a:spLocks noChangeArrowheads="1"/>
            </p:cNvSpPr>
            <p:nvPr/>
          </p:nvSpPr>
          <p:spPr bwMode="auto">
            <a:xfrm>
              <a:off x="3459" y="3264"/>
              <a:ext cx="214" cy="267"/>
            </a:xfrm>
            <a:prstGeom prst="rect">
              <a:avLst/>
            </a:prstGeom>
            <a:noFill/>
            <a:ln w="38100">
              <a:noFill/>
              <a:miter lim="800000"/>
              <a:headEnd/>
              <a:tailEnd/>
            </a:ln>
            <a:effectLst/>
          </p:spPr>
          <p:txBody>
            <a:bodyPr wrap="none">
              <a:spAutoFit/>
            </a:bodyPr>
            <a:lstStyle/>
            <a:p>
              <a:pPr>
                <a:defRPr/>
              </a:pPr>
              <a:r>
                <a:rPr lang="en-GB" b="1">
                  <a:solidFill>
                    <a:srgbClr val="FF0000"/>
                  </a:solidFill>
                  <a:effectLst>
                    <a:outerShdw blurRad="38100" dist="38100" dir="2700000" algn="tl">
                      <a:srgbClr val="C0C0C0"/>
                    </a:outerShdw>
                  </a:effectLst>
                  <a:latin typeface="Arial Unicode MS" pitchFamily="34" charset="-128"/>
                </a:rPr>
                <a:t>II</a:t>
              </a:r>
            </a:p>
          </p:txBody>
        </p:sp>
        <p:sp>
          <p:nvSpPr>
            <p:cNvPr id="12297" name="Freeform 9"/>
            <p:cNvSpPr>
              <a:spLocks/>
            </p:cNvSpPr>
            <p:nvPr/>
          </p:nvSpPr>
          <p:spPr bwMode="auto">
            <a:xfrm>
              <a:off x="1491" y="2448"/>
              <a:ext cx="1536" cy="1230"/>
            </a:xfrm>
            <a:custGeom>
              <a:avLst/>
              <a:gdLst>
                <a:gd name="T0" fmla="*/ 76 w 1482"/>
                <a:gd name="T1" fmla="*/ 647 h 1152"/>
                <a:gd name="T2" fmla="*/ 177 w 1482"/>
                <a:gd name="T3" fmla="*/ 104 h 1152"/>
                <a:gd name="T4" fmla="*/ 733 w 1482"/>
                <a:gd name="T5" fmla="*/ 683 h 1152"/>
                <a:gd name="T6" fmla="*/ 1349 w 1482"/>
                <a:gd name="T7" fmla="*/ 1032 h 1152"/>
                <a:gd name="T8" fmla="*/ 1841 w 1482"/>
                <a:gd name="T9" fmla="*/ 1244 h 1152"/>
                <a:gd name="T10" fmla="*/ 1718 w 1482"/>
                <a:gd name="T11" fmla="*/ 1701 h 1152"/>
                <a:gd name="T12" fmla="*/ 923 w 1482"/>
                <a:gd name="T13" fmla="*/ 1728 h 1152"/>
                <a:gd name="T14" fmla="*/ 370 w 1482"/>
                <a:gd name="T15" fmla="*/ 1329 h 1152"/>
                <a:gd name="T16" fmla="*/ 76 w 1482"/>
                <a:gd name="T17" fmla="*/ 647 h 11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82"/>
                <a:gd name="T28" fmla="*/ 0 h 1152"/>
                <a:gd name="T29" fmla="*/ 1482 w 1482"/>
                <a:gd name="T30" fmla="*/ 1152 h 11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82" h="1152">
                  <a:moveTo>
                    <a:pt x="60" y="408"/>
                  </a:moveTo>
                  <a:cubicBezTo>
                    <a:pt x="36" y="288"/>
                    <a:pt x="0" y="132"/>
                    <a:pt x="138" y="66"/>
                  </a:cubicBezTo>
                  <a:cubicBezTo>
                    <a:pt x="276" y="0"/>
                    <a:pt x="342" y="282"/>
                    <a:pt x="570" y="432"/>
                  </a:cubicBezTo>
                  <a:cubicBezTo>
                    <a:pt x="798" y="582"/>
                    <a:pt x="876" y="612"/>
                    <a:pt x="1050" y="654"/>
                  </a:cubicBezTo>
                  <a:cubicBezTo>
                    <a:pt x="1224" y="696"/>
                    <a:pt x="1386" y="714"/>
                    <a:pt x="1434" y="786"/>
                  </a:cubicBezTo>
                  <a:cubicBezTo>
                    <a:pt x="1482" y="858"/>
                    <a:pt x="1458" y="1002"/>
                    <a:pt x="1338" y="1074"/>
                  </a:cubicBezTo>
                  <a:cubicBezTo>
                    <a:pt x="1218" y="1146"/>
                    <a:pt x="948" y="1152"/>
                    <a:pt x="720" y="1092"/>
                  </a:cubicBezTo>
                  <a:cubicBezTo>
                    <a:pt x="492" y="1032"/>
                    <a:pt x="400" y="936"/>
                    <a:pt x="288" y="840"/>
                  </a:cubicBezTo>
                  <a:cubicBezTo>
                    <a:pt x="176" y="744"/>
                    <a:pt x="84" y="528"/>
                    <a:pt x="60" y="408"/>
                  </a:cubicBezTo>
                  <a:close/>
                </a:path>
              </a:pathLst>
            </a:custGeom>
            <a:solidFill>
              <a:srgbClr val="33CC33">
                <a:alpha val="50195"/>
              </a:srgbClr>
            </a:solidFill>
            <a:ln w="19050" cap="rnd">
              <a:solidFill>
                <a:schemeClr val="tx1"/>
              </a:solidFill>
              <a:prstDash val="sysDot"/>
              <a:round/>
              <a:headEnd/>
              <a:tailEnd/>
            </a:ln>
          </p:spPr>
          <p:txBody>
            <a:bodyPr/>
            <a:lstStyle/>
            <a:p>
              <a:endParaRPr lang="ar-SA"/>
            </a:p>
          </p:txBody>
        </p:sp>
        <p:sp>
          <p:nvSpPr>
            <p:cNvPr id="817162" name="Text Box 10"/>
            <p:cNvSpPr txBox="1">
              <a:spLocks noChangeArrowheads="1"/>
            </p:cNvSpPr>
            <p:nvPr/>
          </p:nvSpPr>
          <p:spPr bwMode="auto">
            <a:xfrm>
              <a:off x="1731" y="2928"/>
              <a:ext cx="286" cy="267"/>
            </a:xfrm>
            <a:prstGeom prst="rect">
              <a:avLst/>
            </a:prstGeom>
            <a:noFill/>
            <a:ln w="38100">
              <a:noFill/>
              <a:miter lim="800000"/>
              <a:headEnd/>
              <a:tailEnd/>
            </a:ln>
            <a:effectLst/>
          </p:spPr>
          <p:txBody>
            <a:bodyPr wrap="none">
              <a:spAutoFit/>
            </a:bodyPr>
            <a:lstStyle/>
            <a:p>
              <a:pPr>
                <a:defRPr/>
              </a:pPr>
              <a:r>
                <a:rPr lang="en-GB" b="1">
                  <a:solidFill>
                    <a:srgbClr val="FF0000"/>
                  </a:solidFill>
                  <a:effectLst>
                    <a:outerShdw blurRad="38100" dist="38100" dir="2700000" algn="tl">
                      <a:srgbClr val="C0C0C0"/>
                    </a:outerShdw>
                  </a:effectLst>
                  <a:latin typeface="Arial Unicode MS" pitchFamily="34" charset="-128"/>
                </a:rPr>
                <a:t>IV</a:t>
              </a:r>
            </a:p>
          </p:txBody>
        </p:sp>
        <p:sp>
          <p:nvSpPr>
            <p:cNvPr id="817163" name="Text Box 11"/>
            <p:cNvSpPr txBox="1">
              <a:spLocks noChangeArrowheads="1"/>
            </p:cNvSpPr>
            <p:nvPr/>
          </p:nvSpPr>
          <p:spPr bwMode="auto">
            <a:xfrm>
              <a:off x="2835" y="3119"/>
              <a:ext cx="265" cy="271"/>
            </a:xfrm>
            <a:prstGeom prst="rect">
              <a:avLst/>
            </a:prstGeom>
            <a:noFill/>
            <a:ln w="38100">
              <a:noFill/>
              <a:miter lim="800000"/>
              <a:headEnd/>
              <a:tailEnd/>
            </a:ln>
            <a:effectLst/>
          </p:spPr>
          <p:txBody>
            <a:bodyPr wrap="none">
              <a:spAutoFit/>
            </a:bodyPr>
            <a:lstStyle/>
            <a:p>
              <a:pPr>
                <a:defRPr/>
              </a:pPr>
              <a:r>
                <a:rPr lang="en-GB" b="1">
                  <a:solidFill>
                    <a:srgbClr val="FF0000"/>
                  </a:solidFill>
                  <a:effectLst>
                    <a:outerShdw blurRad="38100" dist="38100" dir="2700000" algn="tl">
                      <a:srgbClr val="C0C0C0"/>
                    </a:outerShdw>
                  </a:effectLst>
                  <a:latin typeface="Arial Unicode MS" pitchFamily="34" charset="-128"/>
                </a:rPr>
                <a:t>III</a:t>
              </a:r>
            </a:p>
          </p:txBody>
        </p:sp>
        <p:sp>
          <p:nvSpPr>
            <p:cNvPr id="12300" name="Oval 12"/>
            <p:cNvSpPr>
              <a:spLocks noChangeArrowheads="1"/>
            </p:cNvSpPr>
            <p:nvPr/>
          </p:nvSpPr>
          <p:spPr bwMode="auto">
            <a:xfrm>
              <a:off x="1299" y="1344"/>
              <a:ext cx="672" cy="816"/>
            </a:xfrm>
            <a:prstGeom prst="ellipse">
              <a:avLst/>
            </a:prstGeom>
            <a:solidFill>
              <a:srgbClr val="FF0000">
                <a:alpha val="50195"/>
              </a:srgbClr>
            </a:solidFill>
            <a:ln w="19050" cap="rnd">
              <a:solidFill>
                <a:schemeClr val="tx1"/>
              </a:solidFill>
              <a:prstDash val="sysDot"/>
              <a:round/>
              <a:headEnd/>
              <a:tailEnd/>
            </a:ln>
          </p:spPr>
          <p:txBody>
            <a:bodyPr wrap="none" anchor="ctr"/>
            <a:lstStyle/>
            <a:p>
              <a:endParaRPr lang="ar-SA"/>
            </a:p>
          </p:txBody>
        </p:sp>
        <p:sp>
          <p:nvSpPr>
            <p:cNvPr id="817165" name="Text Box 13"/>
            <p:cNvSpPr txBox="1">
              <a:spLocks noChangeArrowheads="1"/>
            </p:cNvSpPr>
            <p:nvPr/>
          </p:nvSpPr>
          <p:spPr bwMode="auto">
            <a:xfrm>
              <a:off x="1482" y="1632"/>
              <a:ext cx="297" cy="267"/>
            </a:xfrm>
            <a:prstGeom prst="rect">
              <a:avLst/>
            </a:prstGeom>
            <a:noFill/>
            <a:ln w="38100">
              <a:noFill/>
              <a:miter lim="800000"/>
              <a:headEnd/>
              <a:tailEnd/>
            </a:ln>
            <a:effectLst/>
          </p:spPr>
          <p:txBody>
            <a:bodyPr>
              <a:spAutoFit/>
            </a:bodyPr>
            <a:lstStyle/>
            <a:p>
              <a:pPr>
                <a:defRPr/>
              </a:pPr>
              <a:r>
                <a:rPr lang="en-GB" b="1">
                  <a:solidFill>
                    <a:srgbClr val="FF0000"/>
                  </a:solidFill>
                  <a:effectLst>
                    <a:outerShdw blurRad="38100" dist="38100" dir="2700000" algn="tl">
                      <a:srgbClr val="C0C0C0"/>
                    </a:outerShdw>
                  </a:effectLst>
                  <a:latin typeface="Arial Unicode MS" pitchFamily="34" charset="-128"/>
                </a:rPr>
                <a:t>VI</a:t>
              </a:r>
            </a:p>
          </p:txBody>
        </p:sp>
        <p:sp>
          <p:nvSpPr>
            <p:cNvPr id="12302" name="Oval 14"/>
            <p:cNvSpPr>
              <a:spLocks noChangeArrowheads="1"/>
            </p:cNvSpPr>
            <p:nvPr/>
          </p:nvSpPr>
          <p:spPr bwMode="auto">
            <a:xfrm>
              <a:off x="1299" y="1872"/>
              <a:ext cx="768" cy="912"/>
            </a:xfrm>
            <a:prstGeom prst="ellipse">
              <a:avLst/>
            </a:prstGeom>
            <a:solidFill>
              <a:srgbClr val="FFFF66">
                <a:alpha val="50195"/>
              </a:srgbClr>
            </a:solidFill>
            <a:ln w="19050" cap="rnd">
              <a:solidFill>
                <a:schemeClr val="tx1"/>
              </a:solidFill>
              <a:prstDash val="sysDot"/>
              <a:round/>
              <a:headEnd/>
              <a:tailEnd/>
            </a:ln>
          </p:spPr>
          <p:txBody>
            <a:bodyPr wrap="none" anchor="ctr"/>
            <a:lstStyle/>
            <a:p>
              <a:endParaRPr lang="ar-SA"/>
            </a:p>
          </p:txBody>
        </p:sp>
        <p:sp>
          <p:nvSpPr>
            <p:cNvPr id="817167" name="Text Box 15"/>
            <p:cNvSpPr txBox="1">
              <a:spLocks noChangeArrowheads="1"/>
            </p:cNvSpPr>
            <p:nvPr/>
          </p:nvSpPr>
          <p:spPr bwMode="auto">
            <a:xfrm>
              <a:off x="1539" y="2208"/>
              <a:ext cx="297" cy="267"/>
            </a:xfrm>
            <a:prstGeom prst="rect">
              <a:avLst/>
            </a:prstGeom>
            <a:noFill/>
            <a:ln w="38100">
              <a:noFill/>
              <a:miter lim="800000"/>
              <a:headEnd/>
              <a:tailEnd/>
            </a:ln>
            <a:effectLst/>
          </p:spPr>
          <p:txBody>
            <a:bodyPr>
              <a:spAutoFit/>
            </a:bodyPr>
            <a:lstStyle/>
            <a:p>
              <a:pPr>
                <a:defRPr/>
              </a:pPr>
              <a:r>
                <a:rPr lang="en-GB" b="1">
                  <a:solidFill>
                    <a:srgbClr val="FF0000"/>
                  </a:solidFill>
                  <a:effectLst>
                    <a:outerShdw blurRad="38100" dist="38100" dir="2700000" algn="tl">
                      <a:srgbClr val="C0C0C0"/>
                    </a:outerShdw>
                  </a:effectLst>
                  <a:latin typeface="Arial Unicode MS" pitchFamily="34" charset="-128"/>
                </a:rPr>
                <a:t>V</a:t>
              </a: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14" name="Object 2">
            <a:hlinkClick r:id="" action="ppaction://ole?verb=0"/>
          </p:cNvPr>
          <p:cNvGraphicFramePr>
            <a:graphicFrameLocks/>
          </p:cNvGraphicFramePr>
          <p:nvPr/>
        </p:nvGraphicFramePr>
        <p:xfrm>
          <a:off x="0" y="38100"/>
          <a:ext cx="9144000" cy="6705600"/>
        </p:xfrm>
        <a:graphic>
          <a:graphicData uri="http://schemas.openxmlformats.org/presentationml/2006/ole">
            <p:oleObj spid="_x0000_s13314" name="Harvard F/X Drawing" r:id="rId4" imgW="7461000" imgH="4719600" progId="">
              <p:embed/>
            </p:oleObj>
          </a:graphicData>
        </a:graphic>
      </p:graphicFrame>
      <p:sp>
        <p:nvSpPr>
          <p:cNvPr id="13315" name="Rectangle 3"/>
          <p:cNvSpPr>
            <a:spLocks noChangeArrowheads="1"/>
          </p:cNvSpPr>
          <p:nvPr/>
        </p:nvSpPr>
        <p:spPr bwMode="auto">
          <a:xfrm>
            <a:off x="6324600" y="5638800"/>
            <a:ext cx="1136650" cy="301625"/>
          </a:xfrm>
          <a:prstGeom prst="rect">
            <a:avLst/>
          </a:prstGeom>
          <a:noFill/>
          <a:ln w="12700">
            <a:noFill/>
            <a:miter lim="800000"/>
            <a:headEnd/>
            <a:tailEnd/>
          </a:ln>
        </p:spPr>
        <p:txBody>
          <a:bodyPr wrap="none" lIns="90488" tIns="44450" rIns="90488" bIns="44450">
            <a:spAutoFit/>
          </a:bodyPr>
          <a:lstStyle/>
          <a:p>
            <a:pPr defTabSz="762000" eaLnBrk="0" hangingPunct="0"/>
            <a:r>
              <a:rPr lang="en-GB" sz="1400">
                <a:latin typeface="Arial" charset="0"/>
              </a:rPr>
              <a:t>Latency, ms</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en-AU" smtClean="0"/>
              <a:t>anatomy</a:t>
            </a:r>
            <a:endParaRPr lang="en-US" smtClean="0"/>
          </a:p>
        </p:txBody>
      </p:sp>
      <p:grpSp>
        <p:nvGrpSpPr>
          <p:cNvPr id="103427" name="Group 3"/>
          <p:cNvGrpSpPr>
            <a:grpSpLocks/>
          </p:cNvGrpSpPr>
          <p:nvPr/>
        </p:nvGrpSpPr>
        <p:grpSpPr bwMode="auto">
          <a:xfrm>
            <a:off x="-1676400" y="2236788"/>
            <a:ext cx="9820275" cy="3835400"/>
            <a:chOff x="-864" y="1536"/>
            <a:chExt cx="5136" cy="2416"/>
          </a:xfrm>
        </p:grpSpPr>
        <p:grpSp>
          <p:nvGrpSpPr>
            <p:cNvPr id="103440" name="Group 4"/>
            <p:cNvGrpSpPr>
              <a:grpSpLocks/>
            </p:cNvGrpSpPr>
            <p:nvPr/>
          </p:nvGrpSpPr>
          <p:grpSpPr bwMode="auto">
            <a:xfrm>
              <a:off x="-864" y="1536"/>
              <a:ext cx="5136" cy="2416"/>
              <a:chOff x="-864" y="1536"/>
              <a:chExt cx="5136" cy="2416"/>
            </a:xfrm>
          </p:grpSpPr>
          <p:pic>
            <p:nvPicPr>
              <p:cNvPr id="103442" name="Picture 5" descr="pot_obj3"/>
              <p:cNvPicPr>
                <a:picLocks noChangeAspect="1" noChangeArrowheads="1"/>
              </p:cNvPicPr>
              <p:nvPr/>
            </p:nvPicPr>
            <p:blipFill>
              <a:blip r:embed="rId3"/>
              <a:srcRect/>
              <a:stretch>
                <a:fillRect/>
              </a:stretch>
            </p:blipFill>
            <p:spPr bwMode="auto">
              <a:xfrm>
                <a:off x="-624" y="1776"/>
                <a:ext cx="4896" cy="2176"/>
              </a:xfrm>
              <a:prstGeom prst="rect">
                <a:avLst/>
              </a:prstGeom>
              <a:noFill/>
              <a:ln w="9525">
                <a:noFill/>
                <a:miter lim="800000"/>
                <a:headEnd/>
                <a:tailEnd/>
              </a:ln>
            </p:spPr>
          </p:pic>
          <p:sp>
            <p:nvSpPr>
              <p:cNvPr id="103443" name="Rectangle 6"/>
              <p:cNvSpPr>
                <a:spLocks noChangeArrowheads="1"/>
              </p:cNvSpPr>
              <p:nvPr/>
            </p:nvSpPr>
            <p:spPr bwMode="auto">
              <a:xfrm>
                <a:off x="-864" y="1536"/>
                <a:ext cx="2208" cy="2400"/>
              </a:xfrm>
              <a:prstGeom prst="rect">
                <a:avLst/>
              </a:prstGeom>
              <a:solidFill>
                <a:schemeClr val="bg1"/>
              </a:solidFill>
              <a:ln w="9525">
                <a:noFill/>
                <a:miter lim="800000"/>
                <a:headEnd/>
                <a:tailEnd/>
              </a:ln>
            </p:spPr>
            <p:txBody>
              <a:bodyPr wrap="none" anchor="ctr"/>
              <a:lstStyle/>
              <a:p>
                <a:endParaRPr lang="ar-SA"/>
              </a:p>
            </p:txBody>
          </p:sp>
        </p:grpSp>
        <p:sp>
          <p:nvSpPr>
            <p:cNvPr id="103441" name="Rectangle 7"/>
            <p:cNvSpPr>
              <a:spLocks noChangeArrowheads="1"/>
            </p:cNvSpPr>
            <p:nvPr/>
          </p:nvSpPr>
          <p:spPr bwMode="auto">
            <a:xfrm>
              <a:off x="1248" y="2304"/>
              <a:ext cx="288" cy="816"/>
            </a:xfrm>
            <a:prstGeom prst="rect">
              <a:avLst/>
            </a:prstGeom>
            <a:solidFill>
              <a:schemeClr val="bg1"/>
            </a:solidFill>
            <a:ln w="9525">
              <a:noFill/>
              <a:miter lim="800000"/>
              <a:headEnd/>
              <a:tailEnd/>
            </a:ln>
          </p:spPr>
          <p:txBody>
            <a:bodyPr wrap="none" anchor="ctr"/>
            <a:lstStyle/>
            <a:p>
              <a:endParaRPr lang="ar-SA"/>
            </a:p>
          </p:txBody>
        </p:sp>
      </p:grpSp>
      <p:sp>
        <p:nvSpPr>
          <p:cNvPr id="821256" name="Text Box 8"/>
          <p:cNvSpPr txBox="1">
            <a:spLocks noChangeArrowheads="1"/>
          </p:cNvSpPr>
          <p:nvPr/>
        </p:nvSpPr>
        <p:spPr bwMode="auto">
          <a:xfrm>
            <a:off x="685800" y="2895600"/>
            <a:ext cx="2362200" cy="641350"/>
          </a:xfrm>
          <a:prstGeom prst="rect">
            <a:avLst/>
          </a:prstGeom>
          <a:noFill/>
          <a:ln w="9525">
            <a:noFill/>
            <a:miter lim="800000"/>
            <a:headEnd/>
            <a:tailEnd/>
          </a:ln>
        </p:spPr>
        <p:txBody>
          <a:bodyPr>
            <a:spAutoFit/>
          </a:bodyPr>
          <a:lstStyle/>
          <a:p>
            <a:pPr algn="r" eaLnBrk="0" hangingPunct="0">
              <a:spcBef>
                <a:spcPct val="50000"/>
              </a:spcBef>
            </a:pPr>
            <a:endParaRPr lang="en-US" sz="3600" b="1" i="1">
              <a:solidFill>
                <a:srgbClr val="6699FF"/>
              </a:solidFill>
              <a:latin typeface="Arial" charset="0"/>
            </a:endParaRPr>
          </a:p>
        </p:txBody>
      </p:sp>
      <p:grpSp>
        <p:nvGrpSpPr>
          <p:cNvPr id="4" name="Group 9"/>
          <p:cNvGrpSpPr>
            <a:grpSpLocks/>
          </p:cNvGrpSpPr>
          <p:nvPr/>
        </p:nvGrpSpPr>
        <p:grpSpPr bwMode="auto">
          <a:xfrm>
            <a:off x="0" y="2743200"/>
            <a:ext cx="3048000" cy="1143000"/>
            <a:chOff x="0" y="1728"/>
            <a:chExt cx="1920" cy="720"/>
          </a:xfrm>
        </p:grpSpPr>
        <p:sp>
          <p:nvSpPr>
            <p:cNvPr id="103438" name="Text Box 10"/>
            <p:cNvSpPr txBox="1">
              <a:spLocks noChangeArrowheads="1"/>
            </p:cNvSpPr>
            <p:nvPr/>
          </p:nvSpPr>
          <p:spPr bwMode="auto">
            <a:xfrm>
              <a:off x="0" y="1728"/>
              <a:ext cx="1920" cy="288"/>
            </a:xfrm>
            <a:prstGeom prst="rect">
              <a:avLst/>
            </a:prstGeom>
            <a:noFill/>
            <a:ln w="9525">
              <a:noFill/>
              <a:miter lim="800000"/>
              <a:headEnd/>
              <a:tailEnd/>
            </a:ln>
          </p:spPr>
          <p:txBody>
            <a:bodyPr>
              <a:spAutoFit/>
            </a:bodyPr>
            <a:lstStyle/>
            <a:p>
              <a:pPr algn="r" eaLnBrk="0" hangingPunct="0">
                <a:spcBef>
                  <a:spcPct val="50000"/>
                </a:spcBef>
              </a:pPr>
              <a:r>
                <a:rPr lang="en-AU">
                  <a:latin typeface="Arial" charset="0"/>
                </a:rPr>
                <a:t>Distal VIIIth nerve</a:t>
              </a:r>
              <a:endParaRPr lang="en-US">
                <a:latin typeface="Arial" charset="0"/>
              </a:endParaRPr>
            </a:p>
          </p:txBody>
        </p:sp>
        <p:sp>
          <p:nvSpPr>
            <p:cNvPr id="103439" name="Line 11"/>
            <p:cNvSpPr>
              <a:spLocks noChangeShapeType="1"/>
            </p:cNvSpPr>
            <p:nvPr/>
          </p:nvSpPr>
          <p:spPr bwMode="auto">
            <a:xfrm>
              <a:off x="1584" y="1968"/>
              <a:ext cx="192" cy="480"/>
            </a:xfrm>
            <a:prstGeom prst="line">
              <a:avLst/>
            </a:prstGeom>
            <a:noFill/>
            <a:ln w="9525">
              <a:solidFill>
                <a:schemeClr val="tx1"/>
              </a:solidFill>
              <a:round/>
              <a:headEnd/>
              <a:tailEnd type="triangle" w="med" len="med"/>
            </a:ln>
          </p:spPr>
          <p:txBody>
            <a:bodyPr anchor="ctr"/>
            <a:lstStyle/>
            <a:p>
              <a:endParaRPr lang="en-US"/>
            </a:p>
          </p:txBody>
        </p:sp>
      </p:grpSp>
      <p:grpSp>
        <p:nvGrpSpPr>
          <p:cNvPr id="5" name="Group 12"/>
          <p:cNvGrpSpPr>
            <a:grpSpLocks/>
          </p:cNvGrpSpPr>
          <p:nvPr/>
        </p:nvGrpSpPr>
        <p:grpSpPr bwMode="auto">
          <a:xfrm>
            <a:off x="1143000" y="2286000"/>
            <a:ext cx="3048000" cy="1447800"/>
            <a:chOff x="720" y="1440"/>
            <a:chExt cx="1920" cy="912"/>
          </a:xfrm>
        </p:grpSpPr>
        <p:sp>
          <p:nvSpPr>
            <p:cNvPr id="103436" name="Text Box 13"/>
            <p:cNvSpPr txBox="1">
              <a:spLocks noChangeArrowheads="1"/>
            </p:cNvSpPr>
            <p:nvPr/>
          </p:nvSpPr>
          <p:spPr bwMode="auto">
            <a:xfrm>
              <a:off x="720" y="1440"/>
              <a:ext cx="1920" cy="288"/>
            </a:xfrm>
            <a:prstGeom prst="rect">
              <a:avLst/>
            </a:prstGeom>
            <a:noFill/>
            <a:ln w="9525">
              <a:noFill/>
              <a:miter lim="800000"/>
              <a:headEnd/>
              <a:tailEnd/>
            </a:ln>
          </p:spPr>
          <p:txBody>
            <a:bodyPr>
              <a:spAutoFit/>
            </a:bodyPr>
            <a:lstStyle/>
            <a:p>
              <a:pPr algn="r" eaLnBrk="0" hangingPunct="0">
                <a:spcBef>
                  <a:spcPct val="50000"/>
                </a:spcBef>
              </a:pPr>
              <a:r>
                <a:rPr lang="en-AU">
                  <a:latin typeface="Arial" charset="0"/>
                </a:rPr>
                <a:t>proximal VIIIth nerve</a:t>
              </a:r>
              <a:endParaRPr lang="en-US">
                <a:latin typeface="Arial" charset="0"/>
              </a:endParaRPr>
            </a:p>
          </p:txBody>
        </p:sp>
        <p:sp>
          <p:nvSpPr>
            <p:cNvPr id="103437" name="Line 14"/>
            <p:cNvSpPr>
              <a:spLocks noChangeShapeType="1"/>
            </p:cNvSpPr>
            <p:nvPr/>
          </p:nvSpPr>
          <p:spPr bwMode="auto">
            <a:xfrm flipH="1">
              <a:off x="2208" y="1680"/>
              <a:ext cx="96" cy="672"/>
            </a:xfrm>
            <a:prstGeom prst="line">
              <a:avLst/>
            </a:prstGeom>
            <a:noFill/>
            <a:ln w="9525">
              <a:solidFill>
                <a:schemeClr val="tx1"/>
              </a:solidFill>
              <a:round/>
              <a:headEnd/>
              <a:tailEnd type="triangle" w="med" len="med"/>
            </a:ln>
          </p:spPr>
          <p:txBody>
            <a:bodyPr anchor="ctr"/>
            <a:lstStyle/>
            <a:p>
              <a:endParaRPr lang="en-US"/>
            </a:p>
          </p:txBody>
        </p:sp>
      </p:grpSp>
      <p:grpSp>
        <p:nvGrpSpPr>
          <p:cNvPr id="6" name="Group 15"/>
          <p:cNvGrpSpPr>
            <a:grpSpLocks/>
          </p:cNvGrpSpPr>
          <p:nvPr/>
        </p:nvGrpSpPr>
        <p:grpSpPr bwMode="auto">
          <a:xfrm>
            <a:off x="4114800" y="2362200"/>
            <a:ext cx="4114800" cy="1676400"/>
            <a:chOff x="2592" y="1488"/>
            <a:chExt cx="2592" cy="1056"/>
          </a:xfrm>
        </p:grpSpPr>
        <p:sp>
          <p:nvSpPr>
            <p:cNvPr id="103432" name="Text Box 16"/>
            <p:cNvSpPr txBox="1">
              <a:spLocks noChangeArrowheads="1"/>
            </p:cNvSpPr>
            <p:nvPr/>
          </p:nvSpPr>
          <p:spPr bwMode="auto">
            <a:xfrm>
              <a:off x="3264" y="1488"/>
              <a:ext cx="1920" cy="288"/>
            </a:xfrm>
            <a:prstGeom prst="rect">
              <a:avLst/>
            </a:prstGeom>
            <a:noFill/>
            <a:ln w="9525">
              <a:noFill/>
              <a:miter lim="800000"/>
              <a:headEnd/>
              <a:tailEnd/>
            </a:ln>
          </p:spPr>
          <p:txBody>
            <a:bodyPr>
              <a:spAutoFit/>
            </a:bodyPr>
            <a:lstStyle/>
            <a:p>
              <a:pPr algn="r" eaLnBrk="0" hangingPunct="0">
                <a:spcBef>
                  <a:spcPct val="50000"/>
                </a:spcBef>
              </a:pPr>
              <a:r>
                <a:rPr lang="en-AU">
                  <a:latin typeface="Arial" charset="0"/>
                </a:rPr>
                <a:t>Multiple generators</a:t>
              </a:r>
              <a:endParaRPr lang="en-US">
                <a:latin typeface="Arial" charset="0"/>
              </a:endParaRPr>
            </a:p>
          </p:txBody>
        </p:sp>
        <p:sp>
          <p:nvSpPr>
            <p:cNvPr id="103433" name="Line 17"/>
            <p:cNvSpPr>
              <a:spLocks noChangeShapeType="1"/>
            </p:cNvSpPr>
            <p:nvPr/>
          </p:nvSpPr>
          <p:spPr bwMode="auto">
            <a:xfrm flipH="1">
              <a:off x="2592" y="1680"/>
              <a:ext cx="816" cy="864"/>
            </a:xfrm>
            <a:prstGeom prst="line">
              <a:avLst/>
            </a:prstGeom>
            <a:noFill/>
            <a:ln w="9525">
              <a:solidFill>
                <a:schemeClr val="tx1"/>
              </a:solidFill>
              <a:round/>
              <a:headEnd/>
              <a:tailEnd type="triangle" w="med" len="med"/>
            </a:ln>
          </p:spPr>
          <p:txBody>
            <a:bodyPr anchor="ctr"/>
            <a:lstStyle/>
            <a:p>
              <a:endParaRPr lang="en-US"/>
            </a:p>
          </p:txBody>
        </p:sp>
        <p:sp>
          <p:nvSpPr>
            <p:cNvPr id="103434" name="Line 18"/>
            <p:cNvSpPr>
              <a:spLocks noChangeShapeType="1"/>
            </p:cNvSpPr>
            <p:nvPr/>
          </p:nvSpPr>
          <p:spPr bwMode="auto">
            <a:xfrm flipH="1">
              <a:off x="2928" y="1776"/>
              <a:ext cx="528" cy="528"/>
            </a:xfrm>
            <a:prstGeom prst="line">
              <a:avLst/>
            </a:prstGeom>
            <a:noFill/>
            <a:ln w="9525">
              <a:solidFill>
                <a:schemeClr val="tx1"/>
              </a:solidFill>
              <a:round/>
              <a:headEnd/>
              <a:tailEnd type="triangle" w="med" len="med"/>
            </a:ln>
          </p:spPr>
          <p:txBody>
            <a:bodyPr anchor="ctr"/>
            <a:lstStyle/>
            <a:p>
              <a:endParaRPr lang="en-US"/>
            </a:p>
          </p:txBody>
        </p:sp>
        <p:sp>
          <p:nvSpPr>
            <p:cNvPr id="103435" name="Line 19"/>
            <p:cNvSpPr>
              <a:spLocks noChangeShapeType="1"/>
            </p:cNvSpPr>
            <p:nvPr/>
          </p:nvSpPr>
          <p:spPr bwMode="auto">
            <a:xfrm flipH="1">
              <a:off x="3264" y="1776"/>
              <a:ext cx="576" cy="288"/>
            </a:xfrm>
            <a:prstGeom prst="line">
              <a:avLst/>
            </a:prstGeom>
            <a:noFill/>
            <a:ln w="9525">
              <a:solidFill>
                <a:schemeClr val="tx1"/>
              </a:solidFill>
              <a:round/>
              <a:headEnd/>
              <a:tailEnd type="triangle" w="med" len="med"/>
            </a:ln>
          </p:spPr>
          <p:txBody>
            <a:bodyPr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nodePh="1">
                                  <p:stCondLst>
                                    <p:cond delay="0"/>
                                  </p:stCondLst>
                                  <p:endCondLst>
                                    <p:cond evt="begin" delay="0">
                                      <p:tn val="11"/>
                                    </p:cond>
                                  </p:endCondLst>
                                  <p:childTnLst>
                                    <p:set>
                                      <p:cBhvr>
                                        <p:cTn id="12" dur="1" fill="hold">
                                          <p:stCondLst>
                                            <p:cond delay="499"/>
                                          </p:stCondLst>
                                        </p:cTn>
                                        <p:tgtEl>
                                          <p:spTgt spid="82125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0-#ppt_w/2"/>
                                          </p:val>
                                        </p:tav>
                                        <p:tav tm="100000">
                                          <p:val>
                                            <p:strVal val="#ppt_x"/>
                                          </p:val>
                                        </p:tav>
                                      </p:tavLst>
                                    </p:anim>
                                    <p:anim calcmode="lin" valueType="num">
                                      <p:cBhvr additive="base">
                                        <p:cTn id="1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56" grpId="0"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pPr eaLnBrk="1" hangingPunct="1"/>
            <a:r>
              <a:rPr lang="en-AU" smtClean="0"/>
              <a:t>stimulus &amp; acquisition</a:t>
            </a:r>
            <a:endParaRPr lang="en-US" smtClean="0"/>
          </a:p>
        </p:txBody>
      </p:sp>
      <p:sp>
        <p:nvSpPr>
          <p:cNvPr id="104451" name="Rectangle 3"/>
          <p:cNvSpPr>
            <a:spLocks noGrp="1" noChangeArrowheads="1"/>
          </p:cNvSpPr>
          <p:nvPr>
            <p:ph type="body" idx="1"/>
          </p:nvPr>
        </p:nvSpPr>
        <p:spPr/>
        <p:txBody>
          <a:bodyPr/>
          <a:lstStyle/>
          <a:p>
            <a:pPr eaLnBrk="1" hangingPunct="1"/>
            <a:r>
              <a:rPr lang="en-AU" smtClean="0"/>
              <a:t>Short clicks or tone bursts used</a:t>
            </a:r>
          </a:p>
          <a:p>
            <a:pPr eaLnBrk="1" hangingPunct="1"/>
            <a:r>
              <a:rPr lang="en-AU" smtClean="0"/>
              <a:t>Rate of around 20/sec or faster</a:t>
            </a:r>
          </a:p>
          <a:p>
            <a:pPr eaLnBrk="1" hangingPunct="1"/>
            <a:r>
              <a:rPr lang="en-AU" smtClean="0"/>
              <a:t>Responses can be + or – 20dB on true thresholds, mixed in with EEG</a:t>
            </a:r>
          </a:p>
          <a:p>
            <a:pPr eaLnBrk="1" hangingPunct="1"/>
            <a:r>
              <a:rPr lang="en-AU" smtClean="0"/>
              <a:t>Electrodes on head (surface electrodes)</a:t>
            </a:r>
          </a:p>
          <a:p>
            <a:pPr eaLnBrk="1" hangingPunct="1"/>
            <a:r>
              <a:rPr lang="en-AU" smtClean="0"/>
              <a:t>Can be influenced by subject characteristics (age, gender, body temperature)</a:t>
            </a:r>
          </a:p>
          <a:p>
            <a:pPr eaLnBrk="1" hangingPunct="1"/>
            <a:r>
              <a:rPr lang="en-AU" smtClean="0"/>
              <a:t>Not affected by arousal state or most drugs</a:t>
            </a:r>
          </a:p>
          <a:p>
            <a:pPr eaLnBrk="1" hangingPunct="1"/>
            <a:endParaRPr lang="en-US" smtClean="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Line 2"/>
          <p:cNvSpPr>
            <a:spLocks noChangeShapeType="1"/>
          </p:cNvSpPr>
          <p:nvPr/>
        </p:nvSpPr>
        <p:spPr bwMode="auto">
          <a:xfrm flipV="1">
            <a:off x="1600200" y="4419600"/>
            <a:ext cx="6350" cy="304800"/>
          </a:xfrm>
          <a:prstGeom prst="line">
            <a:avLst/>
          </a:prstGeom>
          <a:noFill/>
          <a:ln w="25400" cap="sq">
            <a:solidFill>
              <a:schemeClr val="tx1"/>
            </a:solidFill>
            <a:round/>
            <a:headEnd/>
            <a:tailEnd type="triangle" w="med" len="med"/>
          </a:ln>
        </p:spPr>
        <p:txBody>
          <a:bodyPr anchor="ctr">
            <a:spAutoFit/>
          </a:bodyPr>
          <a:lstStyle/>
          <a:p>
            <a:endParaRPr lang="en-US"/>
          </a:p>
        </p:txBody>
      </p:sp>
      <p:sp>
        <p:nvSpPr>
          <p:cNvPr id="825347" name="Text Box 3"/>
          <p:cNvSpPr txBox="1">
            <a:spLocks noChangeArrowheads="1"/>
          </p:cNvSpPr>
          <p:nvPr/>
        </p:nvSpPr>
        <p:spPr bwMode="auto">
          <a:xfrm>
            <a:off x="381000" y="3962400"/>
            <a:ext cx="2881313" cy="455613"/>
          </a:xfrm>
          <a:prstGeom prst="rect">
            <a:avLst/>
          </a:prstGeom>
          <a:solidFill>
            <a:srgbClr val="CCFFCC"/>
          </a:solidFill>
          <a:ln w="12700" cap="sq">
            <a:noFill/>
            <a:miter lim="800000"/>
            <a:headEnd type="none" w="sm" len="sm"/>
            <a:tailEnd type="none" w="sm" len="sm"/>
          </a:ln>
          <a:effectLst>
            <a:outerShdw dist="107763" dir="13500000" algn="ctr" rotWithShape="0">
              <a:schemeClr val="bg2"/>
            </a:outerShdw>
          </a:effectLst>
        </p:spPr>
        <p:txBody>
          <a:bodyPr>
            <a:spAutoFit/>
          </a:bodyPr>
          <a:lstStyle/>
          <a:p>
            <a:pPr eaLnBrk="0" hangingPunct="0">
              <a:spcBef>
                <a:spcPct val="50000"/>
              </a:spcBef>
              <a:defRPr/>
            </a:pPr>
            <a:r>
              <a:rPr lang="en-US">
                <a:latin typeface="Myriad Web" pitchFamily="34" charset="0"/>
              </a:rPr>
              <a:t>Stimulus generator</a:t>
            </a:r>
          </a:p>
        </p:txBody>
      </p:sp>
      <p:grpSp>
        <p:nvGrpSpPr>
          <p:cNvPr id="105476" name="Group 4"/>
          <p:cNvGrpSpPr>
            <a:grpSpLocks/>
          </p:cNvGrpSpPr>
          <p:nvPr/>
        </p:nvGrpSpPr>
        <p:grpSpPr bwMode="auto">
          <a:xfrm>
            <a:off x="838200" y="1676400"/>
            <a:ext cx="8153400" cy="4505325"/>
            <a:chOff x="528" y="1056"/>
            <a:chExt cx="5136" cy="2838"/>
          </a:xfrm>
        </p:grpSpPr>
        <p:sp>
          <p:nvSpPr>
            <p:cNvPr id="105479" name="Oval 5"/>
            <p:cNvSpPr>
              <a:spLocks noChangeArrowheads="1"/>
            </p:cNvSpPr>
            <p:nvPr/>
          </p:nvSpPr>
          <p:spPr bwMode="auto">
            <a:xfrm>
              <a:off x="2741" y="1620"/>
              <a:ext cx="766" cy="776"/>
            </a:xfrm>
            <a:prstGeom prst="ellipse">
              <a:avLst/>
            </a:prstGeom>
            <a:noFill/>
            <a:ln w="12700" cap="sq">
              <a:noFill/>
              <a:round/>
              <a:headEnd/>
              <a:tailEnd/>
            </a:ln>
          </p:spPr>
          <p:txBody>
            <a:bodyPr wrap="none" anchor="ctr">
              <a:spAutoFit/>
            </a:bodyPr>
            <a:lstStyle/>
            <a:p>
              <a:endParaRPr lang="ar-SA"/>
            </a:p>
          </p:txBody>
        </p:sp>
        <p:sp>
          <p:nvSpPr>
            <p:cNvPr id="105480" name="Text Box 6"/>
            <p:cNvSpPr txBox="1">
              <a:spLocks noChangeArrowheads="1"/>
            </p:cNvSpPr>
            <p:nvPr/>
          </p:nvSpPr>
          <p:spPr bwMode="auto">
            <a:xfrm>
              <a:off x="528" y="2928"/>
              <a:ext cx="1089" cy="288"/>
            </a:xfrm>
            <a:prstGeom prst="rect">
              <a:avLst/>
            </a:prstGeom>
            <a:solidFill>
              <a:srgbClr val="CCFFCC"/>
            </a:solidFill>
            <a:ln w="12700" cap="sq">
              <a:noFill/>
              <a:miter lim="800000"/>
              <a:headEnd/>
              <a:tailEnd/>
            </a:ln>
          </p:spPr>
          <p:txBody>
            <a:bodyPr>
              <a:spAutoFit/>
            </a:bodyPr>
            <a:lstStyle/>
            <a:p>
              <a:pPr eaLnBrk="0" hangingPunct="0">
                <a:spcBef>
                  <a:spcPct val="50000"/>
                </a:spcBef>
              </a:pPr>
              <a:r>
                <a:rPr lang="en-US">
                  <a:latin typeface="Myriad Web" pitchFamily="34" charset="0"/>
                </a:rPr>
                <a:t>Trigger</a:t>
              </a:r>
            </a:p>
          </p:txBody>
        </p:sp>
        <p:sp>
          <p:nvSpPr>
            <p:cNvPr id="825351" name="Text Box 7"/>
            <p:cNvSpPr txBox="1">
              <a:spLocks noChangeArrowheads="1"/>
            </p:cNvSpPr>
            <p:nvPr/>
          </p:nvSpPr>
          <p:spPr bwMode="auto">
            <a:xfrm>
              <a:off x="3849" y="2974"/>
              <a:ext cx="1815" cy="288"/>
            </a:xfrm>
            <a:prstGeom prst="rect">
              <a:avLst/>
            </a:prstGeom>
            <a:solidFill>
              <a:srgbClr val="CCFFCC"/>
            </a:solidFill>
            <a:ln w="12700" cap="sq">
              <a:noFill/>
              <a:miter lim="800000"/>
              <a:headEnd type="none" w="sm" len="sm"/>
              <a:tailEnd type="none" w="sm" len="sm"/>
            </a:ln>
            <a:effectLst>
              <a:outerShdw dist="107763" dir="13500000" algn="ctr" rotWithShape="0">
                <a:schemeClr val="bg2"/>
              </a:outerShdw>
            </a:effectLst>
          </p:spPr>
          <p:txBody>
            <a:bodyPr>
              <a:spAutoFit/>
            </a:bodyPr>
            <a:lstStyle/>
            <a:p>
              <a:pPr algn="ctr" eaLnBrk="0" hangingPunct="0">
                <a:spcBef>
                  <a:spcPct val="50000"/>
                </a:spcBef>
                <a:defRPr/>
              </a:pPr>
              <a:r>
                <a:rPr lang="en-US">
                  <a:latin typeface="Myriad Web" pitchFamily="34" charset="0"/>
                </a:rPr>
                <a:t>Signal averager</a:t>
              </a:r>
            </a:p>
          </p:txBody>
        </p:sp>
        <p:sp>
          <p:nvSpPr>
            <p:cNvPr id="825352" name="Text Box 8"/>
            <p:cNvSpPr txBox="1">
              <a:spLocks noChangeArrowheads="1"/>
            </p:cNvSpPr>
            <p:nvPr/>
          </p:nvSpPr>
          <p:spPr bwMode="auto">
            <a:xfrm>
              <a:off x="3727" y="2221"/>
              <a:ext cx="1817" cy="288"/>
            </a:xfrm>
            <a:prstGeom prst="rect">
              <a:avLst/>
            </a:prstGeom>
            <a:solidFill>
              <a:srgbClr val="CCFFCC"/>
            </a:solidFill>
            <a:ln w="12700" cap="sq">
              <a:noFill/>
              <a:miter lim="800000"/>
              <a:headEnd type="none" w="sm" len="sm"/>
              <a:tailEnd type="none" w="sm" len="sm"/>
            </a:ln>
            <a:effectLst>
              <a:outerShdw dist="107763" dir="13500000" algn="ctr" rotWithShape="0">
                <a:schemeClr val="bg2"/>
              </a:outerShdw>
            </a:effectLst>
          </p:spPr>
          <p:txBody>
            <a:bodyPr>
              <a:spAutoFit/>
            </a:bodyPr>
            <a:lstStyle/>
            <a:p>
              <a:pPr algn="ctr" eaLnBrk="0" hangingPunct="0">
                <a:spcBef>
                  <a:spcPct val="50000"/>
                </a:spcBef>
                <a:defRPr/>
              </a:pPr>
              <a:r>
                <a:rPr lang="en-US">
                  <a:latin typeface="Myriad Web" pitchFamily="34" charset="0"/>
                </a:rPr>
                <a:t>Analog filter</a:t>
              </a:r>
            </a:p>
          </p:txBody>
        </p:sp>
        <p:sp>
          <p:nvSpPr>
            <p:cNvPr id="825353" name="Text Box 9"/>
            <p:cNvSpPr txBox="1">
              <a:spLocks noChangeArrowheads="1"/>
            </p:cNvSpPr>
            <p:nvPr/>
          </p:nvSpPr>
          <p:spPr bwMode="auto">
            <a:xfrm>
              <a:off x="3788" y="1125"/>
              <a:ext cx="1815" cy="519"/>
            </a:xfrm>
            <a:prstGeom prst="rect">
              <a:avLst/>
            </a:prstGeom>
            <a:solidFill>
              <a:srgbClr val="CCFFCC"/>
            </a:solidFill>
            <a:ln w="12700" cap="sq">
              <a:noFill/>
              <a:miter lim="800000"/>
              <a:headEnd type="none" w="sm" len="sm"/>
              <a:tailEnd type="none" w="sm" len="sm"/>
            </a:ln>
            <a:effectLst>
              <a:outerShdw dist="107763" dir="13500000" algn="ctr" rotWithShape="0">
                <a:schemeClr val="bg2"/>
              </a:outerShdw>
            </a:effectLst>
          </p:spPr>
          <p:txBody>
            <a:bodyPr>
              <a:spAutoFit/>
            </a:bodyPr>
            <a:lstStyle/>
            <a:p>
              <a:pPr algn="ctr" eaLnBrk="0" hangingPunct="0">
                <a:spcBef>
                  <a:spcPct val="50000"/>
                </a:spcBef>
                <a:defRPr/>
              </a:pPr>
              <a:r>
                <a:rPr lang="en-US">
                  <a:latin typeface="Myriad Web" pitchFamily="34" charset="0"/>
                </a:rPr>
                <a:t>Differential amplifier</a:t>
              </a:r>
            </a:p>
          </p:txBody>
        </p:sp>
        <p:sp>
          <p:nvSpPr>
            <p:cNvPr id="825354" name="Text Box 10"/>
            <p:cNvSpPr txBox="1">
              <a:spLocks noChangeArrowheads="1"/>
            </p:cNvSpPr>
            <p:nvPr/>
          </p:nvSpPr>
          <p:spPr bwMode="auto">
            <a:xfrm>
              <a:off x="1851" y="3606"/>
              <a:ext cx="1816" cy="288"/>
            </a:xfrm>
            <a:prstGeom prst="rect">
              <a:avLst/>
            </a:prstGeom>
            <a:solidFill>
              <a:srgbClr val="CCFFCC"/>
            </a:solidFill>
            <a:ln w="12700" cap="sq">
              <a:noFill/>
              <a:miter lim="800000"/>
              <a:headEnd type="none" w="sm" len="sm"/>
              <a:tailEnd type="none" w="sm" len="sm"/>
            </a:ln>
            <a:effectLst>
              <a:outerShdw dist="107763" dir="13500000" algn="ctr" rotWithShape="0">
                <a:schemeClr val="bg2"/>
              </a:outerShdw>
            </a:effectLst>
          </p:spPr>
          <p:txBody>
            <a:bodyPr>
              <a:spAutoFit/>
            </a:bodyPr>
            <a:lstStyle/>
            <a:p>
              <a:pPr algn="ctr" eaLnBrk="0" hangingPunct="0">
                <a:spcBef>
                  <a:spcPct val="50000"/>
                </a:spcBef>
                <a:defRPr/>
              </a:pPr>
              <a:r>
                <a:rPr lang="en-US">
                  <a:latin typeface="Myriad Web" pitchFamily="34" charset="0"/>
                </a:rPr>
                <a:t>Display/analysis</a:t>
              </a:r>
            </a:p>
          </p:txBody>
        </p:sp>
        <p:cxnSp>
          <p:nvCxnSpPr>
            <p:cNvPr id="105485" name="AutoShape 11"/>
            <p:cNvCxnSpPr>
              <a:cxnSpLocks noChangeShapeType="1"/>
            </p:cNvCxnSpPr>
            <p:nvPr/>
          </p:nvCxnSpPr>
          <p:spPr bwMode="auto">
            <a:xfrm>
              <a:off x="2087" y="2656"/>
              <a:ext cx="1689" cy="432"/>
            </a:xfrm>
            <a:prstGeom prst="bentConnector3">
              <a:avLst>
                <a:gd name="adj1" fmla="val 49972"/>
              </a:avLst>
            </a:prstGeom>
            <a:noFill/>
            <a:ln w="25400" cap="sq">
              <a:solidFill>
                <a:schemeClr val="tx1"/>
              </a:solidFill>
              <a:miter lim="800000"/>
              <a:headEnd/>
              <a:tailEnd type="triangle" w="med" len="med"/>
            </a:ln>
          </p:spPr>
        </p:cxnSp>
        <p:cxnSp>
          <p:nvCxnSpPr>
            <p:cNvPr id="105486" name="AutoShape 12"/>
            <p:cNvCxnSpPr>
              <a:cxnSpLocks noChangeShapeType="1"/>
            </p:cNvCxnSpPr>
            <p:nvPr/>
          </p:nvCxnSpPr>
          <p:spPr bwMode="auto">
            <a:xfrm rot="-5400000">
              <a:off x="3367" y="486"/>
              <a:ext cx="845" cy="1986"/>
            </a:xfrm>
            <a:prstGeom prst="bentConnector3">
              <a:avLst>
                <a:gd name="adj1" fmla="val 125042"/>
              </a:avLst>
            </a:prstGeom>
            <a:noFill/>
            <a:ln w="25400" cap="sq">
              <a:solidFill>
                <a:schemeClr val="tx1"/>
              </a:solidFill>
              <a:miter lim="800000"/>
              <a:headEnd/>
              <a:tailEnd type="triangle" w="med" len="med"/>
            </a:ln>
          </p:spPr>
        </p:cxnSp>
        <p:cxnSp>
          <p:nvCxnSpPr>
            <p:cNvPr id="105487" name="AutoShape 13"/>
            <p:cNvCxnSpPr>
              <a:cxnSpLocks noChangeShapeType="1"/>
            </p:cNvCxnSpPr>
            <p:nvPr/>
          </p:nvCxnSpPr>
          <p:spPr bwMode="auto">
            <a:xfrm flipV="1">
              <a:off x="3099" y="1392"/>
              <a:ext cx="645" cy="576"/>
            </a:xfrm>
            <a:prstGeom prst="bentConnector3">
              <a:avLst>
                <a:gd name="adj1" fmla="val 49921"/>
              </a:avLst>
            </a:prstGeom>
            <a:noFill/>
            <a:ln w="25400" cap="sq">
              <a:solidFill>
                <a:schemeClr val="tx1"/>
              </a:solidFill>
              <a:miter lim="800000"/>
              <a:headEnd/>
              <a:tailEnd type="triangle" w="med" len="med"/>
            </a:ln>
          </p:spPr>
        </p:cxnSp>
        <p:cxnSp>
          <p:nvCxnSpPr>
            <p:cNvPr id="105488" name="AutoShape 14"/>
            <p:cNvCxnSpPr>
              <a:cxnSpLocks noChangeShapeType="1"/>
            </p:cNvCxnSpPr>
            <p:nvPr/>
          </p:nvCxnSpPr>
          <p:spPr bwMode="auto">
            <a:xfrm flipV="1">
              <a:off x="2880" y="1200"/>
              <a:ext cx="864" cy="679"/>
            </a:xfrm>
            <a:prstGeom prst="bentConnector3">
              <a:avLst>
                <a:gd name="adj1" fmla="val 50000"/>
              </a:avLst>
            </a:prstGeom>
            <a:noFill/>
            <a:ln w="25400" cap="sq">
              <a:solidFill>
                <a:schemeClr val="tx1"/>
              </a:solidFill>
              <a:miter lim="800000"/>
              <a:headEnd/>
              <a:tailEnd type="triangle" w="med" len="med"/>
            </a:ln>
          </p:spPr>
        </p:cxnSp>
        <p:sp>
          <p:nvSpPr>
            <p:cNvPr id="105489" name="Line 15"/>
            <p:cNvSpPr>
              <a:spLocks noChangeShapeType="1"/>
            </p:cNvSpPr>
            <p:nvPr/>
          </p:nvSpPr>
          <p:spPr bwMode="auto">
            <a:xfrm flipV="1">
              <a:off x="1004" y="1632"/>
              <a:ext cx="4" cy="795"/>
            </a:xfrm>
            <a:prstGeom prst="line">
              <a:avLst/>
            </a:prstGeom>
            <a:noFill/>
            <a:ln w="25400" cap="sq">
              <a:solidFill>
                <a:schemeClr val="tx1"/>
              </a:solidFill>
              <a:round/>
              <a:headEnd/>
              <a:tailEnd type="triangle" w="med" len="med"/>
            </a:ln>
          </p:spPr>
          <p:txBody>
            <a:bodyPr anchor="ctr">
              <a:spAutoFit/>
            </a:bodyPr>
            <a:lstStyle/>
            <a:p>
              <a:endParaRPr lang="en-US"/>
            </a:p>
          </p:txBody>
        </p:sp>
        <p:cxnSp>
          <p:nvCxnSpPr>
            <p:cNvPr id="105490" name="AutoShape 16"/>
            <p:cNvCxnSpPr>
              <a:cxnSpLocks noChangeShapeType="1"/>
            </p:cNvCxnSpPr>
            <p:nvPr/>
          </p:nvCxnSpPr>
          <p:spPr bwMode="auto">
            <a:xfrm>
              <a:off x="1680" y="1440"/>
              <a:ext cx="672" cy="668"/>
            </a:xfrm>
            <a:prstGeom prst="bentConnector3">
              <a:avLst>
                <a:gd name="adj1" fmla="val 50000"/>
              </a:avLst>
            </a:prstGeom>
            <a:noFill/>
            <a:ln w="25400" cap="sq">
              <a:solidFill>
                <a:schemeClr val="tx1"/>
              </a:solidFill>
              <a:miter lim="800000"/>
              <a:headEnd/>
              <a:tailEnd type="triangle" w="med" len="med"/>
            </a:ln>
          </p:spPr>
        </p:cxnSp>
        <p:sp>
          <p:nvSpPr>
            <p:cNvPr id="105491" name="Line 17"/>
            <p:cNvSpPr>
              <a:spLocks noChangeShapeType="1"/>
            </p:cNvSpPr>
            <p:nvPr/>
          </p:nvSpPr>
          <p:spPr bwMode="auto">
            <a:xfrm flipH="1">
              <a:off x="4800" y="1680"/>
              <a:ext cx="0" cy="480"/>
            </a:xfrm>
            <a:prstGeom prst="line">
              <a:avLst/>
            </a:prstGeom>
            <a:noFill/>
            <a:ln w="25400" cap="sq">
              <a:solidFill>
                <a:schemeClr val="tx1"/>
              </a:solidFill>
              <a:round/>
              <a:headEnd/>
              <a:tailEnd type="triangle" w="med" len="med"/>
            </a:ln>
          </p:spPr>
          <p:txBody>
            <a:bodyPr anchor="ctr">
              <a:spAutoFit/>
            </a:bodyPr>
            <a:lstStyle/>
            <a:p>
              <a:endParaRPr lang="en-US"/>
            </a:p>
          </p:txBody>
        </p:sp>
        <p:sp>
          <p:nvSpPr>
            <p:cNvPr id="105492" name="Line 18"/>
            <p:cNvSpPr>
              <a:spLocks noChangeShapeType="1"/>
            </p:cNvSpPr>
            <p:nvPr/>
          </p:nvSpPr>
          <p:spPr bwMode="auto">
            <a:xfrm flipH="1">
              <a:off x="4800" y="2544"/>
              <a:ext cx="0" cy="384"/>
            </a:xfrm>
            <a:prstGeom prst="line">
              <a:avLst/>
            </a:prstGeom>
            <a:noFill/>
            <a:ln w="25400" cap="sq">
              <a:solidFill>
                <a:schemeClr val="tx1"/>
              </a:solidFill>
              <a:round/>
              <a:headEnd/>
              <a:tailEnd type="triangle" w="med" len="med"/>
            </a:ln>
          </p:spPr>
          <p:txBody>
            <a:bodyPr anchor="ctr">
              <a:spAutoFit/>
            </a:bodyPr>
            <a:lstStyle/>
            <a:p>
              <a:endParaRPr lang="en-US"/>
            </a:p>
          </p:txBody>
        </p:sp>
        <p:sp>
          <p:nvSpPr>
            <p:cNvPr id="105493" name="Line 19"/>
            <p:cNvSpPr>
              <a:spLocks noChangeShapeType="1"/>
            </p:cNvSpPr>
            <p:nvPr/>
          </p:nvSpPr>
          <p:spPr bwMode="auto">
            <a:xfrm flipH="1">
              <a:off x="3648" y="3264"/>
              <a:ext cx="672" cy="440"/>
            </a:xfrm>
            <a:prstGeom prst="line">
              <a:avLst/>
            </a:prstGeom>
            <a:noFill/>
            <a:ln w="25400" cap="sq">
              <a:solidFill>
                <a:schemeClr val="tx1"/>
              </a:solidFill>
              <a:round/>
              <a:headEnd/>
              <a:tailEnd type="triangle" w="med" len="med"/>
            </a:ln>
          </p:spPr>
          <p:txBody>
            <a:bodyPr anchor="ctr">
              <a:spAutoFit/>
            </a:bodyPr>
            <a:lstStyle/>
            <a:p>
              <a:endParaRPr lang="en-US"/>
            </a:p>
          </p:txBody>
        </p:sp>
      </p:grpSp>
      <p:pic>
        <p:nvPicPr>
          <p:cNvPr id="105477" name="Picture 20" descr="PE07010_"/>
          <p:cNvPicPr>
            <a:picLocks noChangeAspect="1" noChangeArrowheads="1"/>
          </p:cNvPicPr>
          <p:nvPr/>
        </p:nvPicPr>
        <p:blipFill>
          <a:blip r:embed="rId3"/>
          <a:srcRect/>
          <a:stretch>
            <a:fillRect/>
          </a:stretch>
        </p:blipFill>
        <p:spPr bwMode="auto">
          <a:xfrm>
            <a:off x="3657600" y="2590800"/>
            <a:ext cx="1752600" cy="1624013"/>
          </a:xfrm>
          <a:prstGeom prst="rect">
            <a:avLst/>
          </a:prstGeom>
          <a:noFill/>
          <a:ln w="9525">
            <a:noFill/>
            <a:miter lim="800000"/>
            <a:headEnd/>
            <a:tailEnd/>
          </a:ln>
        </p:spPr>
      </p:pic>
      <p:sp>
        <p:nvSpPr>
          <p:cNvPr id="825365" name="Text Box 21"/>
          <p:cNvSpPr txBox="1">
            <a:spLocks noChangeArrowheads="1"/>
          </p:cNvSpPr>
          <p:nvPr/>
        </p:nvSpPr>
        <p:spPr bwMode="auto">
          <a:xfrm>
            <a:off x="152400" y="2112963"/>
            <a:ext cx="2593975" cy="457200"/>
          </a:xfrm>
          <a:prstGeom prst="rect">
            <a:avLst/>
          </a:prstGeom>
          <a:solidFill>
            <a:srgbClr val="CCFFCC"/>
          </a:solidFill>
          <a:ln w="12700" cap="sq">
            <a:noFill/>
            <a:miter lim="800000"/>
            <a:headEnd type="none" w="sm" len="sm"/>
            <a:tailEnd type="none" w="sm" len="sm"/>
          </a:ln>
          <a:effectLst>
            <a:outerShdw dist="107763" dir="13500000" algn="ctr" rotWithShape="0">
              <a:schemeClr val="bg2"/>
            </a:outerShdw>
          </a:effectLst>
        </p:spPr>
        <p:txBody>
          <a:bodyPr>
            <a:spAutoFit/>
          </a:bodyPr>
          <a:lstStyle/>
          <a:p>
            <a:pPr eaLnBrk="0" hangingPunct="0">
              <a:spcBef>
                <a:spcPct val="50000"/>
              </a:spcBef>
              <a:defRPr/>
            </a:pPr>
            <a:r>
              <a:rPr lang="en-US">
                <a:latin typeface="Myriad Web" pitchFamily="34" charset="0"/>
              </a:rPr>
              <a:t>Transducer (HP)</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304800"/>
            <a:ext cx="7772400" cy="990600"/>
          </a:xfrm>
        </p:spPr>
        <p:txBody>
          <a:bodyPr/>
          <a:lstStyle/>
          <a:p>
            <a:pPr eaLnBrk="1" hangingPunct="1"/>
            <a:r>
              <a:rPr lang="en-US" sz="3000" smtClean="0">
                <a:latin typeface="Times" pitchFamily="18" charset="0"/>
              </a:rPr>
              <a:t>Example Normal Hearing</a:t>
            </a:r>
          </a:p>
        </p:txBody>
      </p:sp>
      <p:pic>
        <p:nvPicPr>
          <p:cNvPr id="14340" name="Picture 3" descr="normal1"/>
          <p:cNvPicPr>
            <a:picLocks noGrp="1" noChangeAspect="1" noChangeArrowheads="1"/>
          </p:cNvPicPr>
          <p:nvPr>
            <p:ph idx="1"/>
          </p:nvPr>
        </p:nvPicPr>
        <p:blipFill>
          <a:blip r:embed="rId4"/>
          <a:srcRect/>
          <a:stretch>
            <a:fillRect/>
          </a:stretch>
        </p:blipFill>
        <p:spPr>
          <a:xfrm>
            <a:off x="1906588" y="1925638"/>
            <a:ext cx="5989637" cy="4551362"/>
          </a:xfrm>
          <a:noFill/>
        </p:spPr>
      </p:pic>
      <p:graphicFrame>
        <p:nvGraphicFramePr>
          <p:cNvPr id="14338" name="Object 4"/>
          <p:cNvGraphicFramePr>
            <a:graphicFrameLocks noChangeAspect="1"/>
          </p:cNvGraphicFramePr>
          <p:nvPr/>
        </p:nvGraphicFramePr>
        <p:xfrm>
          <a:off x="1600200" y="1295400"/>
          <a:ext cx="5889625" cy="4926013"/>
        </p:xfrm>
        <a:graphic>
          <a:graphicData uri="http://schemas.openxmlformats.org/presentationml/2006/ole">
            <p:oleObj spid="_x0000_s14338" name="Photo Editor Photo" r:id="rId5" imgW="8621328" imgH="7209524" progId="">
              <p:embed/>
            </p:oleObj>
          </a:graphicData>
        </a:graphic>
      </p:graphicFrame>
      <p:sp>
        <p:nvSpPr>
          <p:cNvPr id="14341" name="Text Box 5"/>
          <p:cNvSpPr txBox="1">
            <a:spLocks noChangeArrowheads="1"/>
          </p:cNvSpPr>
          <p:nvPr/>
        </p:nvSpPr>
        <p:spPr bwMode="auto">
          <a:xfrm>
            <a:off x="4038600" y="1524000"/>
            <a:ext cx="3048000" cy="304800"/>
          </a:xfrm>
          <a:prstGeom prst="rect">
            <a:avLst/>
          </a:prstGeom>
          <a:noFill/>
          <a:ln w="9525">
            <a:noFill/>
            <a:miter lim="800000"/>
            <a:headEnd/>
            <a:tailEnd/>
          </a:ln>
        </p:spPr>
        <p:txBody>
          <a:bodyPr>
            <a:spAutoFit/>
          </a:bodyPr>
          <a:lstStyle/>
          <a:p>
            <a:pPr eaLnBrk="0" hangingPunct="0">
              <a:spcBef>
                <a:spcPct val="50000"/>
              </a:spcBef>
            </a:pPr>
            <a:r>
              <a:rPr lang="en-US" sz="1400" b="1">
                <a:solidFill>
                  <a:schemeClr val="accent2"/>
                </a:solidFill>
                <a:latin typeface="Times" pitchFamily="18" charset="0"/>
              </a:rPr>
              <a:t>18 Month-Old – 2000 Hz Tone-Burst</a:t>
            </a:r>
          </a:p>
        </p:txBody>
      </p:sp>
      <p:sp>
        <p:nvSpPr>
          <p:cNvPr id="14342" name="Text Box 6"/>
          <p:cNvSpPr txBox="1">
            <a:spLocks noChangeArrowheads="1"/>
          </p:cNvSpPr>
          <p:nvPr/>
        </p:nvSpPr>
        <p:spPr bwMode="auto">
          <a:xfrm>
            <a:off x="1927225" y="2286000"/>
            <a:ext cx="968375" cy="274638"/>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accent2"/>
                </a:solidFill>
                <a:latin typeface="Times" pitchFamily="18" charset="0"/>
              </a:rPr>
              <a:t>70 dBnHL</a:t>
            </a:r>
          </a:p>
        </p:txBody>
      </p:sp>
      <p:sp>
        <p:nvSpPr>
          <p:cNvPr id="14343" name="Text Box 7"/>
          <p:cNvSpPr txBox="1">
            <a:spLocks noChangeArrowheads="1"/>
          </p:cNvSpPr>
          <p:nvPr/>
        </p:nvSpPr>
        <p:spPr bwMode="auto">
          <a:xfrm>
            <a:off x="2057400" y="4495800"/>
            <a:ext cx="762000" cy="244475"/>
          </a:xfrm>
          <a:prstGeom prst="rect">
            <a:avLst/>
          </a:prstGeom>
          <a:noFill/>
          <a:ln w="9525">
            <a:noFill/>
            <a:miter lim="800000"/>
            <a:headEnd/>
            <a:tailEnd/>
          </a:ln>
        </p:spPr>
        <p:txBody>
          <a:bodyPr>
            <a:spAutoFit/>
          </a:bodyPr>
          <a:lstStyle/>
          <a:p>
            <a:pPr eaLnBrk="0" hangingPunct="0">
              <a:spcBef>
                <a:spcPct val="50000"/>
              </a:spcBef>
            </a:pPr>
            <a:endParaRPr lang="en-US" sz="1000" b="1">
              <a:latin typeface="Times" pitchFamily="18" charset="0"/>
            </a:endParaRPr>
          </a:p>
        </p:txBody>
      </p:sp>
      <p:sp>
        <p:nvSpPr>
          <p:cNvPr id="14344" name="Text Box 8"/>
          <p:cNvSpPr txBox="1">
            <a:spLocks noChangeArrowheads="1"/>
          </p:cNvSpPr>
          <p:nvPr/>
        </p:nvSpPr>
        <p:spPr bwMode="auto">
          <a:xfrm>
            <a:off x="1905000" y="4419600"/>
            <a:ext cx="990600" cy="274638"/>
          </a:xfrm>
          <a:prstGeom prst="rect">
            <a:avLst/>
          </a:prstGeom>
          <a:noFill/>
          <a:ln w="9525">
            <a:noFill/>
            <a:miter lim="800000"/>
            <a:headEnd/>
            <a:tailEnd/>
          </a:ln>
        </p:spPr>
        <p:txBody>
          <a:bodyPr>
            <a:spAutoFit/>
          </a:bodyPr>
          <a:lstStyle/>
          <a:p>
            <a:pPr eaLnBrk="0" hangingPunct="0">
              <a:spcBef>
                <a:spcPct val="50000"/>
              </a:spcBef>
            </a:pPr>
            <a:r>
              <a:rPr lang="en-US" sz="1200" b="1">
                <a:solidFill>
                  <a:schemeClr val="accent2"/>
                </a:solidFill>
                <a:latin typeface="Times" pitchFamily="18" charset="0"/>
              </a:rPr>
              <a:t>10 dBnHL</a:t>
            </a:r>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pPr eaLnBrk="1" hangingPunct="1"/>
            <a:r>
              <a:rPr lang="en-AU" smtClean="0"/>
              <a:t>clinical applications</a:t>
            </a:r>
            <a:endParaRPr lang="en-US" smtClean="0"/>
          </a:p>
        </p:txBody>
      </p:sp>
      <p:sp>
        <p:nvSpPr>
          <p:cNvPr id="106499" name="Rectangle 3"/>
          <p:cNvSpPr>
            <a:spLocks noGrp="1" noChangeArrowheads="1"/>
          </p:cNvSpPr>
          <p:nvPr>
            <p:ph type="body" idx="1"/>
          </p:nvPr>
        </p:nvSpPr>
        <p:spPr/>
        <p:txBody>
          <a:bodyPr/>
          <a:lstStyle/>
          <a:p>
            <a:pPr eaLnBrk="1" hangingPunct="1"/>
            <a:r>
              <a:rPr lang="en-AU" smtClean="0"/>
              <a:t>Basis of Newborn screening tests: non-invasive, high success rate</a:t>
            </a:r>
          </a:p>
          <a:p>
            <a:pPr eaLnBrk="1" hangingPunct="1"/>
            <a:r>
              <a:rPr lang="en-AU" smtClean="0"/>
              <a:t>Estimation of thresholds for difficult to test people</a:t>
            </a:r>
          </a:p>
          <a:p>
            <a:pPr eaLnBrk="1" hangingPunct="1"/>
            <a:r>
              <a:rPr lang="en-AU" smtClean="0"/>
              <a:t>Neurodiagnosis of VIIIth nerve/ brainstem problems</a:t>
            </a:r>
          </a:p>
          <a:p>
            <a:pPr eaLnBrk="1" hangingPunct="1"/>
            <a:r>
              <a:rPr lang="en-AU" smtClean="0"/>
              <a:t>Intraoperative monitoring</a:t>
            </a:r>
          </a:p>
          <a:p>
            <a:pPr eaLnBrk="1" hangingPunct="1"/>
            <a:r>
              <a:rPr lang="en-AU" smtClean="0"/>
              <a:t>Cochlear implant evoked responses </a:t>
            </a:r>
          </a:p>
          <a:p>
            <a:pPr eaLnBrk="1" hangingPunct="1"/>
            <a:r>
              <a:rPr lang="en-AU" smtClean="0"/>
              <a:t>Test-retest reliability</a:t>
            </a:r>
            <a:endParaRPr lang="en-US" smtClean="0"/>
          </a:p>
        </p:txBody>
      </p:sp>
      <p:pic>
        <p:nvPicPr>
          <p:cNvPr id="106500" name="Picture 4" descr="AABR"/>
          <p:cNvPicPr>
            <a:picLocks noChangeAspect="1" noChangeArrowheads="1"/>
          </p:cNvPicPr>
          <p:nvPr/>
        </p:nvPicPr>
        <p:blipFill>
          <a:blip r:embed="rId3"/>
          <a:srcRect/>
          <a:stretch>
            <a:fillRect/>
          </a:stretch>
        </p:blipFill>
        <p:spPr bwMode="auto">
          <a:xfrm>
            <a:off x="6953250" y="0"/>
            <a:ext cx="2190750" cy="1954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7522" name="Group 2"/>
          <p:cNvGrpSpPr>
            <a:grpSpLocks/>
          </p:cNvGrpSpPr>
          <p:nvPr/>
        </p:nvGrpSpPr>
        <p:grpSpPr bwMode="auto">
          <a:xfrm>
            <a:off x="2286000" y="2286000"/>
            <a:ext cx="2514600" cy="2286000"/>
            <a:chOff x="1440" y="1440"/>
            <a:chExt cx="1584" cy="1440"/>
          </a:xfrm>
        </p:grpSpPr>
        <p:sp>
          <p:nvSpPr>
            <p:cNvPr id="107528" name="Oval 3"/>
            <p:cNvSpPr>
              <a:spLocks noChangeArrowheads="1"/>
            </p:cNvSpPr>
            <p:nvPr/>
          </p:nvSpPr>
          <p:spPr bwMode="auto">
            <a:xfrm>
              <a:off x="1440" y="1440"/>
              <a:ext cx="1584" cy="1440"/>
            </a:xfrm>
            <a:prstGeom prst="ellipse">
              <a:avLst/>
            </a:prstGeom>
            <a:solidFill>
              <a:srgbClr val="CCFFFF"/>
            </a:solidFill>
            <a:ln w="9525">
              <a:noFill/>
              <a:miter lim="800000"/>
              <a:headEnd/>
              <a:tailEnd/>
            </a:ln>
          </p:spPr>
          <p:txBody>
            <a:bodyPr wrap="none" anchor="ctr"/>
            <a:lstStyle/>
            <a:p>
              <a:endParaRPr lang="ar-SA"/>
            </a:p>
          </p:txBody>
        </p:sp>
        <p:sp>
          <p:nvSpPr>
            <p:cNvPr id="107529" name="Text Box 4"/>
            <p:cNvSpPr txBox="1">
              <a:spLocks noChangeArrowheads="1"/>
            </p:cNvSpPr>
            <p:nvPr/>
          </p:nvSpPr>
          <p:spPr bwMode="auto">
            <a:xfrm>
              <a:off x="1680" y="1872"/>
              <a:ext cx="1056" cy="837"/>
            </a:xfrm>
            <a:prstGeom prst="rect">
              <a:avLst/>
            </a:prstGeom>
            <a:noFill/>
            <a:ln w="9525">
              <a:noFill/>
              <a:miter lim="800000"/>
              <a:headEnd/>
              <a:tailEnd/>
            </a:ln>
          </p:spPr>
          <p:txBody>
            <a:bodyPr>
              <a:spAutoFit/>
            </a:bodyPr>
            <a:lstStyle/>
            <a:p>
              <a:pPr algn="ctr">
                <a:spcBef>
                  <a:spcPct val="50000"/>
                </a:spcBef>
              </a:pPr>
              <a:r>
                <a:rPr lang="en-AU" sz="1800" b="1">
                  <a:latin typeface="Myriad Web" pitchFamily="34" charset="0"/>
                </a:rPr>
                <a:t>DIAGNOSIS OF SOME CONDITIONS</a:t>
              </a:r>
            </a:p>
            <a:p>
              <a:pPr>
                <a:spcBef>
                  <a:spcPct val="50000"/>
                </a:spcBef>
              </a:pPr>
              <a:endParaRPr lang="en-AU" sz="1800" b="1">
                <a:latin typeface="Myriad Web" pitchFamily="34" charset="0"/>
              </a:endParaRPr>
            </a:p>
          </p:txBody>
        </p:sp>
      </p:grpSp>
      <p:sp>
        <p:nvSpPr>
          <p:cNvPr id="107523" name="Oval 5"/>
          <p:cNvSpPr>
            <a:spLocks noChangeArrowheads="1"/>
          </p:cNvSpPr>
          <p:nvPr/>
        </p:nvSpPr>
        <p:spPr bwMode="auto">
          <a:xfrm>
            <a:off x="3429000" y="4038600"/>
            <a:ext cx="2514600" cy="2286000"/>
          </a:xfrm>
          <a:prstGeom prst="ellipse">
            <a:avLst/>
          </a:prstGeom>
          <a:solidFill>
            <a:srgbClr val="FFCC99">
              <a:alpha val="50195"/>
            </a:srgbClr>
          </a:solidFill>
          <a:ln w="9525">
            <a:noFill/>
            <a:miter lim="800000"/>
            <a:headEnd/>
            <a:tailEnd/>
          </a:ln>
        </p:spPr>
        <p:txBody>
          <a:bodyPr wrap="none" anchor="ctr"/>
          <a:lstStyle/>
          <a:p>
            <a:endParaRPr lang="ar-SA"/>
          </a:p>
        </p:txBody>
      </p:sp>
      <p:sp>
        <p:nvSpPr>
          <p:cNvPr id="107524" name="Rectangle 6"/>
          <p:cNvSpPr>
            <a:spLocks noGrp="1" noChangeArrowheads="1"/>
          </p:cNvSpPr>
          <p:nvPr>
            <p:ph type="title"/>
          </p:nvPr>
        </p:nvSpPr>
        <p:spPr/>
        <p:txBody>
          <a:bodyPr/>
          <a:lstStyle/>
          <a:p>
            <a:pPr eaLnBrk="1" hangingPunct="1"/>
            <a:r>
              <a:rPr lang="en-AU" smtClean="0"/>
              <a:t>Why use ABR testing?</a:t>
            </a:r>
          </a:p>
        </p:txBody>
      </p:sp>
      <p:sp>
        <p:nvSpPr>
          <p:cNvPr id="107525" name="Oval 7"/>
          <p:cNvSpPr>
            <a:spLocks noChangeArrowheads="1"/>
          </p:cNvSpPr>
          <p:nvPr/>
        </p:nvSpPr>
        <p:spPr bwMode="auto">
          <a:xfrm>
            <a:off x="4419600" y="2362200"/>
            <a:ext cx="2514600" cy="2286000"/>
          </a:xfrm>
          <a:prstGeom prst="ellipse">
            <a:avLst/>
          </a:prstGeom>
          <a:solidFill>
            <a:srgbClr val="FFCCFF">
              <a:alpha val="50195"/>
            </a:srgbClr>
          </a:solidFill>
          <a:ln w="9525">
            <a:noFill/>
            <a:miter lim="800000"/>
            <a:headEnd/>
            <a:tailEnd/>
          </a:ln>
        </p:spPr>
        <p:txBody>
          <a:bodyPr wrap="none" anchor="ctr"/>
          <a:lstStyle/>
          <a:p>
            <a:endParaRPr lang="ar-SA"/>
          </a:p>
        </p:txBody>
      </p:sp>
      <p:sp>
        <p:nvSpPr>
          <p:cNvPr id="107526" name="Text Box 8"/>
          <p:cNvSpPr txBox="1">
            <a:spLocks noChangeArrowheads="1"/>
          </p:cNvSpPr>
          <p:nvPr/>
        </p:nvSpPr>
        <p:spPr bwMode="auto">
          <a:xfrm>
            <a:off x="4800600" y="3048000"/>
            <a:ext cx="1676400" cy="1328738"/>
          </a:xfrm>
          <a:prstGeom prst="rect">
            <a:avLst/>
          </a:prstGeom>
          <a:noFill/>
          <a:ln w="9525">
            <a:noFill/>
            <a:miter lim="800000"/>
            <a:headEnd/>
            <a:tailEnd/>
          </a:ln>
        </p:spPr>
        <p:txBody>
          <a:bodyPr>
            <a:spAutoFit/>
          </a:bodyPr>
          <a:lstStyle/>
          <a:p>
            <a:pPr algn="ctr">
              <a:spcBef>
                <a:spcPct val="50000"/>
              </a:spcBef>
            </a:pPr>
            <a:r>
              <a:rPr lang="en-AU" sz="1800" b="1">
                <a:latin typeface="Myriad Web" pitchFamily="34" charset="0"/>
              </a:rPr>
              <a:t>SCREENING FOR HEARING LOSS</a:t>
            </a:r>
          </a:p>
          <a:p>
            <a:pPr>
              <a:spcBef>
                <a:spcPct val="50000"/>
              </a:spcBef>
            </a:pPr>
            <a:endParaRPr lang="en-AU" sz="1800" b="1">
              <a:latin typeface="Myriad Web" pitchFamily="34" charset="0"/>
            </a:endParaRPr>
          </a:p>
        </p:txBody>
      </p:sp>
      <p:sp>
        <p:nvSpPr>
          <p:cNvPr id="107527" name="Text Box 9"/>
          <p:cNvSpPr txBox="1">
            <a:spLocks noChangeArrowheads="1"/>
          </p:cNvSpPr>
          <p:nvPr/>
        </p:nvSpPr>
        <p:spPr bwMode="auto">
          <a:xfrm>
            <a:off x="3886200" y="4648200"/>
            <a:ext cx="1676400" cy="1741488"/>
          </a:xfrm>
          <a:prstGeom prst="rect">
            <a:avLst/>
          </a:prstGeom>
          <a:noFill/>
          <a:ln w="9525">
            <a:noFill/>
            <a:miter lim="800000"/>
            <a:headEnd/>
            <a:tailEnd/>
          </a:ln>
        </p:spPr>
        <p:txBody>
          <a:bodyPr>
            <a:spAutoFit/>
          </a:bodyPr>
          <a:lstStyle/>
          <a:p>
            <a:pPr algn="ctr">
              <a:spcBef>
                <a:spcPct val="50000"/>
              </a:spcBef>
            </a:pPr>
            <a:r>
              <a:rPr lang="en-AU" sz="1800" b="1">
                <a:latin typeface="Myriad Web" pitchFamily="34" charset="0"/>
              </a:rPr>
              <a:t>THRESHOLD TESTING</a:t>
            </a:r>
          </a:p>
          <a:p>
            <a:pPr algn="ctr">
              <a:spcBef>
                <a:spcPct val="50000"/>
              </a:spcBef>
            </a:pPr>
            <a:r>
              <a:rPr lang="en-AU" sz="1800" b="1">
                <a:latin typeface="Myriad Web" pitchFamily="34" charset="0"/>
              </a:rPr>
              <a:t>(FREQ SPECIFIC)</a:t>
            </a:r>
          </a:p>
          <a:p>
            <a:pPr>
              <a:spcBef>
                <a:spcPct val="50000"/>
              </a:spcBef>
            </a:pPr>
            <a:endParaRPr lang="en-AU" sz="1800" b="1">
              <a:latin typeface="Myriad Web" pitchFamily="34" charset="0"/>
            </a:endParaRP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p:cNvPicPr>
            <a:picLocks noChangeAspect="1" noChangeArrowheads="1"/>
          </p:cNvPicPr>
          <p:nvPr/>
        </p:nvPicPr>
        <p:blipFill>
          <a:blip r:embed="rId3"/>
          <a:srcRect/>
          <a:stretch>
            <a:fillRect/>
          </a:stretch>
        </p:blipFill>
        <p:spPr bwMode="auto">
          <a:xfrm>
            <a:off x="1857375" y="0"/>
            <a:ext cx="5643563" cy="7086600"/>
          </a:xfrm>
          <a:prstGeom prst="rect">
            <a:avLst/>
          </a:prstGeom>
          <a:noFill/>
          <a:ln w="9525">
            <a:noFill/>
            <a:miter lim="800000"/>
            <a:headEnd/>
            <a:tailEnd/>
          </a:ln>
        </p:spPr>
      </p:pic>
      <p:sp>
        <p:nvSpPr>
          <p:cNvPr id="108547" name="Text Box 3"/>
          <p:cNvSpPr txBox="1">
            <a:spLocks noChangeArrowheads="1"/>
          </p:cNvSpPr>
          <p:nvPr/>
        </p:nvSpPr>
        <p:spPr bwMode="auto">
          <a:xfrm>
            <a:off x="2133600" y="2498725"/>
            <a:ext cx="706438"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Left</a:t>
            </a:r>
          </a:p>
          <a:p>
            <a:pPr eaLnBrk="0" hangingPunct="0"/>
            <a:r>
              <a:rPr lang="en-US" altLang="en-US" sz="1000" b="1">
                <a:latin typeface="Helvetica" charset="0"/>
              </a:rPr>
              <a:t>Auditory</a:t>
            </a:r>
          </a:p>
          <a:p>
            <a:pPr eaLnBrk="0" hangingPunct="0"/>
            <a:r>
              <a:rPr lang="en-US" altLang="en-US" sz="1000" b="1">
                <a:latin typeface="Helvetica" charset="0"/>
              </a:rPr>
              <a:t>cortex</a:t>
            </a:r>
            <a:endParaRPr lang="en-US" altLang="en-US" sz="1000">
              <a:latin typeface="Helvetica" charset="0"/>
            </a:endParaRPr>
          </a:p>
        </p:txBody>
      </p:sp>
      <p:sp>
        <p:nvSpPr>
          <p:cNvPr id="108548" name="Text Box 4"/>
          <p:cNvSpPr txBox="1">
            <a:spLocks noChangeArrowheads="1"/>
          </p:cNvSpPr>
          <p:nvPr/>
        </p:nvSpPr>
        <p:spPr bwMode="auto">
          <a:xfrm>
            <a:off x="6400800" y="2574925"/>
            <a:ext cx="706438"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Right</a:t>
            </a:r>
          </a:p>
          <a:p>
            <a:pPr eaLnBrk="0" hangingPunct="0"/>
            <a:r>
              <a:rPr lang="en-US" altLang="en-US" sz="1000" b="1">
                <a:latin typeface="Helvetica" charset="0"/>
              </a:rPr>
              <a:t>Auditory</a:t>
            </a:r>
          </a:p>
          <a:p>
            <a:pPr eaLnBrk="0" hangingPunct="0"/>
            <a:r>
              <a:rPr lang="en-US" altLang="en-US" sz="1000" b="1">
                <a:latin typeface="Helvetica" charset="0"/>
              </a:rPr>
              <a:t>cortex</a:t>
            </a:r>
            <a:endParaRPr lang="en-US" altLang="en-US" sz="1000">
              <a:latin typeface="Helvetica" charset="0"/>
            </a:endParaRPr>
          </a:p>
        </p:txBody>
      </p:sp>
      <p:sp>
        <p:nvSpPr>
          <p:cNvPr id="108549" name="Text Box 5"/>
          <p:cNvSpPr txBox="1">
            <a:spLocks noChangeArrowheads="1"/>
          </p:cNvSpPr>
          <p:nvPr/>
        </p:nvSpPr>
        <p:spPr bwMode="auto">
          <a:xfrm>
            <a:off x="2895600" y="3794125"/>
            <a:ext cx="676275"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Cochlea</a:t>
            </a:r>
            <a:endParaRPr lang="en-US" altLang="en-US" sz="1000">
              <a:latin typeface="Helvetica" charset="0"/>
            </a:endParaRPr>
          </a:p>
        </p:txBody>
      </p:sp>
      <p:sp>
        <p:nvSpPr>
          <p:cNvPr id="108550" name="Text Box 6"/>
          <p:cNvSpPr txBox="1">
            <a:spLocks noChangeArrowheads="1"/>
          </p:cNvSpPr>
          <p:nvPr/>
        </p:nvSpPr>
        <p:spPr bwMode="auto">
          <a:xfrm>
            <a:off x="6097588" y="3733800"/>
            <a:ext cx="1751012"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Medial geniculate nucleus</a:t>
            </a:r>
            <a:endParaRPr lang="en-US" altLang="en-US" sz="1000">
              <a:latin typeface="Helvetica" charset="0"/>
            </a:endParaRPr>
          </a:p>
        </p:txBody>
      </p:sp>
      <p:sp>
        <p:nvSpPr>
          <p:cNvPr id="108551" name="Text Box 7"/>
          <p:cNvSpPr txBox="1">
            <a:spLocks noChangeArrowheads="1"/>
          </p:cNvSpPr>
          <p:nvPr/>
        </p:nvSpPr>
        <p:spPr bwMode="auto">
          <a:xfrm>
            <a:off x="5715000" y="4343400"/>
            <a:ext cx="1238250" cy="2444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Inferior colliculus</a:t>
            </a:r>
            <a:endParaRPr lang="en-US" altLang="en-US" sz="1000">
              <a:latin typeface="Helvetica" charset="0"/>
            </a:endParaRPr>
          </a:p>
        </p:txBody>
      </p:sp>
      <p:sp>
        <p:nvSpPr>
          <p:cNvPr id="108552" name="Text Box 8"/>
          <p:cNvSpPr txBox="1">
            <a:spLocks noChangeArrowheads="1"/>
          </p:cNvSpPr>
          <p:nvPr/>
        </p:nvSpPr>
        <p:spPr bwMode="auto">
          <a:xfrm>
            <a:off x="5391150" y="4860925"/>
            <a:ext cx="704850"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Superior</a:t>
            </a:r>
          </a:p>
          <a:p>
            <a:pPr eaLnBrk="0" hangingPunct="0"/>
            <a:r>
              <a:rPr lang="en-US" altLang="en-US" sz="1000" b="1">
                <a:latin typeface="Helvetica" charset="0"/>
              </a:rPr>
              <a:t>Olivary</a:t>
            </a:r>
          </a:p>
          <a:p>
            <a:pPr eaLnBrk="0" hangingPunct="0"/>
            <a:r>
              <a:rPr lang="en-US" altLang="en-US" sz="1000" b="1">
                <a:latin typeface="Helvetica" charset="0"/>
              </a:rPr>
              <a:t>nucleus</a:t>
            </a:r>
            <a:endParaRPr lang="en-US" altLang="en-US" sz="1000">
              <a:latin typeface="Helvetica" charset="0"/>
            </a:endParaRPr>
          </a:p>
        </p:txBody>
      </p:sp>
      <p:sp>
        <p:nvSpPr>
          <p:cNvPr id="108553" name="Text Box 9"/>
          <p:cNvSpPr txBox="1">
            <a:spLocks noChangeArrowheads="1"/>
          </p:cNvSpPr>
          <p:nvPr/>
        </p:nvSpPr>
        <p:spPr bwMode="auto">
          <a:xfrm>
            <a:off x="3798888" y="5029200"/>
            <a:ext cx="773112" cy="5492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Ipsilateral</a:t>
            </a:r>
          </a:p>
          <a:p>
            <a:pPr eaLnBrk="0" hangingPunct="0"/>
            <a:r>
              <a:rPr lang="en-US" altLang="en-US" sz="1000" b="1">
                <a:latin typeface="Helvetica" charset="0"/>
              </a:rPr>
              <a:t>Cochlear</a:t>
            </a:r>
          </a:p>
          <a:p>
            <a:pPr eaLnBrk="0" hangingPunct="0"/>
            <a:r>
              <a:rPr lang="en-US" altLang="en-US" sz="1000" b="1">
                <a:latin typeface="Helvetica" charset="0"/>
              </a:rPr>
              <a:t>nucleus</a:t>
            </a:r>
            <a:endParaRPr lang="en-US" altLang="en-US" sz="1000">
              <a:latin typeface="Helvetica" charset="0"/>
            </a:endParaRPr>
          </a:p>
        </p:txBody>
      </p:sp>
      <p:sp>
        <p:nvSpPr>
          <p:cNvPr id="108554" name="Text Box 10"/>
          <p:cNvSpPr txBox="1">
            <a:spLocks noChangeArrowheads="1"/>
          </p:cNvSpPr>
          <p:nvPr/>
        </p:nvSpPr>
        <p:spPr bwMode="auto">
          <a:xfrm>
            <a:off x="2667000" y="4800600"/>
            <a:ext cx="830263" cy="396875"/>
          </a:xfrm>
          <a:prstGeom prst="rect">
            <a:avLst/>
          </a:prstGeom>
          <a:noFill/>
          <a:ln w="9525">
            <a:noFill/>
            <a:miter lim="800000"/>
            <a:headEnd/>
            <a:tailEnd/>
          </a:ln>
        </p:spPr>
        <p:txBody>
          <a:bodyPr wrap="none">
            <a:spAutoFit/>
          </a:bodyPr>
          <a:lstStyle/>
          <a:p>
            <a:pPr eaLnBrk="0" hangingPunct="0"/>
            <a:r>
              <a:rPr lang="en-US" altLang="en-US" sz="1000" b="1">
                <a:latin typeface="Helvetica" charset="0"/>
              </a:rPr>
              <a:t>Auditory</a:t>
            </a:r>
          </a:p>
          <a:p>
            <a:pPr eaLnBrk="0" hangingPunct="0"/>
            <a:r>
              <a:rPr lang="en-US" altLang="en-US" sz="1000" b="1">
                <a:latin typeface="Helvetica" charset="0"/>
              </a:rPr>
              <a:t>nerve fiber</a:t>
            </a:r>
            <a:endParaRPr lang="en-US" altLang="en-US" sz="1000">
              <a:latin typeface="Helvetica" charset="0"/>
            </a:endParaRPr>
          </a:p>
        </p:txBody>
      </p:sp>
      <p:sp>
        <p:nvSpPr>
          <p:cNvPr id="108555" name="Line 11"/>
          <p:cNvSpPr>
            <a:spLocks noChangeShapeType="1"/>
          </p:cNvSpPr>
          <p:nvPr/>
        </p:nvSpPr>
        <p:spPr bwMode="auto">
          <a:xfrm flipV="1">
            <a:off x="3200400" y="4267200"/>
            <a:ext cx="533400" cy="533400"/>
          </a:xfrm>
          <a:prstGeom prst="line">
            <a:avLst/>
          </a:prstGeom>
          <a:noFill/>
          <a:ln w="19050">
            <a:solidFill>
              <a:schemeClr val="tx1"/>
            </a:solidFill>
            <a:round/>
            <a:headEnd/>
            <a:tailEnd/>
          </a:ln>
        </p:spPr>
        <p:txBody>
          <a:bodyPr wrap="none" anchor="ctr"/>
          <a:lstStyle/>
          <a:p>
            <a:endParaRPr lang="en-US"/>
          </a:p>
        </p:txBody>
      </p:sp>
      <p:sp>
        <p:nvSpPr>
          <p:cNvPr id="108556" name="Line 12"/>
          <p:cNvSpPr>
            <a:spLocks noChangeShapeType="1"/>
          </p:cNvSpPr>
          <p:nvPr/>
        </p:nvSpPr>
        <p:spPr bwMode="auto">
          <a:xfrm flipH="1">
            <a:off x="4191000" y="4572000"/>
            <a:ext cx="76200" cy="457200"/>
          </a:xfrm>
          <a:prstGeom prst="line">
            <a:avLst/>
          </a:prstGeom>
          <a:noFill/>
          <a:ln w="19050">
            <a:solidFill>
              <a:schemeClr val="tx1"/>
            </a:solidFill>
            <a:round/>
            <a:headEnd/>
            <a:tailEnd/>
          </a:ln>
        </p:spPr>
        <p:txBody>
          <a:bodyPr wrap="none" anchor="ctr"/>
          <a:lstStyle/>
          <a:p>
            <a:endParaRPr lang="en-US"/>
          </a:p>
        </p:txBody>
      </p:sp>
      <p:sp>
        <p:nvSpPr>
          <p:cNvPr id="108557" name="Line 13"/>
          <p:cNvSpPr>
            <a:spLocks noChangeShapeType="1"/>
          </p:cNvSpPr>
          <p:nvPr/>
        </p:nvSpPr>
        <p:spPr bwMode="auto">
          <a:xfrm flipV="1">
            <a:off x="4191000" y="4724400"/>
            <a:ext cx="228600" cy="304800"/>
          </a:xfrm>
          <a:prstGeom prst="line">
            <a:avLst/>
          </a:prstGeom>
          <a:noFill/>
          <a:ln w="19050">
            <a:solidFill>
              <a:schemeClr val="tx1"/>
            </a:solidFill>
            <a:round/>
            <a:headEnd/>
            <a:tailEnd/>
          </a:ln>
        </p:spPr>
        <p:txBody>
          <a:bodyPr wrap="none" anchor="ctr"/>
          <a:lstStyle/>
          <a:p>
            <a:endParaRPr lang="en-US"/>
          </a:p>
        </p:txBody>
      </p:sp>
      <p:sp>
        <p:nvSpPr>
          <p:cNvPr id="108558" name="Line 14"/>
          <p:cNvSpPr>
            <a:spLocks noChangeShapeType="1"/>
          </p:cNvSpPr>
          <p:nvPr/>
        </p:nvSpPr>
        <p:spPr bwMode="auto">
          <a:xfrm>
            <a:off x="4724400" y="4572000"/>
            <a:ext cx="685800" cy="381000"/>
          </a:xfrm>
          <a:prstGeom prst="line">
            <a:avLst/>
          </a:prstGeom>
          <a:noFill/>
          <a:ln w="19050">
            <a:solidFill>
              <a:schemeClr val="tx1"/>
            </a:solidFill>
            <a:round/>
            <a:headEnd/>
            <a:tailEnd/>
          </a:ln>
        </p:spPr>
        <p:txBody>
          <a:bodyPr wrap="none" anchor="ctr"/>
          <a:lstStyle/>
          <a:p>
            <a:endParaRPr lang="en-US"/>
          </a:p>
        </p:txBody>
      </p:sp>
      <p:sp>
        <p:nvSpPr>
          <p:cNvPr id="108559" name="Line 15"/>
          <p:cNvSpPr>
            <a:spLocks noChangeShapeType="1"/>
          </p:cNvSpPr>
          <p:nvPr/>
        </p:nvSpPr>
        <p:spPr bwMode="auto">
          <a:xfrm>
            <a:off x="4800600" y="4343400"/>
            <a:ext cx="914400" cy="76200"/>
          </a:xfrm>
          <a:prstGeom prst="line">
            <a:avLst/>
          </a:prstGeom>
          <a:noFill/>
          <a:ln w="19050">
            <a:solidFill>
              <a:schemeClr val="tx1"/>
            </a:solidFill>
            <a:round/>
            <a:headEnd/>
            <a:tailEnd/>
          </a:ln>
        </p:spPr>
        <p:txBody>
          <a:bodyPr wrap="none" anchor="ctr"/>
          <a:lstStyle/>
          <a:p>
            <a:endParaRPr lang="en-US"/>
          </a:p>
        </p:txBody>
      </p:sp>
      <p:sp>
        <p:nvSpPr>
          <p:cNvPr id="108560" name="Line 16"/>
          <p:cNvSpPr>
            <a:spLocks noChangeShapeType="1"/>
          </p:cNvSpPr>
          <p:nvPr/>
        </p:nvSpPr>
        <p:spPr bwMode="auto">
          <a:xfrm>
            <a:off x="4800600" y="3810000"/>
            <a:ext cx="1295400" cy="76200"/>
          </a:xfrm>
          <a:prstGeom prst="line">
            <a:avLst/>
          </a:prstGeom>
          <a:noFill/>
          <a:ln w="19050">
            <a:solidFill>
              <a:schemeClr val="tx1"/>
            </a:solidFill>
            <a:round/>
            <a:headEnd/>
            <a:tailEnd/>
          </a:ln>
        </p:spPr>
        <p:txBody>
          <a:bodyPr wrap="none" anchor="ctr"/>
          <a:lstStyle/>
          <a:p>
            <a:endParaRPr lang="en-US"/>
          </a:p>
        </p:txBody>
      </p:sp>
      <p:sp>
        <p:nvSpPr>
          <p:cNvPr id="108561" name="Rectangle 17"/>
          <p:cNvSpPr>
            <a:spLocks noChangeArrowheads="1"/>
          </p:cNvSpPr>
          <p:nvPr/>
        </p:nvSpPr>
        <p:spPr bwMode="auto">
          <a:xfrm>
            <a:off x="1752600" y="3657600"/>
            <a:ext cx="2438400" cy="1600200"/>
          </a:xfrm>
          <a:prstGeom prst="rect">
            <a:avLst/>
          </a:prstGeom>
          <a:noFill/>
          <a:ln w="38100">
            <a:solidFill>
              <a:srgbClr val="00FF00"/>
            </a:solidFill>
            <a:miter lim="800000"/>
            <a:headEnd/>
            <a:tailEnd/>
          </a:ln>
        </p:spPr>
        <p:txBody>
          <a:bodyPr wrap="none" anchor="ctr"/>
          <a:lstStyle/>
          <a:p>
            <a:endParaRPr lang="ar-SA"/>
          </a:p>
        </p:txBody>
      </p:sp>
      <p:sp>
        <p:nvSpPr>
          <p:cNvPr id="108562" name="Rectangle 18"/>
          <p:cNvSpPr>
            <a:spLocks noChangeArrowheads="1"/>
          </p:cNvSpPr>
          <p:nvPr/>
        </p:nvSpPr>
        <p:spPr bwMode="auto">
          <a:xfrm>
            <a:off x="685800" y="-46038"/>
            <a:ext cx="7772400" cy="46038"/>
          </a:xfrm>
          <a:prstGeom prst="rect">
            <a:avLst/>
          </a:prstGeom>
          <a:solidFill>
            <a:schemeClr val="bg1"/>
          </a:solidFill>
          <a:ln w="9525">
            <a:solidFill>
              <a:srgbClr val="66CCFF"/>
            </a:solidFill>
            <a:miter lim="800000"/>
            <a:headEnd/>
            <a:tailEnd/>
          </a:ln>
        </p:spPr>
        <p:txBody>
          <a:bodyPr anchor="ctr"/>
          <a:lstStyle/>
          <a:p>
            <a:pPr algn="ctr" eaLnBrk="0" hangingPunct="0"/>
            <a:endParaRPr lang="en-US" sz="4400" b="1" i="1">
              <a:solidFill>
                <a:srgbClr val="6699FF"/>
              </a:solidFill>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
      <a:dk1>
        <a:srgbClr val="003366"/>
      </a:dk1>
      <a:lt1>
        <a:srgbClr val="FFFFFF"/>
      </a:lt1>
      <a:dk2>
        <a:srgbClr val="006666"/>
      </a:dk2>
      <a:lt2>
        <a:srgbClr val="003366"/>
      </a:lt2>
      <a:accent1>
        <a:srgbClr val="E5E87E"/>
      </a:accent1>
      <a:accent2>
        <a:srgbClr val="33CCCC"/>
      </a:accent2>
      <a:accent3>
        <a:srgbClr val="FFFFFF"/>
      </a:accent3>
      <a:accent4>
        <a:srgbClr val="002A56"/>
      </a:accent4>
      <a:accent5>
        <a:srgbClr val="F0F2C0"/>
      </a:accent5>
      <a:accent6>
        <a:srgbClr val="2DB9B9"/>
      </a:accent6>
      <a:hlink>
        <a:srgbClr val="666699"/>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bg1"/>
        </a:solidFill>
        <a:ln w="9525" cap="flat" cmpd="sng" algn="ctr">
          <a:no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AU"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919</TotalTime>
  <Words>2720</Words>
  <Application>Microsoft Office PowerPoint</Application>
  <PresentationFormat>On-screen Show (4:3)</PresentationFormat>
  <Paragraphs>586</Paragraphs>
  <Slides>100</Slides>
  <Notes>45</Notes>
  <HiddenSlides>5</HiddenSlides>
  <MMClips>1</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4</vt:i4>
      </vt:variant>
      <vt:variant>
        <vt:lpstr>Slide Titles</vt:lpstr>
      </vt:variant>
      <vt:variant>
        <vt:i4>100</vt:i4>
      </vt:variant>
    </vt:vector>
  </HeadingPairs>
  <TitlesOfParts>
    <vt:vector size="117" baseType="lpstr">
      <vt:lpstr>Times New Roman</vt:lpstr>
      <vt:lpstr>Arial</vt:lpstr>
      <vt:lpstr>Wingdings</vt:lpstr>
      <vt:lpstr>Tahoma</vt:lpstr>
      <vt:lpstr>Trebuchet MS</vt:lpstr>
      <vt:lpstr>Bookshelf Symbol 1</vt:lpstr>
      <vt:lpstr>Alba</vt:lpstr>
      <vt:lpstr>Myriad Web</vt:lpstr>
      <vt:lpstr>Alba Super</vt:lpstr>
      <vt:lpstr>Helvetica</vt:lpstr>
      <vt:lpstr>Times</vt:lpstr>
      <vt:lpstr>Arial Unicode MS</vt:lpstr>
      <vt:lpstr>Capsules</vt:lpstr>
      <vt:lpstr>Image</vt:lpstr>
      <vt:lpstr>Bitmap Image</vt:lpstr>
      <vt:lpstr>Photo Editor Photo</vt:lpstr>
      <vt:lpstr>Harvard F/X Drawing</vt:lpstr>
      <vt:lpstr>Audiological Evaluation               A to Z </vt:lpstr>
      <vt:lpstr>AUDIOLOGY</vt:lpstr>
      <vt:lpstr>Slide 3</vt:lpstr>
      <vt:lpstr>Slide 4</vt:lpstr>
      <vt:lpstr>Slide 5</vt:lpstr>
      <vt:lpstr>Slide 6</vt:lpstr>
      <vt:lpstr>Slide 7</vt:lpstr>
      <vt:lpstr>Slide 8</vt:lpstr>
      <vt:lpstr>Slide 9</vt:lpstr>
      <vt:lpstr>Slide 10</vt:lpstr>
      <vt:lpstr>Slide 11</vt:lpstr>
      <vt:lpstr>Slide 12</vt:lpstr>
      <vt:lpstr>Frequency Range of Hearing Sensitivity</vt:lpstr>
      <vt:lpstr>Slide 14</vt:lpstr>
      <vt:lpstr>Slide 15</vt:lpstr>
      <vt:lpstr>Slide 16</vt:lpstr>
      <vt:lpstr>Slide 17</vt:lpstr>
      <vt:lpstr>Hearing loss prevention</vt:lpstr>
      <vt:lpstr>Types of Tests</vt:lpstr>
      <vt:lpstr>Age based hearing assessment</vt:lpstr>
      <vt:lpstr>Overview</vt:lpstr>
      <vt:lpstr>Slide 22</vt:lpstr>
      <vt:lpstr>Infants 7 months-3 years</vt:lpstr>
      <vt:lpstr>Visual Reinforcement Oreintation Audiometry (VROA)</vt:lpstr>
      <vt:lpstr>Play audiometry 3-9 years</vt:lpstr>
      <vt:lpstr>Screening with Play Audiometry</vt:lpstr>
      <vt:lpstr>Pure Tone Audiometry</vt:lpstr>
      <vt:lpstr>Pure Tones</vt:lpstr>
      <vt:lpstr>Assessment of thresholds</vt:lpstr>
      <vt:lpstr>Ranges of Hearing Loss</vt:lpstr>
      <vt:lpstr>Normal Hearing</vt:lpstr>
      <vt:lpstr>Conductive Hearing Loss</vt:lpstr>
      <vt:lpstr>Sensorineural Hearing Loss</vt:lpstr>
      <vt:lpstr>Mixed Hearing Loss</vt:lpstr>
      <vt:lpstr>Speech Audiometry</vt:lpstr>
      <vt:lpstr>Clinical Masking</vt:lpstr>
      <vt:lpstr>Shadow Curve</vt:lpstr>
      <vt:lpstr>Clinical Masking cont.</vt:lpstr>
      <vt:lpstr>Plateau method</vt:lpstr>
      <vt:lpstr>Objective Audiological Tests</vt:lpstr>
      <vt:lpstr>Electrophysiological Tests</vt:lpstr>
      <vt:lpstr>Immittance</vt:lpstr>
      <vt:lpstr>Ear Canal Volume</vt:lpstr>
      <vt:lpstr>Tympanometry</vt:lpstr>
      <vt:lpstr>Tympanogram Types</vt:lpstr>
      <vt:lpstr>Type A Tympanogram</vt:lpstr>
      <vt:lpstr>Type AD Tympanogram</vt:lpstr>
      <vt:lpstr>Type AS Tympanogram</vt:lpstr>
      <vt:lpstr>Type BLow Tympanogram</vt:lpstr>
      <vt:lpstr>Type BHi Tympanogram</vt:lpstr>
      <vt:lpstr>Type C Tympanogram</vt:lpstr>
      <vt:lpstr>Static Compliance (Peak Compliance)</vt:lpstr>
      <vt:lpstr>ART</vt:lpstr>
      <vt:lpstr>Acoustic Reflex Threshold</vt:lpstr>
      <vt:lpstr>Clinical application of ASR</vt:lpstr>
      <vt:lpstr>Reflex Decay</vt:lpstr>
      <vt:lpstr>otoacoustic emissions</vt:lpstr>
      <vt:lpstr>Background</vt:lpstr>
      <vt:lpstr>Otoacoustic Emissions</vt:lpstr>
      <vt:lpstr>Purpose of OAE’s</vt:lpstr>
      <vt:lpstr>Types of OAE’s</vt:lpstr>
      <vt:lpstr>Spontaneous OAE’s</vt:lpstr>
      <vt:lpstr>Distortion Product OAE’s</vt:lpstr>
      <vt:lpstr>DPOAEs</vt:lpstr>
      <vt:lpstr>Slide 65</vt:lpstr>
      <vt:lpstr>Transient Evoked OAE</vt:lpstr>
      <vt:lpstr>Slide 67</vt:lpstr>
      <vt:lpstr>TEOAE results</vt:lpstr>
      <vt:lpstr>TEOAE &amp; DPOAE</vt:lpstr>
      <vt:lpstr>Recording OAE’s</vt:lpstr>
      <vt:lpstr>Slide 71</vt:lpstr>
      <vt:lpstr>Slide 72</vt:lpstr>
      <vt:lpstr>OAEs</vt:lpstr>
      <vt:lpstr>Types of OAEs</vt:lpstr>
      <vt:lpstr>Evoked OAEs</vt:lpstr>
      <vt:lpstr>Acquisition</vt:lpstr>
      <vt:lpstr>clinical applications</vt:lpstr>
      <vt:lpstr>clinical limitations</vt:lpstr>
      <vt:lpstr>electrocochleography</vt:lpstr>
      <vt:lpstr>history</vt:lpstr>
      <vt:lpstr>components</vt:lpstr>
      <vt:lpstr>Slide 82</vt:lpstr>
      <vt:lpstr>stimulus &amp; acquisition</vt:lpstr>
      <vt:lpstr>clinical applications</vt:lpstr>
      <vt:lpstr>clinical limitations</vt:lpstr>
      <vt:lpstr>auditory brainstem response</vt:lpstr>
      <vt:lpstr>history</vt:lpstr>
      <vt:lpstr> What is an ABR?</vt:lpstr>
      <vt:lpstr>How is an ABR recorded?</vt:lpstr>
      <vt:lpstr>components</vt:lpstr>
      <vt:lpstr>Generators of the ABR</vt:lpstr>
      <vt:lpstr>Slide 92</vt:lpstr>
      <vt:lpstr>anatomy</vt:lpstr>
      <vt:lpstr>stimulus &amp; acquisition</vt:lpstr>
      <vt:lpstr>Slide 95</vt:lpstr>
      <vt:lpstr>Example Normal Hearing</vt:lpstr>
      <vt:lpstr>clinical applications</vt:lpstr>
      <vt:lpstr>Why use ABR testing?</vt:lpstr>
      <vt:lpstr>Slide 99</vt:lpstr>
      <vt:lpstr>Retrocochlear lesion</vt:lpstr>
    </vt:vector>
  </TitlesOfParts>
  <Company>Sheep in the Paddock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Audiology 1- week 6</dc:title>
  <dc:creator>Yetta</dc:creator>
  <cp:lastModifiedBy>class2</cp:lastModifiedBy>
  <cp:revision>50</cp:revision>
  <cp:lastPrinted>2002-03-12T22:02:42Z</cp:lastPrinted>
  <dcterms:created xsi:type="dcterms:W3CDTF">2007-04-06T22:24:35Z</dcterms:created>
  <dcterms:modified xsi:type="dcterms:W3CDTF">2007-05-21T00:12:36Z</dcterms:modified>
</cp:coreProperties>
</file>