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9" r:id="rId130"/>
    <p:sldId id="390" r:id="rId131"/>
    <p:sldId id="391" r:id="rId132"/>
    <p:sldId id="392" r:id="rId133"/>
    <p:sldId id="393" r:id="rId134"/>
    <p:sldId id="394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44" r:id="rId144"/>
    <p:sldId id="445" r:id="rId145"/>
    <p:sldId id="446" r:id="rId146"/>
    <p:sldId id="447" r:id="rId147"/>
    <p:sldId id="448" r:id="rId148"/>
    <p:sldId id="449" r:id="rId149"/>
    <p:sldId id="450" r:id="rId150"/>
    <p:sldId id="451" r:id="rId151"/>
    <p:sldId id="452" r:id="rId152"/>
    <p:sldId id="453" r:id="rId153"/>
    <p:sldId id="454" r:id="rId154"/>
    <p:sldId id="455" r:id="rId1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34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printerSettings" Target="printerSettings/printerSettings1.bin"/><Relationship Id="rId157" Type="http://schemas.openxmlformats.org/officeDocument/2006/relationships/presProps" Target="presProps.xml"/><Relationship Id="rId158" Type="http://schemas.openxmlformats.org/officeDocument/2006/relationships/viewProps" Target="viewProps.xml"/><Relationship Id="rId15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FE8D6AF-80A7-4F0F-82AC-FEFBAAE0E3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E11035A-C99D-410E-AAB3-07194F3A48CD}" type="datetimeFigureOut">
              <a:rPr lang="en-US" smtClean="0"/>
              <a:t>2018-02-22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windowReference('Reference',%20'../popup.aspx?aID=3163092&amp;searchStr=endometrial%20hyperplasia');" TargetMode="External"/><Relationship Id="rId3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windowReference('Reference',%20'../popup.aspx?aID=3163094&amp;searchStr=endometrial%20hyperplasia');" TargetMode="External"/><Relationship Id="rId3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322"/>
          </a:xfrm>
        </p:spPr>
        <p:txBody>
          <a:bodyPr/>
          <a:lstStyle/>
          <a:p>
            <a:r>
              <a:rPr lang="en-US" dirty="0" smtClean="0"/>
              <a:t>Uterine </a:t>
            </a:r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 Khalid Akkour  MD FRCSC</a:t>
            </a:r>
          </a:p>
          <a:p>
            <a:r>
              <a:rPr lang="en-US" dirty="0"/>
              <a:t>Assistant Professor Gynecologic Oncology</a:t>
            </a:r>
          </a:p>
          <a:p>
            <a:r>
              <a:rPr lang="en-US" dirty="0"/>
              <a:t>King Saud University Medical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6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3.	What is the most common cause of postmenopausal bleeding?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200" u="sng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Psammoma</a:t>
            </a:r>
            <a:r>
              <a:rPr lang="en-CA" sz="3200" u="sng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bodies:</a:t>
            </a: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en-CA" sz="3200" b="1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psammoma</a:t>
            </a:r>
            <a:r>
              <a:rPr lang="en-CA" sz="3200" b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body</a:t>
            </a: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round collection of calcium, seen microscopically. 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 of UPSC (uterine papillary serous carcinoma) – because histologically they resemble epithelial ovarian cancer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TUMORS with </a:t>
            </a: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psammoma</a:t>
            </a: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bodies: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PAP-SEROUS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Ovarian PAP-serous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Thyroid papillary CA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Renal papillary CA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pancreas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87" y="1248849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Pathology report:   Tumor invasion to the left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parametrium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with 6 + iliac lymph nodes.   What is her stage?   How will you treat her?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49" y="1164443"/>
            <a:ext cx="10515600" cy="4351338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III C1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Adjuvant Chemotherapy +/or tumor-directed external beam radiotherapy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4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40.	Your keen junior resident asks you to summarize the latest FIGO staging for endometrial cancer and the management.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0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85321"/>
              </p:ext>
            </p:extLst>
          </p:nvPr>
        </p:nvGraphicFramePr>
        <p:xfrm>
          <a:off x="140676" y="88500"/>
          <a:ext cx="11690252" cy="6729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551"/>
                <a:gridCol w="2180452"/>
                <a:gridCol w="1520800"/>
                <a:gridCol w="2332773"/>
                <a:gridCol w="2210437"/>
                <a:gridCol w="2209239"/>
              </a:tblGrid>
              <a:tr h="34089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NCCN 2011 Guidelines – Treatment of Endometrial CA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(COMPLETELY SURGICALLY STAGED)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Footlight MT Light" panose="0204060206030A020304" pitchFamily="18" charset="0"/>
                        </a:rPr>
                        <a:t>STAGE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CRITERIA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ADVERSE FACTOR 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Adjuvant Therpay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G1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Adjuvant Therpay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G2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Adjuvant Therpay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G3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198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Footlight MT Light" panose="0204060206030A020304" pitchFamily="18" charset="0"/>
                        </a:rPr>
                        <a:t>1A</a:t>
                      </a: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CONFINED TO UTERUS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&lt; 50 % myometrial invasion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NEG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 or vaginal brachytherapy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 or vaginal brachytherapy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38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“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“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 and/ or pelvic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 and/ or  pelvic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232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Footlight MT Light" panose="0204060206030A020304" pitchFamily="18" charset="0"/>
                        </a:rPr>
                        <a:t>1B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&gt; 50% myometrial invasion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NEG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Observe or vaginal brachytherapy and /or pelvic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3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“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“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 or vaginal brachytherapy and/ or pelvic RT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 or vaginal brachytherapy and /or pelvic RT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Observe or pelvic RT and/or vaginal brachytherapy, +/- chemotherapy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710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Tumor invades cervical stroma, but does not extend beyond the uterus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1828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Vaginal brachytherapy and /or pelvic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Pelvic RT and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Pelvic RT and vaginal brachytherapy +/- chemotherapy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563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IIIA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Tumor invades serosa and/or adnexae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-Chemotherapy +/- 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-Tumor directed RT +/- chemotherapy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-Pelvic RT +/-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-Chemotherapy +/- 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-Tumor directed RT +/- chemotherapy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-Pelvic RT +/-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-Chemotherapy +/- 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-Tumor directed RT +/- chemotherapy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-Pelvic RT +/- vaginal brachytherapy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</a:tr>
              <a:tr h="337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IIIB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Vaginal and/or parametrial involvement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CHEMOTHERAPY +/-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TUMOR-DIRECTED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IIIC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Metastasis to pelvic and/or paraortic lymph noes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CHEMOTHERAPY +/-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TUMOR-DIRECTED  POST-OP EXTERNAL BEAM RT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IIIC1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Pelvic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IIIC2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Para-aortic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IV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Distant metastasis, or invasion of bladder or bowel mucosa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CHEMOTHERAPY  +/-  RADIOTHERAPY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IV A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Bladder or bowel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IV </a:t>
                      </a:r>
                      <a:r>
                        <a:rPr lang="en-CA" sz="1200" dirty="0" smtClean="0">
                          <a:effectLst/>
                          <a:latin typeface="Footlight MT Light" panose="0204060206030A020304" pitchFamily="18" charset="0"/>
                        </a:rPr>
                        <a:t>B</a:t>
                      </a: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Footlight MT Light" panose="0204060206030A020304" pitchFamily="18" charset="0"/>
                        </a:rPr>
                        <a:t>Intraabdominal or inguinal LNs</a:t>
                      </a:r>
                      <a:endParaRPr lang="en-US" sz="12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Footlight MT Light" panose="0204060206030A020304" pitchFamily="18" charset="0"/>
                        </a:rPr>
                        <a:t>POS</a:t>
                      </a:r>
                      <a:endParaRPr lang="en-US" sz="12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latin typeface="Footlight MT Light" panose="0204060206030A020304" pitchFamily="18" charset="0"/>
              </a:rPr>
              <a:t>*</a:t>
            </a:r>
            <a:r>
              <a:rPr lang="en-CA" b="1" u="sng" dirty="0">
                <a:latin typeface="Footlight MT Light" panose="0204060206030A020304" pitchFamily="18" charset="0"/>
              </a:rPr>
              <a:t>ADVERSE RISK FACTORS</a:t>
            </a:r>
            <a:r>
              <a:rPr lang="en-CA" dirty="0">
                <a:latin typeface="Footlight MT Light" panose="0204060206030A020304" pitchFamily="18" charset="0"/>
              </a:rPr>
              <a:t>:    Age, positive </a:t>
            </a:r>
            <a:r>
              <a:rPr lang="en-CA" dirty="0" err="1">
                <a:latin typeface="Footlight MT Light" panose="0204060206030A020304" pitchFamily="18" charset="0"/>
              </a:rPr>
              <a:t>lymphovascular</a:t>
            </a:r>
            <a:r>
              <a:rPr lang="en-CA" dirty="0">
                <a:latin typeface="Footlight MT Light" panose="0204060206030A020304" pitchFamily="18" charset="0"/>
              </a:rPr>
              <a:t> invasion, tumor size, lower uterine segment involvement (cervical/ glandular) </a:t>
            </a:r>
            <a:endParaRPr lang="en-US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CA" sz="4000" b="1" dirty="0" smtClean="0">
                <a:solidFill>
                  <a:srgbClr val="0070C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41. 	What is 1</a:t>
            </a:r>
            <a:r>
              <a:rPr lang="en-CA" sz="4000" b="1" baseline="30000" dirty="0" smtClean="0">
                <a:solidFill>
                  <a:srgbClr val="0070C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st</a:t>
            </a:r>
            <a:r>
              <a:rPr lang="en-CA" sz="4000" b="1" dirty="0" smtClean="0">
                <a:solidFill>
                  <a:srgbClr val="0070C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</a:rPr>
              <a:t> line chemotherapy in the treatment of uterine adenocarcinoma?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4" y="418855"/>
            <a:ext cx="11372557" cy="6192959"/>
          </a:xfrm>
        </p:spPr>
        <p:txBody>
          <a:bodyPr>
            <a:norm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Cisplatinum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&amp; Doxorubicin (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adriamycin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Cisplatinum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Doxorubicin, Paclitaxel (TAP- superior to above)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Carboplatinum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Paclitaxel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5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021792"/>
              </p:ext>
            </p:extLst>
          </p:nvPr>
        </p:nvGraphicFramePr>
        <p:xfrm>
          <a:off x="168810" y="140677"/>
          <a:ext cx="11704321" cy="610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724"/>
                <a:gridCol w="1731936"/>
                <a:gridCol w="2435956"/>
                <a:gridCol w="1716046"/>
                <a:gridCol w="1657378"/>
                <a:gridCol w="2124281"/>
              </a:tblGrid>
              <a:tr h="14966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Footlight MT Light" panose="0204060206030A020304" pitchFamily="18" charset="0"/>
                        </a:rPr>
                        <a:t>CHEMOTHERAPY – ENDOMETRIAL CARCINOMA</a:t>
                      </a:r>
                      <a:endParaRPr lang="en-US" sz="18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CLASS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Drug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Mechanism of action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Indication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Side Effects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Potentially Lethal Effects 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</a:tr>
              <a:tr h="1191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PLATINUM-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BASED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Cisplatinum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Platinum complexes bind DNA, causes interference with DNA processing &amp; replication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-Blocks DNA throughout cell cycle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Ovarian, tubal, peritoneal, endometrial, cervical and vulvar cancers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Ototoxicity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Severe peripheral neuropathy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Electrlytes: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Hypo-Mg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Hypo-K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Seizures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Nausea/V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Nephrotoxic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Mylosuppresion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</a:tr>
              <a:tr h="743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PLATINUM-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BASED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Carboplatinum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“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“ NOT nephrotoxic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1600200" marR="0" lvl="3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Nausea/V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Alopecia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rash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Leukopenia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Thrombocytopenia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Anemia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Hepatotoxicity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</a:tr>
              <a:tr h="958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PLANT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ALKYLOIDS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Paclitaxol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Taxotere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YEW tree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Inhibits MITOSIS – blocks spindle formation by promoting  microtubule assembly. Inhibits </a:t>
                      </a: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depolymerization</a:t>
                      </a: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 of tubulin during mitosis.  Arrests cell division in the M phase.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Ovarian CA, cervical, endometrial, sarcomas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Hypotension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Sensory &amp; peripheral neuropathy,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Bowel </a:t>
                      </a:r>
                      <a:r>
                        <a:rPr lang="en-CA" sz="1100" dirty="0" err="1" smtClean="0">
                          <a:effectLst/>
                          <a:latin typeface="Footlight MT Light" panose="0204060206030A020304" pitchFamily="18" charset="0"/>
                        </a:rPr>
                        <a:t>performation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Hypersensitivity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Neutropenia 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Bradycardia &amp; cardiomyopathy (rare</a:t>
                      </a:r>
                      <a:r>
                        <a:rPr lang="en-CA" sz="1100" dirty="0" smtClean="0">
                          <a:effectLst/>
                          <a:latin typeface="Footlight MT Light" panose="0204060206030A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</a:txBody>
                  <a:tcPr marL="38523" marR="38523" marT="0" marB="0"/>
                </a:tc>
              </a:tr>
              <a:tr h="1191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ANTI-TUMOR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ANTIBIOTICS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Doxorubicin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(Adriamycin)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1600200" marR="0" lvl="3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1600200" marR="0" lvl="3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Streptomyces </a:t>
                      </a: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peucetius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-binds DNA 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-G1 and S phases  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-inhibits topoisomerase II in G2, blocks supercoiling of </a:t>
                      </a:r>
                      <a:r>
                        <a:rPr lang="en-CA" sz="1100" dirty="0" smtClean="0">
                          <a:effectLst/>
                          <a:latin typeface="Footlight MT Light" panose="0204060206030A020304" pitchFamily="18" charset="0"/>
                        </a:rPr>
                        <a:t>DNA</a:t>
                      </a: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Ovarian Ca,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Endometrial, Cervical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Alpecia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Skin toxicity: 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Necrosis, soft tissue ulceration, palmar plantar dysesthesia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Congestive heart failure, 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Cardiomyopathy 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</a:tr>
              <a:tr h="1057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ALKALATING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AGENTS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Cyclo - phosphamide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Ifosfamide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Facilitates transfer of alkyl groups to DNA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-blocks G1-S   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Blocks N7 position of guanine, causing cross link bridges in DNA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Rarely used as primary treatment in gyne malignancies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Hemorrhagic cystitis,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Leukopenia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Footlight MT Light" panose="0204060206030A020304" pitchFamily="18" charset="0"/>
                        </a:rPr>
                        <a:t>Alopecia, amenorrhea, nausea/V,</a:t>
                      </a:r>
                      <a:endParaRPr lang="en-US" sz="11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effectLst/>
                          <a:latin typeface="Footlight MT Light" panose="0204060206030A020304" pitchFamily="18" charset="0"/>
                        </a:rPr>
                        <a:t>Mylosuppression</a:t>
                      </a: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 (bone marrow)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Renal failure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Thrombocytopenia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Leukemia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49014" y="6447118"/>
            <a:ext cx="2230098" cy="390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b="1" i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NCCN Feb-2011</a:t>
            </a:r>
            <a:endParaRPr lang="en-US" sz="24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42.	What is the prognosis (by stage) in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969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b="1" dirty="0" smtClean="0">
                <a:solidFill>
                  <a:srgbClr val="FF0000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atrophy (60-80%)</a:t>
            </a:r>
            <a:endParaRPr lang="en-US" sz="4000" b="1" dirty="0" smtClean="0">
              <a:solidFill>
                <a:srgbClr val="FF0000"/>
              </a:solidFill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Estrogen replacement therapy (15-25%)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polyps (2-12%)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hyperplasia (5-10%)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cancer (10%)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66" y="390720"/>
            <a:ext cx="11147473" cy="6080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Footlight MT Light" panose="0204060206030A020304" pitchFamily="18" charset="0"/>
              </a:rPr>
              <a:t>STAGE I	 (A/B):		91%</a:t>
            </a:r>
          </a:p>
          <a:p>
            <a:pPr marL="0" indent="0">
              <a:buNone/>
            </a:pPr>
            <a:r>
              <a:rPr lang="en-US" sz="5400" dirty="0" smtClean="0">
                <a:latin typeface="Footlight MT Light" panose="0204060206030A020304" pitchFamily="18" charset="0"/>
              </a:rPr>
              <a:t>STAGE II			: 		70%</a:t>
            </a:r>
          </a:p>
          <a:p>
            <a:pPr marL="0" indent="0">
              <a:buNone/>
            </a:pPr>
            <a:r>
              <a:rPr lang="en-US" sz="5400" dirty="0" smtClean="0">
                <a:latin typeface="Footlight MT Light" panose="0204060206030A020304" pitchFamily="18" charset="0"/>
              </a:rPr>
              <a:t>STAGE III			:		50%</a:t>
            </a:r>
          </a:p>
          <a:p>
            <a:pPr marL="0" indent="0">
              <a:buNone/>
            </a:pPr>
            <a:r>
              <a:rPr lang="en-US" sz="5400" dirty="0" smtClean="0">
                <a:latin typeface="Footlight MT Light" panose="0204060206030A020304" pitchFamily="18" charset="0"/>
              </a:rPr>
              <a:t>STAGE IV			:		10-20%</a:t>
            </a:r>
          </a:p>
          <a:p>
            <a:pPr marL="0" indent="0">
              <a:buNone/>
            </a:pPr>
            <a:endParaRPr lang="en-US" sz="5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4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43.	How would you treat a grade 3 adenocarcinoma of the uterus?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7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0" y="306314"/>
            <a:ext cx="11541369" cy="636177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is INDIVIDUALIZED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surgical staging should be done, including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TAHBSO, BSO, Washings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Lymphadenectomy:  pelvic,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perioartic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Infracolic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omentectomy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Peritoneal biopsies: pelvic side wall,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pericolic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gutter diaphragm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debulking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Adjuvant treatment (chemotherapy, brachytherapy, pelvic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radiatherapy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0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44.	AFTER STAGING SURGERY, for which tumor stage / grade is OBSERVATION appropriate? (updated from SOGC)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04" y="432923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IA (no/minimal myometrial invasion), G1/G2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IB (&lt; 50% (minimal) myometrial invasion),  G1/2</a:t>
            </a:r>
            <a:endParaRPr lang="en-US" sz="3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CA" sz="3600" b="1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Adjuvant treatment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Stage IB grade 1,2 or Stage 1A grade 3 endometrial </a:t>
            </a:r>
            <a:r>
              <a:rPr lang="en-US" sz="3600" u="none" strike="noStrike" dirty="0" err="1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adenoca</a:t>
            </a: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u="none" strike="noStrike" dirty="0" err="1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intermed</a:t>
            </a: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. risk)</a:t>
            </a:r>
            <a:endParaRPr lang="en-US" sz="3600" u="none" strike="noStrike" dirty="0" smtClean="0">
              <a:effectLst/>
              <a:latin typeface="Footlight MT Light" panose="0204060206030A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Stage II decided on an individual basis</a:t>
            </a:r>
            <a:endParaRPr lang="en-US" sz="3600" u="none" strike="noStrike" dirty="0" smtClean="0">
              <a:effectLst/>
              <a:latin typeface="Footlight MT Light" panose="0204060206030A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Stage III and IV endometrial cancer - individualize – chemo/radio or both</a:t>
            </a:r>
            <a:endParaRPr lang="en-US" sz="3600" u="none" strike="noStrike" dirty="0" smtClean="0">
              <a:effectLst/>
              <a:latin typeface="Footlight MT Light" panose="0204060206030A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○"/>
            </a:pP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High risk histology </a:t>
            </a:r>
            <a:r>
              <a:rPr lang="en-US" sz="3600" u="none" strike="noStrike" dirty="0" err="1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eg</a:t>
            </a:r>
            <a:r>
              <a:rPr lang="en-US" sz="3600" u="none" strike="noStrike" dirty="0" smtClean="0">
                <a:effectLst/>
                <a:latin typeface="Footlight MT Light" panose="0204060206030A020304" pitchFamily="18" charset="0"/>
                <a:ea typeface="Times New Roman" panose="02020603050405020304" pitchFamily="18" charset="0"/>
              </a:rPr>
              <a:t>. Clear cell, serous</a:t>
            </a:r>
            <a:endParaRPr lang="en-US" sz="3600" u="none" strike="noStrike" dirty="0" smtClean="0">
              <a:effectLst/>
              <a:latin typeface="Footlight MT Light" panose="0204060206030A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45.	For which tumor stage / grade is RADICAL HYSTERECTOMY appropriate?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Footlight MT Light" panose="0204060206030A020304" pitchFamily="18" charset="0"/>
              </a:rPr>
              <a:t>	Stage II (Tumor invades cervical stroma)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46.	Why do we bother taking peritoneal washings?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Positive peritoneal washings are poor prognostic factor (adverse condition)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Washings are no longer part of FIGO staging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9963" indent="-969963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46.	What would be the stage of a tumor involving &gt; 50% of the myometrium, with endocervical  gland involvement?  What surgery should done?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4.	What proportion of women with endometrial cancer are asymptomatic?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5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1" y="1572406"/>
            <a:ext cx="10515600" cy="4351338"/>
          </a:xfrm>
        </p:spPr>
        <p:txBody>
          <a:bodyPr>
            <a:normAutofit/>
          </a:bodyPr>
          <a:lstStyle/>
          <a:p>
            <a:pPr marL="969963" marR="0" lvl="1" indent="-5127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 1b (endocervical glands are no longer stage II)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9963" marR="0" lvl="1" indent="-512763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TAHBSO + staging – not radical </a:t>
            </a:r>
            <a:r>
              <a:rPr lang="en-CA" sz="4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8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48.	Your patient recovers from surgery, receives 6 cycles of adjuvant 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carbotaxol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 with minimal complication and returns to her usual life activities.  How will you follow her up?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8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337625"/>
            <a:ext cx="11058378" cy="583933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year follow-up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1 &amp; 2: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counselling: re symptoms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exam q3-6 months x 2 years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trike="sngStrike" dirty="0" smtClean="0"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 q 6months x 2 years (not supported by data)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CXR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CA-125 (optional)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CT-abdomen &amp; pelvis:  as clinically indicated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 counselling (if strong family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Lynch)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YEARS 3,4,5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exam q6months or annually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 – annually?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CXR - Annually ?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highlight>
                  <a:srgbClr val="FFFF00"/>
                </a:highlight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CA-125?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CT-abdomen &amp; pelvis:  as clinically indicated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3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49.	What % of patients will have recurrent endometrial cancer more than 5 years after initial diagnosis?  To which organs?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0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4" y="235976"/>
            <a:ext cx="10515600" cy="4351338"/>
          </a:xfrm>
        </p:spPr>
        <p:txBody>
          <a:bodyPr>
            <a:noAutofit/>
          </a:bodyPr>
          <a:lstStyle/>
          <a:p>
            <a:pPr marL="571500" lvl="3" indent="-5715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3" indent="-5715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Metastasis in recurrent endometrial CA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8975" lvl="4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Pelvis &amp; vagina (50%)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8975" lvl="4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Lung (17%)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8975" lvl="4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abdomen (10%)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8975" lvl="4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22860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Bone (6%)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002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4400" i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Source: </a:t>
            </a:r>
            <a:r>
              <a:rPr lang="en-CA" sz="4400" i="1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Aalders</a:t>
            </a:r>
            <a:r>
              <a:rPr lang="en-CA" sz="4400" i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3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50.	Your patient has a disease-free-interval of 3 years, but returns to you with a new vaginal lesion..   What treatment options are available for recurrent endometrial CA?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37" y="686142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Radiation:  for local recurrences (vaginal mucosa)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Surgery:  for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resectable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nodules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Hormonal treatments: studies showed improved survival rates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Chemotherapy  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5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51.	List the hormonal treatment options are available for advanced or recurrent endometrial cancer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4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65" y="14317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ootlight MT Light" panose="0204060206030A020304" pitchFamily="18" charset="0"/>
              </a:rPr>
              <a:t>•	</a:t>
            </a:r>
            <a:r>
              <a:rPr lang="en-US" sz="4000" dirty="0" err="1" smtClean="0">
                <a:latin typeface="Footlight MT Light" panose="0204060206030A020304" pitchFamily="18" charset="0"/>
              </a:rPr>
              <a:t>Progestins</a:t>
            </a:r>
            <a:r>
              <a:rPr lang="en-US" sz="4000" dirty="0" smtClean="0">
                <a:latin typeface="Footlight MT Light" panose="0204060206030A020304" pitchFamily="18" charset="0"/>
              </a:rPr>
              <a:t> (high dose)</a:t>
            </a:r>
          </a:p>
          <a:p>
            <a:pPr marL="0" indent="0">
              <a:buNone/>
            </a:pPr>
            <a:r>
              <a:rPr lang="en-US" sz="4000" dirty="0" smtClean="0">
                <a:latin typeface="Footlight MT Light" panose="0204060206030A020304" pitchFamily="18" charset="0"/>
              </a:rPr>
              <a:t>•	Aromatase inhibitors</a:t>
            </a:r>
          </a:p>
          <a:p>
            <a:pPr marL="0" indent="0">
              <a:buNone/>
            </a:pPr>
            <a:r>
              <a:rPr lang="en-US" sz="4000" dirty="0" smtClean="0">
                <a:latin typeface="Footlight MT Light" panose="0204060206030A020304" pitchFamily="18" charset="0"/>
              </a:rPr>
              <a:t>•	Tamoxifen</a:t>
            </a: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0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10" y="26300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latin typeface="Footlight MT Light" panose="0204060206030A020304" pitchFamily="18" charset="0"/>
              </a:rPr>
              <a:t>CASE 2 – Fertility Preservation in Endometrial CA</a:t>
            </a:r>
            <a:r>
              <a:rPr lang="en-US" b="1" dirty="0">
                <a:latin typeface="Footlight MT Light" panose="0204060206030A020304" pitchFamily="18" charset="0"/>
              </a:rPr>
              <a:t/>
            </a:r>
            <a:br>
              <a:rPr lang="en-US" b="1" dirty="0">
                <a:latin typeface="Footlight MT Light" panose="0204060206030A020304" pitchFamily="18" charset="0"/>
              </a:rPr>
            </a:br>
            <a:endParaRPr lang="en-US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4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6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5%</a:t>
            </a:r>
            <a:endParaRPr lang="en-US" sz="6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0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ootlight MT Light" panose="0204060206030A020304" pitchFamily="18" charset="0"/>
              </a:rPr>
              <a:t>A 34 woman, with an EMB showing Grade 1 Adenocarcinoma of the endometrium, </a:t>
            </a:r>
            <a:r>
              <a:rPr lang="en-US" sz="4000" dirty="0" err="1" smtClean="0">
                <a:latin typeface="Footlight MT Light" panose="0204060206030A020304" pitchFamily="18" charset="0"/>
              </a:rPr>
              <a:t>endometroid</a:t>
            </a:r>
            <a:r>
              <a:rPr lang="en-US" sz="4000" dirty="0" smtClean="0">
                <a:latin typeface="Footlight MT Light" panose="0204060206030A020304" pitchFamily="18" charset="0"/>
              </a:rPr>
              <a:t> type, wants to preserve her fertility.   What is your management?.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7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295422"/>
            <a:ext cx="11788727" cy="6372664"/>
          </a:xfrm>
        </p:spPr>
        <p:txBody>
          <a:bodyPr>
            <a:normAutofit fontScale="92500" lnSpcReduction="10000"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Referal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gyne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Radiographic imaging (CT abdomen &amp; pelvis, or MRI pelvis)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Indications for fertility sparing management: WG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1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endometroid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(Type 1)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tumors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Grade 2 (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rarely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evidence myometrial invasion (by radiography)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Laparoscopic (for Grade 2) – must be negative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Hormonal therapy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Megestrol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acetate 160 mg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MPA 200 mg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Progestins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Tamoxifen + GnRH agonists (less frequently used)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consent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Risks of disease progression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treatment successful, risk of relapse is high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of infertility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 of needing curative surgery anyhow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Observation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Repeated EMB or D &amp; C – q 3 months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lesion does not regress – hysterectomy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Infertility – increased incidence.   Refer to fertility center.</a:t>
            </a: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7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216" y="25596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latin typeface="Footlight MT Light" panose="0204060206030A020304" pitchFamily="18" charset="0"/>
              </a:rPr>
              <a:t>CASE 3 – INCOMPLETE STAGING (Endometrial CA)</a:t>
            </a:r>
            <a:r>
              <a:rPr lang="en-US" dirty="0">
                <a:latin typeface="Footlight MT Light" panose="0204060206030A020304" pitchFamily="18" charset="0"/>
              </a:rPr>
              <a:t/>
            </a:r>
            <a:br>
              <a:rPr lang="en-US" dirty="0">
                <a:latin typeface="Footlight MT Light" panose="0204060206030A020304" pitchFamily="18" charset="0"/>
              </a:rPr>
            </a:b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54546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Footlight MT Light" panose="0204060206030A020304" pitchFamily="18" charset="0"/>
              </a:rPr>
              <a:t>You do a TAH + BSO on a 48 year woman for </a:t>
            </a:r>
            <a:r>
              <a:rPr lang="en-US" sz="4400" dirty="0" err="1" smtClean="0">
                <a:latin typeface="Footlight MT Light" panose="0204060206030A020304" pitchFamily="18" charset="0"/>
              </a:rPr>
              <a:t>menorragia</a:t>
            </a:r>
            <a:r>
              <a:rPr lang="en-US" sz="4400" dirty="0" smtClean="0">
                <a:latin typeface="Footlight MT Light" panose="0204060206030A020304" pitchFamily="18" charset="0"/>
              </a:rPr>
              <a:t>.  The pathology comes back Grade 3 </a:t>
            </a:r>
            <a:r>
              <a:rPr lang="en-US" sz="4400" dirty="0" err="1" smtClean="0">
                <a:latin typeface="Footlight MT Light" panose="0204060206030A020304" pitchFamily="18" charset="0"/>
              </a:rPr>
              <a:t>endometroid</a:t>
            </a:r>
            <a:r>
              <a:rPr lang="en-US" sz="4400" dirty="0" smtClean="0">
                <a:latin typeface="Footlight MT Light" panose="0204060206030A020304" pitchFamily="18" charset="0"/>
              </a:rPr>
              <a:t> adenocarcinoma of ovary, 75% myometrial invasion, confined to the uterus.   </a:t>
            </a:r>
          </a:p>
          <a:p>
            <a:endParaRPr lang="en-US" sz="4400" dirty="0" smtClean="0">
              <a:latin typeface="Footlight MT Light" panose="0204060206030A020304" pitchFamily="18" charset="0"/>
            </a:endParaRPr>
          </a:p>
          <a:p>
            <a:pPr marL="914400" indent="-91440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Q1:	How will you manage this </a:t>
            </a:r>
            <a:r>
              <a:rPr lang="en-US" sz="44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pt</a:t>
            </a:r>
            <a:r>
              <a:rPr lang="en-US" sz="44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?  What are HER  management options? </a:t>
            </a:r>
            <a:endParaRPr lang="en-US" sz="44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880"/>
            <a:ext cx="12041945" cy="6457071"/>
          </a:xfrm>
        </p:spPr>
        <p:txBody>
          <a:bodyPr>
            <a:normAutofit fontScale="92500" lnSpcReduction="20000"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– as a general gynecologist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Counsel the patient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 to Gynecology-oncology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Arrange initial investigations:  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exam:  lymphadenopathy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CXR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Tumor Markers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Labs:  CBC, electrolytes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CT-abdomen &amp; pelvis (lymphadenopathy)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OPTIONS for this patient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nothing – expectant management  (not recommended – G3)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Radiographic imaging (CT abdomen &amp; pelvis)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positive findings - SURGICALLY RESTAGE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Lymphadendectomy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Laparotomy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negative radiographic evidence, refer to radiation oncology: 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Pelvic radiotherapy or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 brachytherapy, +</a:t>
            </a:r>
            <a:endParaRPr lang="en-US" sz="1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Surgically restage (regardless of imaging)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+/- Chemotherapy (for Grade 3 tumors)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8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8115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Q2.	What will you tell your patient?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0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407963"/>
            <a:ext cx="11114649" cy="5769000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 communication</a:t>
            </a:r>
            <a:endParaRPr lang="en-US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results of the surgery – intraoperative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pathology findings – she has cancer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Educate </a:t>
            </a: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regarding cancer staging  and grading &amp; importance for  treatment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 </a:t>
            </a: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incomplete surgical staging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her preliminary diagnosis (stage, grade) – she will ask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least stage IB, Grade 3, but we cannot comment on prognosis because further work-up is </a:t>
            </a: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warrented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discuss prognosis to the patient – b/c we don’t know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Emphasize aggressive tumor grade, the high risk of LN metastasis, the improvement of outcome with proper staging - she needs</a:t>
            </a:r>
            <a:r>
              <a:rPr lang="en-US" sz="2400" dirty="0"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– she will be referred to gynecology oncology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9963" indent="-969963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Q3. What increases the risk of LN metastasis in endometrial cancer?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risk of LN metastasis increases with: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Depth of invasion 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4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Q4. What is the approximate risk of LN invasion (pelvic and 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periaortic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)?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8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5.	What percentage of women with PMB will have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99" y="376652"/>
            <a:ext cx="10515600" cy="6136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>
                <a:latin typeface="Footlight MT Light" panose="0204060206030A020304" pitchFamily="18" charset="0"/>
              </a:rPr>
              <a:t>Table 32-7</a:t>
            </a:r>
            <a:r>
              <a:rPr lang="en-CA" dirty="0">
                <a:latin typeface="Footlight MT Light" panose="0204060206030A020304" pitchFamily="18" charset="0"/>
              </a:rPr>
              <a:t>  </a:t>
            </a:r>
            <a:r>
              <a:rPr lang="en-CA" b="1" dirty="0">
                <a:latin typeface="Footlight MT Light" panose="0204060206030A020304" pitchFamily="18" charset="0"/>
              </a:rPr>
              <a:t> -- FIGO Staging and Nodal </a:t>
            </a:r>
            <a:r>
              <a:rPr lang="en-CA" b="1" dirty="0" smtClean="0">
                <a:latin typeface="Footlight MT Light" panose="0204060206030A020304" pitchFamily="18" charset="0"/>
              </a:rPr>
              <a:t>Metastasis</a:t>
            </a:r>
          </a:p>
          <a:p>
            <a:pPr marL="0" indent="0">
              <a:buNone/>
            </a:pPr>
            <a:endParaRPr lang="en-CA" b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CA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CA" i="1" dirty="0">
                <a:latin typeface="Footlight MT Light" panose="0204060206030A020304" pitchFamily="18" charset="0"/>
              </a:rPr>
              <a:t>From </a:t>
            </a:r>
            <a:r>
              <a:rPr lang="en-CA" i="1" dirty="0" err="1">
                <a:latin typeface="Footlight MT Light" panose="0204060206030A020304" pitchFamily="18" charset="0"/>
              </a:rPr>
              <a:t>Creasman</a:t>
            </a:r>
            <a:r>
              <a:rPr lang="en-CA" i="1" dirty="0">
                <a:latin typeface="Footlight MT Light" panose="0204060206030A020304" pitchFamily="18" charset="0"/>
              </a:rPr>
              <a:t> WT, Morrow CP, Bundy BN, et al: Surgical pathologic spread patterns of endometrial cancer. Cancer 60:2035, 1987. Reprinted with permission.</a:t>
            </a:r>
            <a:endParaRPr lang="en-US" sz="36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CA" dirty="0">
                <a:latin typeface="Footlight MT Light" panose="0204060206030A020304" pitchFamily="18" charset="0"/>
              </a:rPr>
              <a:t> 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>
                <a:latin typeface="Footlight MT Light" panose="0204060206030A020304" pitchFamily="18" charset="0"/>
              </a:rPr>
              <a:t>Based on current information, the patient has AT LEAST G3, Stage 1b</a:t>
            </a:r>
            <a:endParaRPr lang="en-US" sz="2000" dirty="0">
              <a:latin typeface="Footlight MT Light" panose="0204060206030A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>
                <a:latin typeface="Footlight MT Light" panose="0204060206030A020304" pitchFamily="18" charset="0"/>
              </a:rPr>
              <a:t>Risk of pelvic lymph node metastasis:  26%</a:t>
            </a:r>
            <a:endParaRPr lang="en-US" sz="1800" dirty="0">
              <a:latin typeface="Footlight MT Light" panose="0204060206030A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>
                <a:latin typeface="Footlight MT Light" panose="0204060206030A020304" pitchFamily="18" charset="0"/>
              </a:rPr>
              <a:t>Risk of </a:t>
            </a:r>
            <a:r>
              <a:rPr lang="en-CA" dirty="0" err="1">
                <a:latin typeface="Footlight MT Light" panose="0204060206030A020304" pitchFamily="18" charset="0"/>
              </a:rPr>
              <a:t>peri</a:t>
            </a:r>
            <a:r>
              <a:rPr lang="en-CA" dirty="0">
                <a:latin typeface="Footlight MT Light" panose="0204060206030A020304" pitchFamily="18" charset="0"/>
              </a:rPr>
              <a:t>-aortic LN metastasis:  16%  </a:t>
            </a:r>
            <a:endParaRPr lang="en-US" sz="1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02732"/>
              </p:ext>
            </p:extLst>
          </p:nvPr>
        </p:nvGraphicFramePr>
        <p:xfrm>
          <a:off x="359899" y="846848"/>
          <a:ext cx="10670343" cy="3246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781"/>
                <a:gridCol w="3556781"/>
                <a:gridCol w="3556781"/>
              </a:tblGrid>
              <a:tr h="23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METASTASIS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Staging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Pelvic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Aortic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IA G1 (n = 101)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2 (2%)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0 (0%)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 G2 (n = 169)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13 (8%)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6 (4%)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 G3 (n = 76)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8 (11%)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5 (7%)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IB G1 (n = 79)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3 (4%)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3 (4%)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 G2 (n = 119)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12 (10%)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8 (7%)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  <a:tr h="261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 G3 (n = 77)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20 (26%)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12 (16%)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5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Q4.	Your patient is reluctant to undergo another surgery after what she’s been through.  How do you counsel her?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theoretical risks of  lymph node metastasis and encourage her to;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see the gynecology-oncology specialists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 a proper staging surgery</a:t>
            </a:r>
            <a:endParaRPr lang="en-US" sz="1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i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Sources:  NCCN 2011, Comprehensive (5</a:t>
            </a:r>
            <a:r>
              <a:rPr lang="en-CA" i="1" baseline="30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i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pg. 824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2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endParaRPr lang="en-US" sz="6600" dirty="0" smtClean="0"/>
          </a:p>
          <a:p>
            <a:pPr marL="0" indent="0" algn="ctr">
              <a:buFont typeface="Wingdings" charset="0"/>
              <a:buNone/>
              <a:defRPr/>
            </a:pPr>
            <a:r>
              <a:rPr lang="en-US" sz="6600" dirty="0" smtClean="0"/>
              <a:t>LEIOMYOSARCOMA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332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Introduction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818" y="1600200"/>
            <a:ext cx="116459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ULMS incidence is 0.7-1.0/100,000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Most ULMS are high grade sarcomas with high risk of recurrence &amp; progression. </a:t>
            </a: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Overall survival is dependant on the stage , 5y survival for 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stage 1 = 76% , stage 2 = 60%, stage 3 = 45% stage 4 = 29%.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Metastatic disease usually in the 5</a:t>
            </a:r>
            <a:r>
              <a:rPr lang="en-US" sz="2200" baseline="30000">
                <a:latin typeface="Garamond" charset="0"/>
                <a:cs typeface="+mn-cs"/>
              </a:rPr>
              <a:t>th</a:t>
            </a:r>
            <a:r>
              <a:rPr lang="en-US" sz="2200">
                <a:latin typeface="Garamond" charset="0"/>
                <a:cs typeface="+mn-cs"/>
              </a:rPr>
              <a:t> decade or before in a women with a good performance status. 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Response rate for chemotherapy in the metastatic setting is reported to bé 15-54%.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200">
              <a:latin typeface="Garamond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1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000">
                <a:latin typeface="Garamond" charset="0"/>
                <a:cs typeface="+mn-cs"/>
              </a:rPr>
              <a:t>Some small studies showed that MRI can distinguish benign from malignant lesions </a:t>
            </a:r>
          </a:p>
          <a:p>
            <a:pPr>
              <a:lnSpc>
                <a:spcPct val="80000"/>
              </a:lnSpc>
              <a:defRPr/>
            </a:pPr>
            <a:endParaRPr lang="en-US" sz="30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>
                <a:latin typeface="Garamond" charset="0"/>
                <a:cs typeface="+mn-cs"/>
              </a:rPr>
              <a:t>Intrauterine tumors increasing in size after menopause should rise the suspecion for malignancy.</a:t>
            </a:r>
          </a:p>
          <a:p>
            <a:pPr>
              <a:lnSpc>
                <a:spcPct val="80000"/>
              </a:lnSpc>
              <a:defRPr/>
            </a:pPr>
            <a:endParaRPr lang="en-US" sz="30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3000">
                <a:latin typeface="Garamond" charset="0"/>
                <a:cs typeface="+mn-cs"/>
              </a:rPr>
              <a:t>In most patients, the diagnosis of LMS is made at the time of myomectomy or hysterectomy for persumed benign disease. </a:t>
            </a:r>
          </a:p>
        </p:txBody>
      </p:sp>
    </p:spTree>
    <p:extLst>
      <p:ext uri="{BB962C8B-B14F-4D97-AF65-F5344CB8AC3E}">
        <p14:creationId xmlns:p14="http://schemas.microsoft.com/office/powerpoint/2010/main" val="35506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Staging - FIGO 2009</a:t>
            </a:r>
          </a:p>
        </p:txBody>
      </p:sp>
      <p:pic>
        <p:nvPicPr>
          <p:cNvPr id="5632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r="-542"/>
          <a:stretch>
            <a:fillRect/>
          </a:stretch>
        </p:blipFill>
        <p:spPr>
          <a:xfrm>
            <a:off x="2889251" y="1600201"/>
            <a:ext cx="6273800" cy="4525963"/>
          </a:xfrm>
        </p:spPr>
      </p:pic>
    </p:spTree>
    <p:extLst>
      <p:ext uri="{BB962C8B-B14F-4D97-AF65-F5344CB8AC3E}">
        <p14:creationId xmlns:p14="http://schemas.microsoft.com/office/powerpoint/2010/main" val="407857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Initial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Surgery : 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for patients whose disease is limited to the uterus, hysterectomy is recommended.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if malignancy is suspected preoperatively , no mocellation US-FDA issued a safety alert 2014 against power morcellators .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routine LN dissection is not recommended , only large or suspecious  nodes have to bé removed.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BSO is reasonable in perimenopausal &amp;  postmenopausal women . No survival benefits.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40-70% of ULMS are ER &amp;/or PR positive</a:t>
            </a:r>
          </a:p>
          <a:p>
            <a:pPr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2200">
                <a:latin typeface="Garamond" charset="0"/>
                <a:cs typeface="+mn-cs"/>
              </a:rPr>
              <a:t>PATIENTS &lt; 50 Y with disease limited to uterus , no 	difference 	whether BSO is done or not. </a:t>
            </a:r>
          </a:p>
        </p:txBody>
      </p:sp>
    </p:spTree>
    <p:extLst>
      <p:ext uri="{BB962C8B-B14F-4D97-AF65-F5344CB8AC3E}">
        <p14:creationId xmlns:p14="http://schemas.microsoft.com/office/powerpoint/2010/main" val="14514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Initial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500">
                <a:latin typeface="Garamond" charset="0"/>
                <a:cs typeface="+mn-cs"/>
              </a:rPr>
              <a:t>If the disease is locally advanced but potentially completely resectable, an attempt to resect it is reasonable, optimal cytoreduction increased both PFS &amp; OS.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5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500">
                <a:latin typeface="Garamond" charset="0"/>
                <a:cs typeface="+mn-cs"/>
              </a:rPr>
              <a:t> For multisite metastasis or unresectable disease &gt;&gt; no role for hysterectomy ( only palliative e.g severe uterine bleeding )</a:t>
            </a:r>
          </a:p>
          <a:p>
            <a:pPr>
              <a:lnSpc>
                <a:spcPct val="80000"/>
              </a:lnSpc>
              <a:defRPr/>
            </a:pPr>
            <a:endParaRPr lang="en-US" sz="25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500">
                <a:latin typeface="Garamond" charset="0"/>
                <a:cs typeface="+mn-cs"/>
              </a:rPr>
              <a:t>Laparoscopic re-evaluation after morecellation hysterectomy should bé considered to evaluate for &amp; resect any residual disease. </a:t>
            </a:r>
          </a:p>
          <a:p>
            <a:pPr>
              <a:lnSpc>
                <a:spcPct val="80000"/>
              </a:lnSpc>
              <a:defRPr/>
            </a:pPr>
            <a:endParaRPr lang="en-US" sz="25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500">
                <a:latin typeface="Garamond" charset="0"/>
                <a:cs typeface="+mn-cs"/>
              </a:rPr>
              <a:t>Resection of the cervix &amp; doing BSO if not yet done is reasonable for those had only supracervical hysterectomy. </a:t>
            </a:r>
          </a:p>
        </p:txBody>
      </p:sp>
    </p:spTree>
    <p:extLst>
      <p:ext uri="{BB962C8B-B14F-4D97-AF65-F5344CB8AC3E}">
        <p14:creationId xmlns:p14="http://schemas.microsoft.com/office/powerpoint/2010/main" val="85613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latin typeface="Garamond" charset="0"/>
                <a:cs typeface="+mj-cs"/>
              </a:rPr>
              <a:t>Post-resection management of uterus-limited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Although the risk of recurrent disease is &gt;50%, no adjuvant intervention has been shown to improve PFS or OS. 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The standard management is observation.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30% of patients found to have ULMS at the time of surgery will have metastatic disease.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CT , PET/CT or MRI is recommended postoperatively to r/o distant mets. 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Adjuvant radiation did not show any survival benefit (local recurrence was the same for the radiation &amp; the control group).</a:t>
            </a:r>
          </a:p>
        </p:txBody>
      </p:sp>
    </p:spTree>
    <p:extLst>
      <p:ext uri="{BB962C8B-B14F-4D97-AF65-F5344CB8AC3E}">
        <p14:creationId xmlns:p14="http://schemas.microsoft.com/office/powerpoint/2010/main" val="155803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6000" dirty="0">
                <a:solidFill>
                  <a:prstClr val="black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6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endParaRPr lang="en-US" sz="6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latin typeface="Garamond" charset="0"/>
                <a:cs typeface="+mj-cs"/>
              </a:rPr>
              <a:t>Post-resection management of uterus-limited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Garamond" charset="0"/>
                <a:cs typeface="+mn-cs"/>
              </a:rPr>
              <a:t>Adjuvant chemotherapy with doxyrubicin did not show a survival benefit.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aramond" charset="0"/>
                <a:cs typeface="+mn-cs"/>
              </a:rPr>
              <a:t>Adjuvant docetaxel + Gemcitabine followed by doxyrubicin improved 2y PFS to 78% but failed to improve OS.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aramond" charset="0"/>
                <a:cs typeface="+mn-cs"/>
              </a:rPr>
              <a:t>An International randomized phase III trial of observation versus Gemcitabine/docetaxel for 4 cycles followed by doxyrubicine 4 cycles is ongoing  - GOG 277) </a:t>
            </a:r>
          </a:p>
        </p:txBody>
      </p:sp>
    </p:spTree>
    <p:extLst>
      <p:ext uri="{BB962C8B-B14F-4D97-AF65-F5344CB8AC3E}">
        <p14:creationId xmlns:p14="http://schemas.microsoft.com/office/powerpoint/2010/main" val="232699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latin typeface="Garamond" charset="0"/>
                <a:cs typeface="+mj-cs"/>
              </a:rPr>
              <a:t>Post-resection management of locally advanced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n-cs"/>
              </a:rPr>
              <a:t>No consensus </a:t>
            </a:r>
          </a:p>
          <a:p>
            <a:pPr>
              <a:defRPr/>
            </a:pPr>
            <a:r>
              <a:rPr lang="en-US">
                <a:latin typeface="Garamond" charset="0"/>
                <a:cs typeface="+mn-cs"/>
              </a:rPr>
              <a:t>Observation, Chemo , radiation or hormone blockade therapy are acceptable options.</a:t>
            </a:r>
          </a:p>
        </p:txBody>
      </p:sp>
    </p:spTree>
    <p:extLst>
      <p:ext uri="{BB962C8B-B14F-4D97-AF65-F5344CB8AC3E}">
        <p14:creationId xmlns:p14="http://schemas.microsoft.com/office/powerpoint/2010/main" val="218253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Garamond" charset="0"/>
                <a:cs typeface="+mj-cs"/>
              </a:rPr>
              <a:t>Metastatic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aramond" charset="0"/>
                <a:cs typeface="+mn-cs"/>
              </a:rPr>
              <a:t>If complete resection of the metastatic disease is possible &gt;&gt; survival benefit.</a:t>
            </a:r>
          </a:p>
          <a:p>
            <a:pPr>
              <a:defRPr/>
            </a:pPr>
            <a:endParaRPr lang="en-US">
              <a:latin typeface="Garamond" charset="0"/>
              <a:cs typeface="+mn-cs"/>
            </a:endParaRPr>
          </a:p>
          <a:p>
            <a:pPr>
              <a:defRPr/>
            </a:pPr>
            <a:r>
              <a:rPr lang="en-US">
                <a:latin typeface="Garamond" charset="0"/>
                <a:cs typeface="+mn-cs"/>
              </a:rPr>
              <a:t>No consensus for the adjuvant treatment </a:t>
            </a:r>
          </a:p>
        </p:txBody>
      </p:sp>
    </p:spTree>
    <p:extLst>
      <p:ext uri="{BB962C8B-B14F-4D97-AF65-F5344CB8AC3E}">
        <p14:creationId xmlns:p14="http://schemas.microsoft.com/office/powerpoint/2010/main" val="187903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latin typeface="Garamond" charset="0"/>
                <a:cs typeface="+mj-cs"/>
              </a:rPr>
              <a:t>Systemic treatment options for unresectable or metastatic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No established superior 1</a:t>
            </a:r>
            <a:r>
              <a:rPr lang="en-US" sz="2200" baseline="30000">
                <a:latin typeface="Garamond" charset="0"/>
                <a:cs typeface="+mn-cs"/>
              </a:rPr>
              <a:t>st</a:t>
            </a:r>
            <a:r>
              <a:rPr lang="en-US" sz="2200">
                <a:latin typeface="Garamond" charset="0"/>
                <a:cs typeface="+mn-cs"/>
              </a:rPr>
              <a:t> line chemotherapy.</a:t>
            </a: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Reasonable regimens to consider : 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doxyrubicin , 19% RR 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doxyrubicin/ifosfamide 30% RR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gemcitabine 20% RR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gemcitabine/docetaxel 27% RR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200">
                <a:latin typeface="Garamond" charset="0"/>
                <a:cs typeface="+mn-cs"/>
              </a:rPr>
              <a:t>	- ifosfamide 17% RR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Other chmotherapeutic agents used as 2</a:t>
            </a:r>
            <a:r>
              <a:rPr lang="en-US" sz="2200" baseline="30000">
                <a:latin typeface="Garamond" charset="0"/>
                <a:cs typeface="+mn-cs"/>
              </a:rPr>
              <a:t>nd</a:t>
            </a:r>
            <a:r>
              <a:rPr lang="en-US" sz="2200">
                <a:latin typeface="Garamond" charset="0"/>
                <a:cs typeface="+mn-cs"/>
              </a:rPr>
              <a:t> line are : pazopanib 6% RR, trabectudine 10-16% , decarbazine  or temzolomide. </a:t>
            </a:r>
          </a:p>
          <a:p>
            <a:pPr>
              <a:lnSpc>
                <a:spcPct val="80000"/>
              </a:lnSpc>
              <a:defRPr/>
            </a:pPr>
            <a:endParaRPr lang="en-US" sz="2200">
              <a:latin typeface="Garamond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>
                <a:latin typeface="Garamond" charset="0"/>
                <a:cs typeface="+mn-cs"/>
              </a:rPr>
              <a:t>Hormonal therapy such as aromatase inhibitors  should bé considered when hormone receptors are positive &gt;&gt;10% survival benefit in a small burden/indolent disease. </a:t>
            </a:r>
          </a:p>
        </p:txBody>
      </p:sp>
    </p:spTree>
    <p:extLst>
      <p:ext uri="{BB962C8B-B14F-4D97-AF65-F5344CB8AC3E}">
        <p14:creationId xmlns:p14="http://schemas.microsoft.com/office/powerpoint/2010/main" val="24091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5506"/>
            <a:ext cx="10160000" cy="3420356"/>
          </a:xfrm>
        </p:spPr>
        <p:txBody>
          <a:bodyPr/>
          <a:lstStyle/>
          <a:p>
            <a:pPr algn="ctr"/>
            <a:r>
              <a:rPr lang="en-US" sz="6600" dirty="0" smtClean="0"/>
              <a:t>Thank You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2990"/>
            <a:ext cx="10160000" cy="3797809"/>
          </a:xfrm>
        </p:spPr>
        <p:txBody>
          <a:bodyPr/>
          <a:lstStyle/>
          <a:p>
            <a:pPr marL="11430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6.	What proportion of women with endometrial cancer present with PMB?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6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66 % (2/3)</a:t>
            </a:r>
            <a:endParaRPr lang="en-US" sz="6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7.	What is the lifetime risk of developing endometrial cancer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6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2-3%</a:t>
            </a:r>
            <a:endParaRPr lang="en-US" sz="6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5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u="sng" dirty="0">
                <a:latin typeface="Footlight MT Light" panose="0204060206030A020304" pitchFamily="18" charset="0"/>
              </a:rPr>
              <a:t>STRUCTURED OSCE - ENDOMETRIAL CA</a:t>
            </a:r>
            <a:r>
              <a:rPr lang="en-US" dirty="0">
                <a:latin typeface="Footlight MT Light" panose="0204060206030A020304" pitchFamily="18" charset="0"/>
              </a:rPr>
              <a:t/>
            </a:r>
            <a:br>
              <a:rPr lang="en-US" dirty="0">
                <a:latin typeface="Footlight MT Light" panose="0204060206030A020304" pitchFamily="18" charset="0"/>
              </a:rPr>
            </a:b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Footlight MT Light" panose="0204060206030A020304" pitchFamily="18" charset="0"/>
              </a:rPr>
              <a:t> </a:t>
            </a:r>
            <a:endParaRPr lang="en-US" dirty="0">
              <a:latin typeface="Footlight MT Light" panose="0204060206030A020304" pitchFamily="18" charset="0"/>
            </a:endParaRPr>
          </a:p>
          <a:p>
            <a:r>
              <a:rPr lang="en-CA" sz="5600" b="1" i="1" dirty="0">
                <a:latin typeface="Footlight MT Light" panose="0204060206030A020304" pitchFamily="18" charset="0"/>
              </a:rPr>
              <a:t>61 F with post-menopausal bleeding.</a:t>
            </a:r>
            <a:endParaRPr lang="en-US" sz="5600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What % are diagnosed in pre menopausal women?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0" indent="-858838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6000" dirty="0">
                <a:latin typeface="Footlight MT Light" panose="0204060206030A020304" pitchFamily="18" charset="0"/>
              </a:rPr>
              <a:t> </a:t>
            </a:r>
            <a:r>
              <a:rPr lang="en-US" sz="6000" dirty="0" smtClean="0">
                <a:latin typeface="Footlight MT Light" panose="0204060206030A020304" pitchFamily="18" charset="0"/>
              </a:rPr>
              <a:t>20 % (5% before the age of 40)</a:t>
            </a:r>
            <a:endParaRPr lang="en-US" sz="6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8.	Why is the incidence of endometrial cancer raising?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6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Aging population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Obesity epidemic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/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1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9.	What are risk factors for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96948"/>
            <a:ext cx="11408898" cy="6428935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 (older)   RR: 2-3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 race   RR: 2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 America / Northern Europe   RR: 3-18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level of education or income    RR: 1.5-2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Obesity RR 3 (21-50 lbs), RR 10 (&gt; 50 lbs)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PCOS    RR &gt; 5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Nulliparity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RR 2-3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Infertility     RR: 2-3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 menopause RR 2.4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Menstrual irregularities    RR: 1.5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Unopposed estrogen RR 4-8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Tamoxifen RR 3-7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use of high-dose menopausal estrogens    RR: 10-20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Atypical endometrial hyperplasia (Risk 8%-29%)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Diabetes    RR 2.8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HTN     RR: 1.3-3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Gallbladder disease      RR: 1.3-3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8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Footlight MT Light" panose="0204060206030A020304" pitchFamily="18" charset="0"/>
              </a:rPr>
              <a:t>Protective</a:t>
            </a:r>
            <a:endParaRPr lang="en-US" sz="6000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use OCP  (RR:  0.3-0.5)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Cigarette smoking  (RR: 0.5)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Pregnancy</a:t>
            </a:r>
            <a:endParaRPr lang="en-US" sz="4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9}òˇølÆo$"/>
              </a:rPr>
              <a:t> </a:t>
            </a:r>
            <a:r>
              <a:rPr lang="en-US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 Menarche (&gt; 15 years of age)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4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Pregnancy (Orlando course)</a:t>
            </a:r>
          </a:p>
          <a:p>
            <a:endParaRPr lang="en-US" sz="4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10.	Why are obese people at increased risk of endometrial cancer?</a:t>
            </a:r>
            <a:endParaRPr lang="en-US" sz="36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8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4" y="756480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Excess adipose tissue increases peripheral aromatization of androstenedione to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estrone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Pre-menopausal women with increased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estrone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have abnormal feedback to HPA axis, resulting in oligo-anovulation, causing unopposed endometrial estrogen stimulation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11.	What hereditary syndrome is associated with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1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1.	Take a focused history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742413"/>
            <a:ext cx="10515600" cy="4351338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HNPCC  (Lynch syndrome)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Lifetime risk of endometrial cancer 40-60%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 present with diagnosis about 10 years earlier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endometrial cancer in 50s)- Orlando course</a:t>
            </a: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2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12.	What would you perform on physical exam?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7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25082"/>
            <a:ext cx="11633981" cy="663291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	: 	Obesity, pale / sick?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Vitals		: 	Hypertension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HEENT	:	Supraclavicular nodes, evidence of anemia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: 	? Lung metastases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		: 	Masses, axillary lymphadenopathy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: 	Masses, ascites,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liver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enlargement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digital rectal exam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Pelvic		: 	Vulvar lesions, evidence of vaginal atrophy/lesions,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		cervical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lesions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uterine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size, </a:t>
            </a:r>
            <a:r>
              <a:rPr lang="fr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adnexal</a:t>
            </a:r>
            <a:r>
              <a:rPr lang="fr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masses,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PV/PR	:	Posterior masses,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parametrial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thickness / masses,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sac 			nodularity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		: 	 Leg swelling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7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13.	Your patient is African-American, obese (BMI: 31), with mild HTN, taking no meds, but fatigued. What initial investigations would you order and WHY?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365760"/>
            <a:ext cx="11268221" cy="6217920"/>
          </a:xfrm>
        </p:spPr>
        <p:txBody>
          <a:bodyPr>
            <a:normAutofit/>
          </a:bodyPr>
          <a:lstStyle/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CBC (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RDW,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platlets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anemia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&amp; 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Iron,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Ferritan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TIBC, Transferrin  (chronic anemia,  iron stores)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 markers (CA-125, CEA)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 smear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TVUS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What % of women with endometrial cancer will have an abnormal pap test?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30-50% (Orlando course)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9963" indent="-969963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14.	The TVUS shows normal uterine size, 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anteverted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, with an endometrial thickness of 4mm.  What is the negative predictive value of this result?   Would you do an EMB? Why?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1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Footlight MT Light" panose="0204060206030A020304" pitchFamily="18" charset="0"/>
              </a:rPr>
              <a:t> 99% if &lt;6mm (SOGC)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latin typeface="Footlight MT Light" panose="0204060206030A020304" pitchFamily="18" charset="0"/>
              </a:rPr>
              <a:t> </a:t>
            </a:r>
            <a:r>
              <a:rPr lang="en-US" sz="4000" dirty="0" smtClean="0">
                <a:latin typeface="Footlight MT Light" panose="0204060206030A020304" pitchFamily="18" charset="0"/>
              </a:rPr>
              <a:t>Type II endometrial cancers – not associated with hyperplasia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8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15.	The biopsy samples get mixed up, the pathologist takes stress leave and you are presented with the following 5 results.    Identify each smear.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Footlight MT Light" panose="0204060206030A020304" pitchFamily="18" charset="0"/>
              </a:rPr>
              <a:t>“A”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il_fi" descr="http://radiology.uchc.edu/eAtlas/Images/GYN/5756b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997" y="1899138"/>
            <a:ext cx="6485205" cy="44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87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29" y="756480"/>
            <a:ext cx="10515600" cy="544737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Ethnicity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HPI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Timing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Amount of bleeding – pad counts/hemorrhage/ER visits?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since menopause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Presence of vaginal discharge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of HRT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symptoms – weight loss, back pain, pelvic pressure, bloating, bowel/bladder complaints, leg swelling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 previous work-up/investigations done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3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Footlight MT Light" panose="0204060206030A020304" pitchFamily="18" charset="0"/>
              </a:rPr>
              <a:t>“B”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il_fi" descr="http://www.webpathology.com/slides/slides/Uterus_EndometrialHyperplasia_Atypia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072" y="1280160"/>
            <a:ext cx="7709094" cy="54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18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Footlight MT Light" panose="0204060206030A020304" pitchFamily="18" charset="0"/>
              </a:rPr>
              <a:t>“C” 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Content Placeholder 3" descr="grade 3 endo 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055" y="1336431"/>
            <a:ext cx="7779434" cy="53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5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Footlight MT Light" panose="0204060206030A020304" pitchFamily="18" charset="0"/>
              </a:rPr>
              <a:t>“D” 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il_fi" descr="http://radiology.uchc.edu/eAtlas/Images/GYN/5752b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191" y="1294227"/>
            <a:ext cx="7695027" cy="54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81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accessmedicine.ca/loadBinary.aspx?name=scho&amp;filename=scho_c033f002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38" y="379828"/>
            <a:ext cx="8482818" cy="647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8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Footlight MT Light" panose="0204060206030A020304" pitchFamily="18" charset="0"/>
              </a:rPr>
              <a:t>“E”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Content Placeholder 3" descr="http://www.accessmedicine.ca/loadBinary.aspx?name=scho&amp;filename=scho_c033f003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431" y="1378640"/>
            <a:ext cx="8285871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267286"/>
            <a:ext cx="11479237" cy="6358597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Footlight MT Light" panose="0204060206030A020304" pitchFamily="18" charset="0"/>
              </a:rPr>
              <a:t>Simple hyperplasia, no atypia (1%  progression to ca)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Footlight MT Light" panose="0204060206030A020304" pitchFamily="18" charset="0"/>
              </a:rPr>
              <a:t>Complex hyperplasia, with ATYPIA (29%)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Footlight MT Light" panose="0204060206030A020304" pitchFamily="18" charset="0"/>
              </a:rPr>
              <a:t>Endometrial carcinoma (100%)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Footlight MT Light" panose="0204060206030A020304" pitchFamily="18" charset="0"/>
              </a:rPr>
              <a:t>Complex hyperplasia, no atypia (3%)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4800" dirty="0" smtClean="0">
                <a:latin typeface="Footlight MT Light" panose="0204060206030A020304" pitchFamily="18" charset="0"/>
              </a:rPr>
              <a:t>Simple hyperplasia, with ATYPIA (8%)</a:t>
            </a:r>
          </a:p>
          <a:p>
            <a:pPr marL="0" indent="0">
              <a:buNone/>
            </a:pPr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3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indent="-858838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16.	What are the histological criteria for endometrial hyperplasia, with and without, atypia?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8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267286"/>
            <a:ext cx="11493304" cy="6330462"/>
          </a:xfrm>
        </p:spPr>
        <p:txBody>
          <a:bodyPr>
            <a:normAutofit/>
          </a:bodyPr>
          <a:lstStyle/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Hyperplasia is the proliferation of glands, characterized by irregular size and shape, increased gland-to-stroma ratio, but with no back-to-back or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cribiform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glands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hyperplasia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Glandular crowding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Mild architectural complexity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Virutally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glands are tubular.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Occasional glands have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inspissated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secretions.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nuclei are basal.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5400000">
            <a:off x="8907255" y="1984914"/>
            <a:ext cx="3674283" cy="2895206"/>
          </a:xfrm>
          <a:prstGeom prst="bracePair">
            <a:avLst>
              <a:gd name="adj" fmla="val 8333"/>
            </a:avLst>
          </a:prstGeom>
          <a:solidFill>
            <a:schemeClr val="tx2">
              <a:lumMod val="100000"/>
              <a:lumOff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5C83B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i="1">
                <a:solidFill>
                  <a:srgbClr val="D3DFEE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i="1">
                <a:solidFill>
                  <a:srgbClr val="D3DFEE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HINT:  Atypia is best  diagnosed with high power magnification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i="1">
                <a:solidFill>
                  <a:srgbClr val="D3DFEE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>
                <a:solidFill>
                  <a:srgbClr val="D3DFEE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 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6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211015"/>
            <a:ext cx="11044311" cy="596594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 hyperplasia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Extensive glandular crowding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Architextural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complexity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cells lining this complex gland are pseudostratified.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nuclei are elongated and hyperchromatic.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Nucleoli are not prominent.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cells retain in general their orientation to the lumen.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Atypia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Atypia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 enlargement (elongated, hyperchromatic)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Nucleoli are prominent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in nuclear size and shape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Atypical mitosis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H="1">
            <a:off x="7478371" y="211015"/>
            <a:ext cx="4713628" cy="6646985"/>
          </a:xfrm>
          <a:prstGeom prst="rect">
            <a:avLst/>
          </a:prstGeom>
          <a:solidFill>
            <a:schemeClr val="accent1">
              <a:lumMod val="100000"/>
              <a:lumOff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90500" dir="10800000" algn="ctr" rotWithShape="0">
                    <a:schemeClr val="accent6">
                      <a:lumMod val="100000"/>
                      <a:lumOff val="0"/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ot="0" vert="horz" wrap="square" lIns="274320" tIns="274320" rIns="274320" bIns="2743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b="1" u="sng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ENDOMETRIAL HYPERPLASIA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u="sng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ATYPIA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dose Progestins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MPA 10 mg qd x 6 months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dose progestins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MPA 200 qd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Megestrol acetate 160 qd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Micronized progesterone 200 qd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Mirena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u="sng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ATYPIA 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 &amp; BSO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dose progestins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Mirena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>
                <a:solidFill>
                  <a:srgbClr val="FFFFFF"/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 q3-6 MONTHS</a:t>
            </a:r>
            <a:endParaRPr lang="en-US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5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88" y="517330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6858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carcinoma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Crowded glands, with little or no stroma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Stromal inflammatory reaction surrounding endometrial gland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Malignant nuclei (by HPF):  round, course, chromatin clumping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3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49" y="615803"/>
            <a:ext cx="11147474" cy="593974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Gyne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of menarche, menopause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Cycles – regular?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of OCP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 smear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Hx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of:    infertility, PCOS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STI’s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Gyne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surgery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indent="-858838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17.	Your patient is smear #4.   What is your diagnosis?  What is this patient’s risk of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 HYPERPLASIA, WITHOUT ATYPIA  (3 %)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4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18.	What are your management options 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8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4" y="404788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dose </a:t>
            </a: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Progestins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(intermittent or continuous)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 menopausal:</a:t>
            </a:r>
            <a:endParaRPr lang="en-US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Medroxyprogesterone Acetate (MPA) 10 mg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6 months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Mirena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Levonorgestrol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young, </a:t>
            </a:r>
            <a:r>
              <a:rPr lang="en-US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anovulatory</a:t>
            </a:r>
            <a:r>
              <a:rPr lang="en-US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women – CYCLIC</a:t>
            </a: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Medroxyprogesterone 10 mg / day x 10 days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 D &amp; C / hysteroscopy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Improves tissue diagnosis</a:t>
            </a:r>
            <a:endParaRPr lang="en-US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Improves symptoms</a:t>
            </a:r>
            <a:endParaRPr lang="en-US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ablation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EMB x 6 months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24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Weight loss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2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19.	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Whats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 the prevalence of endometrial cancer if the pathology had showed complex endometrial hyperplasia with atypia?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43%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5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20.	What is the success rate of progestin therapy for non-atypical endometrial hyperplasia?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1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21.	1 year later, your patient’s biopsy is repeated.  With the same result (Smear 4 above).  What is your management?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4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323557"/>
            <a:ext cx="10973972" cy="585340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dose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progestins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MPA 200 mg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Megestrol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acetate 160 mg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(40 mg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qid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80 BID)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Micronized progesterone 200 mg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Mirena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Depot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provera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q12 weeks (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orlando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course)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EMB (3-6 months)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42" y="235976"/>
            <a:ext cx="10936459" cy="6249230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OBS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Medical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– breast, colon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Hypertension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Gallbladder disease 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Screening – mammogram/colonoscopy/BMD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Surgical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Meds / treatments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Hormones (HRT, OCP, </a:t>
            </a: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progestins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ASA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NSAIDs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Coumadin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Previous pelvic radiation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8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22. 6 months later, your patient’s biopsy result is Slide 2 above.  What is the diagnosis? What is the risk of progression to endometrial carcinoma?   What % of these biopsies are actually positive for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6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 2:  complex hyperplasia, with atypia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40-50%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4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23.	What is your management?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67286"/>
            <a:ext cx="11408898" cy="6274191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 surgical candidates or fertility preservation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7950" marR="0" lvl="1" indent="-6318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High dose progestin therapy 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3238"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MPA 200 mg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3238"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Megestrol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acetate 160 mg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(40 mg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qid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3238"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Micronized progesterone 200 md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qd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 q 3 months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follow-up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8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24. 	What is the diagnostic accuracy of endometrial biopsy?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2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Footlight MT Light" panose="0204060206030A020304" pitchFamily="18" charset="0"/>
              </a:rPr>
              <a:t>93-98%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25.	Your patient requested hormonal therapy, for personal reasons.  She returns 9 months later, with a biopsy result – SLIDE 3 above.  What is her diagnosis?  Management?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5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309488"/>
            <a:ext cx="11493305" cy="620385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carcinoma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u="sng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Management: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Gyne-Onc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consultation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 staging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TAHBSO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Peritoneal washings – but it doesn’t change the staging anymore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PLND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  <a:tabLst>
                <a:tab pos="1143000" algn="l"/>
              </a:tabLst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Frozen section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2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26.	What are the indications for surgical staging in endometrial CA?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309489"/>
            <a:ext cx="11044311" cy="586747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Histology: </a:t>
            </a: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&gt; 1 (includes serous, clear cell </a:t>
            </a:r>
            <a:r>
              <a:rPr lang="en-US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Myometrial invasion &gt; 50%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Cervical extension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K—òˇølÆo$"/>
              </a:rPr>
              <a:t> </a:t>
            </a:r>
            <a:r>
              <a:rPr lang="en-US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Extrauterine</a:t>
            </a: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spread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914400" algn="l"/>
              </a:tabLst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Enlarged lymph nodes</a:t>
            </a:r>
          </a:p>
          <a:p>
            <a:pPr marL="11430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(Orlando course)</a:t>
            </a: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81" y="348517"/>
            <a:ext cx="11161542" cy="626329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Allergies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Employment, profession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Smoking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EtOH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Exercise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Hx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Breast/</a:t>
            </a: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</a:t>
            </a: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/uterine/colon/prostate ca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0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27.	List 5 histological types of primary endometrial adenocarcinoma.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4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365760"/>
            <a:ext cx="11507372" cy="627419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Endometroid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adenocarcinoma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squamous differentiation (elements)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Villoglandular</a:t>
            </a: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variant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Secretory variant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Ciliated variant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 cell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Papillary Serous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Mucinous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Squamous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Undifferentiated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2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28.	Distinguish the 2 categories of endometrial adenocarcinoma.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1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/>
            </a:r>
            <a:br>
              <a:rPr lang="en-US" b="1" dirty="0" smtClean="0">
                <a:latin typeface="Footlight MT Light" panose="0204060206030A020304" pitchFamily="18" charset="0"/>
              </a:rPr>
            </a:br>
            <a:r>
              <a:rPr lang="en-US" b="1" dirty="0" smtClean="0">
                <a:latin typeface="Footlight MT Light" panose="0204060206030A020304" pitchFamily="18" charset="0"/>
              </a:rPr>
              <a:t>TYPE 1:  75%</a:t>
            </a:r>
            <a:br>
              <a:rPr lang="en-US" b="1" dirty="0" smtClean="0">
                <a:latin typeface="Footlight MT Light" panose="0204060206030A020304" pitchFamily="18" charset="0"/>
              </a:rPr>
            </a:br>
            <a:endParaRPr lang="en-US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Endometroid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Estrogen dependent (PCOS, DM, obesity) 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Premenopausal (25%) &amp; Post-menopausal (75%) women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U/S:   Endometrial hyperplasia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grade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 myometrial invasion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 tumors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6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ootlight MT Light" panose="0204060206030A020304" pitchFamily="18" charset="0"/>
              </a:rPr>
              <a:t>TYPE 2:  25%</a:t>
            </a:r>
            <a:endParaRPr lang="en-US" b="1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Papillary serous, clear cell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Non-estrogen dependent / less likely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Post-menopausal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endometrial hyperplasia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3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myometrial invasion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29.	List the prognostic factors for endometrial cancer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67286"/>
            <a:ext cx="10988040" cy="5909677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  (&gt; 60, worst prognosis)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Histological type (poor = pap serous or clear cell)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Histological / nuclear grade (G3 worst prognosis)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Vascular space invasion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Myometrial invasion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 size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Peritoneal cytology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 node metastasis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Adnexal metastasis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expression levels of ER + PR = POOR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4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indent="-858838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30.	How are Type 1 and Type 2 endometrial cancers spread?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2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" y="461058"/>
            <a:ext cx="11555437" cy="6010079"/>
          </a:xfrm>
        </p:spPr>
        <p:txBody>
          <a:bodyPr>
            <a:normAutofit/>
          </a:bodyPr>
          <a:lstStyle/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b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1 </a:t>
            </a: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order of spreading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5388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 extension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5388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Lymphatic metastasis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5388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Hematogenous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5388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Intraperitoneal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4800" b="1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2</a:t>
            </a: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simultaneous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5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31.	What is the pattern of lymphatic spread of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2.	Name 5 causes of postmenopausal bleeding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8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32.	What are the histological risk factors for lymph node metastasis in endometrial cancer?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9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281354"/>
            <a:ext cx="11128717" cy="5895609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Tumor Stage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Depth of myometrial invasion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Histological / nuclear Grade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 of tumor differentiation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Histological Type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5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33.	What is the chance that a Grade 3 endometrial carcinoma, with &gt; 50% invasion of the myometrium will have positive pelvic and 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paraaortic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 lymph nodes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3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08700"/>
              </p:ext>
            </p:extLst>
          </p:nvPr>
        </p:nvGraphicFramePr>
        <p:xfrm>
          <a:off x="886265" y="2398044"/>
          <a:ext cx="10227210" cy="416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030"/>
                <a:gridCol w="1461030"/>
                <a:gridCol w="1461030"/>
                <a:gridCol w="1461030"/>
                <a:gridCol w="1461030"/>
                <a:gridCol w="1461030"/>
                <a:gridCol w="1461030"/>
              </a:tblGrid>
              <a:tr h="85307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Table 33-7 Correlation of Histologic Grade and Depth of Myometrial Invasion with Risk of Nodal Metastases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</a:endParaRPr>
                    </a:p>
                    <a:p>
                      <a:pPr marL="4572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Pelvic Lymph Nodes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Para-aortic Lymph Nodes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Myometrial Invasion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G1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G2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G3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G1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G2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G3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None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7%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16%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&lt;1%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5%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50%</a:t>
                      </a:r>
                      <a:endParaRPr lang="en-US" sz="2000">
                        <a:solidFill>
                          <a:srgbClr val="333333"/>
                        </a:solidFill>
                        <a:effectLst/>
                        <a:latin typeface="Footlight MT Light" panose="0204060206030A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6%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&lt;1%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4%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&gt;50%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11%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21%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37%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2%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  <a:latin typeface="Footlight MT Light" panose="0204060206030A020304" pitchFamily="18" charset="0"/>
                        </a:rPr>
                        <a:t>6%</a:t>
                      </a:r>
                      <a:endParaRPr lang="en-US" sz="200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  <a:latin typeface="Footlight MT Light" panose="0204060206030A020304" pitchFamily="18" charset="0"/>
                        </a:rPr>
                        <a:t>13%</a:t>
                      </a:r>
                      <a:endParaRPr lang="en-US" sz="2000" dirty="0">
                        <a:effectLst/>
                        <a:latin typeface="Footlight MT Light" panose="0204060206030A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2425" y="736758"/>
            <a:ext cx="10471050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Pelvic LN – 37%</a:t>
            </a:r>
            <a:endParaRPr lang="en-US" sz="32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2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</a:t>
            </a:r>
            <a:r>
              <a:rPr lang="en-CA" sz="32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-aortic LN – 13%</a:t>
            </a:r>
            <a:endParaRPr lang="en-US" sz="32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1" descr="http://www.accessmedicine.ca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2" descr="http://www.accessmedicine.ca/images/special/lesserorequ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63" descr="http://www.accessmedicine.ca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33.	For what type of tumor is surgical staging not required?  Why?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0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Endometriod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Grade 1, superficial myometrial invasion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Chance of LN metastasis low (Pelvic: 1%, </a:t>
            </a:r>
            <a:r>
              <a:rPr lang="en-CA" sz="40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</a:t>
            </a: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-aortic: &lt;1%)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7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35.	What are the histopathological criteria for assessing tumor GRADE?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464234"/>
            <a:ext cx="10903634" cy="5712729"/>
          </a:xfrm>
        </p:spPr>
        <p:txBody>
          <a:bodyPr>
            <a:normAutofit/>
          </a:bodyPr>
          <a:lstStyle/>
          <a:p>
            <a:pPr marL="1082675" marR="0" lvl="1" indent="-6254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1: &lt; 5%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nonsquamous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non-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morular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solid growth pattern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2675" marR="0" lvl="1" indent="-6254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2: 6-50%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nonsquamous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non-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morular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solid growth pattern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2675" marR="0" lvl="1" indent="-62547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3: &gt; 50%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nonsquamous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non-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morular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solid growth pattern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5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36.	What is the best management of your patient at this point?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323557"/>
            <a:ext cx="11044311" cy="5853406"/>
          </a:xfrm>
        </p:spPr>
        <p:txBody>
          <a:bodyPr>
            <a:normAutofit/>
          </a:bodyPr>
          <a:lstStyle/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STAGING SURGERY:  TAHBSO, peritoneal washings, pelvic and para-aortic lymphadenectomy,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serous or clear cell features on pre-op biopsy:  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infracolic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omentectomy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biopsies of peritoneum, </a:t>
            </a:r>
            <a:r>
              <a:rPr lang="en-CA" sz="3600" dirty="0" err="1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pericolic</a:t>
            </a:r>
            <a:r>
              <a:rPr lang="en-CA" sz="36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gutter, diaphragm. </a:t>
            </a:r>
            <a:endParaRPr lang="en-US" sz="36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8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91" y="489194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 atrophy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polyps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hyperplasia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CA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Cervical CA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8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Fibroids</a:t>
            </a:r>
            <a:endParaRPr lang="en-US" sz="48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37.	What is the best surgical approach?   List 3 advantages &amp; disadvantages of MIS.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67286"/>
            <a:ext cx="11648049" cy="6443003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 APPROACH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 TAH &amp; lymphadenectomy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Laparoscopic-assisted robotic TAH / lymphadenectomy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Laparotomy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of Laparoscopic staging surgery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Obese population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blood loss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blood transfusions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 perioperative morbidity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Faster recovery time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Shorter hospital stay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post-operative pain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Fewer would infections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 loss of income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quality of life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 survival rates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 of laparoscopy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Surgeon-skill dependent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Prolonged surgical time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 to laparotomy is a risk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Incomplete staging – is a risk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Complications (damage to adjacent structures-ureter, bladder)</a:t>
            </a:r>
            <a:endParaRPr lang="en-US" sz="2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0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38.	You obtain informed CONSENT for your patient.  What will you tell her?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0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365760"/>
            <a:ext cx="10875498" cy="581120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suggested treatment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 of what the treatment will do / mechanism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Prognosis with the treatment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 effects of treatment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Adverse events associated with this treatment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 alternatives: including their benefits, side effects, prognosis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Prognosis – with no therapy</a:t>
            </a:r>
            <a:endParaRPr lang="en-US" sz="24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39.	The patient is booked for surgery, cancelled twice due to lack of surgical beds and 8 months later receives a TAHBSO, washings + LND (pelvic &amp; </a:t>
            </a:r>
            <a:r>
              <a:rPr lang="en-US" sz="4000" b="1" dirty="0" err="1" smtClean="0">
                <a:solidFill>
                  <a:srgbClr val="0070C0"/>
                </a:solidFill>
                <a:latin typeface="Footlight MT Light" panose="0204060206030A020304" pitchFamily="18" charset="0"/>
              </a:rPr>
              <a:t>perioaortic</a:t>
            </a:r>
            <a:r>
              <a:rPr lang="en-US" sz="40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).  RESULTS: </a:t>
            </a:r>
            <a:endParaRPr lang="en-US" sz="40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Footlight MT Light" panose="0204060206030A020304" pitchFamily="18" charset="0"/>
              </a:rPr>
              <a:t>SLIDE A</a:t>
            </a:r>
            <a:r>
              <a:rPr lang="en-US" dirty="0">
                <a:latin typeface="Footlight MT Light" panose="0204060206030A020304" pitchFamily="18" charset="0"/>
              </a:rPr>
              <a:t/>
            </a:r>
            <a:br>
              <a:rPr lang="en-US" dirty="0">
                <a:latin typeface="Footlight MT Light" panose="0204060206030A020304" pitchFamily="18" charset="0"/>
              </a:rPr>
            </a:b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Content Placeholder 3" descr="http://www.accessmedicine.ca/loadBinary.aspx?name=scho&amp;filename=%09scho_c033f009.jpg"/>
          <p:cNvPicPr>
            <a:picLocks noGrp="1"/>
          </p:cNvPicPr>
          <p:nvPr>
            <p:ph idx="1"/>
          </p:nvPr>
        </p:nvPicPr>
        <p:blipFill>
          <a:blip r:embed="rId2" cstate="print"/>
          <a:srcRect t="25161" b="251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34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Footlight MT Light" panose="0204060206030A020304" pitchFamily="18" charset="0"/>
              </a:rPr>
              <a:t>SLIDE </a:t>
            </a:r>
            <a:r>
              <a:rPr lang="en-CA" dirty="0" smtClean="0">
                <a:latin typeface="Footlight MT Light" panose="0204060206030A020304" pitchFamily="18" charset="0"/>
              </a:rPr>
              <a:t>B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Content Placeholder 3" descr="O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29" y="1505243"/>
            <a:ext cx="7385539" cy="505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09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135"/>
            <a:ext cx="10515600" cy="4351338"/>
          </a:xfrm>
        </p:spPr>
        <p:txBody>
          <a:bodyPr>
            <a:normAutofit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Footlight MT Light" panose="0204060206030A020304" pitchFamily="18" charset="0"/>
              </a:rPr>
              <a:t>Slide A:    Identify the type, grade, incidence &amp; prognosis: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9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6" y="1037834"/>
            <a:ext cx="10515600" cy="4351338"/>
          </a:xfrm>
        </p:spPr>
        <p:txBody>
          <a:bodyPr>
            <a:norm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Papillary serous carcinoma of the endometrium (Type II)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Grade 3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Incidence:  5-10% of endometrial carcinomas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0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94" y="953428"/>
            <a:ext cx="10515600" cy="4351338"/>
          </a:xfrm>
        </p:spPr>
        <p:txBody>
          <a:bodyPr>
            <a:normAutofit/>
          </a:bodyPr>
          <a:lstStyle/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marR="0" lvl="0" indent="-4635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"/>
            </a:pPr>
            <a:r>
              <a:rPr lang="en-CA" sz="4000" dirty="0" smtClean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 B:   Identify.  What % of these tumors will have this finding?  List 3 tumors where these structures are found.</a:t>
            </a:r>
            <a:endParaRPr lang="en-US" sz="4000" dirty="0" smtClean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119</TotalTime>
  <Words>3744</Words>
  <Application>Microsoft Macintosh PowerPoint</Application>
  <PresentationFormat>Custom</PresentationFormat>
  <Paragraphs>858</Paragraphs>
  <Slides>154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5" baseType="lpstr">
      <vt:lpstr>Adjacency</vt:lpstr>
      <vt:lpstr>Uterine Cancer</vt:lpstr>
      <vt:lpstr>STRUCTURED OSCE - ENDOMETRIAL 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“A”</vt:lpstr>
      <vt:lpstr>“B”</vt:lpstr>
      <vt:lpstr>“C” </vt:lpstr>
      <vt:lpstr>“D” </vt:lpstr>
      <vt:lpstr>PowerPoint Presentation</vt:lpstr>
      <vt:lpstr>“E”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TYPE 1:  75% </vt:lpstr>
      <vt:lpstr>TYPE 2:  25%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A </vt:lpstr>
      <vt:lpstr>SLIDE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 – Fertility Preservation in Endometrial CA </vt:lpstr>
      <vt:lpstr>PowerPoint Presentation</vt:lpstr>
      <vt:lpstr>PowerPoint Presentation</vt:lpstr>
      <vt:lpstr>CASE 3 – INCOMPLETE STAGING (Endometrial CA)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Introduction </vt:lpstr>
      <vt:lpstr>Diagnosis </vt:lpstr>
      <vt:lpstr>Staging - FIGO 2009</vt:lpstr>
      <vt:lpstr>Initial Treatment </vt:lpstr>
      <vt:lpstr>Initial Treatment </vt:lpstr>
      <vt:lpstr>Post-resection management of uterus-limited disease</vt:lpstr>
      <vt:lpstr>Post-resection management of uterus-limited disease</vt:lpstr>
      <vt:lpstr>Post-resection management of locally advanced disease</vt:lpstr>
      <vt:lpstr>Metastatic disease </vt:lpstr>
      <vt:lpstr>Systemic treatment options for unresectable or metastatic disease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OSCE - ENDOMETRIAL CA </dc:title>
  <dc:creator>Joshua Palces</dc:creator>
  <cp:lastModifiedBy>khalid akkour</cp:lastModifiedBy>
  <cp:revision>18</cp:revision>
  <dcterms:created xsi:type="dcterms:W3CDTF">2017-05-03T19:16:26Z</dcterms:created>
  <dcterms:modified xsi:type="dcterms:W3CDTF">2018-02-22T04:32:17Z</dcterms:modified>
</cp:coreProperties>
</file>