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2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8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6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2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8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50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CE54-F410-4A7B-8844-ADEE66DA4066}" type="datetimeFigureOut">
              <a:rPr lang="en-US" smtClean="0"/>
              <a:t>2017-12-12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73D4-396F-4282-812A-C1A277C3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2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057400" y="2965103"/>
            <a:ext cx="54948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3600" b="1" dirty="0" smtClean="0">
                <a:solidFill>
                  <a:srgbClr val="002060"/>
                </a:solidFill>
                <a:latin typeface="Footlight MT Light" pitchFamily="18" charset="0"/>
              </a:rPr>
              <a:t>Dr. Khalid </a:t>
            </a:r>
            <a:r>
              <a:rPr lang="en-US" altLang="zh-TW" sz="3600" b="1" dirty="0" err="1" smtClean="0">
                <a:solidFill>
                  <a:srgbClr val="002060"/>
                </a:solidFill>
                <a:latin typeface="Footlight MT Light" pitchFamily="18" charset="0"/>
              </a:rPr>
              <a:t>Akkour</a:t>
            </a:r>
            <a:r>
              <a:rPr lang="en-US" altLang="zh-TW" sz="3600" b="1" dirty="0" smtClean="0">
                <a:solidFill>
                  <a:srgbClr val="002060"/>
                </a:solidFill>
                <a:latin typeface="Footlight MT Light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b="1" dirty="0" smtClean="0">
                <a:solidFill>
                  <a:prstClr val="black"/>
                </a:solidFill>
                <a:latin typeface="Footlight MT Light" pitchFamily="18" charset="0"/>
              </a:rPr>
              <a:t>Department of Obstetric and Gynecology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b="1" dirty="0" smtClean="0">
                <a:solidFill>
                  <a:prstClr val="black"/>
                </a:solidFill>
                <a:latin typeface="Footlight MT Light" pitchFamily="18" charset="0"/>
              </a:rPr>
              <a:t>College of Medicine, King Saud University</a:t>
            </a:r>
            <a:endParaRPr lang="en-US" altLang="en-US" dirty="0" smtClean="0">
              <a:solidFill>
                <a:prstClr val="black"/>
              </a:solidFill>
              <a:latin typeface="Footlight MT Light" pitchFamily="18" charset="0"/>
            </a:endParaRPr>
          </a:p>
        </p:txBody>
      </p:sp>
      <p:pic>
        <p:nvPicPr>
          <p:cNvPr id="3076" name="Picture 4" descr="Image result for king saud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" t="11610" r="5516" b="9245"/>
          <a:stretch>
            <a:fillRect/>
          </a:stretch>
        </p:blipFill>
        <p:spPr bwMode="auto">
          <a:xfrm>
            <a:off x="12700" y="31750"/>
            <a:ext cx="218863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993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CA" sz="4400" dirty="0" smtClean="0">
                <a:latin typeface="Footlight MT Light" panose="0204060206030A020304" pitchFamily="18" charset="0"/>
              </a:rPr>
              <a:t>In </a:t>
            </a:r>
            <a:r>
              <a:rPr lang="en-CA" sz="4400" dirty="0">
                <a:latin typeface="Footlight MT Light" panose="0204060206030A020304" pitchFamily="18" charset="0"/>
              </a:rPr>
              <a:t>the case of a patient with biopsy-proven CIN 1 after HSIL or AGC, cytology and histology should be reviewed, where available. If a discrepancy remains, then an excisional biopsy may be considered. 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84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After the pathologist reviewed the histology for the second time, he decided the result is for sure CIN2, what is your management? </a:t>
            </a:r>
            <a:endParaRPr lang="en-US" sz="48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48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6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8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lvl="0" indent="0">
              <a:buNone/>
            </a:pPr>
            <a:r>
              <a:rPr lang="en-CA" sz="4800" dirty="0" smtClean="0">
                <a:latin typeface="Footlight MT Light" panose="0204060206030A020304" pitchFamily="18" charset="0"/>
              </a:rPr>
              <a:t>CIN </a:t>
            </a:r>
            <a:r>
              <a:rPr lang="en-CA" sz="4800" dirty="0">
                <a:latin typeface="Footlight MT Light" panose="0204060206030A020304" pitchFamily="18" charset="0"/>
              </a:rPr>
              <a:t>2 in women less than 25 years old should be observed with colposcopy at 6-month intervals for up to 24 months before treatment is considered. </a:t>
            </a:r>
            <a:endParaRPr lang="en-US" sz="4800" dirty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4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7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You informed the patient about the result and she was crying on the phone asking you if she has cancer or not? </a:t>
            </a: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8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CA" sz="6000" dirty="0" smtClean="0">
                <a:latin typeface="Footlight MT Light" panose="0204060206030A020304" pitchFamily="18" charset="0"/>
              </a:rPr>
              <a:t>No </a:t>
            </a:r>
            <a:r>
              <a:rPr lang="en-CA" sz="6000" dirty="0">
                <a:latin typeface="Footlight MT Light" panose="0204060206030A020304" pitchFamily="18" charset="0"/>
              </a:rPr>
              <a:t>it is not cancer, its pre invasive lesion.  </a:t>
            </a:r>
            <a:endParaRPr lang="en-US" sz="6000" dirty="0">
              <a:latin typeface="Footlight MT Light" panose="0204060206030A020304" pitchFamily="18" charset="0"/>
            </a:endParaRPr>
          </a:p>
          <a:p>
            <a:endParaRPr lang="en-US" sz="6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9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She asked next what is the risk of having a cancer in her case? And what is the complete regression rate? CIN2 </a:t>
            </a:r>
            <a:endParaRPr lang="en-US" sz="6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6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r>
              <a:rPr lang="en-CA" sz="4400" dirty="0" smtClean="0">
                <a:latin typeface="Footlight MT Light" panose="0204060206030A020304" pitchFamily="18" charset="0"/>
              </a:rPr>
              <a:t>Progression </a:t>
            </a:r>
            <a:r>
              <a:rPr lang="en-CA" sz="4400" dirty="0">
                <a:latin typeface="Footlight MT Light" panose="0204060206030A020304" pitchFamily="18" charset="0"/>
              </a:rPr>
              <a:t>40%</a:t>
            </a:r>
            <a:endParaRPr lang="en-US" sz="4400" dirty="0">
              <a:latin typeface="Footlight MT Light" panose="0204060206030A020304" pitchFamily="18" charset="0"/>
            </a:endParaRPr>
          </a:p>
          <a:p>
            <a:r>
              <a:rPr lang="en-CA" sz="4400" dirty="0">
                <a:latin typeface="Footlight MT Light" panose="0204060206030A020304" pitchFamily="18" charset="0"/>
              </a:rPr>
              <a:t> Regression  40% ( 60% IN 8 MONTHS in this age group)</a:t>
            </a:r>
            <a:endParaRPr lang="en-US" sz="4400" dirty="0">
              <a:latin typeface="Footlight MT Light" panose="0204060206030A020304" pitchFamily="18" charset="0"/>
            </a:endParaRPr>
          </a:p>
          <a:p>
            <a:r>
              <a:rPr lang="en-CA" sz="4400" dirty="0">
                <a:latin typeface="Footlight MT Light" panose="0204060206030A020304" pitchFamily="18" charset="0"/>
              </a:rPr>
              <a:t>Persistence  20%</a:t>
            </a:r>
            <a:endParaRPr lang="en-US" sz="4400" dirty="0">
              <a:latin typeface="Footlight MT Light" panose="0204060206030A020304" pitchFamily="18" charset="0"/>
            </a:endParaRPr>
          </a:p>
          <a:p>
            <a:r>
              <a:rPr lang="en-CA" sz="4400" dirty="0">
                <a:latin typeface="Footlight MT Light" panose="0204060206030A020304" pitchFamily="18" charset="0"/>
              </a:rPr>
              <a:t>Progression to towards invasive 5%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9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Give 4 indications for </a:t>
            </a:r>
            <a:r>
              <a:rPr lang="en-US" sz="6000" b="1" dirty="0" err="1">
                <a:solidFill>
                  <a:srgbClr val="002060"/>
                </a:solidFill>
                <a:latin typeface="Footlight MT Light" panose="0204060206030A020304" pitchFamily="18" charset="0"/>
              </a:rPr>
              <a:t>colpo</a:t>
            </a:r>
            <a:r>
              <a:rPr lang="en-US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 referral? </a:t>
            </a:r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0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pPr lvl="0"/>
            <a:r>
              <a:rPr lang="en-CA" sz="4400" dirty="0" smtClean="0">
                <a:latin typeface="Footlight MT Light" panose="0204060206030A020304" pitchFamily="18" charset="0"/>
              </a:rPr>
              <a:t>Persistent </a:t>
            </a:r>
            <a:r>
              <a:rPr lang="en-CA" sz="4400" dirty="0">
                <a:latin typeface="Footlight MT Light" panose="0204060206030A020304" pitchFamily="18" charset="0"/>
              </a:rPr>
              <a:t>ASCUS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 smtClean="0">
                <a:latin typeface="Footlight MT Light" panose="0204060206030A020304" pitchFamily="18" charset="0"/>
              </a:rPr>
              <a:t>Persistent </a:t>
            </a:r>
            <a:r>
              <a:rPr lang="en-CA" sz="4400" dirty="0">
                <a:latin typeface="Footlight MT Light" panose="0204060206030A020304" pitchFamily="18" charset="0"/>
              </a:rPr>
              <a:t>or incident LSIL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>
                <a:latin typeface="Footlight MT Light" panose="0204060206030A020304" pitchFamily="18" charset="0"/>
              </a:rPr>
              <a:t>ASC-H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>
                <a:latin typeface="Footlight MT Light" panose="0204060206030A020304" pitchFamily="18" charset="0"/>
              </a:rPr>
              <a:t>HSIL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 smtClean="0">
                <a:latin typeface="Footlight MT Light" panose="0204060206030A020304" pitchFamily="18" charset="0"/>
              </a:rPr>
              <a:t>AGC 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8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What determines if the </a:t>
            </a:r>
            <a:r>
              <a:rPr lang="en-CA" sz="5400" b="1" dirty="0" err="1">
                <a:solidFill>
                  <a:srgbClr val="002060"/>
                </a:solidFill>
                <a:latin typeface="Footlight MT Light" panose="0204060206030A020304" pitchFamily="18" charset="0"/>
              </a:rPr>
              <a:t>colpo</a:t>
            </a:r>
            <a:r>
              <a:rPr lang="en-CA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 is satisfactory or not? </a:t>
            </a: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4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305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A </a:t>
            </a:r>
            <a:r>
              <a:rPr lang="en-US" sz="48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40 years old patient known to you brought her daughter who is an anxious 19 years girl to answer their </a:t>
            </a:r>
            <a:r>
              <a:rPr lang="en-US" sz="4800" b="1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questions </a:t>
            </a:r>
            <a:r>
              <a:rPr lang="en-US" sz="48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regarding PAP screening . </a:t>
            </a:r>
            <a:endParaRPr lang="en-US" sz="4800" b="1" dirty="0" smtClean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48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r>
              <a:rPr lang="en-US" sz="4800" b="1" dirty="0" smtClean="0">
                <a:solidFill>
                  <a:srgbClr val="0070C0"/>
                </a:solidFill>
                <a:latin typeface="Footlight MT Light" panose="0204060206030A020304" pitchFamily="18" charset="0"/>
              </a:rPr>
              <a:t>Please </a:t>
            </a:r>
            <a:r>
              <a:rPr lang="en-US" sz="4800" b="1" dirty="0">
                <a:solidFill>
                  <a:srgbClr val="0070C0"/>
                </a:solidFill>
                <a:latin typeface="Footlight MT Light" panose="0204060206030A020304" pitchFamily="18" charset="0"/>
              </a:rPr>
              <a:t>be prepared to answer the examiner questions.</a:t>
            </a:r>
            <a:endParaRPr lang="en-US" sz="4800" dirty="0">
              <a:solidFill>
                <a:srgbClr val="0070C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4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US" sz="4800" dirty="0" smtClean="0">
                <a:latin typeface="Footlight MT Light" panose="0204060206030A020304" pitchFamily="18" charset="0"/>
              </a:rPr>
              <a:t>The </a:t>
            </a:r>
            <a:r>
              <a:rPr lang="en-US" sz="4800" dirty="0" err="1">
                <a:latin typeface="Footlight MT Light" panose="0204060206030A020304" pitchFamily="18" charset="0"/>
              </a:rPr>
              <a:t>squamocolumnar</a:t>
            </a:r>
            <a:r>
              <a:rPr lang="en-US" sz="4800" dirty="0">
                <a:latin typeface="Footlight MT Light" panose="0204060206030A020304" pitchFamily="18" charset="0"/>
              </a:rPr>
              <a:t> junction and transformation zone should be identified. If there is a lesion, the whole lesion should be seen.</a:t>
            </a:r>
          </a:p>
          <a:p>
            <a:endParaRPr lang="en-US" sz="4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38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You </a:t>
            </a:r>
            <a:r>
              <a:rPr lang="en-US" sz="5400" b="1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Identified </a:t>
            </a:r>
            <a:r>
              <a:rPr lang="en-US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a lesion on </a:t>
            </a:r>
            <a:r>
              <a:rPr lang="en-US" sz="5400" b="1" dirty="0" err="1">
                <a:solidFill>
                  <a:srgbClr val="002060"/>
                </a:solidFill>
                <a:latin typeface="Footlight MT Light" panose="0204060206030A020304" pitchFamily="18" charset="0"/>
              </a:rPr>
              <a:t>Colpo</a:t>
            </a:r>
            <a:r>
              <a:rPr lang="en-US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 what you are going to do next? </a:t>
            </a: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6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000" b="1" dirty="0" smtClean="0">
                <a:latin typeface="Footlight MT Light" panose="0204060206030A020304" pitchFamily="18" charset="0"/>
              </a:rPr>
              <a:t>Answer:</a:t>
            </a: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Take at least 2 biopsy specimens to improve the accuracy of colposcopy. 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A biopsy should be performed and specimens taken of the most severe area 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2 biopsies </a:t>
            </a:r>
            <a:r>
              <a:rPr lang="en-US" sz="4000" dirty="0">
                <a:latin typeface="Footlight MT Light" panose="0204060206030A020304" pitchFamily="18" charset="0"/>
              </a:rPr>
              <a:t>improved the sensitivity (to detect CIN 2 or greater) to 81.8%, compared with 68.3% with 1 biopsy. </a:t>
            </a:r>
          </a:p>
          <a:p>
            <a:endParaRPr lang="en-US" sz="4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72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Name 3 indications for ECC?</a:t>
            </a:r>
            <a:endParaRPr lang="en-US" sz="72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72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b="1" dirty="0" smtClean="0">
                <a:latin typeface="Footlight MT Light" panose="0204060206030A020304" pitchFamily="18" charset="0"/>
              </a:rPr>
              <a:t>Answer:</a:t>
            </a:r>
          </a:p>
          <a:p>
            <a:pPr lvl="0"/>
            <a:r>
              <a:rPr lang="en-CA" sz="4800" dirty="0" smtClean="0">
                <a:latin typeface="Footlight MT Light" panose="0204060206030A020304" pitchFamily="18" charset="0"/>
              </a:rPr>
              <a:t>Non-satisfactory </a:t>
            </a:r>
            <a:r>
              <a:rPr lang="en-CA" sz="4800" dirty="0">
                <a:latin typeface="Footlight MT Light" panose="0204060206030A020304" pitchFamily="18" charset="0"/>
              </a:rPr>
              <a:t>colposcopy</a:t>
            </a:r>
            <a:endParaRPr lang="en-US" sz="4800" dirty="0">
              <a:latin typeface="Footlight MT Light" panose="0204060206030A020304" pitchFamily="18" charset="0"/>
            </a:endParaRPr>
          </a:p>
          <a:p>
            <a:pPr lvl="0"/>
            <a:r>
              <a:rPr lang="en-CA" sz="4800" dirty="0">
                <a:latin typeface="Footlight MT Light" panose="0204060206030A020304" pitchFamily="18" charset="0"/>
              </a:rPr>
              <a:t>AGC smear</a:t>
            </a:r>
            <a:endParaRPr lang="en-US" sz="4800" dirty="0">
              <a:latin typeface="Footlight MT Light" panose="0204060206030A020304" pitchFamily="18" charset="0"/>
            </a:endParaRPr>
          </a:p>
          <a:p>
            <a:pPr lvl="0"/>
            <a:r>
              <a:rPr lang="en-CA" sz="4800" dirty="0">
                <a:latin typeface="Footlight MT Light" panose="0204060206030A020304" pitchFamily="18" charset="0"/>
              </a:rPr>
              <a:t>&gt; 40 y women with high-grade cytology. </a:t>
            </a:r>
            <a:endParaRPr lang="en-US" sz="4800" dirty="0">
              <a:latin typeface="Footlight MT Light" panose="0204060206030A020304" pitchFamily="18" charset="0"/>
            </a:endParaRPr>
          </a:p>
          <a:p>
            <a:endParaRPr lang="en-US" sz="4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1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What is the role of HPV testing in colposcopy referrals ?</a:t>
            </a:r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22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8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CA" sz="4800" b="1" dirty="0" smtClean="0">
                <a:latin typeface="Footlight MT Light" panose="0204060206030A020304" pitchFamily="18" charset="0"/>
              </a:rPr>
              <a:t>To </a:t>
            </a:r>
            <a:r>
              <a:rPr lang="en-CA" sz="4800" b="1" dirty="0">
                <a:latin typeface="Footlight MT Light" panose="0204060206030A020304" pitchFamily="18" charset="0"/>
              </a:rPr>
              <a:t>triage ASCUS lesions</a:t>
            </a:r>
            <a:endParaRPr lang="en-US" sz="4800" dirty="0">
              <a:latin typeface="Footlight MT Light" panose="0204060206030A020304" pitchFamily="18" charset="0"/>
            </a:endParaRPr>
          </a:p>
          <a:p>
            <a:r>
              <a:rPr lang="en-CA" sz="4800" dirty="0">
                <a:latin typeface="Footlight MT Light" panose="0204060206030A020304" pitchFamily="18" charset="0"/>
              </a:rPr>
              <a:t>If a patient is having ASCUS &amp; she tests positive for HPV, colposcopy referral</a:t>
            </a:r>
            <a:endParaRPr lang="en-US" sz="4800" dirty="0">
              <a:latin typeface="Footlight MT Light" panose="0204060206030A020304" pitchFamily="18" charset="0"/>
            </a:endParaRPr>
          </a:p>
          <a:p>
            <a:r>
              <a:rPr lang="en-CA" sz="4800" dirty="0">
                <a:latin typeface="Footlight MT Light" panose="0204060206030A020304" pitchFamily="18" charset="0"/>
              </a:rPr>
              <a:t> </a:t>
            </a:r>
            <a:r>
              <a:rPr lang="en-CA" sz="4800" dirty="0" smtClean="0">
                <a:latin typeface="Footlight MT Light" panose="0204060206030A020304" pitchFamily="18" charset="0"/>
              </a:rPr>
              <a:t>If </a:t>
            </a:r>
            <a:r>
              <a:rPr lang="en-CA" sz="4800" dirty="0">
                <a:latin typeface="Footlight MT Light" panose="0204060206030A020304" pitchFamily="18" charset="0"/>
              </a:rPr>
              <a:t>she is having ASCUS &amp; tests negative for HPV, she’ll go back to routine screening.</a:t>
            </a:r>
            <a:endParaRPr lang="en-US" sz="4800" dirty="0">
              <a:latin typeface="Footlight MT Light" panose="0204060206030A020304" pitchFamily="18" charset="0"/>
            </a:endParaRPr>
          </a:p>
          <a:p>
            <a:endParaRPr lang="en-US" sz="48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8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How to manage ASC-H? What is the risk of CIN2/3 associated with ASC-H?</a:t>
            </a: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2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Colposcopy </a:t>
            </a:r>
            <a:r>
              <a:rPr lang="en-CA" sz="4400" b="1" dirty="0">
                <a:latin typeface="Footlight MT Light" panose="0204060206030A020304" pitchFamily="18" charset="0"/>
              </a:rPr>
              <a:t>referral 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>
                <a:latin typeface="Footlight MT Light" panose="0204060206030A020304" pitchFamily="18" charset="0"/>
              </a:rPr>
              <a:t>CIN 2 or greater was detected in 70% 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>
                <a:latin typeface="Footlight MT Light" panose="0204060206030A020304" pitchFamily="18" charset="0"/>
              </a:rPr>
              <a:t>Invasive carcinoma was reported in 2.9% 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>
                <a:latin typeface="Footlight MT Light" panose="0204060206030A020304" pitchFamily="18" charset="0"/>
              </a:rPr>
              <a:t>AIS in 1.7%.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4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How to mange Negative biopsy of ASC-H on PAP?</a:t>
            </a:r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67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t </a:t>
            </a:r>
            <a:r>
              <a:rPr lang="en-US" sz="66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what age you start doing PAP screening? </a:t>
            </a:r>
            <a:endParaRPr lang="en-US" sz="66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66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0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lvl="0" indent="0">
              <a:buNone/>
            </a:pPr>
            <a:r>
              <a:rPr lang="en-CA" sz="5400" dirty="0" smtClean="0">
                <a:latin typeface="Footlight MT Light" panose="0204060206030A020304" pitchFamily="18" charset="0"/>
              </a:rPr>
              <a:t>Excisional </a:t>
            </a:r>
            <a:r>
              <a:rPr lang="en-CA" sz="5400" dirty="0">
                <a:latin typeface="Footlight MT Light" panose="0204060206030A020304" pitchFamily="18" charset="0"/>
              </a:rPr>
              <a:t>biopsy: LEEP or Cone </a:t>
            </a:r>
            <a:r>
              <a:rPr lang="en-CA" sz="5400" dirty="0" err="1">
                <a:latin typeface="Footlight MT Light" panose="0204060206030A020304" pitchFamily="18" charset="0"/>
              </a:rPr>
              <a:t>Bx</a:t>
            </a:r>
            <a:endParaRPr lang="en-US" sz="5400" dirty="0">
              <a:latin typeface="Footlight MT Light" panose="0204060206030A020304" pitchFamily="18" charset="0"/>
            </a:endParaRPr>
          </a:p>
          <a:p>
            <a:endParaRPr lang="en-US" sz="5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6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Why AGC cytology warrant </a:t>
            </a:r>
            <a:r>
              <a:rPr lang="en-CA" sz="6000" b="1" dirty="0" err="1">
                <a:solidFill>
                  <a:srgbClr val="002060"/>
                </a:solidFill>
                <a:latin typeface="Footlight MT Light" panose="0204060206030A020304" pitchFamily="18" charset="0"/>
              </a:rPr>
              <a:t>colpo</a:t>
            </a: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 referral? </a:t>
            </a:r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6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22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032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000" b="1" dirty="0" smtClean="0">
                <a:latin typeface="Footlight MT Light" panose="0204060206030A020304" pitchFamily="18" charset="0"/>
              </a:rPr>
              <a:t>Answer:</a:t>
            </a:r>
          </a:p>
          <a:p>
            <a:pPr lvl="0"/>
            <a:r>
              <a:rPr lang="en-CA" sz="4000" dirty="0" smtClean="0">
                <a:latin typeface="Footlight MT Light" panose="0204060206030A020304" pitchFamily="18" charset="0"/>
              </a:rPr>
              <a:t>CIN </a:t>
            </a:r>
            <a:r>
              <a:rPr lang="en-CA" sz="4000" dirty="0">
                <a:latin typeface="Footlight MT Light" panose="0204060206030A020304" pitchFamily="18" charset="0"/>
              </a:rPr>
              <a:t>1 (7%) 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CIN 2 or 3  (36%) 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AIS  (20%)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carcinoma of the cervix in 9%</a:t>
            </a:r>
            <a:endParaRPr lang="en-US" sz="4000" dirty="0">
              <a:latin typeface="Footlight MT Light" panose="0204060206030A020304" pitchFamily="18" charset="0"/>
            </a:endParaRPr>
          </a:p>
          <a:p>
            <a:pPr lvl="0"/>
            <a:r>
              <a:rPr lang="en-CA" sz="4000" dirty="0">
                <a:latin typeface="Footlight MT Light" panose="0204060206030A020304" pitchFamily="18" charset="0"/>
              </a:rPr>
              <a:t>endometrial pathology in 29%, including carcinoma of the endometrium in 10%. </a:t>
            </a:r>
            <a:endParaRPr lang="en-US" sz="4000" dirty="0">
              <a:latin typeface="Footlight MT Light" panose="0204060206030A020304" pitchFamily="18" charset="0"/>
            </a:endParaRPr>
          </a:p>
          <a:p>
            <a:endParaRPr lang="en-US" sz="4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1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How to manage the following: </a:t>
            </a:r>
            <a:endParaRPr lang="en-US" sz="6000" b="1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endParaRPr lang="en-US" sz="6000" b="1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9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66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A women with an AGC Pap smear?</a:t>
            </a:r>
            <a:r>
              <a:rPr lang="en-CA" sz="6600" dirty="0">
                <a:solidFill>
                  <a:srgbClr val="002060"/>
                </a:solidFill>
                <a:latin typeface="Footlight MT Light" panose="0204060206030A020304" pitchFamily="18" charset="0"/>
              </a:rPr>
              <a:t> </a:t>
            </a:r>
            <a:endParaRPr lang="en-US" sz="66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66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514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pPr lvl="0"/>
            <a:r>
              <a:rPr lang="en-CA" sz="4400" dirty="0" err="1" smtClean="0">
                <a:latin typeface="Footlight MT Light" panose="0204060206030A020304" pitchFamily="18" charset="0"/>
              </a:rPr>
              <a:t>Colpo</a:t>
            </a:r>
            <a:r>
              <a:rPr lang="en-CA" sz="4400" dirty="0" smtClean="0">
                <a:latin typeface="Footlight MT Light" panose="0204060206030A020304" pitchFamily="18" charset="0"/>
              </a:rPr>
              <a:t> </a:t>
            </a:r>
            <a:r>
              <a:rPr lang="en-CA" sz="4400" dirty="0">
                <a:latin typeface="Footlight MT Light" panose="0204060206030A020304" pitchFamily="18" charset="0"/>
              </a:rPr>
              <a:t>+ Should all have endocervical curettage.</a:t>
            </a:r>
            <a:endParaRPr lang="en-US" sz="4400" dirty="0">
              <a:latin typeface="Footlight MT Light" panose="0204060206030A020304" pitchFamily="18" charset="0"/>
            </a:endParaRPr>
          </a:p>
          <a:p>
            <a:pPr lvl="0"/>
            <a:r>
              <a:rPr lang="en-CA" sz="4400" dirty="0">
                <a:latin typeface="Footlight MT Light" panose="0204060206030A020304" pitchFamily="18" charset="0"/>
              </a:rPr>
              <a:t>Plus consider Women over 35 years of age or with a history of abnormal bleeding should have endometrial sampling.  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0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Women with an AGC-N Pap smear without an identifiable lesion at colposcopy</a:t>
            </a: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3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CA" sz="5400" dirty="0" smtClean="0">
                <a:latin typeface="Footlight MT Light" panose="0204060206030A020304" pitchFamily="18" charset="0"/>
              </a:rPr>
              <a:t>Should </a:t>
            </a:r>
            <a:r>
              <a:rPr lang="en-CA" sz="5400" dirty="0">
                <a:latin typeface="Footlight MT Light" panose="0204060206030A020304" pitchFamily="18" charset="0"/>
              </a:rPr>
              <a:t>undergo a diagnostic excisional procedure </a:t>
            </a:r>
            <a:endParaRPr lang="en-US" sz="5400" dirty="0">
              <a:latin typeface="Footlight MT Light" panose="0204060206030A020304" pitchFamily="18" charset="0"/>
            </a:endParaRPr>
          </a:p>
          <a:p>
            <a:endParaRPr lang="en-US" sz="5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5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How to manage a 33 years old woman with positive HPV but negative cytology? </a:t>
            </a:r>
            <a:endParaRPr lang="en-US" sz="6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6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01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CA" sz="4400" dirty="0" smtClean="0">
                <a:latin typeface="Footlight MT Light" panose="0204060206030A020304" pitchFamily="18" charset="0"/>
              </a:rPr>
              <a:t>Women </a:t>
            </a:r>
            <a:r>
              <a:rPr lang="en-CA" sz="4400" dirty="0">
                <a:latin typeface="Footlight MT Light" panose="0204060206030A020304" pitchFamily="18" charset="0"/>
              </a:rPr>
              <a:t>30 years old and over who test positive for HR-HPV and have negative cytology should have HR-HPV and cytology testing repeated at 12 months . Persistent positive HR-HPV tests warrant </a:t>
            </a:r>
            <a:r>
              <a:rPr lang="en-CA" sz="4400" dirty="0" smtClean="0">
                <a:latin typeface="Footlight MT Light" panose="0204060206030A020304" pitchFamily="18" charset="0"/>
              </a:rPr>
              <a:t>colposcopy. 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7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80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US" sz="8000" dirty="0" smtClean="0">
                <a:latin typeface="Footlight MT Light" panose="0204060206030A020304" pitchFamily="18" charset="0"/>
              </a:rPr>
              <a:t>21 </a:t>
            </a:r>
            <a:r>
              <a:rPr lang="en-US" sz="8000" dirty="0" err="1">
                <a:latin typeface="Footlight MT Light" panose="0204060206030A020304" pitchFamily="18" charset="0"/>
              </a:rPr>
              <a:t>yrs</a:t>
            </a:r>
            <a:r>
              <a:rPr lang="en-US" sz="8000" dirty="0">
                <a:latin typeface="Footlight MT Light" panose="0204060206030A020304" pitchFamily="18" charset="0"/>
              </a:rPr>
              <a:t> of age. </a:t>
            </a:r>
          </a:p>
          <a:p>
            <a:endParaRPr lang="en-US" sz="80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8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5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What is the waiting time for </a:t>
            </a:r>
            <a:r>
              <a:rPr lang="en-CA" sz="5400" b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colpo</a:t>
            </a:r>
            <a:r>
              <a:rPr lang="en-CA" sz="5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 be in the following cases? </a:t>
            </a:r>
            <a:endParaRPr lang="en-US" sz="54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  <a:p>
            <a:endParaRPr lang="en-US" sz="5400" dirty="0">
              <a:solidFill>
                <a:srgbClr val="FF000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4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>
                <a:solidFill>
                  <a:srgbClr val="002060"/>
                </a:solidFill>
                <a:latin typeface="Footlight MT Light" panose="0204060206030A020304" pitchFamily="18" charset="0"/>
              </a:rPr>
              <a:t> </a:t>
            </a:r>
            <a:r>
              <a:rPr lang="en-US" sz="66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Women with ASC-H or AGC</a:t>
            </a:r>
            <a:r>
              <a:rPr lang="en-US" sz="6600" dirty="0">
                <a:solidFill>
                  <a:srgbClr val="002060"/>
                </a:solidFill>
                <a:latin typeface="Footlight MT Light" panose="0204060206030A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7233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US" sz="6000" dirty="0" smtClean="0">
                <a:latin typeface="Footlight MT Light" panose="0204060206030A020304" pitchFamily="18" charset="0"/>
              </a:rPr>
              <a:t>Within </a:t>
            </a:r>
            <a:r>
              <a:rPr lang="en-US" sz="6000" dirty="0">
                <a:latin typeface="Footlight MT Light" panose="0204060206030A020304" pitchFamily="18" charset="0"/>
              </a:rPr>
              <a:t>6 weeks of referral. </a:t>
            </a:r>
          </a:p>
        </p:txBody>
      </p:sp>
    </p:spTree>
    <p:extLst>
      <p:ext uri="{BB962C8B-B14F-4D97-AF65-F5344CB8AC3E}">
        <p14:creationId xmlns:p14="http://schemas.microsoft.com/office/powerpoint/2010/main" val="321799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 Women with HSIL</a:t>
            </a:r>
            <a:r>
              <a:rPr lang="en-US" sz="6600" dirty="0">
                <a:solidFill>
                  <a:srgbClr val="002060"/>
                </a:solidFill>
                <a:latin typeface="Footlight MT Light" panose="0204060206030A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77131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US" sz="6000" dirty="0" smtClean="0">
                <a:latin typeface="Footlight MT Light" panose="0204060206030A020304" pitchFamily="18" charset="0"/>
              </a:rPr>
              <a:t>Within </a:t>
            </a:r>
            <a:r>
              <a:rPr lang="en-US" sz="6000" dirty="0">
                <a:latin typeface="Footlight MT Light" panose="0204060206030A020304" pitchFamily="18" charset="0"/>
              </a:rPr>
              <a:t>4 weeks of referral. </a:t>
            </a:r>
          </a:p>
        </p:txBody>
      </p:sp>
    </p:spTree>
    <p:extLst>
      <p:ext uri="{BB962C8B-B14F-4D97-AF65-F5344CB8AC3E}">
        <p14:creationId xmlns:p14="http://schemas.microsoft.com/office/powerpoint/2010/main" val="407511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Women </a:t>
            </a:r>
            <a:r>
              <a:rPr lang="en-US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with a Pap smear suggestive of carcinoma</a:t>
            </a:r>
            <a:r>
              <a:rPr lang="en-US" sz="5400" dirty="0">
                <a:solidFill>
                  <a:srgbClr val="002060"/>
                </a:solidFill>
                <a:latin typeface="Footlight MT Light" panose="0204060206030A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8564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 smtClean="0">
                <a:latin typeface="Footlight MT Light" panose="0204060206030A020304" pitchFamily="18" charset="0"/>
              </a:rPr>
              <a:t>Answer</a:t>
            </a:r>
          </a:p>
          <a:p>
            <a:pPr marL="0" indent="0">
              <a:buNone/>
            </a:pPr>
            <a:r>
              <a:rPr lang="en-US" sz="6000" dirty="0" smtClean="0">
                <a:latin typeface="Footlight MT Light" panose="0204060206030A020304" pitchFamily="18" charset="0"/>
              </a:rPr>
              <a:t>Within </a:t>
            </a:r>
            <a:r>
              <a:rPr lang="en-US" sz="6000" dirty="0">
                <a:latin typeface="Footlight MT Light" panose="0204060206030A020304" pitchFamily="18" charset="0"/>
              </a:rPr>
              <a:t>2 weeks of referral. </a:t>
            </a:r>
          </a:p>
        </p:txBody>
      </p:sp>
    </p:spTree>
    <p:extLst>
      <p:ext uri="{BB962C8B-B14F-4D97-AF65-F5344CB8AC3E}">
        <p14:creationId xmlns:p14="http://schemas.microsoft.com/office/powerpoint/2010/main" val="42082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All other women with abnormal results</a:t>
            </a:r>
            <a:r>
              <a:rPr lang="en-US" sz="5400" dirty="0">
                <a:solidFill>
                  <a:srgbClr val="002060"/>
                </a:solidFill>
                <a:latin typeface="Footlight MT Light" panose="0204060206030A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0936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indent="0">
              <a:buNone/>
            </a:pPr>
            <a:r>
              <a:rPr lang="en-US" sz="6000" dirty="0" smtClean="0">
                <a:latin typeface="Footlight MT Light" panose="0204060206030A020304" pitchFamily="18" charset="0"/>
              </a:rPr>
              <a:t>Within </a:t>
            </a:r>
            <a:r>
              <a:rPr lang="en-US" sz="6000" dirty="0">
                <a:latin typeface="Footlight MT Light" panose="0204060206030A020304" pitchFamily="18" charset="0"/>
              </a:rPr>
              <a:t>12 weeks of referral. </a:t>
            </a:r>
          </a:p>
        </p:txBody>
      </p:sp>
    </p:spTree>
    <p:extLst>
      <p:ext uri="{BB962C8B-B14F-4D97-AF65-F5344CB8AC3E}">
        <p14:creationId xmlns:p14="http://schemas.microsoft.com/office/powerpoint/2010/main" val="34433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The daughter GP had performed a PAP 6 months a go and said she has LSIL on pap what should we do next? </a:t>
            </a: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54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CA" sz="4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lvl="0" indent="0">
              <a:buNone/>
            </a:pPr>
            <a:r>
              <a:rPr lang="en-CA" sz="4400" dirty="0" smtClean="0">
                <a:latin typeface="Footlight MT Light" panose="0204060206030A020304" pitchFamily="18" charset="0"/>
              </a:rPr>
              <a:t>If </a:t>
            </a:r>
            <a:r>
              <a:rPr lang="en-CA" sz="4400" dirty="0">
                <a:latin typeface="Footlight MT Light" panose="0204060206030A020304" pitchFamily="18" charset="0"/>
              </a:rPr>
              <a:t>screening is done in a woman less than 21 years old, and an ASC-US or LSIL result is reported, </a:t>
            </a:r>
            <a:r>
              <a:rPr lang="en-CA" sz="4400" b="1" dirty="0">
                <a:latin typeface="Footlight MT Light" panose="0204060206030A020304" pitchFamily="18" charset="0"/>
              </a:rPr>
              <a:t>cytology </a:t>
            </a:r>
            <a:r>
              <a:rPr lang="en-CA" sz="4400" dirty="0">
                <a:latin typeface="Footlight MT Light" panose="0204060206030A020304" pitchFamily="18" charset="0"/>
              </a:rPr>
              <a:t>should be repeated only per provincial or territorial guidelines.</a:t>
            </a:r>
            <a:endParaRPr lang="en-US" sz="4400" dirty="0">
              <a:latin typeface="Footlight MT Light" panose="0204060206030A020304" pitchFamily="18" charset="0"/>
            </a:endParaRPr>
          </a:p>
          <a:p>
            <a:endParaRPr lang="en-US" sz="4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206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You repeat the daughter PAP and the result came back to you as AGC what should you do next?  </a:t>
            </a:r>
            <a:endParaRPr lang="en-US" sz="6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endParaRPr lang="en-US" sz="60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5400" b="1" dirty="0" smtClean="0">
                <a:latin typeface="Footlight MT Light" panose="0204060206030A020304" pitchFamily="18" charset="0"/>
              </a:rPr>
              <a:t>Answer:</a:t>
            </a:r>
          </a:p>
          <a:p>
            <a:pPr marL="0" lvl="0" indent="0">
              <a:buNone/>
            </a:pPr>
            <a:r>
              <a:rPr lang="en-CA" sz="5400" dirty="0" smtClean="0">
                <a:latin typeface="Footlight MT Light" panose="0204060206030A020304" pitchFamily="18" charset="0"/>
              </a:rPr>
              <a:t>A </a:t>
            </a:r>
            <a:r>
              <a:rPr lang="en-CA" sz="5400" dirty="0">
                <a:latin typeface="Footlight MT Light" panose="0204060206030A020304" pitchFamily="18" charset="0"/>
              </a:rPr>
              <a:t>woman less than 21 years old who has cytology results of ASC-H, HSIL, and AGC should be referred for </a:t>
            </a:r>
            <a:r>
              <a:rPr lang="en-CA" sz="5400" b="1" dirty="0">
                <a:latin typeface="Footlight MT Light" panose="0204060206030A020304" pitchFamily="18" charset="0"/>
              </a:rPr>
              <a:t>colposcopy.</a:t>
            </a:r>
            <a:r>
              <a:rPr lang="en-CA" sz="5400" dirty="0">
                <a:latin typeface="Footlight MT Light" panose="0204060206030A020304" pitchFamily="18" charset="0"/>
              </a:rPr>
              <a:t> </a:t>
            </a:r>
            <a:endParaRPr lang="en-US" sz="5400" dirty="0">
              <a:latin typeface="Footlight MT Light" panose="0204060206030A020304" pitchFamily="18" charset="0"/>
            </a:endParaRPr>
          </a:p>
          <a:p>
            <a:endParaRPr lang="en-US" sz="54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1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You took her for colposcopy and did biopsies from her cervix, The biopsy result came back CIN1 on top of AGC on PAP , what is your management? </a:t>
            </a:r>
            <a:endParaRPr lang="en-US" sz="48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sz="4800" b="1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0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884</Words>
  <Application>Microsoft Macintosh PowerPoint</Application>
  <PresentationFormat>On-screen Show (4:3)</PresentationFormat>
  <Paragraphs>95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RACHELLE</dc:creator>
  <cp:lastModifiedBy>khalid akkour</cp:lastModifiedBy>
  <cp:revision>5</cp:revision>
  <dcterms:created xsi:type="dcterms:W3CDTF">2017-05-25T06:35:44Z</dcterms:created>
  <dcterms:modified xsi:type="dcterms:W3CDTF">2017-12-12T05:41:48Z</dcterms:modified>
</cp:coreProperties>
</file>