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89" r:id="rId22"/>
    <p:sldId id="290" r:id="rId23"/>
    <p:sldId id="291" r:id="rId24"/>
    <p:sldId id="293" r:id="rId25"/>
    <p:sldId id="295" r:id="rId26"/>
    <p:sldId id="297" r:id="rId27"/>
    <p:sldId id="298" r:id="rId28"/>
    <p:sldId id="299" r:id="rId29"/>
    <p:sldId id="300" r:id="rId30"/>
    <p:sldId id="302" r:id="rId31"/>
    <p:sldId id="303" r:id="rId32"/>
    <p:sldId id="304" r:id="rId33"/>
    <p:sldId id="305" r:id="rId34"/>
    <p:sldId id="307" r:id="rId35"/>
    <p:sldId id="308" r:id="rId36"/>
    <p:sldId id="310" r:id="rId37"/>
    <p:sldId id="311" r:id="rId38"/>
    <p:sldId id="31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A00AE-4F98-1C4B-9D44-AA7E66789D4A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26E1E-EA96-E440-B839-B8445F5D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8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Carcinoid develops</a:t>
            </a:r>
            <a:r>
              <a:rPr lang="en-US" baseline="0" dirty="0" smtClean="0"/>
              <a:t> in mature </a:t>
            </a:r>
            <a:r>
              <a:rPr lang="en-US" baseline="0" dirty="0" err="1" smtClean="0"/>
              <a:t>teratomas</a:t>
            </a:r>
            <a:r>
              <a:rPr lang="en-US" baseline="0" dirty="0" smtClean="0"/>
              <a:t>, usually in older women.  Can have malignant potential, but generally have an indolent course and rarely metastasize.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6E1E-EA96-E440-B839-B8445F5DFA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5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Large, white to grey, fleshy, lobulated</a:t>
            </a:r>
            <a:r>
              <a:rPr lang="en-US" baseline="0" dirty="0" smtClean="0"/>
              <a:t> masses.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6E1E-EA96-E440-B839-B8445F5DFA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0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or very little areas of hemorrhage</a:t>
            </a:r>
            <a:r>
              <a:rPr lang="en-US" baseline="0" dirty="0" smtClean="0"/>
              <a:t> or necrosis – if these are present, think about a mixed germ cell tumor.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6E1E-EA96-E440-B839-B8445F5DFA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 with cystic areas.  Cut surface is soft fleshy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encephaloid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26E1E-EA96-E440-B839-B8445F5DFA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0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5BE74E-6F51-9F4B-9A19-7EFDE9A04921}" type="datetimeFigureOut">
              <a:rPr lang="en-US" smtClean="0"/>
              <a:t>2017-12-12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E77EBB-463B-4F44-AF0B-BCD410EBA7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398" y="296989"/>
            <a:ext cx="7543800" cy="2152650"/>
          </a:xfrm>
        </p:spPr>
        <p:txBody>
          <a:bodyPr/>
          <a:lstStyle/>
          <a:p>
            <a:r>
              <a:rPr lang="en-US" dirty="0" smtClean="0"/>
              <a:t>Non-epithelial </a:t>
            </a:r>
            <a:br>
              <a:rPr lang="en-US" dirty="0" smtClean="0"/>
            </a:br>
            <a:r>
              <a:rPr lang="en-US" dirty="0" smtClean="0"/>
              <a:t>ovarian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066" y="3103362"/>
            <a:ext cx="6187440" cy="1386747"/>
          </a:xfrm>
        </p:spPr>
        <p:txBody>
          <a:bodyPr>
            <a:normAutofit/>
          </a:bodyPr>
          <a:lstStyle/>
          <a:p>
            <a:r>
              <a:rPr lang="en-US" dirty="0" smtClean="0"/>
              <a:t>Dr Khalid Akkour  MD FRCSC</a:t>
            </a:r>
          </a:p>
          <a:p>
            <a:r>
              <a:rPr lang="en-US" dirty="0" smtClean="0"/>
              <a:t>Assistant Professor Gynecologic Oncology</a:t>
            </a:r>
          </a:p>
          <a:p>
            <a:r>
              <a:rPr lang="en-US" dirty="0" smtClean="0"/>
              <a:t>King Saud University Medical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9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Dysgerminoma</a:t>
            </a:r>
            <a:endParaRPr lang="en-US" dirty="0"/>
          </a:p>
        </p:txBody>
      </p:sp>
      <p:pic>
        <p:nvPicPr>
          <p:cNvPr id="4" name="Picture 5" descr="Pathology Pics 0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286000"/>
            <a:ext cx="5965825" cy="3960813"/>
          </a:xfrm>
          <a:noFill/>
          <a:ln w="9525">
            <a:solidFill>
              <a:srgbClr val="80B6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8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Dysgerminoma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Presentation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Solid, lobulated, and can be large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15% associated </a:t>
            </a:r>
            <a:r>
              <a:rPr lang="en-US" dirty="0" smtClean="0"/>
              <a:t>with mature cystic </a:t>
            </a:r>
            <a:r>
              <a:rPr lang="en-US" dirty="0" err="1" smtClean="0"/>
              <a:t>teratoma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Associated </a:t>
            </a:r>
            <a:r>
              <a:rPr lang="en-US" dirty="0"/>
              <a:t>with gonadal </a:t>
            </a:r>
            <a:r>
              <a:rPr lang="en-US" dirty="0" err="1"/>
              <a:t>dysgenesis</a:t>
            </a:r>
            <a:r>
              <a:rPr lang="en-US" dirty="0"/>
              <a:t> and </a:t>
            </a:r>
            <a:r>
              <a:rPr lang="en-US" dirty="0" err="1"/>
              <a:t>gonadoblastoma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High growth fraction, lymphatic spread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Tumor markers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LDH, </a:t>
            </a:r>
            <a:r>
              <a:rPr lang="en-US" dirty="0"/>
              <a:t>placental alkaline phosphatase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Survival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Overall =86%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Stage I =90%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gctdysgermin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7951" y="4209771"/>
            <a:ext cx="2388849" cy="2455753"/>
          </a:xfrm>
          <a:prstGeom prst="rect">
            <a:avLst/>
          </a:prstGeom>
          <a:noFill/>
          <a:ln w="9525">
            <a:solidFill>
              <a:srgbClr val="80B6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5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Dysgerminoma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429" y="2770094"/>
            <a:ext cx="6775013" cy="3267169"/>
          </a:xfrm>
        </p:spPr>
        <p:txBody>
          <a:bodyPr/>
          <a:lstStyle/>
          <a:p>
            <a:r>
              <a:rPr lang="en-US" dirty="0"/>
              <a:t>Fertility-sparing surgery</a:t>
            </a:r>
          </a:p>
          <a:p>
            <a:pPr lvl="1"/>
            <a:r>
              <a:rPr lang="en-US" dirty="0"/>
              <a:t>85% of patients are younger than 35 </a:t>
            </a:r>
            <a:r>
              <a:rPr lang="en-US" dirty="0" err="1"/>
              <a:t>yo</a:t>
            </a:r>
            <a:endParaRPr lang="en-US" dirty="0"/>
          </a:p>
          <a:p>
            <a:pPr lvl="1"/>
            <a:r>
              <a:rPr lang="en-US" dirty="0"/>
              <a:t>Consider uterine preservation (IVF)</a:t>
            </a:r>
          </a:p>
          <a:p>
            <a:r>
              <a:rPr lang="en-US" dirty="0"/>
              <a:t>Radiosensitive</a:t>
            </a:r>
          </a:p>
          <a:p>
            <a:r>
              <a:rPr lang="en-US" dirty="0" err="1" smtClean="0"/>
              <a:t>Chemosesitive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5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Dysgerminoma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8997"/>
            <a:ext cx="4060825" cy="3413256"/>
          </a:xfrm>
        </p:spPr>
        <p:txBody>
          <a:bodyPr>
            <a:normAutofit/>
          </a:bodyPr>
          <a:lstStyle/>
          <a:p>
            <a:r>
              <a:rPr lang="en-US" sz="2400" dirty="0"/>
              <a:t>Large, round, ovoid or polygonal cells</a:t>
            </a:r>
          </a:p>
          <a:p>
            <a:r>
              <a:rPr lang="en-US" sz="2400" dirty="0" smtClean="0"/>
              <a:t>Nest and cords of primitive appearing germ cells</a:t>
            </a:r>
            <a:endParaRPr lang="en-US" sz="2400" dirty="0"/>
          </a:p>
          <a:p>
            <a:r>
              <a:rPr lang="en-US" sz="2400" dirty="0" smtClean="0"/>
              <a:t>Lymphatic </a:t>
            </a:r>
            <a:r>
              <a:rPr lang="en-US" sz="2400" dirty="0"/>
              <a:t>space invasion is common</a:t>
            </a:r>
          </a:p>
          <a:p>
            <a:endParaRPr lang="en-US" dirty="0"/>
          </a:p>
        </p:txBody>
      </p:sp>
      <p:pic>
        <p:nvPicPr>
          <p:cNvPr id="4" name="Picture 6" descr="dysgerminoma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548997"/>
            <a:ext cx="4038600" cy="3551238"/>
          </a:xfrm>
          <a:prstGeom prst="rect">
            <a:avLst/>
          </a:prstGeom>
          <a:noFill/>
          <a:ln w="9525">
            <a:solidFill>
              <a:srgbClr val="80B6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245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Dysgerminoma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33064"/>
              </p:ext>
            </p:extLst>
          </p:nvPr>
        </p:nvGraphicFramePr>
        <p:xfrm>
          <a:off x="1888917" y="2407351"/>
          <a:ext cx="5562600" cy="4114674"/>
        </p:xfrm>
        <a:graphic>
          <a:graphicData uri="http://schemas.openxmlformats.org/drawingml/2006/table">
            <a:tbl>
              <a:tblPr/>
              <a:tblGrid>
                <a:gridCol w="2362200"/>
                <a:gridCol w="1676400"/>
                <a:gridCol w="152400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Incidence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Survival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Stage IA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10-year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Stage IB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5-year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Stage II, III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&gt;90%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Stage IV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61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Endodermal Sinus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346" y="2313088"/>
            <a:ext cx="7531029" cy="41575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Presentation	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20% of all GCT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Median age 19 </a:t>
            </a:r>
            <a:r>
              <a:rPr lang="en-US" dirty="0" err="1"/>
              <a:t>yo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Abdominal pain, large mass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10-30 cm common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Very rapid growth, intra-abdominal and hematological spread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Tumor </a:t>
            </a:r>
            <a:r>
              <a:rPr lang="en-US" sz="2400" dirty="0" smtClean="0"/>
              <a:t>marker:  </a:t>
            </a:r>
            <a:r>
              <a:rPr lang="en-US" sz="2400" dirty="0" smtClean="0">
                <a:cs typeface="Times New Roman" charset="0"/>
              </a:rPr>
              <a:t>AFP</a:t>
            </a:r>
            <a:r>
              <a:rPr lang="en-US" sz="2400" dirty="0">
                <a:cs typeface="Times New Roman" charset="0"/>
              </a:rPr>
              <a:t>, </a:t>
            </a:r>
            <a:r>
              <a:rPr lang="el-GR" sz="2400" dirty="0">
                <a:cs typeface="Times New Roman" charset="0"/>
              </a:rPr>
              <a:t>α</a:t>
            </a:r>
            <a:r>
              <a:rPr lang="en-US" sz="2400" baseline="-25000" dirty="0">
                <a:cs typeface="Times New Roman" charset="0"/>
              </a:rPr>
              <a:t>1</a:t>
            </a:r>
            <a:r>
              <a:rPr lang="en-US" sz="2400" dirty="0">
                <a:cs typeface="Times New Roman" charset="0"/>
              </a:rPr>
              <a:t> antitrypsin</a:t>
            </a:r>
            <a:endParaRPr lang="el-GR" sz="2400" dirty="0"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Synonyms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Yolk sac </a:t>
            </a:r>
            <a:r>
              <a:rPr lang="en-US" dirty="0" smtClean="0"/>
              <a:t>tumor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Survival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Overall survival =70%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Stage I =90%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7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Endodermal Sinus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0" y="2588676"/>
            <a:ext cx="4623220" cy="37156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Solid tumor with hemorrhage and gelatinous </a:t>
            </a:r>
            <a:r>
              <a:rPr lang="en-US" sz="2800" dirty="0" smtClean="0"/>
              <a:t>necrosis on cut surface</a:t>
            </a:r>
            <a:endParaRPr lang="en-US" sz="2800" dirty="0"/>
          </a:p>
          <a:p>
            <a:r>
              <a:rPr lang="en-US" sz="2800" dirty="0"/>
              <a:t>Microscopy</a:t>
            </a:r>
          </a:p>
          <a:p>
            <a:pPr lvl="1"/>
            <a:r>
              <a:rPr lang="en-US" sz="2400" dirty="0"/>
              <a:t>Hyaline </a:t>
            </a:r>
            <a:r>
              <a:rPr lang="en-US" sz="2400" dirty="0" smtClean="0"/>
              <a:t>globules</a:t>
            </a:r>
          </a:p>
          <a:p>
            <a:pPr lvl="1"/>
            <a:r>
              <a:rPr lang="en-US" sz="2400" dirty="0" smtClean="0"/>
              <a:t>Reticular Pattern</a:t>
            </a:r>
            <a:endParaRPr lang="en-US" sz="2400" dirty="0"/>
          </a:p>
          <a:p>
            <a:pPr lvl="1"/>
            <a:r>
              <a:rPr lang="en-US" sz="2400" dirty="0"/>
              <a:t>Schiller-Duval bodies</a:t>
            </a:r>
          </a:p>
          <a:p>
            <a:pPr lvl="2"/>
            <a:r>
              <a:rPr lang="en-US" sz="2000" dirty="0"/>
              <a:t>Single blood vessel surrounded by neoplastic cells</a:t>
            </a:r>
          </a:p>
          <a:p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6" descr="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36692"/>
            <a:ext cx="4495800" cy="2941638"/>
          </a:xfrm>
          <a:prstGeom prst="rect">
            <a:avLst/>
          </a:prstGeom>
          <a:noFill/>
          <a:ln w="9525">
            <a:solidFill>
              <a:srgbClr val="80B6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8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Endodermal Sinus Tumor</a:t>
            </a:r>
          </a:p>
        </p:txBody>
      </p:sp>
      <p:pic>
        <p:nvPicPr>
          <p:cNvPr id="5" name="Picture 5" descr="schillerduval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101537"/>
            <a:ext cx="6248400" cy="3810000"/>
          </a:xfrm>
          <a:noFill/>
          <a:ln w="9525">
            <a:solidFill>
              <a:srgbClr val="80B6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29444" y="6052066"/>
            <a:ext cx="3505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Schiller-Duval bodies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982044" y="3581400"/>
            <a:ext cx="14478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4724400" y="4687780"/>
            <a:ext cx="152400" cy="762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3924300" y="4953000"/>
            <a:ext cx="38100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Teratomas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331" y="2770095"/>
            <a:ext cx="4900096" cy="2853882"/>
          </a:xfrm>
        </p:spPr>
        <p:txBody>
          <a:bodyPr/>
          <a:lstStyle/>
          <a:p>
            <a:r>
              <a:rPr lang="en-US" sz="2800" dirty="0"/>
              <a:t>Immature</a:t>
            </a:r>
          </a:p>
          <a:p>
            <a:r>
              <a:rPr lang="en-US" sz="2800" dirty="0"/>
              <a:t>Mature</a:t>
            </a:r>
          </a:p>
          <a:p>
            <a:r>
              <a:rPr lang="en-US" sz="2800" dirty="0"/>
              <a:t>Specialized</a:t>
            </a:r>
          </a:p>
          <a:p>
            <a:pPr lvl="1"/>
            <a:r>
              <a:rPr lang="en-US" dirty="0"/>
              <a:t>Struma </a:t>
            </a:r>
            <a:r>
              <a:rPr lang="en-US" dirty="0" err="1"/>
              <a:t>ovarii</a:t>
            </a:r>
            <a:endParaRPr lang="en-US" dirty="0"/>
          </a:p>
          <a:p>
            <a:pPr lvl="1"/>
            <a:r>
              <a:rPr lang="en-US" dirty="0"/>
              <a:t>Carcinoid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9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Immature </a:t>
            </a:r>
            <a:r>
              <a:rPr lang="en-US" dirty="0" err="1" smtClean="0"/>
              <a:t>Teratoma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277" y="2497966"/>
            <a:ext cx="5958517" cy="41691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Presentation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20% of all GCT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75% in first 2 decades of life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12-15% bilateral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60-70% are Stage I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Rarely</a:t>
            </a:r>
            <a:r>
              <a:rPr lang="en-US" sz="2400" dirty="0"/>
              <a:t> produce tumor </a:t>
            </a:r>
            <a:r>
              <a:rPr lang="en-US" sz="2400" dirty="0" smtClean="0"/>
              <a:t>markers: </a:t>
            </a:r>
            <a:r>
              <a:rPr lang="el-GR" sz="2400" dirty="0">
                <a:cs typeface="Times New Roman" charset="0"/>
              </a:rPr>
              <a:t>α</a:t>
            </a:r>
            <a:r>
              <a:rPr lang="en-US" sz="2400" dirty="0"/>
              <a:t>FP and CA-125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Grade is determined by </a:t>
            </a:r>
            <a:r>
              <a:rPr lang="en-US" sz="2400" dirty="0" smtClean="0"/>
              <a:t>% immature </a:t>
            </a:r>
            <a:r>
              <a:rPr lang="en-US" sz="2400" dirty="0"/>
              <a:t>neural tissue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Stage IA grade 1 </a:t>
            </a:r>
            <a:r>
              <a:rPr lang="en-US" sz="2400" dirty="0">
                <a:cs typeface="Times New Roman" charset="0"/>
              </a:rPr>
              <a:t>→ </a:t>
            </a:r>
            <a:r>
              <a:rPr lang="en-US" sz="2400" dirty="0"/>
              <a:t>no adjuvant therapy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Survival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Overall =63%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Stage I =75%</a:t>
            </a:r>
          </a:p>
        </p:txBody>
      </p:sp>
    </p:spTree>
    <p:extLst>
      <p:ext uri="{BB962C8B-B14F-4D97-AF65-F5344CB8AC3E}">
        <p14:creationId xmlns:p14="http://schemas.microsoft.com/office/powerpoint/2010/main" val="332288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Ovarian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961" y="2315733"/>
            <a:ext cx="4793135" cy="454226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800" dirty="0"/>
              <a:t>Epithelial Ovarian Cancer (90%)</a:t>
            </a:r>
          </a:p>
          <a:p>
            <a:pPr lvl="1">
              <a:buFontTx/>
              <a:buChar char="•"/>
              <a:defRPr/>
            </a:pPr>
            <a:r>
              <a:rPr lang="en-US" sz="2300" dirty="0"/>
              <a:t>Serous/Papillary serous (80%)</a:t>
            </a:r>
          </a:p>
          <a:p>
            <a:pPr lvl="1">
              <a:buFontTx/>
              <a:buChar char="•"/>
              <a:defRPr/>
            </a:pPr>
            <a:r>
              <a:rPr lang="en-US" sz="2300" dirty="0"/>
              <a:t>Mucinous (10%)</a:t>
            </a:r>
          </a:p>
          <a:p>
            <a:pPr lvl="1">
              <a:buFontTx/>
              <a:buChar char="•"/>
              <a:defRPr/>
            </a:pPr>
            <a:r>
              <a:rPr lang="en-US" sz="2300" dirty="0" err="1"/>
              <a:t>Endometrioid</a:t>
            </a:r>
            <a:r>
              <a:rPr lang="en-US" sz="2300" dirty="0"/>
              <a:t> (10%)</a:t>
            </a:r>
          </a:p>
          <a:p>
            <a:pPr lvl="1">
              <a:buFontTx/>
              <a:buChar char="•"/>
              <a:defRPr/>
            </a:pPr>
            <a:r>
              <a:rPr lang="en-US" sz="2300" dirty="0"/>
              <a:t>Clear Cell</a:t>
            </a:r>
          </a:p>
          <a:p>
            <a:pPr lvl="1">
              <a:buFontTx/>
              <a:buChar char="•"/>
              <a:defRPr/>
            </a:pPr>
            <a:r>
              <a:rPr lang="en-US" sz="2300" dirty="0"/>
              <a:t>Brenner Tumors</a:t>
            </a:r>
          </a:p>
          <a:p>
            <a:pPr lvl="1">
              <a:buFontTx/>
              <a:buChar char="•"/>
              <a:defRPr/>
            </a:pPr>
            <a:r>
              <a:rPr lang="en-US" sz="2300" dirty="0"/>
              <a:t>*Borderline Tumors*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800" dirty="0" smtClean="0"/>
              <a:t>Germ </a:t>
            </a:r>
            <a:r>
              <a:rPr lang="en-US" sz="3800" dirty="0"/>
              <a:t>Cell Tumors</a:t>
            </a:r>
          </a:p>
          <a:p>
            <a:pPr lvl="1">
              <a:buFontTx/>
              <a:buChar char="•"/>
              <a:defRPr/>
            </a:pPr>
            <a:r>
              <a:rPr lang="en-US" dirty="0" err="1"/>
              <a:t>Dysgerminoma</a:t>
            </a:r>
            <a:endParaRPr lang="en-US" dirty="0"/>
          </a:p>
          <a:p>
            <a:pPr lvl="1">
              <a:buFontTx/>
              <a:buChar char="•"/>
              <a:defRPr/>
            </a:pPr>
            <a:r>
              <a:rPr lang="en-US" dirty="0"/>
              <a:t>Yolk Sac </a:t>
            </a:r>
            <a:r>
              <a:rPr lang="en-US" dirty="0" smtClean="0"/>
              <a:t>Tumors/Endodermal sinus tumor</a:t>
            </a:r>
            <a:endParaRPr lang="en-US" dirty="0"/>
          </a:p>
          <a:p>
            <a:pPr lvl="1">
              <a:buFontTx/>
              <a:buChar char="•"/>
              <a:defRPr/>
            </a:pPr>
            <a:r>
              <a:rPr lang="en-US" dirty="0" err="1"/>
              <a:t>Embryonal</a:t>
            </a:r>
            <a:r>
              <a:rPr lang="en-US" dirty="0"/>
              <a:t> Carcinoma</a:t>
            </a:r>
          </a:p>
          <a:p>
            <a:pPr lvl="1">
              <a:buFontTx/>
              <a:buChar char="•"/>
              <a:defRPr/>
            </a:pPr>
            <a:r>
              <a:rPr lang="en-US" dirty="0" err="1"/>
              <a:t>Choriocarcinoma</a:t>
            </a:r>
            <a:r>
              <a:rPr lang="en-US" dirty="0"/>
              <a:t> </a:t>
            </a:r>
          </a:p>
          <a:p>
            <a:pPr lvl="1">
              <a:buFontTx/>
              <a:buChar char="•"/>
              <a:defRPr/>
            </a:pPr>
            <a:r>
              <a:rPr lang="en-US" dirty="0" err="1" smtClean="0"/>
              <a:t>Teratomas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800" dirty="0"/>
              <a:t>Sex-cord Stromal Tumors</a:t>
            </a:r>
          </a:p>
          <a:p>
            <a:pPr lvl="1">
              <a:buFontTx/>
              <a:buChar char="•"/>
              <a:defRPr/>
            </a:pPr>
            <a:r>
              <a:rPr lang="en-US" dirty="0" err="1"/>
              <a:t>Granulosa</a:t>
            </a:r>
            <a:r>
              <a:rPr lang="en-US" dirty="0"/>
              <a:t> Cell Tumors</a:t>
            </a:r>
          </a:p>
          <a:p>
            <a:pPr lvl="1">
              <a:buFontTx/>
              <a:buChar char="•"/>
              <a:defRPr/>
            </a:pPr>
            <a:r>
              <a:rPr lang="en-US" dirty="0" err="1"/>
              <a:t>Fibrosarcoma</a:t>
            </a:r>
            <a:endParaRPr lang="en-US" dirty="0"/>
          </a:p>
          <a:p>
            <a:pPr lvl="1">
              <a:buFontTx/>
              <a:buChar char="•"/>
              <a:defRPr/>
            </a:pPr>
            <a:r>
              <a:rPr lang="en-US" dirty="0" err="1"/>
              <a:t>Sertoli-Leydig</a:t>
            </a:r>
            <a:r>
              <a:rPr lang="en-US" dirty="0"/>
              <a:t> Tumors</a:t>
            </a:r>
          </a:p>
          <a:p>
            <a:pPr>
              <a:buFontTx/>
              <a:buChar char="•"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11" descr="right-tube-ovary2b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6783"/>
            <a:ext cx="4010025" cy="29908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ovary-sche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6" y="4478855"/>
            <a:ext cx="3429000" cy="22590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4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Immature </a:t>
            </a:r>
            <a:r>
              <a:rPr lang="en-US" dirty="0" err="1"/>
              <a:t>Teratoma</a:t>
            </a:r>
            <a:endParaRPr lang="en-US" dirty="0"/>
          </a:p>
        </p:txBody>
      </p:sp>
      <p:pic>
        <p:nvPicPr>
          <p:cNvPr id="4" name="Picture 5" descr="gct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5618163" cy="4783138"/>
          </a:xfrm>
          <a:noFill/>
          <a:ln w="9525">
            <a:solidFill>
              <a:srgbClr val="80B6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02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Choriocarcinoma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993" y="2736398"/>
            <a:ext cx="6758772" cy="36888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Presentation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Uncommon, aggressive tumor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part of mixed GCT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Consider met from gestational </a:t>
            </a:r>
            <a:r>
              <a:rPr lang="en-US" dirty="0" err="1"/>
              <a:t>chorioCA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Mean age 20 </a:t>
            </a:r>
            <a:r>
              <a:rPr lang="en-US" dirty="0" err="1"/>
              <a:t>yo</a:t>
            </a:r>
            <a:r>
              <a:rPr lang="en-US" dirty="0"/>
              <a:t>, children common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Half of </a:t>
            </a:r>
            <a:r>
              <a:rPr lang="en-US" dirty="0" err="1"/>
              <a:t>premenarchal</a:t>
            </a:r>
            <a:r>
              <a:rPr lang="en-US" dirty="0"/>
              <a:t> </a:t>
            </a:r>
            <a:r>
              <a:rPr lang="en-US" dirty="0">
                <a:cs typeface="Times New Roman" charset="0"/>
              </a:rPr>
              <a:t>→</a:t>
            </a:r>
            <a:r>
              <a:rPr lang="en-US" dirty="0"/>
              <a:t> precocious puberty</a:t>
            </a:r>
          </a:p>
          <a:p>
            <a:pPr>
              <a:lnSpc>
                <a:spcPct val="90000"/>
              </a:lnSpc>
            </a:pPr>
            <a:r>
              <a:rPr lang="en-US" dirty="0"/>
              <a:t>Tumor marker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hCG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Choriocarcinoma</a:t>
            </a:r>
            <a:endParaRPr lang="en-US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04800" y="2585928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Cytotrophoblast</a:t>
            </a:r>
            <a:endParaRPr lang="en-US" sz="2800" dirty="0" smtClean="0"/>
          </a:p>
          <a:p>
            <a:pPr lvl="1"/>
            <a:r>
              <a:rPr lang="en-US" sz="2400" dirty="0" smtClean="0"/>
              <a:t>Smaller cells</a:t>
            </a:r>
          </a:p>
          <a:p>
            <a:pPr lvl="1"/>
            <a:r>
              <a:rPr lang="en-US" sz="2400" dirty="0" smtClean="0"/>
              <a:t>Smaller nuclei</a:t>
            </a:r>
          </a:p>
          <a:p>
            <a:r>
              <a:rPr lang="en-US" sz="2800" dirty="0" err="1" smtClean="0"/>
              <a:t>Syncitiotrophoblast</a:t>
            </a:r>
            <a:endParaRPr lang="en-US" sz="2800" dirty="0" smtClean="0"/>
          </a:p>
          <a:p>
            <a:pPr lvl="1"/>
            <a:r>
              <a:rPr lang="en-US" sz="2400" dirty="0" smtClean="0"/>
              <a:t>Larger cells</a:t>
            </a:r>
          </a:p>
          <a:p>
            <a:pPr lvl="1"/>
            <a:r>
              <a:rPr lang="en-US" sz="2400" dirty="0" err="1" smtClean="0"/>
              <a:t>Eosinophilic</a:t>
            </a:r>
            <a:r>
              <a:rPr lang="en-US" sz="2400" dirty="0" smtClean="0"/>
              <a:t> cytoplasm</a:t>
            </a:r>
          </a:p>
          <a:p>
            <a:pPr lvl="1"/>
            <a:r>
              <a:rPr lang="en-US" sz="2400" dirty="0" smtClean="0"/>
              <a:t>Bizarre nuclei</a:t>
            </a:r>
          </a:p>
          <a:p>
            <a:r>
              <a:rPr lang="en-US" sz="2800" dirty="0" smtClean="0"/>
              <a:t>Hemorrhage</a:t>
            </a:r>
            <a:endParaRPr lang="en-US" sz="2800" dirty="0"/>
          </a:p>
        </p:txBody>
      </p:sp>
      <p:pic>
        <p:nvPicPr>
          <p:cNvPr id="6" name="Picture 6" descr="gctchorioc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9340" y="2585928"/>
            <a:ext cx="4258860" cy="3636001"/>
          </a:xfrm>
          <a:prstGeom prst="rect">
            <a:avLst/>
          </a:prstGeom>
          <a:noFill/>
          <a:ln w="9525">
            <a:solidFill>
              <a:srgbClr val="C1F94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916055" y="1980696"/>
            <a:ext cx="2227945" cy="38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Cytotrophoblast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14800" y="6221929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Syncitiotrophoblast</a:t>
            </a:r>
            <a:endParaRPr lang="en-US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5534281" y="4826392"/>
            <a:ext cx="304800" cy="1295400"/>
          </a:xfrm>
          <a:prstGeom prst="line">
            <a:avLst/>
          </a:prstGeom>
          <a:noFill/>
          <a:ln w="76200" cmpd="sng">
            <a:solidFill>
              <a:srgbClr val="C1F94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6858000" y="2362200"/>
            <a:ext cx="777750" cy="533400"/>
          </a:xfrm>
          <a:prstGeom prst="line">
            <a:avLst/>
          </a:prstGeom>
          <a:noFill/>
          <a:ln w="76200" cmpd="sng">
            <a:solidFill>
              <a:srgbClr val="C1F94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0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Embryonal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745" y="2573557"/>
            <a:ext cx="7662864" cy="37156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Presentation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Mean age &lt; 30 </a:t>
            </a:r>
            <a:r>
              <a:rPr lang="en-US" sz="2400" dirty="0" err="1"/>
              <a:t>yo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Only 4% of GCT and often part of mixed tumor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60% Stage IA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Poorly differentiated germ cell tumor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Aggressive, intra-abdominal spread and </a:t>
            </a:r>
            <a:r>
              <a:rPr lang="en-US" sz="2400" dirty="0" err="1"/>
              <a:t>mets</a:t>
            </a:r>
            <a:r>
              <a:rPr lang="en-US" sz="2400" dirty="0"/>
              <a:t> common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Tumor markers: </a:t>
            </a:r>
            <a:r>
              <a:rPr lang="en-US" sz="2800" dirty="0" err="1"/>
              <a:t>hCG</a:t>
            </a:r>
            <a:r>
              <a:rPr lang="en-US" sz="2800" dirty="0"/>
              <a:t>, </a:t>
            </a:r>
            <a:r>
              <a:rPr lang="el-GR" sz="2800" dirty="0">
                <a:cs typeface="Times New Roman" charset="0"/>
              </a:rPr>
              <a:t>α</a:t>
            </a:r>
            <a:r>
              <a:rPr lang="en-US" sz="2800" dirty="0"/>
              <a:t>FP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Survival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Overall =40%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Stage I =75%</a:t>
            </a:r>
          </a:p>
        </p:txBody>
      </p:sp>
    </p:spTree>
    <p:extLst>
      <p:ext uri="{BB962C8B-B14F-4D97-AF65-F5344CB8AC3E}">
        <p14:creationId xmlns:p14="http://schemas.microsoft.com/office/powerpoint/2010/main" val="394077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Polyembryona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436" y="2630570"/>
            <a:ext cx="5973637" cy="3930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Best classified as a mixed tumor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Never found in pure form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ewer </a:t>
            </a:r>
            <a:r>
              <a:rPr lang="en-US" dirty="0"/>
              <a:t>than 50 cases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under age 40</a:t>
            </a:r>
          </a:p>
          <a:p>
            <a:pPr>
              <a:lnSpc>
                <a:spcPct val="90000"/>
              </a:lnSpc>
            </a:pPr>
            <a:r>
              <a:rPr lang="en-US" dirty="0"/>
              <a:t>Resembles </a:t>
            </a:r>
            <a:r>
              <a:rPr lang="en-US" dirty="0" err="1"/>
              <a:t>embryonal</a:t>
            </a:r>
            <a:r>
              <a:rPr lang="en-US" dirty="0"/>
              <a:t> carcinoma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Embryo days 13-15</a:t>
            </a:r>
          </a:p>
          <a:p>
            <a:pPr>
              <a:lnSpc>
                <a:spcPct val="90000"/>
              </a:lnSpc>
            </a:pPr>
            <a:r>
              <a:rPr lang="en-US" dirty="0"/>
              <a:t>Treated like other mixed GCT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charset="0"/>
              </a:rPr>
              <a:t>Tumor markers: </a:t>
            </a:r>
            <a:r>
              <a:rPr lang="en-US" dirty="0" err="1"/>
              <a:t>hCG</a:t>
            </a:r>
            <a:r>
              <a:rPr lang="en-US" dirty="0"/>
              <a:t>, </a:t>
            </a:r>
            <a:r>
              <a:rPr lang="el-GR" dirty="0">
                <a:cs typeface="Times New Roman" charset="0"/>
              </a:rPr>
              <a:t>α</a:t>
            </a:r>
            <a:r>
              <a:rPr lang="en-US" dirty="0"/>
              <a:t>FP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1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Gonadoblastoma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0094"/>
            <a:ext cx="8415287" cy="3910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Combined Germ Cell / Sex Cord Stromal Tumor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Presentation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Age 1-38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Small tumors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Phenotypic </a:t>
            </a:r>
            <a:r>
              <a:rPr lang="en-US" sz="2400" dirty="0">
                <a:cs typeface="Times New Roman" charset="0"/>
              </a:rPr>
              <a:t>♀ with </a:t>
            </a:r>
            <a:r>
              <a:rPr lang="en-US" sz="2400" dirty="0" err="1">
                <a:cs typeface="Times New Roman" charset="0"/>
              </a:rPr>
              <a:t>virilization</a:t>
            </a:r>
            <a:endParaRPr lang="en-US" sz="2400" dirty="0">
              <a:cs typeface="Times New Roman" charset="0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cs typeface="Times New Roman" charset="0"/>
              </a:rPr>
              <a:t>90% have Y chromosome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22% from streak gonads</a:t>
            </a:r>
            <a:endParaRPr lang="en-US" sz="2000" dirty="0">
              <a:cs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err="1"/>
              <a:t>Bilaterality</a:t>
            </a:r>
            <a:r>
              <a:rPr lang="en-US" sz="2400" dirty="0"/>
              <a:t> 30-50%</a:t>
            </a:r>
            <a:endParaRPr lang="en-US" sz="2400" dirty="0"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Check chromosomes for dysgenic gonads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BSO if </a:t>
            </a:r>
            <a:r>
              <a:rPr lang="en-US" sz="2400" dirty="0" smtClean="0"/>
              <a:t>Y present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</a:t>
            </a:r>
            <a:r>
              <a:rPr lang="en-US" sz="2400" dirty="0" smtClean="0"/>
              <a:t>testicular feminization syndrome, </a:t>
            </a:r>
            <a:r>
              <a:rPr lang="en-US" sz="2400" dirty="0"/>
              <a:t>await puberty before BSO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2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Markers</a:t>
            </a:r>
            <a:br>
              <a:rPr lang="en-US" dirty="0" smtClean="0"/>
            </a:br>
            <a:r>
              <a:rPr lang="en-US" dirty="0" smtClean="0"/>
              <a:t>Germ Cell Tumors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0161"/>
              </p:ext>
            </p:extLst>
          </p:nvPr>
        </p:nvGraphicFramePr>
        <p:xfrm>
          <a:off x="739775" y="2289959"/>
          <a:ext cx="8077200" cy="4389120"/>
        </p:xfrm>
        <a:graphic>
          <a:graphicData uri="http://schemas.openxmlformats.org/drawingml/2006/table">
            <a:tbl>
              <a:tblPr/>
              <a:tblGrid>
                <a:gridCol w="2209800"/>
                <a:gridCol w="1066800"/>
                <a:gridCol w="990600"/>
                <a:gridCol w="1143000"/>
                <a:gridCol w="1295400"/>
                <a:gridCol w="1371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Histology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hCG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PLAP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CA-125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Dysgerminoma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Endodermal sinus tumor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Immature teratoma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Embryonal 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ChorioCA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26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 Tumors</a:t>
            </a:r>
            <a:br>
              <a:rPr lang="en-US" dirty="0" smtClean="0"/>
            </a:b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308" y="3057341"/>
            <a:ext cx="7106540" cy="3080654"/>
          </a:xfrm>
        </p:spPr>
        <p:txBody>
          <a:bodyPr/>
          <a:lstStyle/>
          <a:p>
            <a:r>
              <a:rPr lang="en-US" sz="2800" dirty="0" smtClean="0"/>
              <a:t>Surgery</a:t>
            </a:r>
          </a:p>
          <a:p>
            <a:pPr lvl="1"/>
            <a:r>
              <a:rPr lang="en-US" sz="2400" dirty="0" smtClean="0"/>
              <a:t>staging </a:t>
            </a:r>
            <a:r>
              <a:rPr lang="en-US" sz="2400" dirty="0"/>
              <a:t>in early disease</a:t>
            </a:r>
          </a:p>
          <a:p>
            <a:pPr lvl="1"/>
            <a:r>
              <a:rPr lang="en-US" sz="2400" dirty="0"/>
              <a:t>Fertility-sparing </a:t>
            </a:r>
            <a:r>
              <a:rPr lang="en-US" sz="2400" dirty="0" smtClean="0"/>
              <a:t>surgery</a:t>
            </a:r>
            <a:endParaRPr lang="en-US" sz="2400" dirty="0"/>
          </a:p>
          <a:p>
            <a:pPr lvl="1"/>
            <a:r>
              <a:rPr lang="en-US" sz="2400" dirty="0"/>
              <a:t>Can preserve uterus for future IVF, even if BSO</a:t>
            </a:r>
          </a:p>
          <a:p>
            <a:pPr lvl="1"/>
            <a:r>
              <a:rPr lang="en-US" sz="2400" dirty="0" err="1"/>
              <a:t>Debulking</a:t>
            </a:r>
            <a:r>
              <a:rPr lang="en-US" sz="2400" dirty="0"/>
              <a:t> improves outcome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051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</a:t>
            </a:r>
            <a:br>
              <a:rPr lang="en-US" dirty="0" smtClean="0"/>
            </a:br>
            <a:r>
              <a:rPr lang="en-US" dirty="0" smtClean="0"/>
              <a:t>Germ Cell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07257"/>
            <a:ext cx="8060238" cy="42296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BEP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Bleomycin</a:t>
            </a:r>
            <a:r>
              <a:rPr lang="en-US" sz="2400" dirty="0"/>
              <a:t> 20 U/m</a:t>
            </a:r>
            <a:r>
              <a:rPr lang="en-US" sz="2400" baseline="30000" dirty="0"/>
              <a:t>2</a:t>
            </a:r>
            <a:r>
              <a:rPr lang="en-US" sz="2400" dirty="0"/>
              <a:t> weekly x 9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Etoposide</a:t>
            </a:r>
            <a:r>
              <a:rPr lang="en-US" sz="2400" dirty="0"/>
              <a:t> 100 mg/m</a:t>
            </a:r>
            <a:r>
              <a:rPr lang="en-US" sz="2400" baseline="30000" dirty="0"/>
              <a:t>2</a:t>
            </a:r>
            <a:r>
              <a:rPr lang="en-US" sz="2400" dirty="0"/>
              <a:t> days 1-5 q 3 weeks x 3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Cisplatin</a:t>
            </a:r>
            <a:r>
              <a:rPr lang="en-US" sz="2400" dirty="0"/>
              <a:t> 20 mg/m</a:t>
            </a:r>
            <a:r>
              <a:rPr lang="en-US" sz="2400" baseline="30000" dirty="0"/>
              <a:t>2 </a:t>
            </a:r>
            <a:r>
              <a:rPr lang="en-US" sz="2400" dirty="0"/>
              <a:t>days 1-5 q 3 weeks x 3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VAC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Vincristine 105 mg/m</a:t>
            </a:r>
            <a:r>
              <a:rPr lang="en-US" sz="2400" baseline="30000" dirty="0"/>
              <a:t>2</a:t>
            </a:r>
            <a:r>
              <a:rPr lang="en-US" sz="2400" dirty="0"/>
              <a:t> weekly x 12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 D 0.5 mg days 1-5 q 4 weeks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Cytoxan 5-7 mg/kg days 1-5 q 4 weeks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VBP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Vinblastine 12 mg/m</a:t>
            </a:r>
            <a:r>
              <a:rPr lang="en-US" sz="2400" baseline="30000" dirty="0"/>
              <a:t>2</a:t>
            </a:r>
            <a:r>
              <a:rPr lang="en-US" sz="2400" dirty="0"/>
              <a:t> q 3 weeks x 4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Bleomycin</a:t>
            </a:r>
            <a:r>
              <a:rPr lang="en-US" sz="2400" dirty="0"/>
              <a:t> 20 U/m</a:t>
            </a:r>
            <a:r>
              <a:rPr lang="en-US" sz="2400" baseline="30000" dirty="0"/>
              <a:t>2</a:t>
            </a:r>
            <a:r>
              <a:rPr lang="en-US" sz="2400" dirty="0"/>
              <a:t> weeks x 7, 8 on week 10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Cisplatin</a:t>
            </a:r>
            <a:r>
              <a:rPr lang="en-US" sz="2400" dirty="0"/>
              <a:t> 20 mg/m</a:t>
            </a:r>
            <a:r>
              <a:rPr lang="en-US" sz="2400" baseline="30000" dirty="0"/>
              <a:t>2</a:t>
            </a:r>
            <a:r>
              <a:rPr lang="en-US" sz="2400" dirty="0"/>
              <a:t> days 1-5 q 3 weeks x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2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Sex-cord Stromal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324" y="2222500"/>
            <a:ext cx="4506968" cy="437849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Granulosa</a:t>
            </a:r>
            <a:r>
              <a:rPr lang="en-US" sz="2800" dirty="0"/>
              <a:t> cell tumors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Inhibin</a:t>
            </a:r>
            <a:r>
              <a:rPr lang="en-US" sz="2400" dirty="0" err="1" smtClean="0"/>
              <a:t>,AMH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dirty="0"/>
              <a:t>CA-</a:t>
            </a:r>
            <a:r>
              <a:rPr lang="en-US" sz="2400" dirty="0" smtClean="0"/>
              <a:t>125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Sertoli-Leydig</a:t>
            </a:r>
            <a:r>
              <a:rPr lang="en-US" sz="2800" dirty="0"/>
              <a:t> tumors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CA-125, </a:t>
            </a:r>
            <a:r>
              <a:rPr lang="el-GR" sz="2400" dirty="0">
                <a:cs typeface="Times New Roman" charset="0"/>
              </a:rPr>
              <a:t>α</a:t>
            </a:r>
            <a:r>
              <a:rPr lang="en-US" sz="2400" dirty="0"/>
              <a:t>FP, </a:t>
            </a:r>
            <a:r>
              <a:rPr lang="en-US" sz="2400" dirty="0" err="1" smtClean="0"/>
              <a:t>sTest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l-GR" sz="2400" dirty="0"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v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4075"/>
            <a:ext cx="8534400" cy="514826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572000" y="762000"/>
            <a:ext cx="1066800" cy="609600"/>
          </a:xfrm>
          <a:prstGeom prst="ellipse">
            <a:avLst/>
          </a:prstGeom>
          <a:solidFill>
            <a:schemeClr val="hlink">
              <a:alpha val="2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438400" y="5410200"/>
            <a:ext cx="1066800" cy="609600"/>
          </a:xfrm>
          <a:prstGeom prst="ellipse">
            <a:avLst/>
          </a:prstGeom>
          <a:solidFill>
            <a:schemeClr val="hlink">
              <a:alpha val="2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400800" y="4038600"/>
            <a:ext cx="1066800" cy="609600"/>
          </a:xfrm>
          <a:prstGeom prst="ellipse">
            <a:avLst/>
          </a:prstGeom>
          <a:solidFill>
            <a:schemeClr val="hlink">
              <a:alpha val="2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276600" y="1066800"/>
            <a:ext cx="762000" cy="457200"/>
          </a:xfrm>
          <a:prstGeom prst="ellipse">
            <a:avLst/>
          </a:prstGeom>
          <a:solidFill>
            <a:schemeClr val="hlink">
              <a:alpha val="2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990600" y="2133600"/>
            <a:ext cx="1066800" cy="609600"/>
          </a:xfrm>
          <a:prstGeom prst="ellipse">
            <a:avLst/>
          </a:prstGeom>
          <a:solidFill>
            <a:schemeClr val="hlink">
              <a:alpha val="25000"/>
            </a:schemeClr>
          </a:solidFill>
          <a:ln w="9525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6553200" y="2590800"/>
            <a:ext cx="1295400" cy="304800"/>
          </a:xfrm>
          <a:prstGeom prst="line">
            <a:avLst/>
          </a:prstGeom>
          <a:noFill/>
          <a:ln w="508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315200" y="3429000"/>
            <a:ext cx="838200" cy="152400"/>
          </a:xfrm>
          <a:prstGeom prst="line">
            <a:avLst/>
          </a:prstGeom>
          <a:noFill/>
          <a:ln w="508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6629400" y="2819400"/>
            <a:ext cx="1295400" cy="304800"/>
          </a:xfrm>
          <a:prstGeom prst="line">
            <a:avLst/>
          </a:prstGeom>
          <a:noFill/>
          <a:ln w="508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Granulosa</a:t>
            </a:r>
            <a:r>
              <a:rPr lang="en-US" dirty="0" smtClean="0"/>
              <a:t> Cell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594" y="2649148"/>
            <a:ext cx="6381885" cy="408790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Presentation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Adult (95%) and juvenile types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Solid and/or cystic- variable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Estrogen, occasional androgen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80% palpable on examination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Hemoperitoneum</a:t>
            </a:r>
            <a:r>
              <a:rPr lang="en-US" dirty="0"/>
              <a:t> in 15%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80-90% Stage I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Low grade, late relapse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Estrogen excess and the endometrium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25% proliferative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55% hyperplastic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13% adenocarcinoma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62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Granulosa</a:t>
            </a:r>
            <a:r>
              <a:rPr lang="en-US" dirty="0" smtClean="0"/>
              <a:t> Cell Tumor</a:t>
            </a:r>
            <a:br>
              <a:rPr lang="en-US" dirty="0" smtClean="0"/>
            </a:b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887" y="2494505"/>
            <a:ext cx="5247863" cy="4081917"/>
          </a:xfrm>
        </p:spPr>
        <p:txBody>
          <a:bodyPr/>
          <a:lstStyle/>
          <a:p>
            <a:r>
              <a:rPr lang="en-US" dirty="0"/>
              <a:t>Juvenile</a:t>
            </a:r>
          </a:p>
          <a:p>
            <a:pPr lvl="1"/>
            <a:r>
              <a:rPr lang="en-US" dirty="0"/>
              <a:t>High cure rate</a:t>
            </a:r>
          </a:p>
          <a:p>
            <a:r>
              <a:rPr lang="en-US" dirty="0"/>
              <a:t>Adult</a:t>
            </a:r>
          </a:p>
          <a:p>
            <a:pPr lvl="1"/>
            <a:r>
              <a:rPr lang="en-US" dirty="0"/>
              <a:t>Resection</a:t>
            </a:r>
          </a:p>
          <a:p>
            <a:pPr lvl="1"/>
            <a:r>
              <a:rPr lang="en-US" dirty="0"/>
              <a:t>Chemotherapy</a:t>
            </a:r>
          </a:p>
          <a:p>
            <a:pPr lvl="2"/>
            <a:r>
              <a:rPr lang="en-US" dirty="0"/>
              <a:t>BEP</a:t>
            </a:r>
          </a:p>
          <a:p>
            <a:pPr lvl="2"/>
            <a:r>
              <a:rPr lang="en-US" dirty="0"/>
              <a:t>Carboplatin and </a:t>
            </a:r>
            <a:r>
              <a:rPr lang="en-US" dirty="0" err="1"/>
              <a:t>Taxol</a:t>
            </a:r>
            <a:endParaRPr lang="en-US" dirty="0"/>
          </a:p>
          <a:p>
            <a:pPr lvl="2"/>
            <a:r>
              <a:rPr lang="en-US" dirty="0" err="1"/>
              <a:t>GnRH</a:t>
            </a:r>
            <a:r>
              <a:rPr lang="en-US" dirty="0"/>
              <a:t> analogs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5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Granulosa</a:t>
            </a:r>
            <a:r>
              <a:rPr lang="en-US" dirty="0" smtClean="0"/>
              <a:t> Cell Tumor</a:t>
            </a:r>
            <a:endParaRPr lang="en-US" dirty="0"/>
          </a:p>
        </p:txBody>
      </p:sp>
      <p:pic>
        <p:nvPicPr>
          <p:cNvPr id="4" name="Picture 7" descr="granulo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449865"/>
            <a:ext cx="5943600" cy="4164013"/>
          </a:xfrm>
          <a:noFill/>
          <a:ln w="9525">
            <a:solidFill>
              <a:srgbClr val="80B6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39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Granulosa</a:t>
            </a:r>
            <a:r>
              <a:rPr lang="en-US" dirty="0"/>
              <a:t> Cell Tumor</a:t>
            </a:r>
          </a:p>
        </p:txBody>
      </p:sp>
      <p:pic>
        <p:nvPicPr>
          <p:cNvPr id="4" name="Picture 5" descr="granulosathe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074862"/>
            <a:ext cx="5618163" cy="4783138"/>
          </a:xfrm>
          <a:noFill/>
          <a:ln w="9525">
            <a:solidFill>
              <a:srgbClr val="80B6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88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Granulosa</a:t>
            </a:r>
            <a:r>
              <a:rPr lang="en-US" dirty="0"/>
              <a:t> Cell Tumor</a:t>
            </a:r>
          </a:p>
        </p:txBody>
      </p:sp>
      <p:pic>
        <p:nvPicPr>
          <p:cNvPr id="4" name="Picture 5" descr="call exner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0988" y="2238210"/>
            <a:ext cx="6040437" cy="4114800"/>
          </a:xfrm>
          <a:noFill/>
          <a:ln w="9525">
            <a:solidFill>
              <a:srgbClr val="80B6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3916157" y="4768535"/>
            <a:ext cx="960643" cy="1762533"/>
          </a:xfrm>
          <a:prstGeom prst="line">
            <a:avLst/>
          </a:prstGeom>
          <a:noFill/>
          <a:ln w="76200" cmpd="sng">
            <a:solidFill>
              <a:srgbClr val="80B60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4694" y="6446673"/>
            <a:ext cx="1931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Call-</a:t>
            </a:r>
            <a:r>
              <a:rPr lang="en-US" dirty="0" err="1" smtClean="0">
                <a:solidFill>
                  <a:schemeClr val="tx2"/>
                </a:solidFill>
              </a:rPr>
              <a:t>Exner</a:t>
            </a:r>
            <a:r>
              <a:rPr lang="en-US" dirty="0" smtClean="0">
                <a:solidFill>
                  <a:schemeClr val="tx2"/>
                </a:solidFill>
              </a:rPr>
              <a:t> bodies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6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Sertoli-Leydig</a:t>
            </a:r>
            <a:r>
              <a:rPr lang="en-US" dirty="0" smtClean="0"/>
              <a:t>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0094"/>
            <a:ext cx="5338585" cy="36249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Benign</a:t>
            </a:r>
          </a:p>
          <a:p>
            <a:pPr lvl="1"/>
            <a:r>
              <a:rPr lang="en-US" sz="2400" dirty="0" err="1"/>
              <a:t>Sertoli</a:t>
            </a:r>
            <a:r>
              <a:rPr lang="en-US" sz="2400" dirty="0"/>
              <a:t> cell tumors</a:t>
            </a:r>
            <a:r>
              <a:rPr lang="en-US" sz="2400" dirty="0">
                <a:cs typeface="Times New Roman" charset="0"/>
              </a:rPr>
              <a:t>→</a:t>
            </a:r>
            <a:r>
              <a:rPr lang="en-US" sz="2400" dirty="0"/>
              <a:t> no hormones</a:t>
            </a:r>
          </a:p>
          <a:p>
            <a:pPr lvl="1"/>
            <a:r>
              <a:rPr lang="en-US" sz="2400" dirty="0" err="1"/>
              <a:t>Leydig</a:t>
            </a:r>
            <a:r>
              <a:rPr lang="en-US" sz="2400" dirty="0"/>
              <a:t> tumors</a:t>
            </a:r>
            <a:r>
              <a:rPr lang="en-US" sz="2400" dirty="0">
                <a:cs typeface="Times New Roman" charset="0"/>
              </a:rPr>
              <a:t>→</a:t>
            </a:r>
            <a:r>
              <a:rPr lang="en-US" sz="2400" dirty="0"/>
              <a:t> testosterone</a:t>
            </a:r>
          </a:p>
          <a:p>
            <a:r>
              <a:rPr lang="en-US" sz="2800" dirty="0"/>
              <a:t>Potentially Malignant</a:t>
            </a:r>
          </a:p>
          <a:p>
            <a:pPr lvl="1"/>
            <a:r>
              <a:rPr lang="en-US" sz="2400" dirty="0" err="1">
                <a:solidFill>
                  <a:srgbClr val="FF0000"/>
                </a:solidFill>
              </a:rPr>
              <a:t>Sertoli-Leydig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tumors</a:t>
            </a:r>
          </a:p>
          <a:p>
            <a:pPr lvl="1"/>
            <a:r>
              <a:rPr lang="en-US" sz="2400" dirty="0" err="1"/>
              <a:t>Arrhenoblastoma</a:t>
            </a:r>
            <a:r>
              <a:rPr lang="en-US" sz="2400" dirty="0"/>
              <a:t>, </a:t>
            </a:r>
            <a:r>
              <a:rPr lang="en-US" sz="2400" dirty="0" err="1"/>
              <a:t>androblastoma</a:t>
            </a:r>
            <a:endParaRPr lang="en-US" sz="2400" dirty="0"/>
          </a:p>
          <a:p>
            <a:pPr lvl="1"/>
            <a:r>
              <a:rPr lang="en-US" sz="2400" dirty="0"/>
              <a:t>Grade 3</a:t>
            </a:r>
          </a:p>
          <a:p>
            <a:pPr lvl="2"/>
            <a:r>
              <a:rPr lang="en-US" sz="2000" dirty="0"/>
              <a:t>44% five-year survival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12778"/>
              </p:ext>
            </p:extLst>
          </p:nvPr>
        </p:nvGraphicFramePr>
        <p:xfrm>
          <a:off x="5867400" y="4027488"/>
          <a:ext cx="2819400" cy="2514600"/>
        </p:xfrm>
        <a:graphic>
          <a:graphicData uri="http://schemas.openxmlformats.org/drawingml/2006/table">
            <a:tbl>
              <a:tblPr/>
              <a:tblGrid>
                <a:gridCol w="1228725"/>
                <a:gridCol w="1590675"/>
              </a:tblGrid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% Cancer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67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630198"/>
            <a:ext cx="8228013" cy="1927225"/>
          </a:xfrm>
        </p:spPr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7892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81428"/>
              </p:ext>
            </p:extLst>
          </p:nvPr>
        </p:nvGraphicFramePr>
        <p:xfrm>
          <a:off x="695657" y="-8127"/>
          <a:ext cx="7826042" cy="6815327"/>
        </p:xfrm>
        <a:graphic>
          <a:graphicData uri="http://schemas.openxmlformats.org/drawingml/2006/table">
            <a:tbl>
              <a:tblPr/>
              <a:tblGrid>
                <a:gridCol w="2534147"/>
                <a:gridCol w="2534147"/>
                <a:gridCol w="2757748"/>
              </a:tblGrid>
              <a:tr h="790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Dysgerminoma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USO staging if possible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BEP x 3 cycles if stage II-IV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0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Endodermal sinus tumor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Debulk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but preserve fertility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BEP x 3-4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11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Embryonal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carcinoma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Debulk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but preserve fertility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BEP x 3-4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11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Immature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teratoma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Debulk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but preserve fertility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BEP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x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3-4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cycles if &gt; grade 1 even if stage 1A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11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Granulosa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cell tumor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USO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is enough if stage 1A otherwise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debulking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BEP x 3-4 cycles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Carbo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/taxol.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79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Sertoli-leydig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Debulk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but preserve fertility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BEP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x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3-4 cycles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36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smtClean="0"/>
              <a:t>home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233" y="2464270"/>
            <a:ext cx="6064359" cy="4248218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Clr>
                <a:schemeClr val="tx2"/>
              </a:buClr>
              <a:buSzPct val="75000"/>
              <a:buFont typeface="Wingdings" charset="0"/>
              <a:buAutoNum type="arabicPeriod"/>
            </a:pPr>
            <a:r>
              <a:rPr lang="en-US" sz="2800" dirty="0"/>
              <a:t>Common in young women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SzPct val="75000"/>
              <a:buFont typeface="Wingdings" charset="0"/>
              <a:buAutoNum type="arabicPeriod"/>
            </a:pPr>
            <a:r>
              <a:rPr lang="en-US" sz="2800" dirty="0"/>
              <a:t>Tumor markers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SzPct val="75000"/>
              <a:buFont typeface="Wingdings" charset="0"/>
              <a:buAutoNum type="arabicPeriod"/>
            </a:pPr>
            <a:r>
              <a:rPr lang="en-US" sz="2800" dirty="0"/>
              <a:t>Treatment</a:t>
            </a:r>
          </a:p>
          <a:p>
            <a:pPr marL="877888" lvl="1" indent="-533400">
              <a:lnSpc>
                <a:spcPct val="90000"/>
              </a:lnSpc>
              <a:buClr>
                <a:schemeClr val="tx2"/>
              </a:buClr>
              <a:buSzPct val="75000"/>
              <a:buFontTx/>
              <a:buChar char="•"/>
            </a:pPr>
            <a:r>
              <a:rPr lang="en-US" sz="2400" dirty="0"/>
              <a:t>Fertility-sparing surgery</a:t>
            </a:r>
          </a:p>
          <a:p>
            <a:pPr marL="877888" lvl="1" indent="-533400">
              <a:lnSpc>
                <a:spcPct val="90000"/>
              </a:lnSpc>
              <a:buClr>
                <a:schemeClr val="tx2"/>
              </a:buClr>
              <a:buSzPct val="75000"/>
              <a:buFontTx/>
              <a:buChar char="•"/>
            </a:pPr>
            <a:r>
              <a:rPr lang="en-US" sz="2400" dirty="0" err="1"/>
              <a:t>Chemosensitive</a:t>
            </a:r>
            <a:r>
              <a:rPr lang="en-US" sz="2400" dirty="0">
                <a:cs typeface="Times New Roman" charset="0"/>
              </a:rPr>
              <a:t>→</a:t>
            </a:r>
            <a:r>
              <a:rPr lang="en-US" sz="2400" dirty="0"/>
              <a:t> BEP for 3-6 cycles</a:t>
            </a:r>
          </a:p>
          <a:p>
            <a:pPr marL="877888" lvl="1" indent="-533400">
              <a:lnSpc>
                <a:spcPct val="90000"/>
              </a:lnSpc>
              <a:buClr>
                <a:schemeClr val="tx2"/>
              </a:buClr>
              <a:buSzPct val="75000"/>
              <a:buFontTx/>
              <a:buChar char="•"/>
            </a:pPr>
            <a:r>
              <a:rPr lang="en-US" sz="2400" dirty="0"/>
              <a:t>Radiosensitive</a:t>
            </a:r>
          </a:p>
          <a:p>
            <a:pPr marL="609600" indent="-609600">
              <a:lnSpc>
                <a:spcPct val="90000"/>
              </a:lnSpc>
              <a:buClr>
                <a:schemeClr val="tx2"/>
              </a:buClr>
              <a:buSzPct val="75000"/>
              <a:buFont typeface="Wingdings" charset="0"/>
              <a:buAutoNum type="arabicPeriod"/>
            </a:pPr>
            <a:r>
              <a:rPr lang="en-US" sz="2800" dirty="0"/>
              <a:t>No adjuvant chemo for:</a:t>
            </a:r>
          </a:p>
          <a:p>
            <a:pPr marL="877888" lvl="1" indent="-533400">
              <a:lnSpc>
                <a:spcPct val="90000"/>
              </a:lnSpc>
              <a:buClr>
                <a:schemeClr val="tx2"/>
              </a:buClr>
              <a:buSzPct val="75000"/>
              <a:buFontTx/>
              <a:buChar char="•"/>
            </a:pPr>
            <a:r>
              <a:rPr lang="en-US" sz="2400" dirty="0"/>
              <a:t>Stage I pure </a:t>
            </a:r>
            <a:r>
              <a:rPr lang="en-US" sz="2400" dirty="0" err="1"/>
              <a:t>dysgerminoma</a:t>
            </a:r>
            <a:endParaRPr lang="en-US" sz="2400" dirty="0"/>
          </a:p>
          <a:p>
            <a:pPr marL="877888" lvl="1" indent="-533400">
              <a:lnSpc>
                <a:spcPct val="90000"/>
              </a:lnSpc>
              <a:buClr>
                <a:schemeClr val="tx2"/>
              </a:buClr>
              <a:buSzPct val="75000"/>
              <a:buFontTx/>
              <a:buChar char="•"/>
            </a:pPr>
            <a:r>
              <a:rPr lang="en-US" sz="2400" dirty="0"/>
              <a:t>Stage IA grade 1 </a:t>
            </a:r>
            <a:r>
              <a:rPr lang="en-US" sz="2400" dirty="0" smtClean="0"/>
              <a:t>immature </a:t>
            </a:r>
            <a:r>
              <a:rPr lang="en-US" sz="2400" dirty="0" err="1" smtClean="0"/>
              <a:t>teratoma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3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271" y="2770094"/>
            <a:ext cx="6034118" cy="32671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20% of all ovarian tumors</a:t>
            </a:r>
          </a:p>
          <a:p>
            <a:r>
              <a:rPr lang="en-US" dirty="0"/>
              <a:t>2-3% of ovarian malignancies</a:t>
            </a:r>
          </a:p>
          <a:p>
            <a:r>
              <a:rPr lang="en-US" dirty="0"/>
              <a:t>Presentation at young </a:t>
            </a:r>
            <a:r>
              <a:rPr lang="en-US" dirty="0" smtClean="0"/>
              <a:t>age (early 20’s)</a:t>
            </a:r>
            <a:endParaRPr lang="en-US" dirty="0"/>
          </a:p>
          <a:p>
            <a:r>
              <a:rPr lang="en-US" dirty="0"/>
              <a:t>Tumor markers</a:t>
            </a:r>
          </a:p>
          <a:p>
            <a:pPr lvl="1"/>
            <a:r>
              <a:rPr lang="en-US" dirty="0" err="1"/>
              <a:t>hCG</a:t>
            </a:r>
            <a:endParaRPr lang="en-US" dirty="0"/>
          </a:p>
          <a:p>
            <a:pPr lvl="1"/>
            <a:r>
              <a:rPr lang="el-GR" dirty="0">
                <a:cs typeface="Times New Roman" charset="0"/>
              </a:rPr>
              <a:t>α</a:t>
            </a:r>
            <a:r>
              <a:rPr lang="en-US" dirty="0"/>
              <a:t>FP</a:t>
            </a:r>
          </a:p>
          <a:p>
            <a:pPr lvl="1"/>
            <a:r>
              <a:rPr lang="en-US" dirty="0"/>
              <a:t>LDH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6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57537" y="2283997"/>
            <a:ext cx="7046060" cy="4402917"/>
            <a:chOff x="1828800" y="762000"/>
            <a:chExt cx="7086600" cy="5181600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3657600" y="762000"/>
              <a:ext cx="1143000" cy="914400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3505200" y="2438400"/>
              <a:ext cx="1600200" cy="1219200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352800" y="4343400"/>
              <a:ext cx="1981200" cy="160020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486400" y="990600"/>
              <a:ext cx="2819400" cy="434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Dysgerminoma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562600" y="2667000"/>
              <a:ext cx="3124200" cy="923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Embryonal Carcinoma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Polyembryoma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562600" y="4495799"/>
              <a:ext cx="3352800" cy="1412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Teratoma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Endodermal sinus tumor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Choriocarcinoma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905000" y="1295399"/>
              <a:ext cx="1828800" cy="61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tx2"/>
                  </a:solidFill>
                </a:rPr>
                <a:t>Germ cell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905000" y="3124200"/>
              <a:ext cx="1676400" cy="61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chemeClr val="tx2"/>
                  </a:solidFill>
                </a:rPr>
                <a:t>Morula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828800" y="5181600"/>
              <a:ext cx="1524000" cy="615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chemeClr val="tx2"/>
                  </a:solidFill>
                </a:rPr>
                <a:t>Blastula</a:t>
              </a: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3505200" y="4495800"/>
              <a:ext cx="1676400" cy="1295400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038600" y="4572000"/>
              <a:ext cx="533400" cy="457200"/>
            </a:xfrm>
            <a:prstGeom prst="ellipse">
              <a:avLst/>
            </a:prstGeom>
            <a:solidFill>
              <a:schemeClr val="bg2">
                <a:alpha val="2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H="1" flipV="1">
              <a:off x="4419600" y="4876800"/>
              <a:ext cx="1066800" cy="3810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H="1" flipV="1">
              <a:off x="4953000" y="5715000"/>
              <a:ext cx="533400" cy="762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H="1" flipV="1">
              <a:off x="4648200" y="4572000"/>
              <a:ext cx="914400" cy="1524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AutoShape 23"/>
            <p:cNvSpPr>
              <a:spLocks noChangeArrowheads="1"/>
            </p:cNvSpPr>
            <p:nvPr/>
          </p:nvSpPr>
          <p:spPr bwMode="auto">
            <a:xfrm>
              <a:off x="4038600" y="1828800"/>
              <a:ext cx="485775" cy="4429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" name="AutoShape 24"/>
            <p:cNvSpPr>
              <a:spLocks noChangeArrowheads="1"/>
            </p:cNvSpPr>
            <p:nvPr/>
          </p:nvSpPr>
          <p:spPr bwMode="auto">
            <a:xfrm>
              <a:off x="4038600" y="3810000"/>
              <a:ext cx="485775" cy="44291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3962400" y="4495800"/>
              <a:ext cx="6858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3124200" y="4267200"/>
              <a:ext cx="1066800" cy="434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Embryo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3124200" y="4724401"/>
              <a:ext cx="1066800" cy="434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Yolk sac</a:t>
              </a:r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Germ Cell 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0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 Tumors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Dysgerminoma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Endodermal sinus tumor</a:t>
            </a:r>
          </a:p>
          <a:p>
            <a:pPr>
              <a:lnSpc>
                <a:spcPct val="90000"/>
              </a:lnSpc>
            </a:pPr>
            <a:r>
              <a:rPr lang="en-US" sz="3200" dirty="0" err="1"/>
              <a:t>Teratoma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Immature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Mature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Struma </a:t>
            </a:r>
            <a:r>
              <a:rPr lang="en-US" sz="2800" dirty="0" err="1"/>
              <a:t>ovarii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Carcinoid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Choriocarcinoma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 err="1"/>
              <a:t>Embryonal</a:t>
            </a:r>
            <a:r>
              <a:rPr lang="en-US" sz="3200" dirty="0"/>
              <a:t> carcinoma</a:t>
            </a:r>
          </a:p>
          <a:p>
            <a:pPr>
              <a:lnSpc>
                <a:spcPct val="90000"/>
              </a:lnSpc>
            </a:pPr>
            <a:r>
              <a:rPr lang="en-US" sz="3200" dirty="0" err="1"/>
              <a:t>Polyembryoma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Mixed GCT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Combo GCT/Stromal</a:t>
            </a:r>
          </a:p>
          <a:p>
            <a:pPr lvl="1">
              <a:lnSpc>
                <a:spcPct val="90000"/>
              </a:lnSpc>
            </a:pPr>
            <a:r>
              <a:rPr lang="en-US" sz="2800" dirty="0" err="1"/>
              <a:t>Gonadoblastoma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Other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40664" y="2554978"/>
            <a:ext cx="2812606" cy="695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3064" y="3250416"/>
            <a:ext cx="2812606" cy="695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64994" y="2571314"/>
            <a:ext cx="2812606" cy="695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30183" y="3250415"/>
            <a:ext cx="3340619" cy="500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09394" y="4459870"/>
            <a:ext cx="1996110" cy="272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09394" y="5398417"/>
            <a:ext cx="1996110" cy="27213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58185" y="5174076"/>
            <a:ext cx="2613647" cy="374309"/>
          </a:xfrm>
          <a:prstGeom prst="ellipse">
            <a:avLst/>
          </a:prstGeom>
          <a:noFill/>
          <a:ln>
            <a:solidFill>
              <a:srgbClr val="80B6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6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CTOvaryTab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7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Dysgerminoma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113" y="2482848"/>
            <a:ext cx="6094600" cy="326716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Incidence</a:t>
            </a:r>
            <a:endParaRPr lang="en-US" sz="2800" dirty="0"/>
          </a:p>
          <a:p>
            <a:pPr lvl="1"/>
            <a:r>
              <a:rPr lang="en-US" sz="2400" dirty="0"/>
              <a:t>1-2% of ovarian tumors</a:t>
            </a:r>
          </a:p>
          <a:p>
            <a:pPr lvl="1"/>
            <a:r>
              <a:rPr lang="en-US" sz="2400" dirty="0"/>
              <a:t>3-5% of ovarian malignancies</a:t>
            </a:r>
          </a:p>
          <a:p>
            <a:pPr lvl="1"/>
            <a:r>
              <a:rPr lang="en-US" sz="2400" dirty="0"/>
              <a:t>40% of all GCT</a:t>
            </a:r>
          </a:p>
          <a:p>
            <a:pPr lvl="1"/>
            <a:r>
              <a:rPr lang="en-US" sz="2400" dirty="0"/>
              <a:t>Peak incidence age 19</a:t>
            </a:r>
          </a:p>
          <a:p>
            <a:pPr lvl="1"/>
            <a:r>
              <a:rPr lang="en-US" sz="2400" dirty="0"/>
              <a:t>67% stage IA</a:t>
            </a:r>
          </a:p>
          <a:p>
            <a:r>
              <a:rPr lang="en-US" sz="2800" dirty="0"/>
              <a:t>10-15% </a:t>
            </a:r>
            <a:r>
              <a:rPr lang="en-US" sz="2800" dirty="0" err="1"/>
              <a:t>bilaterality</a:t>
            </a:r>
            <a:endParaRPr lang="en-US" sz="2800" dirty="0"/>
          </a:p>
          <a:p>
            <a:pPr lvl="1"/>
            <a:r>
              <a:rPr lang="en-US" sz="2400" dirty="0"/>
              <a:t>20% in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normal </a:t>
            </a:r>
            <a:r>
              <a:rPr lang="en-US" sz="2400" dirty="0" smtClean="0"/>
              <a:t>appearing” opposite ovary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1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Dysgerminoma</a:t>
            </a:r>
            <a:endParaRPr lang="en-US" dirty="0"/>
          </a:p>
        </p:txBody>
      </p:sp>
      <p:pic>
        <p:nvPicPr>
          <p:cNvPr id="4" name="Picture 5" descr="Dysgerminom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8800"/>
            <a:ext cx="6096000" cy="4572000"/>
          </a:xfrm>
          <a:noFill/>
          <a:ln w="9525">
            <a:solidFill>
              <a:srgbClr val="80B6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45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178</TotalTime>
  <Words>1182</Words>
  <Application>Microsoft Macintosh PowerPoint</Application>
  <PresentationFormat>On-screen Show (4:3)</PresentationFormat>
  <Paragraphs>345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Genesis</vt:lpstr>
      <vt:lpstr>Non-epithelial  ovarian cancer</vt:lpstr>
      <vt:lpstr>Types of Ovarian Cancer</vt:lpstr>
      <vt:lpstr>PowerPoint Presentation</vt:lpstr>
      <vt:lpstr>Germ Cell Tumors</vt:lpstr>
      <vt:lpstr>Evolution of Germ Cell Tumors</vt:lpstr>
      <vt:lpstr>Germ Cell Tumors</vt:lpstr>
      <vt:lpstr>PowerPoint Presentation</vt:lpstr>
      <vt:lpstr>Dysgerminoma</vt:lpstr>
      <vt:lpstr>Dysgerminoma</vt:lpstr>
      <vt:lpstr>Dysgerminoma</vt:lpstr>
      <vt:lpstr>Dysgerminoma</vt:lpstr>
      <vt:lpstr>Dysgerminoma</vt:lpstr>
      <vt:lpstr>Dysgerminoma</vt:lpstr>
      <vt:lpstr>Dysgerminoma</vt:lpstr>
      <vt:lpstr>Endodermal Sinus Tumor</vt:lpstr>
      <vt:lpstr>Endodermal Sinus Tumor</vt:lpstr>
      <vt:lpstr>Endodermal Sinus Tumor</vt:lpstr>
      <vt:lpstr>Teratomas</vt:lpstr>
      <vt:lpstr>Immature Teratoma</vt:lpstr>
      <vt:lpstr>Immature Teratoma</vt:lpstr>
      <vt:lpstr>Choriocarcinoma</vt:lpstr>
      <vt:lpstr>Choriocarcinoma</vt:lpstr>
      <vt:lpstr>Embryonal Carcinoma</vt:lpstr>
      <vt:lpstr>Polyembryona</vt:lpstr>
      <vt:lpstr>Gonadoblastoma</vt:lpstr>
      <vt:lpstr>Tumor Markers Germ Cell Tumors</vt:lpstr>
      <vt:lpstr>Germ Cell Tumors Treatment</vt:lpstr>
      <vt:lpstr>Chemotherapy Germ Cell Tumors</vt:lpstr>
      <vt:lpstr>Sex-cord Stromal Tumors</vt:lpstr>
      <vt:lpstr>Granulosa Cell Tumor</vt:lpstr>
      <vt:lpstr>Granulosa Cell Tumor Treatment</vt:lpstr>
      <vt:lpstr>Granulosa Cell Tumor</vt:lpstr>
      <vt:lpstr>Granulosa Cell Tumor</vt:lpstr>
      <vt:lpstr>Granulosa Cell Tumor</vt:lpstr>
      <vt:lpstr>Sertoli-Leydig Tumors</vt:lpstr>
      <vt:lpstr>Take home message</vt:lpstr>
      <vt:lpstr>PowerPoint Presentation</vt:lpstr>
      <vt:lpstr>Take home message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Non-epithelial  ovarian cancer</dc:title>
  <dc:creator>Rachel Miller</dc:creator>
  <cp:lastModifiedBy>khalid akkour</cp:lastModifiedBy>
  <cp:revision>39</cp:revision>
  <dcterms:created xsi:type="dcterms:W3CDTF">2011-10-17T13:09:50Z</dcterms:created>
  <dcterms:modified xsi:type="dcterms:W3CDTF">2017-12-12T10:32:24Z</dcterms:modified>
</cp:coreProperties>
</file>