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91" r:id="rId10"/>
    <p:sldId id="264" r:id="rId11"/>
    <p:sldId id="268" r:id="rId12"/>
    <p:sldId id="269" r:id="rId13"/>
    <p:sldId id="270" r:id="rId14"/>
    <p:sldId id="271" r:id="rId15"/>
    <p:sldId id="272" r:id="rId16"/>
    <p:sldId id="289" r:id="rId17"/>
    <p:sldId id="279" r:id="rId18"/>
    <p:sldId id="280" r:id="rId19"/>
    <p:sldId id="281" r:id="rId20"/>
    <p:sldId id="283" r:id="rId21"/>
    <p:sldId id="282" r:id="rId22"/>
    <p:sldId id="286" r:id="rId23"/>
    <p:sldId id="288" r:id="rId2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9899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85800" y="782777"/>
            <a:ext cx="7772400" cy="9393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371600" y="2539678"/>
            <a:ext cx="6400799" cy="30991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A 57 </a:t>
            </a:r>
            <a:r>
              <a:rPr lang="en-US" sz="4400" b="0" i="0" u="none" strike="noStrike" cap="none" dirty="0" err="1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yo</a:t>
            </a:r>
            <a:r>
              <a:rPr lang="en-US" sz="4400" b="0" i="0" u="none" strike="noStrike" cap="none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 female presents to the emergency room with a large pelvic mass. Answer the following questions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59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regarding her management.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will be the proposed management by the GYN-ONC team for this 57 yo?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 sz="1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COMPREHENSIVE SURGICAL STAGING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 sz="1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Midline laparotomy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 sz="1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Peritoneal washings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 sz="1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Inspection/ palpation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10"/>
              </a:spcBef>
              <a:buClr>
                <a:schemeClr val="dk1"/>
              </a:buClr>
              <a:buSzPct val="96875"/>
              <a:buFont typeface="Arial"/>
              <a:buChar char="–"/>
            </a:pPr>
            <a:r>
              <a:rPr lang="en-US" sz="15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Diaphragm, surface and parenchyma of liver, gallbladder, stomach, spleen, R+L kidney, R+L </a:t>
            </a:r>
            <a:r>
              <a:rPr lang="en-US" sz="155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paracolic</a:t>
            </a:r>
            <a:r>
              <a:rPr lang="en-US" sz="15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gutters, small bowel and mesentery, appendix, ascending, transverse, descending and </a:t>
            </a:r>
            <a:r>
              <a:rPr lang="en-US" sz="155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rectosigmoid</a:t>
            </a:r>
            <a:r>
              <a:rPr lang="en-US" sz="15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colon and mesentery, </a:t>
            </a:r>
            <a:r>
              <a:rPr lang="en-US" sz="155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omentum</a:t>
            </a:r>
            <a:r>
              <a:rPr lang="en-US" sz="15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lesser sac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52"/>
              </a:spcBef>
              <a:buClr>
                <a:schemeClr val="dk1"/>
              </a:buClr>
              <a:buSzPct val="97777"/>
              <a:buFont typeface="Arial"/>
              <a:buNone/>
            </a:pPr>
            <a:endParaRPr sz="175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310"/>
              </a:spcBef>
              <a:buClr>
                <a:schemeClr val="dk1"/>
              </a:buClr>
              <a:buSzPct val="96875"/>
              <a:buFont typeface="Arial"/>
              <a:buChar char="–"/>
            </a:pPr>
            <a:r>
              <a:rPr lang="en-US" sz="15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PALN and PLN, ovaries, tubes, uterus, bladder peritoneum and cul-de-sac.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52"/>
              </a:spcBef>
              <a:buClr>
                <a:schemeClr val="dk1"/>
              </a:buClr>
              <a:buSzPct val="97777"/>
              <a:buFont typeface="Arial"/>
              <a:buNone/>
            </a:pPr>
            <a:endParaRPr sz="175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 sz="1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TAH BSO frozen </a:t>
            </a:r>
            <a:r>
              <a:rPr lang="en-US" sz="175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 sz="175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Retroperitoneal </a:t>
            </a:r>
            <a:r>
              <a:rPr lang="en-US" sz="1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lymphadenectomy (pelvic, </a:t>
            </a:r>
            <a:r>
              <a:rPr lang="en-US" sz="175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paraaortic</a:t>
            </a:r>
            <a:r>
              <a:rPr lang="en-US" sz="175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nodes)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 sz="175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omentectomy</a:t>
            </a:r>
            <a:endParaRPr lang="en-US" sz="175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 sz="1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diaphragmatic scrapings / biopsies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 sz="1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Peritoneal biopsies of suspicious areas or adhesions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 sz="1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no disease, multiple biopsies of peritoneum from cul-de-sac, </a:t>
            </a:r>
            <a:r>
              <a:rPr lang="en-US" sz="175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paracolic</a:t>
            </a:r>
            <a:r>
              <a:rPr lang="en-US" sz="1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gutters, bladder peritoneum, intestinal mesenteries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Pathology of frozen section result shows Grade 2 papillary serous adenocarcinoma of the ovary.  The patient’s pelvic lymph nodes are positive. No mets are seen.   What is her surgical stage?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Stage IIIA1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will be the management for this patient?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Primary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cytoreductive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surgery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Aiming for Optimal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debulking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(&lt; 1cm macroscopic residual)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Chemotherapy: 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6-9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cycles IV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carboplatinum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&amp;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paclitaxel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</a:t>
            </a:r>
            <a:r>
              <a:rPr lang="en-US" sz="32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neoadjuvant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chemo 3 cycles followed by interval </a:t>
            </a:r>
            <a:r>
              <a:rPr lang="en-US" sz="32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debulking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followed by adjuvant chemo for 3 cycles.</a:t>
            </a:r>
            <a:endParaRPr lang="en-US"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 3 serious side effects of Carboplatin, Cisplatin and Paclitaxol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85343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en-US" sz="2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Carbo: myelosuppression(esp Platelets), hypersensitivity, less N&amp;V and neuropathy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ct val="98666"/>
              <a:buFont typeface="Arial"/>
              <a:buNone/>
            </a:pPr>
            <a:endParaRPr sz="29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en-US" sz="2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Cisplatin: nephrotoxic, neuropathy, severe N&amp;V, metallic taste, anorexia, ototoxicity, hypersensitivity, less hematologic toxicity than carbo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ct val="98666"/>
              <a:buFont typeface="Arial"/>
              <a:buNone/>
            </a:pPr>
            <a:endParaRPr sz="29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en-US" sz="2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Paclitaxol: myelosuppression, hypersensitivity, neurotoxic, alopecia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23868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Patient presented 15 months later with an evidence of recurrent disease </a:t>
            </a:r>
            <a:br>
              <a:rPr lang="en-US" sz="395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she asked you about surgery</a:t>
            </a:r>
            <a:r>
              <a:rPr lang="en-US" sz="39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role </a:t>
            </a:r>
            <a:r>
              <a:rPr lang="en-US" sz="39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secondary </a:t>
            </a:r>
            <a:r>
              <a:rPr lang="en-US" sz="395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cytoreductive</a:t>
            </a:r>
            <a:r>
              <a:rPr lang="en-US" sz="39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surgery?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457200" y="3879097"/>
            <a:ext cx="8229600" cy="224706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evidence of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ascites or ascites less than 500 cc</a:t>
            </a:r>
            <a:endParaRPr lang="en-US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Solitary site recurrence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Platinum sensitive disease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Prolonged disease free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interval &gt; 12 months</a:t>
            </a:r>
            <a:endParaRPr lang="en-US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definition of Platinum sensitive/ resistant/ refractory?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Platinum sensitive = no recurrence more than 6 months after completion of primary platinum based chemo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Platinum resistance = less than 6 months before recurrence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Platinum refractory = progression while on primary platinum chemo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6"/>
            <a:ext cx="8229600" cy="1482263"/>
          </a:xfrm>
        </p:spPr>
        <p:txBody>
          <a:bodyPr/>
          <a:lstStyle/>
          <a:p>
            <a:r>
              <a:rPr lang="en-US" sz="4000" b="1" dirty="0" smtClean="0"/>
              <a:t>what hereditary syndromes that you know can give rise to ovarian cancer ?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04974"/>
            <a:ext cx="8229600" cy="3221189"/>
          </a:xfrm>
        </p:spPr>
        <p:txBody>
          <a:bodyPr/>
          <a:lstStyle/>
          <a:p>
            <a:r>
              <a:rPr lang="en-US" sz="3200" dirty="0" smtClean="0"/>
              <a:t>BRCA1, BRCA2</a:t>
            </a:r>
          </a:p>
          <a:p>
            <a:endParaRPr lang="en-US" sz="3200" dirty="0"/>
          </a:p>
          <a:p>
            <a:r>
              <a:rPr lang="en-US" sz="3200" dirty="0" smtClean="0"/>
              <a:t>HNPCC (LYNCH SYNDROME)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0428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% of Ovarian cancers are hereditary? Name 3 genetic mutations.</a:t>
            </a:r>
          </a:p>
        </p:txBody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– 10% of all ovarian cancers: BRCA1, BRCA2, HNPCC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lifetime risk of ovarian ca BRCA1 – 40%, BRCA2 – 25%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lifetime risk of breast ca for BRCA1 or BRCA 2 – 56-87%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Occur 10 years earlier than non-hereditary ca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 risks of ovarian and breast cancer in the general population and in BRCA patients?</a:t>
            </a:r>
          </a:p>
        </p:txBody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Breast Ca: 12% vs 80%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Ovarian Ca: 1.3% vs 25% (BRCA2) vs 40% (BRCA1)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management of pts with BRCA mutations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Annual or biannual TVUS, CA 125 and pelvic exam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Mammography starting at age 30 if strong family </a:t>
            </a:r>
            <a:r>
              <a:rPr lang="en-US" sz="25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hx</a:t>
            </a:r>
            <a:r>
              <a:rPr lang="en-US" sz="2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breast </a:t>
            </a:r>
            <a:r>
              <a:rPr lang="en-US" sz="25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</a:t>
            </a:r>
            <a:r>
              <a:rPr lang="en-US" sz="2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alternating with MRI every 6 months.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Prophylactic BSO  done at age 40, post-op risk reduced to 0.8%, doesn’t protect against peritoneal </a:t>
            </a:r>
            <a:r>
              <a:rPr lang="en-US" sz="25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</a:t>
            </a:r>
            <a:r>
              <a:rPr lang="en-US" sz="2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(4%), decreases risk of breast </a:t>
            </a:r>
            <a:r>
              <a:rPr lang="en-US" sz="25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</a:t>
            </a:r>
            <a:r>
              <a:rPr lang="en-US" sz="2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significantly, consider TAH BSO (reduce FT </a:t>
            </a:r>
            <a:r>
              <a:rPr lang="en-US" sz="25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</a:t>
            </a:r>
            <a:r>
              <a:rPr lang="en-US" sz="2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OCP:  Women with BRCA mutations can reduce ovarian cancer risk by 60%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TL: reduces risk by 39%, decreases blood supply to ovary and decreases carcinogens passing via tube into pelvis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documented HNPCC, periodic mammography, colonoscopy and endometrial </a:t>
            </a:r>
            <a:r>
              <a:rPr lang="en-US" sz="25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biopsy and urine cytology</a:t>
            </a:r>
            <a:endParaRPr lang="en-US" sz="25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386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will you look for on history and physical?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113284"/>
            <a:ext cx="8229600" cy="50128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HISTORY (name Risk Factors)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 sz="1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 sz="1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Ethnicity (Ashkenazi Jewish, white)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 sz="1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LMP, menopause Status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 sz="1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PMH: Cancers:  breast, uterine, ovarian, colon, lymphoma, DM, HTN, obesity,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 sz="1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PSH:  TL, Ovarian cysts, OR/ pathology reports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 sz="1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FAMILY HX: breast, uterine, ovarian, Colon, lymphoma, endometriosis, fibroid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 sz="1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MEDICATIONS:  no OCP, HRT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 sz="1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ALLERGIES: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 sz="1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HABITS:  smoking ETOH, drugs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 sz="1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SOCIAL:  occupation, marital status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 sz="1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POBS:  GPTLA, </a:t>
            </a:r>
            <a:r>
              <a:rPr lang="en-US" sz="175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nulliparity</a:t>
            </a:r>
            <a:r>
              <a:rPr lang="en-US" sz="1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infertility, IVF, did not breastfeed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 sz="1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PGYN: 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10"/>
              </a:spcBef>
              <a:buClr>
                <a:schemeClr val="dk1"/>
              </a:buClr>
              <a:buSzPct val="96875"/>
              <a:buFont typeface="Arial"/>
              <a:buChar char="–"/>
            </a:pPr>
            <a:r>
              <a:rPr lang="en-US" sz="15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early menarche, late menopause, regularity of cycles, PAP </a:t>
            </a:r>
            <a:r>
              <a:rPr lang="en-US" sz="155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hx</a:t>
            </a:r>
            <a:r>
              <a:rPr lang="en-US" sz="15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STI’s/PID, PCOS,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10"/>
              </a:spcBef>
              <a:buClr>
                <a:schemeClr val="dk1"/>
              </a:buClr>
              <a:buSzPct val="96875"/>
              <a:buFont typeface="Arial"/>
              <a:buChar char="–"/>
            </a:pPr>
            <a:r>
              <a:rPr lang="en-US" sz="155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Hx</a:t>
            </a:r>
            <a:r>
              <a:rPr lang="en-US" sz="15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pelvic radiation, last </a:t>
            </a:r>
            <a:r>
              <a:rPr lang="en-US" sz="155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mamo</a:t>
            </a:r>
            <a:r>
              <a:rPr lang="en-US" sz="15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 colonoscopy) (BRCA, HNPCC, age of </a:t>
            </a:r>
            <a:r>
              <a:rPr lang="en-US" sz="155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Dx</a:t>
            </a:r>
            <a:r>
              <a:rPr lang="en-US" sz="15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10"/>
              </a:spcBef>
              <a:buClr>
                <a:schemeClr val="dk1"/>
              </a:buClr>
              <a:buSzPct val="96875"/>
              <a:buFont typeface="Arial"/>
              <a:buChar char="–"/>
            </a:pPr>
            <a:r>
              <a:rPr lang="en-US" sz="15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benign </a:t>
            </a:r>
            <a:r>
              <a:rPr lang="en-US" sz="155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gyn</a:t>
            </a:r>
            <a:r>
              <a:rPr lang="en-US" sz="15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pathology (endometriosis, </a:t>
            </a:r>
            <a:r>
              <a:rPr lang="en-US" sz="155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</a:t>
            </a:r>
            <a:r>
              <a:rPr lang="en-US" sz="15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cysts, fibroids, </a:t>
            </a:r>
            <a:r>
              <a:rPr lang="en-US" sz="155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adenomyosis</a:t>
            </a:r>
            <a:r>
              <a:rPr lang="en-US" sz="15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hot flushes, </a:t>
            </a:r>
            <a:r>
              <a:rPr lang="en-US" sz="155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vag</a:t>
            </a:r>
            <a:r>
              <a:rPr lang="en-US" sz="15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dryness, PM bleeding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•"/>
            </a:pPr>
            <a:r>
              <a:rPr lang="en-US" sz="1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HPI: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10"/>
              </a:spcBef>
              <a:buClr>
                <a:schemeClr val="dk1"/>
              </a:buClr>
              <a:buSzPct val="96875"/>
              <a:buFont typeface="Arial"/>
              <a:buChar char="–"/>
            </a:pPr>
            <a:r>
              <a:rPr lang="en-US" sz="155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abd</a:t>
            </a:r>
            <a:r>
              <a:rPr lang="en-US" sz="15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pain/bloating, N/V, urinary frequency / urgency/dysuria, constipation / diarrhea/</a:t>
            </a:r>
            <a:r>
              <a:rPr lang="en-US" sz="155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dyschezia</a:t>
            </a:r>
            <a:r>
              <a:rPr lang="en-US" sz="15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bloody stool, early satiety / anorexia, vaginal bleeding, constitutional symptoms:  fatigue, weight loss, weakness, anorexia.  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10"/>
              </a:spcBef>
              <a:buClr>
                <a:schemeClr val="dk1"/>
              </a:buClr>
              <a:buSzPct val="96875"/>
              <a:buFont typeface="Arial"/>
              <a:buChar char="–"/>
            </a:pPr>
            <a:r>
              <a:rPr lang="en-US" sz="15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Symptoms progression/duration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10"/>
              </a:spcBef>
              <a:buClr>
                <a:schemeClr val="dk1"/>
              </a:buClr>
              <a:buSzPct val="96875"/>
              <a:buFont typeface="Arial"/>
              <a:buChar char="–"/>
            </a:pPr>
            <a:r>
              <a:rPr lang="en-US" sz="15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Activities of daily living/ functional status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is BRCA </a:t>
            </a:r>
            <a:r>
              <a:rPr lang="en-US" sz="39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Prognosis </a:t>
            </a:r>
            <a:r>
              <a:rPr lang="en-US" sz="395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different </a:t>
            </a:r>
            <a:r>
              <a:rPr lang="en-US" sz="39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other </a:t>
            </a:r>
            <a:r>
              <a:rPr lang="en-US" sz="395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</a:t>
            </a:r>
            <a:r>
              <a:rPr lang="en-US" sz="39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95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</a:t>
            </a:r>
            <a:r>
              <a:rPr lang="en-US" sz="39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patients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Improved overall survival for BRCA cancers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  <a:buSzPct val="99200"/>
              <a:buFont typeface="Arial"/>
              <a:buNone/>
            </a:pPr>
            <a:endParaRPr sz="25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</a:t>
            </a:r>
            <a:r>
              <a:rPr lang="en-US" sz="25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grade </a:t>
            </a:r>
            <a:endParaRPr lang="en-US" sz="25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  <a:buSzPct val="99200"/>
              <a:buFont typeface="Arial"/>
              <a:buNone/>
            </a:pPr>
            <a:endParaRPr sz="25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Papillary serous histology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  <a:buSzPct val="99200"/>
              <a:buFont typeface="Arial"/>
              <a:buNone/>
            </a:pPr>
            <a:endParaRPr sz="25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sensitive to radiation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5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sensitive to chemotherapy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  <a:buSzPct val="99200"/>
              <a:buFont typeface="Arial"/>
              <a:buNone/>
            </a:pPr>
            <a:endParaRPr sz="25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longer interval to recurrence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type of ovarian Ca can you get after TAH BSO?</a:t>
            </a:r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Primary peritoneal carcinoma </a:t>
            </a:r>
            <a:endParaRPr lang="en-US"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30826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risk of ovarian </a:t>
            </a:r>
            <a:r>
              <a:rPr lang="en-US" sz="44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</a:t>
            </a:r>
            <a: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HNPCC </a:t>
            </a:r>
            <a:r>
              <a:rPr lang="en-US" sz="44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pts</a:t>
            </a:r>
            <a: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r>
              <a:rPr lang="en-US" sz="4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&amp; What </a:t>
            </a:r>
            <a: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 of hereditary </a:t>
            </a:r>
            <a:r>
              <a:rPr lang="en-US" sz="44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</a:t>
            </a:r>
            <a: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</a:t>
            </a:r>
            <a: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due to HNPCC?</a:t>
            </a:r>
          </a:p>
        </p:txBody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457200" y="3357245"/>
            <a:ext cx="8229600" cy="27689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3-fold increase risk in ovarian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</a:t>
            </a:r>
            <a:endParaRPr lang="en-US"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16% of hereditary ovarian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</a:t>
            </a:r>
            <a:endParaRPr lang="en-US"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decreases a woman’s risk of Ov Ca?</a:t>
            </a:r>
          </a:p>
        </p:txBody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Surgery: TL, BSO, Salpingectomy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Decreased estrogenic effect: Multiparity, breastfeeding, OCP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 EXAM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VITAL SIGNS, height weight BMI, general appearance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LYMPHADENOPATHY:  supraclavicular, inguinal, pelvic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HEENT:  thyroid, nodes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CVS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RESP: pleural effusion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BREAST EXAM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ABDOMINAL EXAM:  </a:t>
            </a: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ascites</a:t>
            </a: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masses, tenderness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PELVIC, RECTAL AND PV/PR (cul de sac nodules/masses)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work up you want to do?</a:t>
            </a:r>
            <a:endParaRPr lang="en-US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417650"/>
            <a:ext cx="8229600" cy="4708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CBC, T &amp; 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Creatinine, BUN, lytes, LFT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CA-125, CEA, CA 19.9 (mucinous, pancreas), 15.3 (breast)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Pap test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Cultures, endometrial Bx if indicated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ULTRASOUND for RMI 2 score (TVUS and Abd)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CXR, ECG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r/o other primary as Hx indicates: Barium enema, colonoscopy, mammogram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UA, cytology, C&amp;S if positive hx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BHCG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Paracentesis/ omental bx can be considered: often non diagnostic. Still need surgical staging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CT/ MRI/ bone scan/ PET not  necessary pre-op if US and RMI score abnormal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417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your differential diagnosis of a pelvic mass?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287234"/>
            <a:ext cx="8229600" cy="48389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Benign (Ovarian/ Other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Gyn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 GI/ GU)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Endometrioma</a:t>
            </a:r>
            <a:endParaRPr lang="en-US"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Dermoid</a:t>
            </a:r>
            <a:endParaRPr lang="en-US"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Cystadenoma</a:t>
            </a:r>
            <a:endParaRPr lang="en-US"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Functional ovarian cyst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Ruptured / hemorrhagic ovarian cyst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Fibroid,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adenomyosis</a:t>
            </a:r>
            <a:endParaRPr lang="en-US"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TOA,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hyrdosalpinx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paratubal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cyst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Ectopic (pre menopausal)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Diverticulosis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Pelvic kidney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MALIGNANT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Primary Ovarian CA (epithelial)- borderline,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cystadenocarcinoma</a:t>
            </a:r>
            <a:endParaRPr lang="en-US"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Sex cord / stromal tumor (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Granulosa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cell causes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PMBleed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Sertoli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Leydig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Metastatic Ovarian (breast, stomach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etc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Endometrial CA,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Cervical mass/ cancer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Uterine Sarcoma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Fallopian Tube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</a:t>
            </a:r>
            <a:endParaRPr lang="en-US"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Colon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Lymphoma/ Leukemia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Germ cell tumors usually NOT in this age group (different OSCE)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 ultrasound criteria suggestive of an ovarian malignancy?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en-US" sz="2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Multiloculated, complex mass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en-US" sz="2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Solid echogenic components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en-US" sz="2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Bilateral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en-US" sz="2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Ascites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en-US" sz="2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Peritoneal nodularities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en-US" sz="2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 5 cm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en-US" sz="2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Thick septations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en-US" sz="2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Papillary </a:t>
            </a:r>
            <a:r>
              <a:rPr lang="en-US" sz="2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excrescences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en-US" sz="2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Central vascularity on Doppler</a:t>
            </a:r>
          </a:p>
          <a:p>
            <a:pPr marL="0" marR="0" lvl="0" indent="0" algn="l" rtl="0">
              <a:lnSpc>
                <a:spcPct val="80000"/>
              </a:lnSpc>
              <a:spcBef>
                <a:spcPts val="590"/>
              </a:spcBef>
              <a:buNone/>
            </a:pPr>
            <a:endParaRPr sz="29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 the specific criteria and scoring system for the RMI II.  What is the specificity of this index?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97826"/>
              <a:buFont typeface="Arial"/>
              <a:buChar char="•"/>
            </a:pPr>
            <a:r>
              <a:rPr lang="en-US" sz="2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RMI II = ultrasound score x [CA-125 level] x menopause score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50"/>
              </a:spcBef>
              <a:buClr>
                <a:schemeClr val="dk1"/>
              </a:buClr>
              <a:buSzPct val="97826"/>
              <a:buFont typeface="Arial"/>
              <a:buChar char="•"/>
            </a:pPr>
            <a:r>
              <a:rPr lang="en-US" sz="2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RMI II &gt; 200  high risk of malignancy, Refer to gyn onc.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50"/>
              </a:spcBef>
              <a:buClr>
                <a:schemeClr val="dk1"/>
              </a:buClr>
              <a:buSzPct val="97826"/>
              <a:buFont typeface="Arial"/>
              <a:buChar char="•"/>
            </a:pPr>
            <a:r>
              <a:rPr lang="en-US" sz="2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 the components of the RMI  2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ct val="97391"/>
              <a:buFont typeface="Arial"/>
              <a:buNone/>
            </a:pPr>
            <a:endParaRPr sz="2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50"/>
              </a:spcBef>
              <a:buClr>
                <a:schemeClr val="dk1"/>
              </a:buClr>
              <a:buSzPct val="97826"/>
              <a:buFont typeface="Arial"/>
              <a:buChar char="•"/>
            </a:pPr>
            <a:r>
              <a:rPr lang="en-US" sz="2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U/S  score: Multilocular cyst, presence of solid areas, bilaterality, presence of ascites, presence of intra-abdominal mets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0"/>
              </a:spcBef>
              <a:buClr>
                <a:schemeClr val="dk1"/>
              </a:buClr>
              <a:buSzPct val="97500"/>
              <a:buFont typeface="Arial"/>
              <a:buChar char="–"/>
            </a:pPr>
            <a:r>
              <a:rPr lang="en-US"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= 0 or 1 abnormality, 4 = 2 or &gt; abnormalities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ct val="97391"/>
              <a:buFont typeface="Arial"/>
              <a:buNone/>
            </a:pPr>
            <a:endParaRPr sz="2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50"/>
              </a:spcBef>
              <a:buClr>
                <a:schemeClr val="dk1"/>
              </a:buClr>
              <a:buSzPct val="97826"/>
              <a:buFont typeface="Arial"/>
              <a:buChar char="•"/>
            </a:pPr>
            <a:r>
              <a:rPr lang="en-US" sz="2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Menopausal score: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0"/>
              </a:spcBef>
              <a:buClr>
                <a:schemeClr val="dk1"/>
              </a:buClr>
              <a:buSzPct val="97500"/>
              <a:buFont typeface="Arial"/>
              <a:buChar char="–"/>
            </a:pPr>
            <a:r>
              <a:rPr lang="en-US"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Premenopausal = 1 and Postmenopausal = 4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2"/>
              </a:spcBef>
              <a:buClr>
                <a:schemeClr val="dk1"/>
              </a:buClr>
              <a:buSzPct val="98000"/>
              <a:buFont typeface="Arial"/>
              <a:buNone/>
            </a:pPr>
            <a:endParaRPr sz="19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50"/>
              </a:spcBef>
              <a:buClr>
                <a:schemeClr val="dk1"/>
              </a:buClr>
              <a:buSzPct val="97826"/>
              <a:buFont typeface="Arial"/>
              <a:buChar char="•"/>
            </a:pPr>
            <a:r>
              <a:rPr lang="en-US" sz="2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Specificity of RMI II:   90%     ppv = 80%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ct val="97391"/>
              <a:buFont typeface="Arial"/>
              <a:buNone/>
            </a:pPr>
            <a:endParaRPr sz="2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patient’s result show the following: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TVUS:     bilateral ovarian masses, solid &amp; cystic components and ascites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CA-125:     100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much is RMI score and how will you manage her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patient’s result show the following: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TVUS:     bilateral ovarian masses, solid &amp; cystic components and ascites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CA-125:     100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much is RMI score and how will you manage her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4x4x100 = 1600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 to Gynecology Oncology</a:t>
            </a:r>
            <a:endParaRPr lang="en-US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4400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1495</Words>
  <Application>Microsoft Macintosh PowerPoint</Application>
  <PresentationFormat>On-screen Show (4:3)</PresentationFormat>
  <Paragraphs>179</Paragraphs>
  <Slides>23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 </vt:lpstr>
      <vt:lpstr>What will you look for on history and physical?</vt:lpstr>
      <vt:lpstr>PHYSICAL EXAM</vt:lpstr>
      <vt:lpstr>What work up you want to do?</vt:lpstr>
      <vt:lpstr>What is your differential diagnosis of a pelvic mass?</vt:lpstr>
      <vt:lpstr>What are the ultrasound criteria suggestive of an ovarian malignancy?</vt:lpstr>
      <vt:lpstr>List the specific criteria and scoring system for the RMI II.  What is the specificity of this index?</vt:lpstr>
      <vt:lpstr>Your patient’s result show the following:</vt:lpstr>
      <vt:lpstr>Your patient’s result show the following:</vt:lpstr>
      <vt:lpstr>What will be the proposed management by the GYN-ONC team for this 57 yo?</vt:lpstr>
      <vt:lpstr> </vt:lpstr>
      <vt:lpstr>What will be the management for this patient?</vt:lpstr>
      <vt:lpstr>Name 3 serious side effects of Carboplatin, Cisplatin and Paclitaxol</vt:lpstr>
      <vt:lpstr>Patient presented 15 months later with an evidence of recurrent disease  and she asked you about surgery what is the role for secondary cytoreductive surgery?</vt:lpstr>
      <vt:lpstr>What is the definition of Platinum sensitive/ resistant/ refractory?</vt:lpstr>
      <vt:lpstr>what hereditary syndromes that you know can give rise to ovarian cancer ?</vt:lpstr>
      <vt:lpstr>What % of Ovarian cancers are hereditary? Name 3 genetic mutations.</vt:lpstr>
      <vt:lpstr>What are the risks of ovarian and breast cancer in the general population and in BRCA patients?</vt:lpstr>
      <vt:lpstr>Describe management of pts with BRCA mutations</vt:lpstr>
      <vt:lpstr>How is BRCA Prognosis different from other ov ca patients</vt:lpstr>
      <vt:lpstr>What type of ovarian Ca can you get after TAH BSO?</vt:lpstr>
      <vt:lpstr>What is the risk of ovarian ca in HNPCC pts? &amp; What % of hereditary ov ca is due to HNPCC?</vt:lpstr>
      <vt:lpstr>What decreases a woman’s risk of Ov Ca?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Ovarian Ca includes Hereditary</dc:title>
  <cp:lastModifiedBy>khalid akkour</cp:lastModifiedBy>
  <cp:revision>8</cp:revision>
  <dcterms:modified xsi:type="dcterms:W3CDTF">2017-03-15T22:57:10Z</dcterms:modified>
</cp:coreProperties>
</file>