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7" r:id="rId11"/>
    <p:sldId id="269" r:id="rId12"/>
    <p:sldId id="271" r:id="rId13"/>
    <p:sldId id="272" r:id="rId14"/>
    <p:sldId id="275" r:id="rId15"/>
    <p:sldId id="276" r:id="rId16"/>
    <p:sldId id="277" r:id="rId17"/>
    <p:sldId id="279" r:id="rId18"/>
    <p:sldId id="282" r:id="rId19"/>
    <p:sldId id="283" r:id="rId20"/>
    <p:sldId id="285" r:id="rId21"/>
    <p:sldId id="286" r:id="rId22"/>
    <p:sldId id="263" r:id="rId23"/>
    <p:sldId id="293" r:id="rId24"/>
    <p:sldId id="264" r:id="rId25"/>
    <p:sldId id="295" r:id="rId26"/>
    <p:sldId id="296" r:id="rId27"/>
    <p:sldId id="297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89789" autoAdjust="0"/>
  </p:normalViewPr>
  <p:slideViewPr>
    <p:cSldViewPr>
      <p:cViewPr varScale="1">
        <p:scale>
          <a:sx n="117" d="100"/>
          <a:sy n="117" d="100"/>
        </p:scale>
        <p:origin x="1762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0D6A2CB-783A-4329-925E-C11AF57FB618}" type="datetimeFigureOut">
              <a:rPr lang="ar-SA" smtClean="0"/>
              <a:pPr/>
              <a:t>08/03/1439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CC4B6F6-A1B2-4295-87F2-CD1D4C18ECD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280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08/03/1439</a:t>
            </a:fld>
            <a:endParaRPr lang="ar-S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08/03/1439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08/03/1439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909A1-F7EF-49E0-BCB6-1F2286BC61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08/03/1439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08/03/1439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08/03/1439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08/03/1439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08/03/1439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08/03/1439</a:t>
            </a:fld>
            <a:endParaRPr lang="ar-S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08/03/1439</a:t>
            </a:fld>
            <a:endParaRPr lang="ar-S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08/03/1439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5954C8-A10B-4B78-A1E7-9F71C160D782}" type="datetimeFigureOut">
              <a:rPr lang="ar-SA" smtClean="0"/>
              <a:pPr/>
              <a:t>08/03/1439</a:t>
            </a:fld>
            <a:endParaRPr lang="ar-S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96" y="2780928"/>
            <a:ext cx="9001000" cy="28083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sz="2800" b="1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rgbClr val="0070C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rgbClr val="005696"/>
                </a:solidFill>
              </a:rPr>
              <a:t>Dr. Saleh AlAsiri, MD, FRCSC, FACOG, FACS, FICS</a:t>
            </a:r>
          </a:p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</a:rPr>
              <a:t>Assistant Professor, Consultant</a:t>
            </a:r>
          </a:p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</a:rPr>
              <a:t>Reproductive Endocrinology &amp; infertility</a:t>
            </a:r>
          </a:p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</a:rPr>
              <a:t>Department of Obstetrics &amp; Gynecology</a:t>
            </a:r>
          </a:p>
          <a:p>
            <a:pPr>
              <a:defRPr/>
            </a:pPr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148551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7200" b="1" dirty="0">
                <a:solidFill>
                  <a:srgbClr val="FF0000"/>
                </a:solidFill>
              </a:rPr>
              <a:t>Fetal Assessment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Contraction stress test (CST)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Causing uterine contraction over </a:t>
            </a:r>
            <a:r>
              <a:rPr lang="en-US" b="1" dirty="0">
                <a:solidFill>
                  <a:schemeClr val="tx1"/>
                </a:solidFill>
              </a:rPr>
              <a:t>20 minutes 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At least </a:t>
            </a:r>
            <a:r>
              <a:rPr lang="en-US" b="1" dirty="0">
                <a:solidFill>
                  <a:schemeClr val="tx1"/>
                </a:solidFill>
              </a:rPr>
              <a:t>2 uterine contractions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Uterine contraction restrict O2 delivery to the fetus </a:t>
            </a:r>
          </a:p>
          <a:p>
            <a:pPr algn="l" rtl="0"/>
            <a:r>
              <a:rPr lang="en-US" b="1" dirty="0">
                <a:solidFill>
                  <a:schemeClr val="tx1"/>
                </a:solidFill>
              </a:rPr>
              <a:t>Normal</a:t>
            </a:r>
            <a:r>
              <a:rPr lang="en-US" dirty="0">
                <a:solidFill>
                  <a:schemeClr val="tx1"/>
                </a:solidFill>
              </a:rPr>
              <a:t> fetus will tolerate contraction</a:t>
            </a:r>
          </a:p>
          <a:p>
            <a:pPr algn="l" rtl="0"/>
            <a:r>
              <a:rPr lang="en-US" b="1" dirty="0">
                <a:solidFill>
                  <a:schemeClr val="tx1"/>
                </a:solidFill>
              </a:rPr>
              <a:t>Hypoxic</a:t>
            </a:r>
            <a:r>
              <a:rPr lang="en-US" dirty="0">
                <a:solidFill>
                  <a:schemeClr val="tx1"/>
                </a:solidFill>
              </a:rPr>
              <a:t> fetus will have </a:t>
            </a:r>
            <a:r>
              <a:rPr lang="en-US" b="1" i="1" u="sng" dirty="0">
                <a:solidFill>
                  <a:schemeClr val="tx1"/>
                </a:solidFill>
              </a:rPr>
              <a:t>late deceleration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Non stress test (NST)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6027"/>
            <a:ext cx="8686800" cy="4739357"/>
          </a:xfrm>
        </p:spPr>
        <p:txBody>
          <a:bodyPr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Main advantage over CST is </a:t>
            </a:r>
            <a:r>
              <a:rPr lang="en-US" u="sng" dirty="0">
                <a:solidFill>
                  <a:schemeClr val="tx1"/>
                </a:solidFill>
              </a:rPr>
              <a:t>no need for contraction</a:t>
            </a: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l" rtl="0"/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70C0"/>
                </a:solidFill>
              </a:rPr>
              <a:t>Non stress test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752"/>
            <a:ext cx="8686800" cy="4883373"/>
          </a:xfrm>
        </p:spPr>
        <p:txBody>
          <a:bodyPr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The baseline </a:t>
            </a:r>
            <a:r>
              <a:rPr lang="en-US" b="1" dirty="0">
                <a:solidFill>
                  <a:schemeClr val="tx1"/>
                </a:solidFill>
              </a:rPr>
              <a:t>120-160</a:t>
            </a:r>
            <a:r>
              <a:rPr lang="en-US" dirty="0">
                <a:solidFill>
                  <a:schemeClr val="tx1"/>
                </a:solidFill>
              </a:rPr>
              <a:t> beats/minute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Different criteria in fetuses &lt;32w</a:t>
            </a:r>
          </a:p>
          <a:p>
            <a:pPr algn="l" eaLnBrk="1" hangingPunct="1"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A- Reactive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l" eaLnBrk="1" hangingPunct="1"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At least </a:t>
            </a:r>
            <a:r>
              <a:rPr lang="en-US" b="1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accelerations from base line of </a:t>
            </a:r>
            <a:r>
              <a:rPr lang="en-US" b="1" dirty="0">
                <a:solidFill>
                  <a:schemeClr val="tx1"/>
                </a:solidFill>
              </a:rPr>
              <a:t>15 </a:t>
            </a:r>
            <a:r>
              <a:rPr lang="en-US" b="1" dirty="0" err="1">
                <a:solidFill>
                  <a:schemeClr val="tx1"/>
                </a:solidFill>
              </a:rPr>
              <a:t>bpm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for at least </a:t>
            </a:r>
            <a:r>
              <a:rPr lang="en-US" b="1" dirty="0">
                <a:solidFill>
                  <a:schemeClr val="tx1"/>
                </a:solidFill>
              </a:rPr>
              <a:t>15 sec </a:t>
            </a:r>
            <a:r>
              <a:rPr lang="en-US" dirty="0">
                <a:solidFill>
                  <a:schemeClr val="tx1"/>
                </a:solidFill>
              </a:rPr>
              <a:t>within </a:t>
            </a:r>
            <a:r>
              <a:rPr lang="en-US" b="1" dirty="0">
                <a:solidFill>
                  <a:schemeClr val="tx1"/>
                </a:solidFill>
              </a:rPr>
              <a:t>20 minutes</a:t>
            </a:r>
          </a:p>
          <a:p>
            <a:pPr algn="l" eaLnBrk="1" hangingPunct="1"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B- Non Reactive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l" eaLnBrk="1" hangingPunct="1"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No acceleration after 20 minutes → another 20 minutes</a:t>
            </a:r>
          </a:p>
          <a:p>
            <a:pPr algn="l" eaLnBrk="1" hangingPunct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Non stress test (NST)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27373"/>
            <a:ext cx="8686800" cy="4525963"/>
          </a:xfrm>
        </p:spPr>
        <p:txBody>
          <a:bodyPr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If non- reactive in </a:t>
            </a:r>
            <a:r>
              <a:rPr lang="en-US" b="1" dirty="0">
                <a:solidFill>
                  <a:schemeClr val="tx1"/>
                </a:solidFill>
              </a:rPr>
              <a:t>40</a:t>
            </a:r>
            <a:r>
              <a:rPr lang="en-US" dirty="0">
                <a:solidFill>
                  <a:schemeClr val="tx1"/>
                </a:solidFill>
              </a:rPr>
              <a:t> minutes →Contraction stress test </a:t>
            </a:r>
            <a:r>
              <a:rPr lang="en-US" i="1" dirty="0">
                <a:solidFill>
                  <a:schemeClr val="tx1"/>
                </a:solidFill>
              </a:rPr>
              <a:t>or</a:t>
            </a:r>
            <a:r>
              <a:rPr lang="en-US" dirty="0">
                <a:solidFill>
                  <a:schemeClr val="tx1"/>
                </a:solidFill>
              </a:rPr>
              <a:t> Biophysical Profile (BPP)</a:t>
            </a:r>
          </a:p>
          <a:p>
            <a:pPr algn="l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>
                <a:solidFill>
                  <a:srgbClr val="0070C0"/>
                </a:solidFill>
              </a:rPr>
              <a:t>Amniotic fluid volume (AFI)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Amniotic Fluid Index (AFI)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- the sum of the maximum vertical fluid pocket diameter in 4 quarters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- Normal value </a:t>
            </a:r>
            <a:r>
              <a:rPr lang="en-US" b="1" dirty="0">
                <a:solidFill>
                  <a:schemeClr val="tx1"/>
                </a:solidFill>
              </a:rPr>
              <a:t>5-25cm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-&lt;5  : </a:t>
            </a:r>
            <a:r>
              <a:rPr lang="en-US" b="1" dirty="0" err="1">
                <a:solidFill>
                  <a:schemeClr val="tx1"/>
                </a:solidFill>
              </a:rPr>
              <a:t>oligohydraminous</a:t>
            </a:r>
            <a:endParaRPr lang="en-US" b="1" dirty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-&gt;25 : </a:t>
            </a:r>
            <a:r>
              <a:rPr lang="en-US" b="1" dirty="0" err="1">
                <a:solidFill>
                  <a:schemeClr val="tx1"/>
                </a:solidFill>
              </a:rPr>
              <a:t>polyhydraminous</a:t>
            </a: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Amniotic Fluid Index (AFI)</a:t>
            </a:r>
            <a:br>
              <a:rPr lang="en-US" dirty="0">
                <a:solidFill>
                  <a:srgbClr val="FF0000"/>
                </a:solidFill>
              </a:rPr>
            </a:br>
            <a:endParaRPr lang="ar-SA" dirty="0"/>
          </a:p>
        </p:txBody>
      </p:sp>
      <p:pic>
        <p:nvPicPr>
          <p:cNvPr id="3" name="Picture 2" descr="F: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84784"/>
            <a:ext cx="4011166" cy="4464496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Biophysical profile (BPP) 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Combines </a:t>
            </a:r>
            <a:r>
              <a:rPr lang="en-US" dirty="0">
                <a:solidFill>
                  <a:srgbClr val="FF0000"/>
                </a:solidFill>
              </a:rPr>
              <a:t>NST </a:t>
            </a:r>
            <a:r>
              <a:rPr lang="en-US" dirty="0">
                <a:solidFill>
                  <a:schemeClr val="tx1"/>
                </a:solidFill>
              </a:rPr>
              <a:t>,  </a:t>
            </a:r>
            <a:r>
              <a:rPr lang="en-US" dirty="0">
                <a:solidFill>
                  <a:srgbClr val="FF0000"/>
                </a:solidFill>
              </a:rPr>
              <a:t>AFV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fetal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breathing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body movement  </a:t>
            </a:r>
            <a:r>
              <a:rPr lang="en-US" dirty="0">
                <a:solidFill>
                  <a:schemeClr val="tx1"/>
                </a:solidFill>
              </a:rPr>
              <a:t>&amp; </a:t>
            </a:r>
            <a:r>
              <a:rPr lang="en-US" dirty="0">
                <a:solidFill>
                  <a:srgbClr val="FF0000"/>
                </a:solidFill>
              </a:rPr>
              <a:t>tone.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it is a scoring system ( out of </a:t>
            </a:r>
            <a:r>
              <a:rPr lang="en-US" b="1" dirty="0">
                <a:solidFill>
                  <a:schemeClr val="tx1"/>
                </a:solidFill>
              </a:rPr>
              <a:t>10</a:t>
            </a:r>
            <a:r>
              <a:rPr lang="en-US" dirty="0">
                <a:solidFill>
                  <a:schemeClr val="tx1"/>
                </a:solidFill>
              </a:rPr>
              <a:t> points)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it is done over </a:t>
            </a:r>
            <a:r>
              <a:rPr lang="en-US" b="1" dirty="0">
                <a:solidFill>
                  <a:schemeClr val="tx1"/>
                </a:solidFill>
              </a:rPr>
              <a:t>30</a:t>
            </a:r>
            <a:r>
              <a:rPr lang="en-US" dirty="0">
                <a:solidFill>
                  <a:schemeClr val="tx1"/>
                </a:solidFill>
              </a:rPr>
              <a:t> min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It measures 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tx1"/>
                </a:solidFill>
              </a:rPr>
              <a:t>      - </a:t>
            </a:r>
            <a:r>
              <a:rPr lang="en-US" dirty="0">
                <a:solidFill>
                  <a:srgbClr val="FF0000"/>
                </a:solidFill>
              </a:rPr>
              <a:t>Acute</a:t>
            </a:r>
            <a:r>
              <a:rPr lang="en-US" dirty="0">
                <a:solidFill>
                  <a:schemeClr val="tx1"/>
                </a:solidFill>
              </a:rPr>
              <a:t> hypoxia (NST, body mov. &amp; breathing) 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tx1"/>
                </a:solidFill>
              </a:rPr>
              <a:t>      - </a:t>
            </a:r>
            <a:r>
              <a:rPr lang="en-US" dirty="0">
                <a:solidFill>
                  <a:srgbClr val="FF0000"/>
                </a:solidFill>
              </a:rPr>
              <a:t>Chronic</a:t>
            </a:r>
            <a:r>
              <a:rPr lang="en-US" dirty="0">
                <a:solidFill>
                  <a:schemeClr val="tx1"/>
                </a:solidFill>
              </a:rPr>
              <a:t> hypoxia (AFI)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83671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>
                <a:solidFill>
                  <a:srgbClr val="0070C0"/>
                </a:solidFill>
              </a:rPr>
              <a:t>Fetal Biophysical profile/</a:t>
            </a:r>
            <a:r>
              <a:rPr lang="en-US" sz="4000" dirty="0">
                <a:solidFill>
                  <a:srgbClr val="FF0000"/>
                </a:solidFill>
              </a:rPr>
              <a:t>NST</a:t>
            </a:r>
            <a:r>
              <a:rPr lang="en-US" sz="4000" dirty="0"/>
              <a:t>+</a:t>
            </a:r>
          </a:p>
        </p:txBody>
      </p:sp>
      <p:graphicFrame>
        <p:nvGraphicFramePr>
          <p:cNvPr id="62540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647957"/>
              </p:ext>
            </p:extLst>
          </p:nvPr>
        </p:nvGraphicFramePr>
        <p:xfrm>
          <a:off x="0" y="764704"/>
          <a:ext cx="9036621" cy="5672138"/>
        </p:xfrm>
        <a:graphic>
          <a:graphicData uri="http://schemas.openxmlformats.org/drawingml/2006/table">
            <a:tbl>
              <a:tblPr rtl="1"/>
              <a:tblGrid>
                <a:gridCol w="249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Abnormal (score= 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Normal (score=2)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Biophysical 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Absent FBM or no episode &gt;30 s in 30 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episode FBM of at least 30 s duration in 30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Fetal breathing movements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or fewer body/limb movements in 30 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discrete body/limb movements in 30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Fetal movements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75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Either slow extension with return to partial flexion or movement of limb in full extension Absent fetal movement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episode of active extension with return to flexion of fetal limb(s) or trunk. Opening and closing of the hand considered normal 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Fetal 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8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Either no AF pockets or a pocket&lt;2 cm in 2 perpendicular planes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pocket of AF that measures at least 2 cm in 2 perpendicular planes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Amniotic fluid volume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BPP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The risk of fetal death within 1 week if BPP is normal~ 1/1300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Doppler </a:t>
            </a:r>
            <a:r>
              <a:rPr lang="en-US" dirty="0" err="1">
                <a:solidFill>
                  <a:srgbClr val="0070C0"/>
                </a:solidFill>
              </a:rPr>
              <a:t>velocimetry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Measurement of blood flow velocities in maternal &amp; fetal vessels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Reflects </a:t>
            </a:r>
            <a:r>
              <a:rPr lang="en-US" dirty="0" err="1">
                <a:solidFill>
                  <a:schemeClr val="tx1"/>
                </a:solidFill>
              </a:rPr>
              <a:t>feto</a:t>
            </a:r>
            <a:r>
              <a:rPr lang="en-US" dirty="0">
                <a:solidFill>
                  <a:schemeClr val="tx1"/>
                </a:solidFill>
              </a:rPr>
              <a:t>-placental circulation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Doppler indices from </a:t>
            </a:r>
            <a:r>
              <a:rPr lang="en-US" b="1" dirty="0">
                <a:solidFill>
                  <a:schemeClr val="tx1"/>
                </a:solidFill>
              </a:rPr>
              <a:t>Uterine Artery </a:t>
            </a:r>
            <a:r>
              <a:rPr lang="en-US" dirty="0">
                <a:solidFill>
                  <a:schemeClr val="tx1"/>
                </a:solidFill>
              </a:rPr>
              <a:t>&amp; </a:t>
            </a:r>
            <a:r>
              <a:rPr lang="en-US" b="1" dirty="0">
                <a:solidFill>
                  <a:schemeClr val="tx1"/>
                </a:solidFill>
              </a:rPr>
              <a:t>Middle cerebral artery</a:t>
            </a:r>
            <a:r>
              <a:rPr lang="en-US" dirty="0">
                <a:solidFill>
                  <a:schemeClr val="tx1"/>
                </a:solidFill>
              </a:rPr>
              <a:t> (MCA)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In IUGR  : absent or reversed EDF (end diastolic flow)  : associated with fetal hypoxia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002060"/>
                </a:solidFill>
              </a:rPr>
              <a:t>Fetal  assessment</a:t>
            </a:r>
            <a:endParaRPr lang="ar-SA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1662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to identify fetuses at risk of neurologic injury or death in order to</a:t>
            </a:r>
            <a:r>
              <a:rPr lang="ar-SA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prevent it </a:t>
            </a: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It can be divided into:  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  A-</a:t>
            </a:r>
            <a:r>
              <a:rPr lang="en-US" b="1" dirty="0">
                <a:solidFill>
                  <a:schemeClr val="tx1"/>
                </a:solidFill>
              </a:rPr>
              <a:t>Early</a:t>
            </a:r>
            <a:r>
              <a:rPr lang="en-US" dirty="0">
                <a:solidFill>
                  <a:schemeClr val="tx1"/>
                </a:solidFill>
              </a:rPr>
              <a:t> pregnancy fetal assessment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  B-</a:t>
            </a:r>
            <a:r>
              <a:rPr lang="en-US" b="1" dirty="0">
                <a:solidFill>
                  <a:schemeClr val="tx1"/>
                </a:solidFill>
              </a:rPr>
              <a:t>Late</a:t>
            </a:r>
            <a:r>
              <a:rPr lang="en-US" dirty="0">
                <a:solidFill>
                  <a:schemeClr val="tx1"/>
                </a:solidFill>
              </a:rPr>
              <a:t> pregnancy fetal assessment</a:t>
            </a:r>
          </a:p>
          <a:p>
            <a:pPr algn="ctr" rtl="0">
              <a:buNone/>
            </a:pPr>
            <a:endParaRPr lang="en-US" b="1" i="1" dirty="0">
              <a:solidFill>
                <a:srgbClr val="002060"/>
              </a:solidFill>
            </a:endParaRP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ar-SA" dirty="0">
                <a:solidFill>
                  <a:schemeClr val="tx1"/>
                </a:solidFill>
              </a:rPr>
              <a:t>  </a:t>
            </a:r>
          </a:p>
          <a:p>
            <a:pPr algn="l" rtl="0">
              <a:buNone/>
            </a:pPr>
            <a:r>
              <a:rPr lang="ar-SA" dirty="0">
                <a:solidFill>
                  <a:schemeClr val="tx1"/>
                </a:solidFill>
              </a:rPr>
              <a:t>                       </a:t>
            </a:r>
            <a:r>
              <a:rPr lang="en-US" dirty="0">
                <a:solidFill>
                  <a:schemeClr val="tx1"/>
                </a:solidFill>
              </a:rPr>
              <a:t>                  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>
                <a:solidFill>
                  <a:srgbClr val="FF0000"/>
                </a:solidFill>
              </a:rPr>
              <a:t>umbilical artery waveform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40964" name="Picture 4" descr="velamentous-cord-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41438"/>
            <a:ext cx="768985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Umbilical Artery Doppler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3012" name="Picture 4" descr="4%20Dopp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7056438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/>
              <a:t>II- Invasive fetal assessment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18487" cy="5040313"/>
          </a:xfrm>
        </p:spPr>
        <p:txBody>
          <a:bodyPr/>
          <a:lstStyle/>
          <a:p>
            <a:pPr marL="0" indent="0" algn="l" rtl="0" eaLnBrk="1" hangingPunct="1">
              <a:buNone/>
            </a:pPr>
            <a:r>
              <a:rPr lang="en-US" b="1" dirty="0">
                <a:solidFill>
                  <a:srgbClr val="FF0000"/>
                </a:solidFill>
              </a:rPr>
              <a:t>1- Amniocentesis</a:t>
            </a:r>
          </a:p>
          <a:p>
            <a:pPr algn="l" rtl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1412776"/>
            <a:ext cx="8218487" cy="50403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amniocentesis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684076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 fontScale="90000"/>
          </a:bodyPr>
          <a:lstStyle/>
          <a:p>
            <a:pPr rtl="0"/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1- Amniocentesis</a:t>
            </a: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171405"/>
          </a:xfrm>
        </p:spPr>
        <p:txBody>
          <a:bodyPr>
            <a:normAutofit/>
          </a:bodyPr>
          <a:lstStyle/>
          <a:p>
            <a:pPr marL="342900" lvl="2" indent="-342900" algn="l" rtl="0"/>
            <a:r>
              <a:rPr lang="it-IT" sz="2800" b="1" dirty="0">
                <a:solidFill>
                  <a:schemeClr val="tx1"/>
                </a:solidFill>
              </a:rPr>
              <a:t>Obtaining a sample of amniotic fluid during pregnancy.</a:t>
            </a:r>
          </a:p>
          <a:p>
            <a:pPr marL="342900" lvl="2" indent="-342900" algn="l" rtl="0"/>
            <a:r>
              <a:rPr lang="it-IT" sz="2800" b="1" dirty="0">
                <a:solidFill>
                  <a:schemeClr val="tx1"/>
                </a:solidFill>
              </a:rPr>
              <a:t>Usullay done after 15 w </a:t>
            </a:r>
          </a:p>
          <a:p>
            <a:pPr algn="l" rtl="0"/>
            <a:r>
              <a:rPr lang="it-IT" sz="2800" b="1" dirty="0">
                <a:solidFill>
                  <a:srgbClr val="0070C0"/>
                </a:solidFill>
              </a:rPr>
              <a:t>Indications:</a:t>
            </a:r>
          </a:p>
          <a:p>
            <a:pPr algn="l" rtl="0">
              <a:buNone/>
            </a:pPr>
            <a:r>
              <a:rPr lang="it-IT" sz="2800" dirty="0">
                <a:solidFill>
                  <a:schemeClr val="tx1"/>
                </a:solidFill>
              </a:rPr>
              <a:t>   -</a:t>
            </a:r>
            <a:r>
              <a:rPr lang="it-IT" sz="2800" b="1" dirty="0">
                <a:solidFill>
                  <a:schemeClr val="tx1"/>
                </a:solidFill>
              </a:rPr>
              <a:t>Genetic (karyotype)</a:t>
            </a:r>
          </a:p>
          <a:p>
            <a:pPr algn="l" rtl="0">
              <a:buNone/>
            </a:pPr>
            <a:r>
              <a:rPr lang="it-IT" sz="2800" b="1" dirty="0"/>
              <a:t>   -</a:t>
            </a:r>
            <a:r>
              <a:rPr lang="it-IT" sz="2800" b="1" dirty="0">
                <a:solidFill>
                  <a:schemeClr val="tx1"/>
                </a:solidFill>
              </a:rPr>
              <a:t>Billirubin level : (RH-isoimunisation)</a:t>
            </a:r>
          </a:p>
          <a:p>
            <a:pPr algn="l" rtl="0">
              <a:buNone/>
            </a:pPr>
            <a:r>
              <a:rPr lang="it-IT" sz="2800" b="1" dirty="0">
                <a:solidFill>
                  <a:schemeClr val="tx1"/>
                </a:solidFill>
              </a:rPr>
              <a:t>   -Fetal lung maturity : (L / S) ratio</a:t>
            </a:r>
          </a:p>
          <a:p>
            <a:pPr algn="l" rtl="0">
              <a:buNone/>
            </a:pPr>
            <a:r>
              <a:rPr lang="it-IT" sz="2800" b="1" dirty="0">
                <a:solidFill>
                  <a:schemeClr val="tx1"/>
                </a:solidFill>
              </a:rPr>
              <a:t>   -Therapeutic : Polyhydramnios</a:t>
            </a:r>
          </a:p>
          <a:p>
            <a:pPr algn="l" rtl="0"/>
            <a:r>
              <a:rPr lang="it-IT" sz="2800" b="1" i="1" dirty="0">
                <a:solidFill>
                  <a:srgbClr val="0070C0"/>
                </a:solidFill>
              </a:rPr>
              <a:t>Risks</a:t>
            </a:r>
            <a:r>
              <a:rPr lang="it-IT" sz="2800" b="1" i="1" dirty="0">
                <a:solidFill>
                  <a:schemeClr val="tx1"/>
                </a:solidFill>
              </a:rPr>
              <a:t>:  </a:t>
            </a:r>
            <a:r>
              <a:rPr lang="it-IT" sz="2800" b="1" dirty="0">
                <a:solidFill>
                  <a:schemeClr val="tx1"/>
                </a:solidFill>
              </a:rPr>
              <a:t>ROM</a:t>
            </a:r>
            <a:r>
              <a:rPr lang="it-IT" sz="2800" b="1" i="1" dirty="0">
                <a:solidFill>
                  <a:schemeClr val="tx1"/>
                </a:solidFill>
              </a:rPr>
              <a:t> ~1% , </a:t>
            </a:r>
            <a:r>
              <a:rPr lang="it-IT" sz="2800" b="1" dirty="0">
                <a:solidFill>
                  <a:schemeClr val="tx1"/>
                </a:solidFill>
              </a:rPr>
              <a:t>abortion</a:t>
            </a:r>
            <a:r>
              <a:rPr lang="it-IT" sz="2800" b="1" i="1" dirty="0">
                <a:solidFill>
                  <a:schemeClr val="tx1"/>
                </a:solidFill>
              </a:rPr>
              <a:t> 0.5% , </a:t>
            </a:r>
            <a:r>
              <a:rPr lang="it-IT" sz="2800" b="1" dirty="0">
                <a:solidFill>
                  <a:schemeClr val="tx1"/>
                </a:solidFill>
              </a:rPr>
              <a:t>infection</a:t>
            </a:r>
            <a:r>
              <a:rPr lang="it-IT" sz="2800" b="1" i="1" dirty="0">
                <a:solidFill>
                  <a:schemeClr val="tx1"/>
                </a:solidFill>
              </a:rPr>
              <a:t> 1/1000</a:t>
            </a:r>
          </a:p>
          <a:p>
            <a:pPr algn="l" rtl="0">
              <a:buNone/>
            </a:pPr>
            <a:r>
              <a:rPr lang="it-IT" sz="2800" b="1" i="1" dirty="0">
                <a:solidFill>
                  <a:schemeClr val="tx1"/>
                </a:solidFill>
              </a:rPr>
              <a:t>                        </a:t>
            </a:r>
          </a:p>
          <a:p>
            <a:pPr algn="l" rtl="0">
              <a:buNone/>
            </a:pPr>
            <a:endParaRPr lang="it-IT" sz="2800" b="1" i="1" dirty="0">
              <a:solidFill>
                <a:schemeClr val="tx1"/>
              </a:solidFill>
            </a:endParaRPr>
          </a:p>
          <a:p>
            <a:pPr algn="l" rtl="0">
              <a:buNone/>
            </a:pPr>
            <a:endParaRPr lang="it-IT" sz="2800" b="1" i="1" dirty="0">
              <a:solidFill>
                <a:schemeClr val="tx1"/>
              </a:solidFill>
            </a:endParaRPr>
          </a:p>
          <a:p>
            <a:pPr algn="l" rtl="0">
              <a:buNone/>
            </a:pPr>
            <a:endParaRPr lang="it-IT" sz="2800" b="1" i="1" dirty="0">
              <a:solidFill>
                <a:schemeClr val="tx1"/>
              </a:solidFill>
            </a:endParaRPr>
          </a:p>
          <a:p>
            <a:pPr algn="l" rtl="0"/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686800" cy="6192688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2- Chorionic villus sampling (CVS):</a:t>
            </a:r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4" name="Picture 6" descr="cvs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27584" y="1700808"/>
            <a:ext cx="748883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>
            <a:normAutofit/>
          </a:bodyPr>
          <a:lstStyle/>
          <a:p>
            <a:pPr rtl="0"/>
            <a:r>
              <a:rPr lang="en-US" sz="3200" dirty="0">
                <a:solidFill>
                  <a:srgbClr val="FF0000"/>
                </a:solidFill>
              </a:rPr>
              <a:t> 2- chorionic villus sampling (CVS):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solidFill>
                  <a:schemeClr val="tx1"/>
                </a:solidFill>
              </a:rPr>
              <a:t>Usually done </a:t>
            </a:r>
            <a:r>
              <a:rPr lang="en-US" sz="2800" b="1" dirty="0">
                <a:solidFill>
                  <a:schemeClr val="tx1"/>
                </a:solidFill>
              </a:rPr>
              <a:t>after 10w </a:t>
            </a:r>
          </a:p>
          <a:p>
            <a:pPr algn="l" rtl="0"/>
            <a:r>
              <a:rPr lang="en-US" sz="2800" dirty="0">
                <a:solidFill>
                  <a:schemeClr val="tx1"/>
                </a:solidFill>
              </a:rPr>
              <a:t>It  is the procedure of choice for </a:t>
            </a:r>
            <a:r>
              <a:rPr lang="en-US" sz="2800" b="1" u="sng" dirty="0">
                <a:solidFill>
                  <a:schemeClr val="tx1"/>
                </a:solidFill>
              </a:rPr>
              <a:t>first trimester </a:t>
            </a:r>
            <a:r>
              <a:rPr lang="en-US" sz="2800" dirty="0">
                <a:solidFill>
                  <a:schemeClr val="tx1"/>
                </a:solidFill>
              </a:rPr>
              <a:t>prenatal diagnosis of genetic disorders </a:t>
            </a:r>
          </a:p>
          <a:p>
            <a:pPr algn="l" rtl="0"/>
            <a:r>
              <a:rPr lang="en-US" sz="2800" b="1" u="sng" dirty="0">
                <a:solidFill>
                  <a:srgbClr val="0070C0"/>
                </a:solidFill>
              </a:rPr>
              <a:t>Complications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en-US" sz="2800" b="1" dirty="0">
                <a:solidFill>
                  <a:schemeClr val="tx1"/>
                </a:solidFill>
              </a:rPr>
              <a:t>fetal loss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b="1" dirty="0">
                <a:solidFill>
                  <a:schemeClr val="tx1"/>
                </a:solidFill>
              </a:rPr>
              <a:t>0.7 %  within 14 days and 1.3 % within 30 days)</a:t>
            </a:r>
            <a:r>
              <a:rPr lang="en-US" sz="3000" b="1" dirty="0">
                <a:solidFill>
                  <a:schemeClr val="tx1"/>
                </a:solidFill>
              </a:rPr>
              <a:t>, </a:t>
            </a:r>
            <a:r>
              <a:rPr lang="en-US" sz="2800" dirty="0">
                <a:solidFill>
                  <a:schemeClr val="tx1"/>
                </a:solidFill>
              </a:rPr>
              <a:t>Procedure-induced </a:t>
            </a:r>
            <a:r>
              <a:rPr lang="en-US" sz="2800" b="1" dirty="0">
                <a:solidFill>
                  <a:schemeClr val="tx1"/>
                </a:solidFill>
              </a:rPr>
              <a:t>limb defects</a:t>
            </a:r>
          </a:p>
          <a:p>
            <a:pPr>
              <a:buNone/>
            </a:pPr>
            <a:r>
              <a:rPr lang="en-US" dirty="0"/>
              <a:t>. 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3- </a:t>
            </a:r>
            <a:r>
              <a:rPr lang="en-US" sz="3200" dirty="0" err="1">
                <a:solidFill>
                  <a:srgbClr val="FF0000"/>
                </a:solidFill>
              </a:rPr>
              <a:t>cordocentesis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Dr.Lateefa\My Documents\My Pictures\cordocentesi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3168352" cy="3528392"/>
          </a:xfrm>
          <a:prstGeom prst="rect">
            <a:avLst/>
          </a:prstGeom>
          <a:noFill/>
        </p:spPr>
      </p:pic>
      <p:pic>
        <p:nvPicPr>
          <p:cNvPr id="1026" name="Picture 2" descr="C:\Documents and Settings\Dr.Lateefa\My Documents\My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72816"/>
            <a:ext cx="3096344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3- </a:t>
            </a:r>
            <a:r>
              <a:rPr lang="en-US" sz="3200" dirty="0" err="1">
                <a:solidFill>
                  <a:srgbClr val="FF0000"/>
                </a:solidFill>
              </a:rPr>
              <a:t>cordocentesis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u="sng" dirty="0">
                <a:solidFill>
                  <a:srgbClr val="0070C0"/>
                </a:solidFill>
              </a:rPr>
              <a:t>Indications</a:t>
            </a:r>
            <a:r>
              <a:rPr lang="en-US" dirty="0">
                <a:solidFill>
                  <a:schemeClr val="tx1"/>
                </a:solidFill>
              </a:rPr>
              <a:t>:  - Rapid karyotyping 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                        - Diagnosis of inherited disorders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                        - Fetal </a:t>
            </a:r>
            <a:r>
              <a:rPr lang="en-US" dirty="0" err="1">
                <a:solidFill>
                  <a:schemeClr val="tx1"/>
                </a:solidFill>
              </a:rPr>
              <a:t>Hb</a:t>
            </a:r>
            <a:r>
              <a:rPr lang="en-US" dirty="0">
                <a:solidFill>
                  <a:schemeClr val="tx1"/>
                </a:solidFill>
              </a:rPr>
              <a:t> assessment 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                        - Fetal platelets level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                        - Fetal blood transfusion</a:t>
            </a:r>
          </a:p>
          <a:p>
            <a:pPr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l" rtl="0"/>
            <a:r>
              <a:rPr lang="en-US" b="1" u="sng" dirty="0">
                <a:solidFill>
                  <a:srgbClr val="0070C0"/>
                </a:solidFill>
              </a:rPr>
              <a:t>Complications</a:t>
            </a:r>
            <a:r>
              <a:rPr lang="en-US" dirty="0">
                <a:solidFill>
                  <a:schemeClr val="tx1"/>
                </a:solidFill>
              </a:rPr>
              <a:t>:  </a:t>
            </a:r>
            <a:r>
              <a:rPr lang="en-US" sz="3000" dirty="0">
                <a:solidFill>
                  <a:schemeClr val="tx1"/>
                </a:solidFill>
              </a:rPr>
              <a:t>bleeding, </a:t>
            </a:r>
            <a:r>
              <a:rPr lang="en-US" sz="3000" dirty="0" err="1">
                <a:solidFill>
                  <a:schemeClr val="tx1"/>
                </a:solidFill>
              </a:rPr>
              <a:t>bradycardia</a:t>
            </a:r>
            <a:r>
              <a:rPr lang="en-US" sz="3000" dirty="0">
                <a:solidFill>
                  <a:schemeClr val="tx1"/>
                </a:solidFill>
              </a:rPr>
              <a:t>, infection.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>
                <a:solidFill>
                  <a:schemeClr val="tx1"/>
                </a:solidFill>
              </a:rPr>
              <a:t>RationalE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→ </a:t>
            </a:r>
            <a:r>
              <a:rPr lang="en-US" dirty="0">
                <a:solidFill>
                  <a:schemeClr val="tx1"/>
                </a:solidFill>
              </a:rPr>
              <a:t>fetal oxygenation challenged:  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- blood flow directed to brain, heart &amp; adrenal &amp;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blood flow away from the kidney </a:t>
            </a: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>
                <a:solidFill>
                  <a:schemeClr val="tx1"/>
                </a:solidFill>
              </a:rPr>
              <a:t>decrease fetal urine production      </a:t>
            </a:r>
            <a:r>
              <a:rPr lang="en-US" dirty="0">
                <a:solidFill>
                  <a:srgbClr val="FF0000"/>
                </a:solidFill>
              </a:rPr>
              <a:t>↓ AF volume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 - CNS hypoxia                     </a:t>
            </a:r>
            <a:r>
              <a:rPr lang="en-US" dirty="0">
                <a:solidFill>
                  <a:srgbClr val="FF0000"/>
                </a:solidFill>
              </a:rPr>
              <a:t>↓ Fetal movement  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- Chemoreceptor's     </a:t>
            </a:r>
            <a:r>
              <a:rPr lang="en-US" dirty="0" err="1">
                <a:solidFill>
                  <a:schemeClr val="tx1"/>
                </a:solidFill>
              </a:rPr>
              <a:t>vagually</a:t>
            </a:r>
            <a:r>
              <a:rPr lang="en-US" dirty="0">
                <a:solidFill>
                  <a:schemeClr val="tx1"/>
                </a:solidFill>
              </a:rPr>
              <a:t>-mediated reflex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Fetal heart rate abnormality </a:t>
            </a:r>
            <a:r>
              <a:rPr lang="en-US" dirty="0">
                <a:solidFill>
                  <a:srgbClr val="FF0000"/>
                </a:solidFill>
              </a:rPr>
              <a:t>late deceleration.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300192" y="2636912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499992" y="3140968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3563888" y="4276444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8244408" y="4276444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499992" y="3789040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Early pregnancy assessment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/>
          <a:lstStyle/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Fetal heart activity</a:t>
            </a:r>
          </a:p>
          <a:p>
            <a:pPr algn="l" rtl="0"/>
            <a:r>
              <a:rPr lang="en-US" dirty="0"/>
              <a:t>fetal auscultation (fetal </a:t>
            </a:r>
            <a:r>
              <a:rPr lang="en-US" dirty="0" err="1"/>
              <a:t>doppler</a:t>
            </a:r>
            <a:r>
              <a:rPr lang="en-US" dirty="0"/>
              <a:t> device, </a:t>
            </a:r>
            <a:r>
              <a:rPr lang="en-US" dirty="0" err="1"/>
              <a:t>doptone</a:t>
            </a:r>
            <a:r>
              <a:rPr lang="en-US" dirty="0"/>
              <a:t>)</a:t>
            </a:r>
          </a:p>
          <a:p>
            <a:pPr algn="l" rtl="0">
              <a:buNone/>
            </a:pPr>
            <a:r>
              <a:rPr lang="en-US" dirty="0"/>
              <a:t> ~12weeks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1026" name="Picture 2" descr="F:\thumbnailCAVZ8B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429000"/>
            <a:ext cx="3240360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686800" cy="5027389"/>
          </a:xfrm>
        </p:spPr>
        <p:txBody>
          <a:bodyPr/>
          <a:lstStyle/>
          <a:p>
            <a:pPr algn="l" rtl="0"/>
            <a:r>
              <a:rPr lang="en-US" dirty="0"/>
              <a:t>fetal heart activity seen by USS</a:t>
            </a:r>
          </a:p>
          <a:p>
            <a:pPr algn="l" rtl="0">
              <a:buNone/>
            </a:pPr>
            <a:r>
              <a:rPr lang="en-US" dirty="0"/>
              <a:t>Can be seen from </a:t>
            </a:r>
            <a:r>
              <a:rPr lang="en-US" b="1" dirty="0">
                <a:solidFill>
                  <a:schemeClr val="tx1"/>
                </a:solidFill>
              </a:rPr>
              <a:t>6 weeks </a:t>
            </a:r>
            <a:endParaRPr lang="ar-SA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F:\thumbnailCAQK9B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4104456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>
                <a:solidFill>
                  <a:schemeClr val="tx1"/>
                </a:solidFill>
              </a:rPr>
              <a:t>Early pregnancy assessment</a:t>
            </a:r>
            <a:endParaRPr lang="ar-SA" sz="2800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799"/>
            <a:ext cx="8352928" cy="4392489"/>
          </a:xfrm>
        </p:spPr>
        <p:txBody>
          <a:bodyPr>
            <a:normAutofit fontScale="47500" lnSpcReduction="20000"/>
          </a:bodyPr>
          <a:lstStyle/>
          <a:p>
            <a:pPr algn="l" rtl="0">
              <a:buNone/>
            </a:pPr>
            <a:r>
              <a:rPr lang="en-US" sz="5100" b="1" dirty="0">
                <a:solidFill>
                  <a:srgbClr val="FF0000"/>
                </a:solidFill>
              </a:rPr>
              <a:t>Fetal movement</a:t>
            </a:r>
          </a:p>
          <a:p>
            <a:pPr algn="l" rtl="0"/>
            <a:r>
              <a:rPr lang="en-US" sz="5100" dirty="0">
                <a:solidFill>
                  <a:schemeClr val="tx1"/>
                </a:solidFill>
              </a:rPr>
              <a:t>Fetal movement are usually first perceptible to mother  ~17w-20w (quickening)</a:t>
            </a:r>
          </a:p>
          <a:p>
            <a:pPr algn="l" rtl="0"/>
            <a:r>
              <a:rPr lang="en-US" sz="5100" dirty="0">
                <a:solidFill>
                  <a:schemeClr val="tx1"/>
                </a:solidFill>
              </a:rPr>
              <a:t>50% of isolated limb movements are perceived</a:t>
            </a:r>
          </a:p>
          <a:p>
            <a:pPr algn="l" rtl="0"/>
            <a:r>
              <a:rPr lang="en-US" sz="5100" dirty="0">
                <a:solidFill>
                  <a:schemeClr val="tx1"/>
                </a:solidFill>
              </a:rPr>
              <a:t>80% of trunk and limb movements</a:t>
            </a:r>
          </a:p>
          <a:p>
            <a:pPr algn="l" rtl="0"/>
            <a:endParaRPr lang="en-US" sz="5100" dirty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sz="5100" b="1" dirty="0">
                <a:solidFill>
                  <a:srgbClr val="FF0000"/>
                </a:solidFill>
              </a:rPr>
              <a:t>Fetal growth</a:t>
            </a:r>
          </a:p>
          <a:p>
            <a:pPr algn="l" rtl="0"/>
            <a:r>
              <a:rPr lang="en-US" sz="5100" dirty="0" err="1">
                <a:solidFill>
                  <a:schemeClr val="tx1"/>
                </a:solidFill>
              </a:rPr>
              <a:t>Symphysis</a:t>
            </a:r>
            <a:r>
              <a:rPr lang="en-US" sz="5100" dirty="0">
                <a:solidFill>
                  <a:schemeClr val="tx1"/>
                </a:solidFill>
              </a:rPr>
              <a:t> fundal height (SFH)</a:t>
            </a:r>
          </a:p>
          <a:p>
            <a:pPr algn="l" rtl="0"/>
            <a:r>
              <a:rPr lang="en-US" sz="5100" dirty="0">
                <a:solidFill>
                  <a:schemeClr val="tx1"/>
                </a:solidFill>
              </a:rPr>
              <a:t>Ultrasound</a:t>
            </a:r>
          </a:p>
          <a:p>
            <a:pPr algn="l" rtl="0"/>
            <a:endParaRPr lang="en-US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 Late pregnancy assessment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Fetal movement counting </a:t>
            </a:r>
            <a:r>
              <a:rPr lang="en-US" dirty="0">
                <a:solidFill>
                  <a:srgbClr val="FF0000"/>
                </a:solidFill>
              </a:rPr>
              <a:t>(kick chart)</a:t>
            </a:r>
          </a:p>
          <a:p>
            <a:pPr algn="l" rtl="0"/>
            <a:r>
              <a:rPr lang="en-US" dirty="0"/>
              <a:t>Contraction Stress Test </a:t>
            </a:r>
            <a:r>
              <a:rPr lang="en-US" dirty="0">
                <a:solidFill>
                  <a:srgbClr val="FF0000"/>
                </a:solidFill>
              </a:rPr>
              <a:t>(CST)</a:t>
            </a:r>
          </a:p>
          <a:p>
            <a:pPr algn="l" rtl="0"/>
            <a:r>
              <a:rPr lang="en-US" dirty="0"/>
              <a:t>Non stress test </a:t>
            </a:r>
            <a:r>
              <a:rPr lang="en-US" dirty="0">
                <a:solidFill>
                  <a:srgbClr val="FF0000"/>
                </a:solidFill>
              </a:rPr>
              <a:t>(NST)</a:t>
            </a:r>
          </a:p>
          <a:p>
            <a:pPr algn="l" rtl="0"/>
            <a:r>
              <a:rPr lang="en-US" dirty="0"/>
              <a:t>Doppler </a:t>
            </a:r>
            <a:r>
              <a:rPr lang="en-US" dirty="0" err="1"/>
              <a:t>Velocimetry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(UAV)</a:t>
            </a:r>
          </a:p>
          <a:p>
            <a:pPr algn="l" rtl="0"/>
            <a:r>
              <a:rPr lang="en-US" dirty="0"/>
              <a:t>Amniotic fluid index  </a:t>
            </a:r>
            <a:r>
              <a:rPr lang="en-US" dirty="0">
                <a:solidFill>
                  <a:srgbClr val="FF0000"/>
                </a:solidFill>
              </a:rPr>
              <a:t>(AFI)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7368"/>
            <a:ext cx="5941392" cy="660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304800" y="0"/>
            <a:ext cx="8686800" cy="1124743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0070C0"/>
                </a:solidFill>
              </a:rPr>
              <a:t>fetal movement counting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328592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chemeClr val="tx1"/>
                </a:solidFill>
              </a:rPr>
              <a:t>It should be started ~28w in normal pregnancy</a:t>
            </a:r>
          </a:p>
          <a:p>
            <a:pPr algn="l" rtl="0">
              <a:buNone/>
            </a:pPr>
            <a:r>
              <a:rPr lang="en-US" sz="2800" b="1" dirty="0">
                <a:solidFill>
                  <a:schemeClr val="tx1"/>
                </a:solidFill>
              </a:rPr>
              <a:t>    &amp;~24w in high risk pregnancy</a:t>
            </a:r>
          </a:p>
          <a:p>
            <a:pPr algn="l" rtl="0"/>
            <a:r>
              <a:rPr lang="en-US" sz="2800" b="1" dirty="0">
                <a:solidFill>
                  <a:schemeClr val="tx1"/>
                </a:solidFill>
              </a:rPr>
              <a:t>It can reduce  avoidable stillbirth</a:t>
            </a:r>
          </a:p>
          <a:p>
            <a:pPr marL="0" indent="0" algn="l" rtl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CARDIFF TECHNIQUE</a:t>
            </a:r>
          </a:p>
          <a:p>
            <a:pPr algn="l" rtl="0">
              <a:buNone/>
            </a:pPr>
            <a:r>
              <a:rPr lang="en-US" sz="2800" b="1" dirty="0">
                <a:solidFill>
                  <a:schemeClr val="tx1"/>
                </a:solidFill>
              </a:rPr>
              <a:t>-10 movement in 12 hours</a:t>
            </a:r>
          </a:p>
          <a:p>
            <a:pPr algn="l" rtl="0">
              <a:buNone/>
            </a:pPr>
            <a:r>
              <a:rPr lang="en-US" sz="2800" b="1" dirty="0">
                <a:solidFill>
                  <a:schemeClr val="tx1"/>
                </a:solidFill>
              </a:rPr>
              <a:t>-If abnormal → further assessment</a:t>
            </a:r>
          </a:p>
          <a:p>
            <a:pPr algn="l" rtl="0">
              <a:buNone/>
            </a:pP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758</TotalTime>
  <Words>850</Words>
  <Application>Microsoft Office PowerPoint</Application>
  <PresentationFormat>On-screen Show (4:3)</PresentationFormat>
  <Paragraphs>140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Franklin Gothic Book</vt:lpstr>
      <vt:lpstr>Franklin Gothic Medium</vt:lpstr>
      <vt:lpstr>Tahoma</vt:lpstr>
      <vt:lpstr>Wingdings 2</vt:lpstr>
      <vt:lpstr>Trek</vt:lpstr>
      <vt:lpstr>PowerPoint Presentation</vt:lpstr>
      <vt:lpstr>Fetal  assessment</vt:lpstr>
      <vt:lpstr>RationalE </vt:lpstr>
      <vt:lpstr>Early pregnancy assessment</vt:lpstr>
      <vt:lpstr>PowerPoint Presentation</vt:lpstr>
      <vt:lpstr>Early pregnancy assessment</vt:lpstr>
      <vt:lpstr>2- Late pregnancy assessment</vt:lpstr>
      <vt:lpstr>PowerPoint Presentation</vt:lpstr>
      <vt:lpstr>fetal movement counting</vt:lpstr>
      <vt:lpstr>Contraction stress test (CST)</vt:lpstr>
      <vt:lpstr>Non stress test (NST)</vt:lpstr>
      <vt:lpstr>Non stress test</vt:lpstr>
      <vt:lpstr>Non stress test (NST)</vt:lpstr>
      <vt:lpstr>Amniotic fluid volume (AFI)</vt:lpstr>
      <vt:lpstr>Amniotic Fluid Index (AFI) </vt:lpstr>
      <vt:lpstr>Biophysical profile (BPP) </vt:lpstr>
      <vt:lpstr>Fetal Biophysical profile/NST+</vt:lpstr>
      <vt:lpstr>BPP</vt:lpstr>
      <vt:lpstr>Doppler velocimetry</vt:lpstr>
      <vt:lpstr>umbilical artery waveform</vt:lpstr>
      <vt:lpstr>Umbilical Artery Doppler</vt:lpstr>
      <vt:lpstr>II- Invasive fetal assessment</vt:lpstr>
      <vt:lpstr>  1- Amniocentesis  </vt:lpstr>
      <vt:lpstr>PowerPoint Presentation</vt:lpstr>
      <vt:lpstr> 2- chorionic villus sampling (CVS):</vt:lpstr>
      <vt:lpstr>3- cordocentesis</vt:lpstr>
      <vt:lpstr>3- cordocentesis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Fetal  assessment</dc:title>
  <dc:creator>saleh</dc:creator>
  <cp:lastModifiedBy>Saleh HP</cp:lastModifiedBy>
  <cp:revision>45</cp:revision>
  <dcterms:created xsi:type="dcterms:W3CDTF">2011-09-18T15:37:19Z</dcterms:created>
  <dcterms:modified xsi:type="dcterms:W3CDTF">2017-11-26T20:01:25Z</dcterms:modified>
</cp:coreProperties>
</file>