
<file path=[Content_Types].xml><?xml version="1.0" encoding="utf-8"?>
<Types xmlns="http://schemas.openxmlformats.org/package/2006/content-types">
  <Default Extension="png" ContentType="image/png"/>
  <Default Extension="jpeg" ContentType="image/jpeg"/>
  <Default Extension="3gp" ContentType="video/3gpp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08" r:id="rId4"/>
    <p:sldMasterId id="2147483726" r:id="rId5"/>
  </p:sldMasterIdLst>
  <p:sldIdLst>
    <p:sldId id="256" r:id="rId6"/>
    <p:sldId id="270" r:id="rId7"/>
    <p:sldId id="279" r:id="rId8"/>
    <p:sldId id="278" r:id="rId9"/>
    <p:sldId id="321" r:id="rId10"/>
    <p:sldId id="322" r:id="rId11"/>
    <p:sldId id="317" r:id="rId12"/>
    <p:sldId id="311" r:id="rId13"/>
    <p:sldId id="309" r:id="rId14"/>
    <p:sldId id="314" r:id="rId15"/>
    <p:sldId id="315" r:id="rId16"/>
    <p:sldId id="308" r:id="rId17"/>
    <p:sldId id="312" r:id="rId18"/>
    <p:sldId id="310" r:id="rId19"/>
    <p:sldId id="273" r:id="rId20"/>
    <p:sldId id="285" r:id="rId21"/>
    <p:sldId id="292" r:id="rId22"/>
    <p:sldId id="284" r:id="rId23"/>
    <p:sldId id="318" r:id="rId24"/>
    <p:sldId id="320" r:id="rId25"/>
    <p:sldId id="297" r:id="rId26"/>
    <p:sldId id="296" r:id="rId27"/>
    <p:sldId id="298" r:id="rId28"/>
    <p:sldId id="300" r:id="rId29"/>
    <p:sldId id="31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DCEC-C97B-41F2-8CA2-34E40A4D9BCD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1C94-C3BB-48D4-BDF9-AAAF84005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32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DCEC-C97B-41F2-8CA2-34E40A4D9BCD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1C94-C3BB-48D4-BDF9-AAAF84005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27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DCEC-C97B-41F2-8CA2-34E40A4D9BCD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1C94-C3BB-48D4-BDF9-AAAF84005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29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8011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77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558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92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145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2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57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17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DCEC-C97B-41F2-8CA2-34E40A4D9BCD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1C94-C3BB-48D4-BDF9-AAAF84005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58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90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03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72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952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356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285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5252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0911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870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78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DCEC-C97B-41F2-8CA2-34E40A4D9BCD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1C94-C3BB-48D4-BDF9-AAAF84005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727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85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246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00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167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0142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571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4756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966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38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84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DCEC-C97B-41F2-8CA2-34E40A4D9BCD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1C94-C3BB-48D4-BDF9-AAAF84005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97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271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1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9228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467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8516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4212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1996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119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1609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4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DCEC-C97B-41F2-8CA2-34E40A4D9BCD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1C94-C3BB-48D4-BDF9-AAAF84005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50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0464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901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16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930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463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0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6828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3946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920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89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DCEC-C97B-41F2-8CA2-34E40A4D9BCD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1C94-C3BB-48D4-BDF9-AAAF84005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766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7631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1885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3148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9262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311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3232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139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5996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6353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79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DCEC-C97B-41F2-8CA2-34E40A4D9BCD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1C94-C3BB-48D4-BDF9-AAAF84005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775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8238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132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035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4636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4567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5367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0209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86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502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080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DCEC-C97B-41F2-8CA2-34E40A4D9BCD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1C94-C3BB-48D4-BDF9-AAAF84005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4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DCEC-C97B-41F2-8CA2-34E40A4D9BCD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51C94-C3BB-48D4-BDF9-AAAF84005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2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5DCEC-C97B-41F2-8CA2-34E40A4D9BCD}" type="datetimeFigureOut">
              <a:rPr lang="en-US" smtClean="0"/>
              <a:t>9/17/2017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51C94-C3BB-48D4-BDF9-AAAF84005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40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8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3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9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7E40C34-4CBD-4900-B85E-CFDAC5870176}" type="datetimeFigureOut">
              <a:rPr lang="en-US" smtClean="0">
                <a:solidFill>
                  <a:prstClr val="black"/>
                </a:solidFill>
              </a:rPr>
              <a:pPr/>
              <a:t>9/17/2017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8991149-D7DD-4201-9570-61ABA36B1DE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55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08179"/>
            <a:ext cx="9144000" cy="2387600"/>
          </a:xfrm>
        </p:spPr>
        <p:txBody>
          <a:bodyPr/>
          <a:lstStyle/>
          <a:p>
            <a:r>
              <a:rPr lang="en-US" sz="4000" b="1" dirty="0">
                <a:ln w="3175" cmpd="sng">
                  <a:noFill/>
                </a:ln>
                <a:latin typeface="Berlin Sans FB Demi" panose="020E0802020502020306" pitchFamily="34" charset="0"/>
              </a:rPr>
              <a:t>OB-GYN COURSE 482</a:t>
            </a:r>
            <a:r>
              <a:rPr lang="en-US" sz="2000" b="1" dirty="0">
                <a:ln w="3175" cmpd="sng">
                  <a:noFill/>
                </a:ln>
                <a:solidFill>
                  <a:srgbClr val="0000CC"/>
                </a:solidFill>
                <a:latin typeface="Berlin Sans FB Demi" panose="020E0802020502020306" pitchFamily="34" charset="0"/>
              </a:rPr>
              <a:t/>
            </a:r>
            <a:br>
              <a:rPr lang="en-US" sz="2000" b="1" dirty="0">
                <a:ln w="3175" cmpd="sng">
                  <a:noFill/>
                </a:ln>
                <a:solidFill>
                  <a:srgbClr val="0000CC"/>
                </a:solidFill>
                <a:latin typeface="Berlin Sans FB Demi" panose="020E0802020502020306" pitchFamily="34" charset="0"/>
              </a:rPr>
            </a:br>
            <a:r>
              <a:rPr lang="en-US" sz="2400" b="1" dirty="0">
                <a:ln w="3175" cmpd="sng">
                  <a:noFill/>
                </a:ln>
                <a:solidFill>
                  <a:schemeClr val="accent1"/>
                </a:solidFill>
                <a:latin typeface="Berlin Sans FB Demi" panose="020E0802020502020306" pitchFamily="34" charset="0"/>
              </a:rPr>
              <a:t>King Saud University </a:t>
            </a:r>
            <a:br>
              <a:rPr lang="en-US" sz="2400" b="1" dirty="0">
                <a:ln w="3175" cmpd="sng">
                  <a:noFill/>
                </a:ln>
                <a:solidFill>
                  <a:schemeClr val="accent1"/>
                </a:solidFill>
                <a:latin typeface="Berlin Sans FB Demi" panose="020E0802020502020306" pitchFamily="34" charset="0"/>
              </a:rPr>
            </a:br>
            <a:r>
              <a:rPr lang="en-US" sz="2400" b="1" dirty="0">
                <a:ln w="3175" cmpd="sng">
                  <a:noFill/>
                </a:ln>
                <a:solidFill>
                  <a:schemeClr val="accent1"/>
                </a:solidFill>
                <a:latin typeface="Berlin Sans FB Demi" panose="020E0802020502020306" pitchFamily="34" charset="0"/>
              </a:rPr>
              <a:t>College of Medicine</a:t>
            </a:r>
            <a:br>
              <a:rPr lang="en-US" sz="2400" b="1" dirty="0">
                <a:ln w="3175" cmpd="sng">
                  <a:noFill/>
                </a:ln>
                <a:solidFill>
                  <a:schemeClr val="accent1"/>
                </a:solidFill>
                <a:latin typeface="Berlin Sans FB Demi" panose="020E0802020502020306" pitchFamily="34" charset="0"/>
              </a:rPr>
            </a:br>
            <a:r>
              <a:rPr lang="en-US" sz="2400" b="1" dirty="0">
                <a:ln w="3175" cmpd="sng">
                  <a:noFill/>
                </a:ln>
                <a:solidFill>
                  <a:schemeClr val="accent1"/>
                </a:solidFill>
                <a:latin typeface="Berlin Sans FB Demi" panose="020E0802020502020306" pitchFamily="34" charset="0"/>
              </a:rPr>
              <a:t>Department of Obstetrics &amp; Gynecology</a:t>
            </a:r>
            <a:endParaRPr lang="en-US" dirty="0">
              <a:solidFill>
                <a:schemeClr val="accent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55119"/>
            <a:ext cx="9144000" cy="1655762"/>
          </a:xfrm>
        </p:spPr>
        <p:txBody>
          <a:bodyPr/>
          <a:lstStyle/>
          <a:p>
            <a:r>
              <a:rPr lang="en-US" sz="5500" dirty="0" smtClean="0">
                <a:latin typeface="Berlin Sans FB Demi" panose="020E0802020502020306" pitchFamily="34" charset="0"/>
              </a:rPr>
              <a:t>GENERAL ORIENTATION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231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07" y="271849"/>
            <a:ext cx="1070918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22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589" y="370704"/>
            <a:ext cx="10676237" cy="594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7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59" y="527222"/>
            <a:ext cx="10964563" cy="592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73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39" y="478583"/>
            <a:ext cx="10865709" cy="586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33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04" y="453082"/>
            <a:ext cx="10610334" cy="57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32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390" y="282748"/>
            <a:ext cx="10515600" cy="90350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 GUIDE / FACULTY GUIDE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617" y="1186250"/>
            <a:ext cx="6384323" cy="5353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740" y="1186250"/>
            <a:ext cx="6461023" cy="5353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9" y="4414059"/>
            <a:ext cx="1453770" cy="12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5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973" y="663880"/>
            <a:ext cx="9933139" cy="5649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03" y="319357"/>
            <a:ext cx="11384691" cy="62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7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59" y="296563"/>
            <a:ext cx="11615351" cy="63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1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3" y="329513"/>
            <a:ext cx="11442355" cy="607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6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4" y="249382"/>
            <a:ext cx="11139054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638" y="152400"/>
            <a:ext cx="10569146" cy="11430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Teaching and Learning Methods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23784" y="1600200"/>
            <a:ext cx="4969004" cy="639762"/>
          </a:xfrm>
        </p:spPr>
        <p:txBody>
          <a:bodyPr/>
          <a:lstStyle/>
          <a:p>
            <a:r>
              <a:rPr lang="en-US" u="sng" dirty="0" smtClean="0"/>
              <a:t>Sites and Contexts:</a:t>
            </a:r>
          </a:p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914399" y="1920081"/>
            <a:ext cx="5123935" cy="4648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b="1" u="sng" dirty="0"/>
              <a:t>Interactive lectures</a:t>
            </a:r>
          </a:p>
          <a:p>
            <a:pPr>
              <a:lnSpc>
                <a:spcPct val="150000"/>
              </a:lnSpc>
            </a:pPr>
            <a:r>
              <a:rPr lang="en-US" sz="1800" b="1" u="sng" dirty="0"/>
              <a:t>Flipped Classrooms</a:t>
            </a:r>
          </a:p>
          <a:p>
            <a:pPr>
              <a:lnSpc>
                <a:spcPct val="150000"/>
              </a:lnSpc>
            </a:pPr>
            <a:r>
              <a:rPr lang="en-US" sz="1800" b="1" u="sng" dirty="0"/>
              <a:t>Clinical Skills Labs</a:t>
            </a:r>
          </a:p>
          <a:p>
            <a:r>
              <a:rPr lang="en-US" sz="1800" b="1" u="sng" dirty="0">
                <a:solidFill>
                  <a:srgbClr val="002060"/>
                </a:solidFill>
              </a:rPr>
              <a:t>Clinical Teaching sites:</a:t>
            </a:r>
          </a:p>
          <a:p>
            <a:r>
              <a:rPr lang="en-US" sz="1800" b="1" u="sng" dirty="0"/>
              <a:t>Obstetrics:</a:t>
            </a:r>
          </a:p>
          <a:p>
            <a:pPr lvl="1"/>
            <a:r>
              <a:rPr lang="en-US" sz="1400" dirty="0"/>
              <a:t>Labor and delivery Unit</a:t>
            </a:r>
          </a:p>
          <a:p>
            <a:pPr lvl="1"/>
            <a:r>
              <a:rPr lang="en-US" sz="1400" dirty="0"/>
              <a:t>Triage/urgent care</a:t>
            </a:r>
          </a:p>
          <a:p>
            <a:pPr lvl="1"/>
            <a:r>
              <a:rPr lang="en-US" sz="1400" dirty="0" err="1"/>
              <a:t>Antepartum</a:t>
            </a:r>
            <a:r>
              <a:rPr lang="en-US" sz="1400" dirty="0"/>
              <a:t> wards</a:t>
            </a:r>
          </a:p>
          <a:p>
            <a:pPr lvl="1"/>
            <a:r>
              <a:rPr lang="en-US" sz="1400" dirty="0"/>
              <a:t>Postpartum wards</a:t>
            </a:r>
          </a:p>
          <a:p>
            <a:r>
              <a:rPr lang="en-US" sz="1800" b="1" u="sng" dirty="0"/>
              <a:t>Gynecology:</a:t>
            </a:r>
          </a:p>
          <a:p>
            <a:pPr lvl="1"/>
            <a:r>
              <a:rPr lang="en-US" sz="1400" dirty="0"/>
              <a:t>Operating Room</a:t>
            </a:r>
          </a:p>
          <a:p>
            <a:pPr lvl="1"/>
            <a:r>
              <a:rPr lang="en-US" sz="1400" dirty="0"/>
              <a:t>Inpatient Wards</a:t>
            </a:r>
          </a:p>
          <a:p>
            <a:pPr lvl="1"/>
            <a:r>
              <a:rPr lang="en-US" sz="1400" dirty="0"/>
              <a:t>Outpatient Clinics</a:t>
            </a:r>
          </a:p>
          <a:p>
            <a:pPr lvl="1">
              <a:buFont typeface="Arial" pitchFamily="34" charset="0"/>
              <a:buChar char="•"/>
            </a:pPr>
            <a:r>
              <a:rPr lang="en-US" sz="1800" dirty="0"/>
              <a:t>Log Book </a:t>
            </a:r>
            <a:r>
              <a:rPr lang="en-US" sz="1400" dirty="0"/>
              <a:t>(Performed, Observed, </a:t>
            </a:r>
            <a:r>
              <a:rPr lang="en-US" sz="1400" i="1" dirty="0">
                <a:solidFill>
                  <a:srgbClr val="C00000"/>
                </a:solidFill>
              </a:rPr>
              <a:t>Alternative?</a:t>
            </a:r>
            <a:r>
              <a:rPr lang="en-US" sz="1400" dirty="0"/>
              <a:t>)</a:t>
            </a:r>
          </a:p>
          <a:p>
            <a:pPr lvl="1"/>
            <a:endParaRPr lang="en-US" sz="1800" dirty="0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l="27677" t="9069" r="57404" b="51529"/>
          <a:stretch>
            <a:fillRect/>
          </a:stretch>
        </p:blipFill>
        <p:spPr bwMode="auto">
          <a:xfrm>
            <a:off x="7107195" y="2034381"/>
            <a:ext cx="4120978" cy="4419600"/>
          </a:xfrm>
          <a:prstGeom prst="rect">
            <a:avLst/>
          </a:prstGeom>
          <a:ln w="127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7070683" y="1447800"/>
            <a:ext cx="4157490" cy="42227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 smtClean="0"/>
              <a:t>APOG Agreement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4911" t="13302" r="35874" b="20190"/>
          <a:stretch>
            <a:fillRect/>
          </a:stretch>
        </p:blipFill>
        <p:spPr bwMode="auto">
          <a:xfrm>
            <a:off x="3953927" y="1950243"/>
            <a:ext cx="2020094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43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60" y="296883"/>
            <a:ext cx="11352810" cy="619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8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100171"/>
              </p:ext>
            </p:extLst>
          </p:nvPr>
        </p:nvGraphicFramePr>
        <p:xfrm>
          <a:off x="897699" y="707625"/>
          <a:ext cx="10350674" cy="5354974"/>
        </p:xfrm>
        <a:graphic>
          <a:graphicData uri="http://schemas.openxmlformats.org/drawingml/2006/table">
            <a:tbl>
              <a:tblPr/>
              <a:tblGrid>
                <a:gridCol w="5890045"/>
                <a:gridCol w="876323"/>
                <a:gridCol w="876323"/>
                <a:gridCol w="833226"/>
                <a:gridCol w="894281"/>
                <a:gridCol w="980476"/>
              </a:tblGrid>
              <a:tr h="4257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Obstetrics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and Gynecology Rotation Evaluation Form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Strongly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Strongly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41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Agree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Agree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Disagree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Disagree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88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  I received clear learning objectives for the clerkship from the start of the course.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8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  I received a clear description of the learning resources at the beginning of the course 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8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  I received clear description of responsibility and duties at the beginning of the course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7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  I received clear explanation of assessment methods and requirements to pass the course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  Faculty were punctual in terms of the educational activities dates and times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7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  Faculty presented the lectures material in clear, concise, organized way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8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  I was able to find teaching staff outside teaching sessions for questions and discussions 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  The learning resources were available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9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  The learning resources were appropriate and useful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314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901873" y="747239"/>
          <a:ext cx="10333974" cy="5014734"/>
        </p:xfrm>
        <a:graphic>
          <a:graphicData uri="http://schemas.openxmlformats.org/drawingml/2006/table">
            <a:tbl>
              <a:tblPr/>
              <a:tblGrid>
                <a:gridCol w="5880541"/>
                <a:gridCol w="874909"/>
                <a:gridCol w="874909"/>
                <a:gridCol w="831882"/>
                <a:gridCol w="892838"/>
                <a:gridCol w="978895"/>
              </a:tblGrid>
              <a:tr h="4508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Obsterics and Gynecology Rotation Evaluation Form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Strongly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Strongly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5084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Agree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Agree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Disagree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Disagree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277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  Flipped classroom improved my ability of integration and application of knowledge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1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  CBD facilitated my development of clinical reasoning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1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  CBD complemented the clinical activities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15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  I had the opportunity to follow a variety of different patients (with different medical conditions).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5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  I was able to care for an adequate number of patients on this rotation.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  There was a balance between inpatient and outpatient activities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8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16.  There was a balance between clinical activities and lectures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8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17.  I was given the opportunity to share in the responsibility of patient care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4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18.  The faculty encouraged my participation on the team.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29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935276" y="792529"/>
          <a:ext cx="10300571" cy="5270069"/>
        </p:xfrm>
        <a:graphic>
          <a:graphicData uri="http://schemas.openxmlformats.org/drawingml/2006/table">
            <a:tbl>
              <a:tblPr/>
              <a:tblGrid>
                <a:gridCol w="5861534"/>
                <a:gridCol w="872081"/>
                <a:gridCol w="872081"/>
                <a:gridCol w="829193"/>
                <a:gridCol w="889952"/>
                <a:gridCol w="975730"/>
              </a:tblGrid>
              <a:tr h="453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Obsterics and Gynecology Rotation Evaluation Form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Strongly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Strongly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656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Agree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Agree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Disagree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Disagree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6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19.  My time in the clinical setting was productive.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6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  The faculty treated the healthcare team with respect &amp; compassion.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7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21.  The faculty provided effective clinical teaching during the clerkship.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22.  The faculty provided me with sufficient feedback on my performance.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23.  The faculty  provided me with feedback in a timely manner.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9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24.  The faculty created a good learning environment.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25.  A member of the healthcare team personally observed me performing a physical examination during this rotation.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</a:tr>
              <a:tr h="5622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26.  Overall, the clerkship allowed me to learn valuable skills.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7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27.  The skills lab session was a useful part of my rotation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2173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964503" y="826720"/>
          <a:ext cx="10083452" cy="5235876"/>
        </p:xfrm>
        <a:graphic>
          <a:graphicData uri="http://schemas.openxmlformats.org/drawingml/2006/table">
            <a:tbl>
              <a:tblPr/>
              <a:tblGrid>
                <a:gridCol w="5737982"/>
                <a:gridCol w="853699"/>
                <a:gridCol w="853699"/>
                <a:gridCol w="811714"/>
                <a:gridCol w="871194"/>
                <a:gridCol w="955164"/>
              </a:tblGrid>
              <a:tr h="4015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Obsterics and Gynecology Rotation Evaluation Form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Strongly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Strongly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0152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Agree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Agree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Disagree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Disagree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854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28.  I improved on history taking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29.  I improved on physical examination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7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30.  I improved on patient doctor relationship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5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31.  I improved on clinical reasoning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6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32.  I improved on technical skills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7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33.  The clerkship promoted my professionalism skills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34.  The conduct of the course was consistent with the course outline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4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35.  Overall, the clerkship gave me a positive attitude towards this discipline.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4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36.  Overall rating of  the clerkship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 this moment in time are you considering a career in Gyne and Obs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ABSTAIN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37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77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PERFECTIONS IS NOT ATTAINABLE BUT IF WE CHASE IT WE CAN REACH EXCELLEN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PERFECTIONS IS NOT ATTAINABLE BUT IF WE CHASE IT WE CAN REACH EXCELLENC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516" t="3744" r="2962" b="12174"/>
          <a:stretch/>
        </p:blipFill>
        <p:spPr>
          <a:xfrm>
            <a:off x="3361037" y="2042984"/>
            <a:ext cx="4118919" cy="240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9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15516" y="0"/>
            <a:ext cx="29466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LECTURES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4387"/>
            <a:ext cx="12192000" cy="595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7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12192000" cy="61501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53614" y="0"/>
            <a:ext cx="59446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VIDEO PRESENATIONS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2532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0487" y="125374"/>
            <a:ext cx="58510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CLINICAL ROTATIONS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260"/>
            <a:ext cx="12192000" cy="602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8404" y="113499"/>
            <a:ext cx="58510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CLINICAL ROTATIONS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821386"/>
            <a:ext cx="11946576" cy="585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9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297" y="551935"/>
            <a:ext cx="9934833" cy="5625028"/>
          </a:xfrm>
        </p:spPr>
      </p:pic>
    </p:spTree>
    <p:extLst>
      <p:ext uri="{BB962C8B-B14F-4D97-AF65-F5344CB8AC3E}">
        <p14:creationId xmlns:p14="http://schemas.microsoft.com/office/powerpoint/2010/main" val="388280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35" y="444843"/>
            <a:ext cx="11186984" cy="587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5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44" y="362466"/>
            <a:ext cx="10981038" cy="615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4381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479</TotalTime>
  <Words>578</Words>
  <Application>Microsoft Office PowerPoint</Application>
  <PresentationFormat>Widescreen</PresentationFormat>
  <Paragraphs>300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Berlin Sans FB Demi</vt:lpstr>
      <vt:lpstr>Calibri</vt:lpstr>
      <vt:lpstr>Calibri Light</vt:lpstr>
      <vt:lpstr>Garamond</vt:lpstr>
      <vt:lpstr>Times New Roman</vt:lpstr>
      <vt:lpstr>Office Theme</vt:lpstr>
      <vt:lpstr>Organic</vt:lpstr>
      <vt:lpstr>1_Organic</vt:lpstr>
      <vt:lpstr>2_Organic</vt:lpstr>
      <vt:lpstr>3_Organic</vt:lpstr>
      <vt:lpstr>OB-GYN COURSE 482 King Saud University  College of Medicine Department of Obstetrics &amp; Gynecology</vt:lpstr>
      <vt:lpstr>Teaching and Learning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GUIDE / FACULTY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OB-GYN COURSE 482 King Saud University  College of Medicine Department of Obstetrics &amp; Gynecology</dc:title>
  <dc:creator>Latifa Al-Dakheel</dc:creator>
  <cp:lastModifiedBy>Jocelyn Vivas Cantillano</cp:lastModifiedBy>
  <cp:revision>56</cp:revision>
  <dcterms:created xsi:type="dcterms:W3CDTF">2016-11-21T07:41:19Z</dcterms:created>
  <dcterms:modified xsi:type="dcterms:W3CDTF">2017-09-17T13:58:53Z</dcterms:modified>
</cp:coreProperties>
</file>