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layout2.xml" ContentType="application/vnd.openxmlformats-officedocument.drawingml.diagramLayout+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3" r:id="rId1"/>
  </p:sldMasterIdLst>
  <p:notesMasterIdLst>
    <p:notesMasterId r:id="rId65"/>
  </p:notesMasterIdLst>
  <p:handoutMasterIdLst>
    <p:handoutMasterId r:id="rId66"/>
  </p:handoutMasterIdLst>
  <p:sldIdLst>
    <p:sldId id="425" r:id="rId2"/>
    <p:sldId id="323" r:id="rId3"/>
    <p:sldId id="347" r:id="rId4"/>
    <p:sldId id="325" r:id="rId5"/>
    <p:sldId id="326" r:id="rId6"/>
    <p:sldId id="403" r:id="rId7"/>
    <p:sldId id="404" r:id="rId8"/>
    <p:sldId id="291" r:id="rId9"/>
    <p:sldId id="405" r:id="rId10"/>
    <p:sldId id="406" r:id="rId11"/>
    <p:sldId id="407" r:id="rId12"/>
    <p:sldId id="409" r:id="rId13"/>
    <p:sldId id="410" r:id="rId14"/>
    <p:sldId id="411" r:id="rId15"/>
    <p:sldId id="382" r:id="rId16"/>
    <p:sldId id="383" r:id="rId17"/>
    <p:sldId id="384" r:id="rId18"/>
    <p:sldId id="385" r:id="rId19"/>
    <p:sldId id="386" r:id="rId20"/>
    <p:sldId id="388" r:id="rId21"/>
    <p:sldId id="360" r:id="rId22"/>
    <p:sldId id="389" r:id="rId23"/>
    <p:sldId id="392" r:id="rId24"/>
    <p:sldId id="365" r:id="rId25"/>
    <p:sldId id="366" r:id="rId26"/>
    <p:sldId id="317" r:id="rId27"/>
    <p:sldId id="356" r:id="rId28"/>
    <p:sldId id="270" r:id="rId29"/>
    <p:sldId id="322" r:id="rId30"/>
    <p:sldId id="413" r:id="rId31"/>
    <p:sldId id="278" r:id="rId32"/>
    <p:sldId id="298" r:id="rId33"/>
    <p:sldId id="299" r:id="rId34"/>
    <p:sldId id="300" r:id="rId35"/>
    <p:sldId id="362" r:id="rId36"/>
    <p:sldId id="336" r:id="rId37"/>
    <p:sldId id="393" r:id="rId38"/>
    <p:sldId id="394" r:id="rId39"/>
    <p:sldId id="395" r:id="rId40"/>
    <p:sldId id="396" r:id="rId41"/>
    <p:sldId id="279" r:id="rId42"/>
    <p:sldId id="301" r:id="rId43"/>
    <p:sldId id="284" r:id="rId44"/>
    <p:sldId id="397" r:id="rId45"/>
    <p:sldId id="379" r:id="rId46"/>
    <p:sldId id="399" r:id="rId47"/>
    <p:sldId id="289" r:id="rId48"/>
    <p:sldId id="398" r:id="rId49"/>
    <p:sldId id="400" r:id="rId50"/>
    <p:sldId id="401" r:id="rId51"/>
    <p:sldId id="296" r:id="rId52"/>
    <p:sldId id="402" r:id="rId53"/>
    <p:sldId id="412" r:id="rId54"/>
    <p:sldId id="415" r:id="rId55"/>
    <p:sldId id="416" r:id="rId56"/>
    <p:sldId id="417" r:id="rId57"/>
    <p:sldId id="418" r:id="rId58"/>
    <p:sldId id="414" r:id="rId59"/>
    <p:sldId id="420" r:id="rId60"/>
    <p:sldId id="421" r:id="rId61"/>
    <p:sldId id="422" r:id="rId62"/>
    <p:sldId id="419" r:id="rId63"/>
    <p:sldId id="423" r:id="rId64"/>
  </p:sldIdLst>
  <p:sldSz cx="9144000" cy="6858000" type="screen4x3"/>
  <p:notesSz cx="6858000" cy="9144000"/>
  <p:defaultTextStyle>
    <a:defPPr>
      <a:defRPr lang="en-US"/>
    </a:defPPr>
    <a:lvl1pPr algn="l" rtl="0" fontAlgn="base">
      <a:spcBef>
        <a:spcPct val="0"/>
      </a:spcBef>
      <a:spcAft>
        <a:spcPct val="0"/>
      </a:spcAft>
      <a:defRPr sz="3600" kern="1200">
        <a:solidFill>
          <a:schemeClr val="tx1"/>
        </a:solidFill>
        <a:latin typeface="Times New Roman" pitchFamily="18" charset="0"/>
        <a:ea typeface="ＭＳ Ｐゴシック" charset="-128"/>
        <a:cs typeface="+mn-cs"/>
      </a:defRPr>
    </a:lvl1pPr>
    <a:lvl2pPr marL="457200" algn="l" rtl="0" fontAlgn="base">
      <a:spcBef>
        <a:spcPct val="0"/>
      </a:spcBef>
      <a:spcAft>
        <a:spcPct val="0"/>
      </a:spcAft>
      <a:defRPr sz="3600" kern="1200">
        <a:solidFill>
          <a:schemeClr val="tx1"/>
        </a:solidFill>
        <a:latin typeface="Times New Roman" pitchFamily="18" charset="0"/>
        <a:ea typeface="ＭＳ Ｐゴシック" charset="-128"/>
        <a:cs typeface="+mn-cs"/>
      </a:defRPr>
    </a:lvl2pPr>
    <a:lvl3pPr marL="914400" algn="l" rtl="0" fontAlgn="base">
      <a:spcBef>
        <a:spcPct val="0"/>
      </a:spcBef>
      <a:spcAft>
        <a:spcPct val="0"/>
      </a:spcAft>
      <a:defRPr sz="3600" kern="1200">
        <a:solidFill>
          <a:schemeClr val="tx1"/>
        </a:solidFill>
        <a:latin typeface="Times New Roman" pitchFamily="18" charset="0"/>
        <a:ea typeface="ＭＳ Ｐゴシック" charset="-128"/>
        <a:cs typeface="+mn-cs"/>
      </a:defRPr>
    </a:lvl3pPr>
    <a:lvl4pPr marL="1371600" algn="l" rtl="0" fontAlgn="base">
      <a:spcBef>
        <a:spcPct val="0"/>
      </a:spcBef>
      <a:spcAft>
        <a:spcPct val="0"/>
      </a:spcAft>
      <a:defRPr sz="3600" kern="1200">
        <a:solidFill>
          <a:schemeClr val="tx1"/>
        </a:solidFill>
        <a:latin typeface="Times New Roman" pitchFamily="18" charset="0"/>
        <a:ea typeface="ＭＳ Ｐゴシック" charset="-128"/>
        <a:cs typeface="+mn-cs"/>
      </a:defRPr>
    </a:lvl4pPr>
    <a:lvl5pPr marL="1828800" algn="l" rtl="0" fontAlgn="base">
      <a:spcBef>
        <a:spcPct val="0"/>
      </a:spcBef>
      <a:spcAft>
        <a:spcPct val="0"/>
      </a:spcAft>
      <a:defRPr sz="3600" kern="1200">
        <a:solidFill>
          <a:schemeClr val="tx1"/>
        </a:solidFill>
        <a:latin typeface="Times New Roman" pitchFamily="18" charset="0"/>
        <a:ea typeface="ＭＳ Ｐゴシック" charset="-128"/>
        <a:cs typeface="+mn-cs"/>
      </a:defRPr>
    </a:lvl5pPr>
    <a:lvl6pPr marL="2286000" algn="l" defTabSz="914400" rtl="0" eaLnBrk="1" latinLnBrk="0" hangingPunct="1">
      <a:defRPr sz="3600" kern="1200">
        <a:solidFill>
          <a:schemeClr val="tx1"/>
        </a:solidFill>
        <a:latin typeface="Times New Roman" pitchFamily="18" charset="0"/>
        <a:ea typeface="ＭＳ Ｐゴシック" charset="-128"/>
        <a:cs typeface="+mn-cs"/>
      </a:defRPr>
    </a:lvl6pPr>
    <a:lvl7pPr marL="2743200" algn="l" defTabSz="914400" rtl="0" eaLnBrk="1" latinLnBrk="0" hangingPunct="1">
      <a:defRPr sz="3600" kern="1200">
        <a:solidFill>
          <a:schemeClr val="tx1"/>
        </a:solidFill>
        <a:latin typeface="Times New Roman" pitchFamily="18" charset="0"/>
        <a:ea typeface="ＭＳ Ｐゴシック" charset="-128"/>
        <a:cs typeface="+mn-cs"/>
      </a:defRPr>
    </a:lvl7pPr>
    <a:lvl8pPr marL="3200400" algn="l" defTabSz="914400" rtl="0" eaLnBrk="1" latinLnBrk="0" hangingPunct="1">
      <a:defRPr sz="3600" kern="1200">
        <a:solidFill>
          <a:schemeClr val="tx1"/>
        </a:solidFill>
        <a:latin typeface="Times New Roman" pitchFamily="18" charset="0"/>
        <a:ea typeface="ＭＳ Ｐゴシック" charset="-128"/>
        <a:cs typeface="+mn-cs"/>
      </a:defRPr>
    </a:lvl8pPr>
    <a:lvl9pPr marL="3657600" algn="l" defTabSz="914400" rtl="0" eaLnBrk="1" latinLnBrk="0" hangingPunct="1">
      <a:defRPr sz="3600" kern="1200">
        <a:solidFill>
          <a:schemeClr val="tx1"/>
        </a:solidFill>
        <a:latin typeface="Times New Roman" pitchFamily="18"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FFCC66"/>
    <a:srgbClr val="9966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75" d="100"/>
          <a:sy n="75" d="100"/>
        </p:scale>
        <p:origin x="-366" y="-228"/>
      </p:cViewPr>
      <p:guideLst>
        <p:guide orient="horz" pos="2160"/>
        <p:guide pos="2880"/>
      </p:guideLst>
    </p:cSldViewPr>
  </p:slideViewPr>
  <p:outlineViewPr>
    <p:cViewPr>
      <p:scale>
        <a:sx n="66" d="100"/>
        <a:sy n="66" d="100"/>
      </p:scale>
      <p:origin x="0" y="0"/>
    </p:cViewPr>
  </p:outlineViewPr>
  <p:notesTextViewPr>
    <p:cViewPr>
      <p:scale>
        <a:sx n="100" d="100"/>
        <a:sy n="100" d="100"/>
      </p:scale>
      <p:origin x="0" y="0"/>
    </p:cViewPr>
  </p:notesTextViewPr>
  <p:sorterViewPr>
    <p:cViewPr>
      <p:scale>
        <a:sx n="66" d="100"/>
        <a:sy n="66" d="100"/>
      </p:scale>
      <p:origin x="0" y="1584"/>
    </p:cViewPr>
  </p:sorterViewPr>
  <p:notesViewPr>
    <p:cSldViewPr>
      <p:cViewPr varScale="1">
        <p:scale>
          <a:sx n="78" d="100"/>
          <a:sy n="78" d="100"/>
        </p:scale>
        <p:origin x="-2430" y="-7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B12381-7136-E348-A8B3-6A45EB4946B5}" type="doc">
      <dgm:prSet loTypeId="urn:microsoft.com/office/officeart/2005/8/layout/hList1" loCatId="" qsTypeId="urn:microsoft.com/office/officeart/2005/8/quickstyle/simple4" qsCatId="simple" csTypeId="urn:microsoft.com/office/officeart/2005/8/colors/accent1_2" csCatId="accent1" phldr="1"/>
      <dgm:spPr/>
      <dgm:t>
        <a:bodyPr/>
        <a:lstStyle/>
        <a:p>
          <a:endParaRPr lang="en-US"/>
        </a:p>
      </dgm:t>
    </dgm:pt>
    <dgm:pt modelId="{3832733E-5CEF-194C-9939-ADDEECF85397}">
      <dgm:prSet phldrT="[Text]"/>
      <dgm:spPr/>
      <dgm:t>
        <a:bodyPr/>
        <a:lstStyle/>
        <a:p>
          <a:r>
            <a:rPr lang="en-US" dirty="0" smtClean="0">
              <a:solidFill>
                <a:srgbClr val="FF0000"/>
              </a:solidFill>
            </a:rPr>
            <a:t>Basic</a:t>
          </a:r>
          <a:endParaRPr lang="en-US" dirty="0">
            <a:solidFill>
              <a:srgbClr val="FF0000"/>
            </a:solidFill>
          </a:endParaRPr>
        </a:p>
      </dgm:t>
    </dgm:pt>
    <dgm:pt modelId="{8842856E-F391-CC45-9502-50428B82F232}" type="parTrans" cxnId="{BE5A2990-3657-F141-BFFF-AF9D1E481CCF}">
      <dgm:prSet/>
      <dgm:spPr/>
      <dgm:t>
        <a:bodyPr/>
        <a:lstStyle/>
        <a:p>
          <a:endParaRPr lang="en-US"/>
        </a:p>
      </dgm:t>
    </dgm:pt>
    <dgm:pt modelId="{116C794B-C25F-9C45-AD94-8DC95A9A3E4C}" type="sibTrans" cxnId="{BE5A2990-3657-F141-BFFF-AF9D1E481CCF}">
      <dgm:prSet/>
      <dgm:spPr/>
      <dgm:t>
        <a:bodyPr/>
        <a:lstStyle/>
        <a:p>
          <a:endParaRPr lang="en-US"/>
        </a:p>
      </dgm:t>
    </dgm:pt>
    <dgm:pt modelId="{06E5F29A-90A5-6944-8455-0515D3F0CE35}">
      <dgm:prSet phldrT="[Text]"/>
      <dgm:spPr/>
      <dgm:t>
        <a:bodyPr/>
        <a:lstStyle/>
        <a:p>
          <a:r>
            <a:rPr lang="en-US" dirty="0" smtClean="0"/>
            <a:t>XT D=N</a:t>
          </a:r>
          <a:endParaRPr lang="en-US" dirty="0"/>
        </a:p>
      </dgm:t>
    </dgm:pt>
    <dgm:pt modelId="{09293E91-D0A4-5D42-833C-D8AD975BBA72}" type="parTrans" cxnId="{E4D6A226-C555-FF4A-AE8F-B6C8AE5426B1}">
      <dgm:prSet/>
      <dgm:spPr/>
      <dgm:t>
        <a:bodyPr/>
        <a:lstStyle/>
        <a:p>
          <a:endParaRPr lang="en-US"/>
        </a:p>
      </dgm:t>
    </dgm:pt>
    <dgm:pt modelId="{96237905-8E0E-F042-88C0-F5E392388882}" type="sibTrans" cxnId="{E4D6A226-C555-FF4A-AE8F-B6C8AE5426B1}">
      <dgm:prSet/>
      <dgm:spPr/>
      <dgm:t>
        <a:bodyPr/>
        <a:lstStyle/>
        <a:p>
          <a:endParaRPr lang="en-US"/>
        </a:p>
      </dgm:t>
    </dgm:pt>
    <dgm:pt modelId="{75913394-1525-3C49-A681-10C8EDFA1953}">
      <dgm:prSet phldrT="[Text]"/>
      <dgm:spPr/>
      <dgm:t>
        <a:bodyPr/>
        <a:lstStyle/>
        <a:p>
          <a:r>
            <a:rPr lang="en-US" dirty="0" smtClean="0"/>
            <a:t>BLR weakening </a:t>
          </a:r>
          <a:endParaRPr lang="en-US" dirty="0"/>
        </a:p>
      </dgm:t>
    </dgm:pt>
    <dgm:pt modelId="{C5DC9CDD-97A4-D842-A656-15CA2DE213DC}" type="parTrans" cxnId="{FEF717D7-DF8C-D44D-BCE7-45DE7DB2350B}">
      <dgm:prSet/>
      <dgm:spPr/>
      <dgm:t>
        <a:bodyPr/>
        <a:lstStyle/>
        <a:p>
          <a:endParaRPr lang="en-US"/>
        </a:p>
      </dgm:t>
    </dgm:pt>
    <dgm:pt modelId="{B496D146-DDB1-4B4A-9854-DC9EDBC3661C}" type="sibTrans" cxnId="{FEF717D7-DF8C-D44D-BCE7-45DE7DB2350B}">
      <dgm:prSet/>
      <dgm:spPr/>
      <dgm:t>
        <a:bodyPr/>
        <a:lstStyle/>
        <a:p>
          <a:endParaRPr lang="en-US"/>
        </a:p>
      </dgm:t>
    </dgm:pt>
    <dgm:pt modelId="{1E617414-DF43-6F44-AA30-60DED212FD9E}">
      <dgm:prSet phldrT="[Text]"/>
      <dgm:spPr/>
      <dgm:t>
        <a:bodyPr/>
        <a:lstStyle/>
        <a:p>
          <a:r>
            <a:rPr lang="en-US" dirty="0" smtClean="0">
              <a:solidFill>
                <a:srgbClr val="FF0000"/>
              </a:solidFill>
            </a:rPr>
            <a:t>Pseudo divergence excess</a:t>
          </a:r>
          <a:endParaRPr lang="en-US" dirty="0">
            <a:solidFill>
              <a:srgbClr val="FF0000"/>
            </a:solidFill>
          </a:endParaRPr>
        </a:p>
      </dgm:t>
    </dgm:pt>
    <dgm:pt modelId="{ED9E6A12-35CC-AD42-9286-02B74F3F52D9}" type="parTrans" cxnId="{66D2BCAB-F2BE-1F47-8E06-15ED782A89B8}">
      <dgm:prSet/>
      <dgm:spPr/>
      <dgm:t>
        <a:bodyPr/>
        <a:lstStyle/>
        <a:p>
          <a:endParaRPr lang="en-US"/>
        </a:p>
      </dgm:t>
    </dgm:pt>
    <dgm:pt modelId="{F2F4AE6C-12C2-9546-A568-A60569684487}" type="sibTrans" cxnId="{66D2BCAB-F2BE-1F47-8E06-15ED782A89B8}">
      <dgm:prSet/>
      <dgm:spPr/>
      <dgm:t>
        <a:bodyPr/>
        <a:lstStyle/>
        <a:p>
          <a:endParaRPr lang="en-US"/>
        </a:p>
      </dgm:t>
    </dgm:pt>
    <dgm:pt modelId="{C7063394-703A-0E4F-846A-1E07DB3D9C3B}">
      <dgm:prSet phldrT="[Text]"/>
      <dgm:spPr/>
      <dgm:t>
        <a:bodyPr/>
        <a:lstStyle/>
        <a:p>
          <a:r>
            <a:rPr lang="en-US" dirty="0" err="1" smtClean="0"/>
            <a:t>Xt</a:t>
          </a:r>
          <a:r>
            <a:rPr lang="en-US" dirty="0" smtClean="0"/>
            <a:t> D&gt;N</a:t>
          </a:r>
          <a:endParaRPr lang="en-US" dirty="0"/>
        </a:p>
      </dgm:t>
    </dgm:pt>
    <dgm:pt modelId="{651F8EED-ADC0-9D4D-B382-BC37060319EC}" type="parTrans" cxnId="{DC27CA49-7B22-0A48-8161-8A6E540B672A}">
      <dgm:prSet/>
      <dgm:spPr/>
      <dgm:t>
        <a:bodyPr/>
        <a:lstStyle/>
        <a:p>
          <a:endParaRPr lang="en-US"/>
        </a:p>
      </dgm:t>
    </dgm:pt>
    <dgm:pt modelId="{A5C04D25-8E6F-1B4D-A44F-10902A7401B1}" type="sibTrans" cxnId="{DC27CA49-7B22-0A48-8161-8A6E540B672A}">
      <dgm:prSet/>
      <dgm:spPr/>
      <dgm:t>
        <a:bodyPr/>
        <a:lstStyle/>
        <a:p>
          <a:endParaRPr lang="en-US"/>
        </a:p>
      </dgm:t>
    </dgm:pt>
    <dgm:pt modelId="{B865DA1B-60F8-5F46-831C-75BFCBEC6971}">
      <dgm:prSet phldrT="[Text]"/>
      <dgm:spPr/>
      <dgm:t>
        <a:bodyPr/>
        <a:lstStyle/>
        <a:p>
          <a:r>
            <a:rPr lang="en-US" dirty="0" smtClean="0"/>
            <a:t>Patch 30-60min</a:t>
          </a:r>
          <a:endParaRPr lang="en-US" dirty="0"/>
        </a:p>
      </dgm:t>
    </dgm:pt>
    <dgm:pt modelId="{2FF05334-219D-6845-967D-EEF8F6F05C7A}" type="parTrans" cxnId="{E028CB08-810E-F44D-B679-EAE41C1AE171}">
      <dgm:prSet/>
      <dgm:spPr/>
      <dgm:t>
        <a:bodyPr/>
        <a:lstStyle/>
        <a:p>
          <a:endParaRPr lang="en-US"/>
        </a:p>
      </dgm:t>
    </dgm:pt>
    <dgm:pt modelId="{5A676C50-EFD4-8A4D-855E-2166E61299A1}" type="sibTrans" cxnId="{E028CB08-810E-F44D-B679-EAE41C1AE171}">
      <dgm:prSet/>
      <dgm:spPr/>
      <dgm:t>
        <a:bodyPr/>
        <a:lstStyle/>
        <a:p>
          <a:endParaRPr lang="en-US"/>
        </a:p>
      </dgm:t>
    </dgm:pt>
    <dgm:pt modelId="{42408071-F49C-A340-B786-C84A68AFAC6C}">
      <dgm:prSet phldrT="[Text]"/>
      <dgm:spPr/>
      <dgm:t>
        <a:bodyPr/>
        <a:lstStyle/>
        <a:p>
          <a:r>
            <a:rPr lang="en-US" dirty="0" smtClean="0">
              <a:solidFill>
                <a:srgbClr val="FF0000"/>
              </a:solidFill>
            </a:rPr>
            <a:t>True divergence excess</a:t>
          </a:r>
          <a:endParaRPr lang="en-US" dirty="0">
            <a:solidFill>
              <a:srgbClr val="FF0000"/>
            </a:solidFill>
          </a:endParaRPr>
        </a:p>
      </dgm:t>
    </dgm:pt>
    <dgm:pt modelId="{572FC52F-0BA8-4946-BCF6-53D7B06D3F07}" type="parTrans" cxnId="{FAD45044-6B18-464E-B741-F7EEB86C8FAE}">
      <dgm:prSet/>
      <dgm:spPr/>
      <dgm:t>
        <a:bodyPr/>
        <a:lstStyle/>
        <a:p>
          <a:endParaRPr lang="en-US"/>
        </a:p>
      </dgm:t>
    </dgm:pt>
    <dgm:pt modelId="{E9942923-0AF1-2C4B-88A0-6AB2A036A917}" type="sibTrans" cxnId="{FAD45044-6B18-464E-B741-F7EEB86C8FAE}">
      <dgm:prSet/>
      <dgm:spPr/>
      <dgm:t>
        <a:bodyPr/>
        <a:lstStyle/>
        <a:p>
          <a:endParaRPr lang="en-US"/>
        </a:p>
      </dgm:t>
    </dgm:pt>
    <dgm:pt modelId="{A4A20BAA-9AC7-6B4F-A1AF-3B9C3F751CBB}">
      <dgm:prSet phldrT="[Text]"/>
      <dgm:spPr/>
      <dgm:t>
        <a:bodyPr/>
        <a:lstStyle/>
        <a:p>
          <a:r>
            <a:rPr lang="en-US" dirty="0" smtClean="0"/>
            <a:t>XT D&gt;N</a:t>
          </a:r>
          <a:endParaRPr lang="en-US" dirty="0"/>
        </a:p>
      </dgm:t>
    </dgm:pt>
    <dgm:pt modelId="{680A845E-3F02-9C4B-B0F3-093F47A78228}" type="parTrans" cxnId="{32DEB0FC-62EC-7F4C-B2F6-F13FD0EF754D}">
      <dgm:prSet/>
      <dgm:spPr/>
      <dgm:t>
        <a:bodyPr/>
        <a:lstStyle/>
        <a:p>
          <a:endParaRPr lang="en-US"/>
        </a:p>
      </dgm:t>
    </dgm:pt>
    <dgm:pt modelId="{29B52272-9D11-7645-9956-C590EAE6D724}" type="sibTrans" cxnId="{32DEB0FC-62EC-7F4C-B2F6-F13FD0EF754D}">
      <dgm:prSet/>
      <dgm:spPr/>
      <dgm:t>
        <a:bodyPr/>
        <a:lstStyle/>
        <a:p>
          <a:endParaRPr lang="en-US"/>
        </a:p>
      </dgm:t>
    </dgm:pt>
    <dgm:pt modelId="{C029C272-F991-C543-8284-263AC4728AB0}">
      <dgm:prSet phldrT="[Text]"/>
      <dgm:spPr/>
      <dgm:t>
        <a:bodyPr/>
        <a:lstStyle/>
        <a:p>
          <a:r>
            <a:rPr lang="en-US" dirty="0" smtClean="0"/>
            <a:t>R&amp;R</a:t>
          </a:r>
          <a:endParaRPr lang="en-US" dirty="0"/>
        </a:p>
      </dgm:t>
    </dgm:pt>
    <dgm:pt modelId="{F81D78C4-2747-3840-8464-B21DAD551ECA}" type="parTrans" cxnId="{EB9E8A6B-801E-7C4E-AD55-82F2DBEFF8A2}">
      <dgm:prSet/>
      <dgm:spPr/>
      <dgm:t>
        <a:bodyPr/>
        <a:lstStyle/>
        <a:p>
          <a:endParaRPr lang="en-US"/>
        </a:p>
      </dgm:t>
    </dgm:pt>
    <dgm:pt modelId="{4CA24A58-5480-474E-9C81-2546CA4BB9A2}" type="sibTrans" cxnId="{EB9E8A6B-801E-7C4E-AD55-82F2DBEFF8A2}">
      <dgm:prSet/>
      <dgm:spPr/>
      <dgm:t>
        <a:bodyPr/>
        <a:lstStyle/>
        <a:p>
          <a:endParaRPr lang="en-US"/>
        </a:p>
      </dgm:t>
    </dgm:pt>
    <dgm:pt modelId="{0C1FD4BF-F55F-5A4C-89FA-427A56BB1BDB}">
      <dgm:prSet phldrT="[Text]"/>
      <dgm:spPr/>
      <dgm:t>
        <a:bodyPr/>
        <a:lstStyle/>
        <a:p>
          <a:r>
            <a:rPr lang="en-US" dirty="0" smtClean="0"/>
            <a:t>XT D=N</a:t>
          </a:r>
          <a:endParaRPr lang="en-US" dirty="0"/>
        </a:p>
      </dgm:t>
    </dgm:pt>
    <dgm:pt modelId="{88900749-5113-2240-890B-6EE22F55F958}" type="parTrans" cxnId="{3721D7F9-DFC9-FC41-95AC-8EE58928EE9B}">
      <dgm:prSet/>
      <dgm:spPr/>
    </dgm:pt>
    <dgm:pt modelId="{CF3EDDE2-80AF-7E4D-9E55-85A6EC73C033}" type="sibTrans" cxnId="{3721D7F9-DFC9-FC41-95AC-8EE58928EE9B}">
      <dgm:prSet/>
      <dgm:spPr/>
    </dgm:pt>
    <dgm:pt modelId="{D1E84E43-2A8D-524B-A9D2-88BCB82C4ED3}">
      <dgm:prSet phldrT="[Text]"/>
      <dgm:spPr/>
      <dgm:t>
        <a:bodyPr/>
        <a:lstStyle/>
        <a:p>
          <a:r>
            <a:rPr lang="en-US" dirty="0" smtClean="0"/>
            <a:t>BLR weakening</a:t>
          </a:r>
          <a:endParaRPr lang="en-US" dirty="0"/>
        </a:p>
      </dgm:t>
    </dgm:pt>
    <dgm:pt modelId="{90550E44-1682-BA49-8A40-CD81EE9338C5}" type="parTrans" cxnId="{4900D744-5AB9-2D49-8071-F202355E3D77}">
      <dgm:prSet/>
      <dgm:spPr/>
    </dgm:pt>
    <dgm:pt modelId="{4598DF91-CBAA-E241-9AD2-EE3F62BA982F}" type="sibTrans" cxnId="{4900D744-5AB9-2D49-8071-F202355E3D77}">
      <dgm:prSet/>
      <dgm:spPr/>
    </dgm:pt>
    <dgm:pt modelId="{197D5991-2BD0-EC46-A234-2463DA37B6F9}">
      <dgm:prSet phldrT="[Text]"/>
      <dgm:spPr/>
      <dgm:t>
        <a:bodyPr/>
        <a:lstStyle/>
        <a:p>
          <a:r>
            <a:rPr lang="en-US" dirty="0" smtClean="0"/>
            <a:t>Patch 30-60min</a:t>
          </a:r>
          <a:endParaRPr lang="en-US" dirty="0"/>
        </a:p>
      </dgm:t>
    </dgm:pt>
    <dgm:pt modelId="{0329C230-7A47-9349-A82F-A9D772E75786}" type="parTrans" cxnId="{5F025DB4-8000-5347-BF44-782F6F1B6300}">
      <dgm:prSet/>
      <dgm:spPr/>
    </dgm:pt>
    <dgm:pt modelId="{B211D3B3-0C9F-C94E-AD6E-F090C6175708}" type="sibTrans" cxnId="{5F025DB4-8000-5347-BF44-782F6F1B6300}">
      <dgm:prSet/>
      <dgm:spPr/>
    </dgm:pt>
    <dgm:pt modelId="{1884996C-A7D9-F04F-A2AA-89FD43212F94}">
      <dgm:prSet phldrT="[Text]"/>
      <dgm:spPr/>
      <dgm:t>
        <a:bodyPr/>
        <a:lstStyle/>
        <a:p>
          <a:r>
            <a:rPr lang="en-US" dirty="0" smtClean="0"/>
            <a:t>XT D&gt;N</a:t>
          </a:r>
          <a:endParaRPr lang="en-US" dirty="0"/>
        </a:p>
      </dgm:t>
    </dgm:pt>
    <dgm:pt modelId="{05B698DD-1CFB-424E-9420-916946DC5AC3}" type="parTrans" cxnId="{3FEF2DBF-EB06-0D49-BBD2-8258A1CB124B}">
      <dgm:prSet/>
      <dgm:spPr/>
    </dgm:pt>
    <dgm:pt modelId="{03447223-C747-AD44-9C28-793188476594}" type="sibTrans" cxnId="{3FEF2DBF-EB06-0D49-BBD2-8258A1CB124B}">
      <dgm:prSet/>
      <dgm:spPr/>
    </dgm:pt>
    <dgm:pt modelId="{826A67D7-5352-4B48-8DBA-F4FD185125D2}" type="pres">
      <dgm:prSet presAssocID="{0AB12381-7136-E348-A8B3-6A45EB4946B5}" presName="Name0" presStyleCnt="0">
        <dgm:presLayoutVars>
          <dgm:dir/>
          <dgm:animLvl val="lvl"/>
          <dgm:resizeHandles val="exact"/>
        </dgm:presLayoutVars>
      </dgm:prSet>
      <dgm:spPr/>
      <dgm:t>
        <a:bodyPr/>
        <a:lstStyle/>
        <a:p>
          <a:endParaRPr lang="en-US"/>
        </a:p>
      </dgm:t>
    </dgm:pt>
    <dgm:pt modelId="{947DD9E0-07C2-2E49-B973-9BA701328F56}" type="pres">
      <dgm:prSet presAssocID="{3832733E-5CEF-194C-9939-ADDEECF85397}" presName="composite" presStyleCnt="0"/>
      <dgm:spPr/>
    </dgm:pt>
    <dgm:pt modelId="{35D561A5-1A34-104D-95E0-31FDF6B085E2}" type="pres">
      <dgm:prSet presAssocID="{3832733E-5CEF-194C-9939-ADDEECF85397}" presName="parTx" presStyleLbl="alignNode1" presStyleIdx="0" presStyleCnt="3">
        <dgm:presLayoutVars>
          <dgm:chMax val="0"/>
          <dgm:chPref val="0"/>
          <dgm:bulletEnabled val="1"/>
        </dgm:presLayoutVars>
      </dgm:prSet>
      <dgm:spPr/>
      <dgm:t>
        <a:bodyPr/>
        <a:lstStyle/>
        <a:p>
          <a:endParaRPr lang="en-US"/>
        </a:p>
      </dgm:t>
    </dgm:pt>
    <dgm:pt modelId="{3E0569A5-0985-8344-91C2-EC8CDA731BED}" type="pres">
      <dgm:prSet presAssocID="{3832733E-5CEF-194C-9939-ADDEECF85397}" presName="desTx" presStyleLbl="alignAccFollowNode1" presStyleIdx="0" presStyleCnt="3">
        <dgm:presLayoutVars>
          <dgm:bulletEnabled val="1"/>
        </dgm:presLayoutVars>
      </dgm:prSet>
      <dgm:spPr/>
      <dgm:t>
        <a:bodyPr/>
        <a:lstStyle/>
        <a:p>
          <a:endParaRPr lang="en-US"/>
        </a:p>
      </dgm:t>
    </dgm:pt>
    <dgm:pt modelId="{270D8C3F-1B05-3A4D-84A6-70E74D3BFCA6}" type="pres">
      <dgm:prSet presAssocID="{116C794B-C25F-9C45-AD94-8DC95A9A3E4C}" presName="space" presStyleCnt="0"/>
      <dgm:spPr/>
    </dgm:pt>
    <dgm:pt modelId="{92898440-AC48-1D49-8488-936AF0D41CEC}" type="pres">
      <dgm:prSet presAssocID="{1E617414-DF43-6F44-AA30-60DED212FD9E}" presName="composite" presStyleCnt="0"/>
      <dgm:spPr/>
    </dgm:pt>
    <dgm:pt modelId="{4B31CAC5-227B-2942-AA28-C1F4368AD027}" type="pres">
      <dgm:prSet presAssocID="{1E617414-DF43-6F44-AA30-60DED212FD9E}" presName="parTx" presStyleLbl="alignNode1" presStyleIdx="1" presStyleCnt="3">
        <dgm:presLayoutVars>
          <dgm:chMax val="0"/>
          <dgm:chPref val="0"/>
          <dgm:bulletEnabled val="1"/>
        </dgm:presLayoutVars>
      </dgm:prSet>
      <dgm:spPr/>
      <dgm:t>
        <a:bodyPr/>
        <a:lstStyle/>
        <a:p>
          <a:endParaRPr lang="en-US"/>
        </a:p>
      </dgm:t>
    </dgm:pt>
    <dgm:pt modelId="{51A1399A-143B-4D45-A033-F410B5D4DCDB}" type="pres">
      <dgm:prSet presAssocID="{1E617414-DF43-6F44-AA30-60DED212FD9E}" presName="desTx" presStyleLbl="alignAccFollowNode1" presStyleIdx="1" presStyleCnt="3">
        <dgm:presLayoutVars>
          <dgm:bulletEnabled val="1"/>
        </dgm:presLayoutVars>
      </dgm:prSet>
      <dgm:spPr/>
      <dgm:t>
        <a:bodyPr/>
        <a:lstStyle/>
        <a:p>
          <a:endParaRPr lang="en-US"/>
        </a:p>
      </dgm:t>
    </dgm:pt>
    <dgm:pt modelId="{6604C188-BF18-5843-9218-642FAE031F30}" type="pres">
      <dgm:prSet presAssocID="{F2F4AE6C-12C2-9546-A568-A60569684487}" presName="space" presStyleCnt="0"/>
      <dgm:spPr/>
    </dgm:pt>
    <dgm:pt modelId="{CA56DDFB-F788-D24E-ABC4-E820D20F6F7B}" type="pres">
      <dgm:prSet presAssocID="{42408071-F49C-A340-B786-C84A68AFAC6C}" presName="composite" presStyleCnt="0"/>
      <dgm:spPr/>
    </dgm:pt>
    <dgm:pt modelId="{1DB67BDA-E346-5E47-B6C4-249611737C57}" type="pres">
      <dgm:prSet presAssocID="{42408071-F49C-A340-B786-C84A68AFAC6C}" presName="parTx" presStyleLbl="alignNode1" presStyleIdx="2" presStyleCnt="3">
        <dgm:presLayoutVars>
          <dgm:chMax val="0"/>
          <dgm:chPref val="0"/>
          <dgm:bulletEnabled val="1"/>
        </dgm:presLayoutVars>
      </dgm:prSet>
      <dgm:spPr/>
      <dgm:t>
        <a:bodyPr/>
        <a:lstStyle/>
        <a:p>
          <a:endParaRPr lang="en-US"/>
        </a:p>
      </dgm:t>
    </dgm:pt>
    <dgm:pt modelId="{DC7C6494-D161-6749-833D-5F56855B3135}" type="pres">
      <dgm:prSet presAssocID="{42408071-F49C-A340-B786-C84A68AFAC6C}" presName="desTx" presStyleLbl="alignAccFollowNode1" presStyleIdx="2" presStyleCnt="3">
        <dgm:presLayoutVars>
          <dgm:bulletEnabled val="1"/>
        </dgm:presLayoutVars>
      </dgm:prSet>
      <dgm:spPr/>
      <dgm:t>
        <a:bodyPr/>
        <a:lstStyle/>
        <a:p>
          <a:endParaRPr lang="en-US"/>
        </a:p>
      </dgm:t>
    </dgm:pt>
  </dgm:ptLst>
  <dgm:cxnLst>
    <dgm:cxn modelId="{DC27CA49-7B22-0A48-8161-8A6E540B672A}" srcId="{1E617414-DF43-6F44-AA30-60DED212FD9E}" destId="{C7063394-703A-0E4F-846A-1E07DB3D9C3B}" srcOrd="0" destOrd="0" parTransId="{651F8EED-ADC0-9D4D-B382-BC37060319EC}" sibTransId="{A5C04D25-8E6F-1B4D-A44F-10902A7401B1}"/>
    <dgm:cxn modelId="{66D2BCAB-F2BE-1F47-8E06-15ED782A89B8}" srcId="{0AB12381-7136-E348-A8B3-6A45EB4946B5}" destId="{1E617414-DF43-6F44-AA30-60DED212FD9E}" srcOrd="1" destOrd="0" parTransId="{ED9E6A12-35CC-AD42-9286-02B74F3F52D9}" sibTransId="{F2F4AE6C-12C2-9546-A568-A60569684487}"/>
    <dgm:cxn modelId="{D048FCED-1BF1-7444-811A-E261843A45A4}" type="presOf" srcId="{B865DA1B-60F8-5F46-831C-75BFCBEC6971}" destId="{51A1399A-143B-4D45-A033-F410B5D4DCDB}" srcOrd="0" destOrd="1" presId="urn:microsoft.com/office/officeart/2005/8/layout/hList1"/>
    <dgm:cxn modelId="{5F025DB4-8000-5347-BF44-782F6F1B6300}" srcId="{42408071-F49C-A340-B786-C84A68AFAC6C}" destId="{197D5991-2BD0-EC46-A234-2463DA37B6F9}" srcOrd="1" destOrd="0" parTransId="{0329C230-7A47-9349-A82F-A9D772E75786}" sibTransId="{B211D3B3-0C9F-C94E-AD6E-F090C6175708}"/>
    <dgm:cxn modelId="{32DEB0FC-62EC-7F4C-B2F6-F13FD0EF754D}" srcId="{42408071-F49C-A340-B786-C84A68AFAC6C}" destId="{A4A20BAA-9AC7-6B4F-A1AF-3B9C3F751CBB}" srcOrd="0" destOrd="0" parTransId="{680A845E-3F02-9C4B-B0F3-093F47A78228}" sibTransId="{29B52272-9D11-7645-9956-C590EAE6D724}"/>
    <dgm:cxn modelId="{A68C51F9-A546-7248-A54E-5C887FEAAAE4}" type="presOf" srcId="{06E5F29A-90A5-6944-8455-0515D3F0CE35}" destId="{3E0569A5-0985-8344-91C2-EC8CDA731BED}" srcOrd="0" destOrd="0" presId="urn:microsoft.com/office/officeart/2005/8/layout/hList1"/>
    <dgm:cxn modelId="{0C7D7246-F092-8F48-B75F-D5E43DEB3741}" type="presOf" srcId="{0AB12381-7136-E348-A8B3-6A45EB4946B5}" destId="{826A67D7-5352-4B48-8DBA-F4FD185125D2}" srcOrd="0" destOrd="0" presId="urn:microsoft.com/office/officeart/2005/8/layout/hList1"/>
    <dgm:cxn modelId="{3FEF2DBF-EB06-0D49-BBD2-8258A1CB124B}" srcId="{42408071-F49C-A340-B786-C84A68AFAC6C}" destId="{1884996C-A7D9-F04F-A2AA-89FD43212F94}" srcOrd="2" destOrd="0" parTransId="{05B698DD-1CFB-424E-9420-916946DC5AC3}" sibTransId="{03447223-C747-AD44-9C28-793188476594}"/>
    <dgm:cxn modelId="{F41E299B-C3E6-4E4F-8934-DB7BA577D9B6}" type="presOf" srcId="{3832733E-5CEF-194C-9939-ADDEECF85397}" destId="{35D561A5-1A34-104D-95E0-31FDF6B085E2}" srcOrd="0" destOrd="0" presId="urn:microsoft.com/office/officeart/2005/8/layout/hList1"/>
    <dgm:cxn modelId="{BE5A2990-3657-F141-BFFF-AF9D1E481CCF}" srcId="{0AB12381-7136-E348-A8B3-6A45EB4946B5}" destId="{3832733E-5CEF-194C-9939-ADDEECF85397}" srcOrd="0" destOrd="0" parTransId="{8842856E-F391-CC45-9502-50428B82F232}" sibTransId="{116C794B-C25F-9C45-AD94-8DC95A9A3E4C}"/>
    <dgm:cxn modelId="{EBBD7905-B36E-5844-B0B1-7C6E9B563FFD}" type="presOf" srcId="{A4A20BAA-9AC7-6B4F-A1AF-3B9C3F751CBB}" destId="{DC7C6494-D161-6749-833D-5F56855B3135}" srcOrd="0" destOrd="0" presId="urn:microsoft.com/office/officeart/2005/8/layout/hList1"/>
    <dgm:cxn modelId="{EB9E8A6B-801E-7C4E-AD55-82F2DBEFF8A2}" srcId="{42408071-F49C-A340-B786-C84A68AFAC6C}" destId="{C029C272-F991-C543-8284-263AC4728AB0}" srcOrd="3" destOrd="0" parTransId="{F81D78C4-2747-3840-8464-B21DAD551ECA}" sibTransId="{4CA24A58-5480-474E-9C81-2546CA4BB9A2}"/>
    <dgm:cxn modelId="{E4D6A226-C555-FF4A-AE8F-B6C8AE5426B1}" srcId="{3832733E-5CEF-194C-9939-ADDEECF85397}" destId="{06E5F29A-90A5-6944-8455-0515D3F0CE35}" srcOrd="0" destOrd="0" parTransId="{09293E91-D0A4-5D42-833C-D8AD975BBA72}" sibTransId="{96237905-8E0E-F042-88C0-F5E392388882}"/>
    <dgm:cxn modelId="{FEF717D7-DF8C-D44D-BCE7-45DE7DB2350B}" srcId="{3832733E-5CEF-194C-9939-ADDEECF85397}" destId="{75913394-1525-3C49-A681-10C8EDFA1953}" srcOrd="1" destOrd="0" parTransId="{C5DC9CDD-97A4-D842-A656-15CA2DE213DC}" sibTransId="{B496D146-DDB1-4B4A-9854-DC9EDBC3661C}"/>
    <dgm:cxn modelId="{3721D7F9-DFC9-FC41-95AC-8EE58928EE9B}" srcId="{1E617414-DF43-6F44-AA30-60DED212FD9E}" destId="{0C1FD4BF-F55F-5A4C-89FA-427A56BB1BDB}" srcOrd="2" destOrd="0" parTransId="{88900749-5113-2240-890B-6EE22F55F958}" sibTransId="{CF3EDDE2-80AF-7E4D-9E55-85A6EC73C033}"/>
    <dgm:cxn modelId="{4900D744-5AB9-2D49-8071-F202355E3D77}" srcId="{1E617414-DF43-6F44-AA30-60DED212FD9E}" destId="{D1E84E43-2A8D-524B-A9D2-88BCB82C4ED3}" srcOrd="3" destOrd="0" parTransId="{90550E44-1682-BA49-8A40-CD81EE9338C5}" sibTransId="{4598DF91-CBAA-E241-9AD2-EE3F62BA982F}"/>
    <dgm:cxn modelId="{5AAE1FE4-20D5-2142-83EF-A2211E42A15B}" type="presOf" srcId="{1884996C-A7D9-F04F-A2AA-89FD43212F94}" destId="{DC7C6494-D161-6749-833D-5F56855B3135}" srcOrd="0" destOrd="2" presId="urn:microsoft.com/office/officeart/2005/8/layout/hList1"/>
    <dgm:cxn modelId="{E028CB08-810E-F44D-B679-EAE41C1AE171}" srcId="{1E617414-DF43-6F44-AA30-60DED212FD9E}" destId="{B865DA1B-60F8-5F46-831C-75BFCBEC6971}" srcOrd="1" destOrd="0" parTransId="{2FF05334-219D-6845-967D-EEF8F6F05C7A}" sibTransId="{5A676C50-EFD4-8A4D-855E-2166E61299A1}"/>
    <dgm:cxn modelId="{616F8667-D0C4-1C4E-A890-6EA3FFBDF82A}" type="presOf" srcId="{197D5991-2BD0-EC46-A234-2463DA37B6F9}" destId="{DC7C6494-D161-6749-833D-5F56855B3135}" srcOrd="0" destOrd="1" presId="urn:microsoft.com/office/officeart/2005/8/layout/hList1"/>
    <dgm:cxn modelId="{FAD45044-6B18-464E-B741-F7EEB86C8FAE}" srcId="{0AB12381-7136-E348-A8B3-6A45EB4946B5}" destId="{42408071-F49C-A340-B786-C84A68AFAC6C}" srcOrd="2" destOrd="0" parTransId="{572FC52F-0BA8-4946-BCF6-53D7B06D3F07}" sibTransId="{E9942923-0AF1-2C4B-88A0-6AB2A036A917}"/>
    <dgm:cxn modelId="{9630689F-2596-044D-8D4F-4D875E2964FA}" type="presOf" srcId="{42408071-F49C-A340-B786-C84A68AFAC6C}" destId="{1DB67BDA-E346-5E47-B6C4-249611737C57}" srcOrd="0" destOrd="0" presId="urn:microsoft.com/office/officeart/2005/8/layout/hList1"/>
    <dgm:cxn modelId="{B92590B1-EA8F-7143-AF78-2A0769AE2877}" type="presOf" srcId="{C029C272-F991-C543-8284-263AC4728AB0}" destId="{DC7C6494-D161-6749-833D-5F56855B3135}" srcOrd="0" destOrd="3" presId="urn:microsoft.com/office/officeart/2005/8/layout/hList1"/>
    <dgm:cxn modelId="{CA0FEBD3-15BC-444B-98F9-19388248AC2B}" type="presOf" srcId="{D1E84E43-2A8D-524B-A9D2-88BCB82C4ED3}" destId="{51A1399A-143B-4D45-A033-F410B5D4DCDB}" srcOrd="0" destOrd="3" presId="urn:microsoft.com/office/officeart/2005/8/layout/hList1"/>
    <dgm:cxn modelId="{C00C93EF-7B83-E64A-9808-963ECFA8DCCD}" type="presOf" srcId="{75913394-1525-3C49-A681-10C8EDFA1953}" destId="{3E0569A5-0985-8344-91C2-EC8CDA731BED}" srcOrd="0" destOrd="1" presId="urn:microsoft.com/office/officeart/2005/8/layout/hList1"/>
    <dgm:cxn modelId="{4463A478-E1D8-8B41-BE77-116FF8A8AA56}" type="presOf" srcId="{0C1FD4BF-F55F-5A4C-89FA-427A56BB1BDB}" destId="{51A1399A-143B-4D45-A033-F410B5D4DCDB}" srcOrd="0" destOrd="2" presId="urn:microsoft.com/office/officeart/2005/8/layout/hList1"/>
    <dgm:cxn modelId="{FB501616-E603-2D42-B145-393E3EB9346C}" type="presOf" srcId="{1E617414-DF43-6F44-AA30-60DED212FD9E}" destId="{4B31CAC5-227B-2942-AA28-C1F4368AD027}" srcOrd="0" destOrd="0" presId="urn:microsoft.com/office/officeart/2005/8/layout/hList1"/>
    <dgm:cxn modelId="{C5D710EE-3D20-9A4D-A938-17E530BF7A19}" type="presOf" srcId="{C7063394-703A-0E4F-846A-1E07DB3D9C3B}" destId="{51A1399A-143B-4D45-A033-F410B5D4DCDB}" srcOrd="0" destOrd="0" presId="urn:microsoft.com/office/officeart/2005/8/layout/hList1"/>
    <dgm:cxn modelId="{74728CBE-200F-7E46-9FC1-B0F6B0A44507}" type="presParOf" srcId="{826A67D7-5352-4B48-8DBA-F4FD185125D2}" destId="{947DD9E0-07C2-2E49-B973-9BA701328F56}" srcOrd="0" destOrd="0" presId="urn:microsoft.com/office/officeart/2005/8/layout/hList1"/>
    <dgm:cxn modelId="{8B50DC88-18EF-7A49-9275-AD55EAC59A1C}" type="presParOf" srcId="{947DD9E0-07C2-2E49-B973-9BA701328F56}" destId="{35D561A5-1A34-104D-95E0-31FDF6B085E2}" srcOrd="0" destOrd="0" presId="urn:microsoft.com/office/officeart/2005/8/layout/hList1"/>
    <dgm:cxn modelId="{BBD38803-2D2F-8E41-A135-8431FCEFEA36}" type="presParOf" srcId="{947DD9E0-07C2-2E49-B973-9BA701328F56}" destId="{3E0569A5-0985-8344-91C2-EC8CDA731BED}" srcOrd="1" destOrd="0" presId="urn:microsoft.com/office/officeart/2005/8/layout/hList1"/>
    <dgm:cxn modelId="{7B09ADC5-4B15-5947-BD31-E0971970C72C}" type="presParOf" srcId="{826A67D7-5352-4B48-8DBA-F4FD185125D2}" destId="{270D8C3F-1B05-3A4D-84A6-70E74D3BFCA6}" srcOrd="1" destOrd="0" presId="urn:microsoft.com/office/officeart/2005/8/layout/hList1"/>
    <dgm:cxn modelId="{B24086F0-88D4-7541-9897-42DDA742676A}" type="presParOf" srcId="{826A67D7-5352-4B48-8DBA-F4FD185125D2}" destId="{92898440-AC48-1D49-8488-936AF0D41CEC}" srcOrd="2" destOrd="0" presId="urn:microsoft.com/office/officeart/2005/8/layout/hList1"/>
    <dgm:cxn modelId="{F8B79302-9191-D24B-A60C-1B4177225707}" type="presParOf" srcId="{92898440-AC48-1D49-8488-936AF0D41CEC}" destId="{4B31CAC5-227B-2942-AA28-C1F4368AD027}" srcOrd="0" destOrd="0" presId="urn:microsoft.com/office/officeart/2005/8/layout/hList1"/>
    <dgm:cxn modelId="{915B269C-D629-3C41-AB26-74E981668A1E}" type="presParOf" srcId="{92898440-AC48-1D49-8488-936AF0D41CEC}" destId="{51A1399A-143B-4D45-A033-F410B5D4DCDB}" srcOrd="1" destOrd="0" presId="urn:microsoft.com/office/officeart/2005/8/layout/hList1"/>
    <dgm:cxn modelId="{27E8EB24-8694-874E-9767-D8D19E3A09EE}" type="presParOf" srcId="{826A67D7-5352-4B48-8DBA-F4FD185125D2}" destId="{6604C188-BF18-5843-9218-642FAE031F30}" srcOrd="3" destOrd="0" presId="urn:microsoft.com/office/officeart/2005/8/layout/hList1"/>
    <dgm:cxn modelId="{5DB525A4-504C-BC44-B4C9-BA3A169C0779}" type="presParOf" srcId="{826A67D7-5352-4B48-8DBA-F4FD185125D2}" destId="{CA56DDFB-F788-D24E-ABC4-E820D20F6F7B}" srcOrd="4" destOrd="0" presId="urn:microsoft.com/office/officeart/2005/8/layout/hList1"/>
    <dgm:cxn modelId="{DF9112F3-FB3F-2A41-899C-014562CB27C0}" type="presParOf" srcId="{CA56DDFB-F788-D24E-ABC4-E820D20F6F7B}" destId="{1DB67BDA-E346-5E47-B6C4-249611737C57}" srcOrd="0" destOrd="0" presId="urn:microsoft.com/office/officeart/2005/8/layout/hList1"/>
    <dgm:cxn modelId="{DD11F24A-3E81-4842-BFD7-5A6648B5BC04}" type="presParOf" srcId="{CA56DDFB-F788-D24E-ABC4-E820D20F6F7B}" destId="{DC7C6494-D161-6749-833D-5F56855B3135}" srcOrd="1" destOrd="0" presId="urn:microsoft.com/office/officeart/2005/8/layout/hList1"/>
  </dgm:cxnLst>
  <dgm:bg/>
  <dgm:whole/>
  <dgm:extLst>
    <a:ext uri="http://schemas.microsoft.com/office/drawing/2008/diagram">
      <dsp:dataModelExt xmlns:dsp="http://schemas.microsoft.com/office/drawing/2008/diagram" xmlns=""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481CEB-0303-CF40-9A8B-5FAC354566A1}"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n-US"/>
        </a:p>
      </dgm:t>
    </dgm:pt>
    <dgm:pt modelId="{700A242C-DB0A-FB4E-94BE-7A43420A5CB4}">
      <dgm:prSet phldrT="[Text]"/>
      <dgm:spPr/>
      <dgm:t>
        <a:bodyPr/>
        <a:lstStyle/>
        <a:p>
          <a:r>
            <a:rPr lang="en-US" dirty="0" smtClean="0">
              <a:solidFill>
                <a:srgbClr val="FF0000"/>
              </a:solidFill>
            </a:rPr>
            <a:t>Strabismus </a:t>
          </a:r>
          <a:r>
            <a:rPr lang="en-US" dirty="0" err="1" smtClean="0">
              <a:solidFill>
                <a:srgbClr val="FF0000"/>
              </a:solidFill>
            </a:rPr>
            <a:t>Amblypoia</a:t>
          </a:r>
          <a:r>
            <a:rPr lang="en-US" dirty="0" smtClean="0">
              <a:solidFill>
                <a:srgbClr val="FF0000"/>
              </a:solidFill>
            </a:rPr>
            <a:t> </a:t>
          </a:r>
          <a:endParaRPr lang="en-US" dirty="0">
            <a:solidFill>
              <a:srgbClr val="FF0000"/>
            </a:solidFill>
          </a:endParaRPr>
        </a:p>
      </dgm:t>
    </dgm:pt>
    <dgm:pt modelId="{856274AB-4B40-6646-AE44-2E60853E95B4}" type="parTrans" cxnId="{44C0E196-D90A-A04C-AD46-25ABC0B564ED}">
      <dgm:prSet/>
      <dgm:spPr/>
      <dgm:t>
        <a:bodyPr/>
        <a:lstStyle/>
        <a:p>
          <a:endParaRPr lang="en-US"/>
        </a:p>
      </dgm:t>
    </dgm:pt>
    <dgm:pt modelId="{D9A3245E-F2DF-B24D-A1B1-EABB7F9936E4}" type="sibTrans" cxnId="{44C0E196-D90A-A04C-AD46-25ABC0B564ED}">
      <dgm:prSet/>
      <dgm:spPr/>
      <dgm:t>
        <a:bodyPr/>
        <a:lstStyle/>
        <a:p>
          <a:endParaRPr lang="en-US"/>
        </a:p>
      </dgm:t>
    </dgm:pt>
    <dgm:pt modelId="{335FF716-9FFE-C44E-BF54-D6EF47E326EF}">
      <dgm:prSet phldrT="[Text]"/>
      <dgm:spPr/>
      <dgm:t>
        <a:bodyPr/>
        <a:lstStyle/>
        <a:p>
          <a:r>
            <a:rPr lang="en-US" dirty="0" smtClean="0">
              <a:solidFill>
                <a:srgbClr val="FF0000"/>
              </a:solidFill>
            </a:rPr>
            <a:t>Refractive </a:t>
          </a:r>
          <a:r>
            <a:rPr lang="en-US" dirty="0" err="1" smtClean="0">
              <a:solidFill>
                <a:srgbClr val="FF0000"/>
              </a:solidFill>
            </a:rPr>
            <a:t>Amblypoia</a:t>
          </a:r>
          <a:endParaRPr lang="en-US" dirty="0" smtClean="0">
            <a:solidFill>
              <a:srgbClr val="FF0000"/>
            </a:solidFill>
          </a:endParaRPr>
        </a:p>
      </dgm:t>
    </dgm:pt>
    <dgm:pt modelId="{67B99B82-5B22-4446-B0B4-D97FFD2887F5}" type="parTrans" cxnId="{CDF2A4CB-3F60-7D4A-ADC7-F8C6B620EE8C}">
      <dgm:prSet/>
      <dgm:spPr/>
      <dgm:t>
        <a:bodyPr/>
        <a:lstStyle/>
        <a:p>
          <a:endParaRPr lang="en-US"/>
        </a:p>
      </dgm:t>
    </dgm:pt>
    <dgm:pt modelId="{C9DDC3D6-3B25-ED46-B3F0-9507D4556DCA}" type="sibTrans" cxnId="{CDF2A4CB-3F60-7D4A-ADC7-F8C6B620EE8C}">
      <dgm:prSet/>
      <dgm:spPr/>
      <dgm:t>
        <a:bodyPr/>
        <a:lstStyle/>
        <a:p>
          <a:endParaRPr lang="en-US"/>
        </a:p>
      </dgm:t>
    </dgm:pt>
    <dgm:pt modelId="{44C25383-33D7-D947-AD5F-BD49534F7089}">
      <dgm:prSet phldrT="[Text]"/>
      <dgm:spPr/>
      <dgm:t>
        <a:bodyPr/>
        <a:lstStyle/>
        <a:p>
          <a:r>
            <a:rPr lang="en-US" dirty="0" smtClean="0">
              <a:solidFill>
                <a:srgbClr val="FF0000"/>
              </a:solidFill>
            </a:rPr>
            <a:t>Occlusive</a:t>
          </a:r>
          <a:r>
            <a:rPr lang="en-US" dirty="0" smtClean="0"/>
            <a:t> </a:t>
          </a:r>
          <a:r>
            <a:rPr lang="en-US" dirty="0" smtClean="0">
              <a:solidFill>
                <a:srgbClr val="FF0000"/>
              </a:solidFill>
            </a:rPr>
            <a:t>:organic ,cataract </a:t>
          </a:r>
          <a:endParaRPr lang="en-US" dirty="0">
            <a:solidFill>
              <a:srgbClr val="FF0000"/>
            </a:solidFill>
          </a:endParaRPr>
        </a:p>
      </dgm:t>
    </dgm:pt>
    <dgm:pt modelId="{36157B65-2AD6-0041-8C4E-A668E9FDF587}" type="parTrans" cxnId="{3001A901-6F51-284A-8B18-96EBFA541F55}">
      <dgm:prSet/>
      <dgm:spPr/>
      <dgm:t>
        <a:bodyPr/>
        <a:lstStyle/>
        <a:p>
          <a:endParaRPr lang="en-US"/>
        </a:p>
      </dgm:t>
    </dgm:pt>
    <dgm:pt modelId="{32CCEAD9-5172-F84D-8187-9A9F69EDCFCB}" type="sibTrans" cxnId="{3001A901-6F51-284A-8B18-96EBFA541F55}">
      <dgm:prSet/>
      <dgm:spPr/>
      <dgm:t>
        <a:bodyPr/>
        <a:lstStyle/>
        <a:p>
          <a:endParaRPr lang="en-US"/>
        </a:p>
      </dgm:t>
    </dgm:pt>
    <dgm:pt modelId="{B92E750B-150A-634D-9C3A-41D2B04BB8E5}">
      <dgm:prSet/>
      <dgm:spPr/>
      <dgm:t>
        <a:bodyPr/>
        <a:lstStyle/>
        <a:p>
          <a:r>
            <a:rPr lang="en-US" dirty="0" smtClean="0">
              <a:solidFill>
                <a:srgbClr val="FF0000"/>
              </a:solidFill>
            </a:rPr>
            <a:t>Idiopathic ,2ry to </a:t>
          </a:r>
          <a:r>
            <a:rPr lang="en-US" dirty="0" err="1" smtClean="0">
              <a:solidFill>
                <a:srgbClr val="FF0000"/>
              </a:solidFill>
            </a:rPr>
            <a:t>nystagmus</a:t>
          </a:r>
          <a:endParaRPr lang="en-US" dirty="0">
            <a:solidFill>
              <a:srgbClr val="FF0000"/>
            </a:solidFill>
          </a:endParaRPr>
        </a:p>
      </dgm:t>
    </dgm:pt>
    <dgm:pt modelId="{D5F8945A-140E-514F-945E-9B8A967951F5}" type="parTrans" cxnId="{8C319488-D7B6-084C-BAD7-35AF912EE165}">
      <dgm:prSet/>
      <dgm:spPr/>
    </dgm:pt>
    <dgm:pt modelId="{F56A055A-FD0D-FB4F-8A0C-FF2F74B29A40}" type="sibTrans" cxnId="{8C319488-D7B6-084C-BAD7-35AF912EE165}">
      <dgm:prSet/>
      <dgm:spPr/>
    </dgm:pt>
    <dgm:pt modelId="{55D37750-BDA6-D648-8B9A-59BA187BA7B7}" type="pres">
      <dgm:prSet presAssocID="{E5481CEB-0303-CF40-9A8B-5FAC354566A1}" presName="linear" presStyleCnt="0">
        <dgm:presLayoutVars>
          <dgm:dir/>
          <dgm:animLvl val="lvl"/>
          <dgm:resizeHandles val="exact"/>
        </dgm:presLayoutVars>
      </dgm:prSet>
      <dgm:spPr/>
      <dgm:t>
        <a:bodyPr/>
        <a:lstStyle/>
        <a:p>
          <a:endParaRPr lang="en-US"/>
        </a:p>
      </dgm:t>
    </dgm:pt>
    <dgm:pt modelId="{C2868046-7B58-4649-847D-1ED800CCA8A3}" type="pres">
      <dgm:prSet presAssocID="{700A242C-DB0A-FB4E-94BE-7A43420A5CB4}" presName="parentLin" presStyleCnt="0"/>
      <dgm:spPr/>
    </dgm:pt>
    <dgm:pt modelId="{2D14F178-5B51-7B43-A342-F27AE3CF1A8A}" type="pres">
      <dgm:prSet presAssocID="{700A242C-DB0A-FB4E-94BE-7A43420A5CB4}" presName="parentLeftMargin" presStyleLbl="node1" presStyleIdx="0" presStyleCnt="4"/>
      <dgm:spPr/>
      <dgm:t>
        <a:bodyPr/>
        <a:lstStyle/>
        <a:p>
          <a:endParaRPr lang="en-US"/>
        </a:p>
      </dgm:t>
    </dgm:pt>
    <dgm:pt modelId="{DC05585C-59ED-0248-9783-5EB9319814BE}" type="pres">
      <dgm:prSet presAssocID="{700A242C-DB0A-FB4E-94BE-7A43420A5CB4}" presName="parentText" presStyleLbl="node1" presStyleIdx="0" presStyleCnt="4">
        <dgm:presLayoutVars>
          <dgm:chMax val="0"/>
          <dgm:bulletEnabled val="1"/>
        </dgm:presLayoutVars>
      </dgm:prSet>
      <dgm:spPr/>
      <dgm:t>
        <a:bodyPr/>
        <a:lstStyle/>
        <a:p>
          <a:endParaRPr lang="en-US"/>
        </a:p>
      </dgm:t>
    </dgm:pt>
    <dgm:pt modelId="{0FB3F72C-D6BD-5A43-9E3D-D9B60CB279F1}" type="pres">
      <dgm:prSet presAssocID="{700A242C-DB0A-FB4E-94BE-7A43420A5CB4}" presName="negativeSpace" presStyleCnt="0"/>
      <dgm:spPr/>
    </dgm:pt>
    <dgm:pt modelId="{4298030D-DBF3-FB44-AD53-701A818522EC}" type="pres">
      <dgm:prSet presAssocID="{700A242C-DB0A-FB4E-94BE-7A43420A5CB4}" presName="childText" presStyleLbl="conFgAcc1" presStyleIdx="0" presStyleCnt="4">
        <dgm:presLayoutVars>
          <dgm:bulletEnabled val="1"/>
        </dgm:presLayoutVars>
      </dgm:prSet>
      <dgm:spPr/>
    </dgm:pt>
    <dgm:pt modelId="{F4FA3026-4F36-4744-B05D-D4EE0E8B1B84}" type="pres">
      <dgm:prSet presAssocID="{D9A3245E-F2DF-B24D-A1B1-EABB7F9936E4}" presName="spaceBetweenRectangles" presStyleCnt="0"/>
      <dgm:spPr/>
    </dgm:pt>
    <dgm:pt modelId="{27C9AFCB-CEBB-6C4C-9F4D-442630F66091}" type="pres">
      <dgm:prSet presAssocID="{335FF716-9FFE-C44E-BF54-D6EF47E326EF}" presName="parentLin" presStyleCnt="0"/>
      <dgm:spPr/>
    </dgm:pt>
    <dgm:pt modelId="{A4D495D7-536E-D146-8866-28B81AAC09AC}" type="pres">
      <dgm:prSet presAssocID="{335FF716-9FFE-C44E-BF54-D6EF47E326EF}" presName="parentLeftMargin" presStyleLbl="node1" presStyleIdx="0" presStyleCnt="4"/>
      <dgm:spPr/>
      <dgm:t>
        <a:bodyPr/>
        <a:lstStyle/>
        <a:p>
          <a:endParaRPr lang="en-US"/>
        </a:p>
      </dgm:t>
    </dgm:pt>
    <dgm:pt modelId="{70A78D9C-3CDA-4343-B246-55E0299BC952}" type="pres">
      <dgm:prSet presAssocID="{335FF716-9FFE-C44E-BF54-D6EF47E326EF}" presName="parentText" presStyleLbl="node1" presStyleIdx="1" presStyleCnt="4">
        <dgm:presLayoutVars>
          <dgm:chMax val="0"/>
          <dgm:bulletEnabled val="1"/>
        </dgm:presLayoutVars>
      </dgm:prSet>
      <dgm:spPr/>
      <dgm:t>
        <a:bodyPr/>
        <a:lstStyle/>
        <a:p>
          <a:endParaRPr lang="en-US"/>
        </a:p>
      </dgm:t>
    </dgm:pt>
    <dgm:pt modelId="{68EADBD8-CE0F-BC49-926D-F7FF1A9DCA58}" type="pres">
      <dgm:prSet presAssocID="{335FF716-9FFE-C44E-BF54-D6EF47E326EF}" presName="negativeSpace" presStyleCnt="0"/>
      <dgm:spPr/>
    </dgm:pt>
    <dgm:pt modelId="{8C8E3E68-7195-6C4A-819F-C67CBA2E67EC}" type="pres">
      <dgm:prSet presAssocID="{335FF716-9FFE-C44E-BF54-D6EF47E326EF}" presName="childText" presStyleLbl="conFgAcc1" presStyleIdx="1" presStyleCnt="4">
        <dgm:presLayoutVars>
          <dgm:bulletEnabled val="1"/>
        </dgm:presLayoutVars>
      </dgm:prSet>
      <dgm:spPr/>
    </dgm:pt>
    <dgm:pt modelId="{16295A13-CD6A-1B4B-8AA5-65AF962C186B}" type="pres">
      <dgm:prSet presAssocID="{C9DDC3D6-3B25-ED46-B3F0-9507D4556DCA}" presName="spaceBetweenRectangles" presStyleCnt="0"/>
      <dgm:spPr/>
    </dgm:pt>
    <dgm:pt modelId="{252D433D-F882-294A-9564-58A812FB1D2E}" type="pres">
      <dgm:prSet presAssocID="{44C25383-33D7-D947-AD5F-BD49534F7089}" presName="parentLin" presStyleCnt="0"/>
      <dgm:spPr/>
    </dgm:pt>
    <dgm:pt modelId="{ED510ABB-D4E1-604A-9A45-C9312D989916}" type="pres">
      <dgm:prSet presAssocID="{44C25383-33D7-D947-AD5F-BD49534F7089}" presName="parentLeftMargin" presStyleLbl="node1" presStyleIdx="1" presStyleCnt="4"/>
      <dgm:spPr/>
      <dgm:t>
        <a:bodyPr/>
        <a:lstStyle/>
        <a:p>
          <a:endParaRPr lang="en-US"/>
        </a:p>
      </dgm:t>
    </dgm:pt>
    <dgm:pt modelId="{AEAD70F3-CE5D-B64F-992E-8D260F9797BB}" type="pres">
      <dgm:prSet presAssocID="{44C25383-33D7-D947-AD5F-BD49534F7089}" presName="parentText" presStyleLbl="node1" presStyleIdx="2" presStyleCnt="4">
        <dgm:presLayoutVars>
          <dgm:chMax val="0"/>
          <dgm:bulletEnabled val="1"/>
        </dgm:presLayoutVars>
      </dgm:prSet>
      <dgm:spPr/>
      <dgm:t>
        <a:bodyPr/>
        <a:lstStyle/>
        <a:p>
          <a:endParaRPr lang="en-US"/>
        </a:p>
      </dgm:t>
    </dgm:pt>
    <dgm:pt modelId="{156B2690-27B2-FF4B-8B53-959A72B4FB08}" type="pres">
      <dgm:prSet presAssocID="{44C25383-33D7-D947-AD5F-BD49534F7089}" presName="negativeSpace" presStyleCnt="0"/>
      <dgm:spPr/>
    </dgm:pt>
    <dgm:pt modelId="{133B7807-9AF8-2944-9629-C170D31CDFA2}" type="pres">
      <dgm:prSet presAssocID="{44C25383-33D7-D947-AD5F-BD49534F7089}" presName="childText" presStyleLbl="conFgAcc1" presStyleIdx="2" presStyleCnt="4">
        <dgm:presLayoutVars>
          <dgm:bulletEnabled val="1"/>
        </dgm:presLayoutVars>
      </dgm:prSet>
      <dgm:spPr/>
    </dgm:pt>
    <dgm:pt modelId="{01767053-C062-3343-96DC-76BFC01E8467}" type="pres">
      <dgm:prSet presAssocID="{32CCEAD9-5172-F84D-8187-9A9F69EDCFCB}" presName="spaceBetweenRectangles" presStyleCnt="0"/>
      <dgm:spPr/>
    </dgm:pt>
    <dgm:pt modelId="{86A86979-5B85-DE4A-A9E1-94F27EF0A16D}" type="pres">
      <dgm:prSet presAssocID="{B92E750B-150A-634D-9C3A-41D2B04BB8E5}" presName="parentLin" presStyleCnt="0"/>
      <dgm:spPr/>
    </dgm:pt>
    <dgm:pt modelId="{67187A0A-3E00-7A4A-BEA2-8F69C3689BE4}" type="pres">
      <dgm:prSet presAssocID="{B92E750B-150A-634D-9C3A-41D2B04BB8E5}" presName="parentLeftMargin" presStyleLbl="node1" presStyleIdx="2" presStyleCnt="4"/>
      <dgm:spPr/>
      <dgm:t>
        <a:bodyPr/>
        <a:lstStyle/>
        <a:p>
          <a:endParaRPr lang="en-US"/>
        </a:p>
      </dgm:t>
    </dgm:pt>
    <dgm:pt modelId="{C6131694-1E84-284A-AEA5-435FC966AC21}" type="pres">
      <dgm:prSet presAssocID="{B92E750B-150A-634D-9C3A-41D2B04BB8E5}" presName="parentText" presStyleLbl="node1" presStyleIdx="3" presStyleCnt="4">
        <dgm:presLayoutVars>
          <dgm:chMax val="0"/>
          <dgm:bulletEnabled val="1"/>
        </dgm:presLayoutVars>
      </dgm:prSet>
      <dgm:spPr/>
      <dgm:t>
        <a:bodyPr/>
        <a:lstStyle/>
        <a:p>
          <a:endParaRPr lang="en-US"/>
        </a:p>
      </dgm:t>
    </dgm:pt>
    <dgm:pt modelId="{6041F16D-AB84-494C-A0F6-A9AB8A870443}" type="pres">
      <dgm:prSet presAssocID="{B92E750B-150A-634D-9C3A-41D2B04BB8E5}" presName="negativeSpace" presStyleCnt="0"/>
      <dgm:spPr/>
    </dgm:pt>
    <dgm:pt modelId="{4421BF5E-1DB4-5345-BAF4-D70E8760E888}" type="pres">
      <dgm:prSet presAssocID="{B92E750B-150A-634D-9C3A-41D2B04BB8E5}" presName="childText" presStyleLbl="conFgAcc1" presStyleIdx="3" presStyleCnt="4">
        <dgm:presLayoutVars>
          <dgm:bulletEnabled val="1"/>
        </dgm:presLayoutVars>
      </dgm:prSet>
      <dgm:spPr/>
    </dgm:pt>
  </dgm:ptLst>
  <dgm:cxnLst>
    <dgm:cxn modelId="{7AF23A06-8E3C-1040-8D1B-FB1FB61BDC0C}" type="presOf" srcId="{700A242C-DB0A-FB4E-94BE-7A43420A5CB4}" destId="{2D14F178-5B51-7B43-A342-F27AE3CF1A8A}" srcOrd="0" destOrd="0" presId="urn:microsoft.com/office/officeart/2005/8/layout/list1"/>
    <dgm:cxn modelId="{6F92C35A-8FD6-054C-A0FB-79506167CBE8}" type="presOf" srcId="{700A242C-DB0A-FB4E-94BE-7A43420A5CB4}" destId="{DC05585C-59ED-0248-9783-5EB9319814BE}" srcOrd="1" destOrd="0" presId="urn:microsoft.com/office/officeart/2005/8/layout/list1"/>
    <dgm:cxn modelId="{CDF2A4CB-3F60-7D4A-ADC7-F8C6B620EE8C}" srcId="{E5481CEB-0303-CF40-9A8B-5FAC354566A1}" destId="{335FF716-9FFE-C44E-BF54-D6EF47E326EF}" srcOrd="1" destOrd="0" parTransId="{67B99B82-5B22-4446-B0B4-D97FFD2887F5}" sibTransId="{C9DDC3D6-3B25-ED46-B3F0-9507D4556DCA}"/>
    <dgm:cxn modelId="{D02C6F46-D34A-3648-BA46-5F1267771588}" type="presOf" srcId="{335FF716-9FFE-C44E-BF54-D6EF47E326EF}" destId="{70A78D9C-3CDA-4343-B246-55E0299BC952}" srcOrd="1" destOrd="0" presId="urn:microsoft.com/office/officeart/2005/8/layout/list1"/>
    <dgm:cxn modelId="{09776E72-B5A5-D241-B935-082BCA1E0585}" type="presOf" srcId="{44C25383-33D7-D947-AD5F-BD49534F7089}" destId="{AEAD70F3-CE5D-B64F-992E-8D260F9797BB}" srcOrd="1" destOrd="0" presId="urn:microsoft.com/office/officeart/2005/8/layout/list1"/>
    <dgm:cxn modelId="{44C0E196-D90A-A04C-AD46-25ABC0B564ED}" srcId="{E5481CEB-0303-CF40-9A8B-5FAC354566A1}" destId="{700A242C-DB0A-FB4E-94BE-7A43420A5CB4}" srcOrd="0" destOrd="0" parTransId="{856274AB-4B40-6646-AE44-2E60853E95B4}" sibTransId="{D9A3245E-F2DF-B24D-A1B1-EABB7F9936E4}"/>
    <dgm:cxn modelId="{3001A901-6F51-284A-8B18-96EBFA541F55}" srcId="{E5481CEB-0303-CF40-9A8B-5FAC354566A1}" destId="{44C25383-33D7-D947-AD5F-BD49534F7089}" srcOrd="2" destOrd="0" parTransId="{36157B65-2AD6-0041-8C4E-A668E9FDF587}" sibTransId="{32CCEAD9-5172-F84D-8187-9A9F69EDCFCB}"/>
    <dgm:cxn modelId="{7DA78DCC-5B31-0749-A832-5FBBE17FE794}" type="presOf" srcId="{B92E750B-150A-634D-9C3A-41D2B04BB8E5}" destId="{C6131694-1E84-284A-AEA5-435FC966AC21}" srcOrd="1" destOrd="0" presId="urn:microsoft.com/office/officeart/2005/8/layout/list1"/>
    <dgm:cxn modelId="{8C319488-D7B6-084C-BAD7-35AF912EE165}" srcId="{E5481CEB-0303-CF40-9A8B-5FAC354566A1}" destId="{B92E750B-150A-634D-9C3A-41D2B04BB8E5}" srcOrd="3" destOrd="0" parTransId="{D5F8945A-140E-514F-945E-9B8A967951F5}" sibTransId="{F56A055A-FD0D-FB4F-8A0C-FF2F74B29A40}"/>
    <dgm:cxn modelId="{F3CC07BB-6B84-644A-A1F4-309F41936666}" type="presOf" srcId="{335FF716-9FFE-C44E-BF54-D6EF47E326EF}" destId="{A4D495D7-536E-D146-8866-28B81AAC09AC}" srcOrd="0" destOrd="0" presId="urn:microsoft.com/office/officeart/2005/8/layout/list1"/>
    <dgm:cxn modelId="{1212EDA4-F9B7-9448-8863-916D8479C6BB}" type="presOf" srcId="{E5481CEB-0303-CF40-9A8B-5FAC354566A1}" destId="{55D37750-BDA6-D648-8B9A-59BA187BA7B7}" srcOrd="0" destOrd="0" presId="urn:microsoft.com/office/officeart/2005/8/layout/list1"/>
    <dgm:cxn modelId="{D4114AE5-9195-CA45-B8EB-A5600F8490E5}" type="presOf" srcId="{B92E750B-150A-634D-9C3A-41D2B04BB8E5}" destId="{67187A0A-3E00-7A4A-BEA2-8F69C3689BE4}" srcOrd="0" destOrd="0" presId="urn:microsoft.com/office/officeart/2005/8/layout/list1"/>
    <dgm:cxn modelId="{81EBC0E4-5093-3A45-A92C-5A3CF61F0C9E}" type="presOf" srcId="{44C25383-33D7-D947-AD5F-BD49534F7089}" destId="{ED510ABB-D4E1-604A-9A45-C9312D989916}" srcOrd="0" destOrd="0" presId="urn:microsoft.com/office/officeart/2005/8/layout/list1"/>
    <dgm:cxn modelId="{DB6498CB-2811-E84B-B6CB-80BE2AB79969}" type="presParOf" srcId="{55D37750-BDA6-D648-8B9A-59BA187BA7B7}" destId="{C2868046-7B58-4649-847D-1ED800CCA8A3}" srcOrd="0" destOrd="0" presId="urn:microsoft.com/office/officeart/2005/8/layout/list1"/>
    <dgm:cxn modelId="{13EB01CB-9552-934B-B773-2249193CACCD}" type="presParOf" srcId="{C2868046-7B58-4649-847D-1ED800CCA8A3}" destId="{2D14F178-5B51-7B43-A342-F27AE3CF1A8A}" srcOrd="0" destOrd="0" presId="urn:microsoft.com/office/officeart/2005/8/layout/list1"/>
    <dgm:cxn modelId="{70192CED-2701-3F43-B1D6-F6CF47B1AF69}" type="presParOf" srcId="{C2868046-7B58-4649-847D-1ED800CCA8A3}" destId="{DC05585C-59ED-0248-9783-5EB9319814BE}" srcOrd="1" destOrd="0" presId="urn:microsoft.com/office/officeart/2005/8/layout/list1"/>
    <dgm:cxn modelId="{EE518827-6A97-2345-A2E0-CD2A21E35091}" type="presParOf" srcId="{55D37750-BDA6-D648-8B9A-59BA187BA7B7}" destId="{0FB3F72C-D6BD-5A43-9E3D-D9B60CB279F1}" srcOrd="1" destOrd="0" presId="urn:microsoft.com/office/officeart/2005/8/layout/list1"/>
    <dgm:cxn modelId="{8A7CA009-3122-5142-A586-997BF377A399}" type="presParOf" srcId="{55D37750-BDA6-D648-8B9A-59BA187BA7B7}" destId="{4298030D-DBF3-FB44-AD53-701A818522EC}" srcOrd="2" destOrd="0" presId="urn:microsoft.com/office/officeart/2005/8/layout/list1"/>
    <dgm:cxn modelId="{DF853283-51BD-CF4F-9D6B-61E5E3F2BB8A}" type="presParOf" srcId="{55D37750-BDA6-D648-8B9A-59BA187BA7B7}" destId="{F4FA3026-4F36-4744-B05D-D4EE0E8B1B84}" srcOrd="3" destOrd="0" presId="urn:microsoft.com/office/officeart/2005/8/layout/list1"/>
    <dgm:cxn modelId="{C69DCC2C-0B8F-7C4A-A267-7F03C0983A6C}" type="presParOf" srcId="{55D37750-BDA6-D648-8B9A-59BA187BA7B7}" destId="{27C9AFCB-CEBB-6C4C-9F4D-442630F66091}" srcOrd="4" destOrd="0" presId="urn:microsoft.com/office/officeart/2005/8/layout/list1"/>
    <dgm:cxn modelId="{995ADED5-47FB-E14E-85BE-63D3A96DA111}" type="presParOf" srcId="{27C9AFCB-CEBB-6C4C-9F4D-442630F66091}" destId="{A4D495D7-536E-D146-8866-28B81AAC09AC}" srcOrd="0" destOrd="0" presId="urn:microsoft.com/office/officeart/2005/8/layout/list1"/>
    <dgm:cxn modelId="{1D8BE120-7669-334F-9D3C-BC224AA03C7A}" type="presParOf" srcId="{27C9AFCB-CEBB-6C4C-9F4D-442630F66091}" destId="{70A78D9C-3CDA-4343-B246-55E0299BC952}" srcOrd="1" destOrd="0" presId="urn:microsoft.com/office/officeart/2005/8/layout/list1"/>
    <dgm:cxn modelId="{7F83BA80-AD6E-094C-AA65-6D81B26AFB4A}" type="presParOf" srcId="{55D37750-BDA6-D648-8B9A-59BA187BA7B7}" destId="{68EADBD8-CE0F-BC49-926D-F7FF1A9DCA58}" srcOrd="5" destOrd="0" presId="urn:microsoft.com/office/officeart/2005/8/layout/list1"/>
    <dgm:cxn modelId="{0FCF0131-1977-944C-9557-60AD30D7CCEE}" type="presParOf" srcId="{55D37750-BDA6-D648-8B9A-59BA187BA7B7}" destId="{8C8E3E68-7195-6C4A-819F-C67CBA2E67EC}" srcOrd="6" destOrd="0" presId="urn:microsoft.com/office/officeart/2005/8/layout/list1"/>
    <dgm:cxn modelId="{A48A2477-B457-B945-92AC-815ADB5FBE68}" type="presParOf" srcId="{55D37750-BDA6-D648-8B9A-59BA187BA7B7}" destId="{16295A13-CD6A-1B4B-8AA5-65AF962C186B}" srcOrd="7" destOrd="0" presId="urn:microsoft.com/office/officeart/2005/8/layout/list1"/>
    <dgm:cxn modelId="{B1986706-786A-D64A-9CEA-3A0340DA18E9}" type="presParOf" srcId="{55D37750-BDA6-D648-8B9A-59BA187BA7B7}" destId="{252D433D-F882-294A-9564-58A812FB1D2E}" srcOrd="8" destOrd="0" presId="urn:microsoft.com/office/officeart/2005/8/layout/list1"/>
    <dgm:cxn modelId="{C42BF9A5-8113-EC4E-B887-0D9725A67707}" type="presParOf" srcId="{252D433D-F882-294A-9564-58A812FB1D2E}" destId="{ED510ABB-D4E1-604A-9A45-C9312D989916}" srcOrd="0" destOrd="0" presId="urn:microsoft.com/office/officeart/2005/8/layout/list1"/>
    <dgm:cxn modelId="{905A4E72-D2F7-374D-8C93-82DC201F502D}" type="presParOf" srcId="{252D433D-F882-294A-9564-58A812FB1D2E}" destId="{AEAD70F3-CE5D-B64F-992E-8D260F9797BB}" srcOrd="1" destOrd="0" presId="urn:microsoft.com/office/officeart/2005/8/layout/list1"/>
    <dgm:cxn modelId="{73EA2E99-DE0E-5540-B374-BB076CD36DC5}" type="presParOf" srcId="{55D37750-BDA6-D648-8B9A-59BA187BA7B7}" destId="{156B2690-27B2-FF4B-8B53-959A72B4FB08}" srcOrd="9" destOrd="0" presId="urn:microsoft.com/office/officeart/2005/8/layout/list1"/>
    <dgm:cxn modelId="{234B0443-1764-5A49-B99D-A84ED882D0CF}" type="presParOf" srcId="{55D37750-BDA6-D648-8B9A-59BA187BA7B7}" destId="{133B7807-9AF8-2944-9629-C170D31CDFA2}" srcOrd="10" destOrd="0" presId="urn:microsoft.com/office/officeart/2005/8/layout/list1"/>
    <dgm:cxn modelId="{24C76386-9532-0346-901B-B5C8802C2298}" type="presParOf" srcId="{55D37750-BDA6-D648-8B9A-59BA187BA7B7}" destId="{01767053-C062-3343-96DC-76BFC01E8467}" srcOrd="11" destOrd="0" presId="urn:microsoft.com/office/officeart/2005/8/layout/list1"/>
    <dgm:cxn modelId="{59F45129-960D-4F4B-927C-957FB2DE1305}" type="presParOf" srcId="{55D37750-BDA6-D648-8B9A-59BA187BA7B7}" destId="{86A86979-5B85-DE4A-A9E1-94F27EF0A16D}" srcOrd="12" destOrd="0" presId="urn:microsoft.com/office/officeart/2005/8/layout/list1"/>
    <dgm:cxn modelId="{15C19D95-5842-BF40-B763-D0CB586C123B}" type="presParOf" srcId="{86A86979-5B85-DE4A-A9E1-94F27EF0A16D}" destId="{67187A0A-3E00-7A4A-BEA2-8F69C3689BE4}" srcOrd="0" destOrd="0" presId="urn:microsoft.com/office/officeart/2005/8/layout/list1"/>
    <dgm:cxn modelId="{C27B9E55-60C1-6C43-B828-DEB6B7B40F34}" type="presParOf" srcId="{86A86979-5B85-DE4A-A9E1-94F27EF0A16D}" destId="{C6131694-1E84-284A-AEA5-435FC966AC21}" srcOrd="1" destOrd="0" presId="urn:microsoft.com/office/officeart/2005/8/layout/list1"/>
    <dgm:cxn modelId="{74E1899D-55D1-7D4D-93AE-351125389DBD}" type="presParOf" srcId="{55D37750-BDA6-D648-8B9A-59BA187BA7B7}" destId="{6041F16D-AB84-494C-A0F6-A9AB8A870443}" srcOrd="13" destOrd="0" presId="urn:microsoft.com/office/officeart/2005/8/layout/list1"/>
    <dgm:cxn modelId="{9ABF6F01-1F20-3945-9493-DE47089D1721}" type="presParOf" srcId="{55D37750-BDA6-D648-8B9A-59BA187BA7B7}" destId="{4421BF5E-1DB4-5345-BAF4-D70E8760E888}" srcOrd="14" destOrd="0" presId="urn:microsoft.com/office/officeart/2005/8/layout/list1"/>
  </dgm:cxnLst>
  <dgm:bg/>
  <dgm:whole/>
  <dgm:extLst>
    <a:ext uri="http://schemas.microsoft.com/office/drawing/2008/diagram">
      <dsp:dataModelExt xmlns:dsp="http://schemas.microsoft.com/office/drawing/2008/diagram" xmlns="" relId="rId5" minVer="http://schemas.openxmlformats.org/drawingml/2006/diagram"/>
    </a:ext>
  </dgm:extLst>
</dgm:dataModel>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i="1" u="sng">
                <a:latin typeface="Aharoni" charset="0"/>
                <a:ea typeface="ＭＳ Ｐゴシック" charset="0"/>
                <a:cs typeface="Aharoni" charset="0"/>
              </a:defRPr>
            </a:lvl1pPr>
          </a:lstStyle>
          <a:p>
            <a:pPr>
              <a:defRPr/>
            </a:pPr>
            <a:endParaRPr lang="en-US"/>
          </a:p>
        </p:txBody>
      </p:sp>
      <p:sp>
        <p:nvSpPr>
          <p:cNvPr id="169987"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i="1" u="sng">
                <a:latin typeface="Aharoni" charset="0"/>
                <a:ea typeface="ＭＳ Ｐゴシック" charset="0"/>
                <a:cs typeface="Aharoni" charset="0"/>
              </a:defRPr>
            </a:lvl1pPr>
          </a:lstStyle>
          <a:p>
            <a:pPr>
              <a:defRPr/>
            </a:pPr>
            <a:endParaRPr lang="en-US"/>
          </a:p>
        </p:txBody>
      </p:sp>
      <p:sp>
        <p:nvSpPr>
          <p:cNvPr id="169988"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i="1" u="sng">
                <a:latin typeface="Aharoni" charset="0"/>
                <a:ea typeface="ＭＳ Ｐゴシック" charset="0"/>
                <a:cs typeface="Aharoni" charset="0"/>
              </a:defRPr>
            </a:lvl1pPr>
          </a:lstStyle>
          <a:p>
            <a:pPr>
              <a:defRPr/>
            </a:pPr>
            <a:endParaRPr lang="en-US"/>
          </a:p>
        </p:txBody>
      </p:sp>
      <p:sp>
        <p:nvSpPr>
          <p:cNvPr id="169989"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i="1" u="sng">
                <a:latin typeface="Aharoni" pitchFamily="2" charset="-79"/>
                <a:cs typeface="Aharoni" pitchFamily="2" charset="-79"/>
              </a:defRPr>
            </a:lvl1pPr>
          </a:lstStyle>
          <a:p>
            <a:fld id="{48391FF6-3A81-4716-9117-FB5E708DFDEB}"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atin typeface="Aharoni" charset="0"/>
                <a:ea typeface="ＭＳ Ｐゴシック" charset="0"/>
                <a:cs typeface="Aharoni" charset="0"/>
              </a:defRPr>
            </a:lvl1pPr>
          </a:lstStyle>
          <a:p>
            <a:pPr>
              <a:defRPr/>
            </a:pPr>
            <a:endParaRPr lang="en-US"/>
          </a:p>
        </p:txBody>
      </p:sp>
      <p:sp>
        <p:nvSpPr>
          <p:cNvPr id="53251"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atin typeface="Aharoni" charset="0"/>
                <a:ea typeface="ＭＳ Ｐゴシック" charset="0"/>
                <a:cs typeface="Aharoni" charset="0"/>
              </a:defRPr>
            </a:lvl1pPr>
          </a:lstStyle>
          <a:p>
            <a:pPr>
              <a:defRPr/>
            </a:pPr>
            <a:endParaRPr lang="en-US"/>
          </a:p>
        </p:txBody>
      </p:sp>
      <p:sp>
        <p:nvSpPr>
          <p:cNvPr id="532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53253"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3254"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atin typeface="Aharoni" charset="0"/>
                <a:ea typeface="ＭＳ Ｐゴシック" charset="0"/>
                <a:cs typeface="Aharoni" charset="0"/>
              </a:defRPr>
            </a:lvl1pPr>
          </a:lstStyle>
          <a:p>
            <a:pPr>
              <a:defRPr/>
            </a:pPr>
            <a:endParaRPr lang="en-US"/>
          </a:p>
        </p:txBody>
      </p:sp>
      <p:sp>
        <p:nvSpPr>
          <p:cNvPr id="53255"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atin typeface="Aharoni" pitchFamily="2" charset="-79"/>
                <a:cs typeface="Aharoni" pitchFamily="2" charset="-79"/>
              </a:defRPr>
            </a:lvl1pPr>
          </a:lstStyle>
          <a:p>
            <a:fld id="{5E5C053B-2580-4B96-86C7-E908E1FE6A5C}"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haroni" charset="0"/>
        <a:ea typeface="ＭＳ Ｐゴシック" charset="0"/>
        <a:cs typeface="Aharoni" charset="0"/>
      </a:defRPr>
    </a:lvl1pPr>
    <a:lvl2pPr marL="457200" algn="l" rtl="0" eaLnBrk="0" fontAlgn="base" hangingPunct="0">
      <a:spcBef>
        <a:spcPct val="30000"/>
      </a:spcBef>
      <a:spcAft>
        <a:spcPct val="0"/>
      </a:spcAft>
      <a:defRPr sz="1200" kern="1200">
        <a:solidFill>
          <a:schemeClr val="tx1"/>
        </a:solidFill>
        <a:latin typeface="Aharoni" charset="0"/>
        <a:ea typeface="Aharoni" charset="0"/>
        <a:cs typeface="Aharoni" charset="0"/>
      </a:defRPr>
    </a:lvl2pPr>
    <a:lvl3pPr marL="914400" algn="l" rtl="0" eaLnBrk="0" fontAlgn="base" hangingPunct="0">
      <a:spcBef>
        <a:spcPct val="30000"/>
      </a:spcBef>
      <a:spcAft>
        <a:spcPct val="0"/>
      </a:spcAft>
      <a:defRPr sz="1200" kern="1200">
        <a:solidFill>
          <a:schemeClr val="tx1"/>
        </a:solidFill>
        <a:latin typeface="Aharoni" charset="0"/>
        <a:ea typeface="Aharoni" charset="0"/>
        <a:cs typeface="Aharoni" charset="0"/>
      </a:defRPr>
    </a:lvl3pPr>
    <a:lvl4pPr marL="1371600" algn="l" rtl="0" eaLnBrk="0" fontAlgn="base" hangingPunct="0">
      <a:spcBef>
        <a:spcPct val="30000"/>
      </a:spcBef>
      <a:spcAft>
        <a:spcPct val="0"/>
      </a:spcAft>
      <a:defRPr sz="1200" kern="1200">
        <a:solidFill>
          <a:schemeClr val="tx1"/>
        </a:solidFill>
        <a:latin typeface="Aharoni" charset="0"/>
        <a:ea typeface="Aharoni" charset="0"/>
        <a:cs typeface="Aharoni" charset="0"/>
      </a:defRPr>
    </a:lvl4pPr>
    <a:lvl5pPr marL="1828800" algn="l" rtl="0" eaLnBrk="0" fontAlgn="base" hangingPunct="0">
      <a:spcBef>
        <a:spcPct val="30000"/>
      </a:spcBef>
      <a:spcAft>
        <a:spcPct val="0"/>
      </a:spcAft>
      <a:defRPr sz="1200" kern="1200">
        <a:solidFill>
          <a:schemeClr val="tx1"/>
        </a:solidFill>
        <a:latin typeface="Aharoni" charset="0"/>
        <a:ea typeface="Aharoni" charset="0"/>
        <a:cs typeface="Aharoni"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eyemdlink.com/terminology/depth_perception.ht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E5690DF2-A833-40B3-BFF4-0038AB7A3D75}" type="slidenum">
              <a:rPr lang="en-US"/>
              <a:pPr/>
              <a:t>2</a:t>
            </a:fld>
            <a:endParaRPr lang="en-US"/>
          </a:p>
        </p:txBody>
      </p:sp>
      <p:sp>
        <p:nvSpPr>
          <p:cNvPr id="2048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04803" name="Rectangle 3"/>
          <p:cNvSpPr>
            <a:spLocks noGrp="1" noChangeArrowheads="1"/>
          </p:cNvSpPr>
          <p:nvPr>
            <p:ph type="body" idx="1"/>
          </p:nvPr>
        </p:nvSpPr>
        <p:spPr/>
        <p:txBody>
          <a:bodyPr/>
          <a:lstStyle/>
          <a:p>
            <a:pPr eaLnBrk="1" hangingPunct="1">
              <a:defRPr/>
            </a:pPr>
            <a:r>
              <a:rPr lang="en-US" dirty="0" smtClean="0">
                <a:solidFill>
                  <a:srgbClr val="000000"/>
                </a:solidFill>
                <a:cs typeface="Times New Roman" charset="0"/>
              </a:rPr>
              <a:t>due to </a:t>
            </a:r>
            <a:r>
              <a:rPr lang="en-US" dirty="0" err="1" smtClean="0">
                <a:solidFill>
                  <a:srgbClr val="000000"/>
                </a:solidFill>
                <a:cs typeface="Times New Roman" charset="0"/>
              </a:rPr>
              <a:t>extraocular</a:t>
            </a:r>
            <a:r>
              <a:rPr lang="en-US" dirty="0" smtClean="0">
                <a:solidFill>
                  <a:srgbClr val="000000"/>
                </a:solidFill>
                <a:cs typeface="Times New Roman" charset="0"/>
              </a:rPr>
              <a:t> muscle imbalance. </a:t>
            </a:r>
          </a:p>
          <a:p>
            <a:pPr eaLnBrk="1" hangingPunct="1">
              <a:defRPr/>
            </a:pPr>
            <a:endParaRPr lang="en-GB"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88668B96-6C25-43A2-9F83-3BBB1D6D2204}" type="slidenum">
              <a:rPr lang="en-US"/>
              <a:pPr/>
              <a:t>21</a:t>
            </a:fld>
            <a:endParaRPr lang="en-US"/>
          </a:p>
        </p:txBody>
      </p:sp>
      <p:sp>
        <p:nvSpPr>
          <p:cNvPr id="225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5283" name="Rectangle 3"/>
          <p:cNvSpPr>
            <a:spLocks noGrp="1" noChangeArrowheads="1"/>
          </p:cNvSpPr>
          <p:nvPr>
            <p:ph type="body" idx="1"/>
          </p:nvPr>
        </p:nvSpPr>
        <p:spPr/>
        <p:txBody>
          <a:bodyPr/>
          <a:lstStyle/>
          <a:p>
            <a:pPr eaLnBrk="1" hangingPunct="1">
              <a:defRPr/>
            </a:pPr>
            <a:endParaRPr lang="en-GB"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solidFill>
                  <a:srgbClr val="000000"/>
                </a:solidFill>
                <a:latin typeface="Aharoni" pitchFamily="2" charset="-79"/>
                <a:ea typeface="ＭＳ Ｐゴシック" charset="-128"/>
                <a:cs typeface="Times New Roman" pitchFamily="18" charset="0"/>
              </a:rPr>
              <a:t>Although some binocular vision is achieved, it generally is subnormal, often involving peripheral fusion. Factors contributing to poor ocular alignment and visual prognosis include persistent preoperative amblyopia, latent manifest nystagmus, and myopia from -2.5 to 5.0 D.</a:t>
            </a:r>
            <a:endParaRPr lang="en-US" sz="800" smtClean="0">
              <a:latin typeface="Tahoma" pitchFamily="34" charset="0"/>
              <a:ea typeface="ＭＳ Ｐゴシック" charset="-128"/>
            </a:endParaRPr>
          </a:p>
          <a:p>
            <a:endParaRPr lang="en-US" smtClean="0">
              <a:latin typeface="Aharoni" pitchFamily="2" charset="-79"/>
              <a:ea typeface="ＭＳ Ｐゴシック" charset="-128"/>
            </a:endParaRPr>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5BEE7D16-2454-4ACF-87FA-FD8B6D30995E}" type="slidenum">
              <a:rPr lang="en-US"/>
              <a:pPr/>
              <a:t>22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0E74D806-265B-4F59-A2B2-EC749C196BDE}" type="slidenum">
              <a:rPr lang="en-US"/>
              <a:pPr/>
              <a:t>23</a:t>
            </a:fld>
            <a:endParaRPr lang="en-US"/>
          </a:p>
        </p:txBody>
      </p:sp>
      <p:sp>
        <p:nvSpPr>
          <p:cNvPr id="243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3715" name="Rectangle 3"/>
          <p:cNvSpPr>
            <a:spLocks noGrp="1" noChangeArrowheads="1"/>
          </p:cNvSpPr>
          <p:nvPr>
            <p:ph type="body" idx="1"/>
          </p:nvPr>
        </p:nvSpPr>
        <p:spPr/>
        <p:txBody>
          <a:bodyPr/>
          <a:lstStyle/>
          <a:p>
            <a:pPr eaLnBrk="1" hangingPunct="1">
              <a:defRPr/>
            </a:pPr>
            <a:endParaRPr lang="en-GB"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BD1AC5C0-F947-4091-8B7C-D8E9E2676C8C}" type="slidenum">
              <a:rPr lang="en-US"/>
              <a:pPr/>
              <a:t>24</a:t>
            </a:fld>
            <a:endParaRPr lang="en-US"/>
          </a:p>
        </p:txBody>
      </p:sp>
      <p:sp>
        <p:nvSpPr>
          <p:cNvPr id="227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7331" name="Rectangle 3"/>
          <p:cNvSpPr>
            <a:spLocks noGrp="1" noChangeArrowheads="1"/>
          </p:cNvSpPr>
          <p:nvPr>
            <p:ph type="body" idx="1"/>
          </p:nvPr>
        </p:nvSpPr>
        <p:spPr/>
        <p:txBody>
          <a:bodyPr/>
          <a:lstStyle/>
          <a:p>
            <a:pPr eaLnBrk="1" hangingPunct="1">
              <a:defRPr/>
            </a:pPr>
            <a:endParaRPr lang="en-GB"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613626EB-49CE-4E14-AC43-CB2CF04A68C1}" type="slidenum">
              <a:rPr lang="en-US"/>
              <a:pPr/>
              <a:t>25</a:t>
            </a:fld>
            <a:endParaRPr lang="en-US"/>
          </a:p>
        </p:txBody>
      </p:sp>
      <p:sp>
        <p:nvSpPr>
          <p:cNvPr id="2355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5523" name="Rectangle 3"/>
          <p:cNvSpPr>
            <a:spLocks noGrp="1" noChangeArrowheads="1"/>
          </p:cNvSpPr>
          <p:nvPr>
            <p:ph type="body" idx="1"/>
          </p:nvPr>
        </p:nvSpPr>
        <p:spPr/>
        <p:txBody>
          <a:bodyPr/>
          <a:lstStyle/>
          <a:p>
            <a:pPr eaLnBrk="1" hangingPunct="1">
              <a:defRPr/>
            </a:pPr>
            <a:endParaRPr lang="en-GB"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108F1CCE-DE54-4094-A269-F662115BB904}" type="slidenum">
              <a:rPr lang="en-US"/>
              <a:pPr/>
              <a:t>26</a:t>
            </a:fld>
            <a:endParaRPr lang="en-US"/>
          </a:p>
        </p:txBody>
      </p:sp>
      <p:sp>
        <p:nvSpPr>
          <p:cNvPr id="251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51907" name="Rectangle 3"/>
          <p:cNvSpPr>
            <a:spLocks noGrp="1" noChangeArrowheads="1"/>
          </p:cNvSpPr>
          <p:nvPr>
            <p:ph type="body" idx="1"/>
          </p:nvPr>
        </p:nvSpPr>
        <p:spPr/>
        <p:txBody>
          <a:bodyPr/>
          <a:lstStyle/>
          <a:p>
            <a:pPr eaLnBrk="1" hangingPunct="1">
              <a:defRPr/>
            </a:pPr>
            <a:endParaRPr lang="en-GB"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DB5C1845-FCFB-4977-893E-A9F503E3E40E}" type="slidenum">
              <a:rPr lang="en-US"/>
              <a:pPr/>
              <a:t>27</a:t>
            </a:fld>
            <a:endParaRPr lang="en-US"/>
          </a:p>
        </p:txBody>
      </p:sp>
      <p:sp>
        <p:nvSpPr>
          <p:cNvPr id="2529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52931" name="Rectangle 3"/>
          <p:cNvSpPr>
            <a:spLocks noGrp="1" noChangeArrowheads="1"/>
          </p:cNvSpPr>
          <p:nvPr>
            <p:ph type="body" idx="1"/>
          </p:nvPr>
        </p:nvSpPr>
        <p:spPr/>
        <p:txBody>
          <a:bodyPr/>
          <a:lstStyle/>
          <a:p>
            <a:pPr eaLnBrk="1" hangingPunct="1">
              <a:defRPr/>
            </a:pPr>
            <a:endParaRPr lang="en-GB"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47F3293D-7724-46BD-8555-F5A95E4DC58F}" type="slidenum">
              <a:rPr lang="en-US"/>
              <a:pPr/>
              <a:t>28</a:t>
            </a:fld>
            <a:endParaRPr lang="en-US"/>
          </a:p>
        </p:txBody>
      </p:sp>
      <p:sp>
        <p:nvSpPr>
          <p:cNvPr id="288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88771" name="Rectangle 3"/>
          <p:cNvSpPr>
            <a:spLocks noGrp="1" noChangeArrowheads="1"/>
          </p:cNvSpPr>
          <p:nvPr>
            <p:ph type="body" idx="1"/>
          </p:nvPr>
        </p:nvSpPr>
        <p:spPr/>
        <p:txBody>
          <a:bodyPr/>
          <a:lstStyle/>
          <a:p>
            <a:pPr eaLnBrk="1" hangingPunct="1">
              <a:defRPr/>
            </a:pPr>
            <a:endParaRPr lang="en-GB"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0BDC6097-E9BD-43F6-BBB0-B382BED8925F}" type="slidenum">
              <a:rPr lang="en-US"/>
              <a:pPr/>
              <a:t>29</a:t>
            </a:fld>
            <a:endParaRPr lang="en-US"/>
          </a:p>
        </p:txBody>
      </p:sp>
      <p:sp>
        <p:nvSpPr>
          <p:cNvPr id="268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8291" name="Rectangle 3"/>
          <p:cNvSpPr>
            <a:spLocks noGrp="1" noChangeArrowheads="1"/>
          </p:cNvSpPr>
          <p:nvPr>
            <p:ph type="body" idx="1"/>
          </p:nvPr>
        </p:nvSpPr>
        <p:spPr/>
        <p:txBody>
          <a:bodyPr/>
          <a:lstStyle/>
          <a:p>
            <a:pPr eaLnBrk="1" hangingPunct="1">
              <a:defRPr/>
            </a:pPr>
            <a:endParaRPr lang="en-GB"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AF57DB40-6135-48C0-A938-A6C424333CC3}" type="slidenum">
              <a:rPr lang="en-US"/>
              <a:pPr/>
              <a:t>30</a:t>
            </a:fld>
            <a:endParaRPr lang="en-US"/>
          </a:p>
        </p:txBody>
      </p:sp>
      <p:sp>
        <p:nvSpPr>
          <p:cNvPr id="3338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33827" name="Rectangle 3"/>
          <p:cNvSpPr>
            <a:spLocks noGrp="1" noChangeArrowheads="1"/>
          </p:cNvSpPr>
          <p:nvPr>
            <p:ph type="body" idx="1"/>
          </p:nvPr>
        </p:nvSpPr>
        <p:spPr/>
        <p:txBody>
          <a:bodyPr/>
          <a:lstStyle/>
          <a:p>
            <a:pPr eaLnBrk="1" hangingPunct="1">
              <a:defRPr/>
            </a:pPr>
            <a:endParaRPr lang="en-GB"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23766248-BAB5-48D0-A569-CEE1DDA3E121}" type="slidenum">
              <a:rPr lang="en-US"/>
              <a:pPr/>
              <a:t>3</a:t>
            </a:fld>
            <a:endParaRPr lang="en-US"/>
          </a:p>
        </p:txBody>
      </p:sp>
      <p:sp>
        <p:nvSpPr>
          <p:cNvPr id="2058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05827" name="Rectangle 3"/>
          <p:cNvSpPr>
            <a:spLocks noGrp="1" noChangeArrowheads="1"/>
          </p:cNvSpPr>
          <p:nvPr>
            <p:ph type="body" idx="1"/>
          </p:nvPr>
        </p:nvSpPr>
        <p:spPr/>
        <p:txBody>
          <a:bodyPr/>
          <a:lstStyle/>
          <a:p>
            <a:pPr eaLnBrk="1" hangingPunct="1"/>
            <a:r>
              <a:rPr lang="en-US" smtClean="0">
                <a:solidFill>
                  <a:srgbClr val="000000"/>
                </a:solidFill>
                <a:latin typeface="Aharoni" pitchFamily="2" charset="-79"/>
                <a:ea typeface="ＭＳ Ｐゴシック" charset="-128"/>
                <a:cs typeface="Times New Roman" pitchFamily="18" charset="0"/>
              </a:rPr>
              <a:t>Strabismus has inhereted pattern i.e., it is much more likely to occur if one or both parents are affected. However, many cases occur without any family history of the disorder.</a:t>
            </a:r>
          </a:p>
          <a:p>
            <a:pPr eaLnBrk="1" hangingPunct="1"/>
            <a:endParaRPr lang="en-US" smtClean="0">
              <a:solidFill>
                <a:srgbClr val="000000"/>
              </a:solidFill>
              <a:latin typeface="Aharoni" pitchFamily="2" charset="-79"/>
              <a:ea typeface="ＭＳ Ｐゴシック" charset="-128"/>
              <a:cs typeface="Times New Roman" pitchFamily="18" charset="0"/>
            </a:endParaRPr>
          </a:p>
          <a:p>
            <a:pPr eaLnBrk="1" hangingPunct="1"/>
            <a:r>
              <a:rPr lang="en-US" smtClean="0">
                <a:solidFill>
                  <a:srgbClr val="000000"/>
                </a:solidFill>
                <a:latin typeface="Aharoni" pitchFamily="2" charset="-79"/>
                <a:ea typeface="ＭＳ Ｐゴシック" charset="-128"/>
                <a:cs typeface="Times New Roman" pitchFamily="18" charset="0"/>
              </a:rPr>
              <a:t>unknown. However, strabismus is certainly more common in families with a history of the disorder. Several neurological conditions are more commonly associated with strabismus, including Down</a:t>
            </a:r>
            <a:r>
              <a:rPr lang="ja-JP" altLang="en-US" smtClean="0">
                <a:solidFill>
                  <a:srgbClr val="000000"/>
                </a:solidFill>
                <a:latin typeface="Aharoni" pitchFamily="2" charset="-79"/>
                <a:ea typeface="ＭＳ Ｐゴシック" charset="-128"/>
                <a:cs typeface="Times New Roman" pitchFamily="18" charset="0"/>
              </a:rPr>
              <a:t>’</a:t>
            </a:r>
            <a:r>
              <a:rPr lang="en-US" altLang="ja-JP" smtClean="0">
                <a:solidFill>
                  <a:srgbClr val="000000"/>
                </a:solidFill>
                <a:latin typeface="Aharoni" pitchFamily="2" charset="-79"/>
                <a:ea typeface="ＭＳ Ｐゴシック" charset="-128"/>
                <a:cs typeface="Times New Roman" pitchFamily="18" charset="0"/>
              </a:rPr>
              <a:t>s syndrome, cerebral palsy, hydrocephalus, and brain tumors. </a:t>
            </a:r>
            <a:endParaRPr lang="en-US" altLang="ja-JP" smtClean="0">
              <a:latin typeface="Aharoni" pitchFamily="2" charset="-79"/>
              <a:ea typeface="ＭＳ Ｐゴシック" charset="-128"/>
              <a:cs typeface="Times New Roman" pitchFamily="18" charset="0"/>
            </a:endParaRPr>
          </a:p>
          <a:p>
            <a:pPr eaLnBrk="1" hangingPunct="1"/>
            <a:endParaRPr lang="en-GB" smtClean="0">
              <a:latin typeface="Aharoni" pitchFamily="2" charset="-79"/>
              <a:ea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1A9A27CE-D290-4ACF-8DE3-FE14E9555C96}" type="slidenum">
              <a:rPr lang="en-US"/>
              <a:pPr/>
              <a:t>31</a:t>
            </a:fld>
            <a:endParaRPr lang="en-US"/>
          </a:p>
        </p:txBody>
      </p:sp>
      <p:sp>
        <p:nvSpPr>
          <p:cNvPr id="277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7507" name="Rectangle 3"/>
          <p:cNvSpPr>
            <a:spLocks noGrp="1" noChangeArrowheads="1"/>
          </p:cNvSpPr>
          <p:nvPr>
            <p:ph type="body" idx="1"/>
          </p:nvPr>
        </p:nvSpPr>
        <p:spPr/>
        <p:txBody>
          <a:bodyPr/>
          <a:lstStyle/>
          <a:p>
            <a:pPr eaLnBrk="1" hangingPunct="1">
              <a:defRPr/>
            </a:pPr>
            <a:endParaRPr lang="en-GB"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09532C51-10C3-4B85-A382-46AB2822C226}" type="slidenum">
              <a:rPr lang="en-US"/>
              <a:pPr/>
              <a:t>32</a:t>
            </a:fld>
            <a:endParaRPr lang="en-US"/>
          </a:p>
        </p:txBody>
      </p:sp>
      <p:sp>
        <p:nvSpPr>
          <p:cNvPr id="278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8531" name="Rectangle 3"/>
          <p:cNvSpPr>
            <a:spLocks noGrp="1" noChangeArrowheads="1"/>
          </p:cNvSpPr>
          <p:nvPr>
            <p:ph type="body" idx="1"/>
          </p:nvPr>
        </p:nvSpPr>
        <p:spPr/>
        <p:txBody>
          <a:bodyPr/>
          <a:lstStyle/>
          <a:p>
            <a:pPr eaLnBrk="1" hangingPunct="1">
              <a:defRPr/>
            </a:pPr>
            <a:endParaRPr lang="en-GB"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497A79F1-A2CD-433C-9B38-DCF556F98811}" type="slidenum">
              <a:rPr lang="en-US"/>
              <a:pPr/>
              <a:t>33</a:t>
            </a:fld>
            <a:endParaRPr lang="en-US"/>
          </a:p>
        </p:txBody>
      </p:sp>
      <p:sp>
        <p:nvSpPr>
          <p:cNvPr id="279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9555" name="Rectangle 3"/>
          <p:cNvSpPr>
            <a:spLocks noGrp="1" noChangeArrowheads="1"/>
          </p:cNvSpPr>
          <p:nvPr>
            <p:ph type="body" idx="1"/>
          </p:nvPr>
        </p:nvSpPr>
        <p:spPr/>
        <p:txBody>
          <a:bodyPr/>
          <a:lstStyle/>
          <a:p>
            <a:pPr eaLnBrk="1" hangingPunct="1">
              <a:defRPr/>
            </a:pPr>
            <a:endParaRPr lang="en-GB"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29E2673D-97A5-478F-9093-39BCFCFD135A}" type="slidenum">
              <a:rPr lang="en-US"/>
              <a:pPr/>
              <a:t>34</a:t>
            </a:fld>
            <a:endParaRPr lang="en-US"/>
          </a:p>
        </p:txBody>
      </p:sp>
      <p:sp>
        <p:nvSpPr>
          <p:cNvPr id="280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80579" name="Rectangle 3"/>
          <p:cNvSpPr>
            <a:spLocks noGrp="1" noChangeArrowheads="1"/>
          </p:cNvSpPr>
          <p:nvPr>
            <p:ph type="body" idx="1"/>
          </p:nvPr>
        </p:nvSpPr>
        <p:spPr/>
        <p:txBody>
          <a:bodyPr/>
          <a:lstStyle/>
          <a:p>
            <a:pPr eaLnBrk="1" hangingPunct="1">
              <a:defRPr/>
            </a:pPr>
            <a:endParaRPr lang="en-GB"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F39CBD90-7E05-4851-9F4C-8F42A3F9CA55}" type="slidenum">
              <a:rPr lang="en-US"/>
              <a:pPr/>
              <a:t>35</a:t>
            </a:fld>
            <a:endParaRPr lang="en-US"/>
          </a:p>
        </p:txBody>
      </p:sp>
      <p:sp>
        <p:nvSpPr>
          <p:cNvPr id="281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81603" name="Rectangle 3"/>
          <p:cNvSpPr>
            <a:spLocks noGrp="1" noChangeArrowheads="1"/>
          </p:cNvSpPr>
          <p:nvPr>
            <p:ph type="body" idx="1"/>
          </p:nvPr>
        </p:nvSpPr>
        <p:spPr/>
        <p:txBody>
          <a:bodyPr/>
          <a:lstStyle/>
          <a:p>
            <a:pPr eaLnBrk="1" hangingPunct="1">
              <a:defRPr/>
            </a:pPr>
            <a:endParaRPr lang="en-GB"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FDEB9F3C-E4A8-4CDD-8F74-DDAD00CBA533}" type="slidenum">
              <a:rPr lang="en-US"/>
              <a:pPr/>
              <a:t>36</a:t>
            </a:fld>
            <a:endParaRPr lang="en-US"/>
          </a:p>
        </p:txBody>
      </p:sp>
      <p:sp>
        <p:nvSpPr>
          <p:cNvPr id="282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82627" name="Rectangle 3"/>
          <p:cNvSpPr>
            <a:spLocks noGrp="1" noChangeArrowheads="1"/>
          </p:cNvSpPr>
          <p:nvPr>
            <p:ph type="body" idx="1"/>
          </p:nvPr>
        </p:nvSpPr>
        <p:spPr/>
        <p:txBody>
          <a:bodyPr/>
          <a:lstStyle/>
          <a:p>
            <a:pPr eaLnBrk="1" hangingPunct="1">
              <a:defRPr/>
            </a:pPr>
            <a:endParaRPr lang="en-GB"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4F0A94C6-7B66-4FA4-994E-01F6F37135E7}" type="slidenum">
              <a:rPr lang="en-US"/>
              <a:pPr/>
              <a:t>41</a:t>
            </a:fld>
            <a:endParaRPr lang="en-US"/>
          </a:p>
        </p:txBody>
      </p:sp>
      <p:sp>
        <p:nvSpPr>
          <p:cNvPr id="292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92867" name="Rectangle 3"/>
          <p:cNvSpPr>
            <a:spLocks noGrp="1" noChangeArrowheads="1"/>
          </p:cNvSpPr>
          <p:nvPr>
            <p:ph type="body" idx="1"/>
          </p:nvPr>
        </p:nvSpPr>
        <p:spPr/>
        <p:txBody>
          <a:bodyPr/>
          <a:lstStyle/>
          <a:p>
            <a:pPr eaLnBrk="1" hangingPunct="1">
              <a:defRPr/>
            </a:pPr>
            <a:endParaRPr lang="en-GB"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EA7E451F-7B12-4D56-8D53-FEC3005E5456}" type="slidenum">
              <a:rPr lang="en-US"/>
              <a:pPr/>
              <a:t>42</a:t>
            </a:fld>
            <a:endParaRPr lang="en-US"/>
          </a:p>
        </p:txBody>
      </p:sp>
      <p:sp>
        <p:nvSpPr>
          <p:cNvPr id="2918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91843" name="Rectangle 3"/>
          <p:cNvSpPr>
            <a:spLocks noGrp="1" noChangeArrowheads="1"/>
          </p:cNvSpPr>
          <p:nvPr>
            <p:ph type="body" idx="1"/>
          </p:nvPr>
        </p:nvSpPr>
        <p:spPr/>
        <p:txBody>
          <a:bodyPr/>
          <a:lstStyle/>
          <a:p>
            <a:pPr eaLnBrk="1" hangingPunct="1">
              <a:defRPr/>
            </a:pPr>
            <a:endParaRPr lang="en-GB"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927DBAA0-C329-4261-BC82-B0879B59A971}" type="slidenum">
              <a:rPr lang="en-US"/>
              <a:pPr/>
              <a:t>43</a:t>
            </a:fld>
            <a:endParaRPr lang="en-US"/>
          </a:p>
        </p:txBody>
      </p:sp>
      <p:sp>
        <p:nvSpPr>
          <p:cNvPr id="2969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96963" name="Rectangle 3"/>
          <p:cNvSpPr>
            <a:spLocks noGrp="1" noChangeArrowheads="1"/>
          </p:cNvSpPr>
          <p:nvPr>
            <p:ph type="body" idx="1"/>
          </p:nvPr>
        </p:nvSpPr>
        <p:spPr/>
        <p:txBody>
          <a:bodyPr/>
          <a:lstStyle/>
          <a:p>
            <a:pPr eaLnBrk="1" hangingPunct="1">
              <a:defRPr/>
            </a:pPr>
            <a:endParaRPr lang="en-GB"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13C80EF1-2B50-4C5B-B662-EFEDE26EC4ED}" type="slidenum">
              <a:rPr lang="en-US"/>
              <a:pPr/>
              <a:t>47</a:t>
            </a:fld>
            <a:endParaRPr lang="en-US"/>
          </a:p>
        </p:txBody>
      </p:sp>
      <p:sp>
        <p:nvSpPr>
          <p:cNvPr id="275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5459" name="Rectangle 3"/>
          <p:cNvSpPr>
            <a:spLocks noGrp="1" noChangeArrowheads="1"/>
          </p:cNvSpPr>
          <p:nvPr>
            <p:ph type="body" idx="1"/>
          </p:nvPr>
        </p:nvSpPr>
        <p:spPr/>
        <p:txBody>
          <a:bodyPr/>
          <a:lstStyle/>
          <a:p>
            <a:pPr eaLnBrk="1" hangingPunct="1">
              <a:defRPr/>
            </a:pPr>
            <a:endParaRPr lang="en-GB"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FBDE3DCD-640B-4C8A-97C4-63BB8BE98CD8}" type="slidenum">
              <a:rPr lang="en-US"/>
              <a:pPr/>
              <a:t>4</a:t>
            </a:fld>
            <a:endParaRPr lang="en-US"/>
          </a:p>
        </p:txBody>
      </p:sp>
      <p:sp>
        <p:nvSpPr>
          <p:cNvPr id="206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06851" name="Rectangle 3"/>
          <p:cNvSpPr>
            <a:spLocks noGrp="1" noChangeArrowheads="1"/>
          </p:cNvSpPr>
          <p:nvPr>
            <p:ph type="body" idx="1"/>
          </p:nvPr>
        </p:nvSpPr>
        <p:spPr/>
        <p:txBody>
          <a:bodyPr/>
          <a:lstStyle/>
          <a:p>
            <a:pPr eaLnBrk="1" hangingPunct="1"/>
            <a:r>
              <a:rPr lang="en-US" smtClean="0">
                <a:solidFill>
                  <a:srgbClr val="000000"/>
                </a:solidFill>
                <a:effectLst>
                  <a:outerShdw blurRad="38100" dist="38100" dir="2700000" algn="tl">
                    <a:srgbClr val="C0C0C0"/>
                  </a:outerShdw>
                </a:effectLst>
                <a:latin typeface="Aharoni" pitchFamily="2" charset="-79"/>
                <a:ea typeface="ＭＳ Ｐゴシック" charset="-128"/>
                <a:cs typeface="Times New Roman" pitchFamily="18" charset="0"/>
              </a:rPr>
              <a:t>It is  important for  functional and cosmetic reasons. Strabismus is associated with reduction of </a:t>
            </a:r>
            <a:r>
              <a:rPr lang="en-US" smtClean="0">
                <a:solidFill>
                  <a:srgbClr val="000000"/>
                </a:solidFill>
                <a:effectLst>
                  <a:outerShdw blurRad="38100" dist="38100" dir="2700000" algn="tl">
                    <a:srgbClr val="C0C0C0"/>
                  </a:outerShdw>
                </a:effectLst>
                <a:latin typeface="Aharoni" pitchFamily="2" charset="-79"/>
                <a:ea typeface="ＭＳ Ｐゴシック" charset="-128"/>
                <a:cs typeface="Times New Roman" pitchFamily="18" charset="0"/>
                <a:hlinkClick r:id="rId3"/>
              </a:rPr>
              <a:t>depth perception</a:t>
            </a:r>
            <a:r>
              <a:rPr lang="en-US" smtClean="0">
                <a:solidFill>
                  <a:srgbClr val="000000"/>
                </a:solidFill>
                <a:effectLst>
                  <a:outerShdw blurRad="38100" dist="38100" dir="2700000" algn="tl">
                    <a:srgbClr val="C0C0C0"/>
                  </a:outerShdw>
                </a:effectLst>
                <a:latin typeface="Aharoni" pitchFamily="2" charset="-79"/>
                <a:ea typeface="ＭＳ Ｐゴシック" charset="-128"/>
                <a:cs typeface="Times New Roman" pitchFamily="18" charset="0"/>
              </a:rPr>
              <a:t> and, if onset is in adulthood, double vision. Furthermore, strabismus presents a cosmetic concern, especially for school-age children. </a:t>
            </a:r>
          </a:p>
          <a:p>
            <a:pPr eaLnBrk="1" hangingPunct="1"/>
            <a:endParaRPr lang="en-GB" smtClean="0">
              <a:latin typeface="Aharoni" pitchFamily="2" charset="-79"/>
              <a:ea typeface="ＭＳ Ｐゴシック"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1F6D21FF-4CAA-4944-B0D0-EE3B9D5BB3F1}" type="slidenum">
              <a:rPr lang="en-US"/>
              <a:pPr/>
              <a:t>51</a:t>
            </a:fld>
            <a:endParaRPr lang="en-US"/>
          </a:p>
        </p:txBody>
      </p:sp>
      <p:sp>
        <p:nvSpPr>
          <p:cNvPr id="301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01059" name="Rectangle 3"/>
          <p:cNvSpPr>
            <a:spLocks noGrp="1" noChangeArrowheads="1"/>
          </p:cNvSpPr>
          <p:nvPr>
            <p:ph type="body" idx="1"/>
          </p:nvPr>
        </p:nvSpPr>
        <p:spPr/>
        <p:txBody>
          <a:bodyPr/>
          <a:lstStyle/>
          <a:p>
            <a:pPr eaLnBrk="1" hangingPunct="1">
              <a:defRPr/>
            </a:pPr>
            <a:endParaRPr lang="en-GB"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A8DC3F76-28C8-47D2-85C8-39F1B0AE6D78}" type="slidenum">
              <a:rPr lang="en-US"/>
              <a:pPr/>
              <a:t>53</a:t>
            </a:fld>
            <a:endParaRPr lang="en-US"/>
          </a:p>
        </p:txBody>
      </p:sp>
      <p:sp>
        <p:nvSpPr>
          <p:cNvPr id="211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1971" name="Rectangle 3"/>
          <p:cNvSpPr>
            <a:spLocks noGrp="1" noChangeArrowheads="1"/>
          </p:cNvSpPr>
          <p:nvPr>
            <p:ph type="body" idx="1"/>
          </p:nvPr>
        </p:nvSpPr>
        <p:spPr/>
        <p:txBody>
          <a:bodyPr/>
          <a:lstStyle/>
          <a:p>
            <a:pPr eaLnBrk="1" hangingPunct="1">
              <a:defRPr/>
            </a:pPr>
            <a:r>
              <a:rPr lang="en-US" dirty="0" smtClean="0">
                <a:solidFill>
                  <a:srgbClr val="000000"/>
                </a:solidFill>
                <a:cs typeface="Times New Roman" charset="0"/>
              </a:rPr>
              <a:t>Strabismus is important to recognize, primarily because, in childhood, it is often associated with the development of amblyopia, or lazy eye. </a:t>
            </a:r>
            <a:endParaRPr lang="en-GB"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Most common cause is </a:t>
            </a:r>
            <a:r>
              <a:rPr lang="en-US" dirty="0" err="1" smtClean="0"/>
              <a:t>strab</a:t>
            </a:r>
            <a:r>
              <a:rPr lang="en-US" dirty="0" smtClean="0"/>
              <a:t> </a:t>
            </a:r>
          </a:p>
          <a:p>
            <a:pPr>
              <a:defRPr/>
            </a:pPr>
            <a:r>
              <a:rPr lang="en-US" dirty="0" smtClean="0"/>
              <a:t>Then </a:t>
            </a:r>
            <a:r>
              <a:rPr lang="en-US" dirty="0" err="1" smtClean="0"/>
              <a:t>anisometropia</a:t>
            </a:r>
            <a:r>
              <a:rPr lang="en-US" dirty="0" smtClean="0"/>
              <a:t> </a:t>
            </a:r>
            <a:endParaRPr lang="en-US"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A89F57C4-5863-4294-BAC9-7118548E96CA}" type="slidenum">
              <a:rPr lang="en-US"/>
              <a:pPr/>
              <a:t>55</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err="1" smtClean="0"/>
              <a:t>Penelization:optically</a:t>
            </a:r>
            <a:r>
              <a:rPr lang="en-US" dirty="0" smtClean="0"/>
              <a:t> by adding+3 to +5 lens on top of full </a:t>
            </a:r>
            <a:r>
              <a:rPr lang="en-US" dirty="0" err="1" smtClean="0"/>
              <a:t>cycloplegic</a:t>
            </a:r>
            <a:r>
              <a:rPr lang="en-US" dirty="0" smtClean="0"/>
              <a:t> refraction</a:t>
            </a:r>
          </a:p>
          <a:p>
            <a:pPr>
              <a:defRPr/>
            </a:pPr>
            <a:r>
              <a:rPr lang="en-US" dirty="0" smtClean="0"/>
              <a:t>Atropine every 1-3 /7 in good eye</a:t>
            </a:r>
            <a:endParaRPr lang="en-US"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890A51FC-BE79-4E59-AE2F-EBC5B4D578F6}" type="slidenum">
              <a:rPr lang="en-US"/>
              <a:pPr/>
              <a:t>57</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74265728-6C62-49E5-A4C5-6A87B24D7FA5}" type="slidenum">
              <a:rPr lang="en-US"/>
              <a:pPr/>
              <a:t>58</a:t>
            </a:fld>
            <a:endParaRPr lang="en-US"/>
          </a:p>
        </p:txBody>
      </p:sp>
      <p:sp>
        <p:nvSpPr>
          <p:cNvPr id="241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1667" name="Rectangle 3"/>
          <p:cNvSpPr>
            <a:spLocks noGrp="1" noChangeArrowheads="1"/>
          </p:cNvSpPr>
          <p:nvPr>
            <p:ph type="body" idx="1"/>
          </p:nvPr>
        </p:nvSpPr>
        <p:spPr/>
        <p:txBody>
          <a:bodyPr/>
          <a:lstStyle/>
          <a:p>
            <a:pPr eaLnBrk="1" hangingPunct="1">
              <a:defRPr/>
            </a:pPr>
            <a:endParaRPr lang="en-GB"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E758BF78-84B7-4FA0-9C1F-4F387315E26C}" type="slidenum">
              <a:rPr lang="en-US"/>
              <a:pPr/>
              <a:t>5</a:t>
            </a:fld>
            <a:endParaRPr lang="en-US"/>
          </a:p>
        </p:txBody>
      </p:sp>
      <p:sp>
        <p:nvSpPr>
          <p:cNvPr id="207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07875" name="Rectangle 3"/>
          <p:cNvSpPr>
            <a:spLocks noGrp="1" noChangeArrowheads="1"/>
          </p:cNvSpPr>
          <p:nvPr>
            <p:ph type="body" idx="1"/>
          </p:nvPr>
        </p:nvSpPr>
        <p:spPr/>
        <p:txBody>
          <a:bodyPr/>
          <a:lstStyle/>
          <a:p>
            <a:pPr eaLnBrk="1" hangingPunct="1"/>
            <a:r>
              <a:rPr lang="en-US" smtClean="0">
                <a:solidFill>
                  <a:srgbClr val="000000"/>
                </a:solidFill>
                <a:latin typeface="Aharoni" pitchFamily="2" charset="-79"/>
                <a:ea typeface="ＭＳ Ｐゴシック" charset="-128"/>
                <a:cs typeface="Times New Roman" pitchFamily="18" charset="0"/>
              </a:rPr>
              <a:t>When an individual's eyes are straight, they are said to have orthotropia. This indicates that both eyes are aimed at the same spot. The brain fuses the two separate images into one three-dimensional image. </a:t>
            </a:r>
          </a:p>
          <a:p>
            <a:pPr eaLnBrk="1" hangingPunct="1"/>
            <a:r>
              <a:rPr lang="en-US" smtClean="0">
                <a:solidFill>
                  <a:srgbClr val="000000"/>
                </a:solidFill>
                <a:latin typeface="Aharoni" pitchFamily="2" charset="-79"/>
                <a:ea typeface="ＭＳ Ｐゴシック" charset="-128"/>
                <a:cs typeface="Times New Roman" pitchFamily="18" charset="0"/>
              </a:rPr>
              <a:t>This allows a high degree of depth perception. If the eyes are misaligned, depth perception is substantially reduced. Furthermore, when one eye is deviated in early childhood, the brain may learn to ignore the image from that eye, and amblyopia (lazy eye) often results. </a:t>
            </a:r>
          </a:p>
          <a:p>
            <a:pPr eaLnBrk="1" hangingPunct="1"/>
            <a:r>
              <a:rPr lang="en-US" sz="800" smtClean="0">
                <a:solidFill>
                  <a:srgbClr val="000000"/>
                </a:solidFill>
                <a:latin typeface="Aharoni" pitchFamily="2" charset="-79"/>
                <a:ea typeface="ＭＳ Ｐゴシック" charset="-128"/>
                <a:cs typeface="Times New Roman" pitchFamily="18" charset="0"/>
              </a:rPr>
              <a:t>If strabismus develops for the first time in adulthood, the affected individual usually experiences double vision. This occurs because the brain, which no longer has the "plasticity</a:t>
            </a:r>
            <a:endParaRPr lang="en-US" sz="800" smtClean="0">
              <a:latin typeface="Tahoma" pitchFamily="34" charset="0"/>
              <a:ea typeface="ＭＳ Ｐゴシック" charset="-128"/>
            </a:endParaRPr>
          </a:p>
          <a:p>
            <a:pPr eaLnBrk="1" hangingPunct="1"/>
            <a:endParaRPr lang="en-US" sz="800" smtClean="0">
              <a:latin typeface="Tahoma" pitchFamily="34" charset="0"/>
              <a:ea typeface="ＭＳ Ｐゴシック" charset="-128"/>
            </a:endParaRPr>
          </a:p>
          <a:p>
            <a:pPr eaLnBrk="1" hangingPunct="1"/>
            <a:endParaRPr lang="en-US" smtClean="0">
              <a:latin typeface="Aharoni" pitchFamily="2" charset="-79"/>
              <a:ea typeface="ＭＳ Ｐゴシック" charset="-128"/>
              <a:cs typeface="Times New Roman" pitchFamily="18" charset="0"/>
            </a:endParaRPr>
          </a:p>
          <a:p>
            <a:pPr eaLnBrk="1" hangingPunct="1"/>
            <a:endParaRPr lang="en-GB" smtClean="0">
              <a:latin typeface="Aharoni" pitchFamily="2" charset="-79"/>
              <a:ea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B73B0A92-5D9F-4AD2-8EF7-C4A618236A0C}" type="slidenum">
              <a:rPr lang="en-US"/>
              <a:pPr/>
              <a:t>8</a:t>
            </a:fld>
            <a:endParaRPr lang="en-US"/>
          </a:p>
        </p:txBody>
      </p:sp>
      <p:sp>
        <p:nvSpPr>
          <p:cNvPr id="2304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0403" name="Rectangle 3"/>
          <p:cNvSpPr>
            <a:spLocks noGrp="1" noChangeArrowheads="1"/>
          </p:cNvSpPr>
          <p:nvPr>
            <p:ph type="body" idx="1"/>
          </p:nvPr>
        </p:nvSpPr>
        <p:spPr/>
        <p:txBody>
          <a:bodyPr/>
          <a:lstStyle/>
          <a:p>
            <a:pPr eaLnBrk="1" hangingPunct="1">
              <a:defRPr/>
            </a:pPr>
            <a:endParaRPr lang="en-GB"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DEF88EA9-B55E-424B-9C5C-125AF0A0E694}" type="slidenum">
              <a:rPr lang="en-US"/>
              <a:pPr/>
              <a:t>12</a:t>
            </a:fld>
            <a:endParaRPr lang="en-US"/>
          </a:p>
        </p:txBody>
      </p:sp>
      <p:sp>
        <p:nvSpPr>
          <p:cNvPr id="2467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6787" name="Rectangle 3"/>
          <p:cNvSpPr>
            <a:spLocks noGrp="1" noChangeArrowheads="1"/>
          </p:cNvSpPr>
          <p:nvPr>
            <p:ph type="body" idx="1"/>
          </p:nvPr>
        </p:nvSpPr>
        <p:spPr/>
        <p:txBody>
          <a:bodyPr/>
          <a:lstStyle/>
          <a:p>
            <a:pPr eaLnBrk="1" hangingPunct="1">
              <a:defRPr/>
            </a:pPr>
            <a:endParaRPr lang="en-GB"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FD9CB250-C621-4929-B249-9B2E5E356180}" type="slidenum">
              <a:rPr lang="en-US"/>
              <a:pPr/>
              <a:t>14</a:t>
            </a:fld>
            <a:endParaRPr lang="en-US"/>
          </a:p>
        </p:txBody>
      </p:sp>
      <p:sp>
        <p:nvSpPr>
          <p:cNvPr id="249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9859" name="Rectangle 3"/>
          <p:cNvSpPr>
            <a:spLocks noGrp="1" noChangeArrowheads="1"/>
          </p:cNvSpPr>
          <p:nvPr>
            <p:ph type="body" idx="1"/>
          </p:nvPr>
        </p:nvSpPr>
        <p:spPr/>
        <p:txBody>
          <a:bodyPr/>
          <a:lstStyle/>
          <a:p>
            <a:pPr eaLnBrk="1" hangingPunct="1">
              <a:defRPr/>
            </a:pPr>
            <a:endParaRPr lang="en-GB"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solidFill>
                  <a:srgbClr val="000000"/>
                </a:solidFill>
                <a:latin typeface="Times New Roman" charset="0"/>
                <a:cs typeface="Times New Roman" charset="0"/>
              </a:rPr>
              <a:t>Infantile </a:t>
            </a:r>
            <a:r>
              <a:rPr lang="en-US" dirty="0" err="1" smtClean="0">
                <a:solidFill>
                  <a:srgbClr val="000000"/>
                </a:solidFill>
                <a:latin typeface="Times New Roman" charset="0"/>
                <a:cs typeface="Times New Roman" charset="0"/>
              </a:rPr>
              <a:t>esotropia</a:t>
            </a:r>
            <a:r>
              <a:rPr lang="en-US" dirty="0" smtClean="0">
                <a:solidFill>
                  <a:srgbClr val="000000"/>
                </a:solidFill>
                <a:latin typeface="Times New Roman" charset="0"/>
                <a:cs typeface="Times New Roman" charset="0"/>
              </a:rPr>
              <a:t> is the inward deviation of the eyes noted before the patient reaches age 6 months.</a:t>
            </a:r>
          </a:p>
          <a:p>
            <a:pPr>
              <a:defRPr/>
            </a:pPr>
            <a:endParaRPr lang="en-US" dirty="0" smtClean="0">
              <a:latin typeface="Times New Roman" charset="0"/>
              <a:cs typeface="Times New Roman" charset="0"/>
            </a:endParaRPr>
          </a:p>
          <a:p>
            <a:pPr>
              <a:defRPr/>
            </a:pPr>
            <a:endParaRPr lang="en-US"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C2501B6B-7BE2-4515-AF73-9030C14078A7}" type="slidenum">
              <a:rPr lang="en-US"/>
              <a:pPr/>
              <a:t>19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Unknown etiology </a:t>
            </a:r>
            <a:endParaRPr lang="en-US" dirty="0"/>
          </a:p>
        </p:txBody>
      </p:sp>
      <p:sp>
        <p:nvSpPr>
          <p:cNvPr id="4" name="Slide Number Placeholder 3"/>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473E1970-7FD3-4CE6-AA80-35BD46FB2A07}" type="slidenum">
              <a:rPr lang="en-US"/>
              <a:pPr/>
              <a:t>20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1328738" y="1295400"/>
            <a:ext cx="6486525" cy="3152775"/>
          </a:xfrm>
          <a:prstGeom prst="rect">
            <a:avLst/>
          </a:prstGeom>
          <a:ln w="3175">
            <a:solidFill>
              <a:schemeClr val="bg1"/>
            </a:solidFill>
          </a:ln>
          <a:effectLst>
            <a:outerShdw blurRad="63500" sx="100500" sy="100500" algn="ctr" rotWithShape="0">
              <a:prstClr val="black">
                <a:alpha val="50000"/>
              </a:prstClr>
            </a:outerShdw>
          </a:effectLst>
        </p:spPr>
        <p:txBody>
          <a:bodyPr>
            <a:normAutofit/>
          </a:bodyPr>
          <a:lstStyle/>
          <a:p>
            <a:pPr>
              <a:spcBef>
                <a:spcPts val="2000"/>
              </a:spcBef>
              <a:buClr>
                <a:schemeClr val="accent1">
                  <a:lumMod val="60000"/>
                  <a:lumOff val="40000"/>
                </a:schemeClr>
              </a:buClr>
              <a:buSzPct val="110000"/>
              <a:buFont typeface="Wingdings 2" pitchFamily="18" charset="2"/>
              <a:buNone/>
              <a:defRPr/>
            </a:pPr>
            <a:endParaRPr sz="3200">
              <a:solidFill>
                <a:schemeClr val="tx1">
                  <a:lumMod val="65000"/>
                  <a:lumOff val="35000"/>
                </a:schemeClr>
              </a:solidFill>
              <a:latin typeface="+mn-lt"/>
              <a:ea typeface="+mn-ea"/>
            </a:endParaRPr>
          </a:p>
        </p:txBody>
      </p:sp>
      <p:sp>
        <p:nvSpPr>
          <p:cNvPr id="2" name="Title 1"/>
          <p:cNvSpPr>
            <a:spLocks noGrp="1"/>
          </p:cNvSpPr>
          <p:nvPr>
            <p:ph type="ctrTitle"/>
          </p:nvPr>
        </p:nvSpPr>
        <p:spPr>
          <a:xfrm>
            <a:off x="1322921" y="1523999"/>
            <a:ext cx="6498158" cy="1724867"/>
          </a:xfrm>
        </p:spPr>
        <p:txBody>
          <a:bodyPr rtlCol="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01800D4-F6A3-4508-B7E7-9624C384A0E5}"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noProof="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48705BC-2CA4-49DE-8DC5-E2C0DE03A5A8}"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EE8854C-1C1E-4C90-9896-9E44B8E3A0A8}"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110DAC2-254B-411B-B168-9D9F48640ED1}"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8763" y="304800"/>
            <a:ext cx="7564437"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479550" y="1981200"/>
            <a:ext cx="37369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368925" y="1981200"/>
            <a:ext cx="37369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A7AE836-DA4D-4DFB-BAD9-5C4299E4C31F}"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4773D10-44B7-4B51-A03E-F7B05C5B05DF}"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noProof="0"/>
          </a:p>
        </p:txBody>
      </p:sp>
      <p:sp>
        <p:nvSpPr>
          <p:cNvPr id="5" name="Date Placeholder 3"/>
          <p:cNvSpPr>
            <a:spLocks noGrp="1"/>
          </p:cNvSpPr>
          <p:nvPr>
            <p:ph type="dt" sz="half" idx="14"/>
          </p:nvPr>
        </p:nvSpPr>
        <p:spPr/>
        <p:txBody>
          <a:bodyPr/>
          <a:lstStyle>
            <a:lvl1pPr>
              <a:defRPr/>
            </a:lvl1pPr>
          </a:lstStyle>
          <a:p>
            <a:pPr>
              <a:defRPr/>
            </a:pPr>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fld id="{B17293EC-6BD4-43A7-A349-6E354EAF7D10}"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5F70E8E-2719-4C85-B410-4C7C4B1C7095}"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5E277D3-E9DD-40DE-A8A5-236DA8829B9C}"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89CE95B1-C27A-40FB-984B-8837A1A605C7}"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0C243377-BDE1-4D6E-9DCF-29729F54E75D}"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521F61A1-7052-4A50-B341-92A27055E762}"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A271126B-1C47-45EC-8904-1B3535C86C9F}"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49275" y="107950"/>
            <a:ext cx="8042275" cy="133667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549275" y="1600200"/>
            <a:ext cx="8042275"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5629275" y="6275388"/>
            <a:ext cx="2133600" cy="365125"/>
          </a:xfrm>
          <a:prstGeom prst="rect">
            <a:avLst/>
          </a:prstGeom>
        </p:spPr>
        <p:txBody>
          <a:bodyPr vert="horz" lIns="91440" tIns="45720" rIns="91440" bIns="45720" rtlCol="0" anchor="ctr"/>
          <a:lstStyle>
            <a:lvl1pPr algn="r">
              <a:defRPr sz="1200">
                <a:solidFill>
                  <a:schemeClr val="bg1"/>
                </a:solidFill>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3"/>
          </p:nvPr>
        </p:nvSpPr>
        <p:spPr>
          <a:xfrm>
            <a:off x="265113" y="6275388"/>
            <a:ext cx="4840287" cy="365125"/>
          </a:xfrm>
          <a:prstGeom prst="rect">
            <a:avLst/>
          </a:prstGeom>
        </p:spPr>
        <p:txBody>
          <a:bodyPr vert="horz" lIns="91440" tIns="45720" rIns="91440" bIns="45720" rtlCol="0" anchor="ctr"/>
          <a:lstStyle>
            <a:lvl1pPr algn="l">
              <a:defRPr sz="1200">
                <a:solidFill>
                  <a:schemeClr val="bg1"/>
                </a:solidFill>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4"/>
          </p:nvPr>
        </p:nvSpPr>
        <p:spPr>
          <a:xfrm>
            <a:off x="7897813" y="6275388"/>
            <a:ext cx="990600" cy="365125"/>
          </a:xfrm>
          <a:prstGeom prst="rect">
            <a:avLst/>
          </a:prstGeom>
        </p:spPr>
        <p:txBody>
          <a:bodyPr vert="horz" wrap="square" lIns="91440" tIns="45720" rIns="91440" bIns="45720" numCol="1" anchor="ctr" anchorCtr="0" compatLnSpc="1">
            <a:prstTxWarp prst="textNoShape">
              <a:avLst/>
            </a:prstTxWarp>
          </a:bodyPr>
          <a:lstStyle>
            <a:lvl1pPr algn="r">
              <a:defRPr>
                <a:solidFill>
                  <a:schemeClr val="bg1"/>
                </a:solidFill>
              </a:defRPr>
            </a:lvl1pPr>
          </a:lstStyle>
          <a:p>
            <a:fld id="{BA036EF8-F573-477A-AE9B-28CAC681870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86"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Lst>
  <p:txStyles>
    <p:titleStyle>
      <a:lvl1pPr algn="ctr" rtl="0" eaLnBrk="0" fontAlgn="base" hangingPunct="0">
        <a:spcBef>
          <a:spcPct val="0"/>
        </a:spcBef>
        <a:spcAft>
          <a:spcPct val="0"/>
        </a:spcAft>
        <a:defRPr sz="4600" kern="1200">
          <a:solidFill>
            <a:schemeClr val="accent1"/>
          </a:solidFill>
          <a:latin typeface="+mj-lt"/>
          <a:ea typeface="ＭＳ Ｐゴシック" charset="0"/>
          <a:cs typeface="ＭＳ Ｐゴシック" charset="0"/>
        </a:defRPr>
      </a:lvl1pPr>
      <a:lvl2pPr algn="ctr" rtl="0" eaLnBrk="0" fontAlgn="base" hangingPunct="0">
        <a:spcBef>
          <a:spcPct val="0"/>
        </a:spcBef>
        <a:spcAft>
          <a:spcPct val="0"/>
        </a:spcAft>
        <a:defRPr sz="4600">
          <a:solidFill>
            <a:schemeClr val="accent1"/>
          </a:solidFill>
          <a:latin typeface="News Gothic MT" charset="0"/>
          <a:ea typeface="ＭＳ Ｐゴシック" charset="0"/>
          <a:cs typeface="ＭＳ Ｐゴシック" charset="0"/>
        </a:defRPr>
      </a:lvl2pPr>
      <a:lvl3pPr algn="ctr" rtl="0" eaLnBrk="0" fontAlgn="base" hangingPunct="0">
        <a:spcBef>
          <a:spcPct val="0"/>
        </a:spcBef>
        <a:spcAft>
          <a:spcPct val="0"/>
        </a:spcAft>
        <a:defRPr sz="4600">
          <a:solidFill>
            <a:schemeClr val="accent1"/>
          </a:solidFill>
          <a:latin typeface="News Gothic MT" charset="0"/>
          <a:ea typeface="ＭＳ Ｐゴシック" charset="0"/>
          <a:cs typeface="ＭＳ Ｐゴシック" charset="0"/>
        </a:defRPr>
      </a:lvl3pPr>
      <a:lvl4pPr algn="ctr" rtl="0" eaLnBrk="0" fontAlgn="base" hangingPunct="0">
        <a:spcBef>
          <a:spcPct val="0"/>
        </a:spcBef>
        <a:spcAft>
          <a:spcPct val="0"/>
        </a:spcAft>
        <a:defRPr sz="4600">
          <a:solidFill>
            <a:schemeClr val="accent1"/>
          </a:solidFill>
          <a:latin typeface="News Gothic MT" charset="0"/>
          <a:ea typeface="ＭＳ Ｐゴシック" charset="0"/>
          <a:cs typeface="ＭＳ Ｐゴシック" charset="0"/>
        </a:defRPr>
      </a:lvl4pPr>
      <a:lvl5pPr algn="ctr" rtl="0" eaLnBrk="0" fontAlgn="base" hangingPunct="0">
        <a:spcBef>
          <a:spcPct val="0"/>
        </a:spcBef>
        <a:spcAft>
          <a:spcPct val="0"/>
        </a:spcAft>
        <a:defRPr sz="4600">
          <a:solidFill>
            <a:schemeClr val="accent1"/>
          </a:solidFill>
          <a:latin typeface="News Gothic MT" charset="0"/>
          <a:ea typeface="ＭＳ Ｐゴシック" charset="0"/>
          <a:cs typeface="ＭＳ Ｐゴシック" charset="0"/>
        </a:defRPr>
      </a:lvl5pPr>
      <a:lvl6pPr marL="457200" algn="ctr" rtl="0" fontAlgn="base">
        <a:spcBef>
          <a:spcPct val="0"/>
        </a:spcBef>
        <a:spcAft>
          <a:spcPct val="0"/>
        </a:spcAft>
        <a:defRPr sz="4600">
          <a:solidFill>
            <a:schemeClr val="accent1"/>
          </a:solidFill>
          <a:latin typeface="News Gothic MT" charset="0"/>
          <a:ea typeface="ＭＳ Ｐゴシック" charset="0"/>
          <a:cs typeface="ＭＳ Ｐゴシック" charset="0"/>
        </a:defRPr>
      </a:lvl6pPr>
      <a:lvl7pPr marL="914400" algn="ctr" rtl="0" fontAlgn="base">
        <a:spcBef>
          <a:spcPct val="0"/>
        </a:spcBef>
        <a:spcAft>
          <a:spcPct val="0"/>
        </a:spcAft>
        <a:defRPr sz="4600">
          <a:solidFill>
            <a:schemeClr val="accent1"/>
          </a:solidFill>
          <a:latin typeface="News Gothic MT" charset="0"/>
          <a:ea typeface="ＭＳ Ｐゴシック" charset="0"/>
          <a:cs typeface="ＭＳ Ｐゴシック" charset="0"/>
        </a:defRPr>
      </a:lvl7pPr>
      <a:lvl8pPr marL="1371600" algn="ctr" rtl="0" fontAlgn="base">
        <a:spcBef>
          <a:spcPct val="0"/>
        </a:spcBef>
        <a:spcAft>
          <a:spcPct val="0"/>
        </a:spcAft>
        <a:defRPr sz="4600">
          <a:solidFill>
            <a:schemeClr val="accent1"/>
          </a:solidFill>
          <a:latin typeface="News Gothic MT" charset="0"/>
          <a:ea typeface="ＭＳ Ｐゴシック" charset="0"/>
          <a:cs typeface="ＭＳ Ｐゴシック" charset="0"/>
        </a:defRPr>
      </a:lvl8pPr>
      <a:lvl9pPr marL="1828800" algn="ctr" rtl="0" fontAlgn="base">
        <a:spcBef>
          <a:spcPct val="0"/>
        </a:spcBef>
        <a:spcAft>
          <a:spcPct val="0"/>
        </a:spcAft>
        <a:defRPr sz="4600">
          <a:solidFill>
            <a:schemeClr val="accent1"/>
          </a:solidFill>
          <a:latin typeface="News Gothic MT" charset="0"/>
          <a:ea typeface="ＭＳ Ｐゴシック" charset="0"/>
          <a:cs typeface="ＭＳ Ｐゴシック" charset="0"/>
        </a:defRPr>
      </a:lvl9pPr>
    </p:titleStyle>
    <p:bodyStyle>
      <a:lvl1pPr marL="349250" indent="-349250" algn="l" rtl="0" eaLnBrk="0" fontAlgn="base" hangingPunct="0">
        <a:spcBef>
          <a:spcPts val="2000"/>
        </a:spcBef>
        <a:spcAft>
          <a:spcPct val="0"/>
        </a:spcAft>
        <a:buClr>
          <a:srgbClr val="6FB7D7"/>
        </a:buClr>
        <a:buSzPct val="110000"/>
        <a:buFont typeface="Wingdings 2" pitchFamily="18" charset="2"/>
        <a:buChar char=""/>
        <a:defRPr sz="2400" kern="1200">
          <a:solidFill>
            <a:srgbClr val="595959"/>
          </a:solidFill>
          <a:latin typeface="+mn-lt"/>
          <a:ea typeface="ＭＳ Ｐゴシック" charset="0"/>
          <a:cs typeface="ＭＳ Ｐゴシック" charset="0"/>
        </a:defRPr>
      </a:lvl1pPr>
      <a:lvl2pPr marL="685800" indent="-336550" algn="l" rtl="0" eaLnBrk="0" fontAlgn="base" hangingPunct="0">
        <a:spcBef>
          <a:spcPts val="600"/>
        </a:spcBef>
        <a:spcAft>
          <a:spcPct val="0"/>
        </a:spcAft>
        <a:buClr>
          <a:srgbClr val="215D77"/>
        </a:buClr>
        <a:buSzPct val="110000"/>
        <a:buFont typeface="Wingdings 2" pitchFamily="18" charset="2"/>
        <a:buChar char=""/>
        <a:defRPr sz="2200" kern="1200">
          <a:solidFill>
            <a:srgbClr val="595959"/>
          </a:solidFill>
          <a:latin typeface="+mn-lt"/>
          <a:ea typeface="ＭＳ Ｐゴシック" charset="0"/>
          <a:cs typeface="+mn-cs"/>
        </a:defRPr>
      </a:lvl2pPr>
      <a:lvl3pPr marL="968375" indent="-282575" algn="l" rtl="0" eaLnBrk="0" fontAlgn="base" hangingPunct="0">
        <a:spcBef>
          <a:spcPts val="600"/>
        </a:spcBef>
        <a:spcAft>
          <a:spcPct val="0"/>
        </a:spcAft>
        <a:buClr>
          <a:srgbClr val="6FB7D7"/>
        </a:buClr>
        <a:buSzPct val="110000"/>
        <a:buFont typeface="Wingdings 2" pitchFamily="18" charset="2"/>
        <a:buChar char=""/>
        <a:defRPr sz="2000" kern="1200">
          <a:solidFill>
            <a:srgbClr val="595959"/>
          </a:solidFill>
          <a:latin typeface="+mn-lt"/>
          <a:ea typeface="ＭＳ Ｐゴシック" charset="0"/>
          <a:cs typeface="+mn-cs"/>
        </a:defRPr>
      </a:lvl3pPr>
      <a:lvl4pPr marL="1263650" indent="-295275" algn="l" rtl="0" eaLnBrk="0" fontAlgn="base" hangingPunct="0">
        <a:spcBef>
          <a:spcPts val="600"/>
        </a:spcBef>
        <a:spcAft>
          <a:spcPct val="0"/>
        </a:spcAft>
        <a:buClr>
          <a:srgbClr val="215D77"/>
        </a:buClr>
        <a:buSzPct val="110000"/>
        <a:buFont typeface="Wingdings 2" pitchFamily="18" charset="2"/>
        <a:buChar char=""/>
        <a:defRPr kern="1200">
          <a:solidFill>
            <a:srgbClr val="595959"/>
          </a:solidFill>
          <a:latin typeface="+mn-lt"/>
          <a:ea typeface="ＭＳ Ｐゴシック" charset="0"/>
          <a:cs typeface="+mn-cs"/>
        </a:defRPr>
      </a:lvl4pPr>
      <a:lvl5pPr marL="1546225" indent="-282575" algn="l" rtl="0" eaLnBrk="0" fontAlgn="base" hangingPunct="0">
        <a:spcBef>
          <a:spcPts val="600"/>
        </a:spcBef>
        <a:spcAft>
          <a:spcPct val="0"/>
        </a:spcAft>
        <a:buClr>
          <a:srgbClr val="6FB7D7"/>
        </a:buClr>
        <a:buSzPct val="110000"/>
        <a:buFont typeface="Wingdings 2" pitchFamily="18" charset="2"/>
        <a:buChar char=""/>
        <a:defRPr kern="1200">
          <a:solidFill>
            <a:srgbClr val="595959"/>
          </a:solidFill>
          <a:latin typeface="+mn-lt"/>
          <a:ea typeface="ＭＳ Ｐゴシック" charset="0"/>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eyemdlink.com/terminology/depth_perception.htm"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2.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2388" y="1268413"/>
            <a:ext cx="6499225" cy="1512887"/>
          </a:xfrm>
        </p:spPr>
        <p:txBody>
          <a:bodyPr/>
          <a:lstStyle/>
          <a:p>
            <a:pPr>
              <a:defRPr/>
            </a:pPr>
            <a:r>
              <a:rPr lang="en-US" sz="4000" b="1" dirty="0" err="1" smtClean="0">
                <a:solidFill>
                  <a:srgbClr val="C00000"/>
                </a:solidFill>
              </a:rPr>
              <a:t>Strabismus,Amblyopia</a:t>
            </a:r>
            <a:r>
              <a:rPr lang="en-US" sz="4000" b="1" dirty="0" smtClean="0">
                <a:solidFill>
                  <a:srgbClr val="C00000"/>
                </a:solidFill>
              </a:rPr>
              <a:t>&amp; </a:t>
            </a:r>
            <a:r>
              <a:rPr lang="en-US" sz="4000" b="1" dirty="0" err="1" smtClean="0">
                <a:solidFill>
                  <a:srgbClr val="C00000"/>
                </a:solidFill>
              </a:rPr>
              <a:t>leukocoria</a:t>
            </a:r>
            <a:r>
              <a:rPr lang="en-US" sz="4000" b="1" dirty="0" smtClean="0">
                <a:solidFill>
                  <a:srgbClr val="C00000"/>
                </a:solidFill>
              </a:rPr>
              <a:t> </a:t>
            </a:r>
            <a:endParaRPr lang="en-US" sz="4000" b="1" dirty="0">
              <a:solidFill>
                <a:srgbClr val="C00000"/>
              </a:solidFill>
            </a:endParaRPr>
          </a:p>
        </p:txBody>
      </p:sp>
      <p:sp>
        <p:nvSpPr>
          <p:cNvPr id="3" name="Subtitle 2"/>
          <p:cNvSpPr>
            <a:spLocks noGrp="1"/>
          </p:cNvSpPr>
          <p:nvPr>
            <p:ph type="subTitle" idx="1"/>
          </p:nvPr>
        </p:nvSpPr>
        <p:spPr>
          <a:xfrm>
            <a:off x="1322388" y="3298825"/>
            <a:ext cx="6499225" cy="917575"/>
          </a:xfrm>
        </p:spPr>
        <p:txBody>
          <a:bodyPr>
            <a:normAutofit fontScale="25000" lnSpcReduction="20000"/>
          </a:bodyPr>
          <a:lstStyle/>
          <a:p>
            <a:pPr>
              <a:defRPr/>
            </a:pPr>
            <a:endParaRPr lang="en-US" sz="2400" b="1" dirty="0" smtClean="0">
              <a:solidFill>
                <a:srgbClr val="000090"/>
              </a:solidFill>
            </a:endParaRPr>
          </a:p>
          <a:p>
            <a:pPr>
              <a:defRPr/>
            </a:pPr>
            <a:r>
              <a:rPr lang="en-US" sz="9600" b="1" dirty="0" smtClean="0">
                <a:solidFill>
                  <a:srgbClr val="000090"/>
                </a:solidFill>
              </a:rPr>
              <a:t>Elham </a:t>
            </a:r>
            <a:r>
              <a:rPr lang="en-US" sz="9600" b="1" dirty="0" err="1" smtClean="0">
                <a:solidFill>
                  <a:srgbClr val="000090"/>
                </a:solidFill>
              </a:rPr>
              <a:t>ALQahtani,MD</a:t>
            </a:r>
            <a:r>
              <a:rPr lang="en-US" sz="9600" b="1" dirty="0" smtClean="0">
                <a:solidFill>
                  <a:srgbClr val="000090"/>
                </a:solidFill>
              </a:rPr>
              <a:t>.</a:t>
            </a:r>
          </a:p>
          <a:p>
            <a:pPr>
              <a:defRPr/>
            </a:pPr>
            <a:r>
              <a:rPr lang="en-US" sz="9600" b="1" dirty="0" smtClean="0">
                <a:solidFill>
                  <a:srgbClr val="000090"/>
                </a:solidFill>
              </a:rPr>
              <a:t>Pediatric </a:t>
            </a:r>
            <a:r>
              <a:rPr lang="en-US" sz="9600" b="1" dirty="0" err="1" smtClean="0">
                <a:solidFill>
                  <a:srgbClr val="000090"/>
                </a:solidFill>
              </a:rPr>
              <a:t>opthalmology</a:t>
            </a:r>
            <a:r>
              <a:rPr lang="en-US" sz="9600" b="1" dirty="0" smtClean="0">
                <a:solidFill>
                  <a:srgbClr val="000090"/>
                </a:solidFill>
              </a:rPr>
              <a:t> &amp;Strabismus </a:t>
            </a:r>
          </a:p>
          <a:p>
            <a:pPr>
              <a:defRPr/>
            </a:pPr>
            <a:r>
              <a:rPr lang="en-US" sz="9600" b="1" dirty="0" err="1" smtClean="0">
                <a:solidFill>
                  <a:srgbClr val="000090"/>
                </a:solidFill>
              </a:rPr>
              <a:t>Assisstant</a:t>
            </a:r>
            <a:r>
              <a:rPr lang="en-US" sz="9600" b="1" dirty="0" smtClean="0">
                <a:solidFill>
                  <a:srgbClr val="000090"/>
                </a:solidFill>
              </a:rPr>
              <a:t> </a:t>
            </a:r>
            <a:r>
              <a:rPr lang="en-US" sz="9600" b="1" dirty="0" err="1" smtClean="0">
                <a:solidFill>
                  <a:srgbClr val="000090"/>
                </a:solidFill>
              </a:rPr>
              <a:t>professor,KSU</a:t>
            </a:r>
            <a:endParaRPr lang="en-US" sz="9600" b="1" dirty="0" smtClean="0">
              <a:solidFill>
                <a:srgbClr val="000090"/>
              </a:solidFill>
            </a:endParaRPr>
          </a:p>
          <a:p>
            <a:pPr>
              <a:defRPr/>
            </a:pPr>
            <a:endParaRPr lang="en-US" sz="2400" b="1" dirty="0">
              <a:solidFill>
                <a:srgbClr val="000090"/>
              </a:solidFill>
            </a:endParaRPr>
          </a:p>
        </p:txBody>
      </p:sp>
      <p:pic>
        <p:nvPicPr>
          <p:cNvPr id="17411" name="Picture 4" descr="Unknown.jpg"/>
          <p:cNvPicPr>
            <a:picLocks noChangeAspect="1"/>
          </p:cNvPicPr>
          <p:nvPr/>
        </p:nvPicPr>
        <p:blipFill>
          <a:blip r:embed="rId2"/>
          <a:srcRect/>
          <a:stretch>
            <a:fillRect/>
          </a:stretch>
        </p:blipFill>
        <p:spPr bwMode="auto">
          <a:xfrm>
            <a:off x="6350" y="23813"/>
            <a:ext cx="1562100" cy="1562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r>
              <a:rPr lang="en-US" b="1" smtClean="0">
                <a:solidFill>
                  <a:srgbClr val="FF0000"/>
                </a:solidFill>
                <a:ea typeface="ＭＳ Ｐゴシック" charset="-128"/>
              </a:rPr>
              <a:t>Cover test</a:t>
            </a:r>
          </a:p>
        </p:txBody>
      </p:sp>
      <p:pic>
        <p:nvPicPr>
          <p:cNvPr id="31746" name="Content Placeholder 3" descr="eom-crosscover.jpg"/>
          <p:cNvPicPr>
            <a:picLocks noGrp="1" noChangeAspect="1"/>
          </p:cNvPicPr>
          <p:nvPr>
            <p:ph idx="1"/>
          </p:nvPr>
        </p:nvPicPr>
        <p:blipFill>
          <a:blip r:embed="rId2"/>
          <a:srcRect t="6451" b="6451"/>
          <a:stretch>
            <a:fillRect/>
          </a:stretch>
        </p:blip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r>
              <a:rPr lang="en-US" smtClean="0">
                <a:solidFill>
                  <a:srgbClr val="FF0000"/>
                </a:solidFill>
                <a:ea typeface="ＭＳ Ｐゴシック" charset="-128"/>
              </a:rPr>
              <a:t>Prism cover test</a:t>
            </a:r>
          </a:p>
        </p:txBody>
      </p:sp>
      <p:pic>
        <p:nvPicPr>
          <p:cNvPr id="32770" name="Content Placeholder 3" descr="images.jpg"/>
          <p:cNvPicPr>
            <a:picLocks noGrp="1" noChangeAspect="1"/>
          </p:cNvPicPr>
          <p:nvPr>
            <p:ph idx="1"/>
          </p:nvPr>
        </p:nvPicPr>
        <p:blipFill>
          <a:blip r:embed="rId2"/>
          <a:srcRect t="13950" b="13950"/>
          <a:stretch>
            <a:fillRect/>
          </a:stretch>
        </p:blip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0" y="2652713"/>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endParaRPr lang="en-US">
              <a:latin typeface="Times New Roman" charset="0"/>
              <a:ea typeface="ＭＳ Ｐゴシック" charset="0"/>
              <a:cs typeface="Times New Roman" charset="0"/>
            </a:endParaRPr>
          </a:p>
        </p:txBody>
      </p:sp>
      <p:sp>
        <p:nvSpPr>
          <p:cNvPr id="57347" name="Rectangle 3"/>
          <p:cNvSpPr>
            <a:spLocks noChangeArrowheads="1"/>
          </p:cNvSpPr>
          <p:nvPr/>
        </p:nvSpPr>
        <p:spPr bwMode="auto">
          <a:xfrm>
            <a:off x="1524000" y="2362200"/>
            <a:ext cx="7239000" cy="2590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a:solidFill>
                  <a:srgbClr val="000000"/>
                </a:solidFill>
                <a:latin typeface="Times New Roman" charset="0"/>
                <a:ea typeface="ＭＳ Ｐゴシック" charset="0"/>
                <a:cs typeface="Times New Roman" charset="0"/>
              </a:rPr>
              <a:t>Pseudoesotropia is a condition in which alignment of the eyes is straight (also known as orthotropic); however, they appear to be crossed. </a:t>
            </a:r>
            <a:endParaRPr lang="en-US">
              <a:latin typeface="Times New Roman" charset="0"/>
              <a:ea typeface="ＭＳ Ｐゴシック" charset="0"/>
              <a:cs typeface="Times New Roman" charset="0"/>
            </a:endParaRPr>
          </a:p>
        </p:txBody>
      </p:sp>
      <p:sp>
        <p:nvSpPr>
          <p:cNvPr id="33795" name="Rectangle 4"/>
          <p:cNvSpPr>
            <a:spLocks noGrp="1" noChangeArrowheads="1"/>
          </p:cNvSpPr>
          <p:nvPr>
            <p:ph type="title"/>
          </p:nvPr>
        </p:nvSpPr>
        <p:spPr/>
        <p:txBody>
          <a:bodyPr/>
          <a:lstStyle/>
          <a:p>
            <a:pPr eaLnBrk="1" hangingPunct="1"/>
            <a:r>
              <a:rPr lang="en-US" b="1" smtClean="0">
                <a:solidFill>
                  <a:srgbClr val="FF0000"/>
                </a:solidFill>
                <a:ea typeface="ＭＳ Ｐゴシック" charset="-128"/>
              </a:rPr>
              <a:t>Pseudostrabismus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4"/>
          <p:cNvSpPr>
            <a:spLocks noGrp="1" noChangeArrowheads="1"/>
          </p:cNvSpPr>
          <p:nvPr>
            <p:ph type="title"/>
          </p:nvPr>
        </p:nvSpPr>
        <p:spPr/>
        <p:txBody>
          <a:bodyPr/>
          <a:lstStyle/>
          <a:p>
            <a:pPr eaLnBrk="1" hangingPunct="1"/>
            <a:r>
              <a:rPr lang="en-US" smtClean="0">
                <a:solidFill>
                  <a:srgbClr val="FF0000"/>
                </a:solidFill>
                <a:ea typeface="ＭＳ Ｐゴシック" charset="-128"/>
              </a:rPr>
              <a:t>Pseudostrabismus</a:t>
            </a:r>
            <a:endParaRPr lang="ar-SA" smtClean="0">
              <a:solidFill>
                <a:srgbClr val="FF0000"/>
              </a:solidFill>
              <a:ea typeface="ＭＳ Ｐゴシック" charset="-128"/>
            </a:endParaRPr>
          </a:p>
        </p:txBody>
      </p:sp>
      <p:pic>
        <p:nvPicPr>
          <p:cNvPr id="316423" name="Picture 7" descr="psudostrabismus"/>
          <p:cNvPicPr>
            <a:picLocks noGrp="1" noChangeAspect="1" noChangeArrowheads="1"/>
          </p:cNvPicPr>
          <p:nvPr>
            <p:ph sz="half" idx="1"/>
          </p:nvPr>
        </p:nvPicPr>
        <p:blipFill>
          <a:blip r:embed="rId2"/>
          <a:srcRect l="3619" r="3619"/>
          <a:stretch>
            <a:fillRect/>
          </a:stretch>
        </p:blipFill>
        <p:spPr/>
      </p:pic>
      <p:sp>
        <p:nvSpPr>
          <p:cNvPr id="35843" name="Rectangle 6"/>
          <p:cNvSpPr>
            <a:spLocks noGrp="1" noChangeArrowheads="1"/>
          </p:cNvSpPr>
          <p:nvPr>
            <p:ph type="body" sz="half" idx="2"/>
          </p:nvPr>
        </p:nvSpPr>
        <p:spPr/>
        <p:txBody>
          <a:bodyPr/>
          <a:lstStyle/>
          <a:p>
            <a:pPr eaLnBrk="1" hangingPunct="1"/>
            <a:r>
              <a:rPr lang="en-US" sz="2800" smtClean="0">
                <a:solidFill>
                  <a:srgbClr val="000000"/>
                </a:solidFill>
                <a:ea typeface="ＭＳ Ｐゴシック" charset="-128"/>
              </a:rPr>
              <a:t>a flat nasal bridge </a:t>
            </a:r>
          </a:p>
          <a:p>
            <a:pPr eaLnBrk="1" hangingPunct="1"/>
            <a:r>
              <a:rPr lang="en-US" sz="2800" smtClean="0">
                <a:solidFill>
                  <a:srgbClr val="000000"/>
                </a:solidFill>
                <a:ea typeface="ＭＳ Ｐゴシック" charset="-128"/>
              </a:rPr>
              <a:t>prominent epicanthal folds.</a:t>
            </a:r>
            <a:endParaRPr lang="ar-SA" sz="2800" smtClean="0">
              <a:solidFill>
                <a:srgbClr val="000000"/>
              </a:solidFill>
              <a:ea typeface="ＭＳ Ｐゴシック" charset="-128"/>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0" y="228758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endParaRPr lang="en-US">
              <a:latin typeface="Times New Roman" charset="0"/>
              <a:ea typeface="ＭＳ Ｐゴシック" charset="0"/>
              <a:cs typeface="Times New Roman" charset="0"/>
            </a:endParaRPr>
          </a:p>
        </p:txBody>
      </p:sp>
      <p:sp>
        <p:nvSpPr>
          <p:cNvPr id="59395" name="Rectangle 3"/>
          <p:cNvSpPr>
            <a:spLocks noChangeArrowheads="1"/>
          </p:cNvSpPr>
          <p:nvPr/>
        </p:nvSpPr>
        <p:spPr bwMode="auto">
          <a:xfrm>
            <a:off x="1676400" y="2287588"/>
            <a:ext cx="7162800" cy="34274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solidFill>
                <a:srgbClr val="000000"/>
              </a:solidFill>
              <a:latin typeface="Times New Roman" charset="0"/>
              <a:ea typeface="ＭＳ Ｐゴシック" charset="0"/>
              <a:cs typeface="Times New Roman" charset="0"/>
            </a:endParaRPr>
          </a:p>
          <a:p>
            <a:pPr>
              <a:defRPr/>
            </a:pPr>
            <a:r>
              <a:rPr lang="en-US" dirty="0">
                <a:solidFill>
                  <a:srgbClr val="000000"/>
                </a:solidFill>
                <a:latin typeface="Times New Roman" charset="0"/>
                <a:ea typeface="ＭＳ Ｐゴシック" charset="0"/>
                <a:cs typeface="Times New Roman" charset="0"/>
              </a:rPr>
              <a:t>A careful ocular examination (</a:t>
            </a:r>
            <a:r>
              <a:rPr lang="en-US" dirty="0" err="1">
                <a:solidFill>
                  <a:srgbClr val="000000"/>
                </a:solidFill>
                <a:latin typeface="Times New Roman" charset="0"/>
                <a:ea typeface="ＭＳ Ｐゴシック" charset="0"/>
                <a:cs typeface="Times New Roman" charset="0"/>
              </a:rPr>
              <a:t>eg</a:t>
            </a:r>
            <a:r>
              <a:rPr lang="en-US" dirty="0">
                <a:solidFill>
                  <a:srgbClr val="000000"/>
                </a:solidFill>
                <a:latin typeface="Times New Roman" charset="0"/>
                <a:ea typeface="ＭＳ Ｐゴシック" charset="0"/>
                <a:cs typeface="Times New Roman" charset="0"/>
              </a:rPr>
              <a:t>, pupillary light reflex, cover test) reveals that the eyes are straight.</a:t>
            </a:r>
          </a:p>
          <a:p>
            <a:pPr>
              <a:defRPr/>
            </a:pPr>
            <a:endParaRPr lang="en-US" dirty="0">
              <a:latin typeface="Times New Roman" charset="0"/>
              <a:ea typeface="ＭＳ Ｐゴシック" charset="0"/>
              <a:cs typeface="Times New Roman" charset="0"/>
            </a:endParaRPr>
          </a:p>
        </p:txBody>
      </p:sp>
      <p:sp>
        <p:nvSpPr>
          <p:cNvPr id="36867" name="Rectangle 4"/>
          <p:cNvSpPr>
            <a:spLocks noGrp="1" noChangeArrowheads="1"/>
          </p:cNvSpPr>
          <p:nvPr>
            <p:ph type="title"/>
          </p:nvPr>
        </p:nvSpPr>
        <p:spPr/>
        <p:txBody>
          <a:bodyPr/>
          <a:lstStyle/>
          <a:p>
            <a:pPr eaLnBrk="1" hangingPunct="1"/>
            <a:r>
              <a:rPr lang="en-US" smtClean="0">
                <a:solidFill>
                  <a:srgbClr val="FF0000"/>
                </a:solidFill>
                <a:ea typeface="ＭＳ Ｐゴシック" charset="-128"/>
              </a:rPr>
              <a:t>pseudostrabismus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pPr eaLnBrk="1" hangingPunct="1"/>
            <a:r>
              <a:rPr lang="en-US" smtClean="0">
                <a:solidFill>
                  <a:srgbClr val="FF0000"/>
                </a:solidFill>
                <a:ea typeface="ＭＳ Ｐゴシック" charset="-128"/>
              </a:rPr>
              <a:t>Types of Strabismus</a:t>
            </a:r>
          </a:p>
        </p:txBody>
      </p:sp>
      <p:sp>
        <p:nvSpPr>
          <p:cNvPr id="28674" name="TextBox 5"/>
          <p:cNvSpPr txBox="1">
            <a:spLocks noChangeArrowheads="1"/>
          </p:cNvSpPr>
          <p:nvPr/>
        </p:nvSpPr>
        <p:spPr bwMode="auto">
          <a:xfrm>
            <a:off x="971550" y="1828800"/>
            <a:ext cx="7632700" cy="397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tx1"/>
                </a:solidFill>
                <a:latin typeface="Times New Roman" charset="0"/>
                <a:ea typeface="ＭＳ Ｐゴシック" charset="0"/>
                <a:cs typeface="ＭＳ Ｐゴシック" charset="0"/>
              </a:defRPr>
            </a:lvl1pPr>
            <a:lvl2pPr marL="742950" indent="-285750" eaLnBrk="0" hangingPunct="0">
              <a:defRPr sz="3600">
                <a:solidFill>
                  <a:schemeClr val="tx1"/>
                </a:solidFill>
                <a:latin typeface="Times New Roman" charset="0"/>
                <a:ea typeface="ＭＳ Ｐゴシック" charset="0"/>
              </a:defRPr>
            </a:lvl2pPr>
            <a:lvl3pPr marL="1143000" indent="-228600" eaLnBrk="0" hangingPunct="0">
              <a:defRPr sz="3600">
                <a:solidFill>
                  <a:schemeClr val="tx1"/>
                </a:solidFill>
                <a:latin typeface="Times New Roman" charset="0"/>
                <a:ea typeface="ＭＳ Ｐゴシック" charset="0"/>
              </a:defRPr>
            </a:lvl3pPr>
            <a:lvl4pPr marL="1600200" indent="-228600" eaLnBrk="0" hangingPunct="0">
              <a:defRPr sz="3600">
                <a:solidFill>
                  <a:schemeClr val="tx1"/>
                </a:solidFill>
                <a:latin typeface="Times New Roman" charset="0"/>
                <a:ea typeface="ＭＳ Ｐゴシック" charset="0"/>
              </a:defRPr>
            </a:lvl4pPr>
            <a:lvl5pPr marL="2057400" indent="-228600" eaLnBrk="0" hangingPunct="0">
              <a:defRPr sz="36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36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36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36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3600">
                <a:solidFill>
                  <a:schemeClr val="tx1"/>
                </a:solidFill>
                <a:latin typeface="Times New Roman" charset="0"/>
                <a:ea typeface="ＭＳ Ｐゴシック" charset="0"/>
              </a:defRPr>
            </a:lvl9pPr>
          </a:lstStyle>
          <a:p>
            <a:pPr eaLnBrk="1" hangingPunct="1">
              <a:defRPr/>
            </a:pPr>
            <a:r>
              <a:rPr lang="en-US" dirty="0" smtClean="0"/>
              <a:t>1.Commitant : </a:t>
            </a:r>
            <a:r>
              <a:rPr lang="en-US" dirty="0" smtClean="0">
                <a:solidFill>
                  <a:srgbClr val="713B0E"/>
                </a:solidFill>
              </a:rPr>
              <a:t>XT or ET</a:t>
            </a:r>
          </a:p>
          <a:p>
            <a:pPr eaLnBrk="1" hangingPunct="1">
              <a:defRPr/>
            </a:pPr>
            <a:r>
              <a:rPr lang="en-US" dirty="0" smtClean="0"/>
              <a:t> Almost same angle in any direction of gaze .</a:t>
            </a:r>
          </a:p>
          <a:p>
            <a:pPr eaLnBrk="1" hangingPunct="1">
              <a:defRPr/>
            </a:pPr>
            <a:endParaRPr lang="en-US" dirty="0" smtClean="0"/>
          </a:p>
          <a:p>
            <a:pPr eaLnBrk="1" hangingPunct="1">
              <a:defRPr/>
            </a:pPr>
            <a:r>
              <a:rPr lang="en-US" dirty="0" smtClean="0"/>
              <a:t>2.Non-Commitant: </a:t>
            </a:r>
            <a:r>
              <a:rPr lang="en-US" dirty="0" smtClean="0">
                <a:solidFill>
                  <a:schemeClr val="accent3">
                    <a:lumMod val="50000"/>
                  </a:schemeClr>
                </a:solidFill>
              </a:rPr>
              <a:t>XT or ET</a:t>
            </a:r>
          </a:p>
          <a:p>
            <a:pPr eaLnBrk="1" hangingPunct="1">
              <a:defRPr/>
            </a:pPr>
            <a:r>
              <a:rPr lang="en-US" dirty="0" smtClean="0"/>
              <a:t>angle change with direction of gaze(Paretic, restrictive).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pPr eaLnBrk="1" hangingPunct="1"/>
            <a:r>
              <a:rPr lang="en-US" smtClean="0">
                <a:solidFill>
                  <a:srgbClr val="FF0000"/>
                </a:solidFill>
                <a:ea typeface="ＭＳ Ｐゴシック" charset="-128"/>
              </a:rPr>
              <a:t>Commitant strabismus</a:t>
            </a:r>
          </a:p>
        </p:txBody>
      </p:sp>
      <p:sp>
        <p:nvSpPr>
          <p:cNvPr id="39938" name="TextBox 3"/>
          <p:cNvSpPr txBox="1">
            <a:spLocks noChangeArrowheads="1"/>
          </p:cNvSpPr>
          <p:nvPr/>
        </p:nvSpPr>
        <p:spPr bwMode="auto">
          <a:xfrm>
            <a:off x="1185863" y="2166938"/>
            <a:ext cx="6770687" cy="2862262"/>
          </a:xfrm>
          <a:prstGeom prst="rect">
            <a:avLst/>
          </a:prstGeom>
          <a:noFill/>
          <a:ln w="9525">
            <a:noFill/>
            <a:miter lim="800000"/>
            <a:headEnd/>
            <a:tailEnd/>
          </a:ln>
        </p:spPr>
        <p:txBody>
          <a:bodyPr>
            <a:spAutoFit/>
          </a:bodyPr>
          <a:lstStyle/>
          <a:p>
            <a:r>
              <a:rPr lang="en-US"/>
              <a:t>                        ET20  </a:t>
            </a:r>
          </a:p>
          <a:p>
            <a:endParaRPr lang="en-US"/>
          </a:p>
          <a:p>
            <a:r>
              <a:rPr lang="en-US"/>
              <a:t>ET 25               ET30             ET25</a:t>
            </a:r>
          </a:p>
          <a:p>
            <a:r>
              <a:rPr lang="en-US"/>
              <a:t>            </a:t>
            </a:r>
          </a:p>
          <a:p>
            <a:r>
              <a:rPr lang="en-US"/>
              <a:t>                         ET30</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p:txBody>
          <a:bodyPr/>
          <a:lstStyle/>
          <a:p>
            <a:pPr eaLnBrk="1" hangingPunct="1"/>
            <a:r>
              <a:rPr lang="en-US" smtClean="0">
                <a:solidFill>
                  <a:srgbClr val="FF0000"/>
                </a:solidFill>
                <a:ea typeface="ＭＳ Ｐゴシック" charset="-128"/>
              </a:rPr>
              <a:t>Non-commitant</a:t>
            </a:r>
          </a:p>
        </p:txBody>
      </p:sp>
      <p:sp>
        <p:nvSpPr>
          <p:cNvPr id="40962" name="TextBox 2"/>
          <p:cNvSpPr txBox="1">
            <a:spLocks noChangeArrowheads="1"/>
          </p:cNvSpPr>
          <p:nvPr/>
        </p:nvSpPr>
        <p:spPr bwMode="auto">
          <a:xfrm>
            <a:off x="1016000" y="2336800"/>
            <a:ext cx="6435725" cy="2862263"/>
          </a:xfrm>
          <a:prstGeom prst="rect">
            <a:avLst/>
          </a:prstGeom>
          <a:noFill/>
          <a:ln w="9525">
            <a:noFill/>
            <a:miter lim="800000"/>
            <a:headEnd/>
            <a:tailEnd/>
          </a:ln>
        </p:spPr>
        <p:txBody>
          <a:bodyPr>
            <a:spAutoFit/>
          </a:bodyPr>
          <a:lstStyle/>
          <a:p>
            <a:r>
              <a:rPr lang="en-US"/>
              <a:t>                     ET 20</a:t>
            </a:r>
          </a:p>
          <a:p>
            <a:endParaRPr lang="en-US"/>
          </a:p>
          <a:p>
            <a:r>
              <a:rPr lang="en-US"/>
              <a:t>ET 10            ET 12             ET40</a:t>
            </a:r>
          </a:p>
          <a:p>
            <a:r>
              <a:rPr lang="en-US"/>
              <a:t>                     </a:t>
            </a:r>
          </a:p>
          <a:p>
            <a:r>
              <a:rPr lang="en-US"/>
              <a:t>                      ET18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pPr eaLnBrk="1" hangingPunct="1"/>
            <a:r>
              <a:rPr lang="en-US" smtClean="0">
                <a:solidFill>
                  <a:srgbClr val="FF0000"/>
                </a:solidFill>
                <a:ea typeface="ＭＳ Ｐゴシック" charset="-128"/>
              </a:rPr>
              <a:t>Types of strabismus</a:t>
            </a:r>
          </a:p>
        </p:txBody>
      </p:sp>
      <p:sp>
        <p:nvSpPr>
          <p:cNvPr id="41986" name="Content Placeholder 2"/>
          <p:cNvSpPr>
            <a:spLocks noGrp="1"/>
          </p:cNvSpPr>
          <p:nvPr>
            <p:ph idx="1"/>
          </p:nvPr>
        </p:nvSpPr>
        <p:spPr/>
        <p:txBody>
          <a:bodyPr/>
          <a:lstStyle/>
          <a:p>
            <a:pPr eaLnBrk="1" hangingPunct="1"/>
            <a:r>
              <a:rPr lang="en-US" sz="3200" b="1" smtClean="0">
                <a:solidFill>
                  <a:srgbClr val="000000"/>
                </a:solidFill>
                <a:ea typeface="ＭＳ Ｐゴシック" charset="-128"/>
              </a:rPr>
              <a:t>Esotropia (ET).</a:t>
            </a:r>
          </a:p>
          <a:p>
            <a:pPr eaLnBrk="1" hangingPunct="1"/>
            <a:r>
              <a:rPr lang="en-US" sz="3200" b="1" smtClean="0">
                <a:solidFill>
                  <a:srgbClr val="000000"/>
                </a:solidFill>
                <a:ea typeface="ＭＳ Ｐゴシック" charset="-128"/>
              </a:rPr>
              <a:t>Exotropia (XT).</a:t>
            </a:r>
          </a:p>
          <a:p>
            <a:pPr eaLnBrk="1" hangingPunct="1"/>
            <a:r>
              <a:rPr lang="en-US" sz="3200" b="1" smtClean="0">
                <a:solidFill>
                  <a:srgbClr val="000000"/>
                </a:solidFill>
                <a:ea typeface="ＭＳ Ｐゴシック" charset="-128"/>
              </a:rPr>
              <a:t>Hypertropia (HT).</a:t>
            </a:r>
          </a:p>
          <a:p>
            <a:pPr eaLnBrk="1" hangingPunct="1"/>
            <a:r>
              <a:rPr lang="en-US" sz="3200" b="1" smtClean="0">
                <a:solidFill>
                  <a:srgbClr val="000000"/>
                </a:solidFill>
                <a:ea typeface="ＭＳ Ｐゴシック" charset="-128"/>
              </a:rPr>
              <a:t>Hypotropia(HPO)</a:t>
            </a:r>
            <a:r>
              <a:rPr lang="en-US" b="1" smtClean="0">
                <a:solidFill>
                  <a:srgbClr val="000000"/>
                </a:solidFill>
                <a:ea typeface="ＭＳ Ｐゴシック" charset="-128"/>
              </a:rPr>
              <a: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lstStyle/>
          <a:p>
            <a:pPr eaLnBrk="1" hangingPunct="1"/>
            <a:r>
              <a:rPr lang="en-US" b="1" smtClean="0">
                <a:solidFill>
                  <a:srgbClr val="FF0000"/>
                </a:solidFill>
                <a:ea typeface="ＭＳ Ｐゴシック" charset="-128"/>
              </a:rPr>
              <a:t>Esotropia </a:t>
            </a:r>
          </a:p>
        </p:txBody>
      </p:sp>
      <p:sp>
        <p:nvSpPr>
          <p:cNvPr id="43010" name="Content Placeholder 2"/>
          <p:cNvSpPr>
            <a:spLocks noGrp="1"/>
          </p:cNvSpPr>
          <p:nvPr>
            <p:ph idx="1"/>
          </p:nvPr>
        </p:nvSpPr>
        <p:spPr/>
        <p:txBody>
          <a:bodyPr/>
          <a:lstStyle/>
          <a:p>
            <a:pPr marL="0" indent="0" eaLnBrk="1" hangingPunct="1">
              <a:buFont typeface="Wingdings 2" pitchFamily="18" charset="2"/>
              <a:buNone/>
            </a:pPr>
            <a:r>
              <a:rPr lang="en-US" sz="2000" b="1" smtClean="0">
                <a:solidFill>
                  <a:srgbClr val="000000"/>
                </a:solidFill>
                <a:ea typeface="ＭＳ Ｐゴシック" charset="-128"/>
              </a:rPr>
              <a:t>1.Infantile (congintal) ET.</a:t>
            </a:r>
          </a:p>
          <a:p>
            <a:pPr marL="0" indent="0" eaLnBrk="1" hangingPunct="1">
              <a:buFont typeface="Wingdings 2" pitchFamily="18" charset="2"/>
              <a:buNone/>
            </a:pPr>
            <a:r>
              <a:rPr lang="en-US" sz="2000" b="1" smtClean="0">
                <a:solidFill>
                  <a:srgbClr val="000000"/>
                </a:solidFill>
                <a:ea typeface="ＭＳ Ｐゴシック" charset="-128"/>
              </a:rPr>
              <a:t>2.Accomodative ET:  </a:t>
            </a:r>
          </a:p>
          <a:p>
            <a:pPr marL="0" indent="0" eaLnBrk="1" hangingPunct="1">
              <a:buFont typeface="Wingdings 2" pitchFamily="18" charset="2"/>
              <a:buNone/>
            </a:pPr>
            <a:r>
              <a:rPr lang="en-US" sz="2000" b="1" smtClean="0">
                <a:solidFill>
                  <a:srgbClr val="000000"/>
                </a:solidFill>
                <a:ea typeface="ＭＳ Ｐゴシック" charset="-128"/>
              </a:rPr>
              <a:t>       a.hypermetropic(refractive)</a:t>
            </a:r>
          </a:p>
          <a:p>
            <a:pPr marL="0" indent="0" eaLnBrk="1" hangingPunct="1">
              <a:buFont typeface="Wingdings 2" pitchFamily="18" charset="2"/>
              <a:buNone/>
            </a:pPr>
            <a:r>
              <a:rPr lang="en-US" sz="2000" b="1" smtClean="0">
                <a:solidFill>
                  <a:srgbClr val="000000"/>
                </a:solidFill>
                <a:ea typeface="ＭＳ Ｐゴシック" charset="-128"/>
              </a:rPr>
              <a:t>       b.high AC/A ratio.</a:t>
            </a:r>
          </a:p>
          <a:p>
            <a:pPr marL="0" indent="0" eaLnBrk="1" hangingPunct="1">
              <a:buFont typeface="Wingdings 2" pitchFamily="18" charset="2"/>
              <a:buNone/>
            </a:pPr>
            <a:r>
              <a:rPr lang="en-US" sz="2000" b="1" smtClean="0">
                <a:solidFill>
                  <a:srgbClr val="000000"/>
                </a:solidFill>
                <a:ea typeface="ＭＳ Ｐゴシック" charset="-128"/>
              </a:rPr>
              <a:t>       c.partially accommodative ET.</a:t>
            </a:r>
          </a:p>
          <a:p>
            <a:pPr marL="0" indent="0" eaLnBrk="1" hangingPunct="1">
              <a:buFont typeface="Wingdings 2" pitchFamily="18" charset="2"/>
              <a:buNone/>
            </a:pPr>
            <a:r>
              <a:rPr lang="en-US" sz="2000" b="1" smtClean="0">
                <a:solidFill>
                  <a:srgbClr val="000000"/>
                </a:solidFill>
                <a:ea typeface="ＭＳ Ｐゴシック" charset="-128"/>
              </a:rPr>
              <a:t>3.Aquired non acommodative ET(DIVERGENCE paralysis).</a:t>
            </a:r>
          </a:p>
          <a:p>
            <a:pPr marL="0" indent="0" eaLnBrk="1" hangingPunct="1">
              <a:buFont typeface="Wingdings 2" pitchFamily="18" charset="2"/>
              <a:buNone/>
            </a:pPr>
            <a:r>
              <a:rPr lang="en-US" sz="2000" b="1" smtClean="0">
                <a:solidFill>
                  <a:srgbClr val="000000"/>
                </a:solidFill>
                <a:ea typeface="ＭＳ Ｐゴシック" charset="-128"/>
              </a:rPr>
              <a:t>4.Sensory ET.</a:t>
            </a:r>
          </a:p>
          <a:p>
            <a:pPr marL="0" indent="0" eaLnBrk="1" hangingPunct="1">
              <a:buFont typeface="Wingdings 2" pitchFamily="18" charset="2"/>
              <a:buNone/>
            </a:pPr>
            <a:r>
              <a:rPr lang="en-US" sz="2000" b="1" smtClean="0">
                <a:solidFill>
                  <a:srgbClr val="000000"/>
                </a:solidFill>
                <a:ea typeface="ＭＳ Ｐゴシック" charset="-128"/>
              </a:rPr>
              <a:t>5.Cyclic ET.</a:t>
            </a:r>
          </a:p>
          <a:p>
            <a:pPr marL="0" indent="0" eaLnBrk="1" hangingPunct="1">
              <a:buFont typeface="Wingdings 2" pitchFamily="18" charset="2"/>
              <a:buNone/>
            </a:pPr>
            <a:endParaRPr lang="en-US" smtClean="0">
              <a:solidFill>
                <a:srgbClr val="000000"/>
              </a:solidFill>
              <a:ea typeface="ＭＳ Ｐゴシック" charset="-128"/>
            </a:endParaRPr>
          </a:p>
          <a:p>
            <a:pPr marL="0" indent="0" eaLnBrk="1" hangingPunct="1">
              <a:buFont typeface="Wingdings 2" pitchFamily="18" charset="2"/>
              <a:buNone/>
            </a:pPr>
            <a:endParaRPr lang="en-US" smtClean="0">
              <a:solidFill>
                <a:srgbClr val="000000"/>
              </a:solidFill>
              <a:ea typeface="ＭＳ Ｐゴシック" charset="-128"/>
            </a:endParaRPr>
          </a:p>
          <a:p>
            <a:pPr marL="0" indent="0" eaLnBrk="1" hangingPunct="1">
              <a:buFont typeface="Wingdings 2" pitchFamily="18" charset="2"/>
              <a:buNone/>
            </a:pPr>
            <a:endParaRPr lang="en-US" smtClean="0">
              <a:ea typeface="ＭＳ Ｐゴシック" charset="-128"/>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p:txBody>
          <a:bodyPr/>
          <a:lstStyle/>
          <a:p>
            <a:pPr eaLnBrk="1" hangingPunct="1"/>
            <a:r>
              <a:rPr lang="en-US" b="1" smtClean="0">
                <a:solidFill>
                  <a:srgbClr val="FF0000"/>
                </a:solidFill>
                <a:ea typeface="ＭＳ Ｐゴシック" charset="-128"/>
              </a:rPr>
              <a:t>Strabismus </a:t>
            </a:r>
          </a:p>
        </p:txBody>
      </p:sp>
      <p:sp>
        <p:nvSpPr>
          <p:cNvPr id="117766" name="Text Box 6"/>
          <p:cNvSpPr txBox="1">
            <a:spLocks noChangeArrowheads="1"/>
          </p:cNvSpPr>
          <p:nvPr/>
        </p:nvSpPr>
        <p:spPr bwMode="auto">
          <a:xfrm>
            <a:off x="1066800" y="1828800"/>
            <a:ext cx="8077200" cy="3416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571500" indent="-571500">
              <a:buFont typeface="Wingdings" charset="2"/>
              <a:buChar char="v"/>
              <a:defRPr/>
            </a:pPr>
            <a:r>
              <a:rPr lang="en-US" dirty="0">
                <a:solidFill>
                  <a:srgbClr val="000000"/>
                </a:solidFill>
                <a:latin typeface="Times New Roman" charset="0"/>
                <a:ea typeface="ＭＳ Ｐゴシック" charset="0"/>
                <a:cs typeface="Times New Roman" charset="0"/>
              </a:rPr>
              <a:t>ocular misalignment .</a:t>
            </a:r>
          </a:p>
          <a:p>
            <a:pPr marL="571500" indent="-571500">
              <a:buFont typeface="Wingdings" charset="2"/>
              <a:buChar char="v"/>
              <a:defRPr/>
            </a:pPr>
            <a:endParaRPr lang="en-US" dirty="0">
              <a:solidFill>
                <a:srgbClr val="000000"/>
              </a:solidFill>
              <a:latin typeface="Times New Roman" charset="0"/>
              <a:ea typeface="ＭＳ Ｐゴシック" charset="0"/>
              <a:cs typeface="Times New Roman" charset="0"/>
            </a:endParaRPr>
          </a:p>
          <a:p>
            <a:pPr marL="571500" indent="-571500">
              <a:buFont typeface="Wingdings" charset="2"/>
              <a:buChar char="v"/>
              <a:defRPr/>
            </a:pPr>
            <a:r>
              <a:rPr lang="en-US" dirty="0">
                <a:solidFill>
                  <a:srgbClr val="000000"/>
                </a:solidFill>
                <a:latin typeface="Times New Roman" charset="0"/>
                <a:ea typeface="ＭＳ Ｐゴシック" charset="0"/>
                <a:cs typeface="Times New Roman" charset="0"/>
              </a:rPr>
              <a:t>2%-3% of children and young adults.</a:t>
            </a:r>
          </a:p>
          <a:p>
            <a:pPr>
              <a:defRPr/>
            </a:pPr>
            <a:endParaRPr lang="en-US" dirty="0">
              <a:solidFill>
                <a:srgbClr val="000000"/>
              </a:solidFill>
              <a:latin typeface="Times New Roman" charset="0"/>
              <a:ea typeface="ＭＳ Ｐゴシック" charset="0"/>
              <a:cs typeface="Times New Roman" charset="0"/>
            </a:endParaRPr>
          </a:p>
          <a:p>
            <a:pPr marL="571500" indent="-571500">
              <a:buFont typeface="Wingdings" charset="2"/>
              <a:buChar char="v"/>
              <a:defRPr/>
            </a:pPr>
            <a:r>
              <a:rPr lang="en-US" dirty="0">
                <a:solidFill>
                  <a:srgbClr val="000000"/>
                </a:solidFill>
                <a:latin typeface="Times New Roman" charset="0"/>
                <a:ea typeface="ＭＳ Ｐゴシック" charset="0"/>
                <a:cs typeface="Times New Roman" charset="0"/>
              </a:rPr>
              <a:t>Male=Female</a:t>
            </a:r>
          </a:p>
          <a:p>
            <a:pPr>
              <a:defRPr/>
            </a:pPr>
            <a:endParaRPr lang="en-US" dirty="0">
              <a:latin typeface="Times New Roman" charset="0"/>
              <a:ea typeface="ＭＳ Ｐゴシック" charset="0"/>
              <a:cs typeface="Times New Roman"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pPr eaLnBrk="1" hangingPunct="1"/>
            <a:r>
              <a:rPr lang="en-US" b="1" smtClean="0">
                <a:solidFill>
                  <a:srgbClr val="FF0000"/>
                </a:solidFill>
                <a:ea typeface="ＭＳ Ｐゴシック" charset="-128"/>
              </a:rPr>
              <a:t>Infantile ET</a:t>
            </a:r>
          </a:p>
        </p:txBody>
      </p:sp>
      <p:sp>
        <p:nvSpPr>
          <p:cNvPr id="45058" name="Content Placeholder 2"/>
          <p:cNvSpPr>
            <a:spLocks noGrp="1"/>
          </p:cNvSpPr>
          <p:nvPr>
            <p:ph idx="1"/>
          </p:nvPr>
        </p:nvSpPr>
        <p:spPr/>
        <p:txBody>
          <a:bodyPr/>
          <a:lstStyle/>
          <a:p>
            <a:pPr marL="457200" indent="-457200" eaLnBrk="1" hangingPunct="1">
              <a:buFont typeface="News Gothic MT" charset="0"/>
              <a:buAutoNum type="arabicPeriod"/>
            </a:pPr>
            <a:r>
              <a:rPr lang="en-US" b="1" smtClean="0">
                <a:solidFill>
                  <a:srgbClr val="000000"/>
                </a:solidFill>
                <a:ea typeface="ＭＳ Ｐゴシック" charset="-128"/>
              </a:rPr>
              <a:t>Large Angle.</a:t>
            </a:r>
          </a:p>
          <a:p>
            <a:pPr marL="457200" indent="-457200" eaLnBrk="1" hangingPunct="1">
              <a:buFont typeface="News Gothic MT" charset="0"/>
              <a:buAutoNum type="arabicPeriod"/>
            </a:pPr>
            <a:r>
              <a:rPr lang="en-US" b="1" smtClean="0">
                <a:solidFill>
                  <a:srgbClr val="000000"/>
                </a:solidFill>
                <a:ea typeface="ＭＳ Ｐゴシック" charset="-128"/>
              </a:rPr>
              <a:t>Small hypermetropia .</a:t>
            </a:r>
          </a:p>
          <a:p>
            <a:pPr marL="457200" indent="-457200" eaLnBrk="1" hangingPunct="1">
              <a:buFont typeface="News Gothic MT" charset="0"/>
              <a:buAutoNum type="arabicPeriod"/>
            </a:pPr>
            <a:r>
              <a:rPr lang="en-US" b="1" smtClean="0">
                <a:solidFill>
                  <a:srgbClr val="000000"/>
                </a:solidFill>
                <a:ea typeface="ＭＳ Ｐゴシック" charset="-128"/>
              </a:rPr>
              <a:t>Before age of 6months .</a:t>
            </a:r>
          </a:p>
          <a:p>
            <a:pPr marL="457200" indent="-457200" eaLnBrk="1" hangingPunct="1">
              <a:buFont typeface="News Gothic MT" charset="0"/>
              <a:buAutoNum type="arabicPeriod"/>
            </a:pPr>
            <a:r>
              <a:rPr lang="en-US" b="1" smtClean="0">
                <a:solidFill>
                  <a:srgbClr val="000000"/>
                </a:solidFill>
                <a:ea typeface="ＭＳ Ｐゴシック" charset="-128"/>
              </a:rPr>
              <a:t>Cross fixation (turning the face to fixate the eye contralateral to the target).</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4" descr="scan0006"/>
          <p:cNvPicPr>
            <a:picLocks noChangeAspect="1" noChangeArrowheads="1"/>
          </p:cNvPicPr>
          <p:nvPr/>
        </p:nvPicPr>
        <p:blipFill>
          <a:blip r:embed="rId3"/>
          <a:srcRect/>
          <a:stretch>
            <a:fillRect/>
          </a:stretch>
        </p:blipFill>
        <p:spPr bwMode="auto">
          <a:xfrm>
            <a:off x="2232025" y="969963"/>
            <a:ext cx="4681538" cy="4919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pPr eaLnBrk="1" hangingPunct="1"/>
            <a:r>
              <a:rPr lang="en-US" smtClean="0">
                <a:solidFill>
                  <a:srgbClr val="FF0000"/>
                </a:solidFill>
                <a:ea typeface="ＭＳ Ｐゴシック" charset="-128"/>
              </a:rPr>
              <a:t>Treatment of infantile ET</a:t>
            </a:r>
          </a:p>
        </p:txBody>
      </p:sp>
      <p:sp>
        <p:nvSpPr>
          <p:cNvPr id="49154" name="Content Placeholder 2"/>
          <p:cNvSpPr>
            <a:spLocks noGrp="1"/>
          </p:cNvSpPr>
          <p:nvPr>
            <p:ph idx="1"/>
          </p:nvPr>
        </p:nvSpPr>
        <p:spPr/>
        <p:txBody>
          <a:bodyPr/>
          <a:lstStyle/>
          <a:p>
            <a:pPr eaLnBrk="1" hangingPunct="1"/>
            <a:endParaRPr lang="en-US" smtClean="0">
              <a:ea typeface="ＭＳ Ｐゴシック" charset="-128"/>
            </a:endParaRPr>
          </a:p>
          <a:p>
            <a:pPr eaLnBrk="1" hangingPunct="1"/>
            <a:r>
              <a:rPr lang="en-US" b="1" smtClean="0">
                <a:solidFill>
                  <a:srgbClr val="000000"/>
                </a:solidFill>
                <a:ea typeface="ＭＳ Ｐゴシック" charset="-128"/>
              </a:rPr>
              <a:t>Surgically by weakening the medial rectus muscles at age of 10-11months to achieve monofixation syndrome. </a:t>
            </a:r>
          </a:p>
          <a:p>
            <a:pPr eaLnBrk="1" hangingPunct="1"/>
            <a:r>
              <a:rPr lang="en-US" b="1" smtClean="0">
                <a:solidFill>
                  <a:srgbClr val="000000"/>
                </a:solidFill>
                <a:ea typeface="ＭＳ Ｐゴシック" charset="-128"/>
              </a:rPr>
              <a:t>Prognosis: gross stereopsis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4" descr="strabismus surgery"/>
          <p:cNvPicPr>
            <a:picLocks noChangeAspect="1" noChangeArrowheads="1"/>
          </p:cNvPicPr>
          <p:nvPr/>
        </p:nvPicPr>
        <p:blipFill>
          <a:blip r:embed="rId3"/>
          <a:srcRect/>
          <a:stretch>
            <a:fillRect/>
          </a:stretch>
        </p:blipFill>
        <p:spPr bwMode="auto">
          <a:xfrm>
            <a:off x="1331913" y="2205038"/>
            <a:ext cx="5184775" cy="37449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4" descr="324031infantile,ET1"/>
          <p:cNvPicPr>
            <a:picLocks noChangeAspect="1" noChangeArrowheads="1"/>
          </p:cNvPicPr>
          <p:nvPr/>
        </p:nvPicPr>
        <p:blipFill>
          <a:blip r:embed="rId3"/>
          <a:srcRect/>
          <a:stretch>
            <a:fillRect/>
          </a:stretch>
        </p:blipFill>
        <p:spPr bwMode="auto">
          <a:xfrm>
            <a:off x="2435225" y="149225"/>
            <a:ext cx="4275138" cy="6561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4" descr="324031POSTOP"/>
          <p:cNvPicPr>
            <a:picLocks noChangeAspect="1" noChangeArrowheads="1"/>
          </p:cNvPicPr>
          <p:nvPr/>
        </p:nvPicPr>
        <p:blipFill>
          <a:blip r:embed="rId3"/>
          <a:srcRect/>
          <a:stretch>
            <a:fillRect/>
          </a:stretch>
        </p:blipFill>
        <p:spPr bwMode="auto">
          <a:xfrm>
            <a:off x="2232025" y="-82550"/>
            <a:ext cx="4681538" cy="7023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p:txBody>
          <a:bodyPr/>
          <a:lstStyle/>
          <a:p>
            <a:pPr eaLnBrk="1" hangingPunct="1"/>
            <a:r>
              <a:rPr lang="en-US" smtClean="0">
                <a:solidFill>
                  <a:srgbClr val="FF0000"/>
                </a:solidFill>
                <a:ea typeface="ＭＳ Ｐゴシック" charset="-128"/>
              </a:rPr>
              <a:t>Clinical example</a:t>
            </a:r>
          </a:p>
        </p:txBody>
      </p:sp>
      <p:sp>
        <p:nvSpPr>
          <p:cNvPr id="111619" name="Rectangle 3"/>
          <p:cNvSpPr>
            <a:spLocks noChangeArrowheads="1"/>
          </p:cNvSpPr>
          <p:nvPr/>
        </p:nvSpPr>
        <p:spPr bwMode="auto">
          <a:xfrm>
            <a:off x="838200" y="2133600"/>
            <a:ext cx="7848600" cy="3505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dirty="0">
                <a:latin typeface="Times New Roman" charset="0"/>
                <a:ea typeface="ＭＳ Ｐゴシック" charset="0"/>
                <a:cs typeface="Times New Roman" charset="0"/>
              </a:rPr>
              <a:t> A 4-month-old healthy child presents with a history of his eyes turning in most of the time, since about 8 weeks of age.</a:t>
            </a:r>
          </a:p>
          <a:p>
            <a:pPr>
              <a:defRPr/>
            </a:pPr>
            <a:endParaRPr lang="en-US" dirty="0">
              <a:latin typeface="Times New Roman" charset="0"/>
              <a:ea typeface="ＭＳ Ｐゴシック" charset="0"/>
              <a:cs typeface="Times New Roman"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ext Box 2"/>
          <p:cNvSpPr txBox="1">
            <a:spLocks noChangeArrowheads="1"/>
          </p:cNvSpPr>
          <p:nvPr/>
        </p:nvSpPr>
        <p:spPr bwMode="auto">
          <a:xfrm>
            <a:off x="684213" y="1268413"/>
            <a:ext cx="7242175" cy="3416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u="sng" dirty="0">
                <a:solidFill>
                  <a:schemeClr val="accent6"/>
                </a:solidFill>
                <a:latin typeface="Times New Roman" charset="0"/>
                <a:ea typeface="ＭＳ Ｐゴシック" charset="0"/>
                <a:cs typeface="Times New Roman" charset="0"/>
              </a:rPr>
              <a:t>Examination:</a:t>
            </a:r>
          </a:p>
          <a:p>
            <a:pPr>
              <a:defRPr/>
            </a:pPr>
            <a:endParaRPr lang="en-US" dirty="0">
              <a:latin typeface="Times New Roman" charset="0"/>
              <a:ea typeface="ＭＳ Ｐゴシック" charset="0"/>
              <a:cs typeface="Times New Roman" charset="0"/>
            </a:endParaRPr>
          </a:p>
          <a:p>
            <a:pPr>
              <a:defRPr/>
            </a:pPr>
            <a:r>
              <a:rPr lang="en-US" dirty="0">
                <a:latin typeface="Times New Roman" charset="0"/>
                <a:ea typeface="ＭＳ Ｐゴシック" charset="0"/>
                <a:cs typeface="Times New Roman" charset="0"/>
              </a:rPr>
              <a:t>ET for both distance and near 60 PD.</a:t>
            </a:r>
          </a:p>
          <a:p>
            <a:pPr>
              <a:defRPr/>
            </a:pPr>
            <a:r>
              <a:rPr lang="en-US" dirty="0">
                <a:latin typeface="Times New Roman" charset="0"/>
                <a:ea typeface="ＭＳ Ｐゴシック" charset="0"/>
                <a:cs typeface="Times New Roman" charset="0"/>
              </a:rPr>
              <a:t>EOM is Full.</a:t>
            </a:r>
          </a:p>
          <a:p>
            <a:pPr>
              <a:defRPr/>
            </a:pPr>
            <a:r>
              <a:rPr lang="en-US" dirty="0" err="1">
                <a:latin typeface="Times New Roman" charset="0"/>
                <a:ea typeface="ＭＳ Ｐゴシック" charset="0"/>
                <a:cs typeface="Times New Roman" charset="0"/>
              </a:rPr>
              <a:t>Cycloplegic</a:t>
            </a:r>
            <a:r>
              <a:rPr lang="en-US" dirty="0">
                <a:latin typeface="Times New Roman" charset="0"/>
                <a:ea typeface="ＭＳ Ｐゴシック" charset="0"/>
                <a:cs typeface="Times New Roman" charset="0"/>
              </a:rPr>
              <a:t> </a:t>
            </a:r>
            <a:r>
              <a:rPr lang="en-US" dirty="0" err="1">
                <a:latin typeface="Times New Roman" charset="0"/>
                <a:ea typeface="ＭＳ Ｐゴシック" charset="0"/>
                <a:cs typeface="Times New Roman" charset="0"/>
              </a:rPr>
              <a:t>retinoscopy</a:t>
            </a:r>
            <a:r>
              <a:rPr lang="en-US" dirty="0">
                <a:latin typeface="Times New Roman" charset="0"/>
                <a:ea typeface="ＭＳ Ｐゴシック" charset="0"/>
                <a:cs typeface="Times New Roman" charset="0"/>
              </a:rPr>
              <a:t> is +1.25 D </a:t>
            </a:r>
          </a:p>
          <a:p>
            <a:pPr>
              <a:defRPr/>
            </a:pPr>
            <a:r>
              <a:rPr lang="en-US" dirty="0">
                <a:latin typeface="Times New Roman" charset="0"/>
                <a:ea typeface="ＭＳ Ｐゴシック" charset="0"/>
                <a:cs typeface="Times New Roman" charset="0"/>
              </a:rPr>
              <a:t>Fundus :normal.</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0" y="30178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endParaRPr lang="en-US">
              <a:latin typeface="Times New Roman" charset="0"/>
              <a:ea typeface="ＭＳ Ｐゴシック" charset="0"/>
              <a:cs typeface="Times New Roman" charset="0"/>
            </a:endParaRPr>
          </a:p>
        </p:txBody>
      </p:sp>
      <p:sp>
        <p:nvSpPr>
          <p:cNvPr id="51203" name="Rectangle 3"/>
          <p:cNvSpPr>
            <a:spLocks noChangeArrowheads="1"/>
          </p:cNvSpPr>
          <p:nvPr/>
        </p:nvSpPr>
        <p:spPr bwMode="auto">
          <a:xfrm>
            <a:off x="0" y="1844675"/>
            <a:ext cx="9144000" cy="3240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sz="2400" dirty="0">
                <a:solidFill>
                  <a:srgbClr val="000000"/>
                </a:solidFill>
                <a:latin typeface="Arial" charset="0"/>
                <a:ea typeface="ＭＳ Ｐゴシック" charset="0"/>
                <a:cs typeface="Arial" charset="0"/>
              </a:rPr>
              <a:t>1.&gt;+2.00 </a:t>
            </a:r>
            <a:r>
              <a:rPr lang="en-US" sz="2400" dirty="0" err="1">
                <a:solidFill>
                  <a:srgbClr val="000000"/>
                </a:solidFill>
                <a:latin typeface="Arial" charset="0"/>
                <a:ea typeface="ＭＳ Ｐゴシック" charset="0"/>
                <a:cs typeface="Arial" charset="0"/>
              </a:rPr>
              <a:t>hypermetropia</a:t>
            </a:r>
            <a:r>
              <a:rPr lang="en-US" sz="2400" dirty="0">
                <a:solidFill>
                  <a:srgbClr val="000000"/>
                </a:solidFill>
                <a:latin typeface="Arial" charset="0"/>
                <a:ea typeface="ＭＳ Ｐゴシック" charset="0"/>
                <a:cs typeface="Arial" charset="0"/>
              </a:rPr>
              <a:t>.</a:t>
            </a:r>
          </a:p>
          <a:p>
            <a:pPr>
              <a:defRPr/>
            </a:pPr>
            <a:endParaRPr lang="en-US" sz="2400" dirty="0">
              <a:solidFill>
                <a:srgbClr val="000000"/>
              </a:solidFill>
              <a:latin typeface="Arial" charset="0"/>
              <a:ea typeface="ＭＳ Ｐゴシック" charset="0"/>
              <a:cs typeface="Arial" charset="0"/>
            </a:endParaRPr>
          </a:p>
          <a:p>
            <a:pPr>
              <a:defRPr/>
            </a:pPr>
            <a:r>
              <a:rPr lang="en-US" sz="2400" dirty="0">
                <a:solidFill>
                  <a:srgbClr val="000000"/>
                </a:solidFill>
                <a:latin typeface="Arial" charset="0"/>
                <a:ea typeface="ＭＳ Ｐゴシック" charset="0"/>
                <a:cs typeface="Arial" charset="0"/>
              </a:rPr>
              <a:t>2.age&gt;6mo-7years (4yrs).</a:t>
            </a:r>
          </a:p>
          <a:p>
            <a:pPr>
              <a:defRPr/>
            </a:pPr>
            <a:endParaRPr lang="en-US" sz="2400" dirty="0">
              <a:solidFill>
                <a:srgbClr val="000000"/>
              </a:solidFill>
              <a:latin typeface="Arial" charset="0"/>
              <a:ea typeface="ＭＳ Ｐゴシック" charset="0"/>
              <a:cs typeface="Arial" charset="0"/>
            </a:endParaRPr>
          </a:p>
          <a:p>
            <a:pPr>
              <a:defRPr/>
            </a:pPr>
            <a:r>
              <a:rPr lang="en-US" sz="2400" dirty="0">
                <a:solidFill>
                  <a:srgbClr val="000000"/>
                </a:solidFill>
                <a:latin typeface="Arial" charset="0"/>
                <a:ea typeface="ＭＳ Ｐゴシック" charset="0"/>
                <a:cs typeface="Arial" charset="0"/>
              </a:rPr>
              <a:t>3.High risk of amblyopia.</a:t>
            </a:r>
          </a:p>
          <a:p>
            <a:pPr>
              <a:defRPr/>
            </a:pPr>
            <a:endParaRPr lang="en-US" sz="2400" dirty="0">
              <a:solidFill>
                <a:srgbClr val="000000"/>
              </a:solidFill>
              <a:latin typeface="Arial" charset="0"/>
              <a:ea typeface="ＭＳ Ｐゴシック" charset="0"/>
              <a:cs typeface="Arial" charset="0"/>
            </a:endParaRPr>
          </a:p>
          <a:p>
            <a:pPr>
              <a:defRPr/>
            </a:pPr>
            <a:r>
              <a:rPr lang="en-US" sz="2400" dirty="0">
                <a:solidFill>
                  <a:srgbClr val="000000"/>
                </a:solidFill>
                <a:latin typeface="Arial" charset="0"/>
                <a:ea typeface="ＭＳ Ｐゴシック" charset="0"/>
                <a:cs typeface="Arial" charset="0"/>
              </a:rPr>
              <a:t>5.Intermettent at onset then constant .</a:t>
            </a:r>
          </a:p>
          <a:p>
            <a:pPr>
              <a:defRPr/>
            </a:pPr>
            <a:endParaRPr lang="en-US" sz="2400" dirty="0">
              <a:solidFill>
                <a:srgbClr val="000000"/>
              </a:solidFill>
              <a:latin typeface="Arial" charset="0"/>
              <a:ea typeface="ＭＳ Ｐゴシック" charset="0"/>
              <a:cs typeface="Arial" charset="0"/>
            </a:endParaRPr>
          </a:p>
          <a:p>
            <a:pPr>
              <a:defRPr/>
            </a:pPr>
            <a:r>
              <a:rPr lang="en-US" sz="2400" dirty="0">
                <a:solidFill>
                  <a:srgbClr val="000000"/>
                </a:solidFill>
                <a:latin typeface="Arial" charset="0"/>
                <a:ea typeface="ＭＳ Ｐゴシック" charset="0"/>
                <a:cs typeface="Arial" charset="0"/>
              </a:rPr>
              <a:t>4. Corrected totally (&lt;10PD residual N+D) with glasses.</a:t>
            </a:r>
          </a:p>
          <a:p>
            <a:pPr>
              <a:defRPr/>
            </a:pPr>
            <a:endParaRPr lang="en-US" sz="2400" dirty="0">
              <a:solidFill>
                <a:srgbClr val="000000"/>
              </a:solidFill>
              <a:latin typeface="Arial" charset="0"/>
              <a:ea typeface="ＭＳ Ｐゴシック" charset="0"/>
              <a:cs typeface="Arial" charset="0"/>
            </a:endParaRPr>
          </a:p>
          <a:p>
            <a:pPr>
              <a:defRPr/>
            </a:pPr>
            <a:endParaRPr lang="en-US" sz="2400" dirty="0">
              <a:solidFill>
                <a:srgbClr val="000000"/>
              </a:solidFill>
              <a:latin typeface="Arial" charset="0"/>
              <a:ea typeface="ＭＳ Ｐゴシック" charset="0"/>
              <a:cs typeface="Arial" charset="0"/>
            </a:endParaRPr>
          </a:p>
          <a:p>
            <a:pPr>
              <a:defRPr/>
            </a:pPr>
            <a:endParaRPr lang="en-US" sz="2400" dirty="0">
              <a:solidFill>
                <a:srgbClr val="000000"/>
              </a:solidFill>
              <a:latin typeface="Arial" charset="0"/>
              <a:ea typeface="ＭＳ Ｐゴシック" charset="0"/>
              <a:cs typeface="Arial" charset="0"/>
            </a:endParaRPr>
          </a:p>
          <a:p>
            <a:pPr>
              <a:defRPr/>
            </a:pPr>
            <a:endParaRPr lang="en-US" sz="2400" dirty="0">
              <a:latin typeface="Aharoni" charset="0"/>
              <a:ea typeface="ＭＳ Ｐゴシック" charset="0"/>
              <a:cs typeface="Aharoni" charset="0"/>
            </a:endParaRPr>
          </a:p>
        </p:txBody>
      </p:sp>
      <p:sp>
        <p:nvSpPr>
          <p:cNvPr id="61443" name="Rectangle 4"/>
          <p:cNvSpPr>
            <a:spLocks noGrp="1" noChangeArrowheads="1"/>
          </p:cNvSpPr>
          <p:nvPr>
            <p:ph type="title"/>
          </p:nvPr>
        </p:nvSpPr>
        <p:spPr/>
        <p:txBody>
          <a:bodyPr/>
          <a:lstStyle/>
          <a:p>
            <a:pPr eaLnBrk="1" hangingPunct="1"/>
            <a:r>
              <a:rPr lang="en-US" smtClean="0">
                <a:solidFill>
                  <a:srgbClr val="FF0000"/>
                </a:solidFill>
                <a:ea typeface="ＭＳ Ｐゴシック" charset="-128"/>
              </a:rPr>
              <a:t>Acc ET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026" descr="acc eso"/>
          <p:cNvPicPr>
            <a:picLocks noChangeAspect="1" noChangeArrowheads="1"/>
          </p:cNvPicPr>
          <p:nvPr/>
        </p:nvPicPr>
        <p:blipFill>
          <a:blip r:embed="rId3"/>
          <a:srcRect/>
          <a:stretch>
            <a:fillRect/>
          </a:stretch>
        </p:blipFill>
        <p:spPr bwMode="auto">
          <a:xfrm>
            <a:off x="0" y="990600"/>
            <a:ext cx="5334000" cy="4743450"/>
          </a:xfrm>
          <a:prstGeom prst="rect">
            <a:avLst/>
          </a:prstGeom>
          <a:noFill/>
          <a:ln w="9525">
            <a:noFill/>
            <a:miter lim="800000"/>
            <a:headEnd/>
            <a:tailEnd/>
          </a:ln>
        </p:spPr>
      </p:pic>
      <p:pic>
        <p:nvPicPr>
          <p:cNvPr id="63490" name="Picture 1027" descr="acc esotropia"/>
          <p:cNvPicPr>
            <a:picLocks noChangeAspect="1" noChangeArrowheads="1"/>
          </p:cNvPicPr>
          <p:nvPr/>
        </p:nvPicPr>
        <p:blipFill>
          <a:blip r:embed="rId4"/>
          <a:srcRect/>
          <a:stretch>
            <a:fillRect/>
          </a:stretch>
        </p:blipFill>
        <p:spPr bwMode="auto">
          <a:xfrm>
            <a:off x="4427538" y="981075"/>
            <a:ext cx="4392612"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 Box 1026"/>
          <p:cNvSpPr txBox="1">
            <a:spLocks noChangeArrowheads="1"/>
          </p:cNvSpPr>
          <p:nvPr/>
        </p:nvSpPr>
        <p:spPr bwMode="auto">
          <a:xfrm>
            <a:off x="611188" y="765175"/>
            <a:ext cx="7315200" cy="6462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571500" indent="-571500">
              <a:spcBef>
                <a:spcPct val="50000"/>
              </a:spcBef>
              <a:buFont typeface="Wingdings" charset="2"/>
              <a:buChar char="v"/>
              <a:defRPr/>
            </a:pPr>
            <a:r>
              <a:rPr lang="en-US" b="1" u="sng" dirty="0">
                <a:solidFill>
                  <a:srgbClr val="FF0000"/>
                </a:solidFill>
                <a:latin typeface="Times New Roman" charset="0"/>
                <a:ea typeface="ＭＳ Ｐゴシック" charset="0"/>
                <a:cs typeface="Times New Roman" charset="0"/>
              </a:rPr>
              <a:t>Causes of Strabismus:</a:t>
            </a:r>
          </a:p>
          <a:p>
            <a:pPr marL="742950" indent="-742950">
              <a:spcBef>
                <a:spcPct val="50000"/>
              </a:spcBef>
              <a:buFont typeface="+mj-lt"/>
              <a:buAutoNum type="arabicPeriod"/>
              <a:defRPr/>
            </a:pPr>
            <a:r>
              <a:rPr lang="en-US" dirty="0">
                <a:solidFill>
                  <a:srgbClr val="000000"/>
                </a:solidFill>
                <a:latin typeface="Times New Roman" charset="0"/>
                <a:ea typeface="ＭＳ Ｐゴシック" charset="0"/>
                <a:cs typeface="Times New Roman" charset="0"/>
              </a:rPr>
              <a:t> Inherited pattern.</a:t>
            </a:r>
          </a:p>
          <a:p>
            <a:pPr marL="742950" indent="-742950">
              <a:spcBef>
                <a:spcPct val="50000"/>
              </a:spcBef>
              <a:buFont typeface="+mj-lt"/>
              <a:buAutoNum type="arabicPeriod"/>
              <a:defRPr/>
            </a:pPr>
            <a:r>
              <a:rPr lang="en-US" dirty="0">
                <a:solidFill>
                  <a:srgbClr val="000000"/>
                </a:solidFill>
                <a:latin typeface="Times New Roman" charset="0"/>
                <a:ea typeface="ＭＳ Ｐゴシック" charset="0"/>
                <a:cs typeface="Times New Roman" charset="0"/>
              </a:rPr>
              <a:t>Idiopathic.</a:t>
            </a:r>
          </a:p>
          <a:p>
            <a:pPr marL="742950" indent="-742950">
              <a:spcBef>
                <a:spcPct val="50000"/>
              </a:spcBef>
              <a:buFont typeface="+mj-lt"/>
              <a:buAutoNum type="arabicPeriod"/>
              <a:defRPr/>
            </a:pPr>
            <a:r>
              <a:rPr lang="en-US" dirty="0">
                <a:solidFill>
                  <a:srgbClr val="000000"/>
                </a:solidFill>
                <a:latin typeface="Times New Roman" charset="0"/>
                <a:ea typeface="ＭＳ Ｐゴシック" charset="0"/>
                <a:cs typeface="Times New Roman" charset="0"/>
              </a:rPr>
              <a:t>Neurological conditions</a:t>
            </a:r>
          </a:p>
          <a:p>
            <a:pPr>
              <a:spcBef>
                <a:spcPct val="50000"/>
              </a:spcBef>
              <a:defRPr/>
            </a:pPr>
            <a:r>
              <a:rPr lang="en-US" dirty="0">
                <a:solidFill>
                  <a:srgbClr val="000000"/>
                </a:solidFill>
                <a:latin typeface="Times New Roman" charset="0"/>
                <a:ea typeface="ＭＳ Ｐゴシック" charset="0"/>
                <a:cs typeface="Times New Roman" charset="0"/>
              </a:rPr>
              <a:t>(</a:t>
            </a:r>
            <a:r>
              <a:rPr lang="en-US" dirty="0" err="1">
                <a:solidFill>
                  <a:srgbClr val="000000"/>
                </a:solidFill>
                <a:latin typeface="Times New Roman" charset="0"/>
                <a:ea typeface="ＭＳ Ｐゴシック" charset="0"/>
                <a:cs typeface="Times New Roman" charset="0"/>
              </a:rPr>
              <a:t>CP,Hydrocephalus</a:t>
            </a:r>
            <a:r>
              <a:rPr lang="en-US" dirty="0">
                <a:solidFill>
                  <a:srgbClr val="000000"/>
                </a:solidFill>
                <a:latin typeface="Times New Roman" charset="0"/>
                <a:ea typeface="ＭＳ Ｐゴシック" charset="0"/>
                <a:cs typeface="Times New Roman" charset="0"/>
              </a:rPr>
              <a:t> &amp; brain tumors).</a:t>
            </a:r>
          </a:p>
          <a:p>
            <a:pPr>
              <a:spcBef>
                <a:spcPct val="50000"/>
              </a:spcBef>
              <a:defRPr/>
            </a:pPr>
            <a:r>
              <a:rPr lang="en-US" dirty="0">
                <a:solidFill>
                  <a:srgbClr val="000000"/>
                </a:solidFill>
                <a:latin typeface="Times New Roman" charset="0"/>
                <a:ea typeface="ＭＳ Ｐゴシック" charset="0"/>
                <a:cs typeface="Times New Roman" charset="0"/>
              </a:rPr>
              <a:t>4.Down syndrome.</a:t>
            </a:r>
          </a:p>
          <a:p>
            <a:pPr>
              <a:spcBef>
                <a:spcPct val="50000"/>
              </a:spcBef>
              <a:defRPr/>
            </a:pPr>
            <a:r>
              <a:rPr lang="en-US" dirty="0">
                <a:solidFill>
                  <a:srgbClr val="000000"/>
                </a:solidFill>
                <a:latin typeface="Times New Roman" charset="0"/>
                <a:ea typeface="ＭＳ Ｐゴシック" charset="0"/>
                <a:cs typeface="Times New Roman" charset="0"/>
              </a:rPr>
              <a:t>5.A congenital cataract , Eyes Tr.</a:t>
            </a:r>
          </a:p>
          <a:p>
            <a:pPr>
              <a:spcBef>
                <a:spcPct val="50000"/>
              </a:spcBef>
              <a:defRPr/>
            </a:pPr>
            <a:endParaRPr lang="en-US" dirty="0">
              <a:solidFill>
                <a:srgbClr val="000000"/>
              </a:solidFill>
              <a:latin typeface="Times New Roman" charset="0"/>
              <a:ea typeface="ＭＳ Ｐゴシック" charset="0"/>
              <a:cs typeface="Times New Roman"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accomodative esotropia"/>
          <p:cNvPicPr>
            <a:picLocks noChangeAspect="1" noChangeArrowheads="1"/>
          </p:cNvPicPr>
          <p:nvPr/>
        </p:nvPicPr>
        <p:blipFill>
          <a:blip r:embed="rId3"/>
          <a:srcRect/>
          <a:stretch>
            <a:fillRect/>
          </a:stretch>
        </p:blipFill>
        <p:spPr bwMode="auto">
          <a:xfrm>
            <a:off x="962025" y="2143125"/>
            <a:ext cx="7219950" cy="2571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0" y="210502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endParaRPr lang="en-US">
              <a:latin typeface="Times New Roman" charset="0"/>
              <a:ea typeface="ＭＳ Ｐゴシック" charset="0"/>
              <a:cs typeface="Times New Roman" charset="0"/>
            </a:endParaRPr>
          </a:p>
        </p:txBody>
      </p:sp>
      <p:sp>
        <p:nvSpPr>
          <p:cNvPr id="61443" name="Rectangle 3"/>
          <p:cNvSpPr>
            <a:spLocks noChangeArrowheads="1"/>
          </p:cNvSpPr>
          <p:nvPr/>
        </p:nvSpPr>
        <p:spPr bwMode="auto">
          <a:xfrm>
            <a:off x="0" y="2105025"/>
            <a:ext cx="9144000" cy="3195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sz="2400" dirty="0">
                <a:solidFill>
                  <a:srgbClr val="000000"/>
                </a:solidFill>
                <a:latin typeface="Arial" charset="0"/>
                <a:ea typeface="ＭＳ Ｐゴシック" charset="0"/>
                <a:cs typeface="Aharoni" charset="0"/>
              </a:rPr>
              <a:t>-The accommodative convergence/accommodation (AC/A) ratio gives the relationship between the amount of convergence (in-turning of the eyes) that is generated by a given amount of accommodation (focusing effort).</a:t>
            </a:r>
          </a:p>
          <a:p>
            <a:pPr>
              <a:defRPr/>
            </a:pPr>
            <a:endParaRPr lang="en-US" sz="2400" dirty="0">
              <a:solidFill>
                <a:srgbClr val="000000"/>
              </a:solidFill>
              <a:latin typeface="Arial" charset="0"/>
              <a:ea typeface="ＭＳ Ｐゴシック" charset="0"/>
              <a:cs typeface="Aharoni" charset="0"/>
            </a:endParaRPr>
          </a:p>
          <a:p>
            <a:pPr>
              <a:defRPr/>
            </a:pPr>
            <a:r>
              <a:rPr lang="en-US" sz="2400" dirty="0">
                <a:solidFill>
                  <a:srgbClr val="000000"/>
                </a:solidFill>
                <a:latin typeface="Arial" charset="0"/>
                <a:ea typeface="ＭＳ Ｐゴシック" charset="0"/>
                <a:cs typeface="Aharoni" charset="0"/>
              </a:rPr>
              <a:t> -</a:t>
            </a:r>
            <a:r>
              <a:rPr lang="en-US" sz="2400" dirty="0" err="1">
                <a:solidFill>
                  <a:srgbClr val="000000"/>
                </a:solidFill>
                <a:latin typeface="Arial" charset="0"/>
                <a:ea typeface="ＭＳ Ｐゴシック" charset="0"/>
                <a:cs typeface="Aharoni" charset="0"/>
              </a:rPr>
              <a:t>Esotropia</a:t>
            </a:r>
            <a:r>
              <a:rPr lang="en-US" sz="2400" dirty="0">
                <a:solidFill>
                  <a:srgbClr val="000000"/>
                </a:solidFill>
                <a:latin typeface="Arial" charset="0"/>
                <a:ea typeface="ＭＳ Ｐゴシック" charset="0"/>
                <a:cs typeface="Aharoni" charset="0"/>
              </a:rPr>
              <a:t> with high AC/A ratio (also termed </a:t>
            </a:r>
            <a:r>
              <a:rPr lang="en-US" sz="2400" dirty="0" err="1">
                <a:solidFill>
                  <a:srgbClr val="000000"/>
                </a:solidFill>
                <a:latin typeface="Arial" charset="0"/>
                <a:ea typeface="ＭＳ Ｐゴシック" charset="0"/>
                <a:cs typeface="Aharoni" charset="0"/>
              </a:rPr>
              <a:t>nonrefractive</a:t>
            </a:r>
            <a:r>
              <a:rPr lang="en-US" sz="2400" dirty="0">
                <a:solidFill>
                  <a:srgbClr val="000000"/>
                </a:solidFill>
                <a:latin typeface="Arial" charset="0"/>
                <a:ea typeface="ＭＳ Ｐゴシック" charset="0"/>
                <a:cs typeface="Aharoni" charset="0"/>
              </a:rPr>
              <a:t> accommodative </a:t>
            </a:r>
            <a:r>
              <a:rPr lang="en-US" sz="2400" dirty="0" err="1">
                <a:solidFill>
                  <a:srgbClr val="000000"/>
                </a:solidFill>
                <a:latin typeface="Arial" charset="0"/>
                <a:ea typeface="ＭＳ Ｐゴシック" charset="0"/>
                <a:cs typeface="Aharoni" charset="0"/>
              </a:rPr>
              <a:t>esotropia</a:t>
            </a:r>
            <a:r>
              <a:rPr lang="en-US" sz="2400" dirty="0">
                <a:solidFill>
                  <a:srgbClr val="000000"/>
                </a:solidFill>
                <a:latin typeface="Arial" charset="0"/>
                <a:ea typeface="ＭＳ Ｐゴシック" charset="0"/>
                <a:cs typeface="Aharoni" charset="0"/>
              </a:rPr>
              <a:t>).</a:t>
            </a:r>
          </a:p>
          <a:p>
            <a:pPr eaLnBrk="0" hangingPunct="0">
              <a:defRPr/>
            </a:pPr>
            <a:endParaRPr lang="en-US" sz="2400" dirty="0">
              <a:latin typeface="Aharoni" charset="0"/>
              <a:ea typeface="ＭＳ Ｐゴシック" charset="0"/>
              <a:cs typeface="Aharoni" charset="0"/>
            </a:endParaRPr>
          </a:p>
        </p:txBody>
      </p:sp>
      <p:sp>
        <p:nvSpPr>
          <p:cNvPr id="67587" name="Rectangle 4"/>
          <p:cNvSpPr>
            <a:spLocks noGrp="1" noChangeArrowheads="1"/>
          </p:cNvSpPr>
          <p:nvPr>
            <p:ph type="title"/>
          </p:nvPr>
        </p:nvSpPr>
        <p:spPr/>
        <p:txBody>
          <a:bodyPr/>
          <a:lstStyle/>
          <a:p>
            <a:pPr eaLnBrk="1" hangingPunct="1"/>
            <a:r>
              <a:rPr lang="en-US" smtClean="0">
                <a:solidFill>
                  <a:srgbClr val="FF0000"/>
                </a:solidFill>
                <a:ea typeface="ＭＳ Ｐゴシック" charset="-128"/>
              </a:rPr>
              <a:t>High AC/A ratio ET</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high Al C ratio 003"/>
          <p:cNvPicPr>
            <a:picLocks noChangeAspect="1" noChangeArrowheads="1"/>
          </p:cNvPicPr>
          <p:nvPr/>
        </p:nvPicPr>
        <p:blipFill>
          <a:blip r:embed="rId3"/>
          <a:srcRect/>
          <a:stretch>
            <a:fillRect/>
          </a:stretch>
        </p:blipFill>
        <p:spPr bwMode="auto">
          <a:xfrm>
            <a:off x="-6248400" y="-4686300"/>
            <a:ext cx="21640800" cy="1623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high Al C ratio 006"/>
          <p:cNvPicPr>
            <a:picLocks noChangeAspect="1" noChangeArrowheads="1"/>
          </p:cNvPicPr>
          <p:nvPr/>
        </p:nvPicPr>
        <p:blipFill>
          <a:blip r:embed="rId3"/>
          <a:srcRect/>
          <a:stretch>
            <a:fillRect/>
          </a:stretch>
        </p:blipFill>
        <p:spPr bwMode="auto">
          <a:xfrm>
            <a:off x="-6248400" y="-4686300"/>
            <a:ext cx="21640800" cy="1623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descr="high Al C ratio 007"/>
          <p:cNvPicPr>
            <a:picLocks noChangeAspect="1" noChangeArrowheads="1"/>
          </p:cNvPicPr>
          <p:nvPr/>
        </p:nvPicPr>
        <p:blipFill>
          <a:blip r:embed="rId3"/>
          <a:srcRect/>
          <a:stretch>
            <a:fillRect/>
          </a:stretch>
        </p:blipFill>
        <p:spPr bwMode="auto">
          <a:xfrm>
            <a:off x="-4724400" y="-5105400"/>
            <a:ext cx="15925800" cy="12118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4" descr="DSCN2586"/>
          <p:cNvPicPr>
            <a:picLocks noChangeAspect="1" noChangeArrowheads="1"/>
          </p:cNvPicPr>
          <p:nvPr/>
        </p:nvPicPr>
        <p:blipFill>
          <a:blip r:embed="rId3"/>
          <a:srcRect/>
          <a:stretch>
            <a:fillRect/>
          </a:stretch>
        </p:blipFill>
        <p:spPr bwMode="auto">
          <a:xfrm>
            <a:off x="1763713" y="476250"/>
            <a:ext cx="4271962" cy="6381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p:txBody>
          <a:bodyPr/>
          <a:lstStyle/>
          <a:p>
            <a:pPr eaLnBrk="1" hangingPunct="1"/>
            <a:r>
              <a:rPr lang="en-US" smtClean="0">
                <a:solidFill>
                  <a:srgbClr val="FF0000"/>
                </a:solidFill>
                <a:ea typeface="ＭＳ Ｐゴシック" charset="-128"/>
              </a:rPr>
              <a:t>Treatment of highh AC/A</a:t>
            </a:r>
          </a:p>
        </p:txBody>
      </p:sp>
      <p:pic>
        <p:nvPicPr>
          <p:cNvPr id="77826" name="Picture 2"/>
          <p:cNvPicPr>
            <a:picLocks noChangeAspect="1"/>
          </p:cNvPicPr>
          <p:nvPr/>
        </p:nvPicPr>
        <p:blipFill>
          <a:blip r:embed="rId3"/>
          <a:srcRect/>
          <a:stretch>
            <a:fillRect/>
          </a:stretch>
        </p:blipFill>
        <p:spPr bwMode="auto">
          <a:xfrm>
            <a:off x="1116013" y="1844675"/>
            <a:ext cx="6551612" cy="338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p:txBody>
          <a:bodyPr/>
          <a:lstStyle/>
          <a:p>
            <a:pPr eaLnBrk="1" hangingPunct="1"/>
            <a:r>
              <a:rPr lang="en-US" b="1" smtClean="0">
                <a:solidFill>
                  <a:srgbClr val="FF0000"/>
                </a:solidFill>
                <a:ea typeface="ＭＳ Ｐゴシック" charset="-128"/>
              </a:rPr>
              <a:t>Partial acc ET</a:t>
            </a:r>
          </a:p>
        </p:txBody>
      </p:sp>
      <p:sp>
        <p:nvSpPr>
          <p:cNvPr id="3" name="Content Placeholder 2"/>
          <p:cNvSpPr>
            <a:spLocks noGrp="1"/>
          </p:cNvSpPr>
          <p:nvPr>
            <p:ph idx="1"/>
          </p:nvPr>
        </p:nvSpPr>
        <p:spPr/>
        <p:txBody>
          <a:bodyPr rtlCol="0">
            <a:normAutofit/>
          </a:bodyPr>
          <a:lstStyle/>
          <a:p>
            <a:pPr eaLnBrk="1" fontAlgn="auto" hangingPunct="1">
              <a:spcAft>
                <a:spcPts val="0"/>
              </a:spcAft>
              <a:buClr>
                <a:schemeClr val="accent1">
                  <a:lumMod val="60000"/>
                  <a:lumOff val="40000"/>
                </a:schemeClr>
              </a:buClr>
              <a:defRPr/>
            </a:pPr>
            <a:r>
              <a:rPr lang="en-US" b="1" dirty="0" smtClean="0">
                <a:solidFill>
                  <a:srgbClr val="000000"/>
                </a:solidFill>
                <a:ea typeface="+mn-ea"/>
                <a:cs typeface="+mn-cs"/>
              </a:rPr>
              <a:t>&gt;10 PD residual for D+N with full </a:t>
            </a:r>
            <a:r>
              <a:rPr lang="en-US" b="1" dirty="0" err="1" smtClean="0">
                <a:solidFill>
                  <a:srgbClr val="000000"/>
                </a:solidFill>
                <a:ea typeface="+mn-ea"/>
                <a:cs typeface="+mn-cs"/>
              </a:rPr>
              <a:t>hypermetropic</a:t>
            </a:r>
            <a:r>
              <a:rPr lang="en-US" b="1" dirty="0" smtClean="0">
                <a:solidFill>
                  <a:srgbClr val="000000"/>
                </a:solidFill>
                <a:ea typeface="+mn-ea"/>
                <a:cs typeface="+mn-cs"/>
              </a:rPr>
              <a:t> correction.</a:t>
            </a:r>
          </a:p>
          <a:p>
            <a:pPr marL="0" indent="0" eaLnBrk="1" fontAlgn="auto" hangingPunct="1">
              <a:spcAft>
                <a:spcPts val="0"/>
              </a:spcAft>
              <a:buClr>
                <a:schemeClr val="accent1">
                  <a:lumMod val="60000"/>
                  <a:lumOff val="40000"/>
                </a:schemeClr>
              </a:buClr>
              <a:buFont typeface="Wingdings 2" pitchFamily="18" charset="2"/>
              <a:buNone/>
              <a:defRPr/>
            </a:pPr>
            <a:endParaRPr lang="en-US" b="1" dirty="0" smtClean="0">
              <a:solidFill>
                <a:srgbClr val="000000"/>
              </a:solidFill>
              <a:ea typeface="+mn-ea"/>
              <a:cs typeface="+mn-cs"/>
            </a:endParaRPr>
          </a:p>
          <a:p>
            <a:pPr eaLnBrk="1" fontAlgn="auto" hangingPunct="1">
              <a:spcAft>
                <a:spcPts val="0"/>
              </a:spcAft>
              <a:buClr>
                <a:schemeClr val="accent1">
                  <a:lumMod val="60000"/>
                  <a:lumOff val="40000"/>
                </a:schemeClr>
              </a:buClr>
              <a:defRPr/>
            </a:pPr>
            <a:r>
              <a:rPr lang="en-US" b="1" dirty="0" smtClean="0">
                <a:solidFill>
                  <a:srgbClr val="000000"/>
                </a:solidFill>
                <a:ea typeface="+mn-ea"/>
                <a:cs typeface="+mn-cs"/>
              </a:rPr>
              <a:t>Treatment :</a:t>
            </a:r>
          </a:p>
          <a:p>
            <a:pPr marL="0" indent="0" eaLnBrk="1" fontAlgn="auto" hangingPunct="1">
              <a:spcAft>
                <a:spcPts val="0"/>
              </a:spcAft>
              <a:buClr>
                <a:schemeClr val="accent1">
                  <a:lumMod val="60000"/>
                  <a:lumOff val="40000"/>
                </a:schemeClr>
              </a:buClr>
              <a:buFont typeface="Wingdings 2" pitchFamily="18" charset="2"/>
              <a:buNone/>
              <a:defRPr/>
            </a:pPr>
            <a:r>
              <a:rPr lang="en-US" b="1" dirty="0" smtClean="0">
                <a:solidFill>
                  <a:srgbClr val="000000"/>
                </a:solidFill>
                <a:ea typeface="+mn-ea"/>
                <a:cs typeface="+mn-cs"/>
              </a:rPr>
              <a:t>Surgery </a:t>
            </a:r>
            <a:r>
              <a:rPr lang="en-US" b="1" dirty="0" err="1" smtClean="0">
                <a:solidFill>
                  <a:srgbClr val="000000"/>
                </a:solidFill>
                <a:ea typeface="+mn-ea"/>
                <a:cs typeface="+mn-cs"/>
              </a:rPr>
              <a:t>Sx</a:t>
            </a:r>
            <a:r>
              <a:rPr lang="en-US" b="1" dirty="0" smtClean="0">
                <a:solidFill>
                  <a:srgbClr val="000000"/>
                </a:solidFill>
                <a:ea typeface="+mn-ea"/>
                <a:cs typeface="+mn-cs"/>
              </a:rPr>
              <a:t> for the residual deviation .</a:t>
            </a:r>
            <a:endParaRPr lang="en-US" b="1" dirty="0">
              <a:solidFill>
                <a:srgbClr val="000000"/>
              </a:solidFill>
              <a:ea typeface="+mn-ea"/>
              <a:cs typeface="+mn-cs"/>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p:txBody>
          <a:bodyPr/>
          <a:lstStyle/>
          <a:p>
            <a:pPr eaLnBrk="1" hangingPunct="1"/>
            <a:r>
              <a:rPr lang="en-US" b="1" smtClean="0">
                <a:solidFill>
                  <a:srgbClr val="FF0000"/>
                </a:solidFill>
                <a:ea typeface="ＭＳ Ｐゴシック" charset="-128"/>
              </a:rPr>
              <a:t>Divergence paralysis</a:t>
            </a:r>
          </a:p>
        </p:txBody>
      </p:sp>
      <p:sp>
        <p:nvSpPr>
          <p:cNvPr id="80898" name="Content Placeholder 2"/>
          <p:cNvSpPr>
            <a:spLocks noGrp="1"/>
          </p:cNvSpPr>
          <p:nvPr>
            <p:ph idx="1"/>
          </p:nvPr>
        </p:nvSpPr>
        <p:spPr/>
        <p:txBody>
          <a:bodyPr/>
          <a:lstStyle/>
          <a:p>
            <a:pPr eaLnBrk="1" hangingPunct="1"/>
            <a:endParaRPr lang="en-US" smtClean="0">
              <a:ea typeface="ＭＳ Ｐゴシック" charset="-128"/>
            </a:endParaRPr>
          </a:p>
          <a:p>
            <a:pPr eaLnBrk="1" hangingPunct="1"/>
            <a:r>
              <a:rPr lang="en-US" b="1" smtClean="0">
                <a:solidFill>
                  <a:srgbClr val="000000"/>
                </a:solidFill>
                <a:ea typeface="ＭＳ Ｐゴシック" charset="-128"/>
              </a:rPr>
              <a:t>ET at D&gt;N .</a:t>
            </a:r>
          </a:p>
          <a:p>
            <a:pPr eaLnBrk="1" hangingPunct="1"/>
            <a:endParaRPr lang="en-US" b="1" smtClean="0">
              <a:solidFill>
                <a:srgbClr val="000000"/>
              </a:solidFill>
              <a:ea typeface="ＭＳ Ｐゴシック" charset="-128"/>
            </a:endParaRPr>
          </a:p>
          <a:p>
            <a:pPr eaLnBrk="1" hangingPunct="1"/>
            <a:r>
              <a:rPr lang="en-US" b="1" smtClean="0">
                <a:solidFill>
                  <a:srgbClr val="FF0000"/>
                </a:solidFill>
                <a:ea typeface="ＭＳ Ｐゴシック" charset="-128"/>
              </a:rPr>
              <a:t>MRI </a:t>
            </a:r>
            <a:r>
              <a:rPr lang="en-US" b="1" smtClean="0">
                <a:solidFill>
                  <a:srgbClr val="000000"/>
                </a:solidFill>
                <a:ea typeface="ＭＳ Ｐゴシック" charset="-128"/>
              </a:rPr>
              <a:t>: arnold chiari,pontine Tr.</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p:txBody>
          <a:bodyPr/>
          <a:lstStyle/>
          <a:p>
            <a:pPr eaLnBrk="1" hangingPunct="1"/>
            <a:r>
              <a:rPr lang="en-US" b="1" smtClean="0">
                <a:solidFill>
                  <a:srgbClr val="FF0000"/>
                </a:solidFill>
                <a:ea typeface="ＭＳ Ｐゴシック" charset="-128"/>
              </a:rPr>
              <a:t>Sensory ET</a:t>
            </a:r>
          </a:p>
        </p:txBody>
      </p:sp>
      <p:sp>
        <p:nvSpPr>
          <p:cNvPr id="81922" name="Content Placeholder 2"/>
          <p:cNvSpPr>
            <a:spLocks noGrp="1"/>
          </p:cNvSpPr>
          <p:nvPr>
            <p:ph idx="1"/>
          </p:nvPr>
        </p:nvSpPr>
        <p:spPr/>
        <p:txBody>
          <a:bodyPr/>
          <a:lstStyle/>
          <a:p>
            <a:pPr eaLnBrk="1" hangingPunct="1"/>
            <a:endParaRPr lang="en-US" smtClean="0">
              <a:ea typeface="ＭＳ Ｐゴシック" charset="-128"/>
            </a:endParaRPr>
          </a:p>
          <a:p>
            <a:pPr eaLnBrk="1" hangingPunct="1"/>
            <a:endParaRPr lang="en-US" smtClean="0">
              <a:ea typeface="ＭＳ Ｐゴシック" charset="-128"/>
            </a:endParaRPr>
          </a:p>
          <a:p>
            <a:pPr eaLnBrk="1" hangingPunct="1"/>
            <a:r>
              <a:rPr lang="en-US" b="1" smtClean="0">
                <a:solidFill>
                  <a:schemeClr val="tx1"/>
                </a:solidFill>
                <a:ea typeface="ＭＳ Ｐゴシック" charset="-128"/>
              </a:rPr>
              <a:t>ET due to unilatral blindness.</a:t>
            </a:r>
          </a:p>
          <a:p>
            <a:pPr eaLnBrk="1" hangingPunct="1"/>
            <a:r>
              <a:rPr lang="en-US" b="1" smtClean="0">
                <a:solidFill>
                  <a:schemeClr val="tx1"/>
                </a:solidFill>
                <a:ea typeface="ＭＳ Ｐゴシック" charset="-128"/>
              </a:rPr>
              <a:t>Treatment: Sx</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dirty="0" smtClean="0">
                <a:solidFill>
                  <a:srgbClr val="FF0000"/>
                </a:solidFill>
                <a:ea typeface="+mj-ea"/>
                <a:cs typeface="+mj-cs"/>
              </a:rPr>
              <a:t>Why we are concerned about </a:t>
            </a:r>
            <a:r>
              <a:rPr lang="en-US" dirty="0" err="1" smtClean="0">
                <a:solidFill>
                  <a:srgbClr val="FF0000"/>
                </a:solidFill>
                <a:ea typeface="+mj-ea"/>
                <a:cs typeface="+mj-cs"/>
              </a:rPr>
              <a:t>strab</a:t>
            </a:r>
            <a:r>
              <a:rPr lang="en-US" dirty="0" smtClean="0">
                <a:solidFill>
                  <a:srgbClr val="FF0000"/>
                </a:solidFill>
                <a:ea typeface="+mj-ea"/>
                <a:cs typeface="+mj-cs"/>
              </a:rPr>
              <a:t> ?</a:t>
            </a:r>
          </a:p>
        </p:txBody>
      </p:sp>
      <p:sp>
        <p:nvSpPr>
          <p:cNvPr id="121862" name="Text Box 6"/>
          <p:cNvSpPr txBox="1">
            <a:spLocks noChangeArrowheads="1"/>
          </p:cNvSpPr>
          <p:nvPr/>
        </p:nvSpPr>
        <p:spPr bwMode="auto">
          <a:xfrm>
            <a:off x="1676400" y="2057400"/>
            <a:ext cx="7315200" cy="3970338"/>
          </a:xfrm>
          <a:prstGeom prst="rect">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endParaRPr lang="en-US" dirty="0">
              <a:solidFill>
                <a:srgbClr val="000000"/>
              </a:solidFill>
              <a:effectLst>
                <a:outerShdw blurRad="38100" dist="38100" dir="2700000" algn="tl">
                  <a:srgbClr val="FFFFFF"/>
                </a:outerShdw>
              </a:effectLst>
              <a:latin typeface="Times New Roman" charset="0"/>
              <a:ea typeface="ＭＳ Ｐゴシック" charset="0"/>
              <a:cs typeface="Times New Roman" charset="0"/>
              <a:hlinkClick r:id="rId3"/>
            </a:endParaRPr>
          </a:p>
          <a:p>
            <a:pPr marL="571500" indent="-571500">
              <a:buFont typeface="Wingdings" charset="2"/>
              <a:buChar char="v"/>
              <a:defRPr/>
            </a:pPr>
            <a:r>
              <a:rPr lang="en-US" b="1" dirty="0">
                <a:solidFill>
                  <a:srgbClr val="000000"/>
                </a:solidFill>
                <a:effectLst>
                  <a:outerShdw blurRad="38100" dist="38100" dir="2700000" algn="tl">
                    <a:srgbClr val="FFFFFF"/>
                  </a:outerShdw>
                </a:effectLst>
                <a:latin typeface="Times New Roman" charset="0"/>
                <a:ea typeface="ＭＳ Ｐゴシック" charset="0"/>
                <a:cs typeface="Times New Roman" charset="0"/>
              </a:rPr>
              <a:t>Binocular single vision.</a:t>
            </a:r>
          </a:p>
          <a:p>
            <a:pPr>
              <a:defRPr/>
            </a:pPr>
            <a:endParaRPr lang="en-US" b="1" dirty="0">
              <a:solidFill>
                <a:srgbClr val="000000"/>
              </a:solidFill>
              <a:effectLst>
                <a:outerShdw blurRad="38100" dist="38100" dir="2700000" algn="tl">
                  <a:srgbClr val="FFFFFF"/>
                </a:outerShdw>
              </a:effectLst>
              <a:latin typeface="Times New Roman" charset="0"/>
              <a:ea typeface="ＭＳ Ｐゴシック" charset="0"/>
              <a:cs typeface="Times New Roman" charset="0"/>
            </a:endParaRPr>
          </a:p>
          <a:p>
            <a:pPr marL="571500" indent="-571500">
              <a:buFont typeface="Wingdings" charset="2"/>
              <a:buChar char="v"/>
              <a:defRPr/>
            </a:pPr>
            <a:r>
              <a:rPr lang="en-US" b="1" dirty="0">
                <a:solidFill>
                  <a:srgbClr val="000000"/>
                </a:solidFill>
                <a:effectLst>
                  <a:outerShdw blurRad="38100" dist="38100" dir="2700000" algn="tl">
                    <a:srgbClr val="FFFFFF"/>
                  </a:outerShdw>
                </a:effectLst>
                <a:latin typeface="Times New Roman" charset="0"/>
                <a:ea typeface="ＭＳ Ｐゴシック" charset="0"/>
                <a:cs typeface="Times New Roman" charset="0"/>
              </a:rPr>
              <a:t>Double vision.</a:t>
            </a:r>
          </a:p>
          <a:p>
            <a:pPr>
              <a:defRPr/>
            </a:pPr>
            <a:endParaRPr lang="en-US" b="1" dirty="0">
              <a:solidFill>
                <a:srgbClr val="000000"/>
              </a:solidFill>
              <a:effectLst>
                <a:outerShdw blurRad="38100" dist="38100" dir="2700000" algn="tl">
                  <a:srgbClr val="FFFFFF"/>
                </a:outerShdw>
              </a:effectLst>
              <a:latin typeface="Times New Roman" charset="0"/>
              <a:ea typeface="ＭＳ Ｐゴシック" charset="0"/>
              <a:cs typeface="Times New Roman" charset="0"/>
            </a:endParaRPr>
          </a:p>
          <a:p>
            <a:pPr marL="571500" indent="-571500">
              <a:buFont typeface="Wingdings" charset="2"/>
              <a:buChar char="v"/>
              <a:defRPr/>
            </a:pPr>
            <a:r>
              <a:rPr lang="en-US" b="1" dirty="0">
                <a:solidFill>
                  <a:srgbClr val="000000"/>
                </a:solidFill>
                <a:effectLst>
                  <a:outerShdw blurRad="38100" dist="38100" dir="2700000" algn="tl">
                    <a:srgbClr val="FFFFFF"/>
                  </a:outerShdw>
                </a:effectLst>
                <a:latin typeface="Times New Roman" charset="0"/>
                <a:ea typeface="ＭＳ Ｐゴシック" charset="0"/>
                <a:cs typeface="Times New Roman" charset="0"/>
              </a:rPr>
              <a:t>Cosmetic. </a:t>
            </a:r>
          </a:p>
          <a:p>
            <a:pPr>
              <a:defRPr/>
            </a:pPr>
            <a:endParaRPr lang="en-US" b="1" dirty="0">
              <a:solidFill>
                <a:srgbClr val="000000"/>
              </a:solidFill>
              <a:effectLst>
                <a:outerShdw blurRad="38100" dist="38100" dir="2700000" algn="tl">
                  <a:srgbClr val="FFFFFF"/>
                </a:outerShdw>
              </a:effectLst>
              <a:latin typeface="Times New Roman" charset="0"/>
              <a:ea typeface="ＭＳ Ｐゴシック" charset="0"/>
              <a:cs typeface="Times New Roman"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p:cNvSpPr>
            <a:spLocks noGrp="1"/>
          </p:cNvSpPr>
          <p:nvPr>
            <p:ph type="title"/>
          </p:nvPr>
        </p:nvSpPr>
        <p:spPr/>
        <p:txBody>
          <a:bodyPr/>
          <a:lstStyle/>
          <a:p>
            <a:pPr eaLnBrk="1" hangingPunct="1"/>
            <a:r>
              <a:rPr lang="en-US" b="1" smtClean="0">
                <a:solidFill>
                  <a:srgbClr val="FF0000"/>
                </a:solidFill>
                <a:ea typeface="ＭＳ Ｐゴシック" charset="-128"/>
              </a:rPr>
              <a:t>Cyclic ET</a:t>
            </a:r>
          </a:p>
        </p:txBody>
      </p:sp>
      <p:sp>
        <p:nvSpPr>
          <p:cNvPr id="3" name="Content Placeholder 2"/>
          <p:cNvSpPr>
            <a:spLocks noGrp="1"/>
          </p:cNvSpPr>
          <p:nvPr>
            <p:ph idx="1"/>
          </p:nvPr>
        </p:nvSpPr>
        <p:spPr/>
        <p:txBody>
          <a:bodyPr rtlCol="0">
            <a:normAutofit/>
          </a:bodyPr>
          <a:lstStyle/>
          <a:p>
            <a:pPr eaLnBrk="1" fontAlgn="auto" hangingPunct="1">
              <a:spcAft>
                <a:spcPts val="0"/>
              </a:spcAft>
              <a:buClr>
                <a:schemeClr val="accent1">
                  <a:lumMod val="60000"/>
                  <a:lumOff val="40000"/>
                </a:schemeClr>
              </a:buClr>
              <a:defRPr/>
            </a:pPr>
            <a:r>
              <a:rPr lang="en-US" b="1" dirty="0" smtClean="0">
                <a:solidFill>
                  <a:srgbClr val="000000"/>
                </a:solidFill>
                <a:ea typeface="+mn-ea"/>
                <a:cs typeface="+mn-cs"/>
              </a:rPr>
              <a:t>Very rare.</a:t>
            </a:r>
          </a:p>
          <a:p>
            <a:pPr eaLnBrk="1" fontAlgn="auto" hangingPunct="1">
              <a:spcAft>
                <a:spcPts val="0"/>
              </a:spcAft>
              <a:buClr>
                <a:schemeClr val="accent1">
                  <a:lumMod val="60000"/>
                  <a:lumOff val="40000"/>
                </a:schemeClr>
              </a:buClr>
              <a:defRPr/>
            </a:pPr>
            <a:r>
              <a:rPr lang="en-US" b="1" dirty="0" smtClean="0">
                <a:solidFill>
                  <a:srgbClr val="000000"/>
                </a:solidFill>
                <a:ea typeface="+mn-ea"/>
                <a:cs typeface="+mn-cs"/>
              </a:rPr>
              <a:t>Acquired(2-6yrs).</a:t>
            </a:r>
          </a:p>
          <a:p>
            <a:pPr eaLnBrk="1" fontAlgn="auto" hangingPunct="1">
              <a:spcAft>
                <a:spcPts val="0"/>
              </a:spcAft>
              <a:buClr>
                <a:schemeClr val="accent1">
                  <a:lumMod val="60000"/>
                  <a:lumOff val="40000"/>
                </a:schemeClr>
              </a:buClr>
              <a:defRPr/>
            </a:pPr>
            <a:r>
              <a:rPr lang="en-US" b="1" dirty="0" smtClean="0">
                <a:solidFill>
                  <a:srgbClr val="000000"/>
                </a:solidFill>
                <a:ea typeface="+mn-ea"/>
                <a:cs typeface="+mn-cs"/>
              </a:rPr>
              <a:t>Cycle between straight and ET.</a:t>
            </a:r>
          </a:p>
          <a:p>
            <a:pPr eaLnBrk="1" fontAlgn="auto" hangingPunct="1">
              <a:spcAft>
                <a:spcPts val="0"/>
              </a:spcAft>
              <a:buClr>
                <a:schemeClr val="accent1">
                  <a:lumMod val="60000"/>
                  <a:lumOff val="40000"/>
                </a:schemeClr>
              </a:buClr>
              <a:defRPr/>
            </a:pPr>
            <a:r>
              <a:rPr lang="en-US" b="1" dirty="0" smtClean="0">
                <a:solidFill>
                  <a:srgbClr val="000000"/>
                </a:solidFill>
                <a:ea typeface="+mn-ea"/>
                <a:cs typeface="+mn-cs"/>
              </a:rPr>
              <a:t>Treatment: if </a:t>
            </a:r>
            <a:r>
              <a:rPr lang="en-US" b="1" dirty="0" err="1" smtClean="0">
                <a:solidFill>
                  <a:srgbClr val="000000"/>
                </a:solidFill>
                <a:ea typeface="+mn-ea"/>
                <a:cs typeface="+mn-cs"/>
              </a:rPr>
              <a:t>hypermetropia</a:t>
            </a:r>
            <a:r>
              <a:rPr lang="en-US" b="1" dirty="0" smtClean="0">
                <a:solidFill>
                  <a:srgbClr val="000000"/>
                </a:solidFill>
                <a:ea typeface="+mn-ea"/>
                <a:cs typeface="+mn-cs"/>
              </a:rPr>
              <a:t> ~glasses </a:t>
            </a:r>
          </a:p>
          <a:p>
            <a:pPr marL="0" indent="0" eaLnBrk="1" fontAlgn="auto" hangingPunct="1">
              <a:spcAft>
                <a:spcPts val="0"/>
              </a:spcAft>
              <a:buClr>
                <a:schemeClr val="accent1">
                  <a:lumMod val="60000"/>
                  <a:lumOff val="40000"/>
                </a:schemeClr>
              </a:buClr>
              <a:buFont typeface="Wingdings 2" pitchFamily="18" charset="2"/>
              <a:buNone/>
              <a:defRPr/>
            </a:pPr>
            <a:r>
              <a:rPr lang="en-US" b="1" dirty="0" smtClean="0">
                <a:solidFill>
                  <a:srgbClr val="000000"/>
                </a:solidFill>
                <a:ea typeface="+mn-ea"/>
                <a:cs typeface="+mn-cs"/>
              </a:rPr>
              <a:t>                  if not </a:t>
            </a:r>
            <a:r>
              <a:rPr lang="en-US" b="1" dirty="0" err="1" smtClean="0">
                <a:solidFill>
                  <a:srgbClr val="000000"/>
                </a:solidFill>
                <a:ea typeface="+mn-ea"/>
                <a:cs typeface="+mn-cs"/>
              </a:rPr>
              <a:t>hypermetropia</a:t>
            </a:r>
            <a:r>
              <a:rPr lang="en-US" b="1" dirty="0">
                <a:solidFill>
                  <a:srgbClr val="000000"/>
                </a:solidFill>
                <a:ea typeface="+mn-ea"/>
                <a:cs typeface="+mn-cs"/>
              </a:rPr>
              <a:t> </a:t>
            </a:r>
            <a:r>
              <a:rPr lang="en-US" b="1" dirty="0" smtClean="0">
                <a:solidFill>
                  <a:srgbClr val="000000"/>
                </a:solidFill>
                <a:ea typeface="+mn-ea"/>
                <a:cs typeface="+mn-cs"/>
              </a:rPr>
              <a:t>~ </a:t>
            </a:r>
            <a:r>
              <a:rPr lang="en-US" b="1" dirty="0" err="1" smtClean="0">
                <a:solidFill>
                  <a:srgbClr val="000000"/>
                </a:solidFill>
                <a:ea typeface="+mn-ea"/>
                <a:cs typeface="+mn-cs"/>
              </a:rPr>
              <a:t>Sx</a:t>
            </a:r>
            <a:endParaRPr lang="en-US" b="1" dirty="0">
              <a:solidFill>
                <a:srgbClr val="000000"/>
              </a:solidFill>
              <a:ea typeface="+mn-ea"/>
              <a:cs typeface="+mn-cs"/>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0" y="283527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endParaRPr lang="en-US">
              <a:latin typeface="Times New Roman" charset="0"/>
              <a:ea typeface="ＭＳ Ｐゴシック" charset="0"/>
              <a:cs typeface="Times New Roman" charset="0"/>
            </a:endParaRPr>
          </a:p>
        </p:txBody>
      </p:sp>
      <p:sp>
        <p:nvSpPr>
          <p:cNvPr id="63491" name="Rectangle 3"/>
          <p:cNvSpPr>
            <a:spLocks noChangeArrowheads="1"/>
          </p:cNvSpPr>
          <p:nvPr/>
        </p:nvSpPr>
        <p:spPr bwMode="auto">
          <a:xfrm>
            <a:off x="0" y="2835275"/>
            <a:ext cx="9144000" cy="1187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a:buFont typeface="Wingdings" charset="2"/>
              <a:buChar char="v"/>
              <a:defRPr/>
            </a:pPr>
            <a:r>
              <a:rPr lang="en-US" sz="2400" b="1" dirty="0">
                <a:solidFill>
                  <a:srgbClr val="000000"/>
                </a:solidFill>
                <a:latin typeface="Arial" charset="0"/>
                <a:ea typeface="ＭＳ Ｐゴシック" charset="0"/>
                <a:cs typeface="Aharoni" charset="0"/>
              </a:rPr>
              <a:t> a horizontal form of strabismus characterized by visual axes that form a divergent angle. </a:t>
            </a:r>
          </a:p>
          <a:p>
            <a:pPr eaLnBrk="0" hangingPunct="0">
              <a:defRPr/>
            </a:pPr>
            <a:endParaRPr lang="en-US" sz="2400" b="1" dirty="0">
              <a:latin typeface="Aharoni" charset="0"/>
              <a:ea typeface="ＭＳ Ｐゴシック" charset="0"/>
              <a:cs typeface="Aharoni" charset="0"/>
            </a:endParaRPr>
          </a:p>
        </p:txBody>
      </p:sp>
      <p:sp>
        <p:nvSpPr>
          <p:cNvPr id="83971" name="Rectangle 4"/>
          <p:cNvSpPr>
            <a:spLocks noGrp="1" noChangeArrowheads="1"/>
          </p:cNvSpPr>
          <p:nvPr>
            <p:ph type="title"/>
          </p:nvPr>
        </p:nvSpPr>
        <p:spPr/>
        <p:txBody>
          <a:bodyPr/>
          <a:lstStyle/>
          <a:p>
            <a:pPr eaLnBrk="1" hangingPunct="1"/>
            <a:r>
              <a:rPr lang="en-US" b="1" smtClean="0">
                <a:solidFill>
                  <a:srgbClr val="FF0000"/>
                </a:solidFill>
                <a:ea typeface="ＭＳ Ｐゴシック" charset="-128"/>
              </a:rPr>
              <a:t>Exodeviation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026" descr="ezotropia292537-1"/>
          <p:cNvPicPr>
            <a:picLocks noChangeAspect="1" noChangeArrowheads="1"/>
          </p:cNvPicPr>
          <p:nvPr/>
        </p:nvPicPr>
        <p:blipFill>
          <a:blip r:embed="rId3"/>
          <a:srcRect/>
          <a:stretch>
            <a:fillRect/>
          </a:stretch>
        </p:blipFill>
        <p:spPr bwMode="auto">
          <a:xfrm>
            <a:off x="2376488" y="171450"/>
            <a:ext cx="4389437" cy="6515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0" y="283527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endParaRPr lang="en-US">
              <a:latin typeface="Times New Roman" charset="0"/>
              <a:ea typeface="ＭＳ Ｐゴシック" charset="0"/>
              <a:cs typeface="Times New Roman" charset="0"/>
            </a:endParaRPr>
          </a:p>
        </p:txBody>
      </p:sp>
      <p:sp>
        <p:nvSpPr>
          <p:cNvPr id="69635" name="Rectangle 3"/>
          <p:cNvSpPr>
            <a:spLocks noChangeArrowheads="1"/>
          </p:cNvSpPr>
          <p:nvPr/>
        </p:nvSpPr>
        <p:spPr bwMode="auto">
          <a:xfrm>
            <a:off x="0" y="1844675"/>
            <a:ext cx="9144000" cy="2178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457200" indent="-457200">
              <a:buFontTx/>
              <a:buAutoNum type="arabicPeriod"/>
              <a:defRPr/>
            </a:pPr>
            <a:r>
              <a:rPr lang="en-US" sz="2400" b="1" dirty="0">
                <a:solidFill>
                  <a:srgbClr val="000000"/>
                </a:solidFill>
                <a:latin typeface="Arial" charset="0"/>
                <a:ea typeface="ＭＳ Ｐゴシック" charset="0"/>
                <a:cs typeface="Aharoni" charset="0"/>
              </a:rPr>
              <a:t>Intermittent </a:t>
            </a:r>
            <a:r>
              <a:rPr lang="en-US" sz="2400" b="1" dirty="0" err="1">
                <a:solidFill>
                  <a:srgbClr val="000000"/>
                </a:solidFill>
                <a:latin typeface="Arial" charset="0"/>
                <a:ea typeface="ＭＳ Ｐゴシック" charset="0"/>
                <a:cs typeface="Aharoni" charset="0"/>
              </a:rPr>
              <a:t>exotropia</a:t>
            </a:r>
            <a:r>
              <a:rPr lang="en-US" sz="2400" b="1" dirty="0">
                <a:solidFill>
                  <a:srgbClr val="000000"/>
                </a:solidFill>
                <a:latin typeface="Arial" charset="0"/>
                <a:ea typeface="ＭＳ Ｐゴシック" charset="0"/>
                <a:cs typeface="Aharoni" charset="0"/>
              </a:rPr>
              <a:t> X(T) .</a:t>
            </a:r>
          </a:p>
          <a:p>
            <a:pPr marL="457200" indent="-457200">
              <a:buFontTx/>
              <a:buAutoNum type="arabicPeriod"/>
              <a:defRPr/>
            </a:pPr>
            <a:r>
              <a:rPr lang="en-US" sz="2400" b="1" dirty="0">
                <a:solidFill>
                  <a:srgbClr val="000000"/>
                </a:solidFill>
                <a:latin typeface="Arial" charset="0"/>
                <a:ea typeface="ＭＳ Ｐゴシック" charset="0"/>
                <a:cs typeface="Aharoni" charset="0"/>
              </a:rPr>
              <a:t>Congenital XT.</a:t>
            </a:r>
          </a:p>
          <a:p>
            <a:pPr marL="457200" indent="-457200">
              <a:buFontTx/>
              <a:buAutoNum type="arabicPeriod"/>
              <a:defRPr/>
            </a:pPr>
            <a:r>
              <a:rPr lang="en-US" sz="2400" b="1" dirty="0">
                <a:solidFill>
                  <a:srgbClr val="000000"/>
                </a:solidFill>
                <a:latin typeface="Arial" charset="0"/>
                <a:ea typeface="ＭＳ Ｐゴシック" charset="0"/>
                <a:cs typeface="Aharoni" charset="0"/>
              </a:rPr>
              <a:t>Sensory XT.</a:t>
            </a:r>
          </a:p>
          <a:p>
            <a:pPr marL="457200" indent="-457200">
              <a:buFontTx/>
              <a:buAutoNum type="arabicPeriod"/>
              <a:defRPr/>
            </a:pPr>
            <a:r>
              <a:rPr lang="en-US" sz="2400" b="1" dirty="0">
                <a:solidFill>
                  <a:srgbClr val="000000"/>
                </a:solidFill>
                <a:latin typeface="Arial" charset="0"/>
                <a:ea typeface="ＭＳ Ｐゴシック" charset="0"/>
                <a:cs typeface="Aharoni" charset="0"/>
              </a:rPr>
              <a:t>Convergence insufficiency. </a:t>
            </a:r>
          </a:p>
          <a:p>
            <a:pPr>
              <a:defRPr/>
            </a:pPr>
            <a:r>
              <a:rPr lang="en-US" sz="2400" b="1" dirty="0">
                <a:solidFill>
                  <a:srgbClr val="000000"/>
                </a:solidFill>
                <a:latin typeface="Arial" charset="0"/>
                <a:ea typeface="ＭＳ Ｐゴシック" charset="0"/>
                <a:cs typeface="Aharoni" charset="0"/>
              </a:rPr>
              <a:t>             </a:t>
            </a:r>
          </a:p>
          <a:p>
            <a:pPr>
              <a:defRPr/>
            </a:pPr>
            <a:r>
              <a:rPr lang="en-US" sz="2400" b="1" dirty="0">
                <a:solidFill>
                  <a:srgbClr val="000000"/>
                </a:solidFill>
                <a:latin typeface="Arial" charset="0"/>
                <a:ea typeface="ＭＳ Ｐゴシック" charset="0"/>
                <a:cs typeface="Aharoni" charset="0"/>
              </a:rPr>
              <a:t>       </a:t>
            </a:r>
            <a:endParaRPr lang="en-US" sz="2400" b="1" dirty="0">
              <a:latin typeface="Aharoni" charset="0"/>
              <a:ea typeface="ＭＳ Ｐゴシック" charset="0"/>
              <a:cs typeface="Aharoni" charset="0"/>
            </a:endParaRPr>
          </a:p>
        </p:txBody>
      </p:sp>
      <p:sp>
        <p:nvSpPr>
          <p:cNvPr id="69636" name="Rectangle 4"/>
          <p:cNvSpPr>
            <a:spLocks noChangeArrowheads="1"/>
          </p:cNvSpPr>
          <p:nvPr/>
        </p:nvSpPr>
        <p:spPr bwMode="auto">
          <a:xfrm>
            <a:off x="0" y="2835275"/>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endParaRPr lang="en-US">
              <a:latin typeface="Times New Roman" charset="0"/>
              <a:ea typeface="ＭＳ Ｐゴシック" charset="0"/>
              <a:cs typeface="Times New Roman" charset="0"/>
            </a:endParaRPr>
          </a:p>
        </p:txBody>
      </p:sp>
      <p:sp>
        <p:nvSpPr>
          <p:cNvPr id="69637" name="Rectangle 5"/>
          <p:cNvSpPr>
            <a:spLocks noChangeArrowheads="1"/>
          </p:cNvSpPr>
          <p:nvPr/>
        </p:nvSpPr>
        <p:spPr bwMode="auto">
          <a:xfrm>
            <a:off x="0" y="2835275"/>
            <a:ext cx="9144000" cy="1187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defRPr/>
            </a:pPr>
            <a:endParaRPr lang="en-US" sz="2400">
              <a:latin typeface="Aharoni" charset="0"/>
              <a:ea typeface="ＭＳ Ｐゴシック" charset="0"/>
              <a:cs typeface="Aharoni" charset="0"/>
            </a:endParaRPr>
          </a:p>
        </p:txBody>
      </p:sp>
      <p:sp>
        <p:nvSpPr>
          <p:cNvPr id="88069" name="Rectangle 6"/>
          <p:cNvSpPr>
            <a:spLocks noGrp="1" noChangeArrowheads="1"/>
          </p:cNvSpPr>
          <p:nvPr>
            <p:ph type="title"/>
          </p:nvPr>
        </p:nvSpPr>
        <p:spPr/>
        <p:txBody>
          <a:bodyPr/>
          <a:lstStyle/>
          <a:p>
            <a:pPr eaLnBrk="1" hangingPunct="1"/>
            <a:r>
              <a:rPr lang="en-US" b="1" smtClean="0">
                <a:solidFill>
                  <a:srgbClr val="FF0000"/>
                </a:solidFill>
                <a:ea typeface="ＭＳ Ｐゴシック" charset="-128"/>
              </a:rPr>
              <a:t>XT Types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p:txBody>
          <a:bodyPr/>
          <a:lstStyle/>
          <a:p>
            <a:pPr eaLnBrk="1" hangingPunct="1"/>
            <a:r>
              <a:rPr lang="en-US" b="1" smtClean="0">
                <a:solidFill>
                  <a:srgbClr val="FF0000"/>
                </a:solidFill>
                <a:ea typeface="ＭＳ Ｐゴシック" charset="-128"/>
              </a:rPr>
              <a:t>Intermittent exotropia</a:t>
            </a:r>
          </a:p>
        </p:txBody>
      </p:sp>
      <p:sp>
        <p:nvSpPr>
          <p:cNvPr id="3" name="Content Placeholder 2"/>
          <p:cNvSpPr>
            <a:spLocks noGrp="1"/>
          </p:cNvSpPr>
          <p:nvPr>
            <p:ph idx="1"/>
          </p:nvPr>
        </p:nvSpPr>
        <p:spPr/>
        <p:txBody>
          <a:bodyPr/>
          <a:lstStyle/>
          <a:p>
            <a:pPr eaLnBrk="1" hangingPunct="1">
              <a:buFont typeface="Wingdings 2" charset="0"/>
              <a:buChar char=""/>
              <a:defRPr/>
            </a:pPr>
            <a:r>
              <a:rPr lang="en-US" b="1" dirty="0" smtClean="0">
                <a:solidFill>
                  <a:srgbClr val="000000"/>
                </a:solidFill>
              </a:rPr>
              <a:t>Acquired.</a:t>
            </a:r>
          </a:p>
          <a:p>
            <a:pPr eaLnBrk="1" hangingPunct="1">
              <a:buFont typeface="Wingdings 2" charset="0"/>
              <a:buChar char=""/>
              <a:defRPr/>
            </a:pPr>
            <a:r>
              <a:rPr lang="en-US" b="1" dirty="0" smtClean="0">
                <a:solidFill>
                  <a:srgbClr val="000000"/>
                </a:solidFill>
              </a:rPr>
              <a:t>Early childhood.</a:t>
            </a:r>
          </a:p>
          <a:p>
            <a:pPr eaLnBrk="1" hangingPunct="1">
              <a:buFont typeface="Wingdings 2" charset="0"/>
              <a:buChar char=""/>
              <a:defRPr/>
            </a:pPr>
            <a:r>
              <a:rPr lang="en-US" b="1" dirty="0" smtClean="0">
                <a:solidFill>
                  <a:srgbClr val="000000"/>
                </a:solidFill>
              </a:rPr>
              <a:t>Intermittently controlled by </a:t>
            </a:r>
            <a:r>
              <a:rPr lang="en-US" b="1" dirty="0" err="1" smtClean="0">
                <a:solidFill>
                  <a:srgbClr val="000000"/>
                </a:solidFill>
              </a:rPr>
              <a:t>fusional</a:t>
            </a:r>
            <a:r>
              <a:rPr lang="en-US" b="1" dirty="0" smtClean="0">
                <a:solidFill>
                  <a:srgbClr val="000000"/>
                </a:solidFill>
              </a:rPr>
              <a:t> convergence.</a:t>
            </a:r>
          </a:p>
          <a:p>
            <a:pPr eaLnBrk="1" hangingPunct="1">
              <a:buFont typeface="Wingdings 2" charset="0"/>
              <a:buChar char=""/>
              <a:defRPr/>
            </a:pPr>
            <a:r>
              <a:rPr lang="en-US" b="1" dirty="0" smtClean="0">
                <a:solidFill>
                  <a:srgbClr val="000000"/>
                </a:solidFill>
              </a:rPr>
              <a:t>Close one eye n the bright light.</a:t>
            </a:r>
          </a:p>
          <a:p>
            <a:pPr marL="0" indent="0" eaLnBrk="1" hangingPunct="1">
              <a:buFont typeface="Wingdings 2" charset="0"/>
              <a:buNone/>
              <a:defRPr/>
            </a:pPr>
            <a:endParaRPr lang="en-US" b="1" dirty="0" smtClean="0">
              <a:solidFill>
                <a:srgbClr val="000000"/>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4"/>
          <p:cNvSpPr>
            <a:spLocks noGrp="1" noChangeArrowheads="1"/>
          </p:cNvSpPr>
          <p:nvPr>
            <p:ph type="title"/>
          </p:nvPr>
        </p:nvSpPr>
        <p:spPr/>
        <p:txBody>
          <a:bodyPr/>
          <a:lstStyle/>
          <a:p>
            <a:pPr eaLnBrk="1" hangingPunct="1"/>
            <a:endParaRPr lang="ar-SA" smtClean="0">
              <a:ea typeface="ＭＳ Ｐゴシック" charset="-128"/>
            </a:endParaRPr>
          </a:p>
        </p:txBody>
      </p:sp>
      <p:pic>
        <p:nvPicPr>
          <p:cNvPr id="328711" name="Picture 7" descr="Untitled-19"/>
          <p:cNvPicPr>
            <a:picLocks noGrp="1" noChangeAspect="1" noChangeArrowheads="1"/>
          </p:cNvPicPr>
          <p:nvPr>
            <p:ph sz="half" idx="1"/>
          </p:nvPr>
        </p:nvPicPr>
        <p:blipFill>
          <a:blip r:embed="rId2"/>
          <a:srcRect t="12810" b="12810"/>
          <a:stretch>
            <a:fillRect/>
          </a:stretch>
        </p:blipFill>
        <p:spPr/>
      </p:pic>
      <p:sp>
        <p:nvSpPr>
          <p:cNvPr id="91139" name="Rectangle 6"/>
          <p:cNvSpPr>
            <a:spLocks noGrp="1" noChangeArrowheads="1"/>
          </p:cNvSpPr>
          <p:nvPr>
            <p:ph type="body" sz="half" idx="2"/>
          </p:nvPr>
        </p:nvSpPr>
        <p:spPr/>
        <p:txBody>
          <a:bodyPr/>
          <a:lstStyle/>
          <a:p>
            <a:pPr eaLnBrk="1" hangingPunct="1"/>
            <a:r>
              <a:rPr lang="en-US" sz="2800" smtClean="0">
                <a:solidFill>
                  <a:srgbClr val="000000"/>
                </a:solidFill>
                <a:ea typeface="ＭＳ Ｐゴシック" charset="-128"/>
              </a:rPr>
              <a:t>This deviation may later progress to constant exotropia</a:t>
            </a:r>
            <a:endParaRPr lang="ar-SA" sz="2800" smtClean="0">
              <a:solidFill>
                <a:srgbClr val="000000"/>
              </a:solidFill>
              <a:ea typeface="ＭＳ Ｐゴシック" charset="-128"/>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r>
              <a:rPr lang="en-US" b="1" smtClean="0">
                <a:solidFill>
                  <a:srgbClr val="FF0000"/>
                </a:solidFill>
                <a:ea typeface="ＭＳ Ｐゴシック" charset="-128"/>
              </a:rPr>
              <a:t>Treatment </a:t>
            </a:r>
          </a:p>
        </p:txBody>
      </p:sp>
      <p:sp>
        <p:nvSpPr>
          <p:cNvPr id="3" name="Content Placeholder 2"/>
          <p:cNvSpPr>
            <a:spLocks noGrp="1"/>
          </p:cNvSpPr>
          <p:nvPr>
            <p:ph idx="1"/>
          </p:nvPr>
        </p:nvSpPr>
        <p:spPr/>
        <p:txBody>
          <a:bodyPr/>
          <a:lstStyle/>
          <a:p>
            <a:pPr marL="0" indent="0" eaLnBrk="1" hangingPunct="1">
              <a:buFont typeface="Wingdings 2" charset="0"/>
              <a:buNone/>
              <a:defRPr/>
            </a:pPr>
            <a:r>
              <a:rPr lang="en-US" dirty="0" smtClean="0"/>
              <a:t> </a:t>
            </a:r>
            <a:r>
              <a:rPr lang="en-US" dirty="0"/>
              <a:t> </a:t>
            </a:r>
            <a:r>
              <a:rPr lang="en-US" dirty="0" smtClean="0"/>
              <a:t>   </a:t>
            </a:r>
            <a:r>
              <a:rPr lang="en-US" b="1" dirty="0" smtClean="0">
                <a:solidFill>
                  <a:srgbClr val="000000"/>
                </a:solidFill>
              </a:rPr>
              <a:t>1.Surgical  </a:t>
            </a:r>
            <a:r>
              <a:rPr lang="en-US" b="1" dirty="0">
                <a:solidFill>
                  <a:srgbClr val="000000"/>
                </a:solidFill>
              </a:rPr>
              <a:t>treatment.</a:t>
            </a:r>
          </a:p>
          <a:p>
            <a:pPr marL="0" indent="0" eaLnBrk="1" hangingPunct="1">
              <a:buFont typeface="Wingdings 2" charset="0"/>
              <a:buNone/>
              <a:defRPr/>
            </a:pPr>
            <a:r>
              <a:rPr lang="en-US" b="1" dirty="0">
                <a:solidFill>
                  <a:srgbClr val="000000"/>
                </a:solidFill>
              </a:rPr>
              <a:t>      </a:t>
            </a:r>
            <a:r>
              <a:rPr lang="en-US" b="1" dirty="0" smtClean="0">
                <a:solidFill>
                  <a:srgbClr val="000000"/>
                </a:solidFill>
              </a:rPr>
              <a:t>2. non </a:t>
            </a:r>
            <a:r>
              <a:rPr lang="en-US" b="1" dirty="0">
                <a:solidFill>
                  <a:srgbClr val="000000"/>
                </a:solidFill>
              </a:rPr>
              <a:t>surgical: alternate patching .</a:t>
            </a:r>
          </a:p>
          <a:p>
            <a:pPr marL="0" indent="0" eaLnBrk="1" hangingPunct="1">
              <a:buFont typeface="Wingdings 2" charset="0"/>
              <a:buNone/>
              <a:defRPr/>
            </a:pPr>
            <a:r>
              <a:rPr lang="en-US" b="1" dirty="0">
                <a:solidFill>
                  <a:srgbClr val="000000"/>
                </a:solidFill>
              </a:rPr>
              <a:t>                               over minus.</a:t>
            </a:r>
          </a:p>
          <a:p>
            <a:pPr>
              <a:buFont typeface="Wingdings 2" charset="0"/>
              <a:buChar char=""/>
              <a:defRPr/>
            </a:pPr>
            <a:endParaRPr lang="en-US" b="1" dirty="0">
              <a:solidFill>
                <a:srgbClr val="00000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0" y="1192213"/>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endParaRPr lang="en-US">
              <a:latin typeface="Times New Roman" charset="0"/>
              <a:ea typeface="ＭＳ Ｐゴシック" charset="0"/>
              <a:cs typeface="Times New Roman" charset="0"/>
            </a:endParaRPr>
          </a:p>
        </p:txBody>
      </p:sp>
      <p:sp>
        <p:nvSpPr>
          <p:cNvPr id="74755" name="Rectangle 3"/>
          <p:cNvSpPr>
            <a:spLocks noChangeArrowheads="1"/>
          </p:cNvSpPr>
          <p:nvPr/>
        </p:nvSpPr>
        <p:spPr bwMode="auto">
          <a:xfrm>
            <a:off x="1524000" y="2286000"/>
            <a:ext cx="7315200" cy="3581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r>
              <a:rPr lang="en-US" dirty="0">
                <a:solidFill>
                  <a:srgbClr val="000000"/>
                </a:solidFill>
                <a:latin typeface="Times New Roman" charset="0"/>
                <a:ea typeface="ＭＳ Ｐゴシック" charset="0"/>
                <a:cs typeface="Times New Roman" charset="0"/>
              </a:rPr>
              <a:t>1.poor  control.</a:t>
            </a:r>
          </a:p>
          <a:p>
            <a:pPr>
              <a:defRPr/>
            </a:pPr>
            <a:r>
              <a:rPr lang="en-US" dirty="0">
                <a:solidFill>
                  <a:srgbClr val="000000"/>
                </a:solidFill>
                <a:latin typeface="Times New Roman" charset="0"/>
                <a:ea typeface="ＭＳ Ｐゴシック" charset="0"/>
                <a:cs typeface="Times New Roman" charset="0"/>
              </a:rPr>
              <a:t>2.The deviation </a:t>
            </a:r>
            <a:r>
              <a:rPr lang="en-US" dirty="0" err="1">
                <a:solidFill>
                  <a:srgbClr val="000000"/>
                </a:solidFill>
                <a:latin typeface="Times New Roman" charset="0"/>
                <a:ea typeface="ＭＳ Ｐゴシック" charset="0"/>
                <a:cs typeface="Times New Roman" charset="0"/>
              </a:rPr>
              <a:t>ocures</a:t>
            </a:r>
            <a:r>
              <a:rPr lang="en-US" dirty="0">
                <a:solidFill>
                  <a:srgbClr val="000000"/>
                </a:solidFill>
                <a:latin typeface="Times New Roman" charset="0"/>
                <a:ea typeface="ＭＳ Ｐゴシック" charset="0"/>
                <a:cs typeface="Times New Roman" charset="0"/>
              </a:rPr>
              <a:t> more than 50% of time.</a:t>
            </a:r>
          </a:p>
          <a:p>
            <a:pPr>
              <a:defRPr/>
            </a:pPr>
            <a:r>
              <a:rPr lang="en-US" dirty="0">
                <a:solidFill>
                  <a:srgbClr val="000000"/>
                </a:solidFill>
                <a:latin typeface="Times New Roman" charset="0"/>
                <a:ea typeface="ＭＳ Ｐゴシック" charset="0"/>
                <a:cs typeface="Times New Roman" charset="0"/>
              </a:rPr>
              <a:t>3.Lost distance stereopsis .</a:t>
            </a:r>
            <a:endParaRPr lang="en-US" dirty="0">
              <a:latin typeface="Times New Roman" charset="0"/>
              <a:ea typeface="ＭＳ Ｐゴシック" charset="0"/>
              <a:cs typeface="Times New Roman" charset="0"/>
            </a:endParaRPr>
          </a:p>
        </p:txBody>
      </p:sp>
      <p:sp>
        <p:nvSpPr>
          <p:cNvPr id="74756" name="Rectangle 4"/>
          <p:cNvSpPr>
            <a:spLocks noChangeArrowheads="1"/>
          </p:cNvSpPr>
          <p:nvPr/>
        </p:nvSpPr>
        <p:spPr bwMode="auto">
          <a:xfrm>
            <a:off x="0" y="1192213"/>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endParaRPr lang="en-US">
              <a:latin typeface="Times New Roman" charset="0"/>
              <a:ea typeface="ＭＳ Ｐゴシック" charset="0"/>
              <a:cs typeface="Times New Roman" charset="0"/>
            </a:endParaRPr>
          </a:p>
        </p:txBody>
      </p:sp>
      <p:sp>
        <p:nvSpPr>
          <p:cNvPr id="74758" name="Rectangle 6"/>
          <p:cNvSpPr>
            <a:spLocks noChangeArrowheads="1"/>
          </p:cNvSpPr>
          <p:nvPr/>
        </p:nvSpPr>
        <p:spPr bwMode="auto">
          <a:xfrm>
            <a:off x="0" y="1192213"/>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endParaRPr lang="en-US">
              <a:latin typeface="Times New Roman" charset="0"/>
              <a:ea typeface="ＭＳ Ｐゴシック" charset="0"/>
              <a:cs typeface="Times New Roman" charset="0"/>
            </a:endParaRPr>
          </a:p>
        </p:txBody>
      </p:sp>
      <p:sp>
        <p:nvSpPr>
          <p:cNvPr id="98309" name="WordArt 9"/>
          <p:cNvSpPr>
            <a:spLocks noChangeArrowheads="1" noChangeShapeType="1" noTextEdit="1"/>
          </p:cNvSpPr>
          <p:nvPr/>
        </p:nvSpPr>
        <p:spPr bwMode="auto">
          <a:xfrm>
            <a:off x="1619250" y="762000"/>
            <a:ext cx="3638550" cy="523875"/>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defRPr/>
            </a:pPr>
            <a:r>
              <a:rPr lang="en-US" b="1" i="1" kern="10" dirty="0">
                <a:solidFill>
                  <a:srgbClr val="FF0000"/>
                </a:solidFill>
                <a:effectLst>
                  <a:outerShdw blurRad="63500" dist="46662" dir="2115817" algn="ctr" rotWithShape="0">
                    <a:srgbClr val="C0C0C0">
                      <a:alpha val="74997"/>
                    </a:srgbClr>
                  </a:outerShdw>
                </a:effectLst>
                <a:latin typeface="Times New Roman"/>
                <a:ea typeface="Times New Roman"/>
                <a:cs typeface="Times New Roman"/>
              </a:rPr>
              <a:t>Indications of surgery </a:t>
            </a:r>
            <a:r>
              <a:rPr lang="en-US" kern="10" dirty="0">
                <a:solidFill>
                  <a:srgbClr val="336699"/>
                </a:solidFill>
                <a:effectLst>
                  <a:outerShdw blurRad="63500" dist="46662" dir="2115817" algn="ctr" rotWithShape="0">
                    <a:srgbClr val="C0C0C0">
                      <a:alpha val="74997"/>
                    </a:srgbClr>
                  </a:outerShdw>
                </a:effectLst>
                <a:latin typeface="Times New Roman"/>
                <a:ea typeface="Times New Roman"/>
                <a:cs typeface="Times New Roman"/>
              </a:rPr>
              <a:t>:</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p:cNvSpPr>
          <p:nvPr>
            <p:ph type="title"/>
          </p:nvPr>
        </p:nvSpPr>
        <p:spPr/>
        <p:txBody>
          <a:bodyPr/>
          <a:lstStyle/>
          <a:p>
            <a:pPr eaLnBrk="1" hangingPunct="1"/>
            <a:r>
              <a:rPr lang="en-US" b="1" smtClean="0">
                <a:solidFill>
                  <a:srgbClr val="FF0000"/>
                </a:solidFill>
                <a:ea typeface="ＭＳ Ｐゴシック" charset="-128"/>
              </a:rPr>
              <a:t>Types of X(T)</a:t>
            </a:r>
          </a:p>
        </p:txBody>
      </p:sp>
      <p:graphicFrame>
        <p:nvGraphicFramePr>
          <p:cNvPr id="3" name="Content Placeholder 2"/>
          <p:cNvGraphicFramePr>
            <a:graphicFrameLocks noGrp="1"/>
          </p:cNvGraphicFramePr>
          <p:nvPr>
            <p:ph idx="1"/>
          </p:nvPr>
        </p:nvGraphicFramePr>
        <p:xfrm>
          <a:off x="549275" y="1600200"/>
          <a:ext cx="8042275"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p:txBody>
          <a:bodyPr/>
          <a:lstStyle/>
          <a:p>
            <a:r>
              <a:rPr lang="en-US" b="1" smtClean="0">
                <a:solidFill>
                  <a:srgbClr val="FF0000"/>
                </a:solidFill>
                <a:ea typeface="ＭＳ Ｐゴシック" charset="-128"/>
              </a:rPr>
              <a:t>Congenital XT</a:t>
            </a:r>
          </a:p>
        </p:txBody>
      </p:sp>
      <p:sp>
        <p:nvSpPr>
          <p:cNvPr id="96258" name="Content Placeholder 2"/>
          <p:cNvSpPr>
            <a:spLocks noGrp="1"/>
          </p:cNvSpPr>
          <p:nvPr>
            <p:ph idx="1"/>
          </p:nvPr>
        </p:nvSpPr>
        <p:spPr/>
        <p:txBody>
          <a:bodyPr/>
          <a:lstStyle/>
          <a:p>
            <a:r>
              <a:rPr lang="en-US" b="1" smtClean="0">
                <a:solidFill>
                  <a:srgbClr val="000000"/>
                </a:solidFill>
                <a:ea typeface="ＭＳ Ｐゴシック" charset="-128"/>
              </a:rPr>
              <a:t>Very rare.</a:t>
            </a:r>
          </a:p>
          <a:p>
            <a:r>
              <a:rPr lang="en-US" b="1" smtClean="0">
                <a:solidFill>
                  <a:srgbClr val="000000"/>
                </a:solidFill>
                <a:ea typeface="ＭＳ Ｐゴシック" charset="-128"/>
              </a:rPr>
              <a:t>Constant large angle </a:t>
            </a:r>
          </a:p>
          <a:p>
            <a:r>
              <a:rPr lang="en-US" b="1" smtClean="0">
                <a:solidFill>
                  <a:srgbClr val="000000"/>
                </a:solidFill>
                <a:ea typeface="ＭＳ Ｐゴシック" charset="-128"/>
              </a:rPr>
              <a:t>Poor fusion prognosis</a:t>
            </a:r>
          </a:p>
          <a:p>
            <a:r>
              <a:rPr lang="en-US" b="1" smtClean="0">
                <a:solidFill>
                  <a:srgbClr val="000000"/>
                </a:solidFill>
                <a:ea typeface="ＭＳ Ｐゴシック" charset="-128"/>
              </a:rPr>
              <a:t>High risk of amblyopia</a:t>
            </a:r>
          </a:p>
          <a:p>
            <a:r>
              <a:rPr lang="en-US" b="1" smtClean="0">
                <a:solidFill>
                  <a:srgbClr val="000000"/>
                </a:solidFill>
                <a:ea typeface="ＭＳ Ｐゴシック" charset="-128"/>
              </a:rPr>
              <a:t>Associated with craniofacial abnormalities,albinism,CP.</a:t>
            </a:r>
          </a:p>
          <a:p>
            <a:r>
              <a:rPr lang="en-US" b="1" smtClean="0">
                <a:solidFill>
                  <a:srgbClr val="000000"/>
                </a:solidFill>
                <a:ea typeface="ＭＳ Ｐゴシック" charset="-128"/>
              </a:rPr>
              <a:t>Tx: BLR Weakening.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p:txBody>
          <a:bodyPr/>
          <a:lstStyle/>
          <a:p>
            <a:pPr eaLnBrk="1" hangingPunct="1"/>
            <a:r>
              <a:rPr lang="en-US" sz="6600" smtClean="0">
                <a:solidFill>
                  <a:srgbClr val="FF0000"/>
                </a:solidFill>
                <a:ea typeface="ＭＳ Ｐゴシック" charset="-128"/>
              </a:rPr>
              <a:t>Consequenses</a:t>
            </a:r>
          </a:p>
        </p:txBody>
      </p:sp>
      <p:sp>
        <p:nvSpPr>
          <p:cNvPr id="122886" name="Text Box 6"/>
          <p:cNvSpPr txBox="1">
            <a:spLocks noChangeArrowheads="1"/>
          </p:cNvSpPr>
          <p:nvPr/>
        </p:nvSpPr>
        <p:spPr bwMode="auto">
          <a:xfrm>
            <a:off x="990600" y="2057400"/>
            <a:ext cx="7772400" cy="2862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endParaRPr lang="en-US" dirty="0">
              <a:solidFill>
                <a:srgbClr val="000000"/>
              </a:solidFill>
              <a:latin typeface="Times New Roman" charset="0"/>
              <a:ea typeface="ＭＳ Ｐゴシック" charset="0"/>
              <a:cs typeface="Times New Roman" charset="0"/>
            </a:endParaRPr>
          </a:p>
          <a:p>
            <a:pPr marL="571500" indent="-571500">
              <a:buFont typeface="Wingdings" charset="2"/>
              <a:buChar char="v"/>
              <a:defRPr/>
            </a:pPr>
            <a:r>
              <a:rPr lang="en-US" b="1" dirty="0">
                <a:solidFill>
                  <a:srgbClr val="000000"/>
                </a:solidFill>
                <a:latin typeface="Times New Roman" charset="0"/>
                <a:ea typeface="ＭＳ Ｐゴシック" charset="0"/>
                <a:cs typeface="Times New Roman" charset="0"/>
              </a:rPr>
              <a:t>Lazy eye (amblyopia) .</a:t>
            </a:r>
          </a:p>
          <a:p>
            <a:pPr marL="571500" indent="-571500">
              <a:buFont typeface="Wingdings" charset="2"/>
              <a:buChar char="v"/>
              <a:defRPr/>
            </a:pPr>
            <a:endParaRPr lang="en-US" b="1" dirty="0">
              <a:solidFill>
                <a:srgbClr val="000000"/>
              </a:solidFill>
              <a:latin typeface="Times New Roman" charset="0"/>
              <a:ea typeface="ＭＳ Ｐゴシック" charset="0"/>
              <a:cs typeface="Times New Roman" charset="0"/>
            </a:endParaRPr>
          </a:p>
          <a:p>
            <a:pPr marL="571500" indent="-571500">
              <a:buFont typeface="Wingdings" charset="2"/>
              <a:buChar char="v"/>
              <a:defRPr/>
            </a:pPr>
            <a:r>
              <a:rPr lang="en-US" b="1" dirty="0">
                <a:solidFill>
                  <a:srgbClr val="000000"/>
                </a:solidFill>
                <a:latin typeface="Times New Roman" charset="0"/>
                <a:ea typeface="ＭＳ Ｐゴシック" charset="0"/>
                <a:cs typeface="Times New Roman" charset="0"/>
              </a:rPr>
              <a:t>Double vision.</a:t>
            </a:r>
          </a:p>
          <a:p>
            <a:pPr marL="571500" indent="-571500">
              <a:buFont typeface="Wingdings" charset="2"/>
              <a:buChar char="v"/>
              <a:defRPr/>
            </a:pPr>
            <a:endParaRPr lang="en-US" b="1" dirty="0">
              <a:latin typeface="Times New Roman" charset="0"/>
              <a:ea typeface="ＭＳ Ｐゴシック" charset="0"/>
              <a:cs typeface="Times New Roman"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p:txBody>
          <a:bodyPr/>
          <a:lstStyle/>
          <a:p>
            <a:r>
              <a:rPr lang="en-US" b="1" smtClean="0">
                <a:solidFill>
                  <a:srgbClr val="FF0000"/>
                </a:solidFill>
                <a:ea typeface="ＭＳ Ｐゴシック" charset="-128"/>
              </a:rPr>
              <a:t>Sensory XT</a:t>
            </a:r>
          </a:p>
        </p:txBody>
      </p:sp>
      <p:sp>
        <p:nvSpPr>
          <p:cNvPr id="97282" name="Content Placeholder 2"/>
          <p:cNvSpPr>
            <a:spLocks noGrp="1"/>
          </p:cNvSpPr>
          <p:nvPr>
            <p:ph idx="1"/>
          </p:nvPr>
        </p:nvSpPr>
        <p:spPr/>
        <p:txBody>
          <a:bodyPr/>
          <a:lstStyle/>
          <a:p>
            <a:r>
              <a:rPr lang="en-US" b="1" smtClean="0">
                <a:solidFill>
                  <a:srgbClr val="000000"/>
                </a:solidFill>
                <a:ea typeface="ＭＳ Ｐゴシック" charset="-128"/>
              </a:rPr>
              <a:t>Blind eye drift outward .</a:t>
            </a:r>
          </a:p>
          <a:p>
            <a:r>
              <a:rPr lang="en-US" b="1" smtClean="0">
                <a:solidFill>
                  <a:srgbClr val="000000"/>
                </a:solidFill>
                <a:ea typeface="ＭＳ Ｐゴシック" charset="-128"/>
              </a:rPr>
              <a:t>SX.</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descr="77"/>
          <p:cNvPicPr>
            <a:picLocks noChangeAspect="1" noChangeArrowheads="1"/>
          </p:cNvPicPr>
          <p:nvPr/>
        </p:nvPicPr>
        <p:blipFill>
          <a:blip r:embed="rId3"/>
          <a:srcRect/>
          <a:stretch>
            <a:fillRect/>
          </a:stretch>
        </p:blipFill>
        <p:spPr bwMode="auto">
          <a:xfrm>
            <a:off x="-6248400" y="-3810000"/>
            <a:ext cx="21640800" cy="1447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b="1" smtClean="0">
                <a:solidFill>
                  <a:srgbClr val="FF0000"/>
                </a:solidFill>
                <a:ea typeface="ＭＳ Ｐゴシック" charset="-128"/>
              </a:rPr>
              <a:t>Convergence insufficiency </a:t>
            </a:r>
          </a:p>
        </p:txBody>
      </p:sp>
      <p:sp>
        <p:nvSpPr>
          <p:cNvPr id="100354" name="Content Placeholder 2"/>
          <p:cNvSpPr>
            <a:spLocks noGrp="1"/>
          </p:cNvSpPr>
          <p:nvPr>
            <p:ph idx="1"/>
          </p:nvPr>
        </p:nvSpPr>
        <p:spPr/>
        <p:txBody>
          <a:bodyPr/>
          <a:lstStyle/>
          <a:p>
            <a:r>
              <a:rPr lang="en-US" smtClean="0">
                <a:solidFill>
                  <a:schemeClr val="tx1"/>
                </a:solidFill>
                <a:ea typeface="ＭＳ Ｐゴシック" charset="-128"/>
              </a:rPr>
              <a:t>Inability to maintain the convergence on objects approching from D to N.</a:t>
            </a:r>
          </a:p>
          <a:p>
            <a:r>
              <a:rPr lang="en-US" smtClean="0">
                <a:solidFill>
                  <a:schemeClr val="tx1"/>
                </a:solidFill>
                <a:ea typeface="ＭＳ Ｐゴシック" charset="-128"/>
              </a:rPr>
              <a:t>C/O: asthenopia, diplopia .</a:t>
            </a:r>
          </a:p>
          <a:p>
            <a:r>
              <a:rPr lang="en-US" smtClean="0">
                <a:solidFill>
                  <a:schemeClr val="tx1"/>
                </a:solidFill>
                <a:ea typeface="ＭＳ Ｐゴシック" charset="-128"/>
              </a:rPr>
              <a:t>X or XT at N ,Stright at D.</a:t>
            </a:r>
          </a:p>
          <a:p>
            <a:r>
              <a:rPr lang="en-US" smtClean="0">
                <a:solidFill>
                  <a:schemeClr val="tx1"/>
                </a:solidFill>
                <a:ea typeface="ＭＳ Ｐゴシック" charset="-128"/>
              </a:rPr>
              <a:t>Remote near point of convergence (normal5-6cm).</a:t>
            </a:r>
          </a:p>
          <a:p>
            <a:r>
              <a:rPr lang="en-US" smtClean="0">
                <a:solidFill>
                  <a:schemeClr val="tx1"/>
                </a:solidFill>
                <a:ea typeface="ＭＳ Ｐゴシック" charset="-128"/>
              </a:rPr>
              <a:t>Tx: orthoptic exercise.</a:t>
            </a:r>
          </a:p>
          <a:p>
            <a:endParaRPr lang="en-US" smtClean="0">
              <a:ea typeface="ＭＳ Ｐゴシック" charset="-128"/>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title"/>
          </p:nvPr>
        </p:nvSpPr>
        <p:spPr/>
        <p:txBody>
          <a:bodyPr/>
          <a:lstStyle/>
          <a:p>
            <a:pPr eaLnBrk="1" hangingPunct="1"/>
            <a:r>
              <a:rPr lang="en-US" b="1" smtClean="0">
                <a:solidFill>
                  <a:srgbClr val="FF0000"/>
                </a:solidFill>
                <a:ea typeface="ＭＳ Ｐゴシック" charset="-128"/>
              </a:rPr>
              <a:t>Amblyopia</a:t>
            </a:r>
          </a:p>
        </p:txBody>
      </p:sp>
      <p:sp>
        <p:nvSpPr>
          <p:cNvPr id="119816" name="Text Box 8"/>
          <p:cNvSpPr txBox="1">
            <a:spLocks noChangeArrowheads="1"/>
          </p:cNvSpPr>
          <p:nvPr/>
        </p:nvSpPr>
        <p:spPr bwMode="auto">
          <a:xfrm>
            <a:off x="914400" y="1981200"/>
            <a:ext cx="8153400" cy="2862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dirty="0">
                <a:solidFill>
                  <a:srgbClr val="000000"/>
                </a:solidFill>
                <a:latin typeface="Times New Roman" charset="0"/>
                <a:ea typeface="ＭＳ Ｐゴシック" charset="0"/>
                <a:cs typeface="Times New Roman" charset="0"/>
              </a:rPr>
              <a:t>Amblyopia refers to reduced vision, uncorrectable with glasses or contact lenses, due to failure or incomplete development of the visual cortex of the brain.</a:t>
            </a:r>
            <a:endParaRPr lang="en-US" dirty="0">
              <a:latin typeface="Times New Roman" charset="0"/>
              <a:ea typeface="ＭＳ Ｐゴシック" charset="0"/>
              <a:cs typeface="Times New Roman"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p:txBody>
          <a:bodyPr/>
          <a:lstStyle/>
          <a:p>
            <a:r>
              <a:rPr lang="en-US" smtClean="0">
                <a:solidFill>
                  <a:srgbClr val="FF0000"/>
                </a:solidFill>
                <a:ea typeface="ＭＳ Ｐゴシック" charset="-128"/>
              </a:rPr>
              <a:t>Amblyopia </a:t>
            </a:r>
          </a:p>
        </p:txBody>
      </p:sp>
      <p:sp>
        <p:nvSpPr>
          <p:cNvPr id="103426" name="Content Placeholder 2"/>
          <p:cNvSpPr>
            <a:spLocks noGrp="1"/>
          </p:cNvSpPr>
          <p:nvPr>
            <p:ph idx="1"/>
          </p:nvPr>
        </p:nvSpPr>
        <p:spPr/>
        <p:txBody>
          <a:bodyPr/>
          <a:lstStyle/>
          <a:p>
            <a:endParaRPr lang="en-US" smtClean="0">
              <a:ea typeface="ＭＳ Ｐゴシック" charset="-128"/>
            </a:endParaRPr>
          </a:p>
          <a:p>
            <a:r>
              <a:rPr lang="en-US" smtClean="0">
                <a:solidFill>
                  <a:srgbClr val="000000"/>
                </a:solidFill>
                <a:ea typeface="ＭＳ Ｐゴシック" charset="-128"/>
              </a:rPr>
              <a:t>VA is &lt;20/40 or 2 lines below the good eye .</a:t>
            </a:r>
          </a:p>
          <a:p>
            <a:r>
              <a:rPr lang="en-US" smtClean="0">
                <a:solidFill>
                  <a:srgbClr val="000000"/>
                </a:solidFill>
                <a:ea typeface="ＭＳ Ｐゴシック" charset="-128"/>
              </a:rPr>
              <a:t>2 ~4%.</a:t>
            </a:r>
          </a:p>
          <a:p>
            <a:r>
              <a:rPr lang="en-US" smtClean="0">
                <a:solidFill>
                  <a:srgbClr val="000000"/>
                </a:solidFill>
                <a:ea typeface="ＭＳ Ｐゴシック" charset="-128"/>
              </a:rPr>
              <a:t>Almost during visual immaturity till the 9</a:t>
            </a:r>
            <a:r>
              <a:rPr lang="en-US" baseline="30000" smtClean="0">
                <a:solidFill>
                  <a:srgbClr val="000000"/>
                </a:solidFill>
                <a:ea typeface="ＭＳ Ｐゴシック" charset="-128"/>
              </a:rPr>
              <a:t>th</a:t>
            </a:r>
            <a:r>
              <a:rPr lang="en-US" smtClean="0">
                <a:solidFill>
                  <a:srgbClr val="000000"/>
                </a:solidFill>
                <a:ea typeface="ＭＳ Ｐゴシック" charset="-128"/>
              </a:rPr>
              <a:t> BD.</a:t>
            </a:r>
          </a:p>
          <a:p>
            <a:r>
              <a:rPr lang="en-US" smtClean="0">
                <a:solidFill>
                  <a:srgbClr val="000000"/>
                </a:solidFill>
                <a:ea typeface="ＭＳ Ｐゴシック" charset="-128"/>
              </a:rPr>
              <a:t>Unilateral or bilateral</a:t>
            </a:r>
            <a:r>
              <a:rPr lang="en-US" smtClean="0">
                <a:ea typeface="ＭＳ Ｐゴシック" charset="-128"/>
              </a:rPr>
              <a:t>. </a:t>
            </a:r>
          </a:p>
          <a:p>
            <a:endParaRPr lang="en-US" smtClean="0">
              <a:ea typeface="ＭＳ Ｐゴシック" charset="-128"/>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p:cNvSpPr>
            <a:spLocks noGrp="1"/>
          </p:cNvSpPr>
          <p:nvPr>
            <p:ph type="title"/>
          </p:nvPr>
        </p:nvSpPr>
        <p:spPr/>
        <p:txBody>
          <a:bodyPr/>
          <a:lstStyle/>
          <a:p>
            <a:pPr>
              <a:defRPr/>
            </a:pPr>
            <a:r>
              <a:rPr lang="en-US" b="1" dirty="0" err="1">
                <a:solidFill>
                  <a:schemeClr val="accent6">
                    <a:lumMod val="50000"/>
                  </a:schemeClr>
                </a:solidFill>
              </a:rPr>
              <a:t>Calssification</a:t>
            </a:r>
            <a:endParaRPr lang="en-US" b="1" dirty="0">
              <a:solidFill>
                <a:schemeClr val="accent6">
                  <a:lumMod val="50000"/>
                </a:schemeClr>
              </a:solidFill>
            </a:endParaRPr>
          </a:p>
        </p:txBody>
      </p:sp>
      <p:graphicFrame>
        <p:nvGraphicFramePr>
          <p:cNvPr id="4" name="Content Placeholder 3"/>
          <p:cNvGraphicFramePr>
            <a:graphicFrameLocks noGrp="1"/>
          </p:cNvGraphicFramePr>
          <p:nvPr>
            <p:ph idx="1"/>
          </p:nvPr>
        </p:nvGraphicFramePr>
        <p:xfrm>
          <a:off x="549275" y="1600200"/>
          <a:ext cx="8042275"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p:cNvSpPr>
            <a:spLocks noGrp="1"/>
          </p:cNvSpPr>
          <p:nvPr>
            <p:ph type="title"/>
          </p:nvPr>
        </p:nvSpPr>
        <p:spPr/>
        <p:txBody>
          <a:bodyPr/>
          <a:lstStyle/>
          <a:p>
            <a:pPr>
              <a:defRPr/>
            </a:pPr>
            <a:r>
              <a:rPr lang="en-US" b="1" dirty="0">
                <a:solidFill>
                  <a:schemeClr val="accent6"/>
                </a:solidFill>
              </a:rPr>
              <a:t>Criteria of </a:t>
            </a:r>
            <a:r>
              <a:rPr lang="en-US" b="1" dirty="0" err="1">
                <a:solidFill>
                  <a:schemeClr val="accent6"/>
                </a:solidFill>
              </a:rPr>
              <a:t>Dx</a:t>
            </a:r>
            <a:endParaRPr lang="en-US" b="1" dirty="0">
              <a:solidFill>
                <a:schemeClr val="accent6"/>
              </a:solidFill>
            </a:endParaRPr>
          </a:p>
        </p:txBody>
      </p:sp>
      <p:sp>
        <p:nvSpPr>
          <p:cNvPr id="3" name="Content Placeholder 2"/>
          <p:cNvSpPr>
            <a:spLocks noGrp="1"/>
          </p:cNvSpPr>
          <p:nvPr>
            <p:ph idx="1"/>
          </p:nvPr>
        </p:nvSpPr>
        <p:spPr/>
        <p:txBody>
          <a:bodyPr/>
          <a:lstStyle/>
          <a:p>
            <a:pPr>
              <a:buFont typeface="Wingdings 2" charset="0"/>
              <a:buChar char=""/>
              <a:defRPr/>
            </a:pPr>
            <a:endParaRPr lang="en-US" dirty="0" smtClean="0"/>
          </a:p>
          <a:p>
            <a:pPr>
              <a:buFont typeface="Wingdings 2" charset="0"/>
              <a:buChar char=""/>
              <a:defRPr/>
            </a:pPr>
            <a:r>
              <a:rPr lang="en-US" b="1" dirty="0" smtClean="0">
                <a:solidFill>
                  <a:srgbClr val="000000"/>
                </a:solidFill>
              </a:rPr>
              <a:t>VA&lt;20/40 OU or in one eye.</a:t>
            </a:r>
          </a:p>
          <a:p>
            <a:pPr>
              <a:buFont typeface="Wingdings 2" charset="0"/>
              <a:buChar char=""/>
              <a:defRPr/>
            </a:pPr>
            <a:r>
              <a:rPr lang="en-US" b="1" dirty="0" err="1" smtClean="0">
                <a:solidFill>
                  <a:srgbClr val="000000"/>
                </a:solidFill>
              </a:rPr>
              <a:t>FHx</a:t>
            </a:r>
            <a:r>
              <a:rPr lang="en-US" b="1" dirty="0" smtClean="0">
                <a:solidFill>
                  <a:srgbClr val="000000"/>
                </a:solidFill>
              </a:rPr>
              <a:t>.</a:t>
            </a:r>
          </a:p>
          <a:p>
            <a:pPr>
              <a:buFont typeface="Wingdings 2" charset="0"/>
              <a:buChar char=""/>
              <a:defRPr/>
            </a:pPr>
            <a:r>
              <a:rPr lang="en-US" b="1" dirty="0" err="1" smtClean="0">
                <a:solidFill>
                  <a:srgbClr val="000000"/>
                </a:solidFill>
              </a:rPr>
              <a:t>Hx</a:t>
            </a:r>
            <a:r>
              <a:rPr lang="en-US" b="1" dirty="0" smtClean="0">
                <a:solidFill>
                  <a:srgbClr val="000000"/>
                </a:solidFill>
              </a:rPr>
              <a:t> of visual deprivation during  infancy .</a:t>
            </a:r>
          </a:p>
          <a:p>
            <a:pPr marL="0" indent="0">
              <a:buFont typeface="Wingdings 2" charset="0"/>
              <a:buNone/>
              <a:defRPr/>
            </a:pPr>
            <a:endParaRPr lang="en-US" dirty="0" smtClean="0">
              <a:solidFill>
                <a:srgbClr val="000000"/>
              </a:solidFill>
            </a:endParaRPr>
          </a:p>
          <a:p>
            <a:pPr>
              <a:buFont typeface="Wingdings 2" charset="0"/>
              <a:buChar char=""/>
              <a:defRPr/>
            </a:pPr>
            <a:endParaRPr lang="en-US" dirty="0">
              <a:solidFill>
                <a:srgbClr val="000000"/>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p:cNvSpPr>
            <a:spLocks noGrp="1"/>
          </p:cNvSpPr>
          <p:nvPr>
            <p:ph type="title"/>
          </p:nvPr>
        </p:nvSpPr>
        <p:spPr/>
        <p:txBody>
          <a:bodyPr/>
          <a:lstStyle/>
          <a:p>
            <a:r>
              <a:rPr lang="en-US" smtClean="0">
                <a:solidFill>
                  <a:srgbClr val="C00000"/>
                </a:solidFill>
                <a:ea typeface="ＭＳ Ｐゴシック" charset="-128"/>
              </a:rPr>
              <a:t>Treatment</a:t>
            </a:r>
          </a:p>
        </p:txBody>
      </p:sp>
      <p:sp>
        <p:nvSpPr>
          <p:cNvPr id="107522" name="Content Placeholder 2"/>
          <p:cNvSpPr>
            <a:spLocks noGrp="1"/>
          </p:cNvSpPr>
          <p:nvPr>
            <p:ph idx="1"/>
          </p:nvPr>
        </p:nvSpPr>
        <p:spPr/>
        <p:txBody>
          <a:bodyPr/>
          <a:lstStyle/>
          <a:p>
            <a:endParaRPr lang="en-US" smtClean="0">
              <a:ea typeface="ＭＳ Ｐゴシック" charset="-128"/>
            </a:endParaRPr>
          </a:p>
          <a:p>
            <a:r>
              <a:rPr lang="en-US" b="1" smtClean="0">
                <a:solidFill>
                  <a:srgbClr val="000000"/>
                </a:solidFill>
                <a:ea typeface="ＭＳ Ｐゴシック" charset="-128"/>
              </a:rPr>
              <a:t>Optical correction.</a:t>
            </a:r>
          </a:p>
          <a:p>
            <a:r>
              <a:rPr lang="en-US" b="1" smtClean="0">
                <a:solidFill>
                  <a:srgbClr val="000000"/>
                </a:solidFill>
                <a:ea typeface="ＭＳ Ｐゴシック" charset="-128"/>
              </a:rPr>
              <a:t>PTO.</a:t>
            </a:r>
          </a:p>
          <a:p>
            <a:r>
              <a:rPr lang="en-US" b="1" smtClean="0">
                <a:solidFill>
                  <a:srgbClr val="000000"/>
                </a:solidFill>
                <a:ea typeface="ＭＳ Ｐゴシック" charset="-128"/>
              </a:rPr>
              <a:t>Defocusing (penalization).</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4" descr="EyePatch1"/>
          <p:cNvPicPr>
            <a:picLocks noChangeAspect="1" noChangeArrowheads="1"/>
          </p:cNvPicPr>
          <p:nvPr/>
        </p:nvPicPr>
        <p:blipFill>
          <a:blip r:embed="rId3"/>
          <a:srcRect/>
          <a:stretch>
            <a:fillRect/>
          </a:stretch>
        </p:blipFill>
        <p:spPr bwMode="auto">
          <a:xfrm>
            <a:off x="1763713" y="1916113"/>
            <a:ext cx="4824412" cy="4465637"/>
          </a:xfrm>
          <a:prstGeom prst="rect">
            <a:avLst/>
          </a:prstGeom>
          <a:noFill/>
          <a:ln w="9525">
            <a:noFill/>
            <a:miter lim="800000"/>
            <a:headEnd/>
            <a:tailEnd/>
          </a:ln>
        </p:spPr>
      </p:pic>
      <p:sp>
        <p:nvSpPr>
          <p:cNvPr id="109570" name="TextBox 1"/>
          <p:cNvSpPr txBox="1">
            <a:spLocks noChangeArrowheads="1"/>
          </p:cNvSpPr>
          <p:nvPr/>
        </p:nvSpPr>
        <p:spPr bwMode="auto">
          <a:xfrm>
            <a:off x="2205038" y="1016000"/>
            <a:ext cx="1928812" cy="646113"/>
          </a:xfrm>
          <a:prstGeom prst="rect">
            <a:avLst/>
          </a:prstGeom>
          <a:noFill/>
          <a:ln w="9525">
            <a:noFill/>
            <a:miter lim="800000"/>
            <a:headEnd/>
            <a:tailEnd/>
          </a:ln>
        </p:spPr>
        <p:txBody>
          <a:bodyPr wrap="none">
            <a:spAutoFit/>
          </a:bodyPr>
          <a:lstStyle/>
          <a:p>
            <a:pPr algn="ctr"/>
            <a:r>
              <a:rPr lang="en-US" b="1">
                <a:solidFill>
                  <a:srgbClr val="C00000"/>
                </a:solidFill>
              </a:rPr>
              <a:t>Patching </a:t>
            </a:r>
            <a:r>
              <a:rPr lang="en-US"/>
              <a:t> </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p:cNvSpPr>
            <a:spLocks noGrp="1"/>
          </p:cNvSpPr>
          <p:nvPr>
            <p:ph type="title"/>
          </p:nvPr>
        </p:nvSpPr>
        <p:spPr/>
        <p:txBody>
          <a:bodyPr/>
          <a:lstStyle/>
          <a:p>
            <a:r>
              <a:rPr lang="en-US" b="1" smtClean="0">
                <a:solidFill>
                  <a:srgbClr val="C00000"/>
                </a:solidFill>
                <a:ea typeface="ＭＳ Ｐゴシック" charset="-128"/>
              </a:rPr>
              <a:t>Leukocoria</a:t>
            </a:r>
          </a:p>
        </p:txBody>
      </p:sp>
      <p:pic>
        <p:nvPicPr>
          <p:cNvPr id="111618" name="Content Placeholder 5" descr="Leukocoria.jpg"/>
          <p:cNvPicPr>
            <a:picLocks noGrp="1" noChangeAspect="1"/>
          </p:cNvPicPr>
          <p:nvPr>
            <p:ph idx="1"/>
          </p:nvPr>
        </p:nvPicPr>
        <p:blipFill>
          <a:blip r:embed="rId2"/>
          <a:srcRect l="4327" r="4327"/>
          <a:stretch>
            <a:fillRect/>
          </a:stretch>
        </p:blip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r>
              <a:rPr lang="en-US" b="1" smtClean="0">
                <a:solidFill>
                  <a:srgbClr val="FF0000"/>
                </a:solidFill>
                <a:ea typeface="ＭＳ Ｐゴシック" charset="-128"/>
              </a:rPr>
              <a:t>Tests for deviation</a:t>
            </a:r>
          </a:p>
        </p:txBody>
      </p:sp>
      <p:sp>
        <p:nvSpPr>
          <p:cNvPr id="26626" name="Content Placeholder 2"/>
          <p:cNvSpPr>
            <a:spLocks noGrp="1"/>
          </p:cNvSpPr>
          <p:nvPr>
            <p:ph idx="1"/>
          </p:nvPr>
        </p:nvSpPr>
        <p:spPr/>
        <p:txBody>
          <a:bodyPr/>
          <a:lstStyle/>
          <a:p>
            <a:pPr marL="0" indent="0">
              <a:buFont typeface="Wingdings 2" pitchFamily="18" charset="2"/>
              <a:buNone/>
            </a:pPr>
            <a:r>
              <a:rPr lang="en-US" b="1" smtClean="0">
                <a:solidFill>
                  <a:srgbClr val="000000"/>
                </a:solidFill>
                <a:ea typeface="ＭＳ Ｐゴシック" charset="-128"/>
              </a:rPr>
              <a:t>1.Hirschberg test :</a:t>
            </a:r>
          </a:p>
          <a:p>
            <a:pPr marL="0" indent="0">
              <a:buFont typeface="Wingdings 2" pitchFamily="18" charset="2"/>
              <a:buNone/>
            </a:pPr>
            <a:r>
              <a:rPr lang="en-US" b="1" smtClean="0">
                <a:solidFill>
                  <a:srgbClr val="000000"/>
                </a:solidFill>
                <a:ea typeface="ＭＳ Ｐゴシック" charset="-128"/>
              </a:rPr>
              <a:t>            1mm from pupil center=15PD or 7</a:t>
            </a:r>
            <a:r>
              <a:rPr lang="en-US" b="1" baseline="30000" smtClean="0">
                <a:solidFill>
                  <a:srgbClr val="000000"/>
                </a:solidFill>
                <a:ea typeface="ＭＳ Ｐゴシック" charset="-128"/>
              </a:rPr>
              <a:t>o</a:t>
            </a:r>
            <a:r>
              <a:rPr lang="en-US" b="1" smtClean="0">
                <a:solidFill>
                  <a:srgbClr val="000000"/>
                </a:solidFill>
                <a:ea typeface="ＭＳ Ｐゴシック" charset="-128"/>
              </a:rPr>
              <a:t> . </a:t>
            </a:r>
          </a:p>
          <a:p>
            <a:pPr marL="0" indent="0">
              <a:buFont typeface="Wingdings 2" pitchFamily="18" charset="2"/>
              <a:buNone/>
            </a:pPr>
            <a:r>
              <a:rPr lang="en-US" b="1" smtClean="0">
                <a:solidFill>
                  <a:srgbClr val="000000"/>
                </a:solidFill>
                <a:ea typeface="ＭＳ Ｐゴシック" charset="-128"/>
              </a:rPr>
              <a:t>2-Krimsky :</a:t>
            </a:r>
          </a:p>
          <a:p>
            <a:pPr marL="0" indent="0">
              <a:buFont typeface="Wingdings 2" pitchFamily="18" charset="2"/>
              <a:buNone/>
            </a:pPr>
            <a:r>
              <a:rPr lang="en-US" b="1" smtClean="0">
                <a:solidFill>
                  <a:srgbClr val="000000"/>
                </a:solidFill>
                <a:ea typeface="ＭＳ Ｐゴシック" charset="-128"/>
              </a:rPr>
              <a:t>place prism on fixating eye until control reflex in     deviated eye .</a:t>
            </a:r>
          </a:p>
          <a:p>
            <a:pPr marL="0" indent="0">
              <a:buFont typeface="Wingdings 2" pitchFamily="18" charset="2"/>
              <a:buNone/>
            </a:pPr>
            <a:r>
              <a:rPr lang="en-US" b="1" smtClean="0">
                <a:solidFill>
                  <a:srgbClr val="000000"/>
                </a:solidFill>
                <a:ea typeface="ＭＳ Ｐゴシック" charset="-128"/>
              </a:rPr>
              <a:t>3.Cover test .</a:t>
            </a:r>
          </a:p>
          <a:p>
            <a:pPr marL="0" indent="0">
              <a:buFont typeface="Wingdings 2" pitchFamily="18" charset="2"/>
              <a:buNone/>
            </a:pPr>
            <a:r>
              <a:rPr lang="en-US" b="1" smtClean="0">
                <a:solidFill>
                  <a:srgbClr val="000000"/>
                </a:solidFill>
                <a:ea typeface="ＭＳ Ｐゴシック" charset="-128"/>
              </a:rPr>
              <a:t>4.Prism cover test.</a:t>
            </a:r>
          </a:p>
          <a:p>
            <a:pPr marL="0" indent="0">
              <a:buFont typeface="Wingdings 2" pitchFamily="18" charset="2"/>
              <a:buNone/>
            </a:pPr>
            <a:endParaRPr lang="en-US" smtClean="0">
              <a:ea typeface="ＭＳ Ｐゴシック" charset="-128"/>
            </a:endParaRPr>
          </a:p>
          <a:p>
            <a:pPr marL="0" indent="0">
              <a:buFont typeface="Wingdings 2" pitchFamily="18" charset="2"/>
              <a:buNone/>
            </a:pPr>
            <a:endParaRPr lang="en-US" smtClean="0">
              <a:ea typeface="ＭＳ Ｐゴシック" charset="-128"/>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p:cNvSpPr>
            <a:spLocks noGrp="1"/>
          </p:cNvSpPr>
          <p:nvPr>
            <p:ph type="title"/>
          </p:nvPr>
        </p:nvSpPr>
        <p:spPr/>
        <p:txBody>
          <a:bodyPr/>
          <a:lstStyle/>
          <a:p>
            <a:endParaRPr lang="en-US" smtClean="0">
              <a:ea typeface="ＭＳ Ｐゴシック" charset="-128"/>
            </a:endParaRPr>
          </a:p>
        </p:txBody>
      </p:sp>
      <p:pic>
        <p:nvPicPr>
          <p:cNvPr id="112642" name="Content Placeholder 3" descr="RetinoplastomaTHUMB.jpg"/>
          <p:cNvPicPr>
            <a:picLocks noGrp="1" noChangeAspect="1"/>
          </p:cNvPicPr>
          <p:nvPr>
            <p:ph idx="1"/>
          </p:nvPr>
        </p:nvPicPr>
        <p:blipFill>
          <a:blip r:embed="rId2"/>
          <a:srcRect t="23103" b="23103"/>
          <a:stretch>
            <a:fillRect/>
          </a:stretch>
        </p:blip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p:cNvSpPr>
            <a:spLocks noGrp="1"/>
          </p:cNvSpPr>
          <p:nvPr>
            <p:ph type="title"/>
          </p:nvPr>
        </p:nvSpPr>
        <p:spPr/>
        <p:txBody>
          <a:bodyPr/>
          <a:lstStyle/>
          <a:p>
            <a:endParaRPr lang="en-US" smtClean="0">
              <a:ea typeface="ＭＳ Ｐゴシック" charset="-128"/>
            </a:endParaRPr>
          </a:p>
        </p:txBody>
      </p:sp>
      <p:pic>
        <p:nvPicPr>
          <p:cNvPr id="113666" name="Content Placeholder 3" descr="5616321394_fdba1ea177_b.jpg"/>
          <p:cNvPicPr>
            <a:picLocks noGrp="1" noChangeAspect="1"/>
          </p:cNvPicPr>
          <p:nvPr>
            <p:ph idx="1"/>
          </p:nvPr>
        </p:nvPicPr>
        <p:blipFill>
          <a:blip r:embed="rId2"/>
          <a:srcRect t="10384" b="10384"/>
          <a:stretch>
            <a:fillRect/>
          </a:stretch>
        </p:blip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1"/>
          <p:cNvSpPr>
            <a:spLocks noGrp="1"/>
          </p:cNvSpPr>
          <p:nvPr>
            <p:ph type="title"/>
          </p:nvPr>
        </p:nvSpPr>
        <p:spPr/>
        <p:txBody>
          <a:bodyPr/>
          <a:lstStyle/>
          <a:p>
            <a:r>
              <a:rPr lang="en-US" b="1" smtClean="0">
                <a:solidFill>
                  <a:srgbClr val="C00000"/>
                </a:solidFill>
                <a:ea typeface="ＭＳ Ｐゴシック" charset="-128"/>
              </a:rPr>
              <a:t>Leukocoria</a:t>
            </a:r>
          </a:p>
        </p:txBody>
      </p:sp>
      <p:sp>
        <p:nvSpPr>
          <p:cNvPr id="114690" name="Content Placeholder 2"/>
          <p:cNvSpPr>
            <a:spLocks noGrp="1"/>
          </p:cNvSpPr>
          <p:nvPr>
            <p:ph idx="1"/>
          </p:nvPr>
        </p:nvSpPr>
        <p:spPr/>
        <p:txBody>
          <a:bodyPr/>
          <a:lstStyle/>
          <a:p>
            <a:r>
              <a:rPr lang="en-US" b="1" smtClean="0">
                <a:solidFill>
                  <a:srgbClr val="000000"/>
                </a:solidFill>
                <a:ea typeface="ＭＳ Ｐゴシック" charset="-128"/>
              </a:rPr>
              <a:t>Cataract .</a:t>
            </a:r>
          </a:p>
          <a:p>
            <a:r>
              <a:rPr lang="en-US" b="1" smtClean="0">
                <a:solidFill>
                  <a:srgbClr val="000000"/>
                </a:solidFill>
                <a:ea typeface="ＭＳ Ｐゴシック" charset="-128"/>
              </a:rPr>
              <a:t>RB.</a:t>
            </a:r>
          </a:p>
          <a:p>
            <a:r>
              <a:rPr lang="en-US" b="1" smtClean="0">
                <a:solidFill>
                  <a:srgbClr val="000000"/>
                </a:solidFill>
                <a:ea typeface="ＭＳ Ｐゴシック" charset="-128"/>
              </a:rPr>
              <a:t>PHPV</a:t>
            </a:r>
          </a:p>
          <a:p>
            <a:r>
              <a:rPr lang="en-US" b="1" smtClean="0">
                <a:solidFill>
                  <a:srgbClr val="000000"/>
                </a:solidFill>
                <a:ea typeface="ＭＳ Ｐゴシック" charset="-128"/>
              </a:rPr>
              <a:t>COLOBOMA</a:t>
            </a:r>
          </a:p>
          <a:p>
            <a:r>
              <a:rPr lang="en-US" b="1" smtClean="0">
                <a:solidFill>
                  <a:srgbClr val="000000"/>
                </a:solidFill>
                <a:ea typeface="ＭＳ Ｐゴシック" charset="-128"/>
              </a:rPr>
              <a:t>RD.</a:t>
            </a:r>
          </a:p>
          <a:p>
            <a:r>
              <a:rPr lang="en-US" b="1" smtClean="0">
                <a:solidFill>
                  <a:srgbClr val="000000"/>
                </a:solidFill>
                <a:ea typeface="ＭＳ Ｐゴシック" charset="-128"/>
              </a:rPr>
              <a:t>Astrocytoma</a:t>
            </a:r>
          </a:p>
          <a:p>
            <a:r>
              <a:rPr lang="en-US" b="1" smtClean="0">
                <a:solidFill>
                  <a:srgbClr val="000000"/>
                </a:solidFill>
                <a:ea typeface="ＭＳ Ｐゴシック" charset="-128"/>
              </a:rPr>
              <a:t>Coat</a:t>
            </a:r>
            <a:r>
              <a:rPr lang="en-US" altLang="en-US" b="1" smtClean="0">
                <a:solidFill>
                  <a:srgbClr val="000000"/>
                </a:solidFill>
                <a:ea typeface="ＭＳ Ｐゴシック" charset="-128"/>
              </a:rPr>
              <a:t>’</a:t>
            </a:r>
            <a:r>
              <a:rPr lang="en-US" b="1" smtClean="0">
                <a:solidFill>
                  <a:srgbClr val="000000"/>
                </a:solidFill>
                <a:ea typeface="ＭＳ Ｐゴシック" charset="-128"/>
              </a:rPr>
              <a:t>s disease, uveitis .</a:t>
            </a:r>
          </a:p>
          <a:p>
            <a:endParaRPr lang="en-US" b="1" smtClean="0">
              <a:solidFill>
                <a:srgbClr val="000000"/>
              </a:solidFill>
              <a:ea typeface="ＭＳ Ｐゴシック" charset="-128"/>
            </a:endParaRPr>
          </a:p>
          <a:p>
            <a:endParaRPr lang="en-US" smtClean="0">
              <a:ea typeface="ＭＳ Ｐゴシック" charset="-128"/>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p:cNvSpPr>
            <a:spLocks noGrp="1"/>
          </p:cNvSpPr>
          <p:nvPr>
            <p:ph type="title"/>
          </p:nvPr>
        </p:nvSpPr>
        <p:spPr/>
        <p:txBody>
          <a:bodyPr/>
          <a:lstStyle/>
          <a:p>
            <a:endParaRPr lang="en-US" smtClean="0">
              <a:ea typeface="ＭＳ Ｐゴシック" charset="-128"/>
            </a:endParaRPr>
          </a:p>
        </p:txBody>
      </p:sp>
      <p:sp>
        <p:nvSpPr>
          <p:cNvPr id="115714" name="Content Placeholder 2"/>
          <p:cNvSpPr>
            <a:spLocks noGrp="1"/>
          </p:cNvSpPr>
          <p:nvPr>
            <p:ph idx="1"/>
          </p:nvPr>
        </p:nvSpPr>
        <p:spPr/>
        <p:txBody>
          <a:bodyPr/>
          <a:lstStyle/>
          <a:p>
            <a:pPr marL="0" indent="0">
              <a:buFont typeface="Wingdings 2" pitchFamily="18" charset="2"/>
              <a:buNone/>
            </a:pPr>
            <a:endParaRPr lang="en-US" smtClean="0">
              <a:ea typeface="ＭＳ Ｐゴシック" charset="-128"/>
            </a:endParaRPr>
          </a:p>
          <a:p>
            <a:pPr marL="0" indent="0">
              <a:buFont typeface="Wingdings 2" pitchFamily="18" charset="2"/>
              <a:buNone/>
            </a:pPr>
            <a:endParaRPr lang="en-US" smtClean="0">
              <a:ea typeface="ＭＳ Ｐゴシック" charset="-128"/>
            </a:endParaRPr>
          </a:p>
          <a:p>
            <a:pPr marL="0" indent="0" algn="ctr">
              <a:buFont typeface="Wingdings 2" pitchFamily="18" charset="2"/>
              <a:buNone/>
            </a:pPr>
            <a:r>
              <a:rPr lang="en-US" sz="4800" b="1" smtClean="0">
                <a:solidFill>
                  <a:srgbClr val="FF0000"/>
                </a:solidFill>
                <a:ea typeface="ＭＳ Ｐゴシック" charset="-128"/>
              </a:rPr>
              <a:t>Thank you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US" smtClean="0">
                <a:solidFill>
                  <a:srgbClr val="FF0000"/>
                </a:solidFill>
                <a:ea typeface="ＭＳ Ｐゴシック" charset="-128"/>
              </a:rPr>
              <a:t>Hirschberg test</a:t>
            </a:r>
          </a:p>
        </p:txBody>
      </p:sp>
      <p:pic>
        <p:nvPicPr>
          <p:cNvPr id="27650" name="Picture 5" descr="Untitled-1"/>
          <p:cNvPicPr>
            <a:picLocks noGrp="1" noChangeAspect="1" noChangeArrowheads="1"/>
          </p:cNvPicPr>
          <p:nvPr>
            <p:ph idx="1"/>
          </p:nvPr>
        </p:nvPicPr>
        <p:blipFill>
          <a:blip r:embed="rId2"/>
          <a:srcRect l="11395" r="11395"/>
          <a:stretch>
            <a:fillRect/>
          </a:stretch>
        </p:blipFill>
        <p:spPr>
          <a:xfrm>
            <a:off x="1258888" y="3357563"/>
            <a:ext cx="6049962" cy="1439862"/>
          </a:xfrm>
          <a:noFill/>
        </p:spPr>
      </p:pic>
      <p:pic>
        <p:nvPicPr>
          <p:cNvPr id="27651" name="Picture 4" descr="Untitled-2"/>
          <p:cNvPicPr>
            <a:picLocks noChangeAspect="1" noChangeArrowheads="1"/>
          </p:cNvPicPr>
          <p:nvPr/>
        </p:nvPicPr>
        <p:blipFill>
          <a:blip r:embed="rId3"/>
          <a:srcRect/>
          <a:stretch>
            <a:fillRect/>
          </a:stretch>
        </p:blipFill>
        <p:spPr bwMode="auto">
          <a:xfrm>
            <a:off x="1258888" y="1773238"/>
            <a:ext cx="6049962" cy="1584325"/>
          </a:xfrm>
          <a:prstGeom prst="rect">
            <a:avLst/>
          </a:prstGeom>
          <a:noFill/>
          <a:ln w="9525">
            <a:noFill/>
            <a:miter lim="800000"/>
            <a:headEnd/>
            <a:tailEnd/>
          </a:ln>
        </p:spPr>
      </p:pic>
      <p:pic>
        <p:nvPicPr>
          <p:cNvPr id="27652" name="Picture 4" descr="Untitled-2"/>
          <p:cNvPicPr>
            <a:picLocks noChangeAspect="1" noChangeArrowheads="1"/>
          </p:cNvPicPr>
          <p:nvPr/>
        </p:nvPicPr>
        <p:blipFill>
          <a:blip r:embed="rId4"/>
          <a:srcRect/>
          <a:stretch>
            <a:fillRect/>
          </a:stretch>
        </p:blipFill>
        <p:spPr bwMode="auto">
          <a:xfrm>
            <a:off x="1258888" y="4797425"/>
            <a:ext cx="6121400" cy="1506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descr="nystagmus and brown synd 015"/>
          <p:cNvPicPr>
            <a:picLocks noChangeAspect="1" noChangeArrowheads="1"/>
          </p:cNvPicPr>
          <p:nvPr/>
        </p:nvPicPr>
        <p:blipFill>
          <a:blip r:embed="rId3"/>
          <a:srcRect/>
          <a:stretch>
            <a:fillRect/>
          </a:stretch>
        </p:blipFill>
        <p:spPr bwMode="auto">
          <a:xfrm>
            <a:off x="76200" y="38100"/>
            <a:ext cx="8991600" cy="6743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r>
              <a:rPr lang="en-US" smtClean="0">
                <a:solidFill>
                  <a:srgbClr val="FF0000"/>
                </a:solidFill>
                <a:ea typeface="ＭＳ Ｐゴシック" charset="-128"/>
              </a:rPr>
              <a:t>Krimsky test </a:t>
            </a:r>
          </a:p>
        </p:txBody>
      </p:sp>
      <p:pic>
        <p:nvPicPr>
          <p:cNvPr id="30722" name="Content Placeholder 3" descr="images.jpg"/>
          <p:cNvPicPr>
            <a:picLocks noGrp="1" noChangeAspect="1"/>
          </p:cNvPicPr>
          <p:nvPr>
            <p:ph idx="1"/>
          </p:nvPr>
        </p:nvPicPr>
        <p:blipFill>
          <a:blip r:embed="rId2"/>
          <a:srcRect t="2383" b="2383"/>
          <a:stretch>
            <a:fillRect/>
          </a:stretch>
        </p:blip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2084</TotalTime>
  <Words>1288</Words>
  <Application>Microsoft Macintosh PowerPoint</Application>
  <PresentationFormat>On-screen Show (4:3)</PresentationFormat>
  <Paragraphs>277</Paragraphs>
  <Slides>63</Slides>
  <Notes>34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63</vt:i4>
      </vt:variant>
    </vt:vector>
  </HeadingPairs>
  <TitlesOfParts>
    <vt:vector size="72" baseType="lpstr">
      <vt:lpstr>Times New Roman</vt:lpstr>
      <vt:lpstr>ＭＳ Ｐゴシック</vt:lpstr>
      <vt:lpstr>Arial</vt:lpstr>
      <vt:lpstr>News Gothic MT</vt:lpstr>
      <vt:lpstr>Wingdings 2</vt:lpstr>
      <vt:lpstr>Aharoni</vt:lpstr>
      <vt:lpstr>Wingdings</vt:lpstr>
      <vt:lpstr>Tahoma</vt:lpstr>
      <vt:lpstr>Breeze</vt:lpstr>
      <vt:lpstr>Strabismus,Amblyopia&amp; leukocoria </vt:lpstr>
      <vt:lpstr>Strabismus </vt:lpstr>
      <vt:lpstr>Slide 3</vt:lpstr>
      <vt:lpstr>Why we are concerned about strab ?</vt:lpstr>
      <vt:lpstr>Consequenses</vt:lpstr>
      <vt:lpstr>Tests for deviation</vt:lpstr>
      <vt:lpstr>Hirschberg test</vt:lpstr>
      <vt:lpstr>Slide 8</vt:lpstr>
      <vt:lpstr>Krimsky test </vt:lpstr>
      <vt:lpstr>Cover test</vt:lpstr>
      <vt:lpstr>Prism cover test</vt:lpstr>
      <vt:lpstr>Pseudostrabismus </vt:lpstr>
      <vt:lpstr>Pseudostrabismus</vt:lpstr>
      <vt:lpstr>pseudostrabismus</vt:lpstr>
      <vt:lpstr>Types of Strabismus</vt:lpstr>
      <vt:lpstr>Commitant strabismus</vt:lpstr>
      <vt:lpstr>Non-commitant</vt:lpstr>
      <vt:lpstr>Types of strabismus</vt:lpstr>
      <vt:lpstr>Esotropia </vt:lpstr>
      <vt:lpstr>Infantile ET</vt:lpstr>
      <vt:lpstr>Slide 21</vt:lpstr>
      <vt:lpstr>Treatment of infantile ET</vt:lpstr>
      <vt:lpstr>Slide 23</vt:lpstr>
      <vt:lpstr>Slide 24</vt:lpstr>
      <vt:lpstr>Slide 25</vt:lpstr>
      <vt:lpstr>Clinical example</vt:lpstr>
      <vt:lpstr>Slide 27</vt:lpstr>
      <vt:lpstr>Acc ET</vt:lpstr>
      <vt:lpstr>Slide 29</vt:lpstr>
      <vt:lpstr>Slide 30</vt:lpstr>
      <vt:lpstr>High AC/A ratio ET</vt:lpstr>
      <vt:lpstr>Slide 32</vt:lpstr>
      <vt:lpstr>Slide 33</vt:lpstr>
      <vt:lpstr>Slide 34</vt:lpstr>
      <vt:lpstr>Slide 35</vt:lpstr>
      <vt:lpstr>Treatment of highh AC/A</vt:lpstr>
      <vt:lpstr>Partial acc ET</vt:lpstr>
      <vt:lpstr>Divergence paralysis</vt:lpstr>
      <vt:lpstr>Sensory ET</vt:lpstr>
      <vt:lpstr>Cyclic ET</vt:lpstr>
      <vt:lpstr>Exodeviation </vt:lpstr>
      <vt:lpstr>Slide 42</vt:lpstr>
      <vt:lpstr>XT Types</vt:lpstr>
      <vt:lpstr>Intermittent exotropia</vt:lpstr>
      <vt:lpstr>Slide 45</vt:lpstr>
      <vt:lpstr>Treatment </vt:lpstr>
      <vt:lpstr>Slide 47</vt:lpstr>
      <vt:lpstr>Types of X(T)</vt:lpstr>
      <vt:lpstr>Congenital XT</vt:lpstr>
      <vt:lpstr>Sensory XT</vt:lpstr>
      <vt:lpstr>Slide 51</vt:lpstr>
      <vt:lpstr>Convergence insufficiency </vt:lpstr>
      <vt:lpstr>Amblyopia</vt:lpstr>
      <vt:lpstr>Amblyopia </vt:lpstr>
      <vt:lpstr>Calssification</vt:lpstr>
      <vt:lpstr>Criteria of Dx</vt:lpstr>
      <vt:lpstr>Treatment</vt:lpstr>
      <vt:lpstr>Slide 58</vt:lpstr>
      <vt:lpstr>Leukocoria</vt:lpstr>
      <vt:lpstr>Slide 60</vt:lpstr>
      <vt:lpstr>Slide 61</vt:lpstr>
      <vt:lpstr>Leukocoria</vt:lpstr>
      <vt:lpstr>Slide 63</vt:lpstr>
    </vt:vector>
  </TitlesOfParts>
  <Company>turkish444</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Comitant strabismus</dc:title>
  <dc:creator> abdullah</dc:creator>
  <cp:lastModifiedBy>training</cp:lastModifiedBy>
  <cp:revision>183</cp:revision>
  <cp:lastPrinted>1601-01-01T00:00:00Z</cp:lastPrinted>
  <dcterms:created xsi:type="dcterms:W3CDTF">2003-09-14T03:01:30Z</dcterms:created>
  <dcterms:modified xsi:type="dcterms:W3CDTF">2016-12-18T10:52:14Z</dcterms:modified>
</cp:coreProperties>
</file>