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3" r:id="rId15"/>
    <p:sldId id="314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15" r:id="rId36"/>
    <p:sldId id="290" r:id="rId37"/>
    <p:sldId id="316" r:id="rId38"/>
    <p:sldId id="291" r:id="rId39"/>
    <p:sldId id="293" r:id="rId40"/>
    <p:sldId id="317" r:id="rId41"/>
    <p:sldId id="318" r:id="rId42"/>
    <p:sldId id="296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6" r:id="rId51"/>
    <p:sldId id="307" r:id="rId52"/>
    <p:sldId id="308" r:id="rId53"/>
    <p:sldId id="319" r:id="rId54"/>
    <p:sldId id="320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B8F2A73-E252-42DD-B829-7C2FD71231C4}" type="datetimeFigureOut">
              <a:rPr lang="en-US" smtClean="0"/>
              <a:pPr/>
              <a:t>12/8/2014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A3C168E1-C51D-4662-A670-23E6D6BAF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777875"/>
            <a:ext cx="89916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rgbClr val="FFFF00"/>
                </a:solidFill>
              </a:rPr>
              <a:t>Ocular Emergency &amp; Red Eye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62000" y="2590800"/>
            <a:ext cx="8382000" cy="3352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sz="3600" b="1" dirty="0" smtClean="0"/>
              <a:t>Prof. Mubarak F. Al-Faran, </a:t>
            </a:r>
            <a:r>
              <a:rPr lang="en-US" sz="3600" dirty="0" smtClean="0"/>
              <a:t>MD,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sz="3000" dirty="0" smtClean="0"/>
              <a:t>FRCS, FKSU (Ophth),FACS, Ar.BO (Hon</a:t>
            </a:r>
            <a:r>
              <a:rPr lang="en-US" sz="3000" dirty="0" smtClean="0"/>
              <a:t>).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sz="30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sz="3000" b="1" dirty="0" smtClean="0">
                <a:solidFill>
                  <a:srgbClr val="FFC000"/>
                </a:solidFill>
              </a:rPr>
              <a:t>Professor &amp; Senior Consultant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sz="3000" b="1" dirty="0" smtClean="0">
                <a:solidFill>
                  <a:srgbClr val="FFC000"/>
                </a:solidFill>
              </a:rPr>
              <a:t> Ophthalmic Surgeon ,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sz="3000" b="1" dirty="0" smtClean="0">
                <a:solidFill>
                  <a:srgbClr val="FFC000"/>
                </a:solidFill>
              </a:rPr>
              <a:t>College of Medicine ,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sz="3000" b="1" dirty="0" smtClean="0">
                <a:solidFill>
                  <a:srgbClr val="FFC000"/>
                </a:solidFill>
              </a:rPr>
              <a:t>King Saud University Medical City,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US" sz="3000" b="1" dirty="0" smtClean="0">
                <a:solidFill>
                  <a:srgbClr val="FFC000"/>
                </a:solidFill>
              </a:rPr>
              <a:t> KSU, Riyadh, Saudi </a:t>
            </a:r>
            <a:r>
              <a:rPr lang="en-US" sz="3000" b="1" dirty="0" smtClean="0">
                <a:solidFill>
                  <a:srgbClr val="FFC000"/>
                </a:solidFill>
              </a:rPr>
              <a:t>Arabia.</a:t>
            </a:r>
            <a:endParaRPr lang="en-US" sz="30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7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With hyperemia and </a:t>
            </a:r>
            <a:r>
              <a:rPr lang="en-US" dirty="0" err="1" smtClean="0">
                <a:solidFill>
                  <a:srgbClr val="FFFF00"/>
                </a:solidFill>
              </a:rPr>
              <a:t>exophthalmus</a:t>
            </a:r>
            <a:r>
              <a:rPr lang="en-US" dirty="0" smtClean="0">
                <a:solidFill>
                  <a:srgbClr val="FFFF00"/>
                </a:solidFill>
              </a:rPr>
              <a:t> :</a:t>
            </a:r>
          </a:p>
          <a:p>
            <a:r>
              <a:rPr lang="en-US" dirty="0" smtClean="0"/>
              <a:t>Orbital </a:t>
            </a:r>
            <a:r>
              <a:rPr lang="en-US" dirty="0" err="1" smtClean="0"/>
              <a:t>cellulitis</a:t>
            </a:r>
            <a:endParaRPr lang="en-US" dirty="0" smtClean="0"/>
          </a:p>
          <a:p>
            <a:r>
              <a:rPr lang="en-US" dirty="0" smtClean="0"/>
              <a:t>Pulsating </a:t>
            </a:r>
            <a:r>
              <a:rPr lang="en-US" dirty="0" err="1" smtClean="0"/>
              <a:t>exophthalmos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Cavernus</a:t>
            </a:r>
            <a:r>
              <a:rPr lang="en-US" dirty="0" smtClean="0"/>
              <a:t> sinus thrombosis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1- disturbance of vision</a:t>
            </a:r>
          </a:p>
          <a:p>
            <a:r>
              <a:rPr lang="en-US" dirty="0" smtClean="0"/>
              <a:t>Decreased visual acuity</a:t>
            </a:r>
          </a:p>
          <a:p>
            <a:pPr marL="68580" indent="0">
              <a:buNone/>
            </a:pPr>
            <a:r>
              <a:rPr lang="en-US" dirty="0"/>
              <a:t> </a:t>
            </a:r>
            <a:r>
              <a:rPr lang="en-US" dirty="0" smtClean="0"/>
              <a:t>   Sudden                               Gradual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- unilateral                          - unilateral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- bilateral                            - bilateral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Symptoms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4400" dirty="0" smtClean="0"/>
              <a:t>1- Disturbance of vision</a:t>
            </a:r>
          </a:p>
          <a:p>
            <a:pPr marL="68580" indent="0">
              <a:buNone/>
            </a:pPr>
            <a:r>
              <a:rPr lang="en-US" sz="4400" b="1" dirty="0" smtClean="0"/>
              <a:t>       </a:t>
            </a:r>
            <a:r>
              <a:rPr lang="en-US" sz="4000" b="1" dirty="0" smtClean="0"/>
              <a:t>Abnormal visual field </a:t>
            </a:r>
          </a:p>
          <a:p>
            <a:pPr>
              <a:buNone/>
            </a:pPr>
            <a:r>
              <a:rPr lang="en-US" sz="4000" dirty="0" smtClean="0"/>
              <a:t>       - unilateral in retinal , optic      nerve disease </a:t>
            </a:r>
          </a:p>
          <a:p>
            <a:pPr>
              <a:buNone/>
            </a:pPr>
            <a:r>
              <a:rPr lang="en-US" sz="4000" dirty="0"/>
              <a:t> </a:t>
            </a:r>
            <a:r>
              <a:rPr lang="en-US" sz="4000" dirty="0" smtClean="0"/>
              <a:t>      - bilateral in symmetric defects or post to chiasm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Symptoms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/>
              <a:t>1- Disturbance to vision </a:t>
            </a:r>
          </a:p>
          <a:p>
            <a:pPr marL="68580" indent="0">
              <a:buNone/>
            </a:pPr>
            <a:r>
              <a:rPr lang="en-US" sz="3600" dirty="0" smtClean="0"/>
              <a:t>        Floaters . R/O RD</a:t>
            </a:r>
          </a:p>
          <a:p>
            <a:pPr marL="68580" indent="0">
              <a:buNone/>
            </a:pPr>
            <a:r>
              <a:rPr lang="en-US" sz="3600" dirty="0" smtClean="0"/>
              <a:t>        Cortical Blindness , </a:t>
            </a:r>
          </a:p>
          <a:p>
            <a:pPr marL="6858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Bilateral Lesions of occipital lobe</a:t>
            </a:r>
          </a:p>
          <a:p>
            <a:pPr marL="68580" indent="0">
              <a:buNone/>
            </a:pPr>
            <a:r>
              <a:rPr lang="en-US" sz="3600" dirty="0" smtClean="0"/>
              <a:t>        Diplopia – physiologic </a:t>
            </a:r>
          </a:p>
          <a:p>
            <a:pPr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               _ ocular muscle weakness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Symptoms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 smtClean="0"/>
              <a:t>  </a:t>
            </a:r>
            <a:r>
              <a:rPr lang="en-US" sz="3200" dirty="0" smtClean="0"/>
              <a:t>2-Pain in one or both eyes or headache:</a:t>
            </a:r>
          </a:p>
          <a:p>
            <a:pPr marL="6858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superficial F B</a:t>
            </a:r>
          </a:p>
          <a:p>
            <a:pPr marL="6858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Deep pain in the eye </a:t>
            </a:r>
          </a:p>
          <a:p>
            <a:pPr marL="6858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Headache</a:t>
            </a:r>
          </a:p>
          <a:p>
            <a:pPr marL="6858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photophobia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350329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Symptoms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600" dirty="0" smtClean="0"/>
              <a:t>3- Abnormal secretions from the eye:</a:t>
            </a:r>
          </a:p>
          <a:p>
            <a:pPr marL="68580" indent="0">
              <a:buNone/>
            </a:pPr>
            <a:r>
              <a:rPr lang="en-US" sz="3600" dirty="0" smtClean="0"/>
              <a:t>       Lacrimation</a:t>
            </a:r>
          </a:p>
          <a:p>
            <a:pPr marL="68580" indent="0">
              <a:buNone/>
            </a:pPr>
            <a:r>
              <a:rPr lang="en-US" sz="3600" dirty="0" smtClean="0"/>
              <a:t>       Mucus</a:t>
            </a:r>
          </a:p>
          <a:p>
            <a:pPr marL="68580" indent="0">
              <a:buNone/>
            </a:pPr>
            <a:r>
              <a:rPr lang="en-US" sz="3600" dirty="0" smtClean="0"/>
              <a:t>       Pus</a:t>
            </a:r>
          </a:p>
          <a:p>
            <a:pPr marL="68580" indent="0">
              <a:buNone/>
            </a:pPr>
            <a:r>
              <a:rPr lang="en-US" sz="3600" dirty="0" smtClean="0"/>
              <a:t>       Dryness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321284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22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-76200"/>
            <a:ext cx="92964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Sudden Loss of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3560"/>
            <a:ext cx="8077200" cy="45720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         No Redness or Pain</a:t>
            </a:r>
          </a:p>
          <a:p>
            <a:pPr>
              <a:buNone/>
            </a:pPr>
            <a:r>
              <a:rPr lang="en-US" dirty="0" smtClean="0"/>
              <a:t>1-Unilateral Blindness</a:t>
            </a:r>
          </a:p>
          <a:p>
            <a:r>
              <a:rPr lang="en-US" dirty="0"/>
              <a:t> </a:t>
            </a:r>
            <a:r>
              <a:rPr lang="en-US" dirty="0" smtClean="0"/>
              <a:t>CRA Embolus</a:t>
            </a:r>
          </a:p>
          <a:p>
            <a:r>
              <a:rPr lang="en-US" dirty="0"/>
              <a:t> </a:t>
            </a:r>
            <a:r>
              <a:rPr lang="en-US" dirty="0" smtClean="0"/>
              <a:t>Traumatic damage to optic nerve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33400"/>
            <a:ext cx="798195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rmAutofit/>
          </a:bodyPr>
          <a:lstStyle/>
          <a:p>
            <a:r>
              <a:rPr lang="en-US" dirty="0" smtClean="0"/>
              <a:t>Sudden Loss of  Vision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          No Redness or pain</a:t>
            </a:r>
          </a:p>
          <a:p>
            <a:pPr>
              <a:buNone/>
            </a:pPr>
            <a:r>
              <a:rPr lang="en-US" dirty="0" smtClean="0"/>
              <a:t>2. Unilateral Decrease in Vision       </a:t>
            </a:r>
          </a:p>
          <a:p>
            <a:r>
              <a:rPr lang="en-US" dirty="0" smtClean="0"/>
              <a:t>=CRV Thrombosis</a:t>
            </a:r>
          </a:p>
          <a:p>
            <a:r>
              <a:rPr lang="en-US" dirty="0" smtClean="0"/>
              <a:t>=Vitreous Hemorrhage</a:t>
            </a:r>
          </a:p>
          <a:p>
            <a:r>
              <a:rPr lang="en-US" dirty="0" smtClean="0"/>
              <a:t>=Acute Keratoconus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26919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0768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448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Sudden loss of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</a:t>
            </a:r>
            <a:r>
              <a:rPr lang="en-US" dirty="0" smtClean="0">
                <a:solidFill>
                  <a:srgbClr val="FFFF00"/>
                </a:solidFill>
              </a:rPr>
              <a:t>No Redness or pain</a:t>
            </a:r>
          </a:p>
          <a:p>
            <a:pPr>
              <a:buNone/>
            </a:pPr>
            <a:r>
              <a:rPr lang="en-US" dirty="0" smtClean="0"/>
              <a:t>3- Unilateral visual field loss :</a:t>
            </a:r>
          </a:p>
          <a:p>
            <a:r>
              <a:rPr lang="en-US" dirty="0" smtClean="0"/>
              <a:t>BRA embolus</a:t>
            </a:r>
          </a:p>
          <a:p>
            <a:r>
              <a:rPr lang="en-US" dirty="0" smtClean="0"/>
              <a:t>BRV thrombosis</a:t>
            </a:r>
          </a:p>
          <a:p>
            <a:r>
              <a:rPr lang="en-US" dirty="0" smtClean="0"/>
              <a:t>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457200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143000"/>
            <a:ext cx="9220200" cy="5715000"/>
          </a:xfrm>
        </p:spPr>
        <p:txBody>
          <a:bodyPr/>
          <a:lstStyle/>
          <a:p>
            <a:r>
              <a:rPr lang="en-US" sz="4400" dirty="0" smtClean="0">
                <a:solidFill>
                  <a:srgbClr val="FFFF00"/>
                </a:solidFill>
              </a:rPr>
              <a:t>Any noxious  agent to the eye  can cause its redness</a:t>
            </a:r>
          </a:p>
          <a:p>
            <a:r>
              <a:rPr lang="en-US" sz="3600" dirty="0" smtClean="0"/>
              <a:t>There are only four major serious causes :</a:t>
            </a:r>
          </a:p>
          <a:p>
            <a:pPr marL="6858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1. Keratitis</a:t>
            </a:r>
          </a:p>
          <a:p>
            <a:pPr marL="6858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2. Iritis</a:t>
            </a:r>
          </a:p>
          <a:p>
            <a:pPr marL="6858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3. Acute Glaucoma</a:t>
            </a:r>
          </a:p>
          <a:p>
            <a:pPr marL="6858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 4.Conjunctivitis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1458558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82296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4106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92202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8270875" cy="551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3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Sudden loss of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       No Redness or Pain</a:t>
            </a:r>
          </a:p>
          <a:p>
            <a:pPr>
              <a:buNone/>
            </a:pPr>
            <a:r>
              <a:rPr lang="en-US" dirty="0" smtClean="0"/>
              <a:t>4-Bilateral decrease in vision :</a:t>
            </a:r>
          </a:p>
          <a:p>
            <a:pPr marL="68580" indent="0">
              <a:buNone/>
            </a:pPr>
            <a:r>
              <a:rPr lang="en-US" dirty="0" smtClean="0"/>
              <a:t>      Stroke</a:t>
            </a:r>
          </a:p>
          <a:p>
            <a:pPr marL="68580" indent="0">
              <a:buNone/>
            </a:pPr>
            <a:r>
              <a:rPr lang="en-US" dirty="0" smtClean="0"/>
              <a:t>      Hemorrhage</a:t>
            </a:r>
          </a:p>
          <a:p>
            <a:pPr marL="68580" indent="0">
              <a:buNone/>
            </a:pPr>
            <a:r>
              <a:rPr lang="en-US" dirty="0" smtClean="0"/>
              <a:t>      Trauma to optic radiation</a:t>
            </a:r>
          </a:p>
          <a:p>
            <a:pPr marL="68580" indent="0">
              <a:buNone/>
            </a:pPr>
            <a:r>
              <a:rPr lang="en-US" dirty="0" smtClean="0"/>
              <a:t>      Increase ICP </a:t>
            </a:r>
          </a:p>
          <a:p>
            <a:pPr marL="68580" indent="0">
              <a:buNone/>
            </a:pPr>
            <a:r>
              <a:rPr lang="en-US" dirty="0" smtClean="0"/>
              <a:t>      Potential CO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326136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4953000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en-US" sz="8000" dirty="0" smtClean="0">
                <a:solidFill>
                  <a:srgbClr val="FFFF00"/>
                </a:solidFill>
              </a:rPr>
              <a:t>Thank you </a:t>
            </a:r>
          </a:p>
          <a:p>
            <a:pPr marL="68580" indent="0" algn="ctr">
              <a:buNone/>
            </a:pPr>
            <a:r>
              <a:rPr lang="en-US" sz="8000" dirty="0" smtClean="0">
                <a:solidFill>
                  <a:srgbClr val="FFFF00"/>
                </a:solidFill>
              </a:rPr>
              <a:t>for your attention </a:t>
            </a:r>
          </a:p>
          <a:p>
            <a:pPr marL="68580" indent="0" algn="ctr">
              <a:buNone/>
            </a:pPr>
            <a:r>
              <a:rPr lang="en-US" sz="8000" dirty="0" smtClean="0">
                <a:solidFill>
                  <a:srgbClr val="FFFF00"/>
                </a:solidFill>
              </a:rPr>
              <a:t>and</a:t>
            </a:r>
          </a:p>
          <a:p>
            <a:pPr marL="68580" indent="0" algn="ctr">
              <a:buNone/>
            </a:pPr>
            <a:r>
              <a:rPr lang="en-US" sz="8000" dirty="0" smtClean="0">
                <a:solidFill>
                  <a:srgbClr val="FFFF00"/>
                </a:solidFill>
              </a:rPr>
              <a:t>participation</a:t>
            </a:r>
            <a:endParaRPr lang="ar-SA" sz="8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16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4785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466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Progressive visual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   Without redness or pain</a:t>
            </a:r>
          </a:p>
          <a:p>
            <a:pPr>
              <a:buNone/>
            </a:pPr>
            <a:r>
              <a:rPr lang="en-US" dirty="0" smtClean="0"/>
              <a:t>1- Cloudy vision :</a:t>
            </a:r>
          </a:p>
          <a:p>
            <a:pPr>
              <a:buNone/>
            </a:pPr>
            <a:r>
              <a:rPr lang="en-US" dirty="0" smtClean="0"/>
              <a:t>Corneal opacity</a:t>
            </a:r>
          </a:p>
          <a:p>
            <a:pPr>
              <a:buNone/>
            </a:pPr>
            <a:r>
              <a:rPr lang="en-US" dirty="0" smtClean="0"/>
              <a:t>Corneal dystrophy</a:t>
            </a:r>
          </a:p>
          <a:p>
            <a:pPr>
              <a:buNone/>
            </a:pPr>
            <a:r>
              <a:rPr lang="en-US" dirty="0" smtClean="0"/>
              <a:t>Cataract</a:t>
            </a:r>
          </a:p>
          <a:p>
            <a:pPr>
              <a:buNone/>
            </a:pPr>
            <a:r>
              <a:rPr lang="en-US" dirty="0" smtClean="0"/>
              <a:t>Vitreous opacity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  With redness or ocular complaint</a:t>
            </a:r>
          </a:p>
          <a:p>
            <a:r>
              <a:rPr lang="en-US" dirty="0" smtClean="0"/>
              <a:t>Keratitis</a:t>
            </a:r>
          </a:p>
          <a:p>
            <a:r>
              <a:rPr lang="en-US" dirty="0" smtClean="0"/>
              <a:t>Iritis</a:t>
            </a:r>
          </a:p>
          <a:p>
            <a:r>
              <a:rPr lang="en-US" dirty="0" smtClean="0"/>
              <a:t>Cyclitis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F:\Prof.M.Faran\Untitled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438400"/>
            <a:ext cx="53340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Cloudy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With eye pain and headache :</a:t>
            </a:r>
          </a:p>
          <a:p>
            <a:r>
              <a:rPr lang="en-US" dirty="0"/>
              <a:t> </a:t>
            </a:r>
            <a:r>
              <a:rPr lang="en-US" dirty="0" smtClean="0"/>
              <a:t>ACG , Secondary glaucoma to </a:t>
            </a:r>
            <a:r>
              <a:rPr lang="en-US" dirty="0" err="1" smtClean="0"/>
              <a:t>rubeosis</a:t>
            </a:r>
            <a:r>
              <a:rPr lang="en-US" dirty="0" smtClean="0"/>
              <a:t> , etc.</a:t>
            </a:r>
          </a:p>
          <a:p>
            <a:r>
              <a:rPr lang="en-US" dirty="0" smtClean="0"/>
              <a:t>Optic neuritis</a:t>
            </a:r>
          </a:p>
          <a:p>
            <a:r>
              <a:rPr lang="en-US" dirty="0" smtClean="0"/>
              <a:t> Endophthalmitis   </a:t>
            </a:r>
            <a:endParaRPr lang="en-US" dirty="0"/>
          </a:p>
        </p:txBody>
      </p:sp>
      <p:pic>
        <p:nvPicPr>
          <p:cNvPr id="2050" name="Picture 2" descr="F:\Prof.M.Faran\Untitled-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819400"/>
            <a:ext cx="4875212" cy="3370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FF00"/>
                </a:solidFill>
              </a:rPr>
              <a:t>               With hyperemia , hypotonia : </a:t>
            </a:r>
          </a:p>
          <a:p>
            <a:r>
              <a:rPr lang="en-US" dirty="0" smtClean="0"/>
              <a:t>Choroidal detachment</a:t>
            </a:r>
          </a:p>
          <a:p>
            <a:r>
              <a:rPr lang="en-US" dirty="0" smtClean="0"/>
              <a:t>Phthisis bulbi following inflammation or perforating injury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283</TotalTime>
  <Words>390</Words>
  <Application>Microsoft Office PowerPoint</Application>
  <PresentationFormat>On-screen Show (4:3)</PresentationFormat>
  <Paragraphs>100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Metro</vt:lpstr>
      <vt:lpstr>Ocular Emergency &amp; Red Eye</vt:lpstr>
      <vt:lpstr>Sudden Loss of Vision</vt:lpstr>
      <vt:lpstr>Sudden Loss of  Vision    </vt:lpstr>
      <vt:lpstr>Sudden loss of vision</vt:lpstr>
      <vt:lpstr>Sudden loss of vision</vt:lpstr>
      <vt:lpstr>Progressive visual loss</vt:lpstr>
      <vt:lpstr>Visual loss</vt:lpstr>
      <vt:lpstr>Cloudy vision</vt:lpstr>
      <vt:lpstr>Visual loss</vt:lpstr>
      <vt:lpstr>Visual loss</vt:lpstr>
      <vt:lpstr>Symptoms </vt:lpstr>
      <vt:lpstr>Symptoms </vt:lpstr>
      <vt:lpstr>Symptoms </vt:lpstr>
      <vt:lpstr>Symptoms</vt:lpstr>
      <vt:lpstr>Symptoms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Ocular Emergencies &amp; Red Eye</dc:title>
  <dc:creator>Ayman Alghamdi</dc:creator>
  <cp:lastModifiedBy>sony</cp:lastModifiedBy>
  <cp:revision>22</cp:revision>
  <dcterms:created xsi:type="dcterms:W3CDTF">2005-01-02T13:30:44Z</dcterms:created>
  <dcterms:modified xsi:type="dcterms:W3CDTF">2014-12-08T19:46:52Z</dcterms:modified>
</cp:coreProperties>
</file>